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theme/themeOverride3.xml" ContentType="application/vnd.openxmlformats-officedocument.themeOverride+xml"/>
  <Override PartName="/ppt/charts/chart9.xml" ContentType="application/vnd.openxmlformats-officedocument.drawingml.chart+xml"/>
  <Override PartName="/ppt/theme/themeOverride4.xml" ContentType="application/vnd.openxmlformats-officedocument.themeOverride+xml"/>
  <Override PartName="/ppt/charts/chart10.xml" ContentType="application/vnd.openxmlformats-officedocument.drawingml.chart+xml"/>
  <Override PartName="/ppt/theme/themeOverride5.xml" ContentType="application/vnd.openxmlformats-officedocument.themeOverride+xml"/>
  <Override PartName="/ppt/notesSlides/notesSlide9.xml" ContentType="application/vnd.openxmlformats-officedocument.presentationml.notesSl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charts/chart14.xml" ContentType="application/vnd.openxmlformats-officedocument.drawingml.chart+xml"/>
  <Override PartName="/ppt/charts/style9.xml" ContentType="application/vnd.ms-office.chartstyle+xml"/>
  <Override PartName="/ppt/charts/colors9.xml" ContentType="application/vnd.ms-office.chartcolorstyle+xml"/>
  <Override PartName="/ppt/charts/chart15.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6.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1.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2.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4.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4.xml" ContentType="application/vnd.openxmlformats-officedocument.drawingml.chartshapes+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18"/>
  </p:notesMasterIdLst>
  <p:sldIdLst>
    <p:sldId id="364" r:id="rId5"/>
    <p:sldId id="1369" r:id="rId6"/>
    <p:sldId id="1380" r:id="rId7"/>
    <p:sldId id="1374" r:id="rId8"/>
    <p:sldId id="1376" r:id="rId9"/>
    <p:sldId id="1394" r:id="rId10"/>
    <p:sldId id="1397" r:id="rId11"/>
    <p:sldId id="1440" r:id="rId12"/>
    <p:sldId id="1489" r:id="rId13"/>
    <p:sldId id="1527" r:id="rId14"/>
    <p:sldId id="1529" r:id="rId15"/>
    <p:sldId id="1530" r:id="rId16"/>
    <p:sldId id="1528" r:id="rId17"/>
    <p:sldId id="375" r:id="rId18"/>
    <p:sldId id="291" r:id="rId19"/>
    <p:sldId id="292" r:id="rId20"/>
    <p:sldId id="1407" r:id="rId21"/>
    <p:sldId id="1505" r:id="rId22"/>
    <p:sldId id="1506" r:id="rId23"/>
    <p:sldId id="1398" r:id="rId24"/>
    <p:sldId id="1408" r:id="rId25"/>
    <p:sldId id="1386" r:id="rId26"/>
    <p:sldId id="374" r:id="rId27"/>
    <p:sldId id="1602" r:id="rId28"/>
    <p:sldId id="1583" r:id="rId29"/>
    <p:sldId id="1596" r:id="rId30"/>
    <p:sldId id="1595" r:id="rId31"/>
    <p:sldId id="1593" r:id="rId32"/>
    <p:sldId id="1609" r:id="rId33"/>
    <p:sldId id="1586" r:id="rId34"/>
    <p:sldId id="1605" r:id="rId35"/>
    <p:sldId id="1603" r:id="rId36"/>
    <p:sldId id="1467" r:id="rId37"/>
    <p:sldId id="1468" r:id="rId38"/>
    <p:sldId id="1469" r:id="rId39"/>
    <p:sldId id="1514" r:id="rId40"/>
    <p:sldId id="1515" r:id="rId41"/>
    <p:sldId id="1517" r:id="rId42"/>
    <p:sldId id="1516" r:id="rId43"/>
    <p:sldId id="1513" r:id="rId44"/>
    <p:sldId id="1519" r:id="rId45"/>
    <p:sldId id="1491" r:id="rId46"/>
    <p:sldId id="1473" r:id="rId47"/>
    <p:sldId id="1474" r:id="rId48"/>
    <p:sldId id="1520" r:id="rId49"/>
    <p:sldId id="1521" r:id="rId50"/>
    <p:sldId id="1525" r:id="rId51"/>
    <p:sldId id="1522" r:id="rId52"/>
    <p:sldId id="1523" r:id="rId53"/>
    <p:sldId id="1526" r:id="rId54"/>
    <p:sldId id="1542" r:id="rId55"/>
    <p:sldId id="1493" r:id="rId56"/>
    <p:sldId id="1497" r:id="rId57"/>
    <p:sldId id="1498" r:id="rId58"/>
    <p:sldId id="1499" r:id="rId59"/>
    <p:sldId id="1549" r:id="rId60"/>
    <p:sldId id="1546" r:id="rId61"/>
    <p:sldId id="1547" r:id="rId62"/>
    <p:sldId id="1548" r:id="rId63"/>
    <p:sldId id="1551" r:id="rId64"/>
    <p:sldId id="1545" r:id="rId65"/>
    <p:sldId id="1470" r:id="rId66"/>
    <p:sldId id="1471" r:id="rId67"/>
    <p:sldId id="1472" r:id="rId68"/>
    <p:sldId id="1492" r:id="rId69"/>
    <p:sldId id="1531" r:id="rId70"/>
    <p:sldId id="1534" r:id="rId71"/>
    <p:sldId id="1533" r:id="rId72"/>
    <p:sldId id="1485" r:id="rId73"/>
    <p:sldId id="1486" r:id="rId74"/>
    <p:sldId id="1487" r:id="rId75"/>
    <p:sldId id="1538" r:id="rId76"/>
    <p:sldId id="1535" r:id="rId77"/>
    <p:sldId id="1537" r:id="rId78"/>
    <p:sldId id="1539" r:id="rId79"/>
    <p:sldId id="269" r:id="rId80"/>
    <p:sldId id="1541" r:id="rId81"/>
    <p:sldId id="1536" r:id="rId82"/>
    <p:sldId id="1479" r:id="rId83"/>
    <p:sldId id="1480" r:id="rId84"/>
    <p:sldId id="1558" r:id="rId85"/>
    <p:sldId id="1481" r:id="rId86"/>
    <p:sldId id="1560" r:id="rId87"/>
    <p:sldId id="1555" r:id="rId88"/>
    <p:sldId id="1561" r:id="rId89"/>
    <p:sldId id="1552" r:id="rId90"/>
    <p:sldId id="1554" r:id="rId91"/>
    <p:sldId id="1557" r:id="rId92"/>
    <p:sldId id="1559" r:id="rId93"/>
    <p:sldId id="442" r:id="rId94"/>
    <p:sldId id="414" r:id="rId95"/>
    <p:sldId id="1465" r:id="rId96"/>
    <p:sldId id="1500" r:id="rId97"/>
    <p:sldId id="1501" r:id="rId98"/>
    <p:sldId id="1502" r:id="rId99"/>
    <p:sldId id="1504" r:id="rId100"/>
    <p:sldId id="1494" r:id="rId101"/>
    <p:sldId id="1462" r:id="rId102"/>
    <p:sldId id="1463" r:id="rId103"/>
    <p:sldId id="1466" r:id="rId104"/>
    <p:sldId id="1495" r:id="rId105"/>
    <p:sldId id="1543" r:id="rId106"/>
    <p:sldId id="1544" r:id="rId107"/>
    <p:sldId id="1476" r:id="rId108"/>
    <p:sldId id="1477" r:id="rId109"/>
    <p:sldId id="1512" r:id="rId110"/>
    <p:sldId id="1478" r:id="rId111"/>
    <p:sldId id="1610" r:id="rId112"/>
    <p:sldId id="1509" r:id="rId113"/>
    <p:sldId id="1511" r:id="rId114"/>
    <p:sldId id="1510" r:id="rId115"/>
    <p:sldId id="1496" r:id="rId116"/>
    <p:sldId id="1488" r:id="rId117"/>
  </p:sldIdLst>
  <p:sldSz cx="12192000" cy="6858000"/>
  <p:notesSz cx="6858000" cy="9144000"/>
  <p:custDataLst>
    <p:tags r:id="rId1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contents" id="{5297381A-201B-42D7-800C-3036FB40A71A}">
          <p14:sldIdLst>
            <p14:sldId id="364"/>
            <p14:sldId id="1369"/>
            <p14:sldId id="1380"/>
          </p14:sldIdLst>
        </p14:section>
        <p14:section name="SEQUOIA" id="{C08B621C-39C7-4742-ADBC-4A89A3F89EB4}">
          <p14:sldIdLst>
            <p14:sldId id="1374"/>
            <p14:sldId id="1376"/>
            <p14:sldId id="1394"/>
            <p14:sldId id="1397"/>
            <p14:sldId id="1440"/>
            <p14:sldId id="1489"/>
            <p14:sldId id="1527"/>
            <p14:sldId id="1529"/>
            <p14:sldId id="1530"/>
            <p14:sldId id="1528"/>
          </p14:sldIdLst>
        </p14:section>
        <p14:section name="SEQUOIA Arm D" id="{DA6FBE15-72A7-4265-A298-88C99D573558}">
          <p14:sldIdLst>
            <p14:sldId id="375"/>
            <p14:sldId id="291"/>
            <p14:sldId id="292"/>
            <p14:sldId id="1407"/>
            <p14:sldId id="1505"/>
            <p14:sldId id="1506"/>
            <p14:sldId id="1398"/>
            <p14:sldId id="1408"/>
            <p14:sldId id="1386"/>
          </p14:sldIdLst>
        </p14:section>
        <p14:section name="CAPTIVATE" id="{2E7E8A20-57B6-4702-97B1-31933B4596D1}">
          <p14:sldIdLst>
            <p14:sldId id="374"/>
            <p14:sldId id="1602"/>
            <p14:sldId id="1583"/>
            <p14:sldId id="1596"/>
            <p14:sldId id="1595"/>
            <p14:sldId id="1593"/>
            <p14:sldId id="1609"/>
            <p14:sldId id="1586"/>
            <p14:sldId id="1605"/>
            <p14:sldId id="1603"/>
          </p14:sldIdLst>
        </p14:section>
        <p14:section name="GLOW" id="{7EE2B6CE-D7D3-4A84-B3AB-ABF9205CF555}">
          <p14:sldIdLst>
            <p14:sldId id="1467"/>
            <p14:sldId id="1468"/>
            <p14:sldId id="1469"/>
            <p14:sldId id="1514"/>
            <p14:sldId id="1515"/>
            <p14:sldId id="1517"/>
            <p14:sldId id="1516"/>
            <p14:sldId id="1513"/>
            <p14:sldId id="1519"/>
            <p14:sldId id="1491"/>
          </p14:sldIdLst>
        </p14:section>
        <p14:section name="GAIA" id="{2B3B4B66-EC15-4715-A036-99E69B7BE8AC}">
          <p14:sldIdLst>
            <p14:sldId id="1473"/>
            <p14:sldId id="1474"/>
            <p14:sldId id="1520"/>
            <p14:sldId id="1521"/>
            <p14:sldId id="1525"/>
            <p14:sldId id="1522"/>
            <p14:sldId id="1523"/>
            <p14:sldId id="1526"/>
            <p14:sldId id="1542"/>
            <p14:sldId id="1493"/>
          </p14:sldIdLst>
        </p14:section>
        <p14:section name="ELEVATE R/R" id="{C6297AE5-3DB3-4CF6-B9B3-513A4BFBF928}">
          <p14:sldIdLst>
            <p14:sldId id="1497"/>
            <p14:sldId id="1498"/>
            <p14:sldId id="1499"/>
            <p14:sldId id="1549"/>
            <p14:sldId id="1546"/>
            <p14:sldId id="1547"/>
            <p14:sldId id="1548"/>
            <p14:sldId id="1551"/>
            <p14:sldId id="1545"/>
          </p14:sldIdLst>
        </p14:section>
        <p14:section name="BRUIN 1/2" id="{857AB2FB-73A6-498C-B2BB-19FF447535E0}">
          <p14:sldIdLst>
            <p14:sldId id="1470"/>
            <p14:sldId id="1471"/>
            <p14:sldId id="1472"/>
            <p14:sldId id="1492"/>
            <p14:sldId id="1531"/>
            <p14:sldId id="1534"/>
            <p14:sldId id="1533"/>
          </p14:sldIdLst>
        </p14:section>
        <p14:section name="ASCEND 3 Year Follow-up" id="{92B2A7EB-3380-4966-B13F-0300F4DC320D}">
          <p14:sldIdLst>
            <p14:sldId id="1485"/>
            <p14:sldId id="1486"/>
            <p14:sldId id="1487"/>
            <p14:sldId id="1538"/>
            <p14:sldId id="1535"/>
            <p14:sldId id="1537"/>
            <p14:sldId id="1539"/>
            <p14:sldId id="269"/>
            <p14:sldId id="1541"/>
            <p14:sldId id="1536"/>
          </p14:sldIdLst>
        </p14:section>
        <p14:section name="Vision HO141" id="{6E611290-A5D3-4FA0-B4A1-859341FAE157}">
          <p14:sldIdLst>
            <p14:sldId id="1479"/>
            <p14:sldId id="1480"/>
            <p14:sldId id="1558"/>
            <p14:sldId id="1481"/>
            <p14:sldId id="1560"/>
            <p14:sldId id="1555"/>
            <p14:sldId id="1561"/>
            <p14:sldId id="1552"/>
            <p14:sldId id="1554"/>
            <p14:sldId id="1557"/>
            <p14:sldId id="1559"/>
          </p14:sldIdLst>
        </p14:section>
        <p14:section name="Zanu in R/R B-Cell Malignancies" id="{5D96BBFF-0CEB-48E8-B26D-7A0094FA2D29}">
          <p14:sldIdLst>
            <p14:sldId id="442"/>
            <p14:sldId id="414"/>
            <p14:sldId id="1465"/>
            <p14:sldId id="1500"/>
            <p14:sldId id="1501"/>
            <p14:sldId id="1502"/>
            <p14:sldId id="1504"/>
            <p14:sldId id="1494"/>
          </p14:sldIdLst>
        </p14:section>
        <p14:section name="BOVen in MCL" id="{E8F8404B-8F83-4A44-9C9A-643DB7A4F3A8}">
          <p14:sldIdLst>
            <p14:sldId id="1462"/>
            <p14:sldId id="1463"/>
            <p14:sldId id="1466"/>
            <p14:sldId id="1495"/>
            <p14:sldId id="1543"/>
            <p14:sldId id="1544"/>
          </p14:sldIdLst>
        </p14:section>
        <p14:section name="BCL2 inhibitor BGB-11417 +/- Zanu" id="{8ECBCFAA-2887-4E0C-9C62-B0487EF2FCBC}">
          <p14:sldIdLst>
            <p14:sldId id="1476"/>
            <p14:sldId id="1477"/>
            <p14:sldId id="1512"/>
            <p14:sldId id="1478"/>
            <p14:sldId id="1610"/>
            <p14:sldId id="1509"/>
            <p14:sldId id="1511"/>
            <p14:sldId id="1510"/>
            <p14:sldId id="1496"/>
            <p14:sldId id="1488"/>
          </p14:sldIdLst>
        </p14:section>
      </p14:sectionLst>
    </p:ext>
    <p:ext uri="{EFAFB233-063F-42B5-8137-9DF3F51BA10A}">
      <p15:sldGuideLst xmlns:p15="http://schemas.microsoft.com/office/powerpoint/2012/main">
        <p15:guide id="2" pos="5405" userDrawn="1">
          <p15:clr>
            <a:srgbClr val="A4A3A4"/>
          </p15:clr>
        </p15:guide>
        <p15:guide id="5" pos="7605" userDrawn="1">
          <p15:clr>
            <a:srgbClr val="A4A3A4"/>
          </p15:clr>
        </p15:guide>
        <p15:guide id="6" pos="574" userDrawn="1">
          <p15:clr>
            <a:srgbClr val="A4A3A4"/>
          </p15:clr>
        </p15:guide>
        <p15:guide id="7" userDrawn="1">
          <p15:clr>
            <a:srgbClr val="A4A3A4"/>
          </p15:clr>
        </p15:guide>
        <p15:guide id="8" orient="horz" pos="1570" userDrawn="1">
          <p15:clr>
            <a:srgbClr val="A4A3A4"/>
          </p15:clr>
        </p15:guide>
        <p15:guide id="9" orient="horz" pos="42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Pascal Vollmar" initials="PV" lastIdx="1" clrIdx="6">
    <p:extLst>
      <p:ext uri="{19B8F6BF-5375-455C-9EA6-DF929625EA0E}">
        <p15:presenceInfo xmlns:p15="http://schemas.microsoft.com/office/powerpoint/2012/main" userId="S::vollmar@infill.com::5ce1cfda-7fb0-4866-9cd9-4ff627c89f6b" providerId="AD"/>
      </p:ext>
    </p:extLst>
  </p:cmAuthor>
  <p:cmAuthor id="1" name="Thorsten Land" initials="TL" lastIdx="18" clrIdx="0">
    <p:extLst>
      <p:ext uri="{19B8F6BF-5375-455C-9EA6-DF929625EA0E}">
        <p15:presenceInfo xmlns:p15="http://schemas.microsoft.com/office/powerpoint/2012/main" userId="6a2a39e16e0ec915" providerId="Windows Live"/>
      </p:ext>
    </p:extLst>
  </p:cmAuthor>
  <p:cmAuthor id="8" name="Amy Kenyon" initials="AK" lastIdx="2" clrIdx="7">
    <p:extLst>
      <p:ext uri="{19B8F6BF-5375-455C-9EA6-DF929625EA0E}">
        <p15:presenceInfo xmlns:p15="http://schemas.microsoft.com/office/powerpoint/2012/main" userId="S::kenyon@infill.com::ed75755f-3937-4b52-a5d1-3576dfe58a11" providerId="AD"/>
      </p:ext>
    </p:extLst>
  </p:cmAuthor>
  <p:cmAuthor id="2" name="Thorsten" initials="T" lastIdx="16" clrIdx="1">
    <p:extLst>
      <p:ext uri="{19B8F6BF-5375-455C-9EA6-DF929625EA0E}">
        <p15:presenceInfo xmlns:p15="http://schemas.microsoft.com/office/powerpoint/2012/main" userId="Thorsten" providerId="None"/>
      </p:ext>
    </p:extLst>
  </p:cmAuthor>
  <p:cmAuthor id="9" name="Thorsten Land" initials="TL [2]" lastIdx="1" clrIdx="8">
    <p:extLst>
      <p:ext uri="{19B8F6BF-5375-455C-9EA6-DF929625EA0E}">
        <p15:presenceInfo xmlns:p15="http://schemas.microsoft.com/office/powerpoint/2012/main" userId="S::land@infill.com::e6865e9d-8833-46ea-974c-891f87fd9478" providerId="AD"/>
      </p:ext>
    </p:extLst>
  </p:cmAuthor>
  <p:cmAuthor id="3" name="Judith Moser" initials="JM" lastIdx="11" clrIdx="2">
    <p:extLst>
      <p:ext uri="{19B8F6BF-5375-455C-9EA6-DF929625EA0E}">
        <p15:presenceInfo xmlns:p15="http://schemas.microsoft.com/office/powerpoint/2012/main" userId="67a74fad78585dda" providerId="Windows Live"/>
      </p:ext>
    </p:extLst>
  </p:cmAuthor>
  <p:cmAuthor id="10" name="Thorsten Land" initials="TL [3]" lastIdx="4" clrIdx="9">
    <p:extLst>
      <p:ext uri="{19B8F6BF-5375-455C-9EA6-DF929625EA0E}">
        <p15:presenceInfo xmlns:p15="http://schemas.microsoft.com/office/powerpoint/2012/main" userId="Thorsten Land" providerId="None"/>
      </p:ext>
    </p:extLst>
  </p:cmAuthor>
  <p:cmAuthor id="4" name="Jenny Wilkinson" initials="JW" lastIdx="84" clrIdx="3">
    <p:extLst>
      <p:ext uri="{19B8F6BF-5375-455C-9EA6-DF929625EA0E}">
        <p15:presenceInfo xmlns:p15="http://schemas.microsoft.com/office/powerpoint/2012/main" userId="S::wilkinson@infill.com::25514ec0-4b1a-4a70-aaeb-e9f2c835d78f" providerId="AD"/>
      </p:ext>
    </p:extLst>
  </p:cmAuthor>
  <p:cmAuthor id="11" name="Sascha Tkacz" initials="ST" lastIdx="3" clrIdx="10">
    <p:extLst>
      <p:ext uri="{19B8F6BF-5375-455C-9EA6-DF929625EA0E}">
        <p15:presenceInfo xmlns:p15="http://schemas.microsoft.com/office/powerpoint/2012/main" userId="S::tkacz@infill.com::c94dbc5c-7226-4dda-844a-1349a480f553" providerId="AD"/>
      </p:ext>
    </p:extLst>
  </p:cmAuthor>
  <p:cmAuthor id="5" name="Hendrik Rohleder" initials="HR" lastIdx="27" clrIdx="4">
    <p:extLst>
      <p:ext uri="{19B8F6BF-5375-455C-9EA6-DF929625EA0E}">
        <p15:presenceInfo xmlns:p15="http://schemas.microsoft.com/office/powerpoint/2012/main" userId="S::rohleder@infill.com::6988ba42-130d-4488-b737-72d9e2ad3d7f" providerId="AD"/>
      </p:ext>
    </p:extLst>
  </p:cmAuthor>
  <p:cmAuthor id="12" name="Gastbenutzer" initials="Ga" lastIdx="9" clrIdx="11">
    <p:extLst>
      <p:ext uri="{19B8F6BF-5375-455C-9EA6-DF929625EA0E}">
        <p15:presenceInfo xmlns:p15="http://schemas.microsoft.com/office/powerpoint/2012/main" userId="S::urn:spo:anon#49621c4d89d52a48aace44877205924e6dd8a2f89f0a7ab46f385626a3c4feee::" providerId="AD"/>
      </p:ext>
    </p:extLst>
  </p:cmAuthor>
  <p:cmAuthor id="6" name="Mirco Lenhard" initials="ML" lastIdx="5" clrIdx="5">
    <p:extLst>
      <p:ext uri="{19B8F6BF-5375-455C-9EA6-DF929625EA0E}">
        <p15:presenceInfo xmlns:p15="http://schemas.microsoft.com/office/powerpoint/2012/main" userId="Mirco Lenha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56D1"/>
    <a:srgbClr val="530E10"/>
    <a:srgbClr val="3F30A0"/>
    <a:srgbClr val="2E8DFF"/>
    <a:srgbClr val="E7E8EA"/>
    <a:srgbClr val="D1B25C"/>
    <a:srgbClr val="FFD579"/>
    <a:srgbClr val="F8AF79"/>
    <a:srgbClr val="2C8DFF"/>
    <a:srgbClr val="015A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B6E5F0-060E-6544-5D3B-7FD59839358B}" v="1" dt="2022-01-20T17:48:07.211"/>
    <p1510:client id="{638DD4F9-936B-BA04-E16C-377400CDDCFE}" v="1" dt="2022-01-20T10:59:40.542"/>
    <p1510:client id="{7F8536D5-45D4-46AE-B49F-C5C4ADBE489B}" v="2" dt="2022-01-25T13:20:48.656"/>
    <p1510:client id="{8E08C409-BDDB-6960-46A5-A44C02518753}" v="10" dt="2022-01-20T11:18:06.517"/>
    <p1510:client id="{BB5D9DF1-7DD1-C836-ADBE-597C861D3F26}" v="1" dt="2022-01-20T08:32:45.286"/>
    <p1510:client id="{D72E98C3-DB1E-22C9-B1EC-805A7B07C1ED}" v="165" dt="2022-01-20T10:43:16.32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40" autoAdjust="0"/>
  </p:normalViewPr>
  <p:slideViewPr>
    <p:cSldViewPr snapToGrid="0">
      <p:cViewPr>
        <p:scale>
          <a:sx n="80" d="100"/>
          <a:sy n="80" d="100"/>
        </p:scale>
        <p:origin x="3294" y="924"/>
      </p:cViewPr>
      <p:guideLst>
        <p:guide pos="5405"/>
        <p:guide pos="7605"/>
        <p:guide pos="574"/>
        <p:guide/>
        <p:guide orient="horz" pos="1570"/>
        <p:guide orient="horz" pos="423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tags" Target="tags/tag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commentAuthors" Target="commentAuthors.xml"/><Relationship Id="rId125"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8.xml"/><Relationship Id="rId1" Type="http://schemas.microsoft.com/office/2011/relationships/chartStyle" Target="style8.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0.xml"/><Relationship Id="rId1" Type="http://schemas.microsoft.com/office/2011/relationships/chartStyle" Target="style10.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1.xml"/><Relationship Id="rId1" Type="http://schemas.microsoft.com/office/2011/relationships/chartStyle" Target="style11.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2.xml"/><Relationship Id="rId1" Type="http://schemas.microsoft.com/office/2011/relationships/chartStyle" Target="style12.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3.xml"/><Relationship Id="rId1" Type="http://schemas.microsoft.com/office/2011/relationships/chartStyle" Target="style13.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5.xml"/><Relationship Id="rId1" Type="http://schemas.microsoft.com/office/2011/relationships/chartStyle" Target="style15.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6.xml"/><Relationship Id="rId1" Type="http://schemas.microsoft.com/office/2011/relationships/chartStyle" Target="style16.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7.xml"/><Relationship Id="rId1" Type="http://schemas.microsoft.com/office/2011/relationships/chartStyle" Target="style17.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8.xml"/><Relationship Id="rId1" Type="http://schemas.microsoft.com/office/2011/relationships/chartStyle" Target="style18.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Tabelle1!$B$1</c:f>
              <c:strCache>
                <c:ptCount val="1"/>
                <c:pt idx="0">
                  <c:v>Grade 1</c:v>
                </c:pt>
              </c:strCache>
            </c:strRef>
          </c:tx>
          <c:spPr>
            <a:solidFill>
              <a:schemeClr val="accent1">
                <a:lumMod val="25000"/>
                <a:lumOff val="75000"/>
              </a:schemeClr>
            </a:solidFill>
            <a:ln>
              <a:noFill/>
            </a:ln>
            <a:effectLst/>
          </c:spPr>
          <c:invertIfNegative val="0"/>
          <c:cat>
            <c:strRef>
              <c:f>Tabelle1!$A$2:$A$17</c:f>
              <c:strCache>
                <c:ptCount val="16"/>
                <c:pt idx="0">
                  <c:v>TLS</c:v>
                </c:pt>
                <c:pt idx="1">
                  <c:v>Major hemorrhage</c:v>
                </c:pt>
                <c:pt idx="2">
                  <c:v>Other non-dermatologic malignancies</c:v>
                </c:pt>
                <c:pt idx="3">
                  <c:v>Atrial fibrillation/flutter</c:v>
                </c:pt>
                <c:pt idx="4">
                  <c:v>Hypertension</c:v>
                </c:pt>
                <c:pt idx="5">
                  <c:v>Headache</c:v>
                </c:pt>
                <c:pt idx="6">
                  <c:v>Arthralgia</c:v>
                </c:pt>
                <c:pt idx="7">
                  <c:v>Anemia</c:v>
                </c:pt>
                <c:pt idx="8">
                  <c:v>Thrombocytopenia</c:v>
                </c:pt>
                <c:pt idx="9">
                  <c:v>Fatigue</c:v>
                </c:pt>
                <c:pt idx="10">
                  <c:v>Nausea</c:v>
                </c:pt>
                <c:pt idx="11">
                  <c:v>Minor Bleeding</c:v>
                </c:pt>
                <c:pt idx="12">
                  <c:v>Diarrhea</c:v>
                </c:pt>
                <c:pt idx="13">
                  <c:v>Bruising</c:v>
                </c:pt>
                <c:pt idx="14">
                  <c:v>Neutropenia</c:v>
                </c:pt>
                <c:pt idx="15">
                  <c:v>Infections</c:v>
                </c:pt>
              </c:strCache>
            </c:strRef>
          </c:cat>
          <c:val>
            <c:numRef>
              <c:f>Tabelle1!$B$2:$B$17</c:f>
              <c:numCache>
                <c:formatCode>General</c:formatCode>
                <c:ptCount val="16"/>
                <c:pt idx="0">
                  <c:v>0</c:v>
                </c:pt>
                <c:pt idx="1">
                  <c:v>0</c:v>
                </c:pt>
                <c:pt idx="5" formatCode="0.00%">
                  <c:v>4.1000000000000002E-2</c:v>
                </c:pt>
                <c:pt idx="6" formatCode="0%">
                  <c:v>2.1000000000000001E-2</c:v>
                </c:pt>
                <c:pt idx="7" formatCode="0%">
                  <c:v>2.1000000000000001E-2</c:v>
                </c:pt>
                <c:pt idx="8" formatCode="0.00%">
                  <c:v>8.2000000000000003E-2</c:v>
                </c:pt>
                <c:pt idx="9" formatCode="0.00%">
                  <c:v>4.1000000000000002E-2</c:v>
                </c:pt>
                <c:pt idx="10" formatCode="0.00%">
                  <c:v>8.2000000000000003E-2</c:v>
                </c:pt>
                <c:pt idx="11" formatCode="0.00%">
                  <c:v>8.2000000000000003E-2</c:v>
                </c:pt>
                <c:pt idx="12" formatCode="0.00%">
                  <c:v>8.2000000000000003E-2</c:v>
                </c:pt>
                <c:pt idx="13" formatCode="0.00%">
                  <c:v>8.2000000000000003E-2</c:v>
                </c:pt>
                <c:pt idx="14" formatCode="0.00%">
                  <c:v>4.1000000000000002E-2</c:v>
                </c:pt>
                <c:pt idx="15" formatCode="0.00%">
                  <c:v>2.1000000000000001E-2</c:v>
                </c:pt>
              </c:numCache>
            </c:numRef>
          </c:val>
          <c:extLst>
            <c:ext xmlns:c16="http://schemas.microsoft.com/office/drawing/2014/chart" uri="{C3380CC4-5D6E-409C-BE32-E72D297353CC}">
              <c16:uniqueId val="{00000000-A378-4235-A8E2-9E7EE7BAA96C}"/>
            </c:ext>
          </c:extLst>
        </c:ser>
        <c:ser>
          <c:idx val="1"/>
          <c:order val="1"/>
          <c:tx>
            <c:strRef>
              <c:f>Tabelle1!$C$1</c:f>
              <c:strCache>
                <c:ptCount val="1"/>
                <c:pt idx="0">
                  <c:v>Grade 2</c:v>
                </c:pt>
              </c:strCache>
            </c:strRef>
          </c:tx>
          <c:spPr>
            <a:solidFill>
              <a:srgbClr val="002A5C"/>
            </a:solidFill>
            <a:ln>
              <a:noFill/>
            </a:ln>
            <a:effectLst/>
          </c:spPr>
          <c:invertIfNegative val="0"/>
          <c:cat>
            <c:strRef>
              <c:f>Tabelle1!$A$2:$A$17</c:f>
              <c:strCache>
                <c:ptCount val="16"/>
                <c:pt idx="0">
                  <c:v>TLS</c:v>
                </c:pt>
                <c:pt idx="1">
                  <c:v>Major hemorrhage</c:v>
                </c:pt>
                <c:pt idx="2">
                  <c:v>Other non-dermatologic malignancies</c:v>
                </c:pt>
                <c:pt idx="3">
                  <c:v>Atrial fibrillation/flutter</c:v>
                </c:pt>
                <c:pt idx="4">
                  <c:v>Hypertension</c:v>
                </c:pt>
                <c:pt idx="5">
                  <c:v>Headache</c:v>
                </c:pt>
                <c:pt idx="6">
                  <c:v>Arthralgia</c:v>
                </c:pt>
                <c:pt idx="7">
                  <c:v>Anemia</c:v>
                </c:pt>
                <c:pt idx="8">
                  <c:v>Thrombocytopenia</c:v>
                </c:pt>
                <c:pt idx="9">
                  <c:v>Fatigue</c:v>
                </c:pt>
                <c:pt idx="10">
                  <c:v>Nausea</c:v>
                </c:pt>
                <c:pt idx="11">
                  <c:v>Minor Bleeding</c:v>
                </c:pt>
                <c:pt idx="12">
                  <c:v>Diarrhea</c:v>
                </c:pt>
                <c:pt idx="13">
                  <c:v>Bruising</c:v>
                </c:pt>
                <c:pt idx="14">
                  <c:v>Neutropenia</c:v>
                </c:pt>
                <c:pt idx="15">
                  <c:v>Infections</c:v>
                </c:pt>
              </c:strCache>
            </c:strRef>
          </c:cat>
          <c:val>
            <c:numRef>
              <c:f>Tabelle1!$C$2:$C$17</c:f>
              <c:numCache>
                <c:formatCode>General</c:formatCode>
                <c:ptCount val="16"/>
                <c:pt idx="4" formatCode="0%">
                  <c:v>2.1000000000000001E-2</c:v>
                </c:pt>
                <c:pt idx="6" formatCode="0.00%">
                  <c:v>0.02</c:v>
                </c:pt>
                <c:pt idx="7" formatCode="0.00%">
                  <c:v>0.02</c:v>
                </c:pt>
                <c:pt idx="9" formatCode="0.00%">
                  <c:v>6.0999999999999999E-2</c:v>
                </c:pt>
                <c:pt idx="10" formatCode="0%">
                  <c:v>0.04</c:v>
                </c:pt>
                <c:pt idx="11" formatCode="0%">
                  <c:v>0.04</c:v>
                </c:pt>
                <c:pt idx="13" formatCode="0%">
                  <c:v>0.04</c:v>
                </c:pt>
                <c:pt idx="15" formatCode="0.00%">
                  <c:v>0.121</c:v>
                </c:pt>
              </c:numCache>
            </c:numRef>
          </c:val>
          <c:extLst>
            <c:ext xmlns:c16="http://schemas.microsoft.com/office/drawing/2014/chart" uri="{C3380CC4-5D6E-409C-BE32-E72D297353CC}">
              <c16:uniqueId val="{00000001-A378-4235-A8E2-9E7EE7BAA96C}"/>
            </c:ext>
          </c:extLst>
        </c:ser>
        <c:ser>
          <c:idx val="2"/>
          <c:order val="2"/>
          <c:tx>
            <c:strRef>
              <c:f>Tabelle1!$D$1</c:f>
              <c:strCache>
                <c:ptCount val="1"/>
                <c:pt idx="0">
                  <c:v>Grade 3</c:v>
                </c:pt>
              </c:strCache>
            </c:strRef>
          </c:tx>
          <c:spPr>
            <a:solidFill>
              <a:srgbClr val="F47A20"/>
            </a:solidFill>
            <a:ln>
              <a:noFill/>
            </a:ln>
            <a:effectLst/>
          </c:spPr>
          <c:invertIfNegative val="0"/>
          <c:cat>
            <c:strRef>
              <c:f>Tabelle1!$A$2:$A$17</c:f>
              <c:strCache>
                <c:ptCount val="16"/>
                <c:pt idx="0">
                  <c:v>TLS</c:v>
                </c:pt>
                <c:pt idx="1">
                  <c:v>Major hemorrhage</c:v>
                </c:pt>
                <c:pt idx="2">
                  <c:v>Other non-dermatologic malignancies</c:v>
                </c:pt>
                <c:pt idx="3">
                  <c:v>Atrial fibrillation/flutter</c:v>
                </c:pt>
                <c:pt idx="4">
                  <c:v>Hypertension</c:v>
                </c:pt>
                <c:pt idx="5">
                  <c:v>Headache</c:v>
                </c:pt>
                <c:pt idx="6">
                  <c:v>Arthralgia</c:v>
                </c:pt>
                <c:pt idx="7">
                  <c:v>Anemia</c:v>
                </c:pt>
                <c:pt idx="8">
                  <c:v>Thrombocytopenia</c:v>
                </c:pt>
                <c:pt idx="9">
                  <c:v>Fatigue</c:v>
                </c:pt>
                <c:pt idx="10">
                  <c:v>Nausea</c:v>
                </c:pt>
                <c:pt idx="11">
                  <c:v>Minor Bleeding</c:v>
                </c:pt>
                <c:pt idx="12">
                  <c:v>Diarrhea</c:v>
                </c:pt>
                <c:pt idx="13">
                  <c:v>Bruising</c:v>
                </c:pt>
                <c:pt idx="14">
                  <c:v>Neutropenia</c:v>
                </c:pt>
                <c:pt idx="15">
                  <c:v>Infections</c:v>
                </c:pt>
              </c:strCache>
            </c:strRef>
          </c:cat>
          <c:val>
            <c:numRef>
              <c:f>Tabelle1!$D$2:$D$17</c:f>
              <c:numCache>
                <c:formatCode>General</c:formatCode>
                <c:ptCount val="16"/>
                <c:pt idx="3" formatCode="0%">
                  <c:v>0.02</c:v>
                </c:pt>
                <c:pt idx="4" formatCode="0.00%">
                  <c:v>0.02</c:v>
                </c:pt>
                <c:pt idx="12" formatCode="0%">
                  <c:v>0.04</c:v>
                </c:pt>
                <c:pt idx="14" formatCode="0.00%">
                  <c:v>4.1000000000000002E-2</c:v>
                </c:pt>
                <c:pt idx="15" formatCode="0.00%">
                  <c:v>2.1000000000000001E-2</c:v>
                </c:pt>
              </c:numCache>
            </c:numRef>
          </c:val>
          <c:extLst>
            <c:ext xmlns:c16="http://schemas.microsoft.com/office/drawing/2014/chart" uri="{C3380CC4-5D6E-409C-BE32-E72D297353CC}">
              <c16:uniqueId val="{00000002-A378-4235-A8E2-9E7EE7BAA96C}"/>
            </c:ext>
          </c:extLst>
        </c:ser>
        <c:ser>
          <c:idx val="3"/>
          <c:order val="3"/>
          <c:tx>
            <c:strRef>
              <c:f>Tabelle1!$E$1</c:f>
              <c:strCache>
                <c:ptCount val="1"/>
                <c:pt idx="0">
                  <c:v>Grade 4</c:v>
                </c:pt>
              </c:strCache>
            </c:strRef>
          </c:tx>
          <c:spPr>
            <a:solidFill>
              <a:schemeClr val="accent4"/>
            </a:solidFill>
            <a:ln>
              <a:noFill/>
            </a:ln>
            <a:effectLst/>
          </c:spPr>
          <c:invertIfNegative val="0"/>
          <c:cat>
            <c:strRef>
              <c:f>Tabelle1!$A$2:$A$17</c:f>
              <c:strCache>
                <c:ptCount val="16"/>
                <c:pt idx="0">
                  <c:v>TLS</c:v>
                </c:pt>
                <c:pt idx="1">
                  <c:v>Major hemorrhage</c:v>
                </c:pt>
                <c:pt idx="2">
                  <c:v>Other non-dermatologic malignancies</c:v>
                </c:pt>
                <c:pt idx="3">
                  <c:v>Atrial fibrillation/flutter</c:v>
                </c:pt>
                <c:pt idx="4">
                  <c:v>Hypertension</c:v>
                </c:pt>
                <c:pt idx="5">
                  <c:v>Headache</c:v>
                </c:pt>
                <c:pt idx="6">
                  <c:v>Arthralgia</c:v>
                </c:pt>
                <c:pt idx="7">
                  <c:v>Anemia</c:v>
                </c:pt>
                <c:pt idx="8">
                  <c:v>Thrombocytopenia</c:v>
                </c:pt>
                <c:pt idx="9">
                  <c:v>Fatigue</c:v>
                </c:pt>
                <c:pt idx="10">
                  <c:v>Nausea</c:v>
                </c:pt>
                <c:pt idx="11">
                  <c:v>Minor Bleeding</c:v>
                </c:pt>
                <c:pt idx="12">
                  <c:v>Diarrhea</c:v>
                </c:pt>
                <c:pt idx="13">
                  <c:v>Bruising</c:v>
                </c:pt>
                <c:pt idx="14">
                  <c:v>Neutropenia</c:v>
                </c:pt>
                <c:pt idx="15">
                  <c:v>Infections</c:v>
                </c:pt>
              </c:strCache>
            </c:strRef>
          </c:cat>
          <c:val>
            <c:numRef>
              <c:f>Tabelle1!$E$2:$E$17</c:f>
              <c:numCache>
                <c:formatCode>General</c:formatCode>
                <c:ptCount val="16"/>
                <c:pt idx="14" formatCode="0.00%">
                  <c:v>6.0999999999999999E-2</c:v>
                </c:pt>
              </c:numCache>
            </c:numRef>
          </c:val>
          <c:extLst>
            <c:ext xmlns:c16="http://schemas.microsoft.com/office/drawing/2014/chart" uri="{C3380CC4-5D6E-409C-BE32-E72D297353CC}">
              <c16:uniqueId val="{00000004-A378-4235-A8E2-9E7EE7BAA96C}"/>
            </c:ext>
          </c:extLst>
        </c:ser>
        <c:ser>
          <c:idx val="4"/>
          <c:order val="4"/>
          <c:tx>
            <c:strRef>
              <c:f>Tabelle1!$F$1</c:f>
              <c:strCache>
                <c:ptCount val="1"/>
                <c:pt idx="0">
                  <c:v>Grade 5</c:v>
                </c:pt>
              </c:strCache>
            </c:strRef>
          </c:tx>
          <c:spPr>
            <a:solidFill>
              <a:schemeClr val="accent5"/>
            </a:solidFill>
            <a:ln>
              <a:noFill/>
            </a:ln>
            <a:effectLst/>
          </c:spPr>
          <c:invertIfNegative val="0"/>
          <c:cat>
            <c:strRef>
              <c:f>Tabelle1!$A$2:$A$17</c:f>
              <c:strCache>
                <c:ptCount val="16"/>
                <c:pt idx="0">
                  <c:v>TLS</c:v>
                </c:pt>
                <c:pt idx="1">
                  <c:v>Major hemorrhage</c:v>
                </c:pt>
                <c:pt idx="2">
                  <c:v>Other non-dermatologic malignancies</c:v>
                </c:pt>
                <c:pt idx="3">
                  <c:v>Atrial fibrillation/flutter</c:v>
                </c:pt>
                <c:pt idx="4">
                  <c:v>Hypertension</c:v>
                </c:pt>
                <c:pt idx="5">
                  <c:v>Headache</c:v>
                </c:pt>
                <c:pt idx="6">
                  <c:v>Arthralgia</c:v>
                </c:pt>
                <c:pt idx="7">
                  <c:v>Anemia</c:v>
                </c:pt>
                <c:pt idx="8">
                  <c:v>Thrombocytopenia</c:v>
                </c:pt>
                <c:pt idx="9">
                  <c:v>Fatigue</c:v>
                </c:pt>
                <c:pt idx="10">
                  <c:v>Nausea</c:v>
                </c:pt>
                <c:pt idx="11">
                  <c:v>Minor Bleeding</c:v>
                </c:pt>
                <c:pt idx="12">
                  <c:v>Diarrhea</c:v>
                </c:pt>
                <c:pt idx="13">
                  <c:v>Bruising</c:v>
                </c:pt>
                <c:pt idx="14">
                  <c:v>Neutropenia</c:v>
                </c:pt>
                <c:pt idx="15">
                  <c:v>Infections</c:v>
                </c:pt>
              </c:strCache>
            </c:strRef>
          </c:cat>
          <c:val>
            <c:numRef>
              <c:f>Tabelle1!$F$2:$F$17</c:f>
              <c:numCache>
                <c:formatCode>General</c:formatCode>
                <c:ptCount val="16"/>
                <c:pt idx="2" formatCode="0%">
                  <c:v>0.02</c:v>
                </c:pt>
              </c:numCache>
            </c:numRef>
          </c:val>
          <c:extLst>
            <c:ext xmlns:c16="http://schemas.microsoft.com/office/drawing/2014/chart" uri="{C3380CC4-5D6E-409C-BE32-E72D297353CC}">
              <c16:uniqueId val="{00000005-A378-4235-A8E2-9E7EE7BAA96C}"/>
            </c:ext>
          </c:extLst>
        </c:ser>
        <c:dLbls>
          <c:showLegendKey val="0"/>
          <c:showVal val="0"/>
          <c:showCatName val="0"/>
          <c:showSerName val="0"/>
          <c:showPercent val="0"/>
          <c:showBubbleSize val="0"/>
        </c:dLbls>
        <c:gapWidth val="150"/>
        <c:overlap val="100"/>
        <c:axId val="142404271"/>
        <c:axId val="142404687"/>
      </c:barChart>
      <c:catAx>
        <c:axId val="142404271"/>
        <c:scaling>
          <c:orientation val="minMax"/>
        </c:scaling>
        <c:delete val="0"/>
        <c:axPos val="l"/>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crossAx val="142404687"/>
        <c:crosses val="autoZero"/>
        <c:auto val="1"/>
        <c:lblAlgn val="ctr"/>
        <c:lblOffset val="100"/>
        <c:noMultiLvlLbl val="0"/>
      </c:catAx>
      <c:valAx>
        <c:axId val="142404687"/>
        <c:scaling>
          <c:orientation val="minMax"/>
          <c:max val="0.4"/>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de-DE" b="1" err="1">
                    <a:solidFill>
                      <a:schemeClr val="tx1"/>
                    </a:solidFill>
                  </a:rPr>
                  <a:t>Patients</a:t>
                </a:r>
                <a:r>
                  <a:rPr lang="de-DE" b="1">
                    <a:solidFill>
                      <a:schemeClr val="tx1"/>
                    </a:solidFill>
                  </a:rPr>
                  <a:t>, %</a:t>
                </a:r>
                <a:r>
                  <a:rPr lang="de-DE" b="1" baseline="0">
                    <a:solidFill>
                      <a:schemeClr val="tx1"/>
                    </a:solidFill>
                  </a:rPr>
                  <a:t> (n=49)</a:t>
                </a:r>
                <a:endParaRPr lang="de-DE" b="1">
                  <a:solidFill>
                    <a:schemeClr val="tx1"/>
                  </a:solidFill>
                </a:endParaRPr>
              </a:p>
            </c:rich>
          </c:tx>
          <c:layout>
            <c:manualLayout>
              <c:xMode val="edge"/>
              <c:yMode val="edge"/>
              <c:x val="0.51095291624193406"/>
              <c:y val="0.9344546637149965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de-DE"/>
            </a:p>
          </c:txPr>
        </c:title>
        <c:numFmt formatCode="0%"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crossAx val="142404271"/>
        <c:crosses val="autoZero"/>
        <c:crossBetween val="between"/>
      </c:valAx>
      <c:spPr>
        <a:noFill/>
        <a:ln>
          <a:noFill/>
        </a:ln>
        <a:effectLst/>
      </c:spPr>
    </c:plotArea>
    <c:legend>
      <c:legendPos val="r"/>
      <c:layout>
        <c:manualLayout>
          <c:xMode val="edge"/>
          <c:yMode val="edge"/>
          <c:x val="0.75293283757285501"/>
          <c:y val="0.25366668287373079"/>
          <c:w val="8.0124894505754968E-2"/>
          <c:h val="0.3036393458564325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solidFill>
        <a:schemeClr val="bg1"/>
      </a:solidFill>
    </a:ln>
    <a:effectLst/>
  </c:spPr>
  <c:txPr>
    <a:bodyPr/>
    <a:lstStyle/>
    <a:p>
      <a:pPr>
        <a:defRPr sz="1200"/>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Prerandomization treatment with Ibr + Ven</c:v>
                </c:pt>
              </c:strCache>
            </c:strRef>
          </c:tx>
          <c:spPr>
            <a:solidFill>
              <a:srgbClr val="7E99AA">
                <a:lumMod val="50000"/>
              </a:srgbClr>
            </a:solidFill>
            <a:ln>
              <a:noFill/>
            </a:ln>
            <a:effectLst/>
          </c:spPr>
          <c:invertIfNegative val="0"/>
          <c:dPt>
            <c:idx val="0"/>
            <c:invertIfNegative val="0"/>
            <c:bubble3D val="0"/>
            <c:spPr>
              <a:solidFill>
                <a:srgbClr val="929292"/>
              </a:solidFill>
              <a:ln>
                <a:noFill/>
              </a:ln>
              <a:effectLst/>
            </c:spPr>
            <c:extLst>
              <c:ext xmlns:c16="http://schemas.microsoft.com/office/drawing/2014/chart" uri="{C3380CC4-5D6E-409C-BE32-E72D297353CC}">
                <c16:uniqueId val="{00000006-D2C3-1F46-8985-757F2F5E6F52}"/>
              </c:ext>
            </c:extLst>
          </c:dPt>
          <c:dPt>
            <c:idx val="1"/>
            <c:invertIfNegative val="0"/>
            <c:bubble3D val="0"/>
            <c:spPr>
              <a:solidFill>
                <a:srgbClr val="FDC300"/>
              </a:solidFill>
              <a:ln>
                <a:noFill/>
              </a:ln>
              <a:effectLst/>
            </c:spPr>
            <c:extLst>
              <c:ext xmlns:c16="http://schemas.microsoft.com/office/drawing/2014/chart" uri="{C3380CC4-5D6E-409C-BE32-E72D297353CC}">
                <c16:uniqueId val="{00000001-D2C3-1F46-8985-757F2F5E6F52}"/>
              </c:ext>
            </c:extLst>
          </c:dPt>
          <c:dPt>
            <c:idx val="2"/>
            <c:invertIfNegative val="0"/>
            <c:bubble3D val="0"/>
            <c:spPr>
              <a:solidFill>
                <a:srgbClr val="FDC300"/>
              </a:solidFill>
              <a:ln>
                <a:noFill/>
              </a:ln>
              <a:effectLst/>
            </c:spPr>
            <c:extLst>
              <c:ext xmlns:c16="http://schemas.microsoft.com/office/drawing/2014/chart" uri="{C3380CC4-5D6E-409C-BE32-E72D297353CC}">
                <c16:uniqueId val="{00000003-D2C3-1F46-8985-757F2F5E6F52}"/>
              </c:ext>
            </c:extLst>
          </c:dPt>
          <c:dPt>
            <c:idx val="3"/>
            <c:invertIfNegative val="0"/>
            <c:bubble3D val="0"/>
            <c:spPr>
              <a:solidFill>
                <a:srgbClr val="FDC300">
                  <a:lumMod val="75000"/>
                </a:srgbClr>
              </a:solidFill>
              <a:ln>
                <a:noFill/>
              </a:ln>
              <a:effectLst/>
            </c:spPr>
            <c:extLst>
              <c:ext xmlns:c16="http://schemas.microsoft.com/office/drawing/2014/chart" uri="{C3380CC4-5D6E-409C-BE32-E72D297353CC}">
                <c16:uniqueId val="{00000005-D2C3-1F46-8985-757F2F5E6F52}"/>
              </c:ext>
            </c:extLst>
          </c:dPt>
          <c:dLbls>
            <c:dLbl>
              <c:idx val="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2C3-1F46-8985-757F2F5E6F52}"/>
                </c:ext>
              </c:extLst>
            </c:dLbl>
            <c:dLbl>
              <c:idx val="1"/>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2C3-1F46-8985-757F2F5E6F52}"/>
                </c:ext>
              </c:extLst>
            </c:dLbl>
            <c:dLbl>
              <c:idx val="2"/>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2C3-1F46-8985-757F2F5E6F52}"/>
                </c:ext>
              </c:extLst>
            </c:dLbl>
            <c:dLbl>
              <c:idx val="3"/>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2C3-1F46-8985-757F2F5E6F5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Placebo</c:v>
                </c:pt>
                <c:pt idx="1">
                  <c:v>Ibrutinib</c:v>
                </c:pt>
                <c:pt idx="2">
                  <c:v>Ibrutinib</c:v>
                </c:pt>
                <c:pt idx="3">
                  <c:v>Ibrutinib + venetoclax</c:v>
                </c:pt>
              </c:strCache>
            </c:strRef>
          </c:cat>
          <c:val>
            <c:numRef>
              <c:f>Sheet1!$B$2:$B$5</c:f>
              <c:numCache>
                <c:formatCode>General</c:formatCode>
                <c:ptCount val="4"/>
                <c:pt idx="0">
                  <c:v>30</c:v>
                </c:pt>
                <c:pt idx="1">
                  <c:v>28</c:v>
                </c:pt>
                <c:pt idx="2">
                  <c:v>39</c:v>
                </c:pt>
                <c:pt idx="3">
                  <c:v>44</c:v>
                </c:pt>
              </c:numCache>
            </c:numRef>
          </c:val>
          <c:extLst>
            <c:ext xmlns:c16="http://schemas.microsoft.com/office/drawing/2014/chart" uri="{C3380CC4-5D6E-409C-BE32-E72D297353CC}">
              <c16:uniqueId val="{00000007-D2C3-1F46-8985-757F2F5E6F52}"/>
            </c:ext>
          </c:extLst>
        </c:ser>
        <c:ser>
          <c:idx val="1"/>
          <c:order val="1"/>
          <c:tx>
            <c:strRef>
              <c:f>Sheet1!$C$1</c:f>
              <c:strCache>
                <c:ptCount val="1"/>
                <c:pt idx="0">
                  <c:v>Postrandomization 1-12 mo</c:v>
                </c:pt>
              </c:strCache>
            </c:strRef>
          </c:tx>
          <c:spPr>
            <a:pattFill prst="ltUpDiag">
              <a:fgClr>
                <a:srgbClr val="FFFFFF"/>
              </a:fgClr>
              <a:bgClr>
                <a:srgbClr val="7E99AA">
                  <a:lumMod val="50000"/>
                </a:srgbClr>
              </a:bgClr>
            </a:pattFill>
            <a:ln>
              <a:noFill/>
            </a:ln>
            <a:effectLst/>
          </c:spPr>
          <c:invertIfNegative val="0"/>
          <c:dPt>
            <c:idx val="0"/>
            <c:invertIfNegative val="0"/>
            <c:bubble3D val="0"/>
            <c:spPr>
              <a:solidFill>
                <a:srgbClr val="BEBEBE"/>
              </a:solidFill>
              <a:ln>
                <a:noFill/>
              </a:ln>
              <a:effectLst/>
            </c:spPr>
            <c:extLst>
              <c:ext xmlns:c16="http://schemas.microsoft.com/office/drawing/2014/chart" uri="{C3380CC4-5D6E-409C-BE32-E72D297353CC}">
                <c16:uniqueId val="{0000000E-D2C3-1F46-8985-757F2F5E6F52}"/>
              </c:ext>
            </c:extLst>
          </c:dPt>
          <c:dPt>
            <c:idx val="1"/>
            <c:invertIfNegative val="0"/>
            <c:bubble3D val="0"/>
            <c:spPr>
              <a:solidFill>
                <a:srgbClr val="FFDC65"/>
              </a:solidFill>
              <a:ln>
                <a:noFill/>
              </a:ln>
              <a:effectLst/>
            </c:spPr>
            <c:extLst>
              <c:ext xmlns:c16="http://schemas.microsoft.com/office/drawing/2014/chart" uri="{C3380CC4-5D6E-409C-BE32-E72D297353CC}">
                <c16:uniqueId val="{00000009-D2C3-1F46-8985-757F2F5E6F52}"/>
              </c:ext>
            </c:extLst>
          </c:dPt>
          <c:dPt>
            <c:idx val="2"/>
            <c:invertIfNegative val="0"/>
            <c:bubble3D val="0"/>
            <c:spPr>
              <a:solidFill>
                <a:srgbClr val="FFDC65"/>
              </a:solidFill>
              <a:ln>
                <a:noFill/>
              </a:ln>
              <a:effectLst/>
            </c:spPr>
            <c:extLst>
              <c:ext xmlns:c16="http://schemas.microsoft.com/office/drawing/2014/chart" uri="{C3380CC4-5D6E-409C-BE32-E72D297353CC}">
                <c16:uniqueId val="{0000000B-D2C3-1F46-8985-757F2F5E6F52}"/>
              </c:ext>
            </c:extLst>
          </c:dPt>
          <c:dPt>
            <c:idx val="3"/>
            <c:invertIfNegative val="0"/>
            <c:bubble3D val="0"/>
            <c:spPr>
              <a:solidFill>
                <a:srgbClr val="FDC300">
                  <a:lumMod val="75000"/>
                  <a:alpha val="70000"/>
                </a:srgbClr>
              </a:solidFill>
              <a:ln>
                <a:noFill/>
              </a:ln>
              <a:effectLst/>
            </c:spPr>
            <c:extLst>
              <c:ext xmlns:c16="http://schemas.microsoft.com/office/drawing/2014/chart" uri="{C3380CC4-5D6E-409C-BE32-E72D297353CC}">
                <c16:uniqueId val="{0000000D-D2C3-1F46-8985-757F2F5E6F52}"/>
              </c:ext>
            </c:extLst>
          </c:dPt>
          <c:dLbls>
            <c:dLbl>
              <c:idx val="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D2C3-1F46-8985-757F2F5E6F52}"/>
                </c:ext>
              </c:extLst>
            </c:dLbl>
            <c:dLbl>
              <c:idx val="1"/>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D2C3-1F46-8985-757F2F5E6F52}"/>
                </c:ext>
              </c:extLst>
            </c:dLbl>
            <c:dLbl>
              <c:idx val="2"/>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D2C3-1F46-8985-757F2F5E6F52}"/>
                </c:ext>
              </c:extLst>
            </c:dLbl>
            <c:dLbl>
              <c:idx val="3"/>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D2C3-1F46-8985-757F2F5E6F5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Placebo</c:v>
                </c:pt>
                <c:pt idx="1">
                  <c:v>Ibrutinib</c:v>
                </c:pt>
                <c:pt idx="2">
                  <c:v>Ibrutinib</c:v>
                </c:pt>
                <c:pt idx="3">
                  <c:v>Ibrutinib + venetoclax</c:v>
                </c:pt>
              </c:strCache>
            </c:strRef>
          </c:cat>
          <c:val>
            <c:numRef>
              <c:f>Sheet1!$C$2:$C$5</c:f>
              <c:numCache>
                <c:formatCode>General</c:formatCode>
                <c:ptCount val="4"/>
                <c:pt idx="0">
                  <c:v>21</c:v>
                </c:pt>
                <c:pt idx="1">
                  <c:v>28</c:v>
                </c:pt>
                <c:pt idx="2">
                  <c:v>32</c:v>
                </c:pt>
                <c:pt idx="3">
                  <c:v>19</c:v>
                </c:pt>
              </c:numCache>
            </c:numRef>
          </c:val>
          <c:extLst>
            <c:ext xmlns:c16="http://schemas.microsoft.com/office/drawing/2014/chart" uri="{C3380CC4-5D6E-409C-BE32-E72D297353CC}">
              <c16:uniqueId val="{0000000F-D2C3-1F46-8985-757F2F5E6F52}"/>
            </c:ext>
          </c:extLst>
        </c:ser>
        <c:ser>
          <c:idx val="2"/>
          <c:order val="2"/>
          <c:tx>
            <c:strRef>
              <c:f>Sheet1!$D$1</c:f>
              <c:strCache>
                <c:ptCount val="1"/>
                <c:pt idx="0">
                  <c:v>Postrandomization 13-24 mo</c:v>
                </c:pt>
              </c:strCache>
            </c:strRef>
          </c:tx>
          <c:spPr>
            <a:pattFill prst="narHorz">
              <a:fgClr>
                <a:srgbClr val="FFFFFF"/>
              </a:fgClr>
              <a:bgClr>
                <a:srgbClr val="7E99AA">
                  <a:lumMod val="50000"/>
                </a:srgbClr>
              </a:bgClr>
            </a:pattFill>
          </c:spPr>
          <c:invertIfNegative val="0"/>
          <c:dPt>
            <c:idx val="0"/>
            <c:invertIfNegative val="0"/>
            <c:bubble3D val="0"/>
            <c:spPr>
              <a:solidFill>
                <a:srgbClr val="E9E9E9"/>
              </a:solidFill>
            </c:spPr>
            <c:extLst>
              <c:ext xmlns:c16="http://schemas.microsoft.com/office/drawing/2014/chart" uri="{C3380CC4-5D6E-409C-BE32-E72D297353CC}">
                <c16:uniqueId val="{00000012-9845-4401-8458-8DAEEE633447}"/>
              </c:ext>
            </c:extLst>
          </c:dPt>
          <c:dPt>
            <c:idx val="1"/>
            <c:invertIfNegative val="0"/>
            <c:bubble3D val="0"/>
            <c:spPr>
              <a:solidFill>
                <a:srgbClr val="FFE798"/>
              </a:solidFill>
            </c:spPr>
            <c:extLst>
              <c:ext xmlns:c16="http://schemas.microsoft.com/office/drawing/2014/chart" uri="{C3380CC4-5D6E-409C-BE32-E72D297353CC}">
                <c16:uniqueId val="{00000011-D2C3-1F46-8985-757F2F5E6F52}"/>
              </c:ext>
            </c:extLst>
          </c:dPt>
          <c:dPt>
            <c:idx val="2"/>
            <c:invertIfNegative val="0"/>
            <c:bubble3D val="0"/>
            <c:spPr>
              <a:solidFill>
                <a:srgbClr val="FFE798"/>
              </a:solidFill>
            </c:spPr>
            <c:extLst>
              <c:ext xmlns:c16="http://schemas.microsoft.com/office/drawing/2014/chart" uri="{C3380CC4-5D6E-409C-BE32-E72D297353CC}">
                <c16:uniqueId val="{00000013-D2C3-1F46-8985-757F2F5E6F52}"/>
              </c:ext>
            </c:extLst>
          </c:dPt>
          <c:dPt>
            <c:idx val="3"/>
            <c:invertIfNegative val="0"/>
            <c:bubble3D val="0"/>
            <c:spPr>
              <a:solidFill>
                <a:srgbClr val="FDC300">
                  <a:lumMod val="75000"/>
                  <a:alpha val="40000"/>
                </a:srgbClr>
              </a:solidFill>
            </c:spPr>
            <c:extLst>
              <c:ext xmlns:c16="http://schemas.microsoft.com/office/drawing/2014/chart" uri="{C3380CC4-5D6E-409C-BE32-E72D297353CC}">
                <c16:uniqueId val="{00000015-D2C3-1F46-8985-757F2F5E6F52}"/>
              </c:ext>
            </c:extLst>
          </c:dPt>
          <c:dLbls>
            <c:spPr>
              <a:noFill/>
              <a:ln>
                <a:noFill/>
              </a:ln>
              <a:effectLst/>
            </c:spPr>
            <c:txPr>
              <a:bodyPr wrap="square" lIns="38100" tIns="19050" rIns="38100" bIns="19050" anchor="ctr">
                <a:spAutoFit/>
              </a:bodyPr>
              <a:lstStyle/>
              <a:p>
                <a:pPr>
                  <a:defRPr sz="1200" b="0">
                    <a:solidFill>
                      <a:schemeClr val="tx1"/>
                    </a:solidFill>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Placebo</c:v>
                </c:pt>
                <c:pt idx="1">
                  <c:v>Ibrutinib</c:v>
                </c:pt>
                <c:pt idx="2">
                  <c:v>Ibrutinib</c:v>
                </c:pt>
                <c:pt idx="3">
                  <c:v>Ibrutinib + venetoclax</c:v>
                </c:pt>
              </c:strCache>
            </c:strRef>
          </c:cat>
          <c:val>
            <c:numRef>
              <c:f>Sheet1!$D$2:$D$5</c:f>
              <c:numCache>
                <c:formatCode>General</c:formatCode>
                <c:ptCount val="4"/>
                <c:pt idx="0">
                  <c:v>29</c:v>
                </c:pt>
                <c:pt idx="1">
                  <c:v>22</c:v>
                </c:pt>
                <c:pt idx="2">
                  <c:v>23</c:v>
                </c:pt>
                <c:pt idx="3">
                  <c:v>22</c:v>
                </c:pt>
              </c:numCache>
            </c:numRef>
          </c:val>
          <c:extLst>
            <c:ext xmlns:c16="http://schemas.microsoft.com/office/drawing/2014/chart" uri="{C3380CC4-5D6E-409C-BE32-E72D297353CC}">
              <c16:uniqueId val="{00000016-D2C3-1F46-8985-757F2F5E6F52}"/>
            </c:ext>
          </c:extLst>
        </c:ser>
        <c:dLbls>
          <c:showLegendKey val="0"/>
          <c:showVal val="0"/>
          <c:showCatName val="0"/>
          <c:showSerName val="0"/>
          <c:showPercent val="0"/>
          <c:showBubbleSize val="0"/>
        </c:dLbls>
        <c:gapWidth val="130"/>
        <c:overlap val="-10"/>
        <c:axId val="892513936"/>
        <c:axId val="892515664"/>
      </c:barChart>
      <c:catAx>
        <c:axId val="892513936"/>
        <c:scaling>
          <c:orientation val="minMax"/>
        </c:scaling>
        <c:delete val="0"/>
        <c:axPos val="b"/>
        <c:numFmt formatCode="General" sourceLinked="1"/>
        <c:majorTickMark val="out"/>
        <c:minorTickMark val="none"/>
        <c:tickLblPos val="none"/>
        <c:spPr>
          <a:noFill/>
          <a:ln w="19050" cap="flat" cmpd="sng" algn="ctr">
            <a:solidFill>
              <a:srgbClr val="4E4F4E"/>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Arial" panose="020B0604020202020204" pitchFamily="34" charset="0"/>
              </a:defRPr>
            </a:pPr>
            <a:endParaRPr lang="de-DE"/>
          </a:p>
        </c:txPr>
        <c:crossAx val="892515664"/>
        <c:crosses val="autoZero"/>
        <c:auto val="1"/>
        <c:lblAlgn val="ctr"/>
        <c:lblOffset val="100"/>
        <c:noMultiLvlLbl val="0"/>
      </c:catAx>
      <c:valAx>
        <c:axId val="892515664"/>
        <c:scaling>
          <c:orientation val="minMax"/>
          <c:max val="100"/>
        </c:scaling>
        <c:delete val="0"/>
        <c:axPos val="l"/>
        <c:numFmt formatCode="General" sourceLinked="1"/>
        <c:majorTickMark val="out"/>
        <c:minorTickMark val="out"/>
        <c:tickLblPos val="nextTo"/>
        <c:spPr>
          <a:noFill/>
          <a:ln w="19050">
            <a:solidFill>
              <a:srgbClr val="4E4F4E"/>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de-DE"/>
          </a:p>
        </c:txPr>
        <c:crossAx val="892513936"/>
        <c:crosses val="autoZero"/>
        <c:crossBetween val="between"/>
        <c:majorUnit val="100"/>
      </c:valAx>
      <c:spPr>
        <a:noFill/>
        <a:ln>
          <a:solidFill>
            <a:srgbClr val="FFFFFF"/>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de-DE" sz="1400" b="1">
                <a:solidFill>
                  <a:schemeClr val="tx1"/>
                </a:solidFill>
              </a:rPr>
              <a:t>MRD at EOT+3</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de-DE"/>
        </a:p>
      </c:txPr>
    </c:title>
    <c:autoTitleDeleted val="0"/>
    <c:plotArea>
      <c:layout>
        <c:manualLayout>
          <c:layoutTarget val="inner"/>
          <c:xMode val="edge"/>
          <c:yMode val="edge"/>
          <c:x val="0.11256035225990803"/>
          <c:y val="0.16658590615425542"/>
          <c:w val="0.86220028025273332"/>
          <c:h val="0.73693125474442644"/>
        </c:manualLayout>
      </c:layout>
      <c:barChart>
        <c:barDir val="col"/>
        <c:grouping val="stacked"/>
        <c:varyColors val="0"/>
        <c:ser>
          <c:idx val="0"/>
          <c:order val="0"/>
          <c:tx>
            <c:strRef>
              <c:f>Tabelle1!$B$1</c:f>
              <c:strCache>
                <c:ptCount val="1"/>
                <c:pt idx="0">
                  <c:v>Ibr+Ven</c:v>
                </c:pt>
              </c:strCache>
            </c:strRef>
          </c:tx>
          <c:spPr>
            <a:solidFill>
              <a:schemeClr val="accent4">
                <a:lumMod val="75000"/>
              </a:schemeClr>
            </a:solidFill>
            <a:ln>
              <a:noFill/>
            </a:ln>
            <a:effectLst/>
          </c:spPr>
          <c:invertIfNegative val="0"/>
          <c:dLbls>
            <c:dLbl>
              <c:idx val="0"/>
              <c:tx>
                <c:rich>
                  <a:bodyPr/>
                  <a:lstStyle/>
                  <a:p>
                    <a:r>
                      <a:rPr lang="en-US"/>
                      <a:t>51.9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66C-4B21-9CCA-21E687DC816D}"/>
                </c:ext>
              </c:extLst>
            </c:dLbl>
            <c:dLbl>
              <c:idx val="2"/>
              <c:tx>
                <c:rich>
                  <a:bodyPr/>
                  <a:lstStyle/>
                  <a:p>
                    <a:r>
                      <a:rPr lang="en-US"/>
                      <a:t>54.7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66C-4B21-9CCA-21E687DC816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Ibr+Ven</c:v>
                </c:pt>
                <c:pt idx="1">
                  <c:v>Clb+O</c:v>
                </c:pt>
                <c:pt idx="2">
                  <c:v>Ibr+Ven</c:v>
                </c:pt>
                <c:pt idx="3">
                  <c:v>Clb+O</c:v>
                </c:pt>
              </c:strCache>
            </c:strRef>
          </c:cat>
          <c:val>
            <c:numRef>
              <c:f>Tabelle1!$B$2:$B$5</c:f>
              <c:numCache>
                <c:formatCode>General</c:formatCode>
                <c:ptCount val="4"/>
                <c:pt idx="0">
                  <c:v>51.9</c:v>
                </c:pt>
                <c:pt idx="2">
                  <c:v>54.7</c:v>
                </c:pt>
              </c:numCache>
            </c:numRef>
          </c:val>
          <c:extLst>
            <c:ext xmlns:c16="http://schemas.microsoft.com/office/drawing/2014/chart" uri="{C3380CC4-5D6E-409C-BE32-E72D297353CC}">
              <c16:uniqueId val="{00000000-C66C-4B21-9CCA-21E687DC816D}"/>
            </c:ext>
          </c:extLst>
        </c:ser>
        <c:ser>
          <c:idx val="1"/>
          <c:order val="1"/>
          <c:tx>
            <c:strRef>
              <c:f>Tabelle1!$C$1</c:f>
              <c:strCache>
                <c:ptCount val="1"/>
                <c:pt idx="0">
                  <c:v>Clb+O</c:v>
                </c:pt>
              </c:strCache>
            </c:strRef>
          </c:tx>
          <c:spPr>
            <a:solidFill>
              <a:schemeClr val="accent6"/>
            </a:solidFill>
            <a:ln>
              <a:noFill/>
            </a:ln>
            <a:effectLst/>
          </c:spPr>
          <c:invertIfNegative val="0"/>
          <c:dLbls>
            <c:dLbl>
              <c:idx val="1"/>
              <c:tx>
                <c:rich>
                  <a:bodyPr/>
                  <a:lstStyle/>
                  <a:p>
                    <a:r>
                      <a:rPr lang="en-US"/>
                      <a:t>17.1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66C-4B21-9CCA-21E687DC816D}"/>
                </c:ext>
              </c:extLst>
            </c:dLbl>
            <c:dLbl>
              <c:idx val="3"/>
              <c:tx>
                <c:rich>
                  <a:bodyPr/>
                  <a:lstStyle/>
                  <a:p>
                    <a:r>
                      <a:rPr lang="en-US"/>
                      <a:t>39.0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AA0-48A1-8E0D-E7309C38871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Ibr+Ven</c:v>
                </c:pt>
                <c:pt idx="1">
                  <c:v>Clb+O</c:v>
                </c:pt>
                <c:pt idx="2">
                  <c:v>Ibr+Ven</c:v>
                </c:pt>
                <c:pt idx="3">
                  <c:v>Clb+O</c:v>
                </c:pt>
              </c:strCache>
            </c:strRef>
          </c:cat>
          <c:val>
            <c:numRef>
              <c:f>Tabelle1!$C$2:$C$5</c:f>
              <c:numCache>
                <c:formatCode>General</c:formatCode>
                <c:ptCount val="4"/>
                <c:pt idx="1">
                  <c:v>17.100000000000001</c:v>
                </c:pt>
                <c:pt idx="3">
                  <c:v>39</c:v>
                </c:pt>
              </c:numCache>
            </c:numRef>
          </c:val>
          <c:extLst>
            <c:ext xmlns:c16="http://schemas.microsoft.com/office/drawing/2014/chart" uri="{C3380CC4-5D6E-409C-BE32-E72D297353CC}">
              <c16:uniqueId val="{00000001-C66C-4B21-9CCA-21E687DC816D}"/>
            </c:ext>
          </c:extLst>
        </c:ser>
        <c:dLbls>
          <c:dLblPos val="ctr"/>
          <c:showLegendKey val="0"/>
          <c:showVal val="1"/>
          <c:showCatName val="0"/>
          <c:showSerName val="0"/>
          <c:showPercent val="0"/>
          <c:showBubbleSize val="0"/>
        </c:dLbls>
        <c:gapWidth val="150"/>
        <c:overlap val="100"/>
        <c:axId val="1888926592"/>
        <c:axId val="1888927424"/>
      </c:barChart>
      <c:catAx>
        <c:axId val="1888926592"/>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1888927424"/>
        <c:crosses val="autoZero"/>
        <c:auto val="1"/>
        <c:lblAlgn val="ctr"/>
        <c:lblOffset val="100"/>
        <c:noMultiLvlLbl val="0"/>
      </c:catAx>
      <c:valAx>
        <c:axId val="1888927424"/>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de-DE" sz="1400" b="1" err="1">
                    <a:solidFill>
                      <a:schemeClr val="tx1"/>
                    </a:solidFill>
                  </a:rPr>
                  <a:t>Patients</a:t>
                </a:r>
                <a:r>
                  <a:rPr lang="de-DE" sz="1400" b="1" baseline="0">
                    <a:solidFill>
                      <a:schemeClr val="tx1"/>
                    </a:solidFill>
                  </a:rPr>
                  <a:t> </a:t>
                </a:r>
                <a:r>
                  <a:rPr lang="de-DE" sz="1400" b="1" baseline="0" err="1">
                    <a:solidFill>
                      <a:schemeClr val="tx1"/>
                    </a:solidFill>
                  </a:rPr>
                  <a:t>with</a:t>
                </a:r>
                <a:r>
                  <a:rPr lang="de-DE" sz="1400" b="1" baseline="0">
                    <a:solidFill>
                      <a:schemeClr val="tx1"/>
                    </a:solidFill>
                  </a:rPr>
                  <a:t> </a:t>
                </a:r>
                <a:r>
                  <a:rPr lang="de-DE" sz="1400" b="1" baseline="0" err="1">
                    <a:solidFill>
                      <a:schemeClr val="tx1"/>
                    </a:solidFill>
                  </a:rPr>
                  <a:t>uMRD</a:t>
                </a:r>
                <a:r>
                  <a:rPr lang="de-DE" sz="1400" b="1" baseline="0">
                    <a:solidFill>
                      <a:schemeClr val="tx1"/>
                    </a:solidFill>
                  </a:rPr>
                  <a:t> &lt; 10</a:t>
                </a:r>
                <a:r>
                  <a:rPr lang="de-DE" sz="1400" b="1" baseline="30000">
                    <a:solidFill>
                      <a:schemeClr val="tx1"/>
                    </a:solidFill>
                  </a:rPr>
                  <a:t>-4</a:t>
                </a:r>
                <a:r>
                  <a:rPr lang="de-DE" sz="1400" b="1" baseline="0">
                    <a:solidFill>
                      <a:schemeClr val="tx1"/>
                    </a:solidFill>
                  </a:rPr>
                  <a:t> (%)</a:t>
                </a:r>
                <a:endParaRPr lang="de-DE" sz="1400" b="1">
                  <a:solidFill>
                    <a:schemeClr val="tx1"/>
                  </a:solidFill>
                </a:endParaRPr>
              </a:p>
            </c:rich>
          </c:tx>
          <c:layout>
            <c:manualLayout>
              <c:xMode val="edge"/>
              <c:yMode val="edge"/>
              <c:x val="0"/>
              <c:y val="0.12646365746504115"/>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1888926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de-DE" sz="1400" b="1">
                <a:solidFill>
                  <a:schemeClr val="tx1"/>
                </a:solidFill>
              </a:rPr>
              <a:t>MRD at EOT+3</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de-DE"/>
        </a:p>
      </c:txPr>
    </c:title>
    <c:autoTitleDeleted val="0"/>
    <c:plotArea>
      <c:layout>
        <c:manualLayout>
          <c:layoutTarget val="inner"/>
          <c:xMode val="edge"/>
          <c:yMode val="edge"/>
          <c:x val="0.11256035225990803"/>
          <c:y val="0.16658590615425542"/>
          <c:w val="0.86220028025273332"/>
          <c:h val="0.73693125474442644"/>
        </c:manualLayout>
      </c:layout>
      <c:barChart>
        <c:barDir val="col"/>
        <c:grouping val="stacked"/>
        <c:varyColors val="0"/>
        <c:ser>
          <c:idx val="0"/>
          <c:order val="0"/>
          <c:tx>
            <c:strRef>
              <c:f>Tabelle1!$B$1</c:f>
              <c:strCache>
                <c:ptCount val="1"/>
                <c:pt idx="0">
                  <c:v>Ibr+Ven</c:v>
                </c:pt>
              </c:strCache>
            </c:strRef>
          </c:tx>
          <c:spPr>
            <a:solidFill>
              <a:schemeClr val="accent4">
                <a:lumMod val="75000"/>
              </a:schemeClr>
            </a:solidFill>
            <a:ln>
              <a:noFill/>
            </a:ln>
            <a:effectLst/>
          </c:spPr>
          <c:invertIfNegative val="0"/>
          <c:dLbls>
            <c:dLbl>
              <c:idx val="0"/>
              <c:tx>
                <c:rich>
                  <a:bodyPr/>
                  <a:lstStyle/>
                  <a:p>
                    <a:r>
                      <a:rPr lang="en-US"/>
                      <a:t>40.6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7B3-42F8-9FEF-1597279051DF}"/>
                </c:ext>
              </c:extLst>
            </c:dLbl>
            <c:dLbl>
              <c:idx val="2"/>
              <c:tx>
                <c:rich>
                  <a:bodyPr/>
                  <a:lstStyle/>
                  <a:p>
                    <a:r>
                      <a:rPr lang="en-US"/>
                      <a:t>43.4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F7B3-42F8-9FEF-1597279051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Ibr+Ven</c:v>
                </c:pt>
                <c:pt idx="1">
                  <c:v>Clb+O</c:v>
                </c:pt>
                <c:pt idx="2">
                  <c:v>Ibr+Ven</c:v>
                </c:pt>
                <c:pt idx="3">
                  <c:v>Clb+O</c:v>
                </c:pt>
              </c:strCache>
            </c:strRef>
          </c:cat>
          <c:val>
            <c:numRef>
              <c:f>Tabelle1!$B$2:$B$5</c:f>
              <c:numCache>
                <c:formatCode>General</c:formatCode>
                <c:ptCount val="4"/>
                <c:pt idx="0">
                  <c:v>40.6</c:v>
                </c:pt>
                <c:pt idx="2">
                  <c:v>43.4</c:v>
                </c:pt>
              </c:numCache>
            </c:numRef>
          </c:val>
          <c:extLst>
            <c:ext xmlns:c16="http://schemas.microsoft.com/office/drawing/2014/chart" uri="{C3380CC4-5D6E-409C-BE32-E72D297353CC}">
              <c16:uniqueId val="{00000000-F7B3-42F8-9FEF-1597279051DF}"/>
            </c:ext>
          </c:extLst>
        </c:ser>
        <c:ser>
          <c:idx val="1"/>
          <c:order val="1"/>
          <c:tx>
            <c:strRef>
              <c:f>Tabelle1!$C$1</c:f>
              <c:strCache>
                <c:ptCount val="1"/>
                <c:pt idx="0">
                  <c:v>Clb+O</c:v>
                </c:pt>
              </c:strCache>
            </c:strRef>
          </c:tx>
          <c:spPr>
            <a:solidFill>
              <a:schemeClr val="accent6"/>
            </a:solidFill>
            <a:ln>
              <a:noFill/>
            </a:ln>
            <a:effectLst/>
          </c:spPr>
          <c:invertIfNegative val="0"/>
          <c:dLbls>
            <c:dLbl>
              <c:idx val="1"/>
              <c:tx>
                <c:rich>
                  <a:bodyPr/>
                  <a:lstStyle/>
                  <a:p>
                    <a:r>
                      <a:rPr lang="en-US"/>
                      <a:t>7.6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7B3-42F8-9FEF-1597279051DF}"/>
                </c:ext>
              </c:extLst>
            </c:dLbl>
            <c:dLbl>
              <c:idx val="3"/>
              <c:tx>
                <c:rich>
                  <a:bodyPr/>
                  <a:lstStyle/>
                  <a:p>
                    <a:r>
                      <a:rPr lang="en-US"/>
                      <a:t>18.1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F7B3-42F8-9FEF-1597279051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Ibr+Ven</c:v>
                </c:pt>
                <c:pt idx="1">
                  <c:v>Clb+O</c:v>
                </c:pt>
                <c:pt idx="2">
                  <c:v>Ibr+Ven</c:v>
                </c:pt>
                <c:pt idx="3">
                  <c:v>Clb+O</c:v>
                </c:pt>
              </c:strCache>
            </c:strRef>
          </c:cat>
          <c:val>
            <c:numRef>
              <c:f>Tabelle1!$C$2:$C$5</c:f>
              <c:numCache>
                <c:formatCode>General</c:formatCode>
                <c:ptCount val="4"/>
                <c:pt idx="1">
                  <c:v>7.6</c:v>
                </c:pt>
                <c:pt idx="3">
                  <c:v>18.100000000000001</c:v>
                </c:pt>
              </c:numCache>
            </c:numRef>
          </c:val>
          <c:extLst>
            <c:ext xmlns:c16="http://schemas.microsoft.com/office/drawing/2014/chart" uri="{C3380CC4-5D6E-409C-BE32-E72D297353CC}">
              <c16:uniqueId val="{00000001-F7B3-42F8-9FEF-1597279051DF}"/>
            </c:ext>
          </c:extLst>
        </c:ser>
        <c:ser>
          <c:idx val="2"/>
          <c:order val="2"/>
          <c:tx>
            <c:strRef>
              <c:f>Tabelle1!$D$1</c:f>
              <c:strCache>
                <c:ptCount val="1"/>
                <c:pt idx="0">
                  <c:v>Spalte1</c:v>
                </c:pt>
              </c:strCache>
            </c:strRef>
          </c:tx>
          <c:spPr>
            <a:solidFill>
              <a:schemeClr val="accent4">
                <a:lumMod val="75000"/>
                <a:alpha val="70000"/>
              </a:schemeClr>
            </a:solidFill>
            <a:ln>
              <a:noFill/>
            </a:ln>
            <a:effectLst/>
          </c:spPr>
          <c:invertIfNegative val="0"/>
          <c:dLbls>
            <c:dLbl>
              <c:idx val="0"/>
              <c:tx>
                <c:rich>
                  <a:bodyPr/>
                  <a:lstStyle/>
                  <a:p>
                    <a:r>
                      <a:rPr lang="en-US"/>
                      <a:t>11.3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7B3-42F8-9FEF-1597279051DF}"/>
                </c:ext>
              </c:extLst>
            </c:dLbl>
            <c:dLbl>
              <c:idx val="2"/>
              <c:tx>
                <c:rich>
                  <a:bodyPr/>
                  <a:lstStyle/>
                  <a:p>
                    <a:r>
                      <a:rPr lang="en-US"/>
                      <a:t>11.3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7B3-42F8-9FEF-1597279051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Ibr+Ven</c:v>
                </c:pt>
                <c:pt idx="1">
                  <c:v>Clb+O</c:v>
                </c:pt>
                <c:pt idx="2">
                  <c:v>Ibr+Ven</c:v>
                </c:pt>
                <c:pt idx="3">
                  <c:v>Clb+O</c:v>
                </c:pt>
              </c:strCache>
            </c:strRef>
          </c:cat>
          <c:val>
            <c:numRef>
              <c:f>Tabelle1!$D$2:$D$5</c:f>
              <c:numCache>
                <c:formatCode>General</c:formatCode>
                <c:ptCount val="4"/>
                <c:pt idx="0">
                  <c:v>11.3</c:v>
                </c:pt>
                <c:pt idx="2">
                  <c:v>11.3</c:v>
                </c:pt>
              </c:numCache>
            </c:numRef>
          </c:val>
          <c:extLst>
            <c:ext xmlns:c16="http://schemas.microsoft.com/office/drawing/2014/chart" uri="{C3380CC4-5D6E-409C-BE32-E72D297353CC}">
              <c16:uniqueId val="{00000003-F7B3-42F8-9FEF-1597279051DF}"/>
            </c:ext>
          </c:extLst>
        </c:ser>
        <c:ser>
          <c:idx val="3"/>
          <c:order val="3"/>
          <c:tx>
            <c:strRef>
              <c:f>Tabelle1!$E$1</c:f>
              <c:strCache>
                <c:ptCount val="1"/>
                <c:pt idx="0">
                  <c:v>Spalte2</c:v>
                </c:pt>
              </c:strCache>
            </c:strRef>
          </c:tx>
          <c:spPr>
            <a:solidFill>
              <a:schemeClr val="accent6">
                <a:lumMod val="60000"/>
                <a:lumOff val="40000"/>
              </a:schemeClr>
            </a:solidFill>
            <a:ln>
              <a:noFill/>
            </a:ln>
            <a:effectLst/>
          </c:spPr>
          <c:invertIfNegative val="0"/>
          <c:dLbls>
            <c:dLbl>
              <c:idx val="1"/>
              <c:tx>
                <c:rich>
                  <a:bodyPr/>
                  <a:lstStyle/>
                  <a:p>
                    <a:r>
                      <a:rPr lang="en-US"/>
                      <a:t>9.5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7B3-42F8-9FEF-1597279051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Ibr+Ven</c:v>
                </c:pt>
                <c:pt idx="1">
                  <c:v>Clb+O</c:v>
                </c:pt>
                <c:pt idx="2">
                  <c:v>Ibr+Ven</c:v>
                </c:pt>
                <c:pt idx="3">
                  <c:v>Clb+O</c:v>
                </c:pt>
              </c:strCache>
            </c:strRef>
          </c:cat>
          <c:val>
            <c:numRef>
              <c:f>Tabelle1!$E$2:$E$5</c:f>
              <c:numCache>
                <c:formatCode>General</c:formatCode>
                <c:ptCount val="4"/>
                <c:pt idx="1">
                  <c:v>9.5</c:v>
                </c:pt>
                <c:pt idx="3">
                  <c:v>21</c:v>
                </c:pt>
              </c:numCache>
            </c:numRef>
          </c:val>
          <c:extLst>
            <c:ext xmlns:c16="http://schemas.microsoft.com/office/drawing/2014/chart" uri="{C3380CC4-5D6E-409C-BE32-E72D297353CC}">
              <c16:uniqueId val="{00000004-F7B3-42F8-9FEF-1597279051DF}"/>
            </c:ext>
          </c:extLst>
        </c:ser>
        <c:dLbls>
          <c:dLblPos val="ctr"/>
          <c:showLegendKey val="0"/>
          <c:showVal val="1"/>
          <c:showCatName val="0"/>
          <c:showSerName val="0"/>
          <c:showPercent val="0"/>
          <c:showBubbleSize val="0"/>
        </c:dLbls>
        <c:gapWidth val="150"/>
        <c:overlap val="100"/>
        <c:axId val="1888926592"/>
        <c:axId val="1888927424"/>
      </c:barChart>
      <c:catAx>
        <c:axId val="1888926592"/>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1888927424"/>
        <c:crosses val="autoZero"/>
        <c:auto val="1"/>
        <c:lblAlgn val="ctr"/>
        <c:lblOffset val="100"/>
        <c:noMultiLvlLbl val="0"/>
      </c:catAx>
      <c:valAx>
        <c:axId val="1888927424"/>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de-DE" sz="1400" b="1" err="1">
                    <a:solidFill>
                      <a:schemeClr val="tx1"/>
                    </a:solidFill>
                  </a:rPr>
                  <a:t>Patients</a:t>
                </a:r>
                <a:r>
                  <a:rPr lang="de-DE" sz="1400" b="1" baseline="0">
                    <a:solidFill>
                      <a:schemeClr val="tx1"/>
                    </a:solidFill>
                  </a:rPr>
                  <a:t> </a:t>
                </a:r>
                <a:r>
                  <a:rPr lang="de-DE" sz="1400" b="1" baseline="0" err="1">
                    <a:solidFill>
                      <a:schemeClr val="tx1"/>
                    </a:solidFill>
                  </a:rPr>
                  <a:t>with</a:t>
                </a:r>
                <a:r>
                  <a:rPr lang="de-DE" sz="1400" b="1" baseline="0">
                    <a:solidFill>
                      <a:schemeClr val="tx1"/>
                    </a:solidFill>
                  </a:rPr>
                  <a:t> </a:t>
                </a:r>
                <a:r>
                  <a:rPr lang="de-DE" sz="1400" b="1" baseline="0" err="1">
                    <a:solidFill>
                      <a:schemeClr val="tx1"/>
                    </a:solidFill>
                  </a:rPr>
                  <a:t>uMRD</a:t>
                </a:r>
                <a:r>
                  <a:rPr lang="de-DE" sz="1400" b="1" baseline="0">
                    <a:solidFill>
                      <a:schemeClr val="tx1"/>
                    </a:solidFill>
                  </a:rPr>
                  <a:t> &lt; 10</a:t>
                </a:r>
                <a:r>
                  <a:rPr lang="de-DE" sz="1400" b="1" baseline="30000">
                    <a:solidFill>
                      <a:schemeClr val="tx1"/>
                    </a:solidFill>
                  </a:rPr>
                  <a:t>-5</a:t>
                </a:r>
                <a:r>
                  <a:rPr lang="de-DE" sz="1400" b="1" baseline="0">
                    <a:solidFill>
                      <a:schemeClr val="tx1"/>
                    </a:solidFill>
                  </a:rPr>
                  <a:t> (%)</a:t>
                </a:r>
                <a:endParaRPr lang="de-DE" sz="1400" b="1">
                  <a:solidFill>
                    <a:schemeClr val="tx1"/>
                  </a:solidFill>
                </a:endParaRPr>
              </a:p>
            </c:rich>
          </c:tx>
          <c:layout>
            <c:manualLayout>
              <c:xMode val="edge"/>
              <c:yMode val="edge"/>
              <c:x val="0"/>
              <c:y val="0.13032920460432321"/>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1888926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3839708545409"/>
          <c:y val="0.11892117860480535"/>
          <c:w val="0.87464211440145867"/>
          <c:h val="0.64929950947274473"/>
        </c:manualLayout>
      </c:layout>
      <c:barChart>
        <c:barDir val="col"/>
        <c:grouping val="clustered"/>
        <c:varyColors val="0"/>
        <c:ser>
          <c:idx val="0"/>
          <c:order val="0"/>
          <c:tx>
            <c:strRef>
              <c:f>Sheet1!$B$1</c:f>
              <c:strCache>
                <c:ptCount val="1"/>
                <c:pt idx="0">
                  <c:v>CIT
n=229</c:v>
                </c:pt>
              </c:strCache>
            </c:strRef>
          </c:tx>
          <c:spPr>
            <a:solidFill>
              <a:schemeClr val="bg1">
                <a:lumMod val="85000"/>
              </a:schemeClr>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5-124F-428B-9349-613DFDD0FD84}"/>
              </c:ext>
            </c:extLst>
          </c:dPt>
          <c:dPt>
            <c:idx val="1"/>
            <c:invertIfNegative val="0"/>
            <c:bubble3D val="0"/>
            <c:spPr>
              <a:solidFill>
                <a:schemeClr val="bg2"/>
              </a:solidFill>
              <a:ln>
                <a:noFill/>
              </a:ln>
              <a:effectLst/>
            </c:spPr>
            <c:extLst>
              <c:ext xmlns:c16="http://schemas.microsoft.com/office/drawing/2014/chart" uri="{C3380CC4-5D6E-409C-BE32-E72D297353CC}">
                <c16:uniqueId val="{00000003-56DF-DB46-86C3-67248F7DE3E4}"/>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2-56DF-DB46-86C3-67248F7DE3E4}"/>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1-56DF-DB46-86C3-67248F7DE3E4}"/>
              </c:ext>
            </c:extLst>
          </c:dPt>
          <c:dLbls>
            <c:dLbl>
              <c:idx val="0"/>
              <c:tx>
                <c:rich>
                  <a:bodyPr/>
                  <a:lstStyle/>
                  <a:p>
                    <a:fld id="{BBA55FC5-F23D-422A-BA68-8380158C3FEF}" type="VALUE">
                      <a:rPr lang="en-US" smtClean="0"/>
                      <a:pPr/>
                      <a:t>[WERT]</a:t>
                    </a:fld>
                    <a:r>
                      <a:rPr lang="en-US"/>
                      <a:t>.0</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24F-428B-9349-613DFDD0FD84}"/>
                </c:ext>
              </c:extLst>
            </c:dLbl>
            <c:dLbl>
              <c:idx val="1"/>
              <c:tx>
                <c:rich>
                  <a:bodyPr/>
                  <a:lstStyle/>
                  <a:p>
                    <a:r>
                      <a:rPr lang="en-US"/>
                      <a:t>57.0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6DF-DB46-86C3-67248F7DE3E4}"/>
                </c:ext>
              </c:extLst>
            </c:dLbl>
            <c:dLbl>
              <c:idx val="2"/>
              <c:tx>
                <c:rich>
                  <a:bodyPr/>
                  <a:lstStyle/>
                  <a:p>
                    <a:r>
                      <a:rPr lang="en-US"/>
                      <a:t>86.5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6DF-DB46-86C3-67248F7DE3E4}"/>
                </c:ext>
              </c:extLst>
            </c:dLbl>
            <c:dLbl>
              <c:idx val="3"/>
              <c:tx>
                <c:rich>
                  <a:bodyPr/>
                  <a:lstStyle/>
                  <a:p>
                    <a:r>
                      <a:rPr lang="en-US"/>
                      <a:t>92.2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6DF-DB46-86C3-67248F7DE3E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CIT
n=229</c:v>
                </c:pt>
                <c:pt idx="1">
                  <c:v>RVe
n=237</c:v>
                </c:pt>
                <c:pt idx="2">
                  <c:v>GVe
n=229</c:v>
                </c:pt>
                <c:pt idx="3">
                  <c:v>GIVe
n=231</c:v>
                </c:pt>
              </c:strCache>
            </c:strRef>
          </c:cat>
          <c:val>
            <c:numRef>
              <c:f>Sheet1!$B$2:$B$5</c:f>
              <c:numCache>
                <c:formatCode>General</c:formatCode>
                <c:ptCount val="4"/>
                <c:pt idx="0">
                  <c:v>52</c:v>
                </c:pt>
                <c:pt idx="1">
                  <c:v>57</c:v>
                </c:pt>
                <c:pt idx="2">
                  <c:v>86.5</c:v>
                </c:pt>
                <c:pt idx="3">
                  <c:v>92.2</c:v>
                </c:pt>
              </c:numCache>
            </c:numRef>
          </c:val>
          <c:extLst>
            <c:ext xmlns:c16="http://schemas.microsoft.com/office/drawing/2014/chart" uri="{C3380CC4-5D6E-409C-BE32-E72D297353CC}">
              <c16:uniqueId val="{00000000-124F-428B-9349-613DFDD0FD84}"/>
            </c:ext>
          </c:extLst>
        </c:ser>
        <c:dLbls>
          <c:dLblPos val="ctr"/>
          <c:showLegendKey val="0"/>
          <c:showVal val="1"/>
          <c:showCatName val="0"/>
          <c:showSerName val="0"/>
          <c:showPercent val="0"/>
          <c:showBubbleSize val="0"/>
        </c:dLbls>
        <c:gapWidth val="146"/>
        <c:overlap val="-27"/>
        <c:axId val="629684712"/>
        <c:axId val="629680448"/>
      </c:barChart>
      <c:catAx>
        <c:axId val="629684712"/>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629680448"/>
        <c:crosses val="autoZero"/>
        <c:auto val="1"/>
        <c:lblAlgn val="ctr"/>
        <c:lblOffset val="100"/>
        <c:noMultiLvlLbl val="0"/>
      </c:catAx>
      <c:valAx>
        <c:axId val="62968044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Proportion of TT population (%)</a:t>
                </a:r>
              </a:p>
            </c:rich>
          </c:tx>
          <c:layout>
            <c:manualLayout>
              <c:xMode val="edge"/>
              <c:yMode val="edge"/>
              <c:x val="2.2089676823588766E-2"/>
              <c:y val="0.1096619786288467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629684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764068325674156E-2"/>
          <c:y val="3.6238023767470415E-2"/>
          <c:w val="0.91412286482268279"/>
          <c:h val="0.7639564098305841"/>
        </c:manualLayout>
      </c:layout>
      <c:barChart>
        <c:barDir val="col"/>
        <c:grouping val="clustered"/>
        <c:varyColors val="0"/>
        <c:ser>
          <c:idx val="0"/>
          <c:order val="0"/>
          <c:tx>
            <c:strRef>
              <c:f>Tabelle1!$B$1</c:f>
              <c:strCache>
                <c:ptCount val="1"/>
                <c:pt idx="0">
                  <c:v>PB uMRD</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FD93-FA40-B0DE-D8F730A8E39E}"/>
              </c:ext>
            </c:extLst>
          </c:dPt>
          <c:dPt>
            <c:idx val="1"/>
            <c:invertIfNegative val="0"/>
            <c:bubble3D val="0"/>
            <c:spPr>
              <a:solidFill>
                <a:schemeClr val="bg2"/>
              </a:solidFill>
              <a:ln>
                <a:noFill/>
              </a:ln>
              <a:effectLst/>
            </c:spPr>
            <c:extLst>
              <c:ext xmlns:c16="http://schemas.microsoft.com/office/drawing/2014/chart" uri="{C3380CC4-5D6E-409C-BE32-E72D297353CC}">
                <c16:uniqueId val="{00000003-FD93-FA40-B0DE-D8F730A8E39E}"/>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4-FD93-FA40-B0DE-D8F730A8E39E}"/>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5-FD93-FA40-B0DE-D8F730A8E39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CIT
n=229</c:v>
                </c:pt>
                <c:pt idx="1">
                  <c:v>Rve
n=237</c:v>
                </c:pt>
                <c:pt idx="2">
                  <c:v>Gve
n=229</c:v>
                </c:pt>
                <c:pt idx="3">
                  <c:v>GIVe
n=231</c:v>
                </c:pt>
              </c:strCache>
            </c:strRef>
          </c:cat>
          <c:val>
            <c:numRef>
              <c:f>Tabelle1!$B$2:$B$5</c:f>
              <c:numCache>
                <c:formatCode>General</c:formatCode>
                <c:ptCount val="4"/>
                <c:pt idx="0">
                  <c:v>52</c:v>
                </c:pt>
                <c:pt idx="1">
                  <c:v>57</c:v>
                </c:pt>
                <c:pt idx="2">
                  <c:v>86.5</c:v>
                </c:pt>
                <c:pt idx="3">
                  <c:v>92.2</c:v>
                </c:pt>
              </c:numCache>
            </c:numRef>
          </c:val>
          <c:extLst>
            <c:ext xmlns:c16="http://schemas.microsoft.com/office/drawing/2014/chart" uri="{C3380CC4-5D6E-409C-BE32-E72D297353CC}">
              <c16:uniqueId val="{00000000-AD86-4726-B42B-766624637B07}"/>
            </c:ext>
          </c:extLst>
        </c:ser>
        <c:ser>
          <c:idx val="1"/>
          <c:order val="1"/>
          <c:tx>
            <c:strRef>
              <c:f>Tabelle1!$C$1</c:f>
              <c:strCache>
                <c:ptCount val="1"/>
                <c:pt idx="0">
                  <c:v>BM uMRD</c:v>
                </c:pt>
              </c:strCache>
            </c:strRef>
          </c:tx>
          <c:spPr>
            <a:solidFill>
              <a:schemeClr val="accent2"/>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2-FD93-FA40-B0DE-D8F730A8E39E}"/>
              </c:ext>
            </c:extLst>
          </c:dPt>
          <c:dPt>
            <c:idx val="1"/>
            <c:invertIfNegative val="0"/>
            <c:bubble3D val="0"/>
            <c:spPr>
              <a:solidFill>
                <a:schemeClr val="bg2">
                  <a:lumMod val="60000"/>
                  <a:lumOff val="40000"/>
                </a:schemeClr>
              </a:solidFill>
              <a:ln>
                <a:noFill/>
              </a:ln>
              <a:effectLst/>
            </c:spPr>
            <c:extLst>
              <c:ext xmlns:c16="http://schemas.microsoft.com/office/drawing/2014/chart" uri="{C3380CC4-5D6E-409C-BE32-E72D297353CC}">
                <c16:uniqueId val="{00000008-FD93-FA40-B0DE-D8F730A8E39E}"/>
              </c:ext>
            </c:extLst>
          </c:dPt>
          <c:dPt>
            <c:idx val="2"/>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7-FD93-FA40-B0DE-D8F730A8E39E}"/>
              </c:ext>
            </c:extLst>
          </c:dPt>
          <c:dPt>
            <c:idx val="3"/>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6-FD93-FA40-B0DE-D8F730A8E39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CIT
n=229</c:v>
                </c:pt>
                <c:pt idx="1">
                  <c:v>Rve
n=237</c:v>
                </c:pt>
                <c:pt idx="2">
                  <c:v>Gve
n=229</c:v>
                </c:pt>
                <c:pt idx="3">
                  <c:v>GIVe
n=231</c:v>
                </c:pt>
              </c:strCache>
            </c:strRef>
          </c:cat>
          <c:val>
            <c:numRef>
              <c:f>Tabelle1!$C$2:$C$5</c:f>
              <c:numCache>
                <c:formatCode>General</c:formatCode>
                <c:ptCount val="4"/>
                <c:pt idx="0">
                  <c:v>37.1</c:v>
                </c:pt>
                <c:pt idx="1">
                  <c:v>43</c:v>
                </c:pt>
                <c:pt idx="2">
                  <c:v>72.5</c:v>
                </c:pt>
                <c:pt idx="3">
                  <c:v>77.900000000000006</c:v>
                </c:pt>
              </c:numCache>
            </c:numRef>
          </c:val>
          <c:extLst>
            <c:ext xmlns:c16="http://schemas.microsoft.com/office/drawing/2014/chart" uri="{C3380CC4-5D6E-409C-BE32-E72D297353CC}">
              <c16:uniqueId val="{00000001-AD86-4726-B42B-766624637B07}"/>
            </c:ext>
          </c:extLst>
        </c:ser>
        <c:dLbls>
          <c:dLblPos val="ctr"/>
          <c:showLegendKey val="0"/>
          <c:showVal val="1"/>
          <c:showCatName val="0"/>
          <c:showSerName val="0"/>
          <c:showPercent val="0"/>
          <c:showBubbleSize val="0"/>
        </c:dLbls>
        <c:gapWidth val="219"/>
        <c:overlap val="-27"/>
        <c:axId val="341991359"/>
        <c:axId val="341992191"/>
      </c:barChart>
      <c:catAx>
        <c:axId val="341991359"/>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341992191"/>
        <c:crosses val="autoZero"/>
        <c:auto val="1"/>
        <c:lblAlgn val="ctr"/>
        <c:lblOffset val="100"/>
        <c:noMultiLvlLbl val="0"/>
      </c:catAx>
      <c:valAx>
        <c:axId val="341992191"/>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de-DE" sz="1400" b="1">
                    <a:solidFill>
                      <a:schemeClr val="tx1"/>
                    </a:solidFill>
                  </a:rPr>
                  <a:t>Proportion</a:t>
                </a:r>
                <a:r>
                  <a:rPr lang="de-DE" sz="1400" b="1" baseline="0">
                    <a:solidFill>
                      <a:schemeClr val="tx1"/>
                    </a:solidFill>
                  </a:rPr>
                  <a:t> </a:t>
                </a:r>
                <a:r>
                  <a:rPr lang="de-DE" sz="1400" b="1" baseline="0" err="1">
                    <a:solidFill>
                      <a:schemeClr val="tx1"/>
                    </a:solidFill>
                  </a:rPr>
                  <a:t>of</a:t>
                </a:r>
                <a:r>
                  <a:rPr lang="de-DE" sz="1400" b="1" baseline="0">
                    <a:solidFill>
                      <a:schemeClr val="tx1"/>
                    </a:solidFill>
                  </a:rPr>
                  <a:t> ITT </a:t>
                </a:r>
                <a:r>
                  <a:rPr lang="de-DE" sz="1400" b="1" baseline="0" err="1">
                    <a:solidFill>
                      <a:schemeClr val="tx1"/>
                    </a:solidFill>
                  </a:rPr>
                  <a:t>population</a:t>
                </a:r>
                <a:r>
                  <a:rPr lang="de-DE" sz="1400" b="1" baseline="0">
                    <a:solidFill>
                      <a:schemeClr val="tx1"/>
                    </a:solidFill>
                  </a:rPr>
                  <a:t> in  %</a:t>
                </a:r>
                <a:endParaRPr lang="de-DE" sz="1400" b="1">
                  <a:solidFill>
                    <a:schemeClr val="tx1"/>
                  </a:solidFill>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title>
        <c:numFmt formatCode="General" sourceLinked="1"/>
        <c:majorTickMark val="out"/>
        <c:minorTickMark val="none"/>
        <c:tickLblPos val="nextTo"/>
        <c:spPr>
          <a:noFill/>
          <a:ln w="19050">
            <a:solidFill>
              <a:schemeClr val="accent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341991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CR(i)</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CIT</c:v>
                </c:pt>
                <c:pt idx="1">
                  <c:v>RVe</c:v>
                </c:pt>
                <c:pt idx="2">
                  <c:v>GVe</c:v>
                </c:pt>
                <c:pt idx="3">
                  <c:v>GIVe</c:v>
                </c:pt>
              </c:strCache>
            </c:strRef>
          </c:cat>
          <c:val>
            <c:numRef>
              <c:f>Sheet1!$B$2:$B$5</c:f>
              <c:numCache>
                <c:formatCode>0.0</c:formatCode>
                <c:ptCount val="4"/>
                <c:pt idx="0">
                  <c:v>31</c:v>
                </c:pt>
                <c:pt idx="1">
                  <c:v>49.4</c:v>
                </c:pt>
                <c:pt idx="2">
                  <c:v>56.8</c:v>
                </c:pt>
                <c:pt idx="3">
                  <c:v>61.9</c:v>
                </c:pt>
              </c:numCache>
            </c:numRef>
          </c:val>
          <c:extLst>
            <c:ext xmlns:c16="http://schemas.microsoft.com/office/drawing/2014/chart" uri="{C3380CC4-5D6E-409C-BE32-E72D297353CC}">
              <c16:uniqueId val="{00000000-BE96-4ED1-A141-84B50BD00836}"/>
            </c:ext>
          </c:extLst>
        </c:ser>
        <c:ser>
          <c:idx val="1"/>
          <c:order val="1"/>
          <c:tx>
            <c:strRef>
              <c:f>Sheet1!$C$1</c:f>
              <c:strCache>
                <c:ptCount val="1"/>
                <c:pt idx="0">
                  <c:v>Clinical CR(i)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CIT</c:v>
                </c:pt>
                <c:pt idx="1">
                  <c:v>RVe</c:v>
                </c:pt>
                <c:pt idx="2">
                  <c:v>GVe</c:v>
                </c:pt>
                <c:pt idx="3">
                  <c:v>GIVe</c:v>
                </c:pt>
              </c:strCache>
            </c:strRef>
          </c:cat>
          <c:val>
            <c:numRef>
              <c:f>Sheet1!$C$2:$C$5</c:f>
              <c:numCache>
                <c:formatCode>0.0</c:formatCode>
                <c:ptCount val="4"/>
                <c:pt idx="0">
                  <c:v>30.1</c:v>
                </c:pt>
                <c:pt idx="1">
                  <c:v>11.4</c:v>
                </c:pt>
                <c:pt idx="2">
                  <c:v>10.5</c:v>
                </c:pt>
                <c:pt idx="3">
                  <c:v>10</c:v>
                </c:pt>
              </c:numCache>
            </c:numRef>
          </c:val>
          <c:extLst>
            <c:ext xmlns:c16="http://schemas.microsoft.com/office/drawing/2014/chart" uri="{C3380CC4-5D6E-409C-BE32-E72D297353CC}">
              <c16:uniqueId val="{00000001-BE96-4ED1-A141-84B50BD00836}"/>
            </c:ext>
          </c:extLst>
        </c:ser>
        <c:ser>
          <c:idx val="2"/>
          <c:order val="2"/>
          <c:tx>
            <c:strRef>
              <c:f>Sheet1!$D$1</c:f>
              <c:strCache>
                <c:ptCount val="1"/>
                <c:pt idx="0">
                  <c:v>PR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CIT</c:v>
                </c:pt>
                <c:pt idx="1">
                  <c:v>RVe</c:v>
                </c:pt>
                <c:pt idx="2">
                  <c:v>GVe</c:v>
                </c:pt>
                <c:pt idx="3">
                  <c:v>GIVe</c:v>
                </c:pt>
              </c:strCache>
            </c:strRef>
          </c:cat>
          <c:val>
            <c:numRef>
              <c:f>Sheet1!$D$2:$D$5</c:f>
              <c:numCache>
                <c:formatCode>0.0</c:formatCode>
                <c:ptCount val="4"/>
                <c:pt idx="0">
                  <c:v>19.7</c:v>
                </c:pt>
                <c:pt idx="1">
                  <c:v>32.5</c:v>
                </c:pt>
                <c:pt idx="2">
                  <c:v>28.8</c:v>
                </c:pt>
                <c:pt idx="3">
                  <c:v>22.5</c:v>
                </c:pt>
              </c:numCache>
            </c:numRef>
          </c:val>
          <c:extLst>
            <c:ext xmlns:c16="http://schemas.microsoft.com/office/drawing/2014/chart" uri="{C3380CC4-5D6E-409C-BE32-E72D297353CC}">
              <c16:uniqueId val="{00000002-BE96-4ED1-A141-84B50BD00836}"/>
            </c:ext>
          </c:extLst>
        </c:ser>
        <c:ser>
          <c:idx val="3"/>
          <c:order val="3"/>
          <c:tx>
            <c:strRef>
              <c:f>Sheet1!$E$1</c:f>
              <c:strCache>
                <c:ptCount val="1"/>
                <c:pt idx="0">
                  <c:v>SD</c:v>
                </c:pt>
              </c:strCache>
            </c:strRef>
          </c:tx>
          <c:spPr>
            <a:solidFill>
              <a:schemeClr val="accent4"/>
            </a:solidFill>
            <a:ln>
              <a:noFill/>
            </a:ln>
            <a:effectLst/>
          </c:spPr>
          <c:invertIfNegative val="0"/>
          <c:dLbls>
            <c:delete val="1"/>
          </c:dLbls>
          <c:cat>
            <c:strRef>
              <c:f>Sheet1!$A$2:$A$5</c:f>
              <c:strCache>
                <c:ptCount val="4"/>
                <c:pt idx="0">
                  <c:v>CIT</c:v>
                </c:pt>
                <c:pt idx="1">
                  <c:v>RVe</c:v>
                </c:pt>
                <c:pt idx="2">
                  <c:v>GVe</c:v>
                </c:pt>
                <c:pt idx="3">
                  <c:v>GIVe</c:v>
                </c:pt>
              </c:strCache>
            </c:strRef>
          </c:cat>
          <c:val>
            <c:numRef>
              <c:f>Sheet1!$E$2:$E$5</c:f>
              <c:numCache>
                <c:formatCode>0.0</c:formatCode>
                <c:ptCount val="4"/>
                <c:pt idx="0">
                  <c:v>1</c:v>
                </c:pt>
                <c:pt idx="1">
                  <c:v>0.5</c:v>
                </c:pt>
                <c:pt idx="3">
                  <c:v>0.5</c:v>
                </c:pt>
              </c:numCache>
            </c:numRef>
          </c:val>
          <c:extLst>
            <c:ext xmlns:c16="http://schemas.microsoft.com/office/drawing/2014/chart" uri="{C3380CC4-5D6E-409C-BE32-E72D297353CC}">
              <c16:uniqueId val="{00000004-BE96-4ED1-A141-84B50BD00836}"/>
            </c:ext>
          </c:extLst>
        </c:ser>
        <c:ser>
          <c:idx val="4"/>
          <c:order val="4"/>
          <c:tx>
            <c:strRef>
              <c:f>Sheet1!$F$1</c:f>
              <c:strCache>
                <c:ptCount val="1"/>
                <c:pt idx="0">
                  <c:v>PD</c:v>
                </c:pt>
              </c:strCache>
            </c:strRef>
          </c:tx>
          <c:spPr>
            <a:solidFill>
              <a:schemeClr val="accent5"/>
            </a:solidFill>
            <a:ln>
              <a:noFill/>
            </a:ln>
            <a:effectLst/>
          </c:spPr>
          <c:invertIfNegative val="0"/>
          <c:dLbls>
            <c:delete val="1"/>
          </c:dLbls>
          <c:cat>
            <c:strRef>
              <c:f>Sheet1!$A$2:$A$5</c:f>
              <c:strCache>
                <c:ptCount val="4"/>
                <c:pt idx="0">
                  <c:v>CIT</c:v>
                </c:pt>
                <c:pt idx="1">
                  <c:v>RVe</c:v>
                </c:pt>
                <c:pt idx="2">
                  <c:v>GVe</c:v>
                </c:pt>
                <c:pt idx="3">
                  <c:v>GIVe</c:v>
                </c:pt>
              </c:strCache>
            </c:strRef>
          </c:cat>
          <c:val>
            <c:numRef>
              <c:f>Sheet1!$F$2:$F$5</c:f>
              <c:numCache>
                <c:formatCode>0.0</c:formatCode>
                <c:ptCount val="4"/>
                <c:pt idx="0">
                  <c:v>2.5</c:v>
                </c:pt>
                <c:pt idx="1">
                  <c:v>1</c:v>
                </c:pt>
                <c:pt idx="2">
                  <c:v>1</c:v>
                </c:pt>
                <c:pt idx="3">
                  <c:v>1</c:v>
                </c:pt>
              </c:numCache>
            </c:numRef>
          </c:val>
          <c:extLst>
            <c:ext xmlns:c16="http://schemas.microsoft.com/office/drawing/2014/chart" uri="{C3380CC4-5D6E-409C-BE32-E72D297353CC}">
              <c16:uniqueId val="{00000005-BE96-4ED1-A141-84B50BD00836}"/>
            </c:ext>
          </c:extLst>
        </c:ser>
        <c:ser>
          <c:idx val="5"/>
          <c:order val="5"/>
          <c:tx>
            <c:strRef>
              <c:f>Sheet1!$G$1</c:f>
              <c:strCache>
                <c:ptCount val="1"/>
                <c:pt idx="0">
                  <c:v>Missing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CIT</c:v>
                </c:pt>
                <c:pt idx="1">
                  <c:v>RVe</c:v>
                </c:pt>
                <c:pt idx="2">
                  <c:v>GVe</c:v>
                </c:pt>
                <c:pt idx="3">
                  <c:v>GIVe</c:v>
                </c:pt>
              </c:strCache>
            </c:strRef>
          </c:cat>
          <c:val>
            <c:numRef>
              <c:f>Sheet1!$G$2:$G$5</c:f>
              <c:numCache>
                <c:formatCode>0.0</c:formatCode>
                <c:ptCount val="4"/>
                <c:pt idx="0">
                  <c:v>14.8</c:v>
                </c:pt>
                <c:pt idx="1">
                  <c:v>5.5</c:v>
                </c:pt>
                <c:pt idx="2">
                  <c:v>3.1</c:v>
                </c:pt>
                <c:pt idx="3">
                  <c:v>4.8</c:v>
                </c:pt>
              </c:numCache>
            </c:numRef>
          </c:val>
          <c:extLst>
            <c:ext xmlns:c16="http://schemas.microsoft.com/office/drawing/2014/chart" uri="{C3380CC4-5D6E-409C-BE32-E72D297353CC}">
              <c16:uniqueId val="{00000006-BE96-4ED1-A141-84B50BD00836}"/>
            </c:ext>
          </c:extLst>
        </c:ser>
        <c:dLbls>
          <c:dLblPos val="ctr"/>
          <c:showLegendKey val="0"/>
          <c:showVal val="1"/>
          <c:showCatName val="0"/>
          <c:showSerName val="0"/>
          <c:showPercent val="0"/>
          <c:showBubbleSize val="0"/>
        </c:dLbls>
        <c:gapWidth val="150"/>
        <c:overlap val="100"/>
        <c:axId val="765595680"/>
        <c:axId val="765600928"/>
      </c:barChart>
      <c:catAx>
        <c:axId val="765595680"/>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765600928"/>
        <c:crosses val="autoZero"/>
        <c:auto val="1"/>
        <c:lblAlgn val="ctr"/>
        <c:lblOffset val="100"/>
        <c:noMultiLvlLbl val="0"/>
      </c:catAx>
      <c:valAx>
        <c:axId val="765600928"/>
        <c:scaling>
          <c:orientation val="minMax"/>
          <c:max val="1"/>
        </c:scaling>
        <c:delete val="0"/>
        <c:axPos val="l"/>
        <c:majorGridlines>
          <c:spPr>
            <a:ln w="9525" cap="flat" cmpd="sng" algn="ctr">
              <a:noFill/>
              <a:round/>
            </a:ln>
            <a:effectLst/>
          </c:spPr>
        </c:majorGridlines>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765595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CR(i)</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CIT</c:v>
                </c:pt>
                <c:pt idx="1">
                  <c:v>RVe</c:v>
                </c:pt>
                <c:pt idx="2">
                  <c:v>GVe</c:v>
                </c:pt>
                <c:pt idx="3">
                  <c:v>GIVe</c:v>
                </c:pt>
              </c:strCache>
            </c:strRef>
          </c:cat>
          <c:val>
            <c:numRef>
              <c:f>Sheet1!$B$2:$B$5</c:f>
              <c:numCache>
                <c:formatCode>General</c:formatCode>
                <c:ptCount val="4"/>
                <c:pt idx="0">
                  <c:v>39.299999999999997</c:v>
                </c:pt>
                <c:pt idx="1">
                  <c:v>49.8</c:v>
                </c:pt>
                <c:pt idx="2">
                  <c:v>56.8</c:v>
                </c:pt>
                <c:pt idx="3">
                  <c:v>62.3</c:v>
                </c:pt>
              </c:numCache>
            </c:numRef>
          </c:val>
          <c:extLst>
            <c:ext xmlns:c16="http://schemas.microsoft.com/office/drawing/2014/chart" uri="{C3380CC4-5D6E-409C-BE32-E72D297353CC}">
              <c16:uniqueId val="{00000000-35AA-4E2C-BC2F-6F6E4DFE712D}"/>
            </c:ext>
          </c:extLst>
        </c:ser>
        <c:ser>
          <c:idx val="1"/>
          <c:order val="1"/>
          <c:tx>
            <c:strRef>
              <c:f>Sheet1!$C$1</c:f>
              <c:strCache>
                <c:ptCount val="1"/>
                <c:pt idx="0">
                  <c:v>Clinical CR(i)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CIT</c:v>
                </c:pt>
                <c:pt idx="1">
                  <c:v>RVe</c:v>
                </c:pt>
                <c:pt idx="2">
                  <c:v>GVe</c:v>
                </c:pt>
                <c:pt idx="3">
                  <c:v>GIVe</c:v>
                </c:pt>
              </c:strCache>
            </c:strRef>
          </c:cat>
          <c:val>
            <c:numRef>
              <c:f>Sheet1!$C$2:$C$5</c:f>
              <c:numCache>
                <c:formatCode>General</c:formatCode>
                <c:ptCount val="4"/>
                <c:pt idx="0">
                  <c:v>42.8</c:v>
                </c:pt>
                <c:pt idx="1">
                  <c:v>41.8</c:v>
                </c:pt>
                <c:pt idx="2">
                  <c:v>35.4</c:v>
                </c:pt>
                <c:pt idx="3">
                  <c:v>30.7</c:v>
                </c:pt>
              </c:numCache>
            </c:numRef>
          </c:val>
          <c:extLst>
            <c:ext xmlns:c16="http://schemas.microsoft.com/office/drawing/2014/chart" uri="{C3380CC4-5D6E-409C-BE32-E72D297353CC}">
              <c16:uniqueId val="{00000001-35AA-4E2C-BC2F-6F6E4DFE712D}"/>
            </c:ext>
          </c:extLst>
        </c:ser>
        <c:ser>
          <c:idx val="2"/>
          <c:order val="2"/>
          <c:tx>
            <c:strRef>
              <c:f>Sheet1!$D$1</c:f>
              <c:strCache>
                <c:ptCount val="1"/>
                <c:pt idx="0">
                  <c:v>PR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CIT</c:v>
                </c:pt>
                <c:pt idx="1">
                  <c:v>RVe</c:v>
                </c:pt>
                <c:pt idx="2">
                  <c:v>GVe</c:v>
                </c:pt>
                <c:pt idx="3">
                  <c:v>GIVe</c:v>
                </c:pt>
              </c:strCache>
            </c:strRef>
          </c:cat>
          <c:val>
            <c:numRef>
              <c:f>Sheet1!$D$2:$D$5</c:f>
              <c:numCache>
                <c:formatCode>General</c:formatCode>
                <c:ptCount val="4"/>
                <c:pt idx="0">
                  <c:v>10</c:v>
                </c:pt>
                <c:pt idx="1">
                  <c:v>7.2</c:v>
                </c:pt>
                <c:pt idx="2">
                  <c:v>6.1</c:v>
                </c:pt>
                <c:pt idx="3">
                  <c:v>6.5</c:v>
                </c:pt>
              </c:numCache>
            </c:numRef>
          </c:val>
          <c:extLst>
            <c:ext xmlns:c16="http://schemas.microsoft.com/office/drawing/2014/chart" uri="{C3380CC4-5D6E-409C-BE32-E72D297353CC}">
              <c16:uniqueId val="{00000002-35AA-4E2C-BC2F-6F6E4DFE712D}"/>
            </c:ext>
          </c:extLst>
        </c:ser>
        <c:ser>
          <c:idx val="3"/>
          <c:order val="3"/>
          <c:tx>
            <c:strRef>
              <c:f>Sheet1!$E$1</c:f>
              <c:strCache>
                <c:ptCount val="1"/>
                <c:pt idx="0">
                  <c:v>SD</c:v>
                </c:pt>
              </c:strCache>
            </c:strRef>
          </c:tx>
          <c:spPr>
            <a:solidFill>
              <a:schemeClr val="accent4"/>
            </a:solidFill>
            <a:ln>
              <a:noFill/>
            </a:ln>
            <a:effectLst/>
          </c:spPr>
          <c:invertIfNegative val="0"/>
          <c:dLbls>
            <c:delete val="1"/>
          </c:dLbls>
          <c:cat>
            <c:strRef>
              <c:f>Sheet1!$A$2:$A$5</c:f>
              <c:strCache>
                <c:ptCount val="4"/>
                <c:pt idx="0">
                  <c:v>CIT</c:v>
                </c:pt>
                <c:pt idx="1">
                  <c:v>RVe</c:v>
                </c:pt>
                <c:pt idx="2">
                  <c:v>GVe</c:v>
                </c:pt>
                <c:pt idx="3">
                  <c:v>GIVe</c:v>
                </c:pt>
              </c:strCache>
            </c:strRef>
          </c:cat>
          <c:val>
            <c:numRef>
              <c:f>Sheet1!$E$2:$E$5</c:f>
              <c:numCache>
                <c:formatCode>General</c:formatCode>
                <c:ptCount val="4"/>
                <c:pt idx="2">
                  <c:v>2</c:v>
                </c:pt>
              </c:numCache>
            </c:numRef>
          </c:val>
          <c:extLst>
            <c:ext xmlns:c16="http://schemas.microsoft.com/office/drawing/2014/chart" uri="{C3380CC4-5D6E-409C-BE32-E72D297353CC}">
              <c16:uniqueId val="{00000003-35AA-4E2C-BC2F-6F6E4DFE712D}"/>
            </c:ext>
          </c:extLst>
        </c:ser>
        <c:ser>
          <c:idx val="4"/>
          <c:order val="4"/>
          <c:tx>
            <c:strRef>
              <c:f>Sheet1!$F$1</c:f>
              <c:strCache>
                <c:ptCount val="1"/>
                <c:pt idx="0">
                  <c:v>PD</c:v>
                </c:pt>
              </c:strCache>
            </c:strRef>
          </c:tx>
          <c:spPr>
            <a:solidFill>
              <a:schemeClr val="accent5"/>
            </a:solidFill>
            <a:ln>
              <a:noFill/>
            </a:ln>
            <a:effectLst/>
          </c:spPr>
          <c:invertIfNegative val="0"/>
          <c:dLbls>
            <c:delete val="1"/>
          </c:dLbls>
          <c:cat>
            <c:strRef>
              <c:f>Sheet1!$A$2:$A$5</c:f>
              <c:strCache>
                <c:ptCount val="4"/>
                <c:pt idx="0">
                  <c:v>CIT</c:v>
                </c:pt>
                <c:pt idx="1">
                  <c:v>RVe</c:v>
                </c:pt>
                <c:pt idx="2">
                  <c:v>GVe</c:v>
                </c:pt>
                <c:pt idx="3">
                  <c:v>GIVe</c:v>
                </c:pt>
              </c:strCache>
            </c:strRef>
          </c:cat>
          <c:val>
            <c:numRef>
              <c:f>Sheet1!$F$2:$F$5</c:f>
              <c:numCache>
                <c:formatCode>General</c:formatCode>
                <c:ptCount val="4"/>
                <c:pt idx="0">
                  <c:v>1</c:v>
                </c:pt>
              </c:numCache>
            </c:numRef>
          </c:val>
          <c:extLst>
            <c:ext xmlns:c16="http://schemas.microsoft.com/office/drawing/2014/chart" uri="{C3380CC4-5D6E-409C-BE32-E72D297353CC}">
              <c16:uniqueId val="{00000004-35AA-4E2C-BC2F-6F6E4DFE712D}"/>
            </c:ext>
          </c:extLst>
        </c:ser>
        <c:ser>
          <c:idx val="5"/>
          <c:order val="5"/>
          <c:tx>
            <c:strRef>
              <c:f>Sheet1!$G$1</c:f>
              <c:strCache>
                <c:ptCount val="1"/>
                <c:pt idx="0">
                  <c:v>Missing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CIT</c:v>
                </c:pt>
                <c:pt idx="1">
                  <c:v>RVe</c:v>
                </c:pt>
                <c:pt idx="2">
                  <c:v>GVe</c:v>
                </c:pt>
                <c:pt idx="3">
                  <c:v>GIVe</c:v>
                </c:pt>
              </c:strCache>
            </c:strRef>
          </c:cat>
          <c:val>
            <c:numRef>
              <c:f>Sheet1!$G$2:$G$5</c:f>
              <c:numCache>
                <c:formatCode>General</c:formatCode>
                <c:ptCount val="4"/>
                <c:pt idx="0">
                  <c:v>7</c:v>
                </c:pt>
              </c:numCache>
            </c:numRef>
          </c:val>
          <c:extLst>
            <c:ext xmlns:c16="http://schemas.microsoft.com/office/drawing/2014/chart" uri="{C3380CC4-5D6E-409C-BE32-E72D297353CC}">
              <c16:uniqueId val="{00000005-35AA-4E2C-BC2F-6F6E4DFE712D}"/>
            </c:ext>
          </c:extLst>
        </c:ser>
        <c:dLbls>
          <c:dLblPos val="ctr"/>
          <c:showLegendKey val="0"/>
          <c:showVal val="1"/>
          <c:showCatName val="0"/>
          <c:showSerName val="0"/>
          <c:showPercent val="0"/>
          <c:showBubbleSize val="0"/>
        </c:dLbls>
        <c:gapWidth val="150"/>
        <c:overlap val="100"/>
        <c:axId val="765595680"/>
        <c:axId val="765600928"/>
      </c:barChart>
      <c:catAx>
        <c:axId val="765595680"/>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765600928"/>
        <c:crosses val="autoZero"/>
        <c:auto val="1"/>
        <c:lblAlgn val="ctr"/>
        <c:lblOffset val="100"/>
        <c:noMultiLvlLbl val="0"/>
      </c:catAx>
      <c:valAx>
        <c:axId val="765600928"/>
        <c:scaling>
          <c:orientation val="minMax"/>
          <c:max val="1"/>
        </c:scaling>
        <c:delete val="0"/>
        <c:axPos val="l"/>
        <c:majorGridlines>
          <c:spPr>
            <a:ln w="9525" cap="flat" cmpd="sng" algn="ctr">
              <a:noFill/>
              <a:round/>
            </a:ln>
            <a:effectLst/>
          </c:spPr>
        </c:majorGridlines>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765595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26673708118368"/>
          <c:y val="4.2867704721945711E-2"/>
          <c:w val="0.82827083531559553"/>
          <c:h val="0.72455290306056441"/>
        </c:manualLayout>
      </c:layout>
      <c:barChart>
        <c:barDir val="col"/>
        <c:grouping val="clustered"/>
        <c:varyColors val="0"/>
        <c:ser>
          <c:idx val="0"/>
          <c:order val="0"/>
          <c:tx>
            <c:strRef>
              <c:f>Sheet1!$B$1</c:f>
              <c:strCache>
                <c:ptCount val="1"/>
                <c:pt idx="0">
                  <c:v>Acalabrutinib</c:v>
                </c:pt>
              </c:strCache>
            </c:strRef>
          </c:tx>
          <c:spPr>
            <a:solidFill>
              <a:schemeClr val="bg2"/>
            </a:solidFill>
            <a:ln>
              <a:noFill/>
            </a:ln>
            <a:effectLst/>
          </c:spPr>
          <c:invertIfNegative val="0"/>
          <c:dLbls>
            <c:dLbl>
              <c:idx val="1"/>
              <c:tx>
                <c:rich>
                  <a:bodyPr/>
                  <a:lstStyle/>
                  <a:p>
                    <a:r>
                      <a:rPr lang="en-US"/>
                      <a:t>3.2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EFC-4871-8B7F-C0822FB43331}"/>
                </c:ext>
              </c:extLst>
            </c:dLbl>
            <c:dLbl>
              <c:idx val="2"/>
              <c:tx>
                <c:rich>
                  <a:bodyPr/>
                  <a:lstStyle/>
                  <a:p>
                    <a:r>
                      <a:rPr lang="en-US"/>
                      <a:t>4.1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EFC-4871-8B7F-C0822FB43331}"/>
                </c:ext>
              </c:extLst>
            </c:dLbl>
            <c:dLbl>
              <c:idx val="3"/>
              <c:tx>
                <c:rich>
                  <a:bodyPr/>
                  <a:lstStyle/>
                  <a:p>
                    <a:r>
                      <a:rPr lang="en-US"/>
                      <a:t>5.1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EFC-4871-8B7F-C0822FB43331}"/>
                </c:ext>
              </c:extLst>
            </c:dLbl>
            <c:dLbl>
              <c:idx val="4"/>
              <c:tx>
                <c:rich>
                  <a:bodyPr/>
                  <a:lstStyle/>
                  <a:p>
                    <a:r>
                      <a:rPr lang="en-US"/>
                      <a:t>5.6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EFC-4871-8B7F-C0822FB43331}"/>
                </c:ext>
              </c:extLst>
            </c:dLbl>
            <c:dLbl>
              <c:idx val="5"/>
              <c:tx>
                <c:rich>
                  <a:bodyPr/>
                  <a:lstStyle/>
                  <a:p>
                    <a:r>
                      <a:rPr lang="en-US"/>
                      <a:t>8.5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8EFC-4871-8B7F-C0822FB433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6</c:v>
                </c:pt>
                <c:pt idx="1">
                  <c:v>12</c:v>
                </c:pt>
                <c:pt idx="2">
                  <c:v>18</c:v>
                </c:pt>
                <c:pt idx="3">
                  <c:v>24</c:v>
                </c:pt>
                <c:pt idx="4">
                  <c:v>30</c:v>
                </c:pt>
                <c:pt idx="5">
                  <c:v>36</c:v>
                </c:pt>
              </c:numCache>
            </c:numRef>
          </c:cat>
          <c:val>
            <c:numRef>
              <c:f>Sheet1!$B$2:$B$7</c:f>
              <c:numCache>
                <c:formatCode>General</c:formatCode>
                <c:ptCount val="6"/>
                <c:pt idx="0">
                  <c:v>2</c:v>
                </c:pt>
                <c:pt idx="1">
                  <c:v>3.2</c:v>
                </c:pt>
                <c:pt idx="2">
                  <c:v>4.0999999999999996</c:v>
                </c:pt>
                <c:pt idx="3">
                  <c:v>5.0999999999999996</c:v>
                </c:pt>
                <c:pt idx="4">
                  <c:v>5.6</c:v>
                </c:pt>
                <c:pt idx="5">
                  <c:v>8.5</c:v>
                </c:pt>
              </c:numCache>
            </c:numRef>
          </c:val>
          <c:extLst>
            <c:ext xmlns:c16="http://schemas.microsoft.com/office/drawing/2014/chart" uri="{C3380CC4-5D6E-409C-BE32-E72D297353CC}">
              <c16:uniqueId val="{00000000-155F-41F6-BAF1-72D37E88AC2A}"/>
            </c:ext>
          </c:extLst>
        </c:ser>
        <c:ser>
          <c:idx val="1"/>
          <c:order val="1"/>
          <c:tx>
            <c:strRef>
              <c:f>Sheet1!$C$1</c:f>
              <c:strCache>
                <c:ptCount val="1"/>
                <c:pt idx="0">
                  <c:v>Inbrutinib</c:v>
                </c:pt>
              </c:strCache>
            </c:strRef>
          </c:tx>
          <c:spPr>
            <a:solidFill>
              <a:srgbClr val="FDC300"/>
            </a:solidFill>
            <a:ln>
              <a:noFill/>
            </a:ln>
            <a:effectLst/>
          </c:spPr>
          <c:invertIfNegative val="0"/>
          <c:dLbls>
            <c:dLbl>
              <c:idx val="0"/>
              <c:tx>
                <c:rich>
                  <a:bodyPr/>
                  <a:lstStyle/>
                  <a:p>
                    <a:r>
                      <a:rPr lang="en-US"/>
                      <a:t>5.5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EFC-4871-8B7F-C0822FB43331}"/>
                </c:ext>
              </c:extLst>
            </c:dLbl>
            <c:dLbl>
              <c:idx val="1"/>
              <c:tx>
                <c:rich>
                  <a:bodyPr/>
                  <a:lstStyle/>
                  <a:p>
                    <a:r>
                      <a:rPr lang="en-US"/>
                      <a:t>7.7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EFC-4871-8B7F-C0822FB43331}"/>
                </c:ext>
              </c:extLst>
            </c:dLbl>
            <c:dLbl>
              <c:idx val="2"/>
              <c:tx>
                <c:rich>
                  <a:bodyPr/>
                  <a:lstStyle/>
                  <a:p>
                    <a:r>
                      <a:rPr lang="en-US"/>
                      <a:t>9.7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EFC-4871-8B7F-C0822FB43331}"/>
                </c:ext>
              </c:extLst>
            </c:dLbl>
            <c:dLbl>
              <c:idx val="3"/>
              <c:tx>
                <c:rich>
                  <a:bodyPr/>
                  <a:lstStyle/>
                  <a:p>
                    <a:r>
                      <a:rPr lang="en-US"/>
                      <a:t>11.8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8EFC-4871-8B7F-C0822FB43331}"/>
                </c:ext>
              </c:extLst>
            </c:dLbl>
            <c:dLbl>
              <c:idx val="4"/>
              <c:tx>
                <c:rich>
                  <a:bodyPr/>
                  <a:lstStyle/>
                  <a:p>
                    <a:r>
                      <a:rPr lang="en-US"/>
                      <a:t>15.4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8EFC-4871-8B7F-C0822FB433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6</c:v>
                </c:pt>
                <c:pt idx="1">
                  <c:v>12</c:v>
                </c:pt>
                <c:pt idx="2">
                  <c:v>18</c:v>
                </c:pt>
                <c:pt idx="3">
                  <c:v>24</c:v>
                </c:pt>
                <c:pt idx="4">
                  <c:v>30</c:v>
                </c:pt>
                <c:pt idx="5">
                  <c:v>36</c:v>
                </c:pt>
              </c:numCache>
            </c:numRef>
          </c:cat>
          <c:val>
            <c:numRef>
              <c:f>Sheet1!$C$2:$C$7</c:f>
              <c:numCache>
                <c:formatCode>General</c:formatCode>
                <c:ptCount val="6"/>
                <c:pt idx="0">
                  <c:v>5.5</c:v>
                </c:pt>
                <c:pt idx="1">
                  <c:v>7.7</c:v>
                </c:pt>
                <c:pt idx="2">
                  <c:v>9.6999999999999993</c:v>
                </c:pt>
                <c:pt idx="3">
                  <c:v>11.8</c:v>
                </c:pt>
                <c:pt idx="4">
                  <c:v>15.4</c:v>
                </c:pt>
                <c:pt idx="5">
                  <c:v>16</c:v>
                </c:pt>
              </c:numCache>
            </c:numRef>
          </c:val>
          <c:extLst>
            <c:ext xmlns:c16="http://schemas.microsoft.com/office/drawing/2014/chart" uri="{C3380CC4-5D6E-409C-BE32-E72D297353CC}">
              <c16:uniqueId val="{00000001-155F-41F6-BAF1-72D37E88AC2A}"/>
            </c:ext>
          </c:extLst>
        </c:ser>
        <c:dLbls>
          <c:dLblPos val="outEnd"/>
          <c:showLegendKey val="0"/>
          <c:showVal val="1"/>
          <c:showCatName val="0"/>
          <c:showSerName val="0"/>
          <c:showPercent val="0"/>
          <c:showBubbleSize val="0"/>
        </c:dLbls>
        <c:gapWidth val="25"/>
        <c:overlap val="-27"/>
        <c:axId val="663850584"/>
        <c:axId val="663847960"/>
      </c:barChart>
      <c:catAx>
        <c:axId val="66385058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Months</a:t>
                </a:r>
              </a:p>
            </c:rich>
          </c:tx>
          <c:layout>
            <c:manualLayout>
              <c:xMode val="edge"/>
              <c:yMode val="edge"/>
              <c:x val="0.46423443950729509"/>
              <c:y val="0.860609245942428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663847960"/>
        <c:crosses val="autoZero"/>
        <c:auto val="1"/>
        <c:lblAlgn val="ctr"/>
        <c:lblOffset val="100"/>
        <c:noMultiLvlLbl val="0"/>
      </c:catAx>
      <c:valAx>
        <c:axId val="663847960"/>
        <c:scaling>
          <c:orientation val="minMax"/>
          <c:max val="6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solidFill>
                      <a:schemeClr val="tx1"/>
                    </a:solidFill>
                  </a:rPr>
                  <a:t>Patients, %</a:t>
                </a:r>
              </a:p>
            </c:rich>
          </c:tx>
          <c:layout>
            <c:manualLayout>
              <c:xMode val="edge"/>
              <c:yMode val="edge"/>
              <c:x val="2.3061205368801071E-2"/>
              <c:y val="0.30444243473409394"/>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663850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26673708118368"/>
          <c:y val="4.2867704721945711E-2"/>
          <c:w val="0.82827083531559553"/>
          <c:h val="0.72455290306056441"/>
        </c:manualLayout>
      </c:layout>
      <c:barChart>
        <c:barDir val="col"/>
        <c:grouping val="clustered"/>
        <c:varyColors val="0"/>
        <c:ser>
          <c:idx val="0"/>
          <c:order val="0"/>
          <c:tx>
            <c:strRef>
              <c:f>Sheet1!$B$1</c:f>
              <c:strCache>
                <c:ptCount val="1"/>
                <c:pt idx="0">
                  <c:v>Acalabrutinib</c:v>
                </c:pt>
              </c:strCache>
            </c:strRef>
          </c:tx>
          <c:spPr>
            <a:solidFill>
              <a:schemeClr val="bg2"/>
            </a:solidFill>
            <a:ln>
              <a:noFill/>
            </a:ln>
            <a:effectLst/>
          </c:spPr>
          <c:invertIfNegative val="0"/>
          <c:dLbls>
            <c:dLbl>
              <c:idx val="0"/>
              <c:tx>
                <c:rich>
                  <a:bodyPr/>
                  <a:lstStyle/>
                  <a:p>
                    <a:r>
                      <a:rPr lang="en-US"/>
                      <a:t>4.6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250-E84C-9FC4-7C1182F82CA4}"/>
                </c:ext>
              </c:extLst>
            </c:dLbl>
            <c:dLbl>
              <c:idx val="1"/>
              <c:tx>
                <c:rich>
                  <a:bodyPr/>
                  <a:lstStyle/>
                  <a:p>
                    <a:r>
                      <a:rPr lang="en-US"/>
                      <a:t>6.3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EFC-4871-8B7F-C0822FB43331}"/>
                </c:ext>
              </c:extLst>
            </c:dLbl>
            <c:dLbl>
              <c:idx val="2"/>
              <c:tx>
                <c:rich>
                  <a:bodyPr/>
                  <a:lstStyle/>
                  <a:p>
                    <a:r>
                      <a:rPr lang="en-US"/>
                      <a:t>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EFC-4871-8B7F-C0822FB43331}"/>
                </c:ext>
              </c:extLst>
            </c:dLbl>
            <c:dLbl>
              <c:idx val="3"/>
              <c:tx>
                <c:rich>
                  <a:bodyPr/>
                  <a:lstStyle/>
                  <a:p>
                    <a:r>
                      <a:rPr lang="en-US"/>
                      <a:t>8.2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EFC-4871-8B7F-C0822FB43331}"/>
                </c:ext>
              </c:extLst>
            </c:dLbl>
            <c:dLbl>
              <c:idx val="4"/>
              <c:tx>
                <c:rich>
                  <a:bodyPr/>
                  <a:lstStyle/>
                  <a:p>
                    <a:r>
                      <a:rPr lang="en-US"/>
                      <a:t>9.3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EFC-4871-8B7F-C0822FB43331}"/>
                </c:ext>
              </c:extLst>
            </c:dLbl>
            <c:dLbl>
              <c:idx val="5"/>
              <c:tx>
                <c:rich>
                  <a:bodyPr/>
                  <a:lstStyle/>
                  <a:p>
                    <a:r>
                      <a:rPr lang="en-US"/>
                      <a:t>9.8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8EFC-4871-8B7F-C0822FB433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6</c:v>
                </c:pt>
                <c:pt idx="1">
                  <c:v>12</c:v>
                </c:pt>
                <c:pt idx="2">
                  <c:v>18</c:v>
                </c:pt>
                <c:pt idx="3">
                  <c:v>24</c:v>
                </c:pt>
                <c:pt idx="4">
                  <c:v>30</c:v>
                </c:pt>
                <c:pt idx="5">
                  <c:v>36</c:v>
                </c:pt>
              </c:numCache>
            </c:numRef>
          </c:cat>
          <c:val>
            <c:numRef>
              <c:f>Sheet1!$B$2:$B$7</c:f>
              <c:numCache>
                <c:formatCode>General</c:formatCode>
                <c:ptCount val="6"/>
                <c:pt idx="0">
                  <c:v>4.5999999999999996</c:v>
                </c:pt>
                <c:pt idx="1">
                  <c:v>6.3</c:v>
                </c:pt>
                <c:pt idx="2">
                  <c:v>7.7</c:v>
                </c:pt>
                <c:pt idx="3">
                  <c:v>8.1999999999999993</c:v>
                </c:pt>
                <c:pt idx="4">
                  <c:v>9.3000000000000007</c:v>
                </c:pt>
                <c:pt idx="5">
                  <c:v>9.8000000000000007</c:v>
                </c:pt>
              </c:numCache>
            </c:numRef>
          </c:val>
          <c:extLst>
            <c:ext xmlns:c16="http://schemas.microsoft.com/office/drawing/2014/chart" uri="{C3380CC4-5D6E-409C-BE32-E72D297353CC}">
              <c16:uniqueId val="{00000000-155F-41F6-BAF1-72D37E88AC2A}"/>
            </c:ext>
          </c:extLst>
        </c:ser>
        <c:ser>
          <c:idx val="1"/>
          <c:order val="1"/>
          <c:tx>
            <c:strRef>
              <c:f>Sheet1!$C$1</c:f>
              <c:strCache>
                <c:ptCount val="1"/>
                <c:pt idx="0">
                  <c:v>Inbrutinib</c:v>
                </c:pt>
              </c:strCache>
            </c:strRef>
          </c:tx>
          <c:spPr>
            <a:solidFill>
              <a:srgbClr val="FDC300"/>
            </a:solidFill>
            <a:ln>
              <a:noFill/>
            </a:ln>
            <a:effectLst/>
          </c:spPr>
          <c:invertIfNegative val="0"/>
          <c:dLbls>
            <c:dLbl>
              <c:idx val="0"/>
              <c:tx>
                <c:rich>
                  <a:bodyPr/>
                  <a:lstStyle/>
                  <a:p>
                    <a:r>
                      <a:rPr lang="en-US"/>
                      <a:t>11.6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EFC-4871-8B7F-C0822FB43331}"/>
                </c:ext>
              </c:extLst>
            </c:dLbl>
            <c:dLbl>
              <c:idx val="1"/>
              <c:tx>
                <c:rich>
                  <a:bodyPr/>
                  <a:lstStyle/>
                  <a:p>
                    <a:r>
                      <a:rPr lang="en-US"/>
                      <a:t>16.3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EFC-4871-8B7F-C0822FB43331}"/>
                </c:ext>
              </c:extLst>
            </c:dLbl>
            <c:dLbl>
              <c:idx val="3"/>
              <c:tx>
                <c:rich>
                  <a:bodyPr/>
                  <a:lstStyle/>
                  <a:p>
                    <a:r>
                      <a:rPr lang="en-US"/>
                      <a:t>22.9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8EFC-4871-8B7F-C0822FB43331}"/>
                </c:ext>
              </c:extLst>
            </c:dLbl>
            <c:dLbl>
              <c:idx val="4"/>
              <c:tx>
                <c:rich>
                  <a:bodyPr/>
                  <a:lstStyle/>
                  <a:p>
                    <a:r>
                      <a:rPr lang="en-US"/>
                      <a:t>25.6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8EFC-4871-8B7F-C0822FB433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6</c:v>
                </c:pt>
                <c:pt idx="1">
                  <c:v>12</c:v>
                </c:pt>
                <c:pt idx="2">
                  <c:v>18</c:v>
                </c:pt>
                <c:pt idx="3">
                  <c:v>24</c:v>
                </c:pt>
                <c:pt idx="4">
                  <c:v>30</c:v>
                </c:pt>
                <c:pt idx="5">
                  <c:v>36</c:v>
                </c:pt>
              </c:numCache>
            </c:numRef>
          </c:cat>
          <c:val>
            <c:numRef>
              <c:f>Sheet1!$C$2:$C$7</c:f>
              <c:numCache>
                <c:formatCode>General</c:formatCode>
                <c:ptCount val="6"/>
                <c:pt idx="0">
                  <c:v>11.6</c:v>
                </c:pt>
                <c:pt idx="1">
                  <c:v>16.3</c:v>
                </c:pt>
                <c:pt idx="2">
                  <c:v>20</c:v>
                </c:pt>
                <c:pt idx="3">
                  <c:v>22.9</c:v>
                </c:pt>
                <c:pt idx="4">
                  <c:v>25.6</c:v>
                </c:pt>
                <c:pt idx="5">
                  <c:v>28</c:v>
                </c:pt>
              </c:numCache>
            </c:numRef>
          </c:val>
          <c:extLst>
            <c:ext xmlns:c16="http://schemas.microsoft.com/office/drawing/2014/chart" uri="{C3380CC4-5D6E-409C-BE32-E72D297353CC}">
              <c16:uniqueId val="{00000001-155F-41F6-BAF1-72D37E88AC2A}"/>
            </c:ext>
          </c:extLst>
        </c:ser>
        <c:dLbls>
          <c:showLegendKey val="0"/>
          <c:showVal val="1"/>
          <c:showCatName val="0"/>
          <c:showSerName val="0"/>
          <c:showPercent val="0"/>
          <c:showBubbleSize val="0"/>
        </c:dLbls>
        <c:gapWidth val="25"/>
        <c:overlap val="-27"/>
        <c:axId val="663850584"/>
        <c:axId val="663847960"/>
      </c:barChart>
      <c:catAx>
        <c:axId val="66385058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Months</a:t>
                </a:r>
              </a:p>
            </c:rich>
          </c:tx>
          <c:layout>
            <c:manualLayout>
              <c:xMode val="edge"/>
              <c:yMode val="edge"/>
              <c:x val="0.46423443950729509"/>
              <c:y val="0.860609245942428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663847960"/>
        <c:crosses val="autoZero"/>
        <c:auto val="1"/>
        <c:lblAlgn val="ctr"/>
        <c:lblOffset val="100"/>
        <c:noMultiLvlLbl val="0"/>
      </c:catAx>
      <c:valAx>
        <c:axId val="663847960"/>
        <c:scaling>
          <c:orientation val="minMax"/>
          <c:max val="6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solidFill>
                      <a:schemeClr val="tx1"/>
                    </a:solidFill>
                  </a:rPr>
                  <a:t>Patients, %</a:t>
                </a:r>
              </a:p>
            </c:rich>
          </c:tx>
          <c:layout>
            <c:manualLayout>
              <c:xMode val="edge"/>
              <c:yMode val="edge"/>
              <c:x val="2.3061205368801071E-2"/>
              <c:y val="0.30444243473409394"/>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663850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26673708118368"/>
          <c:y val="4.2867704721945711E-2"/>
          <c:w val="0.82827083531559553"/>
          <c:h val="0.72455290306056441"/>
        </c:manualLayout>
      </c:layout>
      <c:barChart>
        <c:barDir val="col"/>
        <c:grouping val="clustered"/>
        <c:varyColors val="0"/>
        <c:ser>
          <c:idx val="0"/>
          <c:order val="0"/>
          <c:tx>
            <c:strRef>
              <c:f>Sheet1!$B$1</c:f>
              <c:strCache>
                <c:ptCount val="1"/>
                <c:pt idx="0">
                  <c:v>Acalabrutinib</c:v>
                </c:pt>
              </c:strCache>
            </c:strRef>
          </c:tx>
          <c:spPr>
            <a:solidFill>
              <a:schemeClr val="bg2"/>
            </a:solidFill>
            <a:ln>
              <a:noFill/>
            </a:ln>
            <a:effectLst/>
          </c:spPr>
          <c:invertIfNegative val="0"/>
          <c:dLbls>
            <c:dLbl>
              <c:idx val="0"/>
              <c:tx>
                <c:rich>
                  <a:bodyPr/>
                  <a:lstStyle/>
                  <a:p>
                    <a:r>
                      <a:rPr lang="en-US"/>
                      <a:t>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773-4E44-A730-2D9D466959A2}"/>
                </c:ext>
              </c:extLst>
            </c:dLbl>
            <c:dLbl>
              <c:idx val="1"/>
              <c:tx>
                <c:rich>
                  <a:bodyPr/>
                  <a:lstStyle/>
                  <a:p>
                    <a:r>
                      <a:rPr lang="en-US"/>
                      <a:t>14.8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773-4E44-A730-2D9D466959A2}"/>
                </c:ext>
              </c:extLst>
            </c:dLbl>
            <c:dLbl>
              <c:idx val="2"/>
              <c:tx>
                <c:rich>
                  <a:bodyPr/>
                  <a:lstStyle/>
                  <a:p>
                    <a:r>
                      <a:rPr lang="en-US"/>
                      <a:t>9.7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773-4E44-A730-2D9D466959A2}"/>
                </c:ext>
              </c:extLst>
            </c:dLbl>
            <c:dLbl>
              <c:idx val="3"/>
              <c:tx>
                <c:rich>
                  <a:bodyPr/>
                  <a:lstStyle/>
                  <a:p>
                    <a:r>
                      <a:rPr lang="en-US"/>
                      <a:t>7.1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773-4E44-A730-2D9D466959A2}"/>
                </c:ext>
              </c:extLst>
            </c:dLbl>
            <c:dLbl>
              <c:idx val="4"/>
              <c:tx>
                <c:rich>
                  <a:bodyPr/>
                  <a:lstStyle/>
                  <a:p>
                    <a:r>
                      <a:rPr lang="en-US"/>
                      <a:t>6.2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773-4E44-A730-2D9D466959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n=124 n=121
&lt;65y</c:v>
                </c:pt>
                <c:pt idx="1">
                  <c:v>n=142 n=142 
≥65y</c:v>
                </c:pt>
                <c:pt idx="2">
                  <c:v>n=238 n=236 
1-3</c:v>
                </c:pt>
                <c:pt idx="3">
                  <c:v>n=28 n=27 
≥4</c:v>
                </c:pt>
                <c:pt idx="4">
                  <c:v>n=243 n=249</c:v>
                </c:pt>
              </c:strCache>
            </c:strRef>
          </c:cat>
          <c:val>
            <c:numRef>
              <c:f>Sheet1!$B$2:$B$6</c:f>
              <c:numCache>
                <c:formatCode>General</c:formatCode>
                <c:ptCount val="5"/>
                <c:pt idx="0">
                  <c:v>3.2</c:v>
                </c:pt>
                <c:pt idx="1">
                  <c:v>14.8</c:v>
                </c:pt>
                <c:pt idx="2">
                  <c:v>9.6999999999999993</c:v>
                </c:pt>
                <c:pt idx="3">
                  <c:v>7.1</c:v>
                </c:pt>
                <c:pt idx="4">
                  <c:v>6.2</c:v>
                </c:pt>
              </c:numCache>
            </c:numRef>
          </c:val>
          <c:extLst>
            <c:ext xmlns:c16="http://schemas.microsoft.com/office/drawing/2014/chart" uri="{C3380CC4-5D6E-409C-BE32-E72D297353CC}">
              <c16:uniqueId val="{00000005-2773-4E44-A730-2D9D466959A2}"/>
            </c:ext>
          </c:extLst>
        </c:ser>
        <c:ser>
          <c:idx val="1"/>
          <c:order val="1"/>
          <c:tx>
            <c:strRef>
              <c:f>Sheet1!$C$1</c:f>
              <c:strCache>
                <c:ptCount val="1"/>
                <c:pt idx="0">
                  <c:v>Inbrutinib</c:v>
                </c:pt>
              </c:strCache>
            </c:strRef>
          </c:tx>
          <c:spPr>
            <a:solidFill>
              <a:srgbClr val="FDC300"/>
            </a:solidFill>
            <a:ln>
              <a:noFill/>
            </a:ln>
            <a:effectLst/>
          </c:spPr>
          <c:invertIfNegative val="0"/>
          <c:dLbls>
            <c:dLbl>
              <c:idx val="0"/>
              <c:tx>
                <c:rich>
                  <a:bodyPr/>
                  <a:lstStyle/>
                  <a:p>
                    <a:r>
                      <a:rPr lang="en-US"/>
                      <a:t>7.4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773-4E44-A730-2D9D466959A2}"/>
                </c:ext>
              </c:extLst>
            </c:dLbl>
            <c:dLbl>
              <c:idx val="1"/>
              <c:tx>
                <c:rich>
                  <a:bodyPr/>
                  <a:lstStyle/>
                  <a:p>
                    <a:r>
                      <a:rPr lang="en-US"/>
                      <a:t>23.2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773-4E44-A730-2D9D466959A2}"/>
                </c:ext>
              </c:extLst>
            </c:dLbl>
            <c:dLbl>
              <c:idx val="2"/>
              <c:tx>
                <c:rich>
                  <a:bodyPr/>
                  <a:lstStyle/>
                  <a:p>
                    <a:r>
                      <a:rPr lang="en-US"/>
                      <a:t>15.7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773-4E44-A730-2D9D466959A2}"/>
                </c:ext>
              </c:extLst>
            </c:dLbl>
            <c:dLbl>
              <c:idx val="3"/>
              <c:tx>
                <c:rich>
                  <a:bodyPr/>
                  <a:lstStyle/>
                  <a:p>
                    <a:r>
                      <a:rPr lang="en-US"/>
                      <a:t>18.5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2773-4E44-A730-2D9D466959A2}"/>
                </c:ext>
              </c:extLst>
            </c:dLbl>
            <c:dLbl>
              <c:idx val="4"/>
              <c:tx>
                <c:rich>
                  <a:bodyPr/>
                  <a:lstStyle/>
                  <a:p>
                    <a:r>
                      <a:rPr lang="en-US"/>
                      <a:t>14.9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773-4E44-A730-2D9D466959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n=124 n=121
&lt;65y</c:v>
                </c:pt>
                <c:pt idx="1">
                  <c:v>n=142 n=142 
≥65y</c:v>
                </c:pt>
                <c:pt idx="2">
                  <c:v>n=238 n=236 
1-3</c:v>
                </c:pt>
                <c:pt idx="3">
                  <c:v>n=28 n=27 
≥4</c:v>
                </c:pt>
                <c:pt idx="4">
                  <c:v>n=243 n=249</c:v>
                </c:pt>
              </c:strCache>
            </c:strRef>
          </c:cat>
          <c:val>
            <c:numRef>
              <c:f>Sheet1!$C$2:$C$6</c:f>
              <c:numCache>
                <c:formatCode>General</c:formatCode>
                <c:ptCount val="5"/>
                <c:pt idx="0">
                  <c:v>7.4</c:v>
                </c:pt>
                <c:pt idx="1">
                  <c:v>23.2</c:v>
                </c:pt>
                <c:pt idx="2">
                  <c:v>15.7</c:v>
                </c:pt>
                <c:pt idx="3">
                  <c:v>18.5</c:v>
                </c:pt>
                <c:pt idx="4">
                  <c:v>14.9</c:v>
                </c:pt>
              </c:numCache>
            </c:numRef>
          </c:val>
          <c:extLst>
            <c:ext xmlns:c16="http://schemas.microsoft.com/office/drawing/2014/chart" uri="{C3380CC4-5D6E-409C-BE32-E72D297353CC}">
              <c16:uniqueId val="{0000000B-2773-4E44-A730-2D9D466959A2}"/>
            </c:ext>
          </c:extLst>
        </c:ser>
        <c:dLbls>
          <c:showLegendKey val="0"/>
          <c:showVal val="1"/>
          <c:showCatName val="0"/>
          <c:showSerName val="0"/>
          <c:showPercent val="0"/>
          <c:showBubbleSize val="0"/>
        </c:dLbls>
        <c:gapWidth val="25"/>
        <c:overlap val="-27"/>
        <c:axId val="663850584"/>
        <c:axId val="663847960"/>
      </c:barChart>
      <c:catAx>
        <c:axId val="66385058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000" b="1">
                    <a:solidFill>
                      <a:schemeClr val="tx1"/>
                    </a:solidFill>
                  </a:rPr>
                  <a:t>Age                                Prior Lines of Therapy             No Prior History  </a:t>
                </a:r>
              </a:p>
            </c:rich>
          </c:tx>
          <c:layout>
            <c:manualLayout>
              <c:xMode val="edge"/>
              <c:yMode val="edge"/>
              <c:x val="0.27668472892578616"/>
              <c:y val="0.8788494995638597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e-DE"/>
          </a:p>
        </c:txPr>
        <c:crossAx val="663847960"/>
        <c:crosses val="autoZero"/>
        <c:auto val="1"/>
        <c:lblAlgn val="ctr"/>
        <c:lblOffset val="100"/>
        <c:noMultiLvlLbl val="0"/>
      </c:catAx>
      <c:valAx>
        <c:axId val="663847960"/>
        <c:scaling>
          <c:orientation val="minMax"/>
          <c:max val="6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solidFill>
                      <a:schemeClr val="tx1"/>
                    </a:solidFill>
                  </a:rPr>
                  <a:t>Patients, %</a:t>
                </a:r>
              </a:p>
            </c:rich>
          </c:tx>
          <c:layout>
            <c:manualLayout>
              <c:xMode val="edge"/>
              <c:yMode val="edge"/>
              <c:x val="2.3061205368801071E-2"/>
              <c:y val="0.30444243473409394"/>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663850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207759323801657"/>
          <c:y val="3.4655002872619425E-2"/>
          <c:w val="0.59996161231560718"/>
          <c:h val="0.80795323633570848"/>
        </c:manualLayout>
      </c:layout>
      <c:barChart>
        <c:barDir val="bar"/>
        <c:grouping val="stacked"/>
        <c:varyColors val="0"/>
        <c:ser>
          <c:idx val="0"/>
          <c:order val="0"/>
          <c:tx>
            <c:strRef>
              <c:f>Tabelle1!$B$1</c:f>
              <c:strCache>
                <c:ptCount val="1"/>
                <c:pt idx="0">
                  <c:v>Grade 1</c:v>
                </c:pt>
              </c:strCache>
            </c:strRef>
          </c:tx>
          <c:spPr>
            <a:solidFill>
              <a:schemeClr val="accent1">
                <a:lumMod val="25000"/>
                <a:lumOff val="75000"/>
              </a:schemeClr>
            </a:solidFill>
            <a:ln>
              <a:noFill/>
            </a:ln>
            <a:effectLst/>
          </c:spPr>
          <c:invertIfNegative val="0"/>
          <c:cat>
            <c:strRef>
              <c:f>Tabelle1!$A$2:$A$17</c:f>
              <c:strCache>
                <c:ptCount val="16"/>
                <c:pt idx="0">
                  <c:v>TLS</c:v>
                </c:pt>
                <c:pt idx="1">
                  <c:v>Other non-dermatologic malignancies</c:v>
                </c:pt>
                <c:pt idx="2">
                  <c:v>Major hemorrhage</c:v>
                </c:pt>
                <c:pt idx="3">
                  <c:v>Hypertension</c:v>
                </c:pt>
                <c:pt idx="4">
                  <c:v>Headache</c:v>
                </c:pt>
                <c:pt idx="5">
                  <c:v>Atrial fibrillation/flutter</c:v>
                </c:pt>
                <c:pt idx="6">
                  <c:v>Arthralgia</c:v>
                </c:pt>
                <c:pt idx="7">
                  <c:v>Anemia</c:v>
                </c:pt>
                <c:pt idx="8">
                  <c:v>Thrombocytopenia</c:v>
                </c:pt>
                <c:pt idx="9">
                  <c:v>Minor Bleeding</c:v>
                </c:pt>
                <c:pt idx="10">
                  <c:v>Bruising</c:v>
                </c:pt>
                <c:pt idx="11">
                  <c:v>Nausea</c:v>
                </c:pt>
                <c:pt idx="12">
                  <c:v>Fatigue</c:v>
                </c:pt>
                <c:pt idx="13">
                  <c:v>Diarrhea</c:v>
                </c:pt>
                <c:pt idx="14">
                  <c:v>Neutropenia</c:v>
                </c:pt>
                <c:pt idx="15">
                  <c:v>Infections</c:v>
                </c:pt>
              </c:strCache>
            </c:strRef>
          </c:cat>
          <c:val>
            <c:numRef>
              <c:f>Tabelle1!$B$2:$B$17</c:f>
              <c:numCache>
                <c:formatCode>General</c:formatCode>
                <c:ptCount val="16"/>
                <c:pt idx="0">
                  <c:v>0</c:v>
                </c:pt>
                <c:pt idx="1">
                  <c:v>0</c:v>
                </c:pt>
                <c:pt idx="2">
                  <c:v>0</c:v>
                </c:pt>
                <c:pt idx="4" formatCode="0.00%">
                  <c:v>2.9000000000000001E-2</c:v>
                </c:pt>
                <c:pt idx="8" formatCode="0.00%">
                  <c:v>8.7999999999999995E-2</c:v>
                </c:pt>
                <c:pt idx="9" formatCode="0.00%">
                  <c:v>5.8999999999999997E-2</c:v>
                </c:pt>
                <c:pt idx="10" formatCode="0.00%">
                  <c:v>8.7999999999999995E-2</c:v>
                </c:pt>
                <c:pt idx="11" formatCode="0.00%">
                  <c:v>8.7999999999999995E-2</c:v>
                </c:pt>
                <c:pt idx="12" formatCode="0.00%">
                  <c:v>5.8999999999999997E-2</c:v>
                </c:pt>
                <c:pt idx="13" formatCode="0.00%">
                  <c:v>8.7999999999999995E-2</c:v>
                </c:pt>
                <c:pt idx="14" formatCode="0.00%">
                  <c:v>5.8999999999999997E-2</c:v>
                </c:pt>
                <c:pt idx="15" formatCode="0.00%">
                  <c:v>2.9000000000000001E-2</c:v>
                </c:pt>
              </c:numCache>
            </c:numRef>
          </c:val>
          <c:extLst>
            <c:ext xmlns:c16="http://schemas.microsoft.com/office/drawing/2014/chart" uri="{C3380CC4-5D6E-409C-BE32-E72D297353CC}">
              <c16:uniqueId val="{00000000-DAE6-4428-86CD-6F0FCD127E26}"/>
            </c:ext>
          </c:extLst>
        </c:ser>
        <c:ser>
          <c:idx val="1"/>
          <c:order val="1"/>
          <c:tx>
            <c:strRef>
              <c:f>Tabelle1!$C$1</c:f>
              <c:strCache>
                <c:ptCount val="1"/>
                <c:pt idx="0">
                  <c:v>Grade 2</c:v>
                </c:pt>
              </c:strCache>
            </c:strRef>
          </c:tx>
          <c:spPr>
            <a:solidFill>
              <a:srgbClr val="002A5C"/>
            </a:solidFill>
            <a:ln>
              <a:noFill/>
            </a:ln>
            <a:effectLst/>
          </c:spPr>
          <c:invertIfNegative val="0"/>
          <c:cat>
            <c:strRef>
              <c:f>Tabelle1!$A$2:$A$17</c:f>
              <c:strCache>
                <c:ptCount val="16"/>
                <c:pt idx="0">
                  <c:v>TLS</c:v>
                </c:pt>
                <c:pt idx="1">
                  <c:v>Other non-dermatologic malignancies</c:v>
                </c:pt>
                <c:pt idx="2">
                  <c:v>Major hemorrhage</c:v>
                </c:pt>
                <c:pt idx="3">
                  <c:v>Hypertension</c:v>
                </c:pt>
                <c:pt idx="4">
                  <c:v>Headache</c:v>
                </c:pt>
                <c:pt idx="5">
                  <c:v>Atrial fibrillation/flutter</c:v>
                </c:pt>
                <c:pt idx="6">
                  <c:v>Arthralgia</c:v>
                </c:pt>
                <c:pt idx="7">
                  <c:v>Anemia</c:v>
                </c:pt>
                <c:pt idx="8">
                  <c:v>Thrombocytopenia</c:v>
                </c:pt>
                <c:pt idx="9">
                  <c:v>Minor Bleeding</c:v>
                </c:pt>
                <c:pt idx="10">
                  <c:v>Bruising</c:v>
                </c:pt>
                <c:pt idx="11">
                  <c:v>Nausea</c:v>
                </c:pt>
                <c:pt idx="12">
                  <c:v>Fatigue</c:v>
                </c:pt>
                <c:pt idx="13">
                  <c:v>Diarrhea</c:v>
                </c:pt>
                <c:pt idx="14">
                  <c:v>Neutropenia</c:v>
                </c:pt>
                <c:pt idx="15">
                  <c:v>Infections</c:v>
                </c:pt>
              </c:strCache>
            </c:strRef>
          </c:cat>
          <c:val>
            <c:numRef>
              <c:f>Tabelle1!$C$2:$C$17</c:f>
              <c:numCache>
                <c:formatCode>General</c:formatCode>
                <c:ptCount val="16"/>
                <c:pt idx="6" formatCode="0.00%">
                  <c:v>2.9000000000000001E-2</c:v>
                </c:pt>
                <c:pt idx="7" formatCode="0.00%">
                  <c:v>2.9000000000000001E-2</c:v>
                </c:pt>
                <c:pt idx="9" formatCode="0.00%">
                  <c:v>2.9000000000000001E-2</c:v>
                </c:pt>
                <c:pt idx="10" formatCode="0%">
                  <c:v>0.03</c:v>
                </c:pt>
                <c:pt idx="11" formatCode="0%">
                  <c:v>5.8999999999999997E-2</c:v>
                </c:pt>
                <c:pt idx="12" formatCode="0.00%">
                  <c:v>8.7999999999999995E-2</c:v>
                </c:pt>
                <c:pt idx="15" formatCode="0.00%">
                  <c:v>0.17699999999999999</c:v>
                </c:pt>
              </c:numCache>
            </c:numRef>
          </c:val>
          <c:extLst>
            <c:ext xmlns:c16="http://schemas.microsoft.com/office/drawing/2014/chart" uri="{C3380CC4-5D6E-409C-BE32-E72D297353CC}">
              <c16:uniqueId val="{00000001-DAE6-4428-86CD-6F0FCD127E26}"/>
            </c:ext>
          </c:extLst>
        </c:ser>
        <c:ser>
          <c:idx val="2"/>
          <c:order val="2"/>
          <c:tx>
            <c:strRef>
              <c:f>Tabelle1!$D$1</c:f>
              <c:strCache>
                <c:ptCount val="1"/>
                <c:pt idx="0">
                  <c:v>Grade 3</c:v>
                </c:pt>
              </c:strCache>
            </c:strRef>
          </c:tx>
          <c:spPr>
            <a:solidFill>
              <a:srgbClr val="F47A20"/>
            </a:solidFill>
            <a:ln>
              <a:noFill/>
            </a:ln>
            <a:effectLst/>
          </c:spPr>
          <c:invertIfNegative val="0"/>
          <c:cat>
            <c:strRef>
              <c:f>Tabelle1!$A$2:$A$17</c:f>
              <c:strCache>
                <c:ptCount val="16"/>
                <c:pt idx="0">
                  <c:v>TLS</c:v>
                </c:pt>
                <c:pt idx="1">
                  <c:v>Other non-dermatologic malignancies</c:v>
                </c:pt>
                <c:pt idx="2">
                  <c:v>Major hemorrhage</c:v>
                </c:pt>
                <c:pt idx="3">
                  <c:v>Hypertension</c:v>
                </c:pt>
                <c:pt idx="4">
                  <c:v>Headache</c:v>
                </c:pt>
                <c:pt idx="5">
                  <c:v>Atrial fibrillation/flutter</c:v>
                </c:pt>
                <c:pt idx="6">
                  <c:v>Arthralgia</c:v>
                </c:pt>
                <c:pt idx="7">
                  <c:v>Anemia</c:v>
                </c:pt>
                <c:pt idx="8">
                  <c:v>Thrombocytopenia</c:v>
                </c:pt>
                <c:pt idx="9">
                  <c:v>Minor Bleeding</c:v>
                </c:pt>
                <c:pt idx="10">
                  <c:v>Bruising</c:v>
                </c:pt>
                <c:pt idx="11">
                  <c:v>Nausea</c:v>
                </c:pt>
                <c:pt idx="12">
                  <c:v>Fatigue</c:v>
                </c:pt>
                <c:pt idx="13">
                  <c:v>Diarrhea</c:v>
                </c:pt>
                <c:pt idx="14">
                  <c:v>Neutropenia</c:v>
                </c:pt>
                <c:pt idx="15">
                  <c:v>Infections</c:v>
                </c:pt>
              </c:strCache>
            </c:strRef>
          </c:cat>
          <c:val>
            <c:numRef>
              <c:f>Tabelle1!$D$2:$D$17</c:f>
              <c:numCache>
                <c:formatCode>General</c:formatCode>
                <c:ptCount val="16"/>
                <c:pt idx="3" formatCode="0.00%">
                  <c:v>2.9000000000000001E-2</c:v>
                </c:pt>
                <c:pt idx="5" formatCode="0%">
                  <c:v>2.9000000000000001E-2</c:v>
                </c:pt>
                <c:pt idx="13" formatCode="0.00%">
                  <c:v>5.8999999999999997E-2</c:v>
                </c:pt>
                <c:pt idx="14" formatCode="0.00%">
                  <c:v>5.8999999999999997E-2</c:v>
                </c:pt>
                <c:pt idx="15" formatCode="0.00%">
                  <c:v>2.9000000000000001E-2</c:v>
                </c:pt>
              </c:numCache>
            </c:numRef>
          </c:val>
          <c:extLst>
            <c:ext xmlns:c16="http://schemas.microsoft.com/office/drawing/2014/chart" uri="{C3380CC4-5D6E-409C-BE32-E72D297353CC}">
              <c16:uniqueId val="{00000002-DAE6-4428-86CD-6F0FCD127E26}"/>
            </c:ext>
          </c:extLst>
        </c:ser>
        <c:ser>
          <c:idx val="3"/>
          <c:order val="3"/>
          <c:tx>
            <c:strRef>
              <c:f>Tabelle1!$E$1</c:f>
              <c:strCache>
                <c:ptCount val="1"/>
                <c:pt idx="0">
                  <c:v>Grade 4</c:v>
                </c:pt>
              </c:strCache>
            </c:strRef>
          </c:tx>
          <c:spPr>
            <a:solidFill>
              <a:schemeClr val="accent4"/>
            </a:solidFill>
            <a:ln>
              <a:noFill/>
            </a:ln>
            <a:effectLst/>
          </c:spPr>
          <c:invertIfNegative val="0"/>
          <c:cat>
            <c:strRef>
              <c:f>Tabelle1!$A$2:$A$17</c:f>
              <c:strCache>
                <c:ptCount val="16"/>
                <c:pt idx="0">
                  <c:v>TLS</c:v>
                </c:pt>
                <c:pt idx="1">
                  <c:v>Other non-dermatologic malignancies</c:v>
                </c:pt>
                <c:pt idx="2">
                  <c:v>Major hemorrhage</c:v>
                </c:pt>
                <c:pt idx="3">
                  <c:v>Hypertension</c:v>
                </c:pt>
                <c:pt idx="4">
                  <c:v>Headache</c:v>
                </c:pt>
                <c:pt idx="5">
                  <c:v>Atrial fibrillation/flutter</c:v>
                </c:pt>
                <c:pt idx="6">
                  <c:v>Arthralgia</c:v>
                </c:pt>
                <c:pt idx="7">
                  <c:v>Anemia</c:v>
                </c:pt>
                <c:pt idx="8">
                  <c:v>Thrombocytopenia</c:v>
                </c:pt>
                <c:pt idx="9">
                  <c:v>Minor Bleeding</c:v>
                </c:pt>
                <c:pt idx="10">
                  <c:v>Bruising</c:v>
                </c:pt>
                <c:pt idx="11">
                  <c:v>Nausea</c:v>
                </c:pt>
                <c:pt idx="12">
                  <c:v>Fatigue</c:v>
                </c:pt>
                <c:pt idx="13">
                  <c:v>Diarrhea</c:v>
                </c:pt>
                <c:pt idx="14">
                  <c:v>Neutropenia</c:v>
                </c:pt>
                <c:pt idx="15">
                  <c:v>Infections</c:v>
                </c:pt>
              </c:strCache>
            </c:strRef>
          </c:cat>
          <c:val>
            <c:numRef>
              <c:f>Tabelle1!$E$2:$E$17</c:f>
              <c:numCache>
                <c:formatCode>General</c:formatCode>
                <c:ptCount val="16"/>
                <c:pt idx="14" formatCode="0.00%">
                  <c:v>8.7999999999999995E-2</c:v>
                </c:pt>
              </c:numCache>
            </c:numRef>
          </c:val>
          <c:extLst>
            <c:ext xmlns:c16="http://schemas.microsoft.com/office/drawing/2014/chart" uri="{C3380CC4-5D6E-409C-BE32-E72D297353CC}">
              <c16:uniqueId val="{00000003-DAE6-4428-86CD-6F0FCD127E26}"/>
            </c:ext>
          </c:extLst>
        </c:ser>
        <c:dLbls>
          <c:showLegendKey val="0"/>
          <c:showVal val="0"/>
          <c:showCatName val="0"/>
          <c:showSerName val="0"/>
          <c:showPercent val="0"/>
          <c:showBubbleSize val="0"/>
        </c:dLbls>
        <c:gapWidth val="150"/>
        <c:overlap val="100"/>
        <c:axId val="142404271"/>
        <c:axId val="142404687"/>
      </c:barChart>
      <c:catAx>
        <c:axId val="142404271"/>
        <c:scaling>
          <c:orientation val="minMax"/>
        </c:scaling>
        <c:delete val="0"/>
        <c:axPos val="l"/>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crossAx val="142404687"/>
        <c:crosses val="autoZero"/>
        <c:auto val="1"/>
        <c:lblAlgn val="ctr"/>
        <c:lblOffset val="100"/>
        <c:noMultiLvlLbl val="0"/>
      </c:catAx>
      <c:valAx>
        <c:axId val="142404687"/>
        <c:scaling>
          <c:orientation val="minMax"/>
          <c:max val="0.4"/>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de-DE" b="1" err="1">
                    <a:solidFill>
                      <a:schemeClr val="tx1"/>
                    </a:solidFill>
                  </a:rPr>
                  <a:t>Patients</a:t>
                </a:r>
                <a:r>
                  <a:rPr lang="de-DE" b="1">
                    <a:solidFill>
                      <a:schemeClr val="tx1"/>
                    </a:solidFill>
                  </a:rPr>
                  <a:t>, %</a:t>
                </a:r>
                <a:r>
                  <a:rPr lang="de-DE" b="1" baseline="0">
                    <a:solidFill>
                      <a:schemeClr val="tx1"/>
                    </a:solidFill>
                  </a:rPr>
                  <a:t> (</a:t>
                </a:r>
                <a:r>
                  <a:rPr lang="de-DE" b="1" baseline="0" err="1">
                    <a:solidFill>
                      <a:schemeClr val="tx1"/>
                    </a:solidFill>
                  </a:rPr>
                  <a:t>n</a:t>
                </a:r>
                <a:r>
                  <a:rPr lang="de-DE" b="1" baseline="0">
                    <a:solidFill>
                      <a:schemeClr val="tx1"/>
                    </a:solidFill>
                  </a:rPr>
                  <a:t>=34)</a:t>
                </a:r>
                <a:endParaRPr lang="de-DE" b="1">
                  <a:solidFill>
                    <a:schemeClr val="tx1"/>
                  </a:solidFill>
                </a:endParaRPr>
              </a:p>
            </c:rich>
          </c:tx>
          <c:layout>
            <c:manualLayout>
              <c:xMode val="edge"/>
              <c:yMode val="edge"/>
              <c:x val="0.51095137580516059"/>
              <c:y val="0.93756294707930521"/>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de-DE"/>
            </a:p>
          </c:txPr>
        </c:title>
        <c:numFmt formatCode="0%"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crossAx val="142404271"/>
        <c:crosses val="autoZero"/>
        <c:crossBetween val="between"/>
      </c:valAx>
      <c:spPr>
        <a:noFill/>
        <a:ln>
          <a:noFill/>
        </a:ln>
        <a:effectLst/>
      </c:spPr>
    </c:plotArea>
    <c:legend>
      <c:legendPos val="r"/>
      <c:layout>
        <c:manualLayout>
          <c:xMode val="edge"/>
          <c:yMode val="edge"/>
          <c:x val="0.75293283757285501"/>
          <c:y val="0.25366668287373079"/>
          <c:w val="8.0124894505754968E-2"/>
          <c:h val="0.3036393458564325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solidFill>
        <a:schemeClr val="bg1"/>
      </a:solidFill>
    </a:ln>
    <a:effectLst/>
  </c:spPr>
  <c:txPr>
    <a:bodyPr/>
    <a:lstStyle/>
    <a:p>
      <a:pPr>
        <a:defRPr sz="1200"/>
      </a:pPr>
      <a:endParaRPr lang="de-D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26673708118368"/>
          <c:y val="4.2867704721945711E-2"/>
          <c:w val="0.82827083531559553"/>
          <c:h val="0.72455290306056441"/>
        </c:manualLayout>
      </c:layout>
      <c:barChart>
        <c:barDir val="col"/>
        <c:grouping val="clustered"/>
        <c:varyColors val="0"/>
        <c:ser>
          <c:idx val="0"/>
          <c:order val="0"/>
          <c:tx>
            <c:strRef>
              <c:f>Sheet1!$B$1</c:f>
              <c:strCache>
                <c:ptCount val="1"/>
                <c:pt idx="0">
                  <c:v>Acalabrutinib</c:v>
                </c:pt>
              </c:strCache>
            </c:strRef>
          </c:tx>
          <c:spPr>
            <a:solidFill>
              <a:schemeClr val="bg2"/>
            </a:solidFill>
            <a:ln>
              <a:noFill/>
            </a:ln>
            <a:effectLst/>
          </c:spPr>
          <c:invertIfNegative val="0"/>
          <c:dLbls>
            <c:dLbl>
              <c:idx val="0"/>
              <c:tx>
                <c:rich>
                  <a:bodyPr/>
                  <a:lstStyle/>
                  <a:p>
                    <a:r>
                      <a:rPr lang="en-US"/>
                      <a:t>8.9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78B-3C49-9074-8EE9D2705E28}"/>
                </c:ext>
              </c:extLst>
            </c:dLbl>
            <c:dLbl>
              <c:idx val="1"/>
              <c:tx>
                <c:rich>
                  <a:bodyPr/>
                  <a:lstStyle/>
                  <a:p>
                    <a:r>
                      <a:rPr lang="en-US"/>
                      <a:t>9.9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78B-3C49-9074-8EE9D2705E28}"/>
                </c:ext>
              </c:extLst>
            </c:dLbl>
            <c:dLbl>
              <c:idx val="2"/>
              <c:tx>
                <c:rich>
                  <a:bodyPr/>
                  <a:lstStyle/>
                  <a:p>
                    <a:r>
                      <a:rPr lang="en-US"/>
                      <a:t>10.1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78B-3C49-9074-8EE9D2705E28}"/>
                </c:ext>
              </c:extLst>
            </c:dLbl>
            <c:dLbl>
              <c:idx val="3"/>
              <c:tx>
                <c:rich>
                  <a:bodyPr/>
                  <a:lstStyle/>
                  <a:p>
                    <a:r>
                      <a:rPr lang="en-US"/>
                      <a:t>3.6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78B-3C49-9074-8EE9D2705E28}"/>
                </c:ext>
              </c:extLst>
            </c:dLbl>
            <c:dLbl>
              <c:idx val="4"/>
              <c:tx>
                <c:rich>
                  <a:bodyPr/>
                  <a:lstStyle/>
                  <a:p>
                    <a:r>
                      <a:rPr lang="en-US"/>
                      <a:t>6.6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78B-3C49-9074-8EE9D2705E2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n=124 n=121
&lt;65y</c:v>
                </c:pt>
                <c:pt idx="1">
                  <c:v>n=142 n=142 
≥65y</c:v>
                </c:pt>
                <c:pt idx="2">
                  <c:v>n=238 n=236 
1-3</c:v>
                </c:pt>
                <c:pt idx="3">
                  <c:v>n=28 n=27 
≥4</c:v>
                </c:pt>
                <c:pt idx="4">
                  <c:v>n=243 n=249</c:v>
                </c:pt>
              </c:strCache>
            </c:strRef>
          </c:cat>
          <c:val>
            <c:numRef>
              <c:f>Sheet1!$B$2:$B$6</c:f>
              <c:numCache>
                <c:formatCode>General</c:formatCode>
                <c:ptCount val="5"/>
                <c:pt idx="0">
                  <c:v>8.9</c:v>
                </c:pt>
                <c:pt idx="1">
                  <c:v>9.9</c:v>
                </c:pt>
                <c:pt idx="2">
                  <c:v>10.1</c:v>
                </c:pt>
                <c:pt idx="3">
                  <c:v>3.6</c:v>
                </c:pt>
                <c:pt idx="4">
                  <c:v>6.6</c:v>
                </c:pt>
              </c:numCache>
            </c:numRef>
          </c:val>
          <c:extLst>
            <c:ext xmlns:c16="http://schemas.microsoft.com/office/drawing/2014/chart" uri="{C3380CC4-5D6E-409C-BE32-E72D297353CC}">
              <c16:uniqueId val="{00000000-C78B-3C49-9074-8EE9D2705E28}"/>
            </c:ext>
          </c:extLst>
        </c:ser>
        <c:ser>
          <c:idx val="1"/>
          <c:order val="1"/>
          <c:tx>
            <c:strRef>
              <c:f>Sheet1!$C$1</c:f>
              <c:strCache>
                <c:ptCount val="1"/>
                <c:pt idx="0">
                  <c:v>Inbrutinib</c:v>
                </c:pt>
              </c:strCache>
            </c:strRef>
          </c:tx>
          <c:spPr>
            <a:solidFill>
              <a:srgbClr val="FDC300"/>
            </a:solidFill>
            <a:ln>
              <a:noFill/>
            </a:ln>
            <a:effectLst/>
          </c:spPr>
          <c:invertIfNegative val="0"/>
          <c:dLbls>
            <c:dLbl>
              <c:idx val="0"/>
              <c:tx>
                <c:rich>
                  <a:bodyPr/>
                  <a:lstStyle/>
                  <a:p>
                    <a:r>
                      <a:rPr lang="en-US"/>
                      <a:t>23.1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78B-3C49-9074-8EE9D2705E28}"/>
                </c:ext>
              </c:extLst>
            </c:dLbl>
            <c:dLbl>
              <c:idx val="1"/>
              <c:tx>
                <c:rich>
                  <a:bodyPr/>
                  <a:lstStyle/>
                  <a:p>
                    <a:r>
                      <a:rPr lang="en-US"/>
                      <a:t>23.2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78B-3C49-9074-8EE9D2705E28}"/>
                </c:ext>
              </c:extLst>
            </c:dLbl>
            <c:dLbl>
              <c:idx val="2"/>
              <c:tx>
                <c:rich>
                  <a:bodyPr/>
                  <a:lstStyle/>
                  <a:p>
                    <a:r>
                      <a:rPr lang="en-US"/>
                      <a:t>24.6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C78B-3C49-9074-8EE9D2705E28}"/>
                </c:ext>
              </c:extLst>
            </c:dLbl>
            <c:dLbl>
              <c:idx val="3"/>
              <c:tx>
                <c:rich>
                  <a:bodyPr/>
                  <a:lstStyle/>
                  <a:p>
                    <a:r>
                      <a:rPr lang="en-US"/>
                      <a:t>11.1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C78B-3C49-9074-8EE9D2705E28}"/>
                </c:ext>
              </c:extLst>
            </c:dLbl>
            <c:dLbl>
              <c:idx val="4"/>
              <c:tx>
                <c:rich>
                  <a:bodyPr/>
                  <a:lstStyle/>
                  <a:p>
                    <a:r>
                      <a:rPr lang="en-US"/>
                      <a:t>22.8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C78B-3C49-9074-8EE9D2705E2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n=124 n=121
&lt;65y</c:v>
                </c:pt>
                <c:pt idx="1">
                  <c:v>n=142 n=142 
≥65y</c:v>
                </c:pt>
                <c:pt idx="2">
                  <c:v>n=238 n=236 
1-3</c:v>
                </c:pt>
                <c:pt idx="3">
                  <c:v>n=28 n=27 
≥4</c:v>
                </c:pt>
                <c:pt idx="4">
                  <c:v>n=243 n=249</c:v>
                </c:pt>
              </c:strCache>
            </c:strRef>
          </c:cat>
          <c:val>
            <c:numRef>
              <c:f>Sheet1!$C$2:$C$6</c:f>
              <c:numCache>
                <c:formatCode>General</c:formatCode>
                <c:ptCount val="5"/>
                <c:pt idx="0">
                  <c:v>23.1</c:v>
                </c:pt>
                <c:pt idx="1">
                  <c:v>23.2</c:v>
                </c:pt>
                <c:pt idx="2">
                  <c:v>24.6</c:v>
                </c:pt>
                <c:pt idx="3">
                  <c:v>11.1</c:v>
                </c:pt>
                <c:pt idx="4">
                  <c:v>22.8</c:v>
                </c:pt>
              </c:numCache>
            </c:numRef>
          </c:val>
          <c:extLst>
            <c:ext xmlns:c16="http://schemas.microsoft.com/office/drawing/2014/chart" uri="{C3380CC4-5D6E-409C-BE32-E72D297353CC}">
              <c16:uniqueId val="{00000001-C78B-3C49-9074-8EE9D2705E28}"/>
            </c:ext>
          </c:extLst>
        </c:ser>
        <c:dLbls>
          <c:showLegendKey val="0"/>
          <c:showVal val="1"/>
          <c:showCatName val="0"/>
          <c:showSerName val="0"/>
          <c:showPercent val="0"/>
          <c:showBubbleSize val="0"/>
        </c:dLbls>
        <c:gapWidth val="25"/>
        <c:overlap val="-27"/>
        <c:axId val="663850584"/>
        <c:axId val="663847960"/>
      </c:barChart>
      <c:catAx>
        <c:axId val="66385058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000" b="1">
                    <a:solidFill>
                      <a:schemeClr val="tx1"/>
                    </a:solidFill>
                  </a:rPr>
                  <a:t>Age                                Prior Lines of Therapy             No Prior History  </a:t>
                </a:r>
              </a:p>
            </c:rich>
          </c:tx>
          <c:layout>
            <c:manualLayout>
              <c:xMode val="edge"/>
              <c:yMode val="edge"/>
              <c:x val="0.27668472892578616"/>
              <c:y val="0.8788494995638597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e-DE"/>
          </a:p>
        </c:txPr>
        <c:crossAx val="663847960"/>
        <c:crosses val="autoZero"/>
        <c:auto val="1"/>
        <c:lblAlgn val="ctr"/>
        <c:lblOffset val="100"/>
        <c:noMultiLvlLbl val="0"/>
      </c:catAx>
      <c:valAx>
        <c:axId val="663847960"/>
        <c:scaling>
          <c:orientation val="minMax"/>
          <c:max val="6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solidFill>
                      <a:schemeClr val="tx1"/>
                    </a:solidFill>
                  </a:rPr>
                  <a:t>Patients, %</a:t>
                </a:r>
              </a:p>
            </c:rich>
          </c:tx>
          <c:layout>
            <c:manualLayout>
              <c:xMode val="edge"/>
              <c:yMode val="edge"/>
              <c:x val="2.3061205368801071E-2"/>
              <c:y val="0.30444243473409394"/>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663850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26673708118368"/>
          <c:y val="4.2867704721945711E-2"/>
          <c:w val="0.82827083531559553"/>
          <c:h val="0.72455290306056441"/>
        </c:manualLayout>
      </c:layout>
      <c:barChart>
        <c:barDir val="col"/>
        <c:grouping val="clustered"/>
        <c:varyColors val="0"/>
        <c:ser>
          <c:idx val="0"/>
          <c:order val="0"/>
          <c:tx>
            <c:strRef>
              <c:f>Sheet1!$B$1</c:f>
              <c:strCache>
                <c:ptCount val="1"/>
                <c:pt idx="0">
                  <c:v>Acalabrutinib</c:v>
                </c:pt>
              </c:strCache>
            </c:strRef>
          </c:tx>
          <c:spPr>
            <a:solidFill>
              <a:schemeClr val="bg2"/>
            </a:solidFill>
            <a:ln>
              <a:noFill/>
            </a:ln>
            <a:effectLst/>
          </c:spPr>
          <c:invertIfNegative val="0"/>
          <c:dLbls>
            <c:dLbl>
              <c:idx val="0"/>
              <c:tx>
                <c:rich>
                  <a:bodyPr/>
                  <a:lstStyle/>
                  <a:p>
                    <a:r>
                      <a:rPr lang="en-US"/>
                      <a:t>29.4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B67-0344-88BE-49643A2BCB4B}"/>
                </c:ext>
              </c:extLst>
            </c:dLbl>
            <c:dLbl>
              <c:idx val="2"/>
              <c:tx>
                <c:rich>
                  <a:bodyPr/>
                  <a:lstStyle/>
                  <a:p>
                    <a:r>
                      <a:rPr lang="en-US"/>
                      <a:t>34.2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B67-0344-88BE-49643A2BCB4B}"/>
                </c:ext>
              </c:extLst>
            </c:dLbl>
            <c:dLbl>
              <c:idx val="3"/>
              <c:tx>
                <c:rich>
                  <a:bodyPr/>
                  <a:lstStyle/>
                  <a:p>
                    <a:r>
                      <a:rPr lang="en-US"/>
                      <a:t>37.7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B67-0344-88BE-49643A2BCB4B}"/>
                </c:ext>
              </c:extLst>
            </c:dLbl>
            <c:dLbl>
              <c:idx val="4"/>
              <c:tx>
                <c:rich>
                  <a:bodyPr/>
                  <a:lstStyle/>
                  <a:p>
                    <a:r>
                      <a:rPr lang="en-US"/>
                      <a:t>38.3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B67-0344-88BE-49643A2BCB4B}"/>
                </c:ext>
              </c:extLst>
            </c:dLbl>
            <c:dLbl>
              <c:idx val="5"/>
              <c:tx>
                <c:rich>
                  <a:bodyPr/>
                  <a:lstStyle/>
                  <a:p>
                    <a:r>
                      <a:rPr lang="en-US"/>
                      <a:t>40.7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B67-0344-88BE-49643A2BCB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6</c:v>
                </c:pt>
                <c:pt idx="1">
                  <c:v>12</c:v>
                </c:pt>
                <c:pt idx="2">
                  <c:v>18</c:v>
                </c:pt>
                <c:pt idx="3">
                  <c:v>24</c:v>
                </c:pt>
                <c:pt idx="4">
                  <c:v>30</c:v>
                </c:pt>
                <c:pt idx="5">
                  <c:v>36</c:v>
                </c:pt>
              </c:numCache>
            </c:numRef>
          </c:cat>
          <c:val>
            <c:numRef>
              <c:f>Sheet1!$B$2:$B$7</c:f>
              <c:numCache>
                <c:formatCode>General</c:formatCode>
                <c:ptCount val="6"/>
                <c:pt idx="0">
                  <c:v>29.4</c:v>
                </c:pt>
                <c:pt idx="1">
                  <c:v>32</c:v>
                </c:pt>
                <c:pt idx="2">
                  <c:v>34.200000000000003</c:v>
                </c:pt>
                <c:pt idx="3">
                  <c:v>37.700000000000003</c:v>
                </c:pt>
                <c:pt idx="4">
                  <c:v>38.299999999999997</c:v>
                </c:pt>
                <c:pt idx="5">
                  <c:v>40.700000000000003</c:v>
                </c:pt>
              </c:numCache>
            </c:numRef>
          </c:val>
          <c:extLst>
            <c:ext xmlns:c16="http://schemas.microsoft.com/office/drawing/2014/chart" uri="{C3380CC4-5D6E-409C-BE32-E72D297353CC}">
              <c16:uniqueId val="{00000006-7B67-0344-88BE-49643A2BCB4B}"/>
            </c:ext>
          </c:extLst>
        </c:ser>
        <c:ser>
          <c:idx val="1"/>
          <c:order val="1"/>
          <c:tx>
            <c:strRef>
              <c:f>Sheet1!$C$1</c:f>
              <c:strCache>
                <c:ptCount val="1"/>
                <c:pt idx="0">
                  <c:v>Ibrutinib</c:v>
                </c:pt>
              </c:strCache>
            </c:strRef>
          </c:tx>
          <c:spPr>
            <a:solidFill>
              <a:srgbClr val="FDC300"/>
            </a:solidFill>
            <a:ln>
              <a:noFill/>
            </a:ln>
            <a:effectLst/>
          </c:spPr>
          <c:invertIfNegative val="0"/>
          <c:dLbls>
            <c:dLbl>
              <c:idx val="0"/>
              <c:tx>
                <c:rich>
                  <a:bodyPr/>
                  <a:lstStyle/>
                  <a:p>
                    <a:r>
                      <a:rPr lang="en-US"/>
                      <a:t>42.1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B67-0344-88BE-49643A2BCB4B}"/>
                </c:ext>
              </c:extLst>
            </c:dLbl>
            <c:dLbl>
              <c:idx val="1"/>
              <c:tx>
                <c:rich>
                  <a:bodyPr/>
                  <a:lstStyle/>
                  <a:p>
                    <a:r>
                      <a:rPr lang="en-US"/>
                      <a:t>45.4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7B67-0344-88BE-49643A2BCB4B}"/>
                </c:ext>
              </c:extLst>
            </c:dLbl>
            <c:dLbl>
              <c:idx val="2"/>
              <c:tx>
                <c:rich>
                  <a:bodyPr/>
                  <a:lstStyle/>
                  <a:p>
                    <a:r>
                      <a:rPr lang="en-US"/>
                      <a:t>49.1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7B67-0344-88BE-49643A2BCB4B}"/>
                </c:ext>
              </c:extLst>
            </c:dLbl>
            <c:dLbl>
              <c:idx val="4"/>
              <c:tx>
                <c:rich>
                  <a:bodyPr/>
                  <a:lstStyle/>
                  <a:p>
                    <a:r>
                      <a:rPr lang="en-US"/>
                      <a:t>53.8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7B67-0344-88BE-49643A2BCB4B}"/>
                </c:ext>
              </c:extLst>
            </c:dLbl>
            <c:dLbl>
              <c:idx val="5"/>
              <c:tx>
                <c:rich>
                  <a:bodyPr/>
                  <a:lstStyle/>
                  <a:p>
                    <a:r>
                      <a:rPr lang="en-US"/>
                      <a:t>55.3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7B67-0344-88BE-49643A2BCB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6</c:v>
                </c:pt>
                <c:pt idx="1">
                  <c:v>12</c:v>
                </c:pt>
                <c:pt idx="2">
                  <c:v>18</c:v>
                </c:pt>
                <c:pt idx="3">
                  <c:v>24</c:v>
                </c:pt>
                <c:pt idx="4">
                  <c:v>30</c:v>
                </c:pt>
                <c:pt idx="5">
                  <c:v>36</c:v>
                </c:pt>
              </c:numCache>
            </c:numRef>
          </c:cat>
          <c:val>
            <c:numRef>
              <c:f>Sheet1!$C$2:$C$7</c:f>
              <c:numCache>
                <c:formatCode>General</c:formatCode>
                <c:ptCount val="6"/>
                <c:pt idx="0">
                  <c:v>42.1</c:v>
                </c:pt>
                <c:pt idx="1">
                  <c:v>45.4</c:v>
                </c:pt>
                <c:pt idx="2">
                  <c:v>49.1</c:v>
                </c:pt>
                <c:pt idx="3">
                  <c:v>51</c:v>
                </c:pt>
                <c:pt idx="4">
                  <c:v>53.8</c:v>
                </c:pt>
                <c:pt idx="5">
                  <c:v>55.3</c:v>
                </c:pt>
              </c:numCache>
            </c:numRef>
          </c:val>
          <c:extLst>
            <c:ext xmlns:c16="http://schemas.microsoft.com/office/drawing/2014/chart" uri="{C3380CC4-5D6E-409C-BE32-E72D297353CC}">
              <c16:uniqueId val="{0000000B-7B67-0344-88BE-49643A2BCB4B}"/>
            </c:ext>
          </c:extLst>
        </c:ser>
        <c:dLbls>
          <c:showLegendKey val="0"/>
          <c:showVal val="0"/>
          <c:showCatName val="0"/>
          <c:showSerName val="0"/>
          <c:showPercent val="0"/>
          <c:showBubbleSize val="0"/>
        </c:dLbls>
        <c:gapWidth val="25"/>
        <c:overlap val="-27"/>
        <c:axId val="663850584"/>
        <c:axId val="663847960"/>
      </c:barChart>
      <c:catAx>
        <c:axId val="66385058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Months</a:t>
                </a:r>
              </a:p>
            </c:rich>
          </c:tx>
          <c:layout>
            <c:manualLayout>
              <c:xMode val="edge"/>
              <c:yMode val="edge"/>
              <c:x val="0.49900812733208155"/>
              <c:y val="0.8454088945785526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663847960"/>
        <c:crosses val="autoZero"/>
        <c:auto val="1"/>
        <c:lblAlgn val="ctr"/>
        <c:lblOffset val="100"/>
        <c:noMultiLvlLbl val="0"/>
      </c:catAx>
      <c:valAx>
        <c:axId val="663847960"/>
        <c:scaling>
          <c:orientation val="minMax"/>
          <c:max val="6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solidFill>
                      <a:schemeClr val="tx1"/>
                    </a:solidFill>
                  </a:rPr>
                  <a:t>Patients, %</a:t>
                </a:r>
              </a:p>
            </c:rich>
          </c:tx>
          <c:layout>
            <c:manualLayout>
              <c:xMode val="edge"/>
              <c:yMode val="edge"/>
              <c:x val="2.3061205368801071E-2"/>
              <c:y val="0.30444243473409394"/>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663850584"/>
        <c:crosses val="autoZero"/>
        <c:crossBetween val="between"/>
      </c:valAx>
      <c:spPr>
        <a:noFill/>
        <a:ln>
          <a:noFill/>
        </a:ln>
        <a:effectLst/>
      </c:spPr>
    </c:plotArea>
    <c:legend>
      <c:legendPos val="b"/>
      <c:layout>
        <c:manualLayout>
          <c:xMode val="edge"/>
          <c:yMode val="edge"/>
          <c:x val="0.38156910285835938"/>
          <c:y val="0.92328002305654311"/>
          <c:w val="0.37160981823882022"/>
          <c:h val="5.847964695147114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94439431345915"/>
          <c:y val="4.2211778751591218E-2"/>
          <c:w val="0.80424835816052631"/>
          <c:h val="0.69671865668719679"/>
        </c:manualLayout>
      </c:layout>
      <c:barChart>
        <c:barDir val="col"/>
        <c:grouping val="stacked"/>
        <c:varyColors val="0"/>
        <c:ser>
          <c:idx val="0"/>
          <c:order val="0"/>
          <c:tx>
            <c:strRef>
              <c:f>Sheet1!$B$1</c:f>
              <c:strCache>
                <c:ptCount val="1"/>
                <c:pt idx="0">
                  <c:v>CR</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≥6</c:v>
                </c:pt>
                <c:pt idx="2">
                  <c:v>≥9</c:v>
                </c:pt>
                <c:pt idx="3">
                  <c:v>≥12</c:v>
                </c:pt>
              </c:strCache>
            </c:strRef>
          </c:cat>
          <c:val>
            <c:numRef>
              <c:f>Sheet1!$B$2:$B$5</c:f>
              <c:numCache>
                <c:formatCode>General</c:formatCode>
                <c:ptCount val="4"/>
              </c:numCache>
            </c:numRef>
          </c:val>
          <c:extLst>
            <c:ext xmlns:c16="http://schemas.microsoft.com/office/drawing/2014/chart" uri="{C3380CC4-5D6E-409C-BE32-E72D297353CC}">
              <c16:uniqueId val="{00000000-AC26-C24A-8466-73FBC6252FAF}"/>
            </c:ext>
          </c:extLst>
        </c:ser>
        <c:ser>
          <c:idx val="1"/>
          <c:order val="1"/>
          <c:tx>
            <c:strRef>
              <c:f>Sheet1!$C$1</c:f>
              <c:strCache>
                <c:ptCount val="1"/>
                <c:pt idx="0">
                  <c:v>PR</c:v>
                </c:pt>
              </c:strCache>
            </c:strRef>
          </c:tx>
          <c:spPr>
            <a:solidFill>
              <a:schemeClr val="accent3"/>
            </a:solidFill>
            <a:ln>
              <a:noFill/>
            </a:ln>
            <a:effectLst/>
          </c:spPr>
          <c:invertIfNegative val="0"/>
          <c:dLbls>
            <c:dLbl>
              <c:idx val="0"/>
              <c:tx>
                <c:rich>
                  <a:bodyPr/>
                  <a:lstStyle/>
                  <a:p>
                    <a:r>
                      <a:rPr lang="en-US"/>
                      <a:t>PR</a:t>
                    </a:r>
                  </a:p>
                  <a:p>
                    <a:r>
                      <a:rPr lang="en-US"/>
                      <a:t>54%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AC26-C24A-8466-73FBC6252FAF}"/>
                </c:ext>
              </c:extLst>
            </c:dLbl>
            <c:dLbl>
              <c:idx val="1"/>
              <c:tx>
                <c:rich>
                  <a:bodyPr/>
                  <a:lstStyle/>
                  <a:p>
                    <a:r>
                      <a:rPr lang="en-US" sz="1197" b="0" i="0" u="none" strike="noStrike" kern="1200" baseline="0">
                        <a:solidFill>
                          <a:prstClr val="white"/>
                        </a:solidFill>
                      </a:rPr>
                      <a:t>PR</a:t>
                    </a:r>
                  </a:p>
                  <a:p>
                    <a:r>
                      <a:rPr lang="en-US" sz="1197" b="0" i="0" u="none" strike="noStrike" kern="1200" baseline="0">
                        <a:solidFill>
                          <a:prstClr val="white"/>
                        </a:solidFill>
                      </a:rPr>
                      <a:t>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AC26-C24A-8466-73FBC6252FAF}"/>
                </c:ext>
              </c:extLst>
            </c:dLbl>
            <c:dLbl>
              <c:idx val="2"/>
              <c:tx>
                <c:rich>
                  <a:bodyPr/>
                  <a:lstStyle/>
                  <a:p>
                    <a:r>
                      <a:rPr lang="en-US" sz="1197" b="0" i="0" u="none" strike="noStrike" kern="1200" baseline="0">
                        <a:solidFill>
                          <a:prstClr val="white"/>
                        </a:solidFill>
                      </a:rPr>
                      <a:t>PR</a:t>
                    </a:r>
                  </a:p>
                  <a:p>
                    <a:r>
                      <a:rPr lang="en-US" sz="1197" b="0" i="0" u="none" strike="noStrike" kern="1200" baseline="0">
                        <a:solidFill>
                          <a:prstClr val="white"/>
                        </a:solidFill>
                      </a:rPr>
                      <a:t>65%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AC26-C24A-8466-73FBC6252FAF}"/>
                </c:ext>
              </c:extLst>
            </c:dLbl>
            <c:dLbl>
              <c:idx val="3"/>
              <c:tx>
                <c:rich>
                  <a:bodyPr/>
                  <a:lstStyle/>
                  <a:p>
                    <a:r>
                      <a:rPr lang="en-US" sz="1197" b="0" i="0" u="none" strike="noStrike" kern="1200" baseline="0">
                        <a:solidFill>
                          <a:prstClr val="white"/>
                        </a:solidFill>
                      </a:rPr>
                      <a:t>PR</a:t>
                    </a:r>
                  </a:p>
                  <a:p>
                    <a:r>
                      <a:rPr lang="en-US" sz="1197" b="0" i="0" u="none" strike="noStrike" kern="1200" baseline="0">
                        <a:solidFill>
                          <a:prstClr val="white"/>
                        </a:solidFill>
                      </a:rPr>
                      <a:t>66%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AC26-C24A-8466-73FBC6252FA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≥6</c:v>
                </c:pt>
                <c:pt idx="2">
                  <c:v>≥9</c:v>
                </c:pt>
                <c:pt idx="3">
                  <c:v>≥12</c:v>
                </c:pt>
              </c:strCache>
            </c:strRef>
          </c:cat>
          <c:val>
            <c:numRef>
              <c:f>Sheet1!$C$2:$C$5</c:f>
              <c:numCache>
                <c:formatCode>0.0</c:formatCode>
                <c:ptCount val="4"/>
                <c:pt idx="0">
                  <c:v>54</c:v>
                </c:pt>
                <c:pt idx="1">
                  <c:v>63</c:v>
                </c:pt>
                <c:pt idx="2">
                  <c:v>65</c:v>
                </c:pt>
                <c:pt idx="3">
                  <c:v>66</c:v>
                </c:pt>
              </c:numCache>
            </c:numRef>
          </c:val>
          <c:extLst>
            <c:ext xmlns:c16="http://schemas.microsoft.com/office/drawing/2014/chart" uri="{C3380CC4-5D6E-409C-BE32-E72D297353CC}">
              <c16:uniqueId val="{00000001-AC26-C24A-8466-73FBC6252FAF}"/>
            </c:ext>
          </c:extLst>
        </c:ser>
        <c:ser>
          <c:idx val="2"/>
          <c:order val="2"/>
          <c:tx>
            <c:strRef>
              <c:f>Sheet1!$D$1</c:f>
              <c:strCache>
                <c:ptCount val="1"/>
                <c:pt idx="0">
                  <c:v>PR-L</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≥6</c:v>
                </c:pt>
                <c:pt idx="2">
                  <c:v>≥9</c:v>
                </c:pt>
                <c:pt idx="3">
                  <c:v>≥12</c:v>
                </c:pt>
              </c:strCache>
            </c:strRef>
          </c:cat>
          <c:val>
            <c:numRef>
              <c:f>Sheet1!$D$2:$D$5</c:f>
              <c:numCache>
                <c:formatCode>General</c:formatCode>
                <c:ptCount val="4"/>
              </c:numCache>
            </c:numRef>
          </c:val>
          <c:extLst>
            <c:ext xmlns:c16="http://schemas.microsoft.com/office/drawing/2014/chart" uri="{C3380CC4-5D6E-409C-BE32-E72D297353CC}">
              <c16:uniqueId val="{00000002-AC26-C24A-8466-73FBC6252FAF}"/>
            </c:ext>
          </c:extLst>
        </c:ser>
        <c:ser>
          <c:idx val="3"/>
          <c:order val="3"/>
          <c:tx>
            <c:strRef>
              <c:f>Sheet1!$E$1</c:f>
              <c:strCache>
                <c:ptCount val="1"/>
                <c:pt idx="0">
                  <c:v>SD</c:v>
                </c:pt>
              </c:strCache>
            </c:strRef>
          </c:tx>
          <c:spPr>
            <a:solidFill>
              <a:schemeClr val="accent4"/>
            </a:solidFill>
            <a:ln>
              <a:noFill/>
            </a:ln>
            <a:effectLst/>
          </c:spPr>
          <c:invertIfNegative val="0"/>
          <c:cat>
            <c:strRef>
              <c:f>Sheet1!$A$2:$A$5</c:f>
              <c:strCache>
                <c:ptCount val="4"/>
                <c:pt idx="0">
                  <c:v>All</c:v>
                </c:pt>
                <c:pt idx="1">
                  <c:v>≥6</c:v>
                </c:pt>
                <c:pt idx="2">
                  <c:v>≥9</c:v>
                </c:pt>
                <c:pt idx="3">
                  <c:v>≥12</c:v>
                </c:pt>
              </c:strCache>
            </c:strRef>
          </c:cat>
          <c:val>
            <c:numRef>
              <c:f>Sheet1!$E$2:$E$5</c:f>
              <c:numCache>
                <c:formatCode>General</c:formatCode>
                <c:ptCount val="4"/>
              </c:numCache>
            </c:numRef>
          </c:val>
          <c:extLst>
            <c:ext xmlns:c16="http://schemas.microsoft.com/office/drawing/2014/chart" uri="{C3380CC4-5D6E-409C-BE32-E72D297353CC}">
              <c16:uniqueId val="{00000003-AC26-C24A-8466-73FBC6252FAF}"/>
            </c:ext>
          </c:extLst>
        </c:ser>
        <c:ser>
          <c:idx val="4"/>
          <c:order val="4"/>
          <c:tx>
            <c:strRef>
              <c:f>Sheet1!$F$1</c:f>
              <c:strCache>
                <c:ptCount val="1"/>
                <c:pt idx="0">
                  <c:v>NE</c:v>
                </c:pt>
              </c:strCache>
            </c:strRef>
          </c:tx>
          <c:spPr>
            <a:solidFill>
              <a:schemeClr val="accent6"/>
            </a:solidFill>
            <a:ln>
              <a:noFill/>
            </a:ln>
            <a:effectLst/>
          </c:spPr>
          <c:invertIfNegative val="0"/>
          <c:cat>
            <c:strRef>
              <c:f>Sheet1!$A$2:$A$5</c:f>
              <c:strCache>
                <c:ptCount val="4"/>
                <c:pt idx="0">
                  <c:v>All</c:v>
                </c:pt>
                <c:pt idx="1">
                  <c:v>≥6</c:v>
                </c:pt>
                <c:pt idx="2">
                  <c:v>≥9</c:v>
                </c:pt>
                <c:pt idx="3">
                  <c:v>≥12</c:v>
                </c:pt>
              </c:strCache>
            </c:strRef>
          </c:cat>
          <c:val>
            <c:numRef>
              <c:f>Sheet1!$F$2:$F$5</c:f>
              <c:numCache>
                <c:formatCode>General</c:formatCode>
                <c:ptCount val="4"/>
              </c:numCache>
            </c:numRef>
          </c:val>
          <c:extLst>
            <c:ext xmlns:c16="http://schemas.microsoft.com/office/drawing/2014/chart" uri="{C3380CC4-5D6E-409C-BE32-E72D297353CC}">
              <c16:uniqueId val="{00000004-AC26-C24A-8466-73FBC6252FAF}"/>
            </c:ext>
          </c:extLst>
        </c:ser>
        <c:ser>
          <c:idx val="5"/>
          <c:order val="5"/>
          <c:tx>
            <c:strRef>
              <c:f>Sheet1!$G$1</c:f>
              <c:strCache>
                <c:ptCount val="1"/>
                <c:pt idx="0">
                  <c:v>PD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≥6</c:v>
                </c:pt>
                <c:pt idx="2">
                  <c:v>≥9</c:v>
                </c:pt>
                <c:pt idx="3">
                  <c:v>≥12</c:v>
                </c:pt>
              </c:strCache>
            </c:strRef>
          </c:cat>
          <c:val>
            <c:numRef>
              <c:f>Sheet1!$G$2:$G$5</c:f>
              <c:numCache>
                <c:formatCode>General</c:formatCode>
                <c:ptCount val="4"/>
              </c:numCache>
            </c:numRef>
          </c:val>
          <c:extLst>
            <c:ext xmlns:c16="http://schemas.microsoft.com/office/drawing/2014/chart" uri="{C3380CC4-5D6E-409C-BE32-E72D297353CC}">
              <c16:uniqueId val="{00000005-AC26-C24A-8466-73FBC6252FAF}"/>
            </c:ext>
          </c:extLst>
        </c:ser>
        <c:dLbls>
          <c:showLegendKey val="0"/>
          <c:showVal val="0"/>
          <c:showCatName val="0"/>
          <c:showSerName val="0"/>
          <c:showPercent val="0"/>
          <c:showBubbleSize val="0"/>
        </c:dLbls>
        <c:gapWidth val="112"/>
        <c:overlap val="100"/>
        <c:axId val="765595680"/>
        <c:axId val="765600928"/>
      </c:barChart>
      <c:catAx>
        <c:axId val="76559568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de-DE" sz="1400" b="1">
                    <a:solidFill>
                      <a:schemeClr val="tx1"/>
                    </a:solidFill>
                  </a:rPr>
                  <a:t>Follow-</a:t>
                </a:r>
                <a:r>
                  <a:rPr lang="de-DE" sz="1400" b="1" err="1">
                    <a:solidFill>
                      <a:schemeClr val="tx1"/>
                    </a:solidFill>
                  </a:rPr>
                  <a:t>up</a:t>
                </a:r>
                <a:r>
                  <a:rPr lang="de-DE" sz="1400" b="1">
                    <a:solidFill>
                      <a:schemeClr val="tx1"/>
                    </a:solidFill>
                  </a:rPr>
                  <a:t> time </a:t>
                </a:r>
                <a:r>
                  <a:rPr lang="de-DE" sz="1400" b="1" err="1">
                    <a:solidFill>
                      <a:schemeClr val="tx1"/>
                    </a:solidFill>
                  </a:rPr>
                  <a:t>since</a:t>
                </a:r>
                <a:r>
                  <a:rPr lang="de-DE" sz="1400" b="1">
                    <a:solidFill>
                      <a:schemeClr val="tx1"/>
                    </a:solidFill>
                  </a:rPr>
                  <a:t> </a:t>
                </a:r>
                <a:r>
                  <a:rPr lang="de-DE" sz="1400" b="1" err="1">
                    <a:solidFill>
                      <a:schemeClr val="tx1"/>
                    </a:solidFill>
                  </a:rPr>
                  <a:t>start</a:t>
                </a:r>
                <a:r>
                  <a:rPr lang="de-DE" sz="1400" b="1">
                    <a:solidFill>
                      <a:schemeClr val="tx1"/>
                    </a:solidFill>
                  </a:rPr>
                  <a:t> </a:t>
                </a:r>
                <a:r>
                  <a:rPr lang="de-DE" sz="1400" b="1" err="1">
                    <a:solidFill>
                      <a:schemeClr val="tx1"/>
                    </a:solidFill>
                  </a:rPr>
                  <a:t>of</a:t>
                </a:r>
                <a:r>
                  <a:rPr lang="de-DE" sz="1400" b="1">
                    <a:solidFill>
                      <a:schemeClr val="tx1"/>
                    </a:solidFill>
                  </a:rPr>
                  <a:t> </a:t>
                </a:r>
                <a:r>
                  <a:rPr lang="de-DE" sz="1400" b="1" err="1">
                    <a:solidFill>
                      <a:schemeClr val="tx1"/>
                    </a:solidFill>
                  </a:rPr>
                  <a:t>treatment</a:t>
                </a:r>
                <a:r>
                  <a:rPr lang="de-DE" sz="1400" b="1">
                    <a:solidFill>
                      <a:schemeClr val="tx1"/>
                    </a:solidFill>
                  </a:rPr>
                  <a:t> (</a:t>
                </a:r>
                <a:r>
                  <a:rPr lang="de-DE" sz="1400" b="1" err="1">
                    <a:solidFill>
                      <a:schemeClr val="tx1"/>
                    </a:solidFill>
                  </a:rPr>
                  <a:t>months</a:t>
                </a:r>
                <a:r>
                  <a:rPr lang="de-DE" sz="1400" b="1">
                    <a:solidFill>
                      <a:schemeClr val="tx1"/>
                    </a:solidFill>
                  </a:rPr>
                  <a:t>)</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765600928"/>
        <c:crosses val="autoZero"/>
        <c:auto val="1"/>
        <c:lblAlgn val="ctr"/>
        <c:lblOffset val="100"/>
        <c:noMultiLvlLbl val="0"/>
      </c:catAx>
      <c:valAx>
        <c:axId val="765600928"/>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US" sz="1400" b="1" i="0" baseline="0">
                    <a:solidFill>
                      <a:schemeClr val="tx1"/>
                    </a:solidFill>
                    <a:effectLst/>
                  </a:rPr>
                  <a:t>Best Response (%)</a:t>
                </a:r>
                <a:endParaRPr lang="en-US" sz="1400" b="1">
                  <a:solidFill>
                    <a:schemeClr val="tx1"/>
                  </a:solidFill>
                  <a:effectLst/>
                </a:endParaRP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de-DE"/>
            </a:p>
          </c:txPr>
        </c:title>
        <c:numFmt formatCode="0"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765595680"/>
        <c:crosses val="autoZero"/>
        <c:crossBetween val="between"/>
        <c:majorUnit val="20"/>
      </c:valAx>
      <c:spPr>
        <a:noFill/>
        <a:ln>
          <a:noFill/>
        </a:ln>
        <a:effectLst/>
      </c:spPr>
    </c:plotArea>
    <c:legend>
      <c:legendPos val="b"/>
      <c:layout>
        <c:manualLayout>
          <c:xMode val="edge"/>
          <c:yMode val="edge"/>
          <c:x val="0.26199816256447511"/>
          <c:y val="0.91688909392044271"/>
          <c:w val="0.59287561727148486"/>
          <c:h val="6.335111973419198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26237565466724"/>
          <c:y val="4.0040450568390923E-2"/>
          <c:w val="0.83230343405195717"/>
          <c:h val="0.75323102692423505"/>
        </c:manualLayout>
      </c:layout>
      <c:barChart>
        <c:barDir val="col"/>
        <c:grouping val="percentStacked"/>
        <c:varyColors val="0"/>
        <c:ser>
          <c:idx val="0"/>
          <c:order val="0"/>
          <c:tx>
            <c:strRef>
              <c:f>Tabelle1!$B$1</c:f>
              <c:strCache>
                <c:ptCount val="1"/>
                <c:pt idx="0">
                  <c:v>PD2</c:v>
                </c:pt>
              </c:strCache>
            </c:strRef>
          </c:tx>
          <c:spPr>
            <a:solidFill>
              <a:schemeClr val="accent5"/>
            </a:solidFill>
            <a:ln>
              <a:noFill/>
            </a:ln>
            <a:effectLst/>
          </c:spPr>
          <c:invertIfNegative val="0"/>
          <c:dLbls>
            <c:dLbl>
              <c:idx val="0"/>
              <c:layout>
                <c:manualLayout>
                  <c:x val="-0.11054111661539071"/>
                  <c:y val="-1.83416191557752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ECD-414C-B218-F66AC2F97CAB}"/>
                </c:ext>
              </c:extLst>
            </c:dLbl>
            <c:dLbl>
              <c:idx val="1"/>
              <c:layout>
                <c:manualLayout>
                  <c:x val="-0.12656156829878079"/>
                  <c:y val="-1.83416191557752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3C-4D47-85BF-F687ED4C8E3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Acalabrutinib 
n=155</c:v>
                </c:pt>
                <c:pt idx="1">
                  <c:v>IdR/BR 
n=155</c:v>
                </c:pt>
              </c:strCache>
            </c:strRef>
          </c:cat>
          <c:val>
            <c:numRef>
              <c:f>Tabelle1!$B$2:$B$3</c:f>
              <c:numCache>
                <c:formatCode>General</c:formatCode>
                <c:ptCount val="2"/>
                <c:pt idx="0">
                  <c:v>1</c:v>
                </c:pt>
                <c:pt idx="1">
                  <c:v>1</c:v>
                </c:pt>
              </c:numCache>
            </c:numRef>
          </c:val>
          <c:extLst>
            <c:ext xmlns:c16="http://schemas.microsoft.com/office/drawing/2014/chart" uri="{C3380CC4-5D6E-409C-BE32-E72D297353CC}">
              <c16:uniqueId val="{00000000-4ECD-414C-B218-F66AC2F97CAB}"/>
            </c:ext>
          </c:extLst>
        </c:ser>
        <c:ser>
          <c:idx val="1"/>
          <c:order val="1"/>
          <c:tx>
            <c:strRef>
              <c:f>Tabelle1!$C$1</c:f>
              <c:strCache>
                <c:ptCount val="1"/>
                <c:pt idx="0">
                  <c:v>SD</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6="http://schemas.microsoft.com/office/drawing/2014/chart" uri="{C3380CC4-5D6E-409C-BE32-E72D297353CC}">
                  <c16:uniqueId val="{0000000E-4ECD-414C-B218-F66AC2F97CAB}"/>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6="http://schemas.microsoft.com/office/drawing/2014/chart" uri="{C3380CC4-5D6E-409C-BE32-E72D297353CC}">
                  <c16:uniqueId val="{00000010-4ECD-414C-B218-F66AC2F97CA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Acalabrutinib 
n=155</c:v>
                </c:pt>
                <c:pt idx="1">
                  <c:v>IdR/BR 
n=155</c:v>
                </c:pt>
              </c:strCache>
            </c:strRef>
          </c:cat>
          <c:val>
            <c:numRef>
              <c:f>Tabelle1!$C$2:$C$3</c:f>
              <c:numCache>
                <c:formatCode>General</c:formatCode>
                <c:ptCount val="2"/>
                <c:pt idx="0">
                  <c:v>5</c:v>
                </c:pt>
                <c:pt idx="1">
                  <c:v>6</c:v>
                </c:pt>
              </c:numCache>
            </c:numRef>
          </c:val>
          <c:extLst>
            <c:ext xmlns:c16="http://schemas.microsoft.com/office/drawing/2014/chart" uri="{C3380CC4-5D6E-409C-BE32-E72D297353CC}">
              <c16:uniqueId val="{00000001-4ECD-414C-B218-F66AC2F97CAB}"/>
            </c:ext>
          </c:extLst>
        </c:ser>
        <c:ser>
          <c:idx val="2"/>
          <c:order val="2"/>
          <c:tx>
            <c:strRef>
              <c:f>Tabelle1!$D$1</c:f>
              <c:strCache>
                <c:ptCount val="1"/>
                <c:pt idx="0">
                  <c:v>PRL</c:v>
                </c:pt>
              </c:strCache>
            </c:strRef>
          </c:tx>
          <c:spPr>
            <a:solidFill>
              <a:schemeClr val="accent3">
                <a:lumMod val="60000"/>
                <a:lumOff val="40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6="http://schemas.microsoft.com/office/drawing/2014/chart" uri="{C3380CC4-5D6E-409C-BE32-E72D297353CC}">
                  <c16:uniqueId val="{0000000D-4ECD-414C-B218-F66AC2F97CAB}"/>
                </c:ext>
              </c:extLst>
            </c:dLbl>
            <c:dLbl>
              <c:idx val="1"/>
              <c:layout>
                <c:manualLayout>
                  <c:x val="-0.12495952313044167"/>
                  <c:y val="-1.713321166504598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3C-4D47-85BF-F687ED4C8E3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Acalabrutinib 
n=155</c:v>
                </c:pt>
                <c:pt idx="1">
                  <c:v>IdR/BR 
n=155</c:v>
                </c:pt>
              </c:strCache>
            </c:strRef>
          </c:cat>
          <c:val>
            <c:numRef>
              <c:f>Tabelle1!$D$2:$D$3</c:f>
              <c:numCache>
                <c:formatCode>General</c:formatCode>
                <c:ptCount val="2"/>
                <c:pt idx="0">
                  <c:v>10</c:v>
                </c:pt>
                <c:pt idx="1">
                  <c:v>4</c:v>
                </c:pt>
              </c:numCache>
            </c:numRef>
          </c:val>
          <c:extLst>
            <c:ext xmlns:c16="http://schemas.microsoft.com/office/drawing/2014/chart" uri="{C3380CC4-5D6E-409C-BE32-E72D297353CC}">
              <c16:uniqueId val="{00000002-4ECD-414C-B218-F66AC2F97CAB}"/>
            </c:ext>
          </c:extLst>
        </c:ser>
        <c:ser>
          <c:idx val="3"/>
          <c:order val="3"/>
          <c:tx>
            <c:strRef>
              <c:f>Tabelle1!$E$1</c:f>
              <c:strCache>
                <c:ptCount val="1"/>
                <c:pt idx="0">
                  <c:v>PR</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6="http://schemas.microsoft.com/office/drawing/2014/chart" uri="{C3380CC4-5D6E-409C-BE32-E72D297353CC}">
                  <c16:uniqueId val="{00000002-45CC-294B-B154-5E09332DA2C5}"/>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6="http://schemas.microsoft.com/office/drawing/2014/chart" uri="{C3380CC4-5D6E-409C-BE32-E72D297353CC}">
                  <c16:uniqueId val="{00000003-45CC-294B-B154-5E09332DA2C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Acalabrutinib 
n=155</c:v>
                </c:pt>
                <c:pt idx="1">
                  <c:v>IdR/BR 
n=155</c:v>
                </c:pt>
              </c:strCache>
            </c:strRef>
          </c:cat>
          <c:val>
            <c:numRef>
              <c:f>Tabelle1!$E$2:$E$3</c:f>
              <c:numCache>
                <c:formatCode>General</c:formatCode>
                <c:ptCount val="2"/>
                <c:pt idx="0">
                  <c:v>75</c:v>
                </c:pt>
                <c:pt idx="1">
                  <c:v>79</c:v>
                </c:pt>
              </c:numCache>
            </c:numRef>
          </c:val>
          <c:extLst>
            <c:ext xmlns:c16="http://schemas.microsoft.com/office/drawing/2014/chart" uri="{C3380CC4-5D6E-409C-BE32-E72D297353CC}">
              <c16:uniqueId val="{00000004-4ECD-414C-B218-F66AC2F97CAB}"/>
            </c:ext>
          </c:extLst>
        </c:ser>
        <c:ser>
          <c:idx val="4"/>
          <c:order val="4"/>
          <c:tx>
            <c:strRef>
              <c:f>Tabelle1!$F$1</c:f>
              <c:strCache>
                <c:ptCount val="1"/>
                <c:pt idx="0">
                  <c:v>nPR</c:v>
                </c:pt>
              </c:strCache>
            </c:strRef>
          </c:tx>
          <c:spPr>
            <a:solidFill>
              <a:schemeClr val="accent6"/>
            </a:solidFill>
            <a:ln>
              <a:noFill/>
            </a:ln>
            <a:effectLst/>
          </c:spPr>
          <c:invertIfNegative val="0"/>
          <c:dLbls>
            <c:dLbl>
              <c:idx val="0"/>
              <c:layout>
                <c:manualLayout>
                  <c:x val="-0.14768835724109705"/>
                  <c:y val="9.684581620461857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3C-4D47-85BF-F687ED4C8E3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Acalabrutinib 
n=155</c:v>
                </c:pt>
                <c:pt idx="1">
                  <c:v>IdR/BR 
n=155</c:v>
                </c:pt>
              </c:strCache>
            </c:strRef>
          </c:cat>
          <c:val>
            <c:numRef>
              <c:f>Tabelle1!$F$2:$F$3</c:f>
              <c:numCache>
                <c:formatCode>General</c:formatCode>
                <c:ptCount val="2"/>
                <c:pt idx="0">
                  <c:v>3</c:v>
                </c:pt>
              </c:numCache>
            </c:numRef>
          </c:val>
          <c:extLst>
            <c:ext xmlns:c16="http://schemas.microsoft.com/office/drawing/2014/chart" uri="{C3380CC4-5D6E-409C-BE32-E72D297353CC}">
              <c16:uniqueId val="{00000005-4ECD-414C-B218-F66AC2F97CAB}"/>
            </c:ext>
          </c:extLst>
        </c:ser>
        <c:ser>
          <c:idx val="5"/>
          <c:order val="5"/>
          <c:tx>
            <c:strRef>
              <c:f>Tabelle1!$G$1</c:f>
              <c:strCache>
                <c:ptCount val="1"/>
                <c:pt idx="0">
                  <c:v>CRi</c:v>
                </c:pt>
              </c:strCache>
            </c:strRef>
          </c:tx>
          <c:spPr>
            <a:solidFill>
              <a:schemeClr val="tx2">
                <a:lumMod val="50000"/>
                <a:lumOff val="50000"/>
              </a:schemeClr>
            </a:solidFill>
            <a:ln>
              <a:noFill/>
            </a:ln>
            <a:effectLst/>
          </c:spPr>
          <c:invertIfNegative val="0"/>
          <c:dLbls>
            <c:dLbl>
              <c:idx val="0"/>
              <c:layout>
                <c:manualLayout>
                  <c:x val="-0.14783846911045284"/>
                  <c:y val="3.5645984137074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03C-4D47-85BF-F687ED4C8E35}"/>
                </c:ext>
              </c:extLst>
            </c:dLbl>
            <c:dLbl>
              <c:idx val="1"/>
              <c:layout>
                <c:manualLayout>
                  <c:x val="-0.13457180389193327"/>
                  <c:y val="7.306869581453173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03C-4D47-85BF-F687ED4C8E3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Acalabrutinib 
n=155</c:v>
                </c:pt>
                <c:pt idx="1">
                  <c:v>IdR/BR 
n=155</c:v>
                </c:pt>
              </c:strCache>
            </c:strRef>
          </c:cat>
          <c:val>
            <c:numRef>
              <c:f>Tabelle1!$G$2:$G$3</c:f>
              <c:numCache>
                <c:formatCode>General</c:formatCode>
                <c:ptCount val="2"/>
                <c:pt idx="0">
                  <c:v>1</c:v>
                </c:pt>
                <c:pt idx="1">
                  <c:v>1</c:v>
                </c:pt>
              </c:numCache>
            </c:numRef>
          </c:val>
          <c:extLst>
            <c:ext xmlns:c16="http://schemas.microsoft.com/office/drawing/2014/chart" uri="{C3380CC4-5D6E-409C-BE32-E72D297353CC}">
              <c16:uniqueId val="{00000006-4ECD-414C-B218-F66AC2F97CAB}"/>
            </c:ext>
          </c:extLst>
        </c:ser>
        <c:ser>
          <c:idx val="6"/>
          <c:order val="6"/>
          <c:tx>
            <c:strRef>
              <c:f>Tabelle1!$H$1</c:f>
              <c:strCache>
                <c:ptCount val="1"/>
                <c:pt idx="0">
                  <c:v>CR</c:v>
                </c:pt>
              </c:strCache>
            </c:strRef>
          </c:tx>
          <c:spPr>
            <a:solidFill>
              <a:schemeClr val="accent1">
                <a:lumMod val="60000"/>
              </a:schemeClr>
            </a:solidFill>
            <a:ln>
              <a:noFill/>
            </a:ln>
            <a:effectLst/>
          </c:spPr>
          <c:invertIfNegative val="0"/>
          <c:dLbls>
            <c:dLbl>
              <c:idx val="0"/>
              <c:layout>
                <c:manualLayout>
                  <c:x val="-0.14623639932729762"/>
                  <c:y val="-1.259736251069814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ECD-414C-B218-F66AC2F97CAB}"/>
                </c:ext>
              </c:extLst>
            </c:dLbl>
            <c:dLbl>
              <c:idx val="1"/>
              <c:layout>
                <c:manualLayout>
                  <c:x val="-0.13067621224194878"/>
                  <c:y val="3.426642333009196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ECD-414C-B218-F66AC2F97CA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Acalabrutinib 
n=155</c:v>
                </c:pt>
                <c:pt idx="1">
                  <c:v>IdR/BR 
n=155</c:v>
                </c:pt>
              </c:strCache>
            </c:strRef>
          </c:cat>
          <c:val>
            <c:numRef>
              <c:f>Tabelle1!$H$2:$H$3</c:f>
              <c:numCache>
                <c:formatCode>General</c:formatCode>
                <c:ptCount val="2"/>
                <c:pt idx="0">
                  <c:v>4</c:v>
                </c:pt>
                <c:pt idx="1">
                  <c:v>5</c:v>
                </c:pt>
              </c:numCache>
            </c:numRef>
          </c:val>
          <c:extLst>
            <c:ext xmlns:c16="http://schemas.microsoft.com/office/drawing/2014/chart" uri="{C3380CC4-5D6E-409C-BE32-E72D297353CC}">
              <c16:uniqueId val="{00000007-4ECD-414C-B218-F66AC2F97CAB}"/>
            </c:ext>
          </c:extLst>
        </c:ser>
        <c:dLbls>
          <c:dLblPos val="ctr"/>
          <c:showLegendKey val="0"/>
          <c:showVal val="1"/>
          <c:showCatName val="0"/>
          <c:showSerName val="0"/>
          <c:showPercent val="0"/>
          <c:showBubbleSize val="0"/>
        </c:dLbls>
        <c:gapWidth val="150"/>
        <c:overlap val="100"/>
        <c:axId val="949920752"/>
        <c:axId val="949921168"/>
      </c:barChart>
      <c:catAx>
        <c:axId val="949920752"/>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949921168"/>
        <c:crosses val="autoZero"/>
        <c:auto val="1"/>
        <c:lblAlgn val="ctr"/>
        <c:lblOffset val="100"/>
        <c:noMultiLvlLbl val="0"/>
      </c:catAx>
      <c:valAx>
        <c:axId val="94992116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de-DE" sz="1400" b="1" err="1">
                    <a:solidFill>
                      <a:schemeClr val="tx1"/>
                    </a:solidFill>
                  </a:rPr>
                  <a:t>Patients</a:t>
                </a:r>
                <a:r>
                  <a:rPr lang="de-DE" sz="1400" b="1">
                    <a:solidFill>
                      <a:schemeClr val="tx1"/>
                    </a:solidFill>
                  </a:rPr>
                  <a:t>, %</a:t>
                </a:r>
              </a:p>
            </c:rich>
          </c:tx>
          <c:layout>
            <c:manualLayout>
              <c:xMode val="edge"/>
              <c:yMode val="edge"/>
              <c:x val="1.4519579137994309E-3"/>
              <c:y val="0.2749899359244865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title>
        <c:numFmt formatCode="0%" sourceLinked="1"/>
        <c:majorTickMark val="out"/>
        <c:minorTickMark val="none"/>
        <c:tickLblPos val="nextTo"/>
        <c:spPr>
          <a:noFill/>
          <a:ln w="19050">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949920752"/>
        <c:crosses val="autoZero"/>
        <c:crossBetween val="between"/>
      </c:valAx>
      <c:spPr>
        <a:noFill/>
        <a:ln>
          <a:noFill/>
        </a:ln>
        <a:effectLst/>
      </c:spPr>
    </c:plotArea>
    <c:legend>
      <c:legendPos val="b"/>
      <c:layout>
        <c:manualLayout>
          <c:xMode val="edge"/>
          <c:yMode val="edge"/>
          <c:x val="0.30434535562107784"/>
          <c:y val="0.89639074731022073"/>
          <c:w val="0.39130928875784426"/>
          <c:h val="8.304939869172414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916249346613878E-2"/>
          <c:y val="2.7521081259516009E-2"/>
          <c:w val="0.66687831118051033"/>
          <c:h val="0.75538993609417393"/>
        </c:manualLayout>
      </c:layout>
      <c:barChart>
        <c:barDir val="col"/>
        <c:grouping val="stacked"/>
        <c:varyColors val="0"/>
        <c:ser>
          <c:idx val="0"/>
          <c:order val="0"/>
          <c:tx>
            <c:strRef>
              <c:f>Sheet1!$B$1</c:f>
              <c:strCache>
                <c:ptCount val="1"/>
                <c:pt idx="0">
                  <c:v>Not available</c:v>
                </c:pt>
              </c:strCache>
            </c:strRef>
          </c:tx>
          <c:spPr>
            <a:solidFill>
              <a:schemeClr val="accent1"/>
            </a:solidFill>
            <a:ln>
              <a:noFill/>
            </a:ln>
            <a:effectLst/>
          </c:spPr>
          <c:invertIfNegative val="0"/>
          <c:dLbls>
            <c:dLbl>
              <c:idx val="1"/>
              <c:tx>
                <c:rich>
                  <a:bodyPr/>
                  <a:lstStyle/>
                  <a:p>
                    <a:fld id="{959B4864-D113-4608-A5E2-A642849F6DF8}" type="VALUE">
                      <a:rPr lang="en-US" smtClean="0"/>
                      <a:pPr/>
                      <a:t>[WERT]</a:t>
                    </a:fld>
                    <a:endParaRPr lang="en-US"/>
                  </a:p>
                  <a:p>
                    <a:r>
                      <a:rPr lang="en-US"/>
                      <a:t>(31)</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6B5-4BB5-8CCE-FE71D3B8D58F}"/>
                </c:ext>
              </c:extLst>
            </c:dLbl>
            <c:dLbl>
              <c:idx val="2"/>
              <c:tx>
                <c:rich>
                  <a:bodyPr/>
                  <a:lstStyle/>
                  <a:p>
                    <a:fld id="{CD0FB295-779E-403E-B167-687479679BA8}" type="VALUE">
                      <a:rPr lang="en-US" smtClean="0"/>
                      <a:pPr/>
                      <a:t>[WERT]</a:t>
                    </a:fld>
                    <a:endParaRPr lang="en-US"/>
                  </a:p>
                  <a:p>
                    <a:r>
                      <a:rPr lang="en-US"/>
                      <a:t>(27)</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6B5-4BB5-8CCE-FE71D3B8D58F}"/>
                </c:ext>
              </c:extLst>
            </c:dLbl>
            <c:dLbl>
              <c:idx val="3"/>
              <c:tx>
                <c:rich>
                  <a:bodyPr/>
                  <a:lstStyle/>
                  <a:p>
                    <a:fld id="{74D01190-3691-434D-B018-9C9707DD1C93}" type="VALUE">
                      <a:rPr lang="en-US" smtClean="0"/>
                      <a:pPr/>
                      <a:t>[WERT]</a:t>
                    </a:fld>
                    <a:endParaRPr lang="en-US"/>
                  </a:p>
                  <a:p>
                    <a:r>
                      <a:rPr lang="en-US"/>
                      <a:t>(27)</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36B5-4BB5-8CCE-FE71D3B8D58F}"/>
                </c:ext>
              </c:extLst>
            </c:dLbl>
            <c:dLbl>
              <c:idx val="4"/>
              <c:tx>
                <c:rich>
                  <a:bodyPr/>
                  <a:lstStyle/>
                  <a:p>
                    <a:fld id="{2102D2DB-6637-472F-AC6E-7AC0090C5369}" type="VALUE">
                      <a:rPr lang="en-US" smtClean="0"/>
                      <a:pPr/>
                      <a:t>[WERT]</a:t>
                    </a:fld>
                    <a:endParaRPr lang="en-US"/>
                  </a:p>
                  <a:p>
                    <a:r>
                      <a:rPr lang="en-US"/>
                      <a:t>(31)</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36B5-4BB5-8CCE-FE71D3B8D58F}"/>
                </c:ext>
              </c:extLst>
            </c:dLbl>
            <c:dLbl>
              <c:idx val="5"/>
              <c:tx>
                <c:rich>
                  <a:bodyPr/>
                  <a:lstStyle/>
                  <a:p>
                    <a:fld id="{9476C617-8930-47E1-85A1-64C55516BFBC}" type="VALUE">
                      <a:rPr lang="en-US" smtClean="0"/>
                      <a:pPr/>
                      <a:t>[WERT]</a:t>
                    </a:fld>
                    <a:endParaRPr lang="en-US"/>
                  </a:p>
                  <a:p>
                    <a:r>
                      <a:rPr lang="en-US"/>
                      <a:t>(33)</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36B5-4BB5-8CCE-FE71D3B8D58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 baseline</c:v>
                </c:pt>
                <c:pt idx="1">
                  <c:v>After 9 Cycles of Ibr+Ven</c:v>
                </c:pt>
                <c:pt idx="2">
                  <c:v>After 12 Cycles or Ibr+Ven</c:v>
                </c:pt>
                <c:pt idx="3">
                  <c:v>Peripheral blood</c:v>
                </c:pt>
                <c:pt idx="4">
                  <c:v>Bone marrow</c:v>
                </c:pt>
                <c:pt idx="5">
                  <c:v>Clinial response</c:v>
                </c:pt>
              </c:strCache>
            </c:strRef>
          </c:cat>
          <c:val>
            <c:numRef>
              <c:f>Sheet1!$B$2:$B$7</c:f>
              <c:numCache>
                <c:formatCode>General</c:formatCode>
                <c:ptCount val="6"/>
                <c:pt idx="1">
                  <c:v>14</c:v>
                </c:pt>
                <c:pt idx="2">
                  <c:v>12</c:v>
                </c:pt>
                <c:pt idx="3">
                  <c:v>12</c:v>
                </c:pt>
                <c:pt idx="4">
                  <c:v>14</c:v>
                </c:pt>
                <c:pt idx="5">
                  <c:v>15</c:v>
                </c:pt>
              </c:numCache>
            </c:numRef>
          </c:val>
          <c:extLst>
            <c:ext xmlns:c16="http://schemas.microsoft.com/office/drawing/2014/chart" uri="{C3380CC4-5D6E-409C-BE32-E72D297353CC}">
              <c16:uniqueId val="{00000000-6A74-402A-8F95-41A5384852D1}"/>
            </c:ext>
          </c:extLst>
        </c:ser>
        <c:ser>
          <c:idx val="1"/>
          <c:order val="1"/>
          <c:tx>
            <c:strRef>
              <c:f>Sheet1!$C$1</c:f>
              <c:strCache>
                <c:ptCount val="1"/>
                <c:pt idx="0">
                  <c:v>High MRD+ve (10-2)</c:v>
                </c:pt>
              </c:strCache>
            </c:strRef>
          </c:tx>
          <c:spPr>
            <a:solidFill>
              <a:schemeClr val="bg2"/>
            </a:solidFill>
            <a:ln>
              <a:noFill/>
            </a:ln>
            <a:effectLst/>
          </c:spPr>
          <c:invertIfNegative val="0"/>
          <c:dLbls>
            <c:dLbl>
              <c:idx val="0"/>
              <c:tx>
                <c:rich>
                  <a:bodyPr/>
                  <a:lstStyle/>
                  <a:p>
                    <a:fld id="{A14C1013-81DC-4CA3-84B9-C00F1EEA516B}" type="VALUE">
                      <a:rPr lang="en-US" smtClean="0"/>
                      <a:pPr/>
                      <a:t>[WERT]</a:t>
                    </a:fld>
                    <a:endParaRPr lang="en-US"/>
                  </a:p>
                  <a:p>
                    <a:r>
                      <a:rPr lang="en-US"/>
                      <a:t>(225)</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6B5-4BB5-8CCE-FE71D3B8D58F}"/>
                </c:ext>
              </c:extLst>
            </c:dLbl>
            <c:dLbl>
              <c:idx val="1"/>
              <c:tx>
                <c:rich>
                  <a:bodyPr/>
                  <a:lstStyle/>
                  <a:p>
                    <a:fld id="{EE60ADCC-5009-43E0-9FC7-77322B2FDFD6}" type="VALUE">
                      <a:rPr lang="en-US" smtClean="0"/>
                      <a:pPr/>
                      <a:t>[WERT]</a:t>
                    </a:fld>
                    <a:endParaRPr lang="en-US"/>
                  </a:p>
                  <a:p>
                    <a:r>
                      <a:rPr lang="en-US"/>
                      <a:t>(31)</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6B5-4BB5-8CCE-FE71D3B8D58F}"/>
                </c:ext>
              </c:extLst>
            </c:dLbl>
            <c:dLbl>
              <c:idx val="2"/>
              <c:tx>
                <c:rich>
                  <a:bodyPr/>
                  <a:lstStyle/>
                  <a:p>
                    <a:fld id="{0B18FD6C-00A6-4035-AC85-76B5DA7E6A35}" type="VALUE">
                      <a:rPr lang="en-US" smtClean="0"/>
                      <a:pPr/>
                      <a:t>[WERT]</a:t>
                    </a:fld>
                    <a:endParaRPr lang="en-US"/>
                  </a:p>
                  <a:p>
                    <a:r>
                      <a:rPr lang="en-US"/>
                      <a:t>(22)</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6B5-4BB5-8CCE-FE71D3B8D58F}"/>
                </c:ext>
              </c:extLst>
            </c:dLbl>
            <c:dLbl>
              <c:idx val="3"/>
              <c:tx>
                <c:rich>
                  <a:bodyPr/>
                  <a:lstStyle/>
                  <a:p>
                    <a:fld id="{00E6F66A-B69D-4FE9-9374-5E7F2C23D9AA}" type="VALUE">
                      <a:rPr lang="en-US" smtClean="0"/>
                      <a:pPr/>
                      <a:t>[WERT]</a:t>
                    </a:fld>
                    <a:r>
                      <a:rPr lang="en-US" baseline="0"/>
                      <a:t> (16)</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6B5-4BB5-8CCE-FE71D3B8D58F}"/>
                </c:ext>
              </c:extLst>
            </c:dLbl>
            <c:dLbl>
              <c:idx val="4"/>
              <c:tx>
                <c:rich>
                  <a:bodyPr/>
                  <a:lstStyle/>
                  <a:p>
                    <a:fld id="{15A88EF0-D05D-40D1-83A7-1D5326DA697D}" type="VALUE">
                      <a:rPr lang="en-US" smtClean="0"/>
                      <a:pPr/>
                      <a:t>[WERT]</a:t>
                    </a:fld>
                    <a:endParaRPr lang="en-US"/>
                  </a:p>
                  <a:p>
                    <a:r>
                      <a:rPr lang="en-US"/>
                      <a:t>(27)</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36B5-4BB5-8CCE-FE71D3B8D58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 baseline</c:v>
                </c:pt>
                <c:pt idx="1">
                  <c:v>After 9 Cycles of Ibr+Ven</c:v>
                </c:pt>
                <c:pt idx="2">
                  <c:v>After 12 Cycles or Ibr+Ven</c:v>
                </c:pt>
                <c:pt idx="3">
                  <c:v>Peripheral blood</c:v>
                </c:pt>
                <c:pt idx="4">
                  <c:v>Bone marrow</c:v>
                </c:pt>
                <c:pt idx="5">
                  <c:v>Clinial response</c:v>
                </c:pt>
              </c:strCache>
            </c:strRef>
          </c:cat>
          <c:val>
            <c:numRef>
              <c:f>Sheet1!$C$2:$C$7</c:f>
              <c:numCache>
                <c:formatCode>General</c:formatCode>
                <c:ptCount val="6"/>
                <c:pt idx="0">
                  <c:v>100</c:v>
                </c:pt>
                <c:pt idx="1">
                  <c:v>14</c:v>
                </c:pt>
                <c:pt idx="2">
                  <c:v>10</c:v>
                </c:pt>
                <c:pt idx="3">
                  <c:v>7</c:v>
                </c:pt>
                <c:pt idx="4">
                  <c:v>12</c:v>
                </c:pt>
              </c:numCache>
            </c:numRef>
          </c:val>
          <c:extLst>
            <c:ext xmlns:c16="http://schemas.microsoft.com/office/drawing/2014/chart" uri="{C3380CC4-5D6E-409C-BE32-E72D297353CC}">
              <c16:uniqueId val="{00000001-6A74-402A-8F95-41A5384852D1}"/>
            </c:ext>
          </c:extLst>
        </c:ser>
        <c:ser>
          <c:idx val="2"/>
          <c:order val="2"/>
          <c:tx>
            <c:strRef>
              <c:f>Sheet1!$D$1</c:f>
              <c:strCache>
                <c:ptCount val="1"/>
                <c:pt idx="0">
                  <c:v>Low MRD+ve (10-4 and 10-5)</c:v>
                </c:pt>
              </c:strCache>
            </c:strRef>
          </c:tx>
          <c:spPr>
            <a:solidFill>
              <a:schemeClr val="accent3"/>
            </a:solidFill>
            <a:ln>
              <a:noFill/>
            </a:ln>
            <a:effectLst/>
          </c:spPr>
          <c:invertIfNegative val="0"/>
          <c:dLbls>
            <c:dLbl>
              <c:idx val="1"/>
              <c:tx>
                <c:rich>
                  <a:bodyPr/>
                  <a:lstStyle/>
                  <a:p>
                    <a:fld id="{CBE74EBF-18D2-403B-B7D8-31D5F68D1AF4}" type="VALUE">
                      <a:rPr lang="en-US" smtClean="0"/>
                      <a:pPr/>
                      <a:t>[WERT]</a:t>
                    </a:fld>
                    <a:endParaRPr lang="en-US"/>
                  </a:p>
                  <a:p>
                    <a:r>
                      <a:rPr lang="en-US"/>
                      <a:t>(89)</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6B5-4BB5-8CCE-FE71D3B8D58F}"/>
                </c:ext>
              </c:extLst>
            </c:dLbl>
            <c:dLbl>
              <c:idx val="2"/>
              <c:tx>
                <c:rich>
                  <a:bodyPr/>
                  <a:lstStyle/>
                  <a:p>
                    <a:fld id="{FEF72FCF-4758-44CC-8987-67DA3B1ED144}" type="VALUE">
                      <a:rPr lang="en-US" smtClean="0"/>
                      <a:pPr/>
                      <a:t>[WERT]</a:t>
                    </a:fld>
                    <a:endParaRPr lang="en-US"/>
                  </a:p>
                  <a:p>
                    <a:r>
                      <a:rPr lang="en-US"/>
                      <a:t>(77)</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6B5-4BB5-8CCE-FE71D3B8D58F}"/>
                </c:ext>
              </c:extLst>
            </c:dLbl>
            <c:dLbl>
              <c:idx val="3"/>
              <c:tx>
                <c:rich>
                  <a:bodyPr/>
                  <a:lstStyle/>
                  <a:p>
                    <a:fld id="{2FBC8E9B-ACA3-46CE-9BA5-0890AA31739D}" type="VALUE">
                      <a:rPr lang="en-US" smtClean="0"/>
                      <a:pPr/>
                      <a:t>[WERT]</a:t>
                    </a:fld>
                    <a:endParaRPr lang="en-US"/>
                  </a:p>
                  <a:p>
                    <a:r>
                      <a:rPr lang="en-US"/>
                      <a:t>(69)</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36B5-4BB5-8CCE-FE71D3B8D58F}"/>
                </c:ext>
              </c:extLst>
            </c:dLbl>
            <c:dLbl>
              <c:idx val="4"/>
              <c:tx>
                <c:rich>
                  <a:bodyPr/>
                  <a:lstStyle/>
                  <a:p>
                    <a:fld id="{16BE89DB-79C6-455C-AEF2-E6F90A6B1DA0}" type="VALUE">
                      <a:rPr lang="en-US" smtClean="0"/>
                      <a:pPr/>
                      <a:t>[WERT]</a:t>
                    </a:fld>
                    <a:endParaRPr lang="en-US"/>
                  </a:p>
                  <a:p>
                    <a:r>
                      <a:rPr lang="en-US"/>
                      <a:t>(83)</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36B5-4BB5-8CCE-FE71D3B8D58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 baseline</c:v>
                </c:pt>
                <c:pt idx="1">
                  <c:v>After 9 Cycles of Ibr+Ven</c:v>
                </c:pt>
                <c:pt idx="2">
                  <c:v>After 12 Cycles or Ibr+Ven</c:v>
                </c:pt>
                <c:pt idx="3">
                  <c:v>Peripheral blood</c:v>
                </c:pt>
                <c:pt idx="4">
                  <c:v>Bone marrow</c:v>
                </c:pt>
                <c:pt idx="5">
                  <c:v>Clinial response</c:v>
                </c:pt>
              </c:strCache>
            </c:strRef>
          </c:cat>
          <c:val>
            <c:numRef>
              <c:f>Sheet1!$D$2:$D$7</c:f>
              <c:numCache>
                <c:formatCode>General</c:formatCode>
                <c:ptCount val="6"/>
                <c:pt idx="1">
                  <c:v>40</c:v>
                </c:pt>
                <c:pt idx="2">
                  <c:v>34</c:v>
                </c:pt>
                <c:pt idx="3">
                  <c:v>31</c:v>
                </c:pt>
                <c:pt idx="4">
                  <c:v>37</c:v>
                </c:pt>
              </c:numCache>
            </c:numRef>
          </c:val>
          <c:extLst>
            <c:ext xmlns:c16="http://schemas.microsoft.com/office/drawing/2014/chart" uri="{C3380CC4-5D6E-409C-BE32-E72D297353CC}">
              <c16:uniqueId val="{00000002-6A74-402A-8F95-41A5384852D1}"/>
            </c:ext>
          </c:extLst>
        </c:ser>
        <c:ser>
          <c:idx val="3"/>
          <c:order val="3"/>
          <c:tx>
            <c:strRef>
              <c:f>Sheet1!$E$1</c:f>
              <c:strCache>
                <c:ptCount val="1"/>
                <c:pt idx="0">
                  <c:v>uMRD</c:v>
                </c:pt>
              </c:strCache>
            </c:strRef>
          </c:tx>
          <c:spPr>
            <a:solidFill>
              <a:schemeClr val="accent4"/>
            </a:solidFill>
            <a:ln>
              <a:noFill/>
            </a:ln>
            <a:effectLst/>
          </c:spPr>
          <c:invertIfNegative val="0"/>
          <c:dLbls>
            <c:dLbl>
              <c:idx val="1"/>
              <c:tx>
                <c:rich>
                  <a:bodyPr/>
                  <a:lstStyle/>
                  <a:p>
                    <a:fld id="{AD4D4893-C256-4D2B-9A83-AF3B98A027B6}" type="VALUE">
                      <a:rPr lang="en-US" smtClean="0"/>
                      <a:pPr/>
                      <a:t>[WERT]</a:t>
                    </a:fld>
                    <a:endParaRPr lang="en-US"/>
                  </a:p>
                  <a:p>
                    <a:r>
                      <a:rPr lang="en-US"/>
                      <a:t>(74)</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6B5-4BB5-8CCE-FE71D3B8D58F}"/>
                </c:ext>
              </c:extLst>
            </c:dLbl>
            <c:dLbl>
              <c:idx val="2"/>
              <c:tx>
                <c:rich>
                  <a:bodyPr/>
                  <a:lstStyle/>
                  <a:p>
                    <a:fld id="{7C61744C-C892-4295-931A-0BB99E654421}" type="VALUE">
                      <a:rPr lang="en-US" smtClean="0"/>
                      <a:pPr/>
                      <a:t>[WERT]</a:t>
                    </a:fld>
                    <a:endParaRPr lang="en-US"/>
                  </a:p>
                  <a:p>
                    <a:r>
                      <a:rPr lang="en-US"/>
                      <a:t>(99)</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6B5-4BB5-8CCE-FE71D3B8D58F}"/>
                </c:ext>
              </c:extLst>
            </c:dLbl>
            <c:dLbl>
              <c:idx val="3"/>
              <c:tx>
                <c:rich>
                  <a:bodyPr/>
                  <a:lstStyle/>
                  <a:p>
                    <a:fld id="{40D5355F-0D97-498C-9121-845979B9356C}" type="VALUE">
                      <a:rPr lang="en-US" smtClean="0"/>
                      <a:pPr/>
                      <a:t>[WERT]</a:t>
                    </a:fld>
                    <a:endParaRPr lang="en-US"/>
                  </a:p>
                  <a:p>
                    <a:r>
                      <a:rPr lang="en-US"/>
                      <a:t>(112)</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36B5-4BB5-8CCE-FE71D3B8D58F}"/>
                </c:ext>
              </c:extLst>
            </c:dLbl>
            <c:dLbl>
              <c:idx val="4"/>
              <c:tx>
                <c:rich>
                  <a:bodyPr/>
                  <a:lstStyle/>
                  <a:p>
                    <a:fld id="{66693780-A62D-4DD2-8A34-304D7682D1ED}" type="VALUE">
                      <a:rPr lang="en-US" smtClean="0"/>
                      <a:pPr/>
                      <a:t>[WERT]</a:t>
                    </a:fld>
                    <a:endParaRPr lang="en-US"/>
                  </a:p>
                  <a:p>
                    <a:r>
                      <a:rPr lang="en-US"/>
                      <a:t>(84)</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36B5-4BB5-8CCE-FE71D3B8D58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 baseline</c:v>
                </c:pt>
                <c:pt idx="1">
                  <c:v>After 9 Cycles of Ibr+Ven</c:v>
                </c:pt>
                <c:pt idx="2">
                  <c:v>After 12 Cycles or Ibr+Ven</c:v>
                </c:pt>
                <c:pt idx="3">
                  <c:v>Peripheral blood</c:v>
                </c:pt>
                <c:pt idx="4">
                  <c:v>Bone marrow</c:v>
                </c:pt>
                <c:pt idx="5">
                  <c:v>Clinial response</c:v>
                </c:pt>
              </c:strCache>
            </c:strRef>
          </c:cat>
          <c:val>
            <c:numRef>
              <c:f>Sheet1!$E$2:$E$7</c:f>
              <c:numCache>
                <c:formatCode>General</c:formatCode>
                <c:ptCount val="6"/>
                <c:pt idx="1">
                  <c:v>33</c:v>
                </c:pt>
                <c:pt idx="2">
                  <c:v>44</c:v>
                </c:pt>
                <c:pt idx="3">
                  <c:v>50</c:v>
                </c:pt>
                <c:pt idx="4">
                  <c:v>37</c:v>
                </c:pt>
              </c:numCache>
            </c:numRef>
          </c:val>
          <c:extLst>
            <c:ext xmlns:c16="http://schemas.microsoft.com/office/drawing/2014/chart" uri="{C3380CC4-5D6E-409C-BE32-E72D297353CC}">
              <c16:uniqueId val="{00000004-6A74-402A-8F95-41A5384852D1}"/>
            </c:ext>
          </c:extLst>
        </c:ser>
        <c:ser>
          <c:idx val="4"/>
          <c:order val="4"/>
          <c:tx>
            <c:strRef>
              <c:f>Sheet1!$F$1</c:f>
              <c:strCache>
                <c:ptCount val="1"/>
                <c:pt idx="0">
                  <c:v>Partial remission</c:v>
                </c:pt>
              </c:strCache>
            </c:strRef>
          </c:tx>
          <c:spPr>
            <a:solidFill>
              <a:schemeClr val="accent5">
                <a:lumMod val="40000"/>
                <a:lumOff val="60000"/>
              </a:schemeClr>
            </a:solidFill>
            <a:ln>
              <a:noFill/>
            </a:ln>
            <a:effectLst/>
          </c:spPr>
          <c:invertIfNegative val="0"/>
          <c:dLbls>
            <c:dLbl>
              <c:idx val="5"/>
              <c:tx>
                <c:rich>
                  <a:bodyPr/>
                  <a:lstStyle/>
                  <a:p>
                    <a:fld id="{44577DD1-F870-4A91-8056-039E600FDBC2}" type="VALUE">
                      <a:rPr lang="en-US" smtClean="0"/>
                      <a:pPr/>
                      <a:t>[WERT]</a:t>
                    </a:fld>
                    <a:endParaRPr lang="en-US"/>
                  </a:p>
                  <a:p>
                    <a:r>
                      <a:rPr lang="en-US"/>
                      <a:t>(48)</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36B5-4BB5-8CCE-FE71D3B8D58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 baseline</c:v>
                </c:pt>
                <c:pt idx="1">
                  <c:v>After 9 Cycles of Ibr+Ven</c:v>
                </c:pt>
                <c:pt idx="2">
                  <c:v>After 12 Cycles or Ibr+Ven</c:v>
                </c:pt>
                <c:pt idx="3">
                  <c:v>Peripheral blood</c:v>
                </c:pt>
                <c:pt idx="4">
                  <c:v>Bone marrow</c:v>
                </c:pt>
                <c:pt idx="5">
                  <c:v>Clinial response</c:v>
                </c:pt>
              </c:strCache>
            </c:strRef>
          </c:cat>
          <c:val>
            <c:numRef>
              <c:f>Sheet1!$F$2:$F$7</c:f>
              <c:numCache>
                <c:formatCode>General</c:formatCode>
                <c:ptCount val="6"/>
                <c:pt idx="5">
                  <c:v>21</c:v>
                </c:pt>
              </c:numCache>
            </c:numRef>
          </c:val>
          <c:extLst>
            <c:ext xmlns:c16="http://schemas.microsoft.com/office/drawing/2014/chart" uri="{C3380CC4-5D6E-409C-BE32-E72D297353CC}">
              <c16:uniqueId val="{00000005-6A74-402A-8F95-41A5384852D1}"/>
            </c:ext>
          </c:extLst>
        </c:ser>
        <c:ser>
          <c:idx val="5"/>
          <c:order val="5"/>
          <c:tx>
            <c:strRef>
              <c:f>Sheet1!$G$1</c:f>
              <c:strCache>
                <c:ptCount val="1"/>
                <c:pt idx="0">
                  <c:v>Complete remission (with or without normal blood count recovery)</c:v>
                </c:pt>
              </c:strCache>
            </c:strRef>
          </c:tx>
          <c:spPr>
            <a:solidFill>
              <a:schemeClr val="accent6">
                <a:lumMod val="60000"/>
                <a:lumOff val="40000"/>
              </a:schemeClr>
            </a:solidFill>
            <a:ln>
              <a:noFill/>
            </a:ln>
            <a:effectLst/>
          </c:spPr>
          <c:invertIfNegative val="0"/>
          <c:dLbls>
            <c:dLbl>
              <c:idx val="5"/>
              <c:tx>
                <c:rich>
                  <a:bodyPr/>
                  <a:lstStyle/>
                  <a:p>
                    <a:fld id="{7C5FD041-A54F-4A88-9400-B633C178FED4}" type="VALUE">
                      <a:rPr lang="en-US" smtClean="0"/>
                      <a:pPr/>
                      <a:t>[WERT]</a:t>
                    </a:fld>
                    <a:endParaRPr lang="en-US"/>
                  </a:p>
                  <a:p>
                    <a:r>
                      <a:rPr lang="en-US"/>
                      <a:t>(144)</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36B5-4BB5-8CCE-FE71D3B8D58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 baseline</c:v>
                </c:pt>
                <c:pt idx="1">
                  <c:v>After 9 Cycles of Ibr+Ven</c:v>
                </c:pt>
                <c:pt idx="2">
                  <c:v>After 12 Cycles or Ibr+Ven</c:v>
                </c:pt>
                <c:pt idx="3">
                  <c:v>Peripheral blood</c:v>
                </c:pt>
                <c:pt idx="4">
                  <c:v>Bone marrow</c:v>
                </c:pt>
                <c:pt idx="5">
                  <c:v>Clinial response</c:v>
                </c:pt>
              </c:strCache>
            </c:strRef>
          </c:cat>
          <c:val>
            <c:numRef>
              <c:f>Sheet1!$G$2:$G$7</c:f>
              <c:numCache>
                <c:formatCode>General</c:formatCode>
                <c:ptCount val="6"/>
                <c:pt idx="5">
                  <c:v>64</c:v>
                </c:pt>
              </c:numCache>
            </c:numRef>
          </c:val>
          <c:extLst>
            <c:ext xmlns:c16="http://schemas.microsoft.com/office/drawing/2014/chart" uri="{C3380CC4-5D6E-409C-BE32-E72D297353CC}">
              <c16:uniqueId val="{00000006-6A74-402A-8F95-41A5384852D1}"/>
            </c:ext>
          </c:extLst>
        </c:ser>
        <c:dLbls>
          <c:dLblPos val="ctr"/>
          <c:showLegendKey val="0"/>
          <c:showVal val="1"/>
          <c:showCatName val="0"/>
          <c:showSerName val="0"/>
          <c:showPercent val="0"/>
          <c:showBubbleSize val="0"/>
        </c:dLbls>
        <c:gapWidth val="150"/>
        <c:overlap val="100"/>
        <c:axId val="1009484672"/>
        <c:axId val="1009488608"/>
      </c:barChart>
      <c:catAx>
        <c:axId val="100948467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sz="1200">
                    <a:solidFill>
                      <a:schemeClr val="tx1"/>
                    </a:solidFill>
                  </a:rPr>
                  <a:t>After 15 Cycles of Ibr+Ven</a:t>
                </a:r>
              </a:p>
            </c:rich>
          </c:tx>
          <c:layout>
            <c:manualLayout>
              <c:xMode val="edge"/>
              <c:yMode val="edge"/>
              <c:x val="0.49082947667673277"/>
              <c:y val="0.93853437747107138"/>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de-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1009488608"/>
        <c:crosses val="autoZero"/>
        <c:auto val="1"/>
        <c:lblAlgn val="ctr"/>
        <c:lblOffset val="100"/>
        <c:noMultiLvlLbl val="0"/>
      </c:catAx>
      <c:valAx>
        <c:axId val="1009488608"/>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Patients (%) (N=225)</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1009484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SD</c:v>
                </c:pt>
              </c:strCache>
            </c:strRef>
          </c:tx>
          <c:spPr>
            <a:solidFill>
              <a:schemeClr val="accent4"/>
            </a:solidFill>
            <a:ln>
              <a:noFill/>
            </a:ln>
            <a:effectLst/>
          </c:spPr>
          <c:invertIfNegative val="0"/>
          <c:dLbls>
            <c:dLbl>
              <c:idx val="0"/>
              <c:layout>
                <c:manualLayout>
                  <c:x val="0.24387994845585859"/>
                  <c:y val="-9.2478242126971567E-3"/>
                </c:manualLayout>
              </c:layout>
              <c:tx>
                <c:rich>
                  <a:bodyPr/>
                  <a:lstStyle/>
                  <a:p>
                    <a:r>
                      <a:rPr lang="en-US"/>
                      <a:t>2.8%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6DF-48CD-B637-AA671AA412F1}"/>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Investigator assessment (n=36)</c:v>
                </c:pt>
              </c:strCache>
            </c:strRef>
          </c:cat>
          <c:val>
            <c:numRef>
              <c:f>Sheet1!$B$2</c:f>
              <c:numCache>
                <c:formatCode>0.00%</c:formatCode>
                <c:ptCount val="1"/>
                <c:pt idx="0">
                  <c:v>2.8000000000000001E-2</c:v>
                </c:pt>
              </c:numCache>
            </c:numRef>
          </c:val>
          <c:extLst>
            <c:ext xmlns:c16="http://schemas.microsoft.com/office/drawing/2014/chart" uri="{C3380CC4-5D6E-409C-BE32-E72D297353CC}">
              <c16:uniqueId val="{00000000-A49B-454A-8FE7-A6A6B41D79E4}"/>
            </c:ext>
          </c:extLst>
        </c:ser>
        <c:ser>
          <c:idx val="1"/>
          <c:order val="1"/>
          <c:tx>
            <c:strRef>
              <c:f>Sheet1!$C$1</c:f>
              <c:strCache>
                <c:ptCount val="1"/>
                <c:pt idx="0">
                  <c:v>PR-L</c:v>
                </c:pt>
              </c:strCache>
            </c:strRef>
          </c:tx>
          <c:spPr>
            <a:solidFill>
              <a:schemeClr val="accent2"/>
            </a:solidFill>
            <a:ln>
              <a:noFill/>
            </a:ln>
            <a:effectLst/>
          </c:spPr>
          <c:invertIfNegative val="0"/>
          <c:dLbls>
            <c:dLbl>
              <c:idx val="0"/>
              <c:tx>
                <c:rich>
                  <a:bodyPr/>
                  <a:lstStyle/>
                  <a:p>
                    <a:r>
                      <a:rPr lang="en-US"/>
                      <a:t>5.6%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9F0-4E9F-8521-EF5FF40E7F3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Investigator assessment (n=36)</c:v>
                </c:pt>
              </c:strCache>
            </c:strRef>
          </c:cat>
          <c:val>
            <c:numRef>
              <c:f>Sheet1!$C$2</c:f>
              <c:numCache>
                <c:formatCode>0.00%</c:formatCode>
                <c:ptCount val="1"/>
                <c:pt idx="0">
                  <c:v>5.6000000000000001E-2</c:v>
                </c:pt>
              </c:numCache>
            </c:numRef>
          </c:val>
          <c:extLst>
            <c:ext xmlns:c16="http://schemas.microsoft.com/office/drawing/2014/chart" uri="{C3380CC4-5D6E-409C-BE32-E72D297353CC}">
              <c16:uniqueId val="{00000001-1845-4B15-A9B1-D1CDC41FAB64}"/>
            </c:ext>
          </c:extLst>
        </c:ser>
        <c:ser>
          <c:idx val="2"/>
          <c:order val="2"/>
          <c:tx>
            <c:strRef>
              <c:f>Sheet1!$D$1</c:f>
              <c:strCache>
                <c:ptCount val="1"/>
                <c:pt idx="0">
                  <c:v>PR</c:v>
                </c:pt>
              </c:strCache>
            </c:strRef>
          </c:tx>
          <c:spPr>
            <a:solidFill>
              <a:schemeClr val="accent3"/>
            </a:solidFill>
            <a:ln>
              <a:noFill/>
            </a:ln>
            <a:effectLst/>
          </c:spPr>
          <c:invertIfNegative val="0"/>
          <c:dLbls>
            <c:dLbl>
              <c:idx val="0"/>
              <c:tx>
                <c:rich>
                  <a:bodyPr/>
                  <a:lstStyle/>
                  <a:p>
                    <a:r>
                      <a:rPr lang="en-US"/>
                      <a:t>77.8%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9F0-4E9F-8521-EF5FF40E7F3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Investigator assessment (n=36)</c:v>
                </c:pt>
              </c:strCache>
            </c:strRef>
          </c:cat>
          <c:val>
            <c:numRef>
              <c:f>Sheet1!$D$2</c:f>
              <c:numCache>
                <c:formatCode>0.00%</c:formatCode>
                <c:ptCount val="1"/>
                <c:pt idx="0">
                  <c:v>0.77800000000000002</c:v>
                </c:pt>
              </c:numCache>
            </c:numRef>
          </c:val>
          <c:extLst>
            <c:ext xmlns:c16="http://schemas.microsoft.com/office/drawing/2014/chart" uri="{C3380CC4-5D6E-409C-BE32-E72D297353CC}">
              <c16:uniqueId val="{00000002-1845-4B15-A9B1-D1CDC41FAB64}"/>
            </c:ext>
          </c:extLst>
        </c:ser>
        <c:ser>
          <c:idx val="3"/>
          <c:order val="3"/>
          <c:tx>
            <c:strRef>
              <c:f>Sheet1!$E$1</c:f>
              <c:strCache>
                <c:ptCount val="1"/>
                <c:pt idx="0">
                  <c:v>CR/CRi</c:v>
                </c:pt>
              </c:strCache>
            </c:strRef>
          </c:tx>
          <c:spPr>
            <a:solidFill>
              <a:schemeClr val="tx2"/>
            </a:solidFill>
            <a:ln>
              <a:noFill/>
            </a:ln>
            <a:effectLst/>
          </c:spPr>
          <c:invertIfNegative val="0"/>
          <c:dLbls>
            <c:dLbl>
              <c:idx val="0"/>
              <c:tx>
                <c:rich>
                  <a:bodyPr/>
                  <a:lstStyle/>
                  <a:p>
                    <a:r>
                      <a:rPr lang="en-US"/>
                      <a:t>13.9%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9F0-4E9F-8521-EF5FF40E7F3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Investigator assessment (n=36)</c:v>
                </c:pt>
              </c:strCache>
            </c:strRef>
          </c:cat>
          <c:val>
            <c:numRef>
              <c:f>Sheet1!$E$2</c:f>
              <c:numCache>
                <c:formatCode>0.00%</c:formatCode>
                <c:ptCount val="1"/>
                <c:pt idx="0">
                  <c:v>0.13900000000000001</c:v>
                </c:pt>
              </c:numCache>
            </c:numRef>
          </c:val>
          <c:extLst>
            <c:ext xmlns:c16="http://schemas.microsoft.com/office/drawing/2014/chart" uri="{C3380CC4-5D6E-409C-BE32-E72D297353CC}">
              <c16:uniqueId val="{00000003-1845-4B15-A9B1-D1CDC41FAB64}"/>
            </c:ext>
          </c:extLst>
        </c:ser>
        <c:dLbls>
          <c:dLblPos val="ctr"/>
          <c:showLegendKey val="0"/>
          <c:showVal val="1"/>
          <c:showCatName val="0"/>
          <c:showSerName val="0"/>
          <c:showPercent val="0"/>
          <c:showBubbleSize val="0"/>
        </c:dLbls>
        <c:gapWidth val="150"/>
        <c:overlap val="100"/>
        <c:axId val="890980968"/>
        <c:axId val="890979000"/>
      </c:barChart>
      <c:catAx>
        <c:axId val="890980968"/>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890979000"/>
        <c:crosses val="autoZero"/>
        <c:auto val="1"/>
        <c:lblAlgn val="ctr"/>
        <c:lblOffset val="100"/>
        <c:noMultiLvlLbl val="0"/>
      </c:catAx>
      <c:valAx>
        <c:axId val="890979000"/>
        <c:scaling>
          <c:orientation val="minMax"/>
          <c:max val="1"/>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t>Patients, %</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title>
        <c:numFmt formatCode="0%"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890980968"/>
        <c:crosses val="autoZero"/>
        <c:crossBetween val="between"/>
      </c:valAx>
      <c:spPr>
        <a:noFill/>
        <a:ln>
          <a:noFill/>
        </a:ln>
        <a:effectLst/>
      </c:spPr>
    </c:plotArea>
    <c:legend>
      <c:legendPos val="b"/>
      <c:layout>
        <c:manualLayout>
          <c:xMode val="edge"/>
          <c:yMode val="edge"/>
          <c:x val="0.30043103815284583"/>
          <c:y val="0.92802721699490243"/>
          <c:w val="0.49116809292293423"/>
          <c:h val="5.486110799218522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Prerandomization treatment with Ibr + Ven</c:v>
                </c:pt>
              </c:strCache>
            </c:strRef>
          </c:tx>
          <c:spPr>
            <a:solidFill>
              <a:srgbClr val="FDC300"/>
            </a:solidFill>
            <a:ln>
              <a:noFill/>
            </a:ln>
            <a:effectLst/>
          </c:spPr>
          <c:invertIfNegative val="0"/>
          <c:dPt>
            <c:idx val="0"/>
            <c:invertIfNegative val="0"/>
            <c:bubble3D val="0"/>
            <c:spPr>
              <a:solidFill>
                <a:srgbClr val="929292"/>
              </a:solidFill>
              <a:ln>
                <a:noFill/>
              </a:ln>
              <a:effectLst/>
            </c:spPr>
            <c:extLst>
              <c:ext xmlns:c16="http://schemas.microsoft.com/office/drawing/2014/chart" uri="{C3380CC4-5D6E-409C-BE32-E72D297353CC}">
                <c16:uniqueId val="{00000002-82CB-4496-B78B-F43BF6C23FC7}"/>
              </c:ext>
            </c:extLst>
          </c:dPt>
          <c:dPt>
            <c:idx val="3"/>
            <c:invertIfNegative val="0"/>
            <c:bubble3D val="0"/>
            <c:spPr>
              <a:solidFill>
                <a:schemeClr val="accent4">
                  <a:lumMod val="75000"/>
                </a:schemeClr>
              </a:solidFill>
              <a:ln>
                <a:noFill/>
              </a:ln>
              <a:effectLst/>
            </c:spPr>
            <c:extLst>
              <c:ext xmlns:c16="http://schemas.microsoft.com/office/drawing/2014/chart" uri="{C3380CC4-5D6E-409C-BE32-E72D297353CC}">
                <c16:uniqueId val="{00000001-82CB-4496-B78B-F43BF6C23FC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Placebo</c:v>
                </c:pt>
                <c:pt idx="1">
                  <c:v>Ibrutinib</c:v>
                </c:pt>
                <c:pt idx="2">
                  <c:v>Ibrutinib</c:v>
                </c:pt>
                <c:pt idx="3">
                  <c:v>Ibrutinib + venetoclax</c:v>
                </c:pt>
              </c:strCache>
            </c:strRef>
          </c:cat>
          <c:val>
            <c:numRef>
              <c:f>Tabelle1!$B$2:$B$5</c:f>
              <c:numCache>
                <c:formatCode>General</c:formatCode>
                <c:ptCount val="4"/>
                <c:pt idx="0">
                  <c:v>51</c:v>
                </c:pt>
                <c:pt idx="1">
                  <c:v>67</c:v>
                </c:pt>
                <c:pt idx="2">
                  <c:v>52</c:v>
                </c:pt>
                <c:pt idx="3">
                  <c:v>28</c:v>
                </c:pt>
              </c:numCache>
            </c:numRef>
          </c:val>
          <c:extLst>
            <c:ext xmlns:c16="http://schemas.microsoft.com/office/drawing/2014/chart" uri="{C3380CC4-5D6E-409C-BE32-E72D297353CC}">
              <c16:uniqueId val="{00000000-95CA-4DDF-9EA0-0E0FD9E52320}"/>
            </c:ext>
          </c:extLst>
        </c:ser>
        <c:ser>
          <c:idx val="1"/>
          <c:order val="1"/>
          <c:tx>
            <c:strRef>
              <c:f>Tabelle1!$C$1</c:f>
              <c:strCache>
                <c:ptCount val="1"/>
                <c:pt idx="0">
                  <c:v>Praimary analysis (1-year DFS</c:v>
                </c:pt>
              </c:strCache>
            </c:strRef>
          </c:tx>
          <c:spPr>
            <a:solidFill>
              <a:schemeClr val="accent2"/>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82CB-4496-B78B-F43BF6C23FC7}"/>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5-82CB-4496-B78B-F43BF6C23FC7}"/>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7-82CB-4496-B78B-F43BF6C23FC7}"/>
              </c:ext>
            </c:extLst>
          </c:dPt>
          <c:dPt>
            <c:idx val="3"/>
            <c:invertIfNegative val="0"/>
            <c:bubble3D val="0"/>
            <c:spPr>
              <a:solidFill>
                <a:schemeClr val="accent4">
                  <a:lumMod val="75000"/>
                  <a:alpha val="70000"/>
                </a:schemeClr>
              </a:solidFill>
              <a:ln>
                <a:noFill/>
              </a:ln>
              <a:effectLst/>
            </c:spPr>
            <c:extLst>
              <c:ext xmlns:c16="http://schemas.microsoft.com/office/drawing/2014/chart" uri="{C3380CC4-5D6E-409C-BE32-E72D297353CC}">
                <c16:uniqueId val="{00000009-82CB-4496-B78B-F43BF6C23FC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Placebo</c:v>
                </c:pt>
                <c:pt idx="1">
                  <c:v>Ibrutinib</c:v>
                </c:pt>
                <c:pt idx="2">
                  <c:v>Ibrutinib</c:v>
                </c:pt>
                <c:pt idx="3">
                  <c:v>Ibrutinib + venetoclax</c:v>
                </c:pt>
              </c:strCache>
            </c:strRef>
          </c:cat>
          <c:val>
            <c:numRef>
              <c:f>Tabelle1!$C$2:$C$5</c:f>
              <c:numCache>
                <c:formatCode>General</c:formatCode>
                <c:ptCount val="4"/>
                <c:pt idx="0">
                  <c:v>60</c:v>
                </c:pt>
                <c:pt idx="1">
                  <c:v>71</c:v>
                </c:pt>
                <c:pt idx="2">
                  <c:v>77</c:v>
                </c:pt>
                <c:pt idx="3">
                  <c:v>56</c:v>
                </c:pt>
              </c:numCache>
            </c:numRef>
          </c:val>
          <c:extLst>
            <c:ext xmlns:c16="http://schemas.microsoft.com/office/drawing/2014/chart" uri="{C3380CC4-5D6E-409C-BE32-E72D297353CC}">
              <c16:uniqueId val="{00000001-95CA-4DDF-9EA0-0E0FD9E52320}"/>
            </c:ext>
          </c:extLst>
        </c:ser>
        <c:ser>
          <c:idx val="2"/>
          <c:order val="2"/>
          <c:tx>
            <c:strRef>
              <c:f>Tabelle1!$D$1</c:f>
              <c:strCache>
                <c:ptCount val="1"/>
                <c:pt idx="0">
                  <c:v>2-year DFS analysis</c:v>
                </c:pt>
              </c:strCache>
            </c:strRef>
          </c:tx>
          <c:spPr>
            <a:solidFill>
              <a:schemeClr val="accent3"/>
            </a:solidFill>
            <a:ln>
              <a:noFill/>
            </a:ln>
            <a:effectLst/>
          </c:spPr>
          <c:invertIfNegative val="0"/>
          <c:dPt>
            <c:idx val="0"/>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04-82CB-4496-B78B-F43BF6C23FC7}"/>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6-82CB-4496-B78B-F43BF6C23FC7}"/>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8-82CB-4496-B78B-F43BF6C23FC7}"/>
              </c:ext>
            </c:extLst>
          </c:dPt>
          <c:dPt>
            <c:idx val="3"/>
            <c:invertIfNegative val="0"/>
            <c:bubble3D val="0"/>
            <c:spPr>
              <a:solidFill>
                <a:schemeClr val="accent4">
                  <a:lumMod val="75000"/>
                  <a:alpha val="40000"/>
                </a:schemeClr>
              </a:solidFill>
              <a:ln>
                <a:noFill/>
              </a:ln>
              <a:effectLst/>
            </c:spPr>
            <c:extLst>
              <c:ext xmlns:c16="http://schemas.microsoft.com/office/drawing/2014/chart" uri="{C3380CC4-5D6E-409C-BE32-E72D297353CC}">
                <c16:uniqueId val="{0000000A-82CB-4496-B78B-F43BF6C23FC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Placebo</c:v>
                </c:pt>
                <c:pt idx="1">
                  <c:v>Ibrutinib</c:v>
                </c:pt>
                <c:pt idx="2">
                  <c:v>Ibrutinib</c:v>
                </c:pt>
                <c:pt idx="3">
                  <c:v>Ibrutinib + venetoclax</c:v>
                </c:pt>
              </c:strCache>
            </c:strRef>
          </c:cat>
          <c:val>
            <c:numRef>
              <c:f>Tabelle1!$D$2:$D$5</c:f>
              <c:numCache>
                <c:formatCode>General</c:formatCode>
                <c:ptCount val="4"/>
                <c:pt idx="0">
                  <c:v>60</c:v>
                </c:pt>
                <c:pt idx="1">
                  <c:v>72</c:v>
                </c:pt>
                <c:pt idx="2">
                  <c:v>74</c:v>
                </c:pt>
                <c:pt idx="3">
                  <c:v>56</c:v>
                </c:pt>
              </c:numCache>
            </c:numRef>
          </c:val>
          <c:extLst>
            <c:ext xmlns:c16="http://schemas.microsoft.com/office/drawing/2014/chart" uri="{C3380CC4-5D6E-409C-BE32-E72D297353CC}">
              <c16:uniqueId val="{00000002-95CA-4DDF-9EA0-0E0FD9E52320}"/>
            </c:ext>
          </c:extLst>
        </c:ser>
        <c:dLbls>
          <c:dLblPos val="ctr"/>
          <c:showLegendKey val="0"/>
          <c:showVal val="1"/>
          <c:showCatName val="0"/>
          <c:showSerName val="0"/>
          <c:showPercent val="0"/>
          <c:showBubbleSize val="0"/>
        </c:dLbls>
        <c:gapWidth val="219"/>
        <c:overlap val="-27"/>
        <c:axId val="614740063"/>
        <c:axId val="614736735"/>
      </c:barChart>
      <c:catAx>
        <c:axId val="614740063"/>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614736735"/>
        <c:crosses val="autoZero"/>
        <c:auto val="1"/>
        <c:lblAlgn val="ctr"/>
        <c:lblOffset val="100"/>
        <c:noMultiLvlLbl val="0"/>
      </c:catAx>
      <c:valAx>
        <c:axId val="614736735"/>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de-DE" sz="1400" b="1">
                    <a:solidFill>
                      <a:schemeClr val="tx1"/>
                    </a:solidFill>
                  </a:rPr>
                  <a:t>CR rate (%)</a:t>
                </a:r>
              </a:p>
            </c:rich>
          </c:tx>
          <c:layout>
            <c:manualLayout>
              <c:xMode val="edge"/>
              <c:yMode val="edge"/>
              <c:x val="1.0614843200517313E-2"/>
              <c:y val="0.3162623696698496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614740063"/>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Prerandomization treatment with Ibr + Ven</c:v>
                </c:pt>
              </c:strCache>
            </c:strRef>
          </c:tx>
          <c:spPr>
            <a:solidFill>
              <a:srgbClr val="FDC300"/>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242D-164B-BC0B-9F6BFB51763F}"/>
              </c:ext>
            </c:extLst>
          </c:dPt>
          <c:dPt>
            <c:idx val="1"/>
            <c:invertIfNegative val="0"/>
            <c:bubble3D val="0"/>
            <c:spPr>
              <a:solidFill>
                <a:schemeClr val="accent4">
                  <a:lumMod val="75000"/>
                </a:schemeClr>
              </a:solidFill>
              <a:ln>
                <a:noFill/>
              </a:ln>
              <a:effectLst/>
            </c:spPr>
            <c:extLst>
              <c:ext xmlns:c16="http://schemas.microsoft.com/office/drawing/2014/chart" uri="{C3380CC4-5D6E-409C-BE32-E72D297353CC}">
                <c16:uniqueId val="{00000018-242D-164B-BC0B-9F6BFB51763F}"/>
              </c:ext>
            </c:extLst>
          </c:dPt>
          <c:dPt>
            <c:idx val="3"/>
            <c:invertIfNegative val="0"/>
            <c:bubble3D val="0"/>
            <c:spPr>
              <a:solidFill>
                <a:schemeClr val="accent4">
                  <a:lumMod val="75000"/>
                </a:schemeClr>
              </a:solidFill>
              <a:ln>
                <a:noFill/>
              </a:ln>
              <a:effectLst/>
            </c:spPr>
            <c:extLst>
              <c:ext xmlns:c16="http://schemas.microsoft.com/office/drawing/2014/chart" uri="{C3380CC4-5D6E-409C-BE32-E72D297353CC}">
                <c16:uniqueId val="{00000003-242D-164B-BC0B-9F6BFB51763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Ibrutinib</c:v>
                </c:pt>
                <c:pt idx="1">
                  <c:v>Ibrutinib + venetoclax</c:v>
                </c:pt>
                <c:pt idx="2">
                  <c:v>Ibrutinib</c:v>
                </c:pt>
                <c:pt idx="3">
                  <c:v>Ibrutinib + venetoclax</c:v>
                </c:pt>
              </c:strCache>
            </c:strRef>
          </c:cat>
          <c:val>
            <c:numRef>
              <c:f>Tabelle1!$B$2:$B$5</c:f>
              <c:numCache>
                <c:formatCode>General</c:formatCode>
                <c:ptCount val="4"/>
                <c:pt idx="0">
                  <c:v>45</c:v>
                </c:pt>
                <c:pt idx="1">
                  <c:v>47</c:v>
                </c:pt>
                <c:pt idx="2">
                  <c:v>32</c:v>
                </c:pt>
                <c:pt idx="3">
                  <c:v>31</c:v>
                </c:pt>
              </c:numCache>
            </c:numRef>
          </c:val>
          <c:extLst>
            <c:ext xmlns:c16="http://schemas.microsoft.com/office/drawing/2014/chart" uri="{C3380CC4-5D6E-409C-BE32-E72D297353CC}">
              <c16:uniqueId val="{00000004-242D-164B-BC0B-9F6BFB51763F}"/>
            </c:ext>
          </c:extLst>
        </c:ser>
        <c:ser>
          <c:idx val="1"/>
          <c:order val="1"/>
          <c:tx>
            <c:strRef>
              <c:f>Tabelle1!$C$1</c:f>
              <c:strCache>
                <c:ptCount val="1"/>
                <c:pt idx="0">
                  <c:v>Praimary analysis (1-year DFS</c:v>
                </c:pt>
              </c:strCache>
            </c:strRef>
          </c:tx>
          <c:spPr>
            <a:solidFill>
              <a:schemeClr val="accent2"/>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6-242D-164B-BC0B-9F6BFB51763F}"/>
              </c:ext>
            </c:extLst>
          </c:dPt>
          <c:dPt>
            <c:idx val="1"/>
            <c:invertIfNegative val="0"/>
            <c:bubble3D val="0"/>
            <c:spPr>
              <a:solidFill>
                <a:schemeClr val="accent4">
                  <a:lumMod val="75000"/>
                  <a:alpha val="70000"/>
                </a:schemeClr>
              </a:solidFill>
              <a:ln>
                <a:noFill/>
              </a:ln>
              <a:effectLst/>
            </c:spPr>
            <c:extLst>
              <c:ext xmlns:c16="http://schemas.microsoft.com/office/drawing/2014/chart" uri="{C3380CC4-5D6E-409C-BE32-E72D297353CC}">
                <c16:uniqueId val="{00000008-242D-164B-BC0B-9F6BFB51763F}"/>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A-242D-164B-BC0B-9F6BFB51763F}"/>
              </c:ext>
            </c:extLst>
          </c:dPt>
          <c:dPt>
            <c:idx val="3"/>
            <c:invertIfNegative val="0"/>
            <c:bubble3D val="0"/>
            <c:spPr>
              <a:solidFill>
                <a:schemeClr val="accent4">
                  <a:lumMod val="75000"/>
                  <a:alpha val="70000"/>
                </a:schemeClr>
              </a:solidFill>
              <a:ln>
                <a:noFill/>
              </a:ln>
              <a:effectLst/>
            </c:spPr>
            <c:extLst>
              <c:ext xmlns:c16="http://schemas.microsoft.com/office/drawing/2014/chart" uri="{C3380CC4-5D6E-409C-BE32-E72D297353CC}">
                <c16:uniqueId val="{0000000C-242D-164B-BC0B-9F6BFB51763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Ibrutinib</c:v>
                </c:pt>
                <c:pt idx="1">
                  <c:v>Ibrutinib + venetoclax</c:v>
                </c:pt>
                <c:pt idx="2">
                  <c:v>Ibrutinib</c:v>
                </c:pt>
                <c:pt idx="3">
                  <c:v>Ibrutinib + venetoclax</c:v>
                </c:pt>
              </c:strCache>
            </c:strRef>
          </c:cat>
          <c:val>
            <c:numRef>
              <c:f>Tabelle1!$C$2:$C$5</c:f>
              <c:numCache>
                <c:formatCode>General</c:formatCode>
                <c:ptCount val="4"/>
                <c:pt idx="0">
                  <c:v>45</c:v>
                </c:pt>
                <c:pt idx="1">
                  <c:v>69</c:v>
                </c:pt>
                <c:pt idx="2">
                  <c:v>42</c:v>
                </c:pt>
                <c:pt idx="3">
                  <c:v>66</c:v>
                </c:pt>
              </c:numCache>
            </c:numRef>
          </c:val>
          <c:extLst>
            <c:ext xmlns:c16="http://schemas.microsoft.com/office/drawing/2014/chart" uri="{C3380CC4-5D6E-409C-BE32-E72D297353CC}">
              <c16:uniqueId val="{0000000D-242D-164B-BC0B-9F6BFB51763F}"/>
            </c:ext>
          </c:extLst>
        </c:ser>
        <c:ser>
          <c:idx val="2"/>
          <c:order val="2"/>
          <c:tx>
            <c:strRef>
              <c:f>Tabelle1!$D$1</c:f>
              <c:strCache>
                <c:ptCount val="1"/>
                <c:pt idx="0">
                  <c:v>2-year DFS analysis</c:v>
                </c:pt>
              </c:strCache>
            </c:strRef>
          </c:tx>
          <c:spPr>
            <a:solidFill>
              <a:schemeClr val="accent3"/>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F-242D-164B-BC0B-9F6BFB51763F}"/>
              </c:ext>
            </c:extLst>
          </c:dPt>
          <c:dPt>
            <c:idx val="1"/>
            <c:invertIfNegative val="0"/>
            <c:bubble3D val="0"/>
            <c:spPr>
              <a:solidFill>
                <a:schemeClr val="accent4">
                  <a:lumMod val="75000"/>
                  <a:alpha val="40000"/>
                </a:schemeClr>
              </a:solidFill>
              <a:ln>
                <a:noFill/>
              </a:ln>
              <a:effectLst/>
            </c:spPr>
            <c:extLst>
              <c:ext xmlns:c16="http://schemas.microsoft.com/office/drawing/2014/chart" uri="{C3380CC4-5D6E-409C-BE32-E72D297353CC}">
                <c16:uniqueId val="{00000011-242D-164B-BC0B-9F6BFB51763F}"/>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13-242D-164B-BC0B-9F6BFB51763F}"/>
              </c:ext>
            </c:extLst>
          </c:dPt>
          <c:dPt>
            <c:idx val="3"/>
            <c:invertIfNegative val="0"/>
            <c:bubble3D val="0"/>
            <c:spPr>
              <a:solidFill>
                <a:schemeClr val="accent4">
                  <a:lumMod val="75000"/>
                  <a:alpha val="40000"/>
                </a:schemeClr>
              </a:solidFill>
              <a:ln>
                <a:noFill/>
              </a:ln>
              <a:effectLst/>
            </c:spPr>
            <c:extLst>
              <c:ext xmlns:c16="http://schemas.microsoft.com/office/drawing/2014/chart" uri="{C3380CC4-5D6E-409C-BE32-E72D297353CC}">
                <c16:uniqueId val="{00000015-242D-164B-BC0B-9F6BFB51763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Ibrutinib</c:v>
                </c:pt>
                <c:pt idx="1">
                  <c:v>Ibrutinib + venetoclax</c:v>
                </c:pt>
                <c:pt idx="2">
                  <c:v>Ibrutinib</c:v>
                </c:pt>
                <c:pt idx="3">
                  <c:v>Ibrutinib + venetoclax</c:v>
                </c:pt>
              </c:strCache>
            </c:strRef>
          </c:cat>
          <c:val>
            <c:numRef>
              <c:f>Tabelle1!$D$2:$D$5</c:f>
              <c:numCache>
                <c:formatCode>General</c:formatCode>
                <c:ptCount val="4"/>
                <c:pt idx="0">
                  <c:v>48</c:v>
                </c:pt>
                <c:pt idx="1">
                  <c:v>69</c:v>
                </c:pt>
                <c:pt idx="2">
                  <c:v>42</c:v>
                </c:pt>
                <c:pt idx="3">
                  <c:v>66</c:v>
                </c:pt>
              </c:numCache>
            </c:numRef>
          </c:val>
          <c:extLst>
            <c:ext xmlns:c16="http://schemas.microsoft.com/office/drawing/2014/chart" uri="{C3380CC4-5D6E-409C-BE32-E72D297353CC}">
              <c16:uniqueId val="{00000016-242D-164B-BC0B-9F6BFB51763F}"/>
            </c:ext>
          </c:extLst>
        </c:ser>
        <c:dLbls>
          <c:dLblPos val="ctr"/>
          <c:showLegendKey val="0"/>
          <c:showVal val="1"/>
          <c:showCatName val="0"/>
          <c:showSerName val="0"/>
          <c:showPercent val="0"/>
          <c:showBubbleSize val="0"/>
        </c:dLbls>
        <c:gapWidth val="219"/>
        <c:overlap val="-27"/>
        <c:axId val="614740063"/>
        <c:axId val="614736735"/>
      </c:barChart>
      <c:catAx>
        <c:axId val="614740063"/>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614736735"/>
        <c:crosses val="autoZero"/>
        <c:auto val="1"/>
        <c:lblAlgn val="ctr"/>
        <c:lblOffset val="100"/>
        <c:noMultiLvlLbl val="0"/>
      </c:catAx>
      <c:valAx>
        <c:axId val="614736735"/>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4E4F4E"/>
                    </a:solidFill>
                    <a:latin typeface="+mn-lt"/>
                    <a:ea typeface="+mn-ea"/>
                    <a:cs typeface="+mn-cs"/>
                  </a:defRPr>
                </a:pPr>
                <a:r>
                  <a:rPr lang="de-DE" sz="1400" b="1" err="1">
                    <a:solidFill>
                      <a:schemeClr val="tx1"/>
                    </a:solidFill>
                  </a:rPr>
                  <a:t>uMRD</a:t>
                </a:r>
                <a:r>
                  <a:rPr lang="de-DE" sz="1400" b="1">
                    <a:solidFill>
                      <a:schemeClr val="tx1"/>
                    </a:solidFill>
                  </a:rPr>
                  <a:t> rate (%)</a:t>
                </a:r>
              </a:p>
            </c:rich>
          </c:tx>
          <c:layout>
            <c:manualLayout>
              <c:xMode val="edge"/>
              <c:yMode val="edge"/>
              <c:x val="1.0614843200517313E-2"/>
              <c:y val="0.31626236966984966"/>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4E4F4E"/>
                  </a:solidFill>
                  <a:latin typeface="+mn-lt"/>
                  <a:ea typeface="+mn-ea"/>
                  <a:cs typeface="+mn-cs"/>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614740063"/>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Prerandomization treatment with Ibr + Ven</c:v>
                </c:pt>
              </c:strCache>
            </c:strRef>
          </c:tx>
          <c:spPr>
            <a:solidFill>
              <a:srgbClr val="7E99AA">
                <a:lumMod val="50000"/>
              </a:srgbClr>
            </a:solidFill>
            <a:ln>
              <a:noFill/>
            </a:ln>
            <a:effectLst/>
          </c:spPr>
          <c:invertIfNegative val="0"/>
          <c:dPt>
            <c:idx val="0"/>
            <c:invertIfNegative val="0"/>
            <c:bubble3D val="0"/>
            <c:spPr>
              <a:solidFill>
                <a:srgbClr val="929292"/>
              </a:solidFill>
              <a:ln>
                <a:noFill/>
              </a:ln>
              <a:effectLst/>
            </c:spPr>
            <c:extLst>
              <c:ext xmlns:c16="http://schemas.microsoft.com/office/drawing/2014/chart" uri="{C3380CC4-5D6E-409C-BE32-E72D297353CC}">
                <c16:uniqueId val="{00000006-D394-5A41-8D3E-6A2F9B19AD93}"/>
              </c:ext>
            </c:extLst>
          </c:dPt>
          <c:dPt>
            <c:idx val="1"/>
            <c:invertIfNegative val="0"/>
            <c:bubble3D val="0"/>
            <c:spPr>
              <a:solidFill>
                <a:srgbClr val="FDC300"/>
              </a:solidFill>
              <a:ln>
                <a:noFill/>
              </a:ln>
              <a:effectLst/>
            </c:spPr>
            <c:extLst>
              <c:ext xmlns:c16="http://schemas.microsoft.com/office/drawing/2014/chart" uri="{C3380CC4-5D6E-409C-BE32-E72D297353CC}">
                <c16:uniqueId val="{00000001-D394-5A41-8D3E-6A2F9B19AD93}"/>
              </c:ext>
            </c:extLst>
          </c:dPt>
          <c:dPt>
            <c:idx val="2"/>
            <c:invertIfNegative val="0"/>
            <c:bubble3D val="0"/>
            <c:spPr>
              <a:solidFill>
                <a:srgbClr val="FDC300"/>
              </a:solidFill>
              <a:ln>
                <a:noFill/>
              </a:ln>
              <a:effectLst/>
            </c:spPr>
            <c:extLst>
              <c:ext xmlns:c16="http://schemas.microsoft.com/office/drawing/2014/chart" uri="{C3380CC4-5D6E-409C-BE32-E72D297353CC}">
                <c16:uniqueId val="{00000003-D394-5A41-8D3E-6A2F9B19AD93}"/>
              </c:ext>
            </c:extLst>
          </c:dPt>
          <c:dPt>
            <c:idx val="3"/>
            <c:invertIfNegative val="0"/>
            <c:bubble3D val="0"/>
            <c:spPr>
              <a:solidFill>
                <a:srgbClr val="FDC300">
                  <a:lumMod val="75000"/>
                </a:srgbClr>
              </a:solidFill>
              <a:ln>
                <a:noFill/>
              </a:ln>
              <a:effectLst/>
            </c:spPr>
            <c:extLst>
              <c:ext xmlns:c16="http://schemas.microsoft.com/office/drawing/2014/chart" uri="{C3380CC4-5D6E-409C-BE32-E72D297353CC}">
                <c16:uniqueId val="{00000005-D394-5A41-8D3E-6A2F9B19AD93}"/>
              </c:ext>
            </c:extLst>
          </c:dPt>
          <c:dLbls>
            <c:dLbl>
              <c:idx val="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394-5A41-8D3E-6A2F9B19AD93}"/>
                </c:ext>
              </c:extLst>
            </c:dLbl>
            <c:dLbl>
              <c:idx val="1"/>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394-5A41-8D3E-6A2F9B19AD93}"/>
                </c:ext>
              </c:extLst>
            </c:dLbl>
            <c:dLbl>
              <c:idx val="2"/>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394-5A41-8D3E-6A2F9B19AD93}"/>
                </c:ext>
              </c:extLst>
            </c:dLbl>
            <c:dLbl>
              <c:idx val="3"/>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394-5A41-8D3E-6A2F9B19AD9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Placebo</c:v>
                </c:pt>
                <c:pt idx="1">
                  <c:v>Ibrutinib</c:v>
                </c:pt>
                <c:pt idx="2">
                  <c:v>Ibrutinib</c:v>
                </c:pt>
                <c:pt idx="3">
                  <c:v>Ibrutinib + venetoclax</c:v>
                </c:pt>
              </c:strCache>
            </c:strRef>
          </c:cat>
          <c:val>
            <c:numRef>
              <c:f>Sheet1!$B$2:$B$5</c:f>
              <c:numCache>
                <c:formatCode>General</c:formatCode>
                <c:ptCount val="4"/>
                <c:pt idx="0">
                  <c:v>35</c:v>
                </c:pt>
                <c:pt idx="1">
                  <c:v>33</c:v>
                </c:pt>
                <c:pt idx="2">
                  <c:v>35</c:v>
                </c:pt>
                <c:pt idx="3">
                  <c:v>9</c:v>
                </c:pt>
              </c:numCache>
            </c:numRef>
          </c:val>
          <c:extLst>
            <c:ext xmlns:c16="http://schemas.microsoft.com/office/drawing/2014/chart" uri="{C3380CC4-5D6E-409C-BE32-E72D297353CC}">
              <c16:uniqueId val="{00000007-D394-5A41-8D3E-6A2F9B19AD93}"/>
            </c:ext>
          </c:extLst>
        </c:ser>
        <c:ser>
          <c:idx val="1"/>
          <c:order val="1"/>
          <c:tx>
            <c:strRef>
              <c:f>Sheet1!$C$1</c:f>
              <c:strCache>
                <c:ptCount val="1"/>
                <c:pt idx="0">
                  <c:v>Postrandomization 1-12 mo</c:v>
                </c:pt>
              </c:strCache>
            </c:strRef>
          </c:tx>
          <c:spPr>
            <a:pattFill prst="ltUpDiag">
              <a:fgClr>
                <a:srgbClr val="FFFFFF"/>
              </a:fgClr>
              <a:bgClr>
                <a:srgbClr val="7E99AA">
                  <a:lumMod val="50000"/>
                </a:srgbClr>
              </a:bgClr>
            </a:pattFill>
            <a:ln>
              <a:noFill/>
            </a:ln>
            <a:effectLst/>
          </c:spPr>
          <c:invertIfNegative val="0"/>
          <c:dPt>
            <c:idx val="0"/>
            <c:invertIfNegative val="0"/>
            <c:bubble3D val="0"/>
            <c:spPr>
              <a:solidFill>
                <a:srgbClr val="BEBEBE"/>
              </a:solidFill>
              <a:ln>
                <a:noFill/>
              </a:ln>
              <a:effectLst/>
            </c:spPr>
            <c:extLst>
              <c:ext xmlns:c16="http://schemas.microsoft.com/office/drawing/2014/chart" uri="{C3380CC4-5D6E-409C-BE32-E72D297353CC}">
                <c16:uniqueId val="{0000000E-D394-5A41-8D3E-6A2F9B19AD93}"/>
              </c:ext>
            </c:extLst>
          </c:dPt>
          <c:dPt>
            <c:idx val="1"/>
            <c:invertIfNegative val="0"/>
            <c:bubble3D val="0"/>
            <c:spPr>
              <a:solidFill>
                <a:srgbClr val="FFDC65"/>
              </a:solidFill>
              <a:ln>
                <a:noFill/>
              </a:ln>
              <a:effectLst/>
            </c:spPr>
            <c:extLst>
              <c:ext xmlns:c16="http://schemas.microsoft.com/office/drawing/2014/chart" uri="{C3380CC4-5D6E-409C-BE32-E72D297353CC}">
                <c16:uniqueId val="{00000009-D394-5A41-8D3E-6A2F9B19AD93}"/>
              </c:ext>
            </c:extLst>
          </c:dPt>
          <c:dPt>
            <c:idx val="2"/>
            <c:invertIfNegative val="0"/>
            <c:bubble3D val="0"/>
            <c:spPr>
              <a:solidFill>
                <a:srgbClr val="FFDC65"/>
              </a:solidFill>
              <a:ln>
                <a:noFill/>
              </a:ln>
              <a:effectLst/>
            </c:spPr>
            <c:extLst>
              <c:ext xmlns:c16="http://schemas.microsoft.com/office/drawing/2014/chart" uri="{C3380CC4-5D6E-409C-BE32-E72D297353CC}">
                <c16:uniqueId val="{0000000B-D394-5A41-8D3E-6A2F9B19AD93}"/>
              </c:ext>
            </c:extLst>
          </c:dPt>
          <c:dPt>
            <c:idx val="3"/>
            <c:invertIfNegative val="0"/>
            <c:bubble3D val="0"/>
            <c:spPr>
              <a:solidFill>
                <a:srgbClr val="FDC300">
                  <a:lumMod val="75000"/>
                  <a:alpha val="70000"/>
                </a:srgbClr>
              </a:solidFill>
              <a:ln>
                <a:noFill/>
              </a:ln>
              <a:effectLst/>
            </c:spPr>
            <c:extLst>
              <c:ext xmlns:c16="http://schemas.microsoft.com/office/drawing/2014/chart" uri="{C3380CC4-5D6E-409C-BE32-E72D297353CC}">
                <c16:uniqueId val="{0000000D-D394-5A41-8D3E-6A2F9B19AD93}"/>
              </c:ext>
            </c:extLst>
          </c:dPt>
          <c:dLbls>
            <c:dLbl>
              <c:idx val="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D394-5A41-8D3E-6A2F9B19AD93}"/>
                </c:ext>
              </c:extLst>
            </c:dLbl>
            <c:dLbl>
              <c:idx val="1"/>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D394-5A41-8D3E-6A2F9B19AD93}"/>
                </c:ext>
              </c:extLst>
            </c:dLbl>
            <c:dLbl>
              <c:idx val="2"/>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D394-5A41-8D3E-6A2F9B19AD93}"/>
                </c:ext>
              </c:extLst>
            </c:dLbl>
            <c:dLbl>
              <c:idx val="3"/>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D394-5A41-8D3E-6A2F9B19AD9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Placebo</c:v>
                </c:pt>
                <c:pt idx="1">
                  <c:v>Ibrutinib</c:v>
                </c:pt>
                <c:pt idx="2">
                  <c:v>Ibrutinib</c:v>
                </c:pt>
                <c:pt idx="3">
                  <c:v>Ibrutinib + venetoclax</c:v>
                </c:pt>
              </c:strCache>
            </c:strRef>
          </c:cat>
          <c:val>
            <c:numRef>
              <c:f>Sheet1!$C$2:$C$5</c:f>
              <c:numCache>
                <c:formatCode>General</c:formatCode>
                <c:ptCount val="4"/>
                <c:pt idx="0">
                  <c:v>16</c:v>
                </c:pt>
                <c:pt idx="1">
                  <c:v>23</c:v>
                </c:pt>
                <c:pt idx="2">
                  <c:v>23</c:v>
                </c:pt>
                <c:pt idx="3">
                  <c:v>22</c:v>
                </c:pt>
              </c:numCache>
            </c:numRef>
          </c:val>
          <c:extLst>
            <c:ext xmlns:c16="http://schemas.microsoft.com/office/drawing/2014/chart" uri="{C3380CC4-5D6E-409C-BE32-E72D297353CC}">
              <c16:uniqueId val="{0000000F-D394-5A41-8D3E-6A2F9B19AD93}"/>
            </c:ext>
          </c:extLst>
        </c:ser>
        <c:ser>
          <c:idx val="2"/>
          <c:order val="2"/>
          <c:tx>
            <c:strRef>
              <c:f>Sheet1!$D$1</c:f>
              <c:strCache>
                <c:ptCount val="1"/>
                <c:pt idx="0">
                  <c:v>Postrandomization 13-24 mo</c:v>
                </c:pt>
              </c:strCache>
            </c:strRef>
          </c:tx>
          <c:spPr>
            <a:pattFill prst="narHorz">
              <a:fgClr>
                <a:srgbClr val="FFFFFF"/>
              </a:fgClr>
              <a:bgClr>
                <a:srgbClr val="7E99AA">
                  <a:lumMod val="50000"/>
                </a:srgbClr>
              </a:bgClr>
            </a:pattFill>
          </c:spPr>
          <c:invertIfNegative val="0"/>
          <c:dPt>
            <c:idx val="0"/>
            <c:invertIfNegative val="0"/>
            <c:bubble3D val="0"/>
            <c:spPr>
              <a:solidFill>
                <a:srgbClr val="E9E9E9"/>
              </a:solidFill>
            </c:spPr>
            <c:extLst>
              <c:ext xmlns:c16="http://schemas.microsoft.com/office/drawing/2014/chart" uri="{C3380CC4-5D6E-409C-BE32-E72D297353CC}">
                <c16:uniqueId val="{00000012-F53F-4D68-9AA2-0FE8795EAADD}"/>
              </c:ext>
            </c:extLst>
          </c:dPt>
          <c:dPt>
            <c:idx val="1"/>
            <c:invertIfNegative val="0"/>
            <c:bubble3D val="0"/>
            <c:spPr>
              <a:solidFill>
                <a:srgbClr val="FFE798"/>
              </a:solidFill>
            </c:spPr>
            <c:extLst>
              <c:ext xmlns:c16="http://schemas.microsoft.com/office/drawing/2014/chart" uri="{C3380CC4-5D6E-409C-BE32-E72D297353CC}">
                <c16:uniqueId val="{00000011-D394-5A41-8D3E-6A2F9B19AD93}"/>
              </c:ext>
            </c:extLst>
          </c:dPt>
          <c:dPt>
            <c:idx val="2"/>
            <c:invertIfNegative val="0"/>
            <c:bubble3D val="0"/>
            <c:spPr>
              <a:solidFill>
                <a:srgbClr val="FFE798"/>
              </a:solidFill>
            </c:spPr>
            <c:extLst>
              <c:ext xmlns:c16="http://schemas.microsoft.com/office/drawing/2014/chart" uri="{C3380CC4-5D6E-409C-BE32-E72D297353CC}">
                <c16:uniqueId val="{00000013-D394-5A41-8D3E-6A2F9B19AD93}"/>
              </c:ext>
            </c:extLst>
          </c:dPt>
          <c:dPt>
            <c:idx val="3"/>
            <c:invertIfNegative val="0"/>
            <c:bubble3D val="0"/>
            <c:spPr>
              <a:solidFill>
                <a:srgbClr val="FDC300">
                  <a:lumMod val="75000"/>
                  <a:alpha val="40000"/>
                </a:srgbClr>
              </a:solidFill>
            </c:spPr>
            <c:extLst>
              <c:ext xmlns:c16="http://schemas.microsoft.com/office/drawing/2014/chart" uri="{C3380CC4-5D6E-409C-BE32-E72D297353CC}">
                <c16:uniqueId val="{00000015-D394-5A41-8D3E-6A2F9B19AD93}"/>
              </c:ext>
            </c:extLst>
          </c:dPt>
          <c:dLbls>
            <c:spPr>
              <a:noFill/>
              <a:ln>
                <a:noFill/>
              </a:ln>
              <a:effectLst/>
            </c:spPr>
            <c:txPr>
              <a:bodyPr wrap="square" lIns="38100" tIns="19050" rIns="38100" bIns="19050" anchor="ctr">
                <a:spAutoFit/>
              </a:bodyPr>
              <a:lstStyle/>
              <a:p>
                <a:pPr>
                  <a:defRPr sz="1200" b="0">
                    <a:solidFill>
                      <a:schemeClr val="tx1"/>
                    </a:solidFill>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Placebo</c:v>
                </c:pt>
                <c:pt idx="1">
                  <c:v>Ibrutinib</c:v>
                </c:pt>
                <c:pt idx="2">
                  <c:v>Ibrutinib</c:v>
                </c:pt>
                <c:pt idx="3">
                  <c:v>Ibrutinib + venetoclax</c:v>
                </c:pt>
              </c:strCache>
            </c:strRef>
          </c:cat>
          <c:val>
            <c:numRef>
              <c:f>Sheet1!$D$2:$D$5</c:f>
              <c:numCache>
                <c:formatCode>General</c:formatCode>
                <c:ptCount val="4"/>
                <c:pt idx="0">
                  <c:v>20</c:v>
                </c:pt>
                <c:pt idx="1">
                  <c:v>15</c:v>
                </c:pt>
                <c:pt idx="2">
                  <c:v>10</c:v>
                </c:pt>
                <c:pt idx="3">
                  <c:v>7</c:v>
                </c:pt>
              </c:numCache>
            </c:numRef>
          </c:val>
          <c:extLst>
            <c:ext xmlns:c16="http://schemas.microsoft.com/office/drawing/2014/chart" uri="{C3380CC4-5D6E-409C-BE32-E72D297353CC}">
              <c16:uniqueId val="{00000016-D394-5A41-8D3E-6A2F9B19AD93}"/>
            </c:ext>
          </c:extLst>
        </c:ser>
        <c:dLbls>
          <c:showLegendKey val="0"/>
          <c:showVal val="0"/>
          <c:showCatName val="0"/>
          <c:showSerName val="0"/>
          <c:showPercent val="0"/>
          <c:showBubbleSize val="0"/>
        </c:dLbls>
        <c:gapWidth val="130"/>
        <c:overlap val="-10"/>
        <c:axId val="892513936"/>
        <c:axId val="892515664"/>
      </c:barChart>
      <c:catAx>
        <c:axId val="892513936"/>
        <c:scaling>
          <c:orientation val="minMax"/>
        </c:scaling>
        <c:delete val="0"/>
        <c:axPos val="b"/>
        <c:numFmt formatCode="General" sourceLinked="1"/>
        <c:majorTickMark val="out"/>
        <c:minorTickMark val="none"/>
        <c:tickLblPos val="none"/>
        <c:spPr>
          <a:noFill/>
          <a:ln w="19050" cap="flat" cmpd="sng" algn="ctr">
            <a:solidFill>
              <a:srgbClr val="4E4F4E"/>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Arial" panose="020B0604020202020204" pitchFamily="34" charset="0"/>
              </a:defRPr>
            </a:pPr>
            <a:endParaRPr lang="de-DE"/>
          </a:p>
        </c:txPr>
        <c:crossAx val="892515664"/>
        <c:crosses val="autoZero"/>
        <c:auto val="1"/>
        <c:lblAlgn val="ctr"/>
        <c:lblOffset val="100"/>
        <c:noMultiLvlLbl val="0"/>
      </c:catAx>
      <c:valAx>
        <c:axId val="892515664"/>
        <c:scaling>
          <c:orientation val="minMax"/>
          <c:max val="100"/>
        </c:scaling>
        <c:delete val="0"/>
        <c:axPos val="l"/>
        <c:numFmt formatCode="General" sourceLinked="1"/>
        <c:majorTickMark val="out"/>
        <c:minorTickMark val="out"/>
        <c:tickLblPos val="nextTo"/>
        <c:spPr>
          <a:noFill/>
          <a:ln w="19050">
            <a:solidFill>
              <a:srgbClr val="4E4F4E"/>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de-DE"/>
          </a:p>
        </c:txPr>
        <c:crossAx val="892513936"/>
        <c:crosses val="autoZero"/>
        <c:crossBetween val="between"/>
        <c:majorUnit val="100"/>
      </c:valAx>
      <c:spPr>
        <a:noFill/>
        <a:ln>
          <a:solidFill>
            <a:srgbClr val="FFFFFF"/>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Prerandomization treatment with Ibr + Ven</c:v>
                </c:pt>
              </c:strCache>
            </c:strRef>
          </c:tx>
          <c:spPr>
            <a:solidFill>
              <a:srgbClr val="7E99AA">
                <a:lumMod val="50000"/>
              </a:srgbClr>
            </a:solidFill>
            <a:ln>
              <a:noFill/>
            </a:ln>
            <a:effectLst/>
          </c:spPr>
          <c:invertIfNegative val="0"/>
          <c:dPt>
            <c:idx val="0"/>
            <c:invertIfNegative val="0"/>
            <c:bubble3D val="0"/>
            <c:spPr>
              <a:solidFill>
                <a:srgbClr val="929292"/>
              </a:solidFill>
              <a:ln>
                <a:noFill/>
              </a:ln>
              <a:effectLst/>
            </c:spPr>
            <c:extLst>
              <c:ext xmlns:c16="http://schemas.microsoft.com/office/drawing/2014/chart" uri="{C3380CC4-5D6E-409C-BE32-E72D297353CC}">
                <c16:uniqueId val="{00000000-C99A-144D-8B8A-DCCD7F55DC9E}"/>
              </c:ext>
            </c:extLst>
          </c:dPt>
          <c:dPt>
            <c:idx val="1"/>
            <c:invertIfNegative val="0"/>
            <c:bubble3D val="0"/>
            <c:spPr>
              <a:solidFill>
                <a:srgbClr val="FDC300"/>
              </a:solidFill>
              <a:ln>
                <a:noFill/>
              </a:ln>
              <a:effectLst/>
            </c:spPr>
            <c:extLst>
              <c:ext xmlns:c16="http://schemas.microsoft.com/office/drawing/2014/chart" uri="{C3380CC4-5D6E-409C-BE32-E72D297353CC}">
                <c16:uniqueId val="{00000001-C99A-144D-8B8A-DCCD7F55DC9E}"/>
              </c:ext>
            </c:extLst>
          </c:dPt>
          <c:dPt>
            <c:idx val="2"/>
            <c:invertIfNegative val="0"/>
            <c:bubble3D val="0"/>
            <c:spPr>
              <a:solidFill>
                <a:srgbClr val="FDC300"/>
              </a:solidFill>
              <a:ln>
                <a:noFill/>
              </a:ln>
              <a:effectLst/>
            </c:spPr>
            <c:extLst>
              <c:ext xmlns:c16="http://schemas.microsoft.com/office/drawing/2014/chart" uri="{C3380CC4-5D6E-409C-BE32-E72D297353CC}">
                <c16:uniqueId val="{00000002-C99A-144D-8B8A-DCCD7F55DC9E}"/>
              </c:ext>
            </c:extLst>
          </c:dPt>
          <c:dPt>
            <c:idx val="3"/>
            <c:invertIfNegative val="0"/>
            <c:bubble3D val="0"/>
            <c:spPr>
              <a:solidFill>
                <a:srgbClr val="FDC300">
                  <a:lumMod val="75000"/>
                </a:srgbClr>
              </a:solidFill>
              <a:ln>
                <a:noFill/>
              </a:ln>
              <a:effectLst/>
            </c:spPr>
            <c:extLst>
              <c:ext xmlns:c16="http://schemas.microsoft.com/office/drawing/2014/chart" uri="{C3380CC4-5D6E-409C-BE32-E72D297353CC}">
                <c16:uniqueId val="{00000003-C99A-144D-8B8A-DCCD7F55DC9E}"/>
              </c:ext>
            </c:extLst>
          </c:dPt>
          <c:dLbls>
            <c:dLbl>
              <c:idx val="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99A-144D-8B8A-DCCD7F55DC9E}"/>
                </c:ext>
              </c:extLst>
            </c:dLbl>
            <c:dLbl>
              <c:idx val="1"/>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99A-144D-8B8A-DCCD7F55DC9E}"/>
                </c:ext>
              </c:extLst>
            </c:dLbl>
            <c:dLbl>
              <c:idx val="2"/>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99A-144D-8B8A-DCCD7F55DC9E}"/>
                </c:ext>
              </c:extLst>
            </c:dLbl>
            <c:dLbl>
              <c:idx val="3"/>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99A-144D-8B8A-DCCD7F55DC9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Placebo</c:v>
                </c:pt>
                <c:pt idx="1">
                  <c:v>Ibrutinib</c:v>
                </c:pt>
                <c:pt idx="2">
                  <c:v>Ibrutinib</c:v>
                </c:pt>
                <c:pt idx="3">
                  <c:v>Ibrutinib + venetoclax</c:v>
                </c:pt>
              </c:strCache>
            </c:strRef>
          </c:cat>
          <c:val>
            <c:numRef>
              <c:f>Sheet1!$B$2:$B$5</c:f>
              <c:numCache>
                <c:formatCode>General</c:formatCode>
                <c:ptCount val="4"/>
                <c:pt idx="0">
                  <c:v>63</c:v>
                </c:pt>
                <c:pt idx="1">
                  <c:v>77</c:v>
                </c:pt>
                <c:pt idx="2">
                  <c:v>77</c:v>
                </c:pt>
                <c:pt idx="3">
                  <c:v>81</c:v>
                </c:pt>
              </c:numCache>
            </c:numRef>
          </c:val>
          <c:extLst>
            <c:ext xmlns:c16="http://schemas.microsoft.com/office/drawing/2014/chart" uri="{C3380CC4-5D6E-409C-BE32-E72D297353CC}">
              <c16:uniqueId val="{00000004-C99A-144D-8B8A-DCCD7F55DC9E}"/>
            </c:ext>
          </c:extLst>
        </c:ser>
        <c:ser>
          <c:idx val="1"/>
          <c:order val="1"/>
          <c:tx>
            <c:strRef>
              <c:f>Sheet1!$C$1</c:f>
              <c:strCache>
                <c:ptCount val="1"/>
                <c:pt idx="0">
                  <c:v>Postrandomization 1-12 mo</c:v>
                </c:pt>
              </c:strCache>
            </c:strRef>
          </c:tx>
          <c:spPr>
            <a:solidFill>
              <a:srgbClr val="FFFFFF"/>
            </a:solidFill>
            <a:ln>
              <a:noFill/>
            </a:ln>
            <a:effectLst/>
          </c:spPr>
          <c:invertIfNegative val="0"/>
          <c:dPt>
            <c:idx val="0"/>
            <c:invertIfNegative val="0"/>
            <c:bubble3D val="0"/>
            <c:spPr>
              <a:solidFill>
                <a:srgbClr val="BEBEBE"/>
              </a:solidFill>
              <a:ln>
                <a:noFill/>
              </a:ln>
              <a:effectLst/>
            </c:spPr>
            <c:extLst>
              <c:ext xmlns:c16="http://schemas.microsoft.com/office/drawing/2014/chart" uri="{C3380CC4-5D6E-409C-BE32-E72D297353CC}">
                <c16:uniqueId val="{00000005-C99A-144D-8B8A-DCCD7F55DC9E}"/>
              </c:ext>
            </c:extLst>
          </c:dPt>
          <c:dPt>
            <c:idx val="1"/>
            <c:invertIfNegative val="0"/>
            <c:bubble3D val="0"/>
            <c:spPr>
              <a:solidFill>
                <a:srgbClr val="FFDC65"/>
              </a:solidFill>
              <a:ln>
                <a:noFill/>
              </a:ln>
              <a:effectLst/>
            </c:spPr>
            <c:extLst>
              <c:ext xmlns:c16="http://schemas.microsoft.com/office/drawing/2014/chart" uri="{C3380CC4-5D6E-409C-BE32-E72D297353CC}">
                <c16:uniqueId val="{00000006-C99A-144D-8B8A-DCCD7F55DC9E}"/>
              </c:ext>
            </c:extLst>
          </c:dPt>
          <c:dPt>
            <c:idx val="2"/>
            <c:invertIfNegative val="0"/>
            <c:bubble3D val="0"/>
            <c:spPr>
              <a:solidFill>
                <a:srgbClr val="FFDC65"/>
              </a:solidFill>
              <a:ln>
                <a:noFill/>
              </a:ln>
              <a:effectLst/>
            </c:spPr>
            <c:extLst>
              <c:ext xmlns:c16="http://schemas.microsoft.com/office/drawing/2014/chart" uri="{C3380CC4-5D6E-409C-BE32-E72D297353CC}">
                <c16:uniqueId val="{00000007-C99A-144D-8B8A-DCCD7F55DC9E}"/>
              </c:ext>
            </c:extLst>
          </c:dPt>
          <c:dPt>
            <c:idx val="3"/>
            <c:invertIfNegative val="0"/>
            <c:bubble3D val="0"/>
            <c:spPr>
              <a:solidFill>
                <a:srgbClr val="FDC300">
                  <a:lumMod val="75000"/>
                  <a:alpha val="70000"/>
                </a:srgbClr>
              </a:solidFill>
              <a:ln>
                <a:noFill/>
              </a:ln>
              <a:effectLst/>
            </c:spPr>
            <c:extLst>
              <c:ext xmlns:c16="http://schemas.microsoft.com/office/drawing/2014/chart" uri="{C3380CC4-5D6E-409C-BE32-E72D297353CC}">
                <c16:uniqueId val="{00000008-C99A-144D-8B8A-DCCD7F55DC9E}"/>
              </c:ext>
            </c:extLst>
          </c:dPt>
          <c:dLbls>
            <c:dLbl>
              <c:idx val="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99A-144D-8B8A-DCCD7F55DC9E}"/>
                </c:ext>
              </c:extLst>
            </c:dLbl>
            <c:dLbl>
              <c:idx val="1"/>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99A-144D-8B8A-DCCD7F55DC9E}"/>
                </c:ext>
              </c:extLst>
            </c:dLbl>
            <c:dLbl>
              <c:idx val="2"/>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99A-144D-8B8A-DCCD7F55DC9E}"/>
                </c:ext>
              </c:extLst>
            </c:dLbl>
            <c:dLbl>
              <c:idx val="3"/>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C99A-144D-8B8A-DCCD7F55DC9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Placebo</c:v>
                </c:pt>
                <c:pt idx="1">
                  <c:v>Ibrutinib</c:v>
                </c:pt>
                <c:pt idx="2">
                  <c:v>Ibrutinib</c:v>
                </c:pt>
                <c:pt idx="3">
                  <c:v>Ibrutinib + venetoclax</c:v>
                </c:pt>
              </c:strCache>
            </c:strRef>
          </c:cat>
          <c:val>
            <c:numRef>
              <c:f>Sheet1!$C$2:$C$5</c:f>
              <c:numCache>
                <c:formatCode>General</c:formatCode>
                <c:ptCount val="4"/>
                <c:pt idx="0">
                  <c:v>28</c:v>
                </c:pt>
                <c:pt idx="1">
                  <c:v>35</c:v>
                </c:pt>
                <c:pt idx="2">
                  <c:v>42</c:v>
                </c:pt>
                <c:pt idx="3">
                  <c:v>66</c:v>
                </c:pt>
              </c:numCache>
            </c:numRef>
          </c:val>
          <c:extLst>
            <c:ext xmlns:c16="http://schemas.microsoft.com/office/drawing/2014/chart" uri="{C3380CC4-5D6E-409C-BE32-E72D297353CC}">
              <c16:uniqueId val="{00000009-C99A-144D-8B8A-DCCD7F55DC9E}"/>
            </c:ext>
          </c:extLst>
        </c:ser>
        <c:ser>
          <c:idx val="2"/>
          <c:order val="2"/>
          <c:tx>
            <c:strRef>
              <c:f>Sheet1!$D$1</c:f>
              <c:strCache>
                <c:ptCount val="1"/>
                <c:pt idx="0">
                  <c:v>Postrandomization 13-24 mo</c:v>
                </c:pt>
              </c:strCache>
            </c:strRef>
          </c:tx>
          <c:spPr>
            <a:solidFill>
              <a:srgbClr val="FFFFFF"/>
            </a:solidFill>
          </c:spPr>
          <c:invertIfNegative val="0"/>
          <c:dPt>
            <c:idx val="0"/>
            <c:invertIfNegative val="0"/>
            <c:bubble3D val="0"/>
            <c:spPr>
              <a:solidFill>
                <a:srgbClr val="E9E9E9"/>
              </a:solidFill>
            </c:spPr>
            <c:extLst>
              <c:ext xmlns:c16="http://schemas.microsoft.com/office/drawing/2014/chart" uri="{C3380CC4-5D6E-409C-BE32-E72D297353CC}">
                <c16:uniqueId val="{00000012-432D-4364-95C4-F63048CD9FE8}"/>
              </c:ext>
            </c:extLst>
          </c:dPt>
          <c:dPt>
            <c:idx val="1"/>
            <c:invertIfNegative val="0"/>
            <c:bubble3D val="0"/>
            <c:spPr>
              <a:solidFill>
                <a:srgbClr val="FFE798"/>
              </a:solidFill>
            </c:spPr>
            <c:extLst>
              <c:ext xmlns:c16="http://schemas.microsoft.com/office/drawing/2014/chart" uri="{C3380CC4-5D6E-409C-BE32-E72D297353CC}">
                <c16:uniqueId val="{00000000-1761-A14E-8237-479413C78A0C}"/>
              </c:ext>
            </c:extLst>
          </c:dPt>
          <c:dPt>
            <c:idx val="2"/>
            <c:invertIfNegative val="0"/>
            <c:bubble3D val="0"/>
            <c:spPr>
              <a:solidFill>
                <a:srgbClr val="FFE798"/>
              </a:solidFill>
            </c:spPr>
            <c:extLst>
              <c:ext xmlns:c16="http://schemas.microsoft.com/office/drawing/2014/chart" uri="{C3380CC4-5D6E-409C-BE32-E72D297353CC}">
                <c16:uniqueId val="{00000002-1761-A14E-8237-479413C78A0C}"/>
              </c:ext>
            </c:extLst>
          </c:dPt>
          <c:dPt>
            <c:idx val="3"/>
            <c:invertIfNegative val="0"/>
            <c:bubble3D val="0"/>
            <c:spPr>
              <a:solidFill>
                <a:srgbClr val="FDC300">
                  <a:lumMod val="75000"/>
                  <a:alpha val="40000"/>
                </a:srgbClr>
              </a:solidFill>
            </c:spPr>
            <c:extLst>
              <c:ext xmlns:c16="http://schemas.microsoft.com/office/drawing/2014/chart" uri="{C3380CC4-5D6E-409C-BE32-E72D297353CC}">
                <c16:uniqueId val="{00000001-1761-A14E-8237-479413C78A0C}"/>
              </c:ext>
            </c:extLst>
          </c:dPt>
          <c:dLbls>
            <c:spPr>
              <a:noFill/>
              <a:ln>
                <a:noFill/>
              </a:ln>
              <a:effectLst/>
            </c:spPr>
            <c:txPr>
              <a:bodyPr wrap="square" lIns="38100" tIns="19050" rIns="38100" bIns="19050" anchor="ctr">
                <a:spAutoFit/>
              </a:bodyPr>
              <a:lstStyle/>
              <a:p>
                <a:pPr>
                  <a:defRPr sz="1200" b="0">
                    <a:solidFill>
                      <a:schemeClr val="tx1"/>
                    </a:solidFill>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Placebo</c:v>
                </c:pt>
                <c:pt idx="1">
                  <c:v>Ibrutinib</c:v>
                </c:pt>
                <c:pt idx="2">
                  <c:v>Ibrutinib</c:v>
                </c:pt>
                <c:pt idx="3">
                  <c:v>Ibrutinib + venetoclax</c:v>
                </c:pt>
              </c:strCache>
            </c:strRef>
          </c:cat>
          <c:val>
            <c:numRef>
              <c:f>Sheet1!$D$2:$D$5</c:f>
              <c:numCache>
                <c:formatCode>General</c:formatCode>
                <c:ptCount val="4"/>
                <c:pt idx="0">
                  <c:v>15</c:v>
                </c:pt>
                <c:pt idx="1">
                  <c:v>15</c:v>
                </c:pt>
                <c:pt idx="2">
                  <c:v>30</c:v>
                </c:pt>
                <c:pt idx="3">
                  <c:v>56</c:v>
                </c:pt>
              </c:numCache>
            </c:numRef>
          </c:val>
          <c:extLst>
            <c:ext xmlns:c16="http://schemas.microsoft.com/office/drawing/2014/chart" uri="{C3380CC4-5D6E-409C-BE32-E72D297353CC}">
              <c16:uniqueId val="{00000000-0E51-8249-9D9A-D2DAB6DC9D74}"/>
            </c:ext>
          </c:extLst>
        </c:ser>
        <c:dLbls>
          <c:showLegendKey val="0"/>
          <c:showVal val="0"/>
          <c:showCatName val="0"/>
          <c:showSerName val="0"/>
          <c:showPercent val="0"/>
          <c:showBubbleSize val="0"/>
        </c:dLbls>
        <c:gapWidth val="130"/>
        <c:overlap val="-10"/>
        <c:axId val="892513936"/>
        <c:axId val="892515664"/>
      </c:barChart>
      <c:catAx>
        <c:axId val="892513936"/>
        <c:scaling>
          <c:orientation val="minMax"/>
        </c:scaling>
        <c:delete val="0"/>
        <c:axPos val="b"/>
        <c:numFmt formatCode="General" sourceLinked="1"/>
        <c:majorTickMark val="out"/>
        <c:minorTickMark val="none"/>
        <c:tickLblPos val="none"/>
        <c:spPr>
          <a:noFill/>
          <a:ln w="19050" cap="flat" cmpd="sng" algn="ctr">
            <a:solidFill>
              <a:srgbClr val="4E4F4E"/>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Arial" panose="020B0604020202020204" pitchFamily="34" charset="0"/>
              </a:defRPr>
            </a:pPr>
            <a:endParaRPr lang="de-DE"/>
          </a:p>
        </c:txPr>
        <c:crossAx val="892515664"/>
        <c:crosses val="autoZero"/>
        <c:auto val="1"/>
        <c:lblAlgn val="ctr"/>
        <c:lblOffset val="100"/>
        <c:noMultiLvlLbl val="0"/>
      </c:catAx>
      <c:valAx>
        <c:axId val="892515664"/>
        <c:scaling>
          <c:orientation val="minMax"/>
          <c:max val="100"/>
        </c:scaling>
        <c:delete val="0"/>
        <c:axPos val="l"/>
        <c:numFmt formatCode="General" sourceLinked="1"/>
        <c:majorTickMark val="out"/>
        <c:minorTickMark val="out"/>
        <c:tickLblPos val="nextTo"/>
        <c:spPr>
          <a:noFill/>
          <a:ln w="19050">
            <a:solidFill>
              <a:srgbClr val="4E4F4E"/>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de-DE"/>
          </a:p>
        </c:txPr>
        <c:crossAx val="892513936"/>
        <c:crosses val="autoZero"/>
        <c:crossBetween val="between"/>
        <c:majorUnit val="100"/>
      </c:valAx>
      <c:spPr>
        <a:noFill/>
        <a:ln>
          <a:solidFill>
            <a:srgbClr val="FFFFFF"/>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Prerandomization treatment with Ibr + Ven</c:v>
                </c:pt>
              </c:strCache>
            </c:strRef>
          </c:tx>
          <c:spPr>
            <a:solidFill>
              <a:srgbClr val="7E99AA">
                <a:lumMod val="50000"/>
              </a:srgbClr>
            </a:solidFill>
            <a:ln>
              <a:noFill/>
            </a:ln>
            <a:effectLst/>
          </c:spPr>
          <c:invertIfNegative val="0"/>
          <c:dPt>
            <c:idx val="0"/>
            <c:invertIfNegative val="0"/>
            <c:bubble3D val="0"/>
            <c:spPr>
              <a:solidFill>
                <a:srgbClr val="929292"/>
              </a:solidFill>
              <a:ln>
                <a:noFill/>
              </a:ln>
              <a:effectLst/>
            </c:spPr>
            <c:extLst>
              <c:ext xmlns:c16="http://schemas.microsoft.com/office/drawing/2014/chart" uri="{C3380CC4-5D6E-409C-BE32-E72D297353CC}">
                <c16:uniqueId val="{00000006-593D-084A-9AED-8463FFB23465}"/>
              </c:ext>
            </c:extLst>
          </c:dPt>
          <c:dPt>
            <c:idx val="1"/>
            <c:invertIfNegative val="0"/>
            <c:bubble3D val="0"/>
            <c:spPr>
              <a:solidFill>
                <a:srgbClr val="FDC300"/>
              </a:solidFill>
              <a:ln>
                <a:noFill/>
              </a:ln>
              <a:effectLst/>
            </c:spPr>
            <c:extLst>
              <c:ext xmlns:c16="http://schemas.microsoft.com/office/drawing/2014/chart" uri="{C3380CC4-5D6E-409C-BE32-E72D297353CC}">
                <c16:uniqueId val="{00000001-593D-084A-9AED-8463FFB23465}"/>
              </c:ext>
            </c:extLst>
          </c:dPt>
          <c:dPt>
            <c:idx val="2"/>
            <c:invertIfNegative val="0"/>
            <c:bubble3D val="0"/>
            <c:spPr>
              <a:solidFill>
                <a:srgbClr val="FDC300"/>
              </a:solidFill>
              <a:ln>
                <a:noFill/>
              </a:ln>
              <a:effectLst/>
            </c:spPr>
            <c:extLst>
              <c:ext xmlns:c16="http://schemas.microsoft.com/office/drawing/2014/chart" uri="{C3380CC4-5D6E-409C-BE32-E72D297353CC}">
                <c16:uniqueId val="{00000003-593D-084A-9AED-8463FFB23465}"/>
              </c:ext>
            </c:extLst>
          </c:dPt>
          <c:dPt>
            <c:idx val="3"/>
            <c:invertIfNegative val="0"/>
            <c:bubble3D val="0"/>
            <c:spPr>
              <a:solidFill>
                <a:srgbClr val="FDC300">
                  <a:lumMod val="75000"/>
                </a:srgbClr>
              </a:solidFill>
              <a:ln>
                <a:noFill/>
              </a:ln>
              <a:effectLst/>
            </c:spPr>
            <c:extLst>
              <c:ext xmlns:c16="http://schemas.microsoft.com/office/drawing/2014/chart" uri="{C3380CC4-5D6E-409C-BE32-E72D297353CC}">
                <c16:uniqueId val="{00000005-593D-084A-9AED-8463FFB23465}"/>
              </c:ext>
            </c:extLst>
          </c:dPt>
          <c:dLbls>
            <c:dLbl>
              <c:idx val="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593D-084A-9AED-8463FFB23465}"/>
                </c:ext>
              </c:extLst>
            </c:dLbl>
            <c:dLbl>
              <c:idx val="1"/>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93D-084A-9AED-8463FFB23465}"/>
                </c:ext>
              </c:extLst>
            </c:dLbl>
            <c:dLbl>
              <c:idx val="2"/>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93D-084A-9AED-8463FFB23465}"/>
                </c:ext>
              </c:extLst>
            </c:dLbl>
            <c:dLbl>
              <c:idx val="3"/>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93D-084A-9AED-8463FFB2346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Placebo</c:v>
                </c:pt>
                <c:pt idx="1">
                  <c:v>Ibrutinib</c:v>
                </c:pt>
                <c:pt idx="2">
                  <c:v>Ibrutinib</c:v>
                </c:pt>
                <c:pt idx="3">
                  <c:v>Ibrutinib + venetoclax</c:v>
                </c:pt>
              </c:strCache>
            </c:strRef>
          </c:cat>
          <c:val>
            <c:numRef>
              <c:f>Sheet1!$B$2:$B$5</c:f>
              <c:numCache>
                <c:formatCode>General</c:formatCode>
                <c:ptCount val="4"/>
                <c:pt idx="0">
                  <c:v>44</c:v>
                </c:pt>
                <c:pt idx="1">
                  <c:v>49</c:v>
                </c:pt>
                <c:pt idx="2">
                  <c:v>58</c:v>
                </c:pt>
                <c:pt idx="3">
                  <c:v>28</c:v>
                </c:pt>
              </c:numCache>
            </c:numRef>
          </c:val>
          <c:extLst>
            <c:ext xmlns:c16="http://schemas.microsoft.com/office/drawing/2014/chart" uri="{C3380CC4-5D6E-409C-BE32-E72D297353CC}">
              <c16:uniqueId val="{00000007-593D-084A-9AED-8463FFB23465}"/>
            </c:ext>
          </c:extLst>
        </c:ser>
        <c:ser>
          <c:idx val="1"/>
          <c:order val="1"/>
          <c:tx>
            <c:strRef>
              <c:f>Sheet1!$C$1</c:f>
              <c:strCache>
                <c:ptCount val="1"/>
                <c:pt idx="0">
                  <c:v>Postrandomization 1-12 mo</c:v>
                </c:pt>
              </c:strCache>
            </c:strRef>
          </c:tx>
          <c:spPr>
            <a:solidFill>
              <a:srgbClr val="FFDC65"/>
            </a:solidFill>
            <a:ln>
              <a:noFill/>
            </a:ln>
            <a:effectLst/>
          </c:spPr>
          <c:invertIfNegative val="0"/>
          <c:dPt>
            <c:idx val="0"/>
            <c:invertIfNegative val="0"/>
            <c:bubble3D val="0"/>
            <c:spPr>
              <a:solidFill>
                <a:srgbClr val="BEBEBE"/>
              </a:solidFill>
              <a:ln>
                <a:noFill/>
              </a:ln>
              <a:effectLst/>
            </c:spPr>
            <c:extLst>
              <c:ext xmlns:c16="http://schemas.microsoft.com/office/drawing/2014/chart" uri="{C3380CC4-5D6E-409C-BE32-E72D297353CC}">
                <c16:uniqueId val="{0000000E-593D-084A-9AED-8463FFB23465}"/>
              </c:ext>
            </c:extLst>
          </c:dPt>
          <c:dPt>
            <c:idx val="1"/>
            <c:invertIfNegative val="0"/>
            <c:bubble3D val="0"/>
            <c:extLst>
              <c:ext xmlns:c16="http://schemas.microsoft.com/office/drawing/2014/chart" uri="{C3380CC4-5D6E-409C-BE32-E72D297353CC}">
                <c16:uniqueId val="{00000009-593D-084A-9AED-8463FFB23465}"/>
              </c:ext>
            </c:extLst>
          </c:dPt>
          <c:dPt>
            <c:idx val="2"/>
            <c:invertIfNegative val="0"/>
            <c:bubble3D val="0"/>
            <c:extLst>
              <c:ext xmlns:c16="http://schemas.microsoft.com/office/drawing/2014/chart" uri="{C3380CC4-5D6E-409C-BE32-E72D297353CC}">
                <c16:uniqueId val="{0000000B-593D-084A-9AED-8463FFB23465}"/>
              </c:ext>
            </c:extLst>
          </c:dPt>
          <c:dPt>
            <c:idx val="3"/>
            <c:invertIfNegative val="0"/>
            <c:bubble3D val="0"/>
            <c:spPr>
              <a:solidFill>
                <a:srgbClr val="FDC300">
                  <a:lumMod val="75000"/>
                  <a:alpha val="70000"/>
                </a:srgbClr>
              </a:solidFill>
              <a:ln>
                <a:noFill/>
              </a:ln>
              <a:effectLst/>
            </c:spPr>
            <c:extLst>
              <c:ext xmlns:c16="http://schemas.microsoft.com/office/drawing/2014/chart" uri="{C3380CC4-5D6E-409C-BE32-E72D297353CC}">
                <c16:uniqueId val="{0000000D-593D-084A-9AED-8463FFB23465}"/>
              </c:ext>
            </c:extLst>
          </c:dPt>
          <c:dLbls>
            <c:dLbl>
              <c:idx val="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593D-084A-9AED-8463FFB23465}"/>
                </c:ext>
              </c:extLst>
            </c:dLbl>
            <c:dLbl>
              <c:idx val="1"/>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593D-084A-9AED-8463FFB23465}"/>
                </c:ext>
              </c:extLst>
            </c:dLbl>
            <c:dLbl>
              <c:idx val="2"/>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593D-084A-9AED-8463FFB23465}"/>
                </c:ext>
              </c:extLst>
            </c:dLbl>
            <c:dLbl>
              <c:idx val="3"/>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593D-084A-9AED-8463FFB2346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Placebo</c:v>
                </c:pt>
                <c:pt idx="1">
                  <c:v>Ibrutinib</c:v>
                </c:pt>
                <c:pt idx="2">
                  <c:v>Ibrutinib</c:v>
                </c:pt>
                <c:pt idx="3">
                  <c:v>Ibrutinib + venetoclax</c:v>
                </c:pt>
              </c:strCache>
            </c:strRef>
          </c:cat>
          <c:val>
            <c:numRef>
              <c:f>Sheet1!$C$2:$C$5</c:f>
              <c:numCache>
                <c:formatCode>General</c:formatCode>
                <c:ptCount val="4"/>
                <c:pt idx="0">
                  <c:v>19</c:v>
                </c:pt>
                <c:pt idx="1">
                  <c:v>28</c:v>
                </c:pt>
                <c:pt idx="2">
                  <c:v>32</c:v>
                </c:pt>
                <c:pt idx="3">
                  <c:v>22</c:v>
                </c:pt>
              </c:numCache>
            </c:numRef>
          </c:val>
          <c:extLst>
            <c:ext xmlns:c16="http://schemas.microsoft.com/office/drawing/2014/chart" uri="{C3380CC4-5D6E-409C-BE32-E72D297353CC}">
              <c16:uniqueId val="{0000000F-593D-084A-9AED-8463FFB23465}"/>
            </c:ext>
          </c:extLst>
        </c:ser>
        <c:ser>
          <c:idx val="2"/>
          <c:order val="2"/>
          <c:tx>
            <c:strRef>
              <c:f>Sheet1!$D$1</c:f>
              <c:strCache>
                <c:ptCount val="1"/>
                <c:pt idx="0">
                  <c:v>Postrandomization 13-24 mo</c:v>
                </c:pt>
              </c:strCache>
            </c:strRef>
          </c:tx>
          <c:spPr>
            <a:pattFill prst="narHorz">
              <a:fgClr>
                <a:srgbClr val="FFFFFF"/>
              </a:fgClr>
              <a:bgClr>
                <a:srgbClr val="7E99AA">
                  <a:lumMod val="50000"/>
                </a:srgbClr>
              </a:bgClr>
            </a:pattFill>
          </c:spPr>
          <c:invertIfNegative val="0"/>
          <c:dPt>
            <c:idx val="0"/>
            <c:invertIfNegative val="0"/>
            <c:bubble3D val="0"/>
            <c:spPr>
              <a:solidFill>
                <a:srgbClr val="E9E9E9"/>
              </a:solidFill>
            </c:spPr>
            <c:extLst>
              <c:ext xmlns:c16="http://schemas.microsoft.com/office/drawing/2014/chart" uri="{C3380CC4-5D6E-409C-BE32-E72D297353CC}">
                <c16:uniqueId val="{00000012-1D89-48A1-8520-3AEFFD36694A}"/>
              </c:ext>
            </c:extLst>
          </c:dPt>
          <c:dPt>
            <c:idx val="1"/>
            <c:invertIfNegative val="0"/>
            <c:bubble3D val="0"/>
            <c:spPr>
              <a:solidFill>
                <a:srgbClr val="FFE798"/>
              </a:solidFill>
            </c:spPr>
            <c:extLst>
              <c:ext xmlns:c16="http://schemas.microsoft.com/office/drawing/2014/chart" uri="{C3380CC4-5D6E-409C-BE32-E72D297353CC}">
                <c16:uniqueId val="{00000011-593D-084A-9AED-8463FFB23465}"/>
              </c:ext>
            </c:extLst>
          </c:dPt>
          <c:dPt>
            <c:idx val="2"/>
            <c:invertIfNegative val="0"/>
            <c:bubble3D val="0"/>
            <c:spPr>
              <a:solidFill>
                <a:srgbClr val="FFE798"/>
              </a:solidFill>
            </c:spPr>
            <c:extLst>
              <c:ext xmlns:c16="http://schemas.microsoft.com/office/drawing/2014/chart" uri="{C3380CC4-5D6E-409C-BE32-E72D297353CC}">
                <c16:uniqueId val="{00000013-593D-084A-9AED-8463FFB23465}"/>
              </c:ext>
            </c:extLst>
          </c:dPt>
          <c:dPt>
            <c:idx val="3"/>
            <c:invertIfNegative val="0"/>
            <c:bubble3D val="0"/>
            <c:spPr>
              <a:solidFill>
                <a:srgbClr val="FDC300">
                  <a:lumMod val="75000"/>
                  <a:alpha val="40000"/>
                </a:srgbClr>
              </a:solidFill>
            </c:spPr>
            <c:extLst>
              <c:ext xmlns:c16="http://schemas.microsoft.com/office/drawing/2014/chart" uri="{C3380CC4-5D6E-409C-BE32-E72D297353CC}">
                <c16:uniqueId val="{00000015-593D-084A-9AED-8463FFB23465}"/>
              </c:ext>
            </c:extLst>
          </c:dPt>
          <c:dLbls>
            <c:spPr>
              <a:noFill/>
              <a:ln>
                <a:noFill/>
              </a:ln>
              <a:effectLst/>
            </c:spPr>
            <c:txPr>
              <a:bodyPr wrap="square" lIns="38100" tIns="19050" rIns="38100" bIns="19050" anchor="ctr">
                <a:spAutoFit/>
              </a:bodyPr>
              <a:lstStyle/>
              <a:p>
                <a:pPr>
                  <a:defRPr sz="1200" b="0">
                    <a:solidFill>
                      <a:schemeClr val="tx1"/>
                    </a:solidFill>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Placebo</c:v>
                </c:pt>
                <c:pt idx="1">
                  <c:v>Ibrutinib</c:v>
                </c:pt>
                <c:pt idx="2">
                  <c:v>Ibrutinib</c:v>
                </c:pt>
                <c:pt idx="3">
                  <c:v>Ibrutinib + venetoclax</c:v>
                </c:pt>
              </c:strCache>
            </c:strRef>
          </c:cat>
          <c:val>
            <c:numRef>
              <c:f>Sheet1!$D$2:$D$5</c:f>
              <c:numCache>
                <c:formatCode>General</c:formatCode>
                <c:ptCount val="4"/>
                <c:pt idx="0">
                  <c:v>5</c:v>
                </c:pt>
                <c:pt idx="1">
                  <c:v>17</c:v>
                </c:pt>
                <c:pt idx="2">
                  <c:v>20</c:v>
                </c:pt>
                <c:pt idx="3">
                  <c:v>15</c:v>
                </c:pt>
              </c:numCache>
            </c:numRef>
          </c:val>
          <c:extLst>
            <c:ext xmlns:c16="http://schemas.microsoft.com/office/drawing/2014/chart" uri="{C3380CC4-5D6E-409C-BE32-E72D297353CC}">
              <c16:uniqueId val="{00000016-593D-084A-9AED-8463FFB23465}"/>
            </c:ext>
          </c:extLst>
        </c:ser>
        <c:dLbls>
          <c:showLegendKey val="0"/>
          <c:showVal val="0"/>
          <c:showCatName val="0"/>
          <c:showSerName val="0"/>
          <c:showPercent val="0"/>
          <c:showBubbleSize val="0"/>
        </c:dLbls>
        <c:gapWidth val="130"/>
        <c:overlap val="-10"/>
        <c:axId val="892513936"/>
        <c:axId val="892515664"/>
      </c:barChart>
      <c:catAx>
        <c:axId val="892513936"/>
        <c:scaling>
          <c:orientation val="minMax"/>
        </c:scaling>
        <c:delete val="0"/>
        <c:axPos val="b"/>
        <c:numFmt formatCode="General" sourceLinked="1"/>
        <c:majorTickMark val="out"/>
        <c:minorTickMark val="none"/>
        <c:tickLblPos val="none"/>
        <c:spPr>
          <a:noFill/>
          <a:ln w="19050" cap="flat" cmpd="sng" algn="ctr">
            <a:solidFill>
              <a:srgbClr val="4E4F4E"/>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Arial" panose="020B0604020202020204" pitchFamily="34" charset="0"/>
              </a:defRPr>
            </a:pPr>
            <a:endParaRPr lang="de-DE"/>
          </a:p>
        </c:txPr>
        <c:crossAx val="892515664"/>
        <c:crosses val="autoZero"/>
        <c:auto val="1"/>
        <c:lblAlgn val="ctr"/>
        <c:lblOffset val="100"/>
        <c:noMultiLvlLbl val="0"/>
      </c:catAx>
      <c:valAx>
        <c:axId val="892515664"/>
        <c:scaling>
          <c:orientation val="minMax"/>
          <c:max val="100"/>
        </c:scaling>
        <c:delete val="0"/>
        <c:axPos val="l"/>
        <c:numFmt formatCode="General" sourceLinked="1"/>
        <c:majorTickMark val="out"/>
        <c:minorTickMark val="out"/>
        <c:tickLblPos val="nextTo"/>
        <c:spPr>
          <a:noFill/>
          <a:ln w="19050">
            <a:solidFill>
              <a:srgbClr val="4E4F4E"/>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de-DE"/>
          </a:p>
        </c:txPr>
        <c:crossAx val="892513936"/>
        <c:crosses val="autoZero"/>
        <c:crossBetween val="between"/>
        <c:majorUnit val="100"/>
      </c:valAx>
      <c:spPr>
        <a:noFill/>
        <a:ln>
          <a:solidFill>
            <a:srgbClr val="FFFFFF"/>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Prerandomization treatment with Ibr + Ven</c:v>
                </c:pt>
              </c:strCache>
            </c:strRef>
          </c:tx>
          <c:spPr>
            <a:solidFill>
              <a:srgbClr val="F47A20"/>
            </a:solidFill>
            <a:ln>
              <a:noFill/>
            </a:ln>
            <a:effectLst/>
          </c:spPr>
          <c:invertIfNegative val="0"/>
          <c:dPt>
            <c:idx val="0"/>
            <c:invertIfNegative val="0"/>
            <c:bubble3D val="0"/>
            <c:spPr>
              <a:solidFill>
                <a:srgbClr val="929292"/>
              </a:solidFill>
              <a:ln>
                <a:noFill/>
              </a:ln>
              <a:effectLst/>
            </c:spPr>
            <c:extLst>
              <c:ext xmlns:c16="http://schemas.microsoft.com/office/drawing/2014/chart" uri="{C3380CC4-5D6E-409C-BE32-E72D297353CC}">
                <c16:uniqueId val="{00000006-E80E-BA4E-9335-395B67CF82D2}"/>
              </c:ext>
            </c:extLst>
          </c:dPt>
          <c:dPt>
            <c:idx val="1"/>
            <c:invertIfNegative val="0"/>
            <c:bubble3D val="0"/>
            <c:spPr>
              <a:solidFill>
                <a:srgbClr val="FDC300"/>
              </a:solidFill>
              <a:ln>
                <a:noFill/>
              </a:ln>
              <a:effectLst/>
            </c:spPr>
            <c:extLst>
              <c:ext xmlns:c16="http://schemas.microsoft.com/office/drawing/2014/chart" uri="{C3380CC4-5D6E-409C-BE32-E72D297353CC}">
                <c16:uniqueId val="{00000001-E80E-BA4E-9335-395B67CF82D2}"/>
              </c:ext>
            </c:extLst>
          </c:dPt>
          <c:dPt>
            <c:idx val="2"/>
            <c:invertIfNegative val="0"/>
            <c:bubble3D val="0"/>
            <c:spPr>
              <a:solidFill>
                <a:srgbClr val="FDC300"/>
              </a:solidFill>
              <a:ln>
                <a:noFill/>
              </a:ln>
              <a:effectLst/>
            </c:spPr>
            <c:extLst>
              <c:ext xmlns:c16="http://schemas.microsoft.com/office/drawing/2014/chart" uri="{C3380CC4-5D6E-409C-BE32-E72D297353CC}">
                <c16:uniqueId val="{00000003-E80E-BA4E-9335-395B67CF82D2}"/>
              </c:ext>
            </c:extLst>
          </c:dPt>
          <c:dPt>
            <c:idx val="3"/>
            <c:invertIfNegative val="0"/>
            <c:bubble3D val="0"/>
            <c:spPr>
              <a:solidFill>
                <a:srgbClr val="FDC300">
                  <a:lumMod val="75000"/>
                </a:srgbClr>
              </a:solidFill>
              <a:ln>
                <a:noFill/>
              </a:ln>
              <a:effectLst/>
            </c:spPr>
            <c:extLst>
              <c:ext xmlns:c16="http://schemas.microsoft.com/office/drawing/2014/chart" uri="{C3380CC4-5D6E-409C-BE32-E72D297353CC}">
                <c16:uniqueId val="{00000005-E80E-BA4E-9335-395B67CF82D2}"/>
              </c:ext>
            </c:extLst>
          </c:dPt>
          <c:dLbls>
            <c:dLbl>
              <c:idx val="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E80E-BA4E-9335-395B67CF82D2}"/>
                </c:ext>
              </c:extLst>
            </c:dLbl>
            <c:dLbl>
              <c:idx val="1"/>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80E-BA4E-9335-395B67CF82D2}"/>
                </c:ext>
              </c:extLst>
            </c:dLbl>
            <c:dLbl>
              <c:idx val="2"/>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80E-BA4E-9335-395B67CF82D2}"/>
                </c:ext>
              </c:extLst>
            </c:dLbl>
            <c:dLbl>
              <c:idx val="3"/>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E80E-BA4E-9335-395B67CF82D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Placebo</c:v>
                </c:pt>
                <c:pt idx="1">
                  <c:v>Ibrutinib</c:v>
                </c:pt>
                <c:pt idx="2">
                  <c:v>Ibrutinib</c:v>
                </c:pt>
                <c:pt idx="3">
                  <c:v>Ibrutinib + venetoclax</c:v>
                </c:pt>
              </c:strCache>
            </c:strRef>
          </c:cat>
          <c:val>
            <c:numRef>
              <c:f>Sheet1!$B$2:$B$5</c:f>
              <c:numCache>
                <c:formatCode>General</c:formatCode>
                <c:ptCount val="4"/>
                <c:pt idx="0">
                  <c:v>37</c:v>
                </c:pt>
                <c:pt idx="1">
                  <c:v>56</c:v>
                </c:pt>
                <c:pt idx="2">
                  <c:v>39</c:v>
                </c:pt>
                <c:pt idx="3">
                  <c:v>38</c:v>
                </c:pt>
              </c:numCache>
            </c:numRef>
          </c:val>
          <c:extLst>
            <c:ext xmlns:c16="http://schemas.microsoft.com/office/drawing/2014/chart" uri="{C3380CC4-5D6E-409C-BE32-E72D297353CC}">
              <c16:uniqueId val="{00000007-E80E-BA4E-9335-395B67CF82D2}"/>
            </c:ext>
          </c:extLst>
        </c:ser>
        <c:ser>
          <c:idx val="1"/>
          <c:order val="1"/>
          <c:tx>
            <c:strRef>
              <c:f>Sheet1!$C$1</c:f>
              <c:strCache>
                <c:ptCount val="1"/>
                <c:pt idx="0">
                  <c:v>Postrandomization 1-12 mo</c:v>
                </c:pt>
              </c:strCache>
            </c:strRef>
          </c:tx>
          <c:spPr>
            <a:pattFill prst="ltUpDiag">
              <a:fgClr>
                <a:srgbClr val="FFFFFF"/>
              </a:fgClr>
              <a:bgClr>
                <a:srgbClr val="7E99AA">
                  <a:lumMod val="50000"/>
                </a:srgbClr>
              </a:bgClr>
            </a:pattFill>
            <a:ln>
              <a:noFill/>
            </a:ln>
            <a:effectLst/>
          </c:spPr>
          <c:invertIfNegative val="0"/>
          <c:dPt>
            <c:idx val="0"/>
            <c:invertIfNegative val="0"/>
            <c:bubble3D val="0"/>
            <c:spPr>
              <a:solidFill>
                <a:srgbClr val="BEBEBE"/>
              </a:solidFill>
              <a:ln>
                <a:noFill/>
              </a:ln>
              <a:effectLst/>
            </c:spPr>
            <c:extLst>
              <c:ext xmlns:c16="http://schemas.microsoft.com/office/drawing/2014/chart" uri="{C3380CC4-5D6E-409C-BE32-E72D297353CC}">
                <c16:uniqueId val="{0000000E-E80E-BA4E-9335-395B67CF82D2}"/>
              </c:ext>
            </c:extLst>
          </c:dPt>
          <c:dPt>
            <c:idx val="1"/>
            <c:invertIfNegative val="0"/>
            <c:bubble3D val="0"/>
            <c:spPr>
              <a:solidFill>
                <a:srgbClr val="FFDC65"/>
              </a:solidFill>
              <a:ln>
                <a:noFill/>
              </a:ln>
              <a:effectLst/>
            </c:spPr>
            <c:extLst>
              <c:ext xmlns:c16="http://schemas.microsoft.com/office/drawing/2014/chart" uri="{C3380CC4-5D6E-409C-BE32-E72D297353CC}">
                <c16:uniqueId val="{00000009-E80E-BA4E-9335-395B67CF82D2}"/>
              </c:ext>
            </c:extLst>
          </c:dPt>
          <c:dPt>
            <c:idx val="2"/>
            <c:invertIfNegative val="0"/>
            <c:bubble3D val="0"/>
            <c:spPr>
              <a:solidFill>
                <a:srgbClr val="FFDC65"/>
              </a:solidFill>
              <a:ln>
                <a:noFill/>
              </a:ln>
              <a:effectLst/>
            </c:spPr>
            <c:extLst>
              <c:ext xmlns:c16="http://schemas.microsoft.com/office/drawing/2014/chart" uri="{C3380CC4-5D6E-409C-BE32-E72D297353CC}">
                <c16:uniqueId val="{0000000B-E80E-BA4E-9335-395B67CF82D2}"/>
              </c:ext>
            </c:extLst>
          </c:dPt>
          <c:dPt>
            <c:idx val="3"/>
            <c:invertIfNegative val="0"/>
            <c:bubble3D val="0"/>
            <c:spPr>
              <a:solidFill>
                <a:srgbClr val="FDC300">
                  <a:lumMod val="75000"/>
                  <a:alpha val="70000"/>
                </a:srgbClr>
              </a:solidFill>
              <a:ln>
                <a:noFill/>
              </a:ln>
              <a:effectLst/>
            </c:spPr>
            <c:extLst>
              <c:ext xmlns:c16="http://schemas.microsoft.com/office/drawing/2014/chart" uri="{C3380CC4-5D6E-409C-BE32-E72D297353CC}">
                <c16:uniqueId val="{0000000D-E80E-BA4E-9335-395B67CF82D2}"/>
              </c:ext>
            </c:extLst>
          </c:dPt>
          <c:dLbls>
            <c:dLbl>
              <c:idx val="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E80E-BA4E-9335-395B67CF82D2}"/>
                </c:ext>
              </c:extLst>
            </c:dLbl>
            <c:dLbl>
              <c:idx val="1"/>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E80E-BA4E-9335-395B67CF82D2}"/>
                </c:ext>
              </c:extLst>
            </c:dLbl>
            <c:dLbl>
              <c:idx val="2"/>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E80E-BA4E-9335-395B67CF82D2}"/>
                </c:ext>
              </c:extLst>
            </c:dLbl>
            <c:dLbl>
              <c:idx val="3"/>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E80E-BA4E-9335-395B67CF82D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Placebo</c:v>
                </c:pt>
                <c:pt idx="1">
                  <c:v>Ibrutinib</c:v>
                </c:pt>
                <c:pt idx="2">
                  <c:v>Ibrutinib</c:v>
                </c:pt>
                <c:pt idx="3">
                  <c:v>Ibrutinib + venetoclax</c:v>
                </c:pt>
              </c:strCache>
            </c:strRef>
          </c:cat>
          <c:val>
            <c:numRef>
              <c:f>Sheet1!$C$2:$C$5</c:f>
              <c:numCache>
                <c:formatCode>General</c:formatCode>
                <c:ptCount val="4"/>
                <c:pt idx="0">
                  <c:v>7</c:v>
                </c:pt>
                <c:pt idx="1">
                  <c:v>19</c:v>
                </c:pt>
                <c:pt idx="2">
                  <c:v>13</c:v>
                </c:pt>
                <c:pt idx="3">
                  <c:v>19</c:v>
                </c:pt>
              </c:numCache>
            </c:numRef>
          </c:val>
          <c:extLst>
            <c:ext xmlns:c16="http://schemas.microsoft.com/office/drawing/2014/chart" uri="{C3380CC4-5D6E-409C-BE32-E72D297353CC}">
              <c16:uniqueId val="{0000000F-E80E-BA4E-9335-395B67CF82D2}"/>
            </c:ext>
          </c:extLst>
        </c:ser>
        <c:ser>
          <c:idx val="2"/>
          <c:order val="2"/>
          <c:tx>
            <c:strRef>
              <c:f>Sheet1!$D$1</c:f>
              <c:strCache>
                <c:ptCount val="1"/>
                <c:pt idx="0">
                  <c:v>Postrandomization 13-24 mo</c:v>
                </c:pt>
              </c:strCache>
            </c:strRef>
          </c:tx>
          <c:spPr>
            <a:pattFill prst="narHorz">
              <a:fgClr>
                <a:srgbClr val="FFFFFF"/>
              </a:fgClr>
              <a:bgClr>
                <a:srgbClr val="7E99AA">
                  <a:lumMod val="50000"/>
                </a:srgbClr>
              </a:bgClr>
            </a:pattFill>
          </c:spPr>
          <c:invertIfNegative val="0"/>
          <c:dPt>
            <c:idx val="0"/>
            <c:invertIfNegative val="0"/>
            <c:bubble3D val="0"/>
            <c:spPr>
              <a:solidFill>
                <a:srgbClr val="E9E9E9"/>
              </a:solidFill>
            </c:spPr>
            <c:extLst>
              <c:ext xmlns:c16="http://schemas.microsoft.com/office/drawing/2014/chart" uri="{C3380CC4-5D6E-409C-BE32-E72D297353CC}">
                <c16:uniqueId val="{00000012-E77C-47CF-B4C4-005A1C20323A}"/>
              </c:ext>
            </c:extLst>
          </c:dPt>
          <c:dPt>
            <c:idx val="1"/>
            <c:invertIfNegative val="0"/>
            <c:bubble3D val="0"/>
            <c:spPr>
              <a:solidFill>
                <a:srgbClr val="FFE798"/>
              </a:solidFill>
            </c:spPr>
            <c:extLst>
              <c:ext xmlns:c16="http://schemas.microsoft.com/office/drawing/2014/chart" uri="{C3380CC4-5D6E-409C-BE32-E72D297353CC}">
                <c16:uniqueId val="{00000011-E80E-BA4E-9335-395B67CF82D2}"/>
              </c:ext>
            </c:extLst>
          </c:dPt>
          <c:dPt>
            <c:idx val="2"/>
            <c:invertIfNegative val="0"/>
            <c:bubble3D val="0"/>
            <c:spPr>
              <a:solidFill>
                <a:srgbClr val="FFE798"/>
              </a:solidFill>
            </c:spPr>
            <c:extLst>
              <c:ext xmlns:c16="http://schemas.microsoft.com/office/drawing/2014/chart" uri="{C3380CC4-5D6E-409C-BE32-E72D297353CC}">
                <c16:uniqueId val="{00000013-E80E-BA4E-9335-395B67CF82D2}"/>
              </c:ext>
            </c:extLst>
          </c:dPt>
          <c:dPt>
            <c:idx val="3"/>
            <c:invertIfNegative val="0"/>
            <c:bubble3D val="0"/>
            <c:spPr>
              <a:solidFill>
                <a:srgbClr val="FDC300">
                  <a:lumMod val="75000"/>
                  <a:alpha val="40000"/>
                </a:srgbClr>
              </a:solidFill>
            </c:spPr>
            <c:extLst>
              <c:ext xmlns:c16="http://schemas.microsoft.com/office/drawing/2014/chart" uri="{C3380CC4-5D6E-409C-BE32-E72D297353CC}">
                <c16:uniqueId val="{00000015-E80E-BA4E-9335-395B67CF82D2}"/>
              </c:ext>
            </c:extLst>
          </c:dPt>
          <c:dLbls>
            <c:spPr>
              <a:noFill/>
              <a:ln>
                <a:noFill/>
              </a:ln>
              <a:effectLst/>
            </c:spPr>
            <c:txPr>
              <a:bodyPr wrap="square" lIns="38100" tIns="19050" rIns="38100" bIns="19050" anchor="ctr">
                <a:spAutoFit/>
              </a:bodyPr>
              <a:lstStyle/>
              <a:p>
                <a:pPr>
                  <a:defRPr sz="1200" b="0">
                    <a:solidFill>
                      <a:schemeClr val="tx1"/>
                    </a:solidFill>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Placebo</c:v>
                </c:pt>
                <c:pt idx="1">
                  <c:v>Ibrutinib</c:v>
                </c:pt>
                <c:pt idx="2">
                  <c:v>Ibrutinib</c:v>
                </c:pt>
                <c:pt idx="3">
                  <c:v>Ibrutinib + venetoclax</c:v>
                </c:pt>
              </c:strCache>
            </c:strRef>
          </c:cat>
          <c:val>
            <c:numRef>
              <c:f>Sheet1!$D$2:$D$5</c:f>
              <c:numCache>
                <c:formatCode>General</c:formatCode>
                <c:ptCount val="4"/>
                <c:pt idx="0">
                  <c:v>5</c:v>
                </c:pt>
                <c:pt idx="1">
                  <c:v>2</c:v>
                </c:pt>
                <c:pt idx="2">
                  <c:v>3</c:v>
                </c:pt>
                <c:pt idx="3">
                  <c:v>15</c:v>
                </c:pt>
              </c:numCache>
            </c:numRef>
          </c:val>
          <c:extLst>
            <c:ext xmlns:c16="http://schemas.microsoft.com/office/drawing/2014/chart" uri="{C3380CC4-5D6E-409C-BE32-E72D297353CC}">
              <c16:uniqueId val="{00000016-E80E-BA4E-9335-395B67CF82D2}"/>
            </c:ext>
          </c:extLst>
        </c:ser>
        <c:dLbls>
          <c:showLegendKey val="0"/>
          <c:showVal val="0"/>
          <c:showCatName val="0"/>
          <c:showSerName val="0"/>
          <c:showPercent val="0"/>
          <c:showBubbleSize val="0"/>
        </c:dLbls>
        <c:gapWidth val="130"/>
        <c:overlap val="-10"/>
        <c:axId val="892513936"/>
        <c:axId val="892515664"/>
      </c:barChart>
      <c:catAx>
        <c:axId val="892513936"/>
        <c:scaling>
          <c:orientation val="minMax"/>
        </c:scaling>
        <c:delete val="0"/>
        <c:axPos val="b"/>
        <c:numFmt formatCode="General" sourceLinked="1"/>
        <c:majorTickMark val="out"/>
        <c:minorTickMark val="none"/>
        <c:tickLblPos val="none"/>
        <c:spPr>
          <a:noFill/>
          <a:ln w="19050" cap="flat" cmpd="sng" algn="ctr">
            <a:solidFill>
              <a:srgbClr val="4E4F4E"/>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Arial" panose="020B0604020202020204" pitchFamily="34" charset="0"/>
              </a:defRPr>
            </a:pPr>
            <a:endParaRPr lang="de-DE"/>
          </a:p>
        </c:txPr>
        <c:crossAx val="892515664"/>
        <c:crosses val="autoZero"/>
        <c:auto val="1"/>
        <c:lblAlgn val="ctr"/>
        <c:lblOffset val="100"/>
        <c:noMultiLvlLbl val="0"/>
      </c:catAx>
      <c:valAx>
        <c:axId val="892515664"/>
        <c:scaling>
          <c:orientation val="minMax"/>
          <c:max val="100"/>
        </c:scaling>
        <c:delete val="0"/>
        <c:axPos val="l"/>
        <c:numFmt formatCode="General" sourceLinked="1"/>
        <c:majorTickMark val="out"/>
        <c:minorTickMark val="out"/>
        <c:tickLblPos val="nextTo"/>
        <c:spPr>
          <a:noFill/>
          <a:ln w="19050">
            <a:solidFill>
              <a:srgbClr val="4E4F4E"/>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de-DE"/>
          </a:p>
        </c:txPr>
        <c:crossAx val="892513936"/>
        <c:crosses val="autoZero"/>
        <c:crossBetween val="between"/>
        <c:majorUnit val="100"/>
      </c:valAx>
      <c:spPr>
        <a:noFill/>
        <a:ln>
          <a:solidFill>
            <a:srgbClr val="FFFFFF"/>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0.73167</cdr:x>
      <cdr:y>0.03707</cdr:y>
    </cdr:from>
    <cdr:to>
      <cdr:x>0.76921</cdr:x>
      <cdr:y>0.8276</cdr:y>
    </cdr:to>
    <cdr:sp macro="" textlink="">
      <cdr:nvSpPr>
        <cdr:cNvPr id="3" name="Geschweifte Klammer rechts 2">
          <a:extLst xmlns:a="http://schemas.openxmlformats.org/drawingml/2006/main">
            <a:ext uri="{FF2B5EF4-FFF2-40B4-BE49-F238E27FC236}">
              <a16:creationId xmlns:a16="http://schemas.microsoft.com/office/drawing/2014/main" id="{EC7784DC-FDC5-4EA9-B672-17CDFCCBEA24}"/>
            </a:ext>
          </a:extLst>
        </cdr:cNvPr>
        <cdr:cNvSpPr/>
      </cdr:nvSpPr>
      <cdr:spPr>
        <a:xfrm xmlns:a="http://schemas.openxmlformats.org/drawingml/2006/main">
          <a:off x="4038766" y="165075"/>
          <a:ext cx="207219" cy="3520309"/>
        </a:xfrm>
        <a:prstGeom xmlns:a="http://schemas.openxmlformats.org/drawingml/2006/main" prst="rightBrace">
          <a:avLst>
            <a:gd name="adj1" fmla="val 8333"/>
            <a:gd name="adj2" fmla="val 50075"/>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userShapes>
</file>

<file path=ppt/drawings/drawing2.xml><?xml version="1.0" encoding="utf-8"?>
<c:userShapes xmlns:c="http://schemas.openxmlformats.org/drawingml/2006/chart">
  <cdr:relSizeAnchor xmlns:cdr="http://schemas.openxmlformats.org/drawingml/2006/chartDrawing">
    <cdr:from>
      <cdr:x>0.19013</cdr:x>
      <cdr:y>0.14211</cdr:y>
    </cdr:from>
    <cdr:to>
      <cdr:x>0.40526</cdr:x>
      <cdr:y>0.21822</cdr:y>
    </cdr:to>
    <cdr:sp macro="" textlink="">
      <cdr:nvSpPr>
        <cdr:cNvPr id="2" name="Textfeld 1">
          <a:extLst xmlns:a="http://schemas.openxmlformats.org/drawingml/2006/main">
            <a:ext uri="{FF2B5EF4-FFF2-40B4-BE49-F238E27FC236}">
              <a16:creationId xmlns:a16="http://schemas.microsoft.com/office/drawing/2014/main" id="{DF336EF2-7D2D-437B-AA36-FB1704379EE9}"/>
            </a:ext>
          </a:extLst>
        </cdr:cNvPr>
        <cdr:cNvSpPr txBox="1"/>
      </cdr:nvSpPr>
      <cdr:spPr>
        <a:xfrm xmlns:a="http://schemas.openxmlformats.org/drawingml/2006/main">
          <a:off x="1052396" y="466907"/>
          <a:ext cx="1190695" cy="2500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400" dirty="0" err="1">
              <a:solidFill>
                <a:schemeClr val="tx1"/>
              </a:solidFill>
            </a:rPr>
            <a:t>Bone</a:t>
          </a:r>
          <a:r>
            <a:rPr lang="de-DE" sz="1400" dirty="0">
              <a:solidFill>
                <a:schemeClr val="tx1"/>
              </a:solidFill>
            </a:rPr>
            <a:t> </a:t>
          </a:r>
          <a:r>
            <a:rPr lang="de-DE" sz="1400" dirty="0" err="1">
              <a:solidFill>
                <a:schemeClr val="tx1"/>
              </a:solidFill>
            </a:rPr>
            <a:t>Marrow</a:t>
          </a:r>
          <a:endParaRPr lang="de-DE" sz="1400" dirty="0">
            <a:solidFill>
              <a:schemeClr val="tx1"/>
            </a:solidFill>
          </a:endParaRPr>
        </a:p>
      </cdr:txBody>
    </cdr:sp>
  </cdr:relSizeAnchor>
  <cdr:relSizeAnchor xmlns:cdr="http://schemas.openxmlformats.org/drawingml/2006/chartDrawing">
    <cdr:from>
      <cdr:x>0.63867</cdr:x>
      <cdr:y>0.14211</cdr:y>
    </cdr:from>
    <cdr:to>
      <cdr:x>0.90669</cdr:x>
      <cdr:y>0.21822</cdr:y>
    </cdr:to>
    <cdr:sp macro="" textlink="">
      <cdr:nvSpPr>
        <cdr:cNvPr id="3" name="Textfeld 1">
          <a:extLst xmlns:a="http://schemas.openxmlformats.org/drawingml/2006/main">
            <a:ext uri="{FF2B5EF4-FFF2-40B4-BE49-F238E27FC236}">
              <a16:creationId xmlns:a16="http://schemas.microsoft.com/office/drawing/2014/main" id="{CB284250-9167-41A0-B048-816E5CDA309C}"/>
            </a:ext>
          </a:extLst>
        </cdr:cNvPr>
        <cdr:cNvSpPr txBox="1"/>
      </cdr:nvSpPr>
      <cdr:spPr>
        <a:xfrm xmlns:a="http://schemas.openxmlformats.org/drawingml/2006/main">
          <a:off x="3535025" y="466907"/>
          <a:ext cx="1483514" cy="25003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err="1">
              <a:solidFill>
                <a:schemeClr val="tx1"/>
              </a:solidFill>
            </a:rPr>
            <a:t>Peripheral</a:t>
          </a:r>
          <a:r>
            <a:rPr lang="de-DE" sz="1400" dirty="0">
              <a:solidFill>
                <a:schemeClr val="tx1"/>
              </a:solidFill>
            </a:rPr>
            <a:t> Blood</a:t>
          </a:r>
        </a:p>
      </cdr:txBody>
    </cdr:sp>
  </cdr:relSizeAnchor>
  <cdr:relSizeAnchor xmlns:cdr="http://schemas.openxmlformats.org/drawingml/2006/chartDrawing">
    <cdr:from>
      <cdr:x>0.37045</cdr:x>
      <cdr:y>0.17324</cdr:y>
    </cdr:from>
    <cdr:to>
      <cdr:x>0.53565</cdr:x>
      <cdr:y>0.4662</cdr:y>
    </cdr:to>
    <cdr:sp macro="" textlink="">
      <cdr:nvSpPr>
        <cdr:cNvPr id="5" name="Textfeld 4">
          <a:extLst xmlns:a="http://schemas.openxmlformats.org/drawingml/2006/main">
            <a:ext uri="{FF2B5EF4-FFF2-40B4-BE49-F238E27FC236}">
              <a16:creationId xmlns:a16="http://schemas.microsoft.com/office/drawing/2014/main" id="{EDB5E4F8-2542-412C-A198-77E87C89D8A1}"/>
            </a:ext>
          </a:extLst>
        </cdr:cNvPr>
        <cdr:cNvSpPr txBox="1"/>
      </cdr:nvSpPr>
      <cdr:spPr>
        <a:xfrm xmlns:a="http://schemas.openxmlformats.org/drawingml/2006/main">
          <a:off x="2050441" y="5407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de-DE"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0.21638</cdr:x>
      <cdr:y>0.14129</cdr:y>
    </cdr:from>
    <cdr:to>
      <cdr:x>0.4315</cdr:x>
      <cdr:y>0.21739</cdr:y>
    </cdr:to>
    <cdr:sp macro="" textlink="">
      <cdr:nvSpPr>
        <cdr:cNvPr id="2" name="Textfeld 1">
          <a:extLst xmlns:a="http://schemas.openxmlformats.org/drawingml/2006/main">
            <a:ext uri="{FF2B5EF4-FFF2-40B4-BE49-F238E27FC236}">
              <a16:creationId xmlns:a16="http://schemas.microsoft.com/office/drawing/2014/main" id="{DF336EF2-7D2D-437B-AA36-FB1704379EE9}"/>
            </a:ext>
          </a:extLst>
        </cdr:cNvPr>
        <cdr:cNvSpPr txBox="1"/>
      </cdr:nvSpPr>
      <cdr:spPr>
        <a:xfrm xmlns:a="http://schemas.openxmlformats.org/drawingml/2006/main">
          <a:off x="1197668" y="464190"/>
          <a:ext cx="1190690" cy="2500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400" dirty="0" err="1">
              <a:solidFill>
                <a:schemeClr val="tx1"/>
              </a:solidFill>
            </a:rPr>
            <a:t>Bone</a:t>
          </a:r>
          <a:r>
            <a:rPr lang="de-DE" sz="1400" dirty="0">
              <a:solidFill>
                <a:schemeClr val="tx1"/>
              </a:solidFill>
            </a:rPr>
            <a:t> </a:t>
          </a:r>
          <a:r>
            <a:rPr lang="de-DE" sz="1400" dirty="0" err="1">
              <a:solidFill>
                <a:schemeClr val="tx1"/>
              </a:solidFill>
            </a:rPr>
            <a:t>Marrow</a:t>
          </a:r>
          <a:endParaRPr lang="de-DE" sz="1400" dirty="0">
            <a:solidFill>
              <a:schemeClr val="tx1"/>
            </a:solidFill>
          </a:endParaRPr>
        </a:p>
      </cdr:txBody>
    </cdr:sp>
  </cdr:relSizeAnchor>
  <cdr:relSizeAnchor xmlns:cdr="http://schemas.openxmlformats.org/drawingml/2006/chartDrawing">
    <cdr:from>
      <cdr:x>0.62057</cdr:x>
      <cdr:y>0.14358</cdr:y>
    </cdr:from>
    <cdr:to>
      <cdr:x>0.88859</cdr:x>
      <cdr:y>0.21969</cdr:y>
    </cdr:to>
    <cdr:sp macro="" textlink="">
      <cdr:nvSpPr>
        <cdr:cNvPr id="3" name="Textfeld 1">
          <a:extLst xmlns:a="http://schemas.openxmlformats.org/drawingml/2006/main">
            <a:ext uri="{FF2B5EF4-FFF2-40B4-BE49-F238E27FC236}">
              <a16:creationId xmlns:a16="http://schemas.microsoft.com/office/drawing/2014/main" id="{CB284250-9167-41A0-B048-816E5CDA309C}"/>
            </a:ext>
          </a:extLst>
        </cdr:cNvPr>
        <cdr:cNvSpPr txBox="1"/>
      </cdr:nvSpPr>
      <cdr:spPr>
        <a:xfrm xmlns:a="http://schemas.openxmlformats.org/drawingml/2006/main">
          <a:off x="3434873" y="471707"/>
          <a:ext cx="1483492" cy="25005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err="1">
              <a:solidFill>
                <a:schemeClr val="tx1"/>
              </a:solidFill>
            </a:rPr>
            <a:t>Peripheral</a:t>
          </a:r>
          <a:r>
            <a:rPr lang="de-DE" sz="1400" dirty="0">
              <a:solidFill>
                <a:schemeClr val="tx1"/>
              </a:solidFill>
            </a:rPr>
            <a:t> Blood</a:t>
          </a:r>
        </a:p>
      </cdr:txBody>
    </cdr:sp>
  </cdr:relSizeAnchor>
  <cdr:relSizeAnchor xmlns:cdr="http://schemas.openxmlformats.org/drawingml/2006/chartDrawing">
    <cdr:from>
      <cdr:x>0.37045</cdr:x>
      <cdr:y>0.17324</cdr:y>
    </cdr:from>
    <cdr:to>
      <cdr:x>0.53565</cdr:x>
      <cdr:y>0.4662</cdr:y>
    </cdr:to>
    <cdr:sp macro="" textlink="">
      <cdr:nvSpPr>
        <cdr:cNvPr id="5" name="Textfeld 4">
          <a:extLst xmlns:a="http://schemas.openxmlformats.org/drawingml/2006/main">
            <a:ext uri="{FF2B5EF4-FFF2-40B4-BE49-F238E27FC236}">
              <a16:creationId xmlns:a16="http://schemas.microsoft.com/office/drawing/2014/main" id="{EDB5E4F8-2542-412C-A198-77E87C89D8A1}"/>
            </a:ext>
          </a:extLst>
        </cdr:cNvPr>
        <cdr:cNvSpPr txBox="1"/>
      </cdr:nvSpPr>
      <cdr:spPr>
        <a:xfrm xmlns:a="http://schemas.openxmlformats.org/drawingml/2006/main">
          <a:off x="2050441" y="5407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de-DE"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0.41467</cdr:x>
      <cdr:y>0.87221</cdr:y>
    </cdr:from>
    <cdr:to>
      <cdr:x>0.7285</cdr:x>
      <cdr:y>0.93404</cdr:y>
    </cdr:to>
    <cdr:sp macro="" textlink="">
      <cdr:nvSpPr>
        <cdr:cNvPr id="2" name="Geschweifte Klammer rechts 1">
          <a:extLst xmlns:a="http://schemas.openxmlformats.org/drawingml/2006/main">
            <a:ext uri="{FF2B5EF4-FFF2-40B4-BE49-F238E27FC236}">
              <a16:creationId xmlns:a16="http://schemas.microsoft.com/office/drawing/2014/main" id="{6A8E751D-3569-4519-B48E-D111A1BE59B6}"/>
            </a:ext>
          </a:extLst>
        </cdr:cNvPr>
        <cdr:cNvSpPr/>
      </cdr:nvSpPr>
      <cdr:spPr>
        <a:xfrm xmlns:a="http://schemas.openxmlformats.org/drawingml/2006/main" rot="5400000">
          <a:off x="6708120" y="1765314"/>
          <a:ext cx="249277" cy="3751545"/>
        </a:xfrm>
        <a:prstGeom xmlns:a="http://schemas.openxmlformats.org/drawingml/2006/main" prst="rightBrac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A4259EF7-410E-4326-9158-1106B3C932B7}" type="datetimeFigureOut">
              <a:rPr lang="en-GB" smtClean="0"/>
              <a:pPr/>
              <a:t>25/01/2022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0F51A6C-7ACC-4A55-BAD6-5A06CA9A7376}" type="slidenum">
              <a:rPr lang="en-GB" smtClean="0"/>
              <a:pPr/>
              <a:t>‹Nr.›</a:t>
            </a:fld>
            <a:endParaRPr lang="en-GB"/>
          </a:p>
        </p:txBody>
      </p:sp>
    </p:spTree>
    <p:extLst>
      <p:ext uri="{BB962C8B-B14F-4D97-AF65-F5344CB8AC3E}">
        <p14:creationId xmlns:p14="http://schemas.microsoft.com/office/powerpoint/2010/main" val="370529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t>5</a:t>
            </a:fld>
            <a:endParaRPr lang="en-GB"/>
          </a:p>
        </p:txBody>
      </p:sp>
    </p:spTree>
    <p:extLst>
      <p:ext uri="{BB962C8B-B14F-4D97-AF65-F5344CB8AC3E}">
        <p14:creationId xmlns:p14="http://schemas.microsoft.com/office/powerpoint/2010/main" val="4253101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t>51</a:t>
            </a:fld>
            <a:endParaRPr lang="en-GB"/>
          </a:p>
        </p:txBody>
      </p:sp>
    </p:spTree>
    <p:extLst>
      <p:ext uri="{BB962C8B-B14F-4D97-AF65-F5344CB8AC3E}">
        <p14:creationId xmlns:p14="http://schemas.microsoft.com/office/powerpoint/2010/main" val="1449359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71</a:t>
            </a:fld>
            <a:endParaRPr lang="en-GB"/>
          </a:p>
        </p:txBody>
      </p:sp>
    </p:spTree>
    <p:extLst>
      <p:ext uri="{BB962C8B-B14F-4D97-AF65-F5344CB8AC3E}">
        <p14:creationId xmlns:p14="http://schemas.microsoft.com/office/powerpoint/2010/main" val="3826709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72</a:t>
            </a:fld>
            <a:endParaRPr lang="en-GB"/>
          </a:p>
        </p:txBody>
      </p:sp>
    </p:spTree>
    <p:extLst>
      <p:ext uri="{BB962C8B-B14F-4D97-AF65-F5344CB8AC3E}">
        <p14:creationId xmlns:p14="http://schemas.microsoft.com/office/powerpoint/2010/main" val="275507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84</a:t>
            </a:fld>
            <a:endParaRPr lang="en-GB"/>
          </a:p>
        </p:txBody>
      </p:sp>
    </p:spTree>
    <p:extLst>
      <p:ext uri="{BB962C8B-B14F-4D97-AF65-F5344CB8AC3E}">
        <p14:creationId xmlns:p14="http://schemas.microsoft.com/office/powerpoint/2010/main" val="1894003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t>8</a:t>
            </a:fld>
            <a:endParaRPr lang="en-GB"/>
          </a:p>
        </p:txBody>
      </p:sp>
    </p:spTree>
    <p:extLst>
      <p:ext uri="{BB962C8B-B14F-4D97-AF65-F5344CB8AC3E}">
        <p14:creationId xmlns:p14="http://schemas.microsoft.com/office/powerpoint/2010/main" val="419370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Congress 2018, Study# Disease; Author et al.</a:t>
            </a:r>
            <a:endParaRPr lang="en-GB"/>
          </a:p>
        </p:txBody>
      </p:sp>
      <p:sp>
        <p:nvSpPr>
          <p:cNvPr id="5" name="Slide Number Placeholder 4"/>
          <p:cNvSpPr>
            <a:spLocks noGrp="1"/>
          </p:cNvSpPr>
          <p:nvPr>
            <p:ph type="sldNum" sz="quarter" idx="5"/>
          </p:nvPr>
        </p:nvSpPr>
        <p:spPr/>
        <p:txBody>
          <a:bodyPr/>
          <a:lstStyle/>
          <a:p>
            <a:fld id="{66904992-98B2-43EF-8AFA-B426A3D09A69}" type="slidenum">
              <a:rPr lang="en-GB" smtClean="0"/>
              <a:pPr/>
              <a:t>24</a:t>
            </a:fld>
            <a:endParaRPr lang="en-GB"/>
          </a:p>
        </p:txBody>
      </p:sp>
    </p:spTree>
    <p:extLst>
      <p:ext uri="{BB962C8B-B14F-4D97-AF65-F5344CB8AC3E}">
        <p14:creationId xmlns:p14="http://schemas.microsoft.com/office/powerpoint/2010/main" val="47538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Congress 2018, Study# Disease; Author et al.</a:t>
            </a:r>
            <a:endParaRPr lang="en-GB"/>
          </a:p>
        </p:txBody>
      </p:sp>
      <p:sp>
        <p:nvSpPr>
          <p:cNvPr id="5" name="Slide Number Placeholder 4"/>
          <p:cNvSpPr>
            <a:spLocks noGrp="1"/>
          </p:cNvSpPr>
          <p:nvPr>
            <p:ph type="sldNum" sz="quarter" idx="5"/>
          </p:nvPr>
        </p:nvSpPr>
        <p:spPr/>
        <p:txBody>
          <a:bodyPr/>
          <a:lstStyle/>
          <a:p>
            <a:fld id="{66904992-98B2-43EF-8AFA-B426A3D09A69}" type="slidenum">
              <a:rPr lang="en-GB" smtClean="0"/>
              <a:pPr/>
              <a:t>25</a:t>
            </a:fld>
            <a:endParaRPr lang="en-GB"/>
          </a:p>
        </p:txBody>
      </p:sp>
    </p:spTree>
    <p:extLst>
      <p:ext uri="{BB962C8B-B14F-4D97-AF65-F5344CB8AC3E}">
        <p14:creationId xmlns:p14="http://schemas.microsoft.com/office/powerpoint/2010/main" val="2532211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Congress 2018, Study# Disease; Author et al.</a:t>
            </a:r>
            <a:endParaRPr lang="en-GB"/>
          </a:p>
        </p:txBody>
      </p:sp>
      <p:sp>
        <p:nvSpPr>
          <p:cNvPr id="5" name="Slide Number Placeholder 4"/>
          <p:cNvSpPr>
            <a:spLocks noGrp="1"/>
          </p:cNvSpPr>
          <p:nvPr>
            <p:ph type="sldNum" sz="quarter" idx="5"/>
          </p:nvPr>
        </p:nvSpPr>
        <p:spPr/>
        <p:txBody>
          <a:bodyPr/>
          <a:lstStyle/>
          <a:p>
            <a:fld id="{66904992-98B2-43EF-8AFA-B426A3D09A69}" type="slidenum">
              <a:rPr lang="en-GB" smtClean="0"/>
              <a:pPr/>
              <a:t>26</a:t>
            </a:fld>
            <a:endParaRPr lang="en-GB"/>
          </a:p>
        </p:txBody>
      </p:sp>
    </p:spTree>
    <p:extLst>
      <p:ext uri="{BB962C8B-B14F-4D97-AF65-F5344CB8AC3E}">
        <p14:creationId xmlns:p14="http://schemas.microsoft.com/office/powerpoint/2010/main" val="417488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Congress 2018, Study# Disease; Author et al.</a:t>
            </a:r>
            <a:endParaRPr lang="en-GB"/>
          </a:p>
        </p:txBody>
      </p:sp>
      <p:sp>
        <p:nvSpPr>
          <p:cNvPr id="5" name="Slide Number Placeholder 4"/>
          <p:cNvSpPr>
            <a:spLocks noGrp="1"/>
          </p:cNvSpPr>
          <p:nvPr>
            <p:ph type="sldNum" sz="quarter" idx="5"/>
          </p:nvPr>
        </p:nvSpPr>
        <p:spPr/>
        <p:txBody>
          <a:bodyPr/>
          <a:lstStyle/>
          <a:p>
            <a:fld id="{66904992-98B2-43EF-8AFA-B426A3D09A69}" type="slidenum">
              <a:rPr lang="en-GB" smtClean="0"/>
              <a:pPr/>
              <a:t>27</a:t>
            </a:fld>
            <a:endParaRPr lang="en-GB"/>
          </a:p>
        </p:txBody>
      </p:sp>
    </p:spTree>
    <p:extLst>
      <p:ext uri="{BB962C8B-B14F-4D97-AF65-F5344CB8AC3E}">
        <p14:creationId xmlns:p14="http://schemas.microsoft.com/office/powerpoint/2010/main" val="3700217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Congress 2018, Study# Disease; Author et al.</a:t>
            </a:r>
            <a:endParaRPr lang="en-GB"/>
          </a:p>
        </p:txBody>
      </p:sp>
      <p:sp>
        <p:nvSpPr>
          <p:cNvPr id="5" name="Slide Number Placeholder 4"/>
          <p:cNvSpPr>
            <a:spLocks noGrp="1"/>
          </p:cNvSpPr>
          <p:nvPr>
            <p:ph type="sldNum" sz="quarter" idx="5"/>
          </p:nvPr>
        </p:nvSpPr>
        <p:spPr/>
        <p:txBody>
          <a:bodyPr/>
          <a:lstStyle/>
          <a:p>
            <a:fld id="{66904992-98B2-43EF-8AFA-B426A3D09A69}" type="slidenum">
              <a:rPr lang="en-GB" smtClean="0"/>
              <a:pPr/>
              <a:t>28</a:t>
            </a:fld>
            <a:endParaRPr lang="en-GB"/>
          </a:p>
        </p:txBody>
      </p:sp>
    </p:spTree>
    <p:extLst>
      <p:ext uri="{BB962C8B-B14F-4D97-AF65-F5344CB8AC3E}">
        <p14:creationId xmlns:p14="http://schemas.microsoft.com/office/powerpoint/2010/main" val="1918769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Congress 2018, Study# Disease; Author et al.</a:t>
            </a:r>
            <a:endParaRPr lang="en-GB"/>
          </a:p>
        </p:txBody>
      </p:sp>
      <p:sp>
        <p:nvSpPr>
          <p:cNvPr id="5" name="Slide Number Placeholder 4"/>
          <p:cNvSpPr>
            <a:spLocks noGrp="1"/>
          </p:cNvSpPr>
          <p:nvPr>
            <p:ph type="sldNum" sz="quarter" idx="5"/>
          </p:nvPr>
        </p:nvSpPr>
        <p:spPr/>
        <p:txBody>
          <a:bodyPr/>
          <a:lstStyle/>
          <a:p>
            <a:fld id="{66904992-98B2-43EF-8AFA-B426A3D09A69}" type="slidenum">
              <a:rPr lang="en-GB" smtClean="0"/>
              <a:pPr/>
              <a:t>29</a:t>
            </a:fld>
            <a:endParaRPr lang="en-GB"/>
          </a:p>
        </p:txBody>
      </p:sp>
    </p:spTree>
    <p:extLst>
      <p:ext uri="{BB962C8B-B14F-4D97-AF65-F5344CB8AC3E}">
        <p14:creationId xmlns:p14="http://schemas.microsoft.com/office/powerpoint/2010/main" val="1726109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Congress 2018, Study# Disease; Author et al.</a:t>
            </a:r>
            <a:endParaRPr lang="en-GB"/>
          </a:p>
        </p:txBody>
      </p:sp>
      <p:sp>
        <p:nvSpPr>
          <p:cNvPr id="5" name="Slide Number Placeholder 4"/>
          <p:cNvSpPr>
            <a:spLocks noGrp="1"/>
          </p:cNvSpPr>
          <p:nvPr>
            <p:ph type="sldNum" sz="quarter" idx="5"/>
          </p:nvPr>
        </p:nvSpPr>
        <p:spPr/>
        <p:txBody>
          <a:bodyPr/>
          <a:lstStyle/>
          <a:p>
            <a:fld id="{66904992-98B2-43EF-8AFA-B426A3D09A69}" type="slidenum">
              <a:rPr lang="en-GB" smtClean="0"/>
              <a:pPr/>
              <a:t>30</a:t>
            </a:fld>
            <a:endParaRPr lang="en-GB"/>
          </a:p>
        </p:txBody>
      </p:sp>
    </p:spTree>
    <p:extLst>
      <p:ext uri="{BB962C8B-B14F-4D97-AF65-F5344CB8AC3E}">
        <p14:creationId xmlns:p14="http://schemas.microsoft.com/office/powerpoint/2010/main" val="2405245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Abschnitts-&#10;überschrift">
    <p:spTree>
      <p:nvGrpSpPr>
        <p:cNvPr id="1" name=""/>
        <p:cNvGrpSpPr/>
        <p:nvPr/>
      </p:nvGrpSpPr>
      <p:grpSpPr>
        <a:xfrm>
          <a:off x="0" y="0"/>
          <a:ext cx="0" cy="0"/>
          <a:chOff x="0" y="0"/>
          <a:chExt cx="0" cy="0"/>
        </a:xfrm>
      </p:grpSpPr>
      <p:pic>
        <p:nvPicPr>
          <p:cNvPr id="11" name="Grafik 10" descr="Ein Bild, das draußen, Stadt, Gebäude, Wasser enthält.&#10;&#10;Automatisch generierte Beschreibung">
            <a:extLst>
              <a:ext uri="{FF2B5EF4-FFF2-40B4-BE49-F238E27FC236}">
                <a16:creationId xmlns:a16="http://schemas.microsoft.com/office/drawing/2014/main" id="{8DCCFE43-16C1-5D41-96BB-3187891B9143}"/>
              </a:ext>
            </a:extLst>
          </p:cNvPr>
          <p:cNvPicPr>
            <a:picLocks noChangeAspect="1"/>
          </p:cNvPicPr>
          <p:nvPr userDrawn="1"/>
        </p:nvPicPr>
        <p:blipFill rotWithShape="1">
          <a:blip r:embed="rId2">
            <a:duotone>
              <a:prstClr val="black"/>
              <a:schemeClr val="tx2">
                <a:lumMod val="75000"/>
                <a:lumOff val="25000"/>
                <a:tint val="45000"/>
                <a:satMod val="400000"/>
              </a:schemeClr>
            </a:duotone>
            <a:extLst>
              <a:ext uri="{28A0092B-C50C-407E-A947-70E740481C1C}">
                <a14:useLocalDpi xmlns:a14="http://schemas.microsoft.com/office/drawing/2010/main" val="0"/>
              </a:ext>
            </a:extLst>
          </a:blip>
          <a:srcRect l="-8202" t="4011" b="4110"/>
          <a:stretch/>
        </p:blipFill>
        <p:spPr>
          <a:xfrm>
            <a:off x="4106960" y="1"/>
            <a:ext cx="8085039" cy="6865314"/>
          </a:xfrm>
          <a:prstGeom prst="rect">
            <a:avLst/>
          </a:prstGeom>
        </p:spPr>
      </p:pic>
      <p:sp>
        <p:nvSpPr>
          <p:cNvPr id="3" name="Textplatzhalter 2">
            <a:extLst>
              <a:ext uri="{FF2B5EF4-FFF2-40B4-BE49-F238E27FC236}">
                <a16:creationId xmlns:a16="http://schemas.microsoft.com/office/drawing/2014/main" id="{BA6E4293-9AF5-4853-841B-AE0AB118E053}"/>
              </a:ext>
            </a:extLst>
          </p:cNvPr>
          <p:cNvSpPr>
            <a:spLocks noGrp="1"/>
          </p:cNvSpPr>
          <p:nvPr>
            <p:ph type="body" idx="1"/>
          </p:nvPr>
        </p:nvSpPr>
        <p:spPr>
          <a:xfrm>
            <a:off x="407989" y="4589463"/>
            <a:ext cx="11373103" cy="1500187"/>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2" name="Picture 11" descr="A picture containing drawing, plate&#10;&#10;Description automatically generated">
            <a:extLst>
              <a:ext uri="{FF2B5EF4-FFF2-40B4-BE49-F238E27FC236}">
                <a16:creationId xmlns:a16="http://schemas.microsoft.com/office/drawing/2014/main" id="{7FCA15CD-7D50-4FE8-A780-4D412F4258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621" y="6377782"/>
            <a:ext cx="2773709" cy="36512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5957EED9-B987-4447-ACF8-A13E41A1A2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22579" y="6345238"/>
            <a:ext cx="2350800" cy="396082"/>
          </a:xfrm>
          <a:prstGeom prst="rect">
            <a:avLst/>
          </a:prstGeom>
        </p:spPr>
      </p:pic>
      <p:sp>
        <p:nvSpPr>
          <p:cNvPr id="8" name="Rechteck 4">
            <a:extLst>
              <a:ext uri="{FF2B5EF4-FFF2-40B4-BE49-F238E27FC236}">
                <a16:creationId xmlns:a16="http://schemas.microsoft.com/office/drawing/2014/main" id="{9546CE89-3167-4241-A7DE-CEDE06E979D0}"/>
              </a:ext>
            </a:extLst>
          </p:cNvPr>
          <p:cNvSpPr/>
          <p:nvPr userDrawn="1"/>
        </p:nvSpPr>
        <p:spPr>
          <a:xfrm>
            <a:off x="-2919" y="2798"/>
            <a:ext cx="7747462" cy="6855202"/>
          </a:xfrm>
          <a:custGeom>
            <a:avLst/>
            <a:gdLst>
              <a:gd name="connsiteX0" fmla="*/ 0 w 7730836"/>
              <a:gd name="connsiteY0" fmla="*/ 0 h 6319552"/>
              <a:gd name="connsiteX1" fmla="*/ 7730836 w 7730836"/>
              <a:gd name="connsiteY1" fmla="*/ 0 h 6319552"/>
              <a:gd name="connsiteX2" fmla="*/ 7730836 w 7730836"/>
              <a:gd name="connsiteY2" fmla="*/ 6319552 h 6319552"/>
              <a:gd name="connsiteX3" fmla="*/ 0 w 7730836"/>
              <a:gd name="connsiteY3" fmla="*/ 6319552 h 6319552"/>
              <a:gd name="connsiteX4" fmla="*/ 0 w 7730836"/>
              <a:gd name="connsiteY4" fmla="*/ 0 h 6319552"/>
              <a:gd name="connsiteX0" fmla="*/ 0 w 7730836"/>
              <a:gd name="connsiteY0" fmla="*/ 0 h 6319552"/>
              <a:gd name="connsiteX1" fmla="*/ 5411585 w 7730836"/>
              <a:gd name="connsiteY1" fmla="*/ 58189 h 6319552"/>
              <a:gd name="connsiteX2" fmla="*/ 7730836 w 7730836"/>
              <a:gd name="connsiteY2" fmla="*/ 6319552 h 6319552"/>
              <a:gd name="connsiteX3" fmla="*/ 0 w 7730836"/>
              <a:gd name="connsiteY3" fmla="*/ 6319552 h 6319552"/>
              <a:gd name="connsiteX4" fmla="*/ 0 w 7730836"/>
              <a:gd name="connsiteY4" fmla="*/ 0 h 6319552"/>
              <a:gd name="connsiteX0" fmla="*/ 0 w 7730836"/>
              <a:gd name="connsiteY0" fmla="*/ 0 h 6319552"/>
              <a:gd name="connsiteX1" fmla="*/ 4763192 w 7730836"/>
              <a:gd name="connsiteY1" fmla="*/ 0 h 6319552"/>
              <a:gd name="connsiteX2" fmla="*/ 7730836 w 7730836"/>
              <a:gd name="connsiteY2" fmla="*/ 6319552 h 6319552"/>
              <a:gd name="connsiteX3" fmla="*/ 0 w 7730836"/>
              <a:gd name="connsiteY3" fmla="*/ 6319552 h 6319552"/>
              <a:gd name="connsiteX4" fmla="*/ 0 w 7730836"/>
              <a:gd name="connsiteY4" fmla="*/ 0 h 6319552"/>
              <a:gd name="connsiteX0" fmla="*/ 0 w 7747462"/>
              <a:gd name="connsiteY0" fmla="*/ 0 h 6327865"/>
              <a:gd name="connsiteX1" fmla="*/ 4763192 w 7747462"/>
              <a:gd name="connsiteY1" fmla="*/ 0 h 6327865"/>
              <a:gd name="connsiteX2" fmla="*/ 7747462 w 7747462"/>
              <a:gd name="connsiteY2" fmla="*/ 6327865 h 6327865"/>
              <a:gd name="connsiteX3" fmla="*/ 0 w 7747462"/>
              <a:gd name="connsiteY3" fmla="*/ 6319552 h 6327865"/>
              <a:gd name="connsiteX4" fmla="*/ 0 w 7747462"/>
              <a:gd name="connsiteY4" fmla="*/ 0 h 632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462" h="6327865">
                <a:moveTo>
                  <a:pt x="0" y="0"/>
                </a:moveTo>
                <a:lnTo>
                  <a:pt x="4763192" y="0"/>
                </a:lnTo>
                <a:lnTo>
                  <a:pt x="7747462" y="6327865"/>
                </a:lnTo>
                <a:lnTo>
                  <a:pt x="0" y="6319552"/>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00BC22B-1888-4AE9-B65F-60FF9391A220}"/>
              </a:ext>
            </a:extLst>
          </p:cNvPr>
          <p:cNvSpPr>
            <a:spLocks noGrp="1"/>
          </p:cNvSpPr>
          <p:nvPr>
            <p:ph type="title"/>
          </p:nvPr>
        </p:nvSpPr>
        <p:spPr>
          <a:xfrm>
            <a:off x="407989" y="1709738"/>
            <a:ext cx="11373103" cy="2852737"/>
          </a:xfrm>
        </p:spPr>
        <p:txBody>
          <a:bodyPr anchor="b">
            <a:normAutofit/>
          </a:bodyPr>
          <a:lstStyle>
            <a:lvl1pPr algn="l">
              <a:defRPr sz="4800">
                <a:solidFill>
                  <a:schemeClr val="bg1"/>
                </a:solidFill>
              </a:defRPr>
            </a:lvl1pPr>
          </a:lstStyle>
          <a:p>
            <a:r>
              <a:rPr lang="de-DE"/>
              <a:t>Mastertitelformat bearbeiten</a:t>
            </a:r>
            <a:endParaRPr lang="en-GB"/>
          </a:p>
        </p:txBody>
      </p:sp>
    </p:spTree>
    <p:extLst>
      <p:ext uri="{BB962C8B-B14F-4D97-AF65-F5344CB8AC3E}">
        <p14:creationId xmlns:p14="http://schemas.microsoft.com/office/powerpoint/2010/main" val="527801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5D7DF-EDB7-4982-AC39-CEBAADE23316}"/>
              </a:ext>
            </a:extLst>
          </p:cNvPr>
          <p:cNvSpPr>
            <a:spLocks noGrp="1"/>
          </p:cNvSpPr>
          <p:nvPr>
            <p:ph type="title"/>
          </p:nvPr>
        </p:nvSpPr>
        <p:spPr/>
        <p:txBody>
          <a:bodyPr>
            <a:normAutofit/>
          </a:bodyPr>
          <a:lstStyle>
            <a:lvl1pPr algn="l">
              <a:defRPr sz="3600">
                <a:solidFill>
                  <a:schemeClr val="tx2"/>
                </a:solidFill>
              </a:defRPr>
            </a:lvl1pPr>
          </a:lstStyle>
          <a:p>
            <a:r>
              <a:rPr lang="de-DE"/>
              <a:t>Mastertitelformat bearbeiten</a:t>
            </a:r>
            <a:endParaRPr lang="en-GB"/>
          </a:p>
        </p:txBody>
      </p:sp>
      <p:sp>
        <p:nvSpPr>
          <p:cNvPr id="3" name="Inhaltsplatzhalter 2">
            <a:extLst>
              <a:ext uri="{FF2B5EF4-FFF2-40B4-BE49-F238E27FC236}">
                <a16:creationId xmlns:a16="http://schemas.microsoft.com/office/drawing/2014/main" id="{53072AFD-7332-41B7-918F-8FF82E5DFF74}"/>
              </a:ext>
            </a:extLst>
          </p:cNvPr>
          <p:cNvSpPr>
            <a:spLocks noGrp="1"/>
          </p:cNvSpPr>
          <p:nvPr>
            <p:ph idx="1"/>
          </p:nvPr>
        </p:nvSpPr>
        <p:spPr/>
        <p:txBody>
          <a:bodyPr/>
          <a:lstStyle>
            <a:lvl1pPr algn="l">
              <a:buClr>
                <a:schemeClr val="bg2"/>
              </a:buClr>
              <a:defRPr sz="2400"/>
            </a:lvl1pPr>
            <a:lvl2pPr algn="l">
              <a:buClr>
                <a:schemeClr val="bg2"/>
              </a:buClr>
              <a:defRPr sz="2000"/>
            </a:lvl2pPr>
            <a:lvl3pPr algn="l">
              <a:buClr>
                <a:schemeClr val="bg2"/>
              </a:buClr>
              <a:defRPr sz="1800"/>
            </a:lvl3pPr>
            <a:lvl4pPr algn="l">
              <a:buClr>
                <a:schemeClr val="bg2"/>
              </a:buClr>
              <a:defRPr sz="1600"/>
            </a:lvl4pPr>
            <a:lvl5pPr algn="l">
              <a:buClr>
                <a:schemeClr val="bg2"/>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Fußzeilenplatzhalter 4">
            <a:extLst>
              <a:ext uri="{FF2B5EF4-FFF2-40B4-BE49-F238E27FC236}">
                <a16:creationId xmlns:a16="http://schemas.microsoft.com/office/drawing/2014/main" id="{5B0A8E99-35D3-48CD-86E7-E32418317018}"/>
              </a:ext>
            </a:extLst>
          </p:cNvPr>
          <p:cNvSpPr>
            <a:spLocks noGrp="1"/>
          </p:cNvSpPr>
          <p:nvPr>
            <p:ph type="ftr" sz="quarter" idx="11"/>
          </p:nvPr>
        </p:nvSpPr>
        <p:spPr>
          <a:xfrm>
            <a:off x="417600" y="6356349"/>
            <a:ext cx="8564817" cy="385200"/>
          </a:xfrm>
        </p:spPr>
        <p:txBody>
          <a:bodyPr/>
          <a:lstStyle>
            <a:lvl1pPr algn="l">
              <a:defRPr/>
            </a:lvl1pPr>
          </a:lstStyle>
          <a:p>
            <a:endParaRPr lang="en-GB"/>
          </a:p>
        </p:txBody>
      </p:sp>
    </p:spTree>
    <p:extLst>
      <p:ext uri="{BB962C8B-B14F-4D97-AF65-F5344CB8AC3E}">
        <p14:creationId xmlns:p14="http://schemas.microsoft.com/office/powerpoint/2010/main" val="984376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DC6A25-E4E9-4611-9B0B-3C3A6E459668}"/>
              </a:ext>
            </a:extLst>
          </p:cNvPr>
          <p:cNvSpPr>
            <a:spLocks noGrp="1"/>
          </p:cNvSpPr>
          <p:nvPr>
            <p:ph type="title"/>
          </p:nvPr>
        </p:nvSpPr>
        <p:spPr/>
        <p:txBody>
          <a:bodyPr>
            <a:normAutofit/>
          </a:bodyPr>
          <a:lstStyle>
            <a:lvl1pPr>
              <a:defRPr sz="3600">
                <a:solidFill>
                  <a:schemeClr val="bg2"/>
                </a:solidFill>
              </a:defRPr>
            </a:lvl1pPr>
          </a:lstStyle>
          <a:p>
            <a:r>
              <a:rPr lang="de-DE"/>
              <a:t>Mastertitelformat bearbeiten</a:t>
            </a:r>
            <a:endParaRPr lang="en-GB"/>
          </a:p>
        </p:txBody>
      </p:sp>
      <p:sp>
        <p:nvSpPr>
          <p:cNvPr id="3" name="Inhaltsplatzhalter 2">
            <a:extLst>
              <a:ext uri="{FF2B5EF4-FFF2-40B4-BE49-F238E27FC236}">
                <a16:creationId xmlns:a16="http://schemas.microsoft.com/office/drawing/2014/main" id="{A3ABD7A6-E5AC-432E-8B31-B94049C19E2E}"/>
              </a:ext>
            </a:extLst>
          </p:cNvPr>
          <p:cNvSpPr>
            <a:spLocks noGrp="1"/>
          </p:cNvSpPr>
          <p:nvPr>
            <p:ph sz="half" idx="1"/>
          </p:nvPr>
        </p:nvSpPr>
        <p:spPr>
          <a:xfrm>
            <a:off x="410908" y="1825625"/>
            <a:ext cx="5540630" cy="4351338"/>
          </a:xfrm>
        </p:spPr>
        <p:txBody>
          <a:bodyPr>
            <a:normAutofit/>
          </a:bodyPr>
          <a:lstStyle>
            <a:lvl1pPr>
              <a:buClr>
                <a:schemeClr val="bg2"/>
              </a:buClr>
              <a:defRPr sz="2400"/>
            </a:lvl1pPr>
            <a:lvl2pPr>
              <a:buClr>
                <a:schemeClr val="bg2"/>
              </a:buClr>
              <a:defRPr sz="2000"/>
            </a:lvl2pPr>
            <a:lvl3pPr>
              <a:buClr>
                <a:schemeClr val="bg2"/>
              </a:buClr>
              <a:defRPr sz="1800"/>
            </a:lvl3pPr>
            <a:lvl4pPr>
              <a:buClr>
                <a:schemeClr val="bg2"/>
              </a:buClr>
              <a:defRPr sz="1600"/>
            </a:lvl4pPr>
            <a:lvl5pPr>
              <a:buClr>
                <a:schemeClr val="bg2"/>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2613F7FE-637D-4CED-9C51-D1BF475CB0BC}"/>
              </a:ext>
            </a:extLst>
          </p:cNvPr>
          <p:cNvSpPr>
            <a:spLocks noGrp="1"/>
          </p:cNvSpPr>
          <p:nvPr>
            <p:ph sz="half" idx="2"/>
          </p:nvPr>
        </p:nvSpPr>
        <p:spPr>
          <a:xfrm>
            <a:off x="6240462" y="1825625"/>
            <a:ext cx="5540630" cy="4351338"/>
          </a:xfrm>
        </p:spPr>
        <p:txBody>
          <a:bodyPr>
            <a:normAutofit/>
          </a:bodyPr>
          <a:lstStyle>
            <a:lvl1pPr>
              <a:buClr>
                <a:schemeClr val="bg2"/>
              </a:buClr>
              <a:defRPr sz="2400"/>
            </a:lvl1pPr>
            <a:lvl2pPr>
              <a:buClr>
                <a:schemeClr val="bg2"/>
              </a:buClr>
              <a:defRPr sz="2000"/>
            </a:lvl2pPr>
            <a:lvl3pPr>
              <a:buClr>
                <a:schemeClr val="bg2"/>
              </a:buClr>
              <a:defRPr sz="1800"/>
            </a:lvl3pPr>
            <a:lvl4pPr>
              <a:buClr>
                <a:schemeClr val="bg2"/>
              </a:buClr>
              <a:defRPr sz="1600"/>
            </a:lvl4pPr>
            <a:lvl5pPr>
              <a:buClr>
                <a:schemeClr val="bg2"/>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a:extLst>
              <a:ext uri="{FF2B5EF4-FFF2-40B4-BE49-F238E27FC236}">
                <a16:creationId xmlns:a16="http://schemas.microsoft.com/office/drawing/2014/main" id="{BDD0D58C-5F80-48F5-ABAA-EB678E4FA544}"/>
              </a:ext>
            </a:extLst>
          </p:cNvPr>
          <p:cNvSpPr>
            <a:spLocks noGrp="1"/>
          </p:cNvSpPr>
          <p:nvPr>
            <p:ph type="ftr" sz="quarter" idx="11"/>
          </p:nvPr>
        </p:nvSpPr>
        <p:spPr>
          <a:xfrm>
            <a:off x="417600" y="6356349"/>
            <a:ext cx="8564817" cy="385200"/>
          </a:xfrm>
        </p:spPr>
        <p:txBody>
          <a:bodyPr/>
          <a:lstStyle/>
          <a:p>
            <a:endParaRPr lang="en-GB"/>
          </a:p>
        </p:txBody>
      </p:sp>
    </p:spTree>
    <p:extLst>
      <p:ext uri="{BB962C8B-B14F-4D97-AF65-F5344CB8AC3E}">
        <p14:creationId xmlns:p14="http://schemas.microsoft.com/office/powerpoint/2010/main" val="2747871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Zwei Inhalt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E378F02-E0DE-49E4-92D0-1C2E1B601F76}"/>
              </a:ext>
            </a:extLst>
          </p:cNvPr>
          <p:cNvSpPr/>
          <p:nvPr userDrawn="1"/>
        </p:nvSpPr>
        <p:spPr>
          <a:xfrm>
            <a:off x="6096000" y="1690688"/>
            <a:ext cx="5688013" cy="4510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21DC6A25-E4E9-4611-9B0B-3C3A6E459668}"/>
              </a:ext>
            </a:extLst>
          </p:cNvPr>
          <p:cNvSpPr>
            <a:spLocks noGrp="1"/>
          </p:cNvSpPr>
          <p:nvPr>
            <p:ph type="title"/>
          </p:nvPr>
        </p:nvSpPr>
        <p:spPr/>
        <p:txBody>
          <a:bodyPr>
            <a:normAutofit/>
          </a:bodyPr>
          <a:lstStyle>
            <a:lvl1pPr>
              <a:defRPr sz="3600">
                <a:solidFill>
                  <a:schemeClr val="bg2"/>
                </a:solidFill>
              </a:defRPr>
            </a:lvl1pPr>
          </a:lstStyle>
          <a:p>
            <a:r>
              <a:rPr lang="de-DE"/>
              <a:t>Mastertitelformat bearbeiten</a:t>
            </a:r>
            <a:endParaRPr lang="en-GB"/>
          </a:p>
        </p:txBody>
      </p:sp>
      <p:sp>
        <p:nvSpPr>
          <p:cNvPr id="3" name="Inhaltsplatzhalter 2">
            <a:extLst>
              <a:ext uri="{FF2B5EF4-FFF2-40B4-BE49-F238E27FC236}">
                <a16:creationId xmlns:a16="http://schemas.microsoft.com/office/drawing/2014/main" id="{A3ABD7A6-E5AC-432E-8B31-B94049C19E2E}"/>
              </a:ext>
            </a:extLst>
          </p:cNvPr>
          <p:cNvSpPr>
            <a:spLocks noGrp="1"/>
          </p:cNvSpPr>
          <p:nvPr>
            <p:ph sz="half" idx="1"/>
          </p:nvPr>
        </p:nvSpPr>
        <p:spPr>
          <a:xfrm>
            <a:off x="410908" y="1825625"/>
            <a:ext cx="5540630" cy="4351338"/>
          </a:xfrm>
        </p:spPr>
        <p:txBody>
          <a:bodyPr>
            <a:normAutofit/>
          </a:bodyPr>
          <a:lstStyle>
            <a:lvl1pPr>
              <a:buClr>
                <a:schemeClr val="bg2"/>
              </a:buClr>
              <a:defRPr sz="2400"/>
            </a:lvl1pPr>
            <a:lvl2pPr>
              <a:buClr>
                <a:schemeClr val="bg2"/>
              </a:buClr>
              <a:defRPr sz="2000"/>
            </a:lvl2pPr>
            <a:lvl3pPr>
              <a:buClr>
                <a:schemeClr val="bg2"/>
              </a:buClr>
              <a:defRPr sz="1800"/>
            </a:lvl3pPr>
            <a:lvl4pPr>
              <a:buClr>
                <a:schemeClr val="bg2"/>
              </a:buClr>
              <a:defRPr sz="1600"/>
            </a:lvl4pPr>
            <a:lvl5pPr>
              <a:buClr>
                <a:schemeClr val="bg2"/>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2613F7FE-637D-4CED-9C51-D1BF475CB0BC}"/>
              </a:ext>
            </a:extLst>
          </p:cNvPr>
          <p:cNvSpPr>
            <a:spLocks noGrp="1"/>
          </p:cNvSpPr>
          <p:nvPr>
            <p:ph sz="half" idx="2"/>
          </p:nvPr>
        </p:nvSpPr>
        <p:spPr>
          <a:xfrm>
            <a:off x="6240462" y="1825625"/>
            <a:ext cx="5540630" cy="4351338"/>
          </a:xfrm>
          <a:noFill/>
        </p:spPr>
        <p:txBody>
          <a:bodyPr>
            <a:normAutofit/>
          </a:bodyPr>
          <a:lstStyle>
            <a:lvl1pPr>
              <a:buClr>
                <a:schemeClr val="bg2"/>
              </a:buClr>
              <a:defRPr sz="2400">
                <a:solidFill>
                  <a:schemeClr val="bg1"/>
                </a:solidFill>
              </a:defRPr>
            </a:lvl1pPr>
            <a:lvl2pPr>
              <a:buClr>
                <a:schemeClr val="bg2"/>
              </a:buClr>
              <a:defRPr sz="2000">
                <a:solidFill>
                  <a:schemeClr val="bg1"/>
                </a:solidFill>
              </a:defRPr>
            </a:lvl2pPr>
            <a:lvl3pPr>
              <a:buClr>
                <a:schemeClr val="bg2"/>
              </a:buClr>
              <a:defRPr sz="1800">
                <a:solidFill>
                  <a:schemeClr val="bg1"/>
                </a:solidFill>
              </a:defRPr>
            </a:lvl3pPr>
            <a:lvl4pPr>
              <a:buClr>
                <a:schemeClr val="bg2"/>
              </a:buClr>
              <a:defRPr sz="1600">
                <a:solidFill>
                  <a:schemeClr val="bg1"/>
                </a:solidFill>
              </a:defRPr>
            </a:lvl4pPr>
            <a:lvl5pPr>
              <a:buClr>
                <a:schemeClr val="bg2"/>
              </a:buClr>
              <a:defRPr sz="14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a:extLst>
              <a:ext uri="{FF2B5EF4-FFF2-40B4-BE49-F238E27FC236}">
                <a16:creationId xmlns:a16="http://schemas.microsoft.com/office/drawing/2014/main" id="{BDD0D58C-5F80-48F5-ABAA-EB678E4FA544}"/>
              </a:ext>
            </a:extLst>
          </p:cNvPr>
          <p:cNvSpPr>
            <a:spLocks noGrp="1"/>
          </p:cNvSpPr>
          <p:nvPr>
            <p:ph type="ftr" sz="quarter" idx="11"/>
          </p:nvPr>
        </p:nvSpPr>
        <p:spPr>
          <a:xfrm>
            <a:off x="417600" y="6356349"/>
            <a:ext cx="8564817" cy="385200"/>
          </a:xfrm>
        </p:spPr>
        <p:txBody>
          <a:bodyPr/>
          <a:lstStyle/>
          <a:p>
            <a:endParaRPr lang="en-GB"/>
          </a:p>
        </p:txBody>
      </p:sp>
    </p:spTree>
    <p:extLst>
      <p:ext uri="{BB962C8B-B14F-4D97-AF65-F5344CB8AC3E}">
        <p14:creationId xmlns:p14="http://schemas.microsoft.com/office/powerpoint/2010/main" val="1046570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4565A-635C-4D37-A536-1EBFCCE06313}"/>
              </a:ext>
            </a:extLst>
          </p:cNvPr>
          <p:cNvSpPr>
            <a:spLocks noGrp="1"/>
          </p:cNvSpPr>
          <p:nvPr>
            <p:ph type="title"/>
          </p:nvPr>
        </p:nvSpPr>
        <p:spPr>
          <a:xfrm>
            <a:off x="415304" y="365125"/>
            <a:ext cx="11373103" cy="1325563"/>
          </a:xfrm>
        </p:spPr>
        <p:txBody>
          <a:bodyPr>
            <a:normAutofit/>
          </a:bodyPr>
          <a:lstStyle>
            <a:lvl1pPr>
              <a:defRPr sz="3600">
                <a:solidFill>
                  <a:schemeClr val="bg2"/>
                </a:solidFill>
              </a:defRPr>
            </a:lvl1pPr>
          </a:lstStyle>
          <a:p>
            <a:r>
              <a:rPr lang="de-DE"/>
              <a:t>Mastertitelformat bearbeiten</a:t>
            </a:r>
            <a:endParaRPr lang="en-GB"/>
          </a:p>
        </p:txBody>
      </p:sp>
      <p:sp>
        <p:nvSpPr>
          <p:cNvPr id="3" name="Textplatzhalter 2">
            <a:extLst>
              <a:ext uri="{FF2B5EF4-FFF2-40B4-BE49-F238E27FC236}">
                <a16:creationId xmlns:a16="http://schemas.microsoft.com/office/drawing/2014/main" id="{D75453FE-694E-4576-A470-2B20AB4FDAE5}"/>
              </a:ext>
            </a:extLst>
          </p:cNvPr>
          <p:cNvSpPr>
            <a:spLocks noGrp="1"/>
          </p:cNvSpPr>
          <p:nvPr>
            <p:ph type="body" idx="1"/>
          </p:nvPr>
        </p:nvSpPr>
        <p:spPr>
          <a:xfrm>
            <a:off x="407989" y="1681163"/>
            <a:ext cx="5543550"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4AFE529-E9B7-4625-93EB-8B957D03A696}"/>
              </a:ext>
            </a:extLst>
          </p:cNvPr>
          <p:cNvSpPr>
            <a:spLocks noGrp="1"/>
          </p:cNvSpPr>
          <p:nvPr>
            <p:ph sz="half" idx="2"/>
          </p:nvPr>
        </p:nvSpPr>
        <p:spPr>
          <a:xfrm>
            <a:off x="407989" y="2505075"/>
            <a:ext cx="5543550" cy="3684588"/>
          </a:xfrm>
        </p:spPr>
        <p:txBody>
          <a:bodyPr/>
          <a:lstStyle>
            <a:lvl1pPr marL="457200" indent="-457200">
              <a:buClr>
                <a:schemeClr val="bg2"/>
              </a:buClr>
              <a:buFont typeface="Arial" panose="020B0604020202020204" pitchFamily="34" charset="0"/>
              <a:buChar char="•"/>
              <a:defRPr sz="2000"/>
            </a:lvl1pPr>
            <a:lvl2pPr marL="800100" indent="-342900">
              <a:buClr>
                <a:schemeClr val="bg2"/>
              </a:buClr>
              <a:buFont typeface="Arial" panose="020B0604020202020204" pitchFamily="34" charset="0"/>
              <a:buChar char="•"/>
              <a:defRPr sz="1800"/>
            </a:lvl2pPr>
            <a:lvl3pPr marL="1257300" indent="-342900">
              <a:buClr>
                <a:schemeClr val="bg2"/>
              </a:buClr>
              <a:buFont typeface="Arial" panose="020B0604020202020204" pitchFamily="34" charset="0"/>
              <a:buChar char="•"/>
              <a:defRPr sz="1600"/>
            </a:lvl3pPr>
            <a:lvl4pPr marL="1657350" indent="-285750">
              <a:buClr>
                <a:schemeClr val="bg2"/>
              </a:buClr>
              <a:buFont typeface="Arial" panose="020B0604020202020204" pitchFamily="34" charset="0"/>
              <a:buChar char="•"/>
              <a:defRPr sz="1400"/>
            </a:lvl4pPr>
            <a:lvl5pPr marL="2114550" indent="-285750">
              <a:buClr>
                <a:schemeClr val="bg2"/>
              </a:buClr>
              <a:buFont typeface="Arial" panose="020B0604020202020204" pitchFamily="34" charset="0"/>
              <a:buChar cha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EB76DE71-69CC-4A2E-9EC1-3B0855BC9857}"/>
              </a:ext>
            </a:extLst>
          </p:cNvPr>
          <p:cNvSpPr>
            <a:spLocks noGrp="1"/>
          </p:cNvSpPr>
          <p:nvPr>
            <p:ph type="body" sz="quarter" idx="3"/>
          </p:nvPr>
        </p:nvSpPr>
        <p:spPr>
          <a:xfrm>
            <a:off x="6240462" y="1681163"/>
            <a:ext cx="5543551"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992C867-7617-46EA-8A92-B9C763601DA6}"/>
              </a:ext>
            </a:extLst>
          </p:cNvPr>
          <p:cNvSpPr>
            <a:spLocks noGrp="1"/>
          </p:cNvSpPr>
          <p:nvPr>
            <p:ph sz="quarter" idx="4"/>
          </p:nvPr>
        </p:nvSpPr>
        <p:spPr>
          <a:xfrm>
            <a:off x="6240462" y="2505075"/>
            <a:ext cx="5540630" cy="3684588"/>
          </a:xfrm>
        </p:spPr>
        <p:txBody>
          <a:bodyPr/>
          <a:lstStyle>
            <a:lvl1pPr>
              <a:buClr>
                <a:schemeClr val="bg2"/>
              </a:buClr>
              <a:defRPr sz="2000"/>
            </a:lvl1pPr>
            <a:lvl2pPr>
              <a:buClr>
                <a:schemeClr val="bg2"/>
              </a:buClr>
              <a:defRPr sz="1800"/>
            </a:lvl2pPr>
            <a:lvl3pPr>
              <a:buClr>
                <a:schemeClr val="bg2"/>
              </a:buClr>
              <a:defRPr sz="1600"/>
            </a:lvl3pPr>
            <a:lvl4pPr>
              <a:buClr>
                <a:schemeClr val="bg2"/>
              </a:buClr>
              <a:defRPr sz="1400"/>
            </a:lvl4pPr>
            <a:lvl5pPr>
              <a:buClr>
                <a:schemeClr val="bg2"/>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8" name="Fußzeilenplatzhalter 7">
            <a:extLst>
              <a:ext uri="{FF2B5EF4-FFF2-40B4-BE49-F238E27FC236}">
                <a16:creationId xmlns:a16="http://schemas.microsoft.com/office/drawing/2014/main" id="{F43B8B99-33B2-4AC0-BDB4-3AC33AE71494}"/>
              </a:ext>
            </a:extLst>
          </p:cNvPr>
          <p:cNvSpPr>
            <a:spLocks noGrp="1"/>
          </p:cNvSpPr>
          <p:nvPr>
            <p:ph type="ftr" sz="quarter" idx="11"/>
          </p:nvPr>
        </p:nvSpPr>
        <p:spPr>
          <a:xfrm>
            <a:off x="417600" y="6356349"/>
            <a:ext cx="8567736" cy="385200"/>
          </a:xfrm>
        </p:spPr>
        <p:txBody>
          <a:bodyPr/>
          <a:lstStyle/>
          <a:p>
            <a:endParaRPr lang="en-GB"/>
          </a:p>
        </p:txBody>
      </p:sp>
    </p:spTree>
    <p:extLst>
      <p:ext uri="{BB962C8B-B14F-4D97-AF65-F5344CB8AC3E}">
        <p14:creationId xmlns:p14="http://schemas.microsoft.com/office/powerpoint/2010/main" val="2967482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Vergleich">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7542B9B3-0381-4A3C-AA84-F43E41B1099B}"/>
              </a:ext>
            </a:extLst>
          </p:cNvPr>
          <p:cNvSpPr/>
          <p:nvPr userDrawn="1"/>
        </p:nvSpPr>
        <p:spPr>
          <a:xfrm>
            <a:off x="6096000" y="1681163"/>
            <a:ext cx="5685092" cy="45196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9B84565A-635C-4D37-A536-1EBFCCE06313}"/>
              </a:ext>
            </a:extLst>
          </p:cNvPr>
          <p:cNvSpPr>
            <a:spLocks noGrp="1"/>
          </p:cNvSpPr>
          <p:nvPr>
            <p:ph type="title"/>
          </p:nvPr>
        </p:nvSpPr>
        <p:spPr>
          <a:xfrm>
            <a:off x="415304" y="365125"/>
            <a:ext cx="11373103" cy="1325563"/>
          </a:xfrm>
        </p:spPr>
        <p:txBody>
          <a:bodyPr>
            <a:normAutofit/>
          </a:bodyPr>
          <a:lstStyle>
            <a:lvl1pPr>
              <a:defRPr sz="3600">
                <a:solidFill>
                  <a:schemeClr val="bg2"/>
                </a:solidFill>
              </a:defRPr>
            </a:lvl1pPr>
          </a:lstStyle>
          <a:p>
            <a:r>
              <a:rPr lang="de-DE"/>
              <a:t>Mastertitelformat bearbeiten</a:t>
            </a:r>
            <a:endParaRPr lang="en-GB"/>
          </a:p>
        </p:txBody>
      </p:sp>
      <p:sp>
        <p:nvSpPr>
          <p:cNvPr id="3" name="Textplatzhalter 2">
            <a:extLst>
              <a:ext uri="{FF2B5EF4-FFF2-40B4-BE49-F238E27FC236}">
                <a16:creationId xmlns:a16="http://schemas.microsoft.com/office/drawing/2014/main" id="{D75453FE-694E-4576-A470-2B20AB4FDAE5}"/>
              </a:ext>
            </a:extLst>
          </p:cNvPr>
          <p:cNvSpPr>
            <a:spLocks noGrp="1"/>
          </p:cNvSpPr>
          <p:nvPr>
            <p:ph type="body" idx="1"/>
          </p:nvPr>
        </p:nvSpPr>
        <p:spPr>
          <a:xfrm>
            <a:off x="407989" y="1681163"/>
            <a:ext cx="5543550"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4AFE529-E9B7-4625-93EB-8B957D03A696}"/>
              </a:ext>
            </a:extLst>
          </p:cNvPr>
          <p:cNvSpPr>
            <a:spLocks noGrp="1"/>
          </p:cNvSpPr>
          <p:nvPr>
            <p:ph sz="half" idx="2"/>
          </p:nvPr>
        </p:nvSpPr>
        <p:spPr>
          <a:xfrm>
            <a:off x="407989" y="2505075"/>
            <a:ext cx="5543550" cy="3684588"/>
          </a:xfrm>
        </p:spPr>
        <p:txBody>
          <a:bodyPr/>
          <a:lstStyle>
            <a:lvl1pPr marL="457200" indent="-457200">
              <a:buClr>
                <a:schemeClr val="bg2"/>
              </a:buClr>
              <a:buFont typeface="Arial" panose="020B0604020202020204" pitchFamily="34" charset="0"/>
              <a:buChar char="•"/>
              <a:defRPr/>
            </a:lvl1pPr>
            <a:lvl2pPr marL="800100" indent="-342900">
              <a:buClr>
                <a:schemeClr val="bg2"/>
              </a:buClr>
              <a:buFont typeface="Arial" panose="020B0604020202020204" pitchFamily="34" charset="0"/>
              <a:buChar char="•"/>
              <a:defRPr/>
            </a:lvl2pPr>
            <a:lvl3pPr marL="1257300" indent="-342900">
              <a:buClr>
                <a:schemeClr val="bg2"/>
              </a:buClr>
              <a:buFont typeface="Arial" panose="020B0604020202020204" pitchFamily="34" charset="0"/>
              <a:buChar char="•"/>
              <a:defRPr/>
            </a:lvl3pPr>
            <a:lvl4pPr marL="1657350" indent="-285750">
              <a:buClr>
                <a:schemeClr val="bg2"/>
              </a:buClr>
              <a:buFont typeface="Arial" panose="020B0604020202020204" pitchFamily="34" charset="0"/>
              <a:buChar char="•"/>
              <a:defRPr/>
            </a:lvl4pPr>
            <a:lvl5pPr marL="2114550" indent="-285750">
              <a:buClr>
                <a:schemeClr val="bg2"/>
              </a:buClr>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EB76DE71-69CC-4A2E-9EC1-3B0855BC9857}"/>
              </a:ext>
            </a:extLst>
          </p:cNvPr>
          <p:cNvSpPr>
            <a:spLocks noGrp="1"/>
          </p:cNvSpPr>
          <p:nvPr>
            <p:ph type="body" sz="quarter" idx="3"/>
          </p:nvPr>
        </p:nvSpPr>
        <p:spPr>
          <a:xfrm>
            <a:off x="6240462" y="1681163"/>
            <a:ext cx="5543551" cy="823912"/>
          </a:xfrm>
          <a:no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992C867-7617-46EA-8A92-B9C763601DA6}"/>
              </a:ext>
            </a:extLst>
          </p:cNvPr>
          <p:cNvSpPr>
            <a:spLocks noGrp="1"/>
          </p:cNvSpPr>
          <p:nvPr>
            <p:ph sz="quarter" idx="4"/>
          </p:nvPr>
        </p:nvSpPr>
        <p:spPr>
          <a:xfrm>
            <a:off x="6240462" y="2505075"/>
            <a:ext cx="5540630" cy="3684588"/>
          </a:xfrm>
          <a:noFill/>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8" name="Fußzeilenplatzhalter 7">
            <a:extLst>
              <a:ext uri="{FF2B5EF4-FFF2-40B4-BE49-F238E27FC236}">
                <a16:creationId xmlns:a16="http://schemas.microsoft.com/office/drawing/2014/main" id="{F43B8B99-33B2-4AC0-BDB4-3AC33AE71494}"/>
              </a:ext>
            </a:extLst>
          </p:cNvPr>
          <p:cNvSpPr>
            <a:spLocks noGrp="1"/>
          </p:cNvSpPr>
          <p:nvPr>
            <p:ph type="ftr" sz="quarter" idx="11"/>
          </p:nvPr>
        </p:nvSpPr>
        <p:spPr>
          <a:xfrm>
            <a:off x="417600" y="6356349"/>
            <a:ext cx="8567736" cy="385200"/>
          </a:xfrm>
        </p:spPr>
        <p:txBody>
          <a:bodyPr/>
          <a:lstStyle/>
          <a:p>
            <a:endParaRPr lang="en-GB"/>
          </a:p>
        </p:txBody>
      </p:sp>
    </p:spTree>
    <p:extLst>
      <p:ext uri="{BB962C8B-B14F-4D97-AF65-F5344CB8AC3E}">
        <p14:creationId xmlns:p14="http://schemas.microsoft.com/office/powerpoint/2010/main" val="3056152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B00CD-3F12-42EB-8B19-B8BAA91B4279}"/>
              </a:ext>
            </a:extLst>
          </p:cNvPr>
          <p:cNvSpPr>
            <a:spLocks noGrp="1"/>
          </p:cNvSpPr>
          <p:nvPr>
            <p:ph type="title"/>
          </p:nvPr>
        </p:nvSpPr>
        <p:spPr/>
        <p:txBody>
          <a:bodyPr>
            <a:normAutofit/>
          </a:bodyPr>
          <a:lstStyle>
            <a:lvl1pPr>
              <a:defRPr sz="3600">
                <a:solidFill>
                  <a:schemeClr val="bg2"/>
                </a:solidFill>
              </a:defRPr>
            </a:lvl1pPr>
          </a:lstStyle>
          <a:p>
            <a:r>
              <a:rPr lang="de-DE"/>
              <a:t>Mastertitelformat bearbeiten</a:t>
            </a:r>
            <a:endParaRPr lang="en-GB"/>
          </a:p>
        </p:txBody>
      </p:sp>
      <p:sp>
        <p:nvSpPr>
          <p:cNvPr id="4" name="Fußzeilenplatzhalter 3">
            <a:extLst>
              <a:ext uri="{FF2B5EF4-FFF2-40B4-BE49-F238E27FC236}">
                <a16:creationId xmlns:a16="http://schemas.microsoft.com/office/drawing/2014/main" id="{940B0166-EB62-4A72-9760-9A3F1D8EC114}"/>
              </a:ext>
            </a:extLst>
          </p:cNvPr>
          <p:cNvSpPr>
            <a:spLocks noGrp="1"/>
          </p:cNvSpPr>
          <p:nvPr>
            <p:ph type="ftr" sz="quarter" idx="11"/>
          </p:nvPr>
        </p:nvSpPr>
        <p:spPr>
          <a:xfrm>
            <a:off x="417600" y="6356349"/>
            <a:ext cx="8564817" cy="385200"/>
          </a:xfrm>
        </p:spPr>
        <p:txBody>
          <a:bodyPr/>
          <a:lstStyle/>
          <a:p>
            <a:endParaRPr lang="en-GB"/>
          </a:p>
        </p:txBody>
      </p:sp>
    </p:spTree>
    <p:extLst>
      <p:ext uri="{BB962C8B-B14F-4D97-AF65-F5344CB8AC3E}">
        <p14:creationId xmlns:p14="http://schemas.microsoft.com/office/powerpoint/2010/main" val="4179840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el und Subline">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40B0166-EB62-4A72-9760-9A3F1D8EC114}"/>
              </a:ext>
            </a:extLst>
          </p:cNvPr>
          <p:cNvSpPr>
            <a:spLocks noGrp="1"/>
          </p:cNvSpPr>
          <p:nvPr>
            <p:ph type="ftr" sz="quarter" idx="11"/>
          </p:nvPr>
        </p:nvSpPr>
        <p:spPr>
          <a:xfrm>
            <a:off x="417600" y="6356349"/>
            <a:ext cx="8564817" cy="385200"/>
          </a:xfrm>
        </p:spPr>
        <p:txBody>
          <a:bodyPr/>
          <a:lstStyle/>
          <a:p>
            <a:endParaRPr lang="en-GB"/>
          </a:p>
        </p:txBody>
      </p:sp>
      <p:sp>
        <p:nvSpPr>
          <p:cNvPr id="5" name="Titel 1">
            <a:extLst>
              <a:ext uri="{FF2B5EF4-FFF2-40B4-BE49-F238E27FC236}">
                <a16:creationId xmlns:a16="http://schemas.microsoft.com/office/drawing/2014/main" id="{564B90A4-AEA5-6840-BBB7-D4B40BF5D44E}"/>
              </a:ext>
            </a:extLst>
          </p:cNvPr>
          <p:cNvSpPr>
            <a:spLocks noGrp="1"/>
          </p:cNvSpPr>
          <p:nvPr>
            <p:ph type="title"/>
          </p:nvPr>
        </p:nvSpPr>
        <p:spPr>
          <a:xfrm>
            <a:off x="416533" y="373592"/>
            <a:ext cx="11367479" cy="900000"/>
          </a:xfrm>
        </p:spPr>
        <p:txBody>
          <a:bodyPr anchor="b" anchorCtr="0">
            <a:normAutofit/>
          </a:bodyPr>
          <a:lstStyle>
            <a:lvl1pPr algn="l">
              <a:defRPr sz="3600">
                <a:solidFill>
                  <a:schemeClr val="bg2"/>
                </a:solidFill>
              </a:defRPr>
            </a:lvl1pPr>
          </a:lstStyle>
          <a:p>
            <a:r>
              <a:rPr lang="de-DE"/>
              <a:t>Mastertitelformat bearbeiten</a:t>
            </a:r>
            <a:endParaRPr lang="en-GB"/>
          </a:p>
        </p:txBody>
      </p:sp>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160463"/>
            <a:ext cx="11358934" cy="647700"/>
          </a:xfrm>
        </p:spPr>
        <p:txBody>
          <a:bodyPr tIns="36000" anchor="ctr" anchorCtr="0">
            <a:normAutofit/>
          </a:bodyPr>
          <a:lstStyle>
            <a:lvl1pPr marL="0" indent="0">
              <a:spcBef>
                <a:spcPts val="0"/>
              </a:spcBef>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4251133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el und Subline">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40B0166-EB62-4A72-9760-9A3F1D8EC114}"/>
              </a:ext>
            </a:extLst>
          </p:cNvPr>
          <p:cNvSpPr>
            <a:spLocks noGrp="1"/>
          </p:cNvSpPr>
          <p:nvPr>
            <p:ph type="ftr" sz="quarter" idx="11"/>
          </p:nvPr>
        </p:nvSpPr>
        <p:spPr>
          <a:xfrm>
            <a:off x="417600" y="6356349"/>
            <a:ext cx="8564817" cy="385200"/>
          </a:xfrm>
        </p:spPr>
        <p:txBody>
          <a:bodyPr/>
          <a:lstStyle/>
          <a:p>
            <a:endParaRPr lang="en-GB"/>
          </a:p>
        </p:txBody>
      </p:sp>
      <p:sp>
        <p:nvSpPr>
          <p:cNvPr id="5" name="Titel 1">
            <a:extLst>
              <a:ext uri="{FF2B5EF4-FFF2-40B4-BE49-F238E27FC236}">
                <a16:creationId xmlns:a16="http://schemas.microsoft.com/office/drawing/2014/main" id="{564B90A4-AEA5-6840-BBB7-D4B40BF5D44E}"/>
              </a:ext>
            </a:extLst>
          </p:cNvPr>
          <p:cNvSpPr>
            <a:spLocks noGrp="1"/>
          </p:cNvSpPr>
          <p:nvPr>
            <p:ph type="title"/>
          </p:nvPr>
        </p:nvSpPr>
        <p:spPr>
          <a:xfrm>
            <a:off x="416533" y="373592"/>
            <a:ext cx="11367479" cy="900000"/>
          </a:xfrm>
        </p:spPr>
        <p:txBody>
          <a:bodyPr anchor="b" anchorCtr="0">
            <a:normAutofit/>
          </a:bodyPr>
          <a:lstStyle>
            <a:lvl1pPr algn="l">
              <a:defRPr sz="3600">
                <a:solidFill>
                  <a:schemeClr val="bg2"/>
                </a:solidFill>
              </a:defRPr>
            </a:lvl1pPr>
          </a:lstStyle>
          <a:p>
            <a:r>
              <a:rPr lang="de-DE"/>
              <a:t>Mastertitelformat bearbeiten</a:t>
            </a:r>
            <a:endParaRPr lang="en-GB"/>
          </a:p>
        </p:txBody>
      </p:sp>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160463"/>
            <a:ext cx="11358934" cy="647700"/>
          </a:xfrm>
        </p:spPr>
        <p:txBody>
          <a:bodyPr tIns="36000" anchor="ctr" anchorCtr="0">
            <a:normAutofit/>
          </a:bodyPr>
          <a:lstStyle>
            <a:lvl1pPr marL="0" indent="0">
              <a:spcBef>
                <a:spcPts val="0"/>
              </a:spcBef>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7" name="Inhaltsplatzhalter 2">
            <a:extLst>
              <a:ext uri="{FF2B5EF4-FFF2-40B4-BE49-F238E27FC236}">
                <a16:creationId xmlns:a16="http://schemas.microsoft.com/office/drawing/2014/main" id="{A64BF127-9635-474D-BC6F-2FD1DAE87973}"/>
              </a:ext>
            </a:extLst>
          </p:cNvPr>
          <p:cNvSpPr>
            <a:spLocks noGrp="1"/>
          </p:cNvSpPr>
          <p:nvPr>
            <p:ph idx="1"/>
          </p:nvPr>
        </p:nvSpPr>
        <p:spPr>
          <a:xfrm>
            <a:off x="416534" y="1808163"/>
            <a:ext cx="11367478" cy="4368800"/>
          </a:xfrm>
        </p:spPr>
        <p:txBody>
          <a:bodyPr>
            <a:normAutofit/>
          </a:bodyPr>
          <a:lstStyle>
            <a:lvl1pPr algn="l">
              <a:spcBef>
                <a:spcPts val="0"/>
              </a:spcBef>
              <a:spcAft>
                <a:spcPts val="600"/>
              </a:spcAft>
              <a:buClr>
                <a:schemeClr val="bg2"/>
              </a:buClr>
              <a:defRPr sz="1400"/>
            </a:lvl1pPr>
            <a:lvl2pPr algn="l">
              <a:spcBef>
                <a:spcPts val="0"/>
              </a:spcBef>
              <a:spcAft>
                <a:spcPts val="600"/>
              </a:spcAft>
              <a:buClr>
                <a:schemeClr val="bg2"/>
              </a:buClr>
              <a:defRPr sz="1400"/>
            </a:lvl2pPr>
            <a:lvl3pPr algn="l">
              <a:spcBef>
                <a:spcPts val="0"/>
              </a:spcBef>
              <a:spcAft>
                <a:spcPts val="600"/>
              </a:spcAft>
              <a:buClr>
                <a:schemeClr val="bg2"/>
              </a:buClr>
              <a:defRPr sz="1400"/>
            </a:lvl3pPr>
            <a:lvl4pPr algn="l">
              <a:spcBef>
                <a:spcPts val="0"/>
              </a:spcBef>
              <a:spcAft>
                <a:spcPts val="600"/>
              </a:spcAft>
              <a:buClr>
                <a:schemeClr val="bg2"/>
              </a:buClr>
              <a:defRPr sz="1400"/>
            </a:lvl4pPr>
            <a:lvl5pPr algn="l">
              <a:spcBef>
                <a:spcPts val="0"/>
              </a:spcBef>
              <a:spcAft>
                <a:spcPts val="600"/>
              </a:spcAft>
              <a:buClr>
                <a:schemeClr val="bg2"/>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4209773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el und Subline">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40B0166-EB62-4A72-9760-9A3F1D8EC114}"/>
              </a:ext>
            </a:extLst>
          </p:cNvPr>
          <p:cNvSpPr>
            <a:spLocks noGrp="1"/>
          </p:cNvSpPr>
          <p:nvPr>
            <p:ph type="ftr" sz="quarter" idx="11"/>
          </p:nvPr>
        </p:nvSpPr>
        <p:spPr>
          <a:xfrm>
            <a:off x="417600" y="6356349"/>
            <a:ext cx="8564817" cy="385200"/>
          </a:xfrm>
        </p:spPr>
        <p:txBody>
          <a:bodyPr/>
          <a:lstStyle/>
          <a:p>
            <a:endParaRPr lang="en-GB"/>
          </a:p>
        </p:txBody>
      </p:sp>
      <p:sp>
        <p:nvSpPr>
          <p:cNvPr id="5" name="Titel 1">
            <a:extLst>
              <a:ext uri="{FF2B5EF4-FFF2-40B4-BE49-F238E27FC236}">
                <a16:creationId xmlns:a16="http://schemas.microsoft.com/office/drawing/2014/main" id="{8237101A-3655-6848-9D64-384040E055DD}"/>
              </a:ext>
            </a:extLst>
          </p:cNvPr>
          <p:cNvSpPr>
            <a:spLocks noGrp="1"/>
          </p:cNvSpPr>
          <p:nvPr>
            <p:ph type="title"/>
          </p:nvPr>
        </p:nvSpPr>
        <p:spPr>
          <a:xfrm>
            <a:off x="416533" y="373592"/>
            <a:ext cx="11367479" cy="900000"/>
          </a:xfrm>
        </p:spPr>
        <p:txBody>
          <a:bodyPr anchor="b" anchorCtr="0">
            <a:normAutofit/>
          </a:bodyPr>
          <a:lstStyle>
            <a:lvl1pPr algn="l">
              <a:defRPr sz="3600">
                <a:solidFill>
                  <a:schemeClr val="bg2"/>
                </a:solidFill>
              </a:defRPr>
            </a:lvl1pPr>
          </a:lstStyle>
          <a:p>
            <a:r>
              <a:rPr lang="de-DE"/>
              <a:t>Mastertitelformat bearbeiten</a:t>
            </a:r>
            <a:endParaRPr lang="en-GB"/>
          </a:p>
        </p:txBody>
      </p:sp>
      <p:sp>
        <p:nvSpPr>
          <p:cNvPr id="6" name="Textplatzhalter 7">
            <a:extLst>
              <a:ext uri="{FF2B5EF4-FFF2-40B4-BE49-F238E27FC236}">
                <a16:creationId xmlns:a16="http://schemas.microsoft.com/office/drawing/2014/main" id="{072C1D3C-3D08-9F4F-896F-3C8DB5AA6735}"/>
              </a:ext>
            </a:extLst>
          </p:cNvPr>
          <p:cNvSpPr>
            <a:spLocks noGrp="1"/>
          </p:cNvSpPr>
          <p:nvPr>
            <p:ph type="body" sz="quarter" idx="12"/>
          </p:nvPr>
        </p:nvSpPr>
        <p:spPr>
          <a:xfrm>
            <a:off x="416533" y="1160463"/>
            <a:ext cx="5535005" cy="647700"/>
          </a:xfrm>
        </p:spPr>
        <p:txBody>
          <a:bodyPr tIns="36000" anchor="ctr" anchorCtr="0">
            <a:normAutofit/>
          </a:bodyPr>
          <a:lstStyle>
            <a:lvl1pPr marL="0" indent="0">
              <a:spcBef>
                <a:spcPts val="0"/>
              </a:spcBef>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7" name="Textplatzhalter 7">
            <a:extLst>
              <a:ext uri="{FF2B5EF4-FFF2-40B4-BE49-F238E27FC236}">
                <a16:creationId xmlns:a16="http://schemas.microsoft.com/office/drawing/2014/main" id="{98758542-DCF7-4946-81DF-04CBCFE1D31D}"/>
              </a:ext>
            </a:extLst>
          </p:cNvPr>
          <p:cNvSpPr>
            <a:spLocks noGrp="1"/>
          </p:cNvSpPr>
          <p:nvPr>
            <p:ph type="body" sz="quarter" idx="13"/>
          </p:nvPr>
        </p:nvSpPr>
        <p:spPr>
          <a:xfrm>
            <a:off x="6249008" y="1160463"/>
            <a:ext cx="5535005" cy="647700"/>
          </a:xfrm>
        </p:spPr>
        <p:txBody>
          <a:bodyPr tIns="36000" anchor="ctr" anchorCtr="0">
            <a:normAutofit/>
          </a:bodyPr>
          <a:lstStyle>
            <a:lvl1pPr marL="0" indent="0">
              <a:spcBef>
                <a:spcPts val="0"/>
              </a:spcBef>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565736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el und Subline">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40B0166-EB62-4A72-9760-9A3F1D8EC114}"/>
              </a:ext>
            </a:extLst>
          </p:cNvPr>
          <p:cNvSpPr>
            <a:spLocks noGrp="1"/>
          </p:cNvSpPr>
          <p:nvPr>
            <p:ph type="ftr" sz="quarter" idx="11"/>
          </p:nvPr>
        </p:nvSpPr>
        <p:spPr>
          <a:xfrm>
            <a:off x="417600" y="6356349"/>
            <a:ext cx="8564817" cy="385200"/>
          </a:xfrm>
        </p:spPr>
        <p:txBody>
          <a:bodyPr/>
          <a:lstStyle/>
          <a:p>
            <a:endParaRPr lang="en-GB"/>
          </a:p>
        </p:txBody>
      </p:sp>
      <p:sp>
        <p:nvSpPr>
          <p:cNvPr id="5" name="Titel 1">
            <a:extLst>
              <a:ext uri="{FF2B5EF4-FFF2-40B4-BE49-F238E27FC236}">
                <a16:creationId xmlns:a16="http://schemas.microsoft.com/office/drawing/2014/main" id="{8237101A-3655-6848-9D64-384040E055DD}"/>
              </a:ext>
            </a:extLst>
          </p:cNvPr>
          <p:cNvSpPr>
            <a:spLocks noGrp="1"/>
          </p:cNvSpPr>
          <p:nvPr>
            <p:ph type="title"/>
          </p:nvPr>
        </p:nvSpPr>
        <p:spPr>
          <a:xfrm>
            <a:off x="416533" y="373592"/>
            <a:ext cx="11367479" cy="900000"/>
          </a:xfrm>
        </p:spPr>
        <p:txBody>
          <a:bodyPr anchor="b" anchorCtr="0">
            <a:normAutofit/>
          </a:bodyPr>
          <a:lstStyle>
            <a:lvl1pPr algn="l">
              <a:defRPr sz="3600">
                <a:solidFill>
                  <a:schemeClr val="bg2"/>
                </a:solidFill>
              </a:defRPr>
            </a:lvl1pPr>
          </a:lstStyle>
          <a:p>
            <a:r>
              <a:rPr lang="de-DE"/>
              <a:t>Mastertitelformat bearbeiten</a:t>
            </a:r>
            <a:endParaRPr lang="en-GB"/>
          </a:p>
        </p:txBody>
      </p:sp>
      <p:sp>
        <p:nvSpPr>
          <p:cNvPr id="6" name="Textplatzhalter 7">
            <a:extLst>
              <a:ext uri="{FF2B5EF4-FFF2-40B4-BE49-F238E27FC236}">
                <a16:creationId xmlns:a16="http://schemas.microsoft.com/office/drawing/2014/main" id="{072C1D3C-3D08-9F4F-896F-3C8DB5AA6735}"/>
              </a:ext>
            </a:extLst>
          </p:cNvPr>
          <p:cNvSpPr>
            <a:spLocks noGrp="1"/>
          </p:cNvSpPr>
          <p:nvPr>
            <p:ph type="body" sz="quarter" idx="12"/>
          </p:nvPr>
        </p:nvSpPr>
        <p:spPr>
          <a:xfrm>
            <a:off x="416533" y="1160463"/>
            <a:ext cx="5535005" cy="647700"/>
          </a:xfrm>
        </p:spPr>
        <p:txBody>
          <a:bodyPr tIns="36000" anchor="ctr" anchorCtr="0">
            <a:normAutofit/>
          </a:bodyPr>
          <a:lstStyle>
            <a:lvl1pPr marL="0" indent="0">
              <a:spcBef>
                <a:spcPts val="0"/>
              </a:spcBef>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7" name="Textplatzhalter 7">
            <a:extLst>
              <a:ext uri="{FF2B5EF4-FFF2-40B4-BE49-F238E27FC236}">
                <a16:creationId xmlns:a16="http://schemas.microsoft.com/office/drawing/2014/main" id="{98758542-DCF7-4946-81DF-04CBCFE1D31D}"/>
              </a:ext>
            </a:extLst>
          </p:cNvPr>
          <p:cNvSpPr>
            <a:spLocks noGrp="1"/>
          </p:cNvSpPr>
          <p:nvPr>
            <p:ph type="body" sz="quarter" idx="13"/>
          </p:nvPr>
        </p:nvSpPr>
        <p:spPr>
          <a:xfrm>
            <a:off x="6249008" y="1160463"/>
            <a:ext cx="5535005" cy="647700"/>
          </a:xfrm>
        </p:spPr>
        <p:txBody>
          <a:bodyPr tIns="36000" anchor="ctr" anchorCtr="0">
            <a:normAutofit/>
          </a:bodyPr>
          <a:lstStyle>
            <a:lvl1pPr marL="0" indent="0">
              <a:spcBef>
                <a:spcPts val="0"/>
              </a:spcBef>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8" name="Inhaltsplatzhalter 2">
            <a:extLst>
              <a:ext uri="{FF2B5EF4-FFF2-40B4-BE49-F238E27FC236}">
                <a16:creationId xmlns:a16="http://schemas.microsoft.com/office/drawing/2014/main" id="{E9A7A674-BE5F-534D-963F-6BF52D9B8361}"/>
              </a:ext>
            </a:extLst>
          </p:cNvPr>
          <p:cNvSpPr>
            <a:spLocks noGrp="1"/>
          </p:cNvSpPr>
          <p:nvPr>
            <p:ph idx="1"/>
          </p:nvPr>
        </p:nvSpPr>
        <p:spPr>
          <a:xfrm>
            <a:off x="416534" y="1808163"/>
            <a:ext cx="5535004" cy="4368800"/>
          </a:xfrm>
        </p:spPr>
        <p:txBody>
          <a:bodyPr>
            <a:normAutofit/>
          </a:bodyPr>
          <a:lstStyle>
            <a:lvl1pPr algn="l">
              <a:spcBef>
                <a:spcPts val="0"/>
              </a:spcBef>
              <a:spcAft>
                <a:spcPts val="600"/>
              </a:spcAft>
              <a:buClr>
                <a:schemeClr val="bg2"/>
              </a:buClr>
              <a:defRPr sz="1400"/>
            </a:lvl1pPr>
            <a:lvl2pPr algn="l">
              <a:spcBef>
                <a:spcPts val="0"/>
              </a:spcBef>
              <a:spcAft>
                <a:spcPts val="600"/>
              </a:spcAft>
              <a:buClr>
                <a:schemeClr val="bg2"/>
              </a:buClr>
              <a:defRPr sz="1400"/>
            </a:lvl2pPr>
            <a:lvl3pPr algn="l">
              <a:spcBef>
                <a:spcPts val="0"/>
              </a:spcBef>
              <a:spcAft>
                <a:spcPts val="600"/>
              </a:spcAft>
              <a:buClr>
                <a:schemeClr val="bg2"/>
              </a:buClr>
              <a:defRPr sz="1400"/>
            </a:lvl3pPr>
            <a:lvl4pPr algn="l">
              <a:spcBef>
                <a:spcPts val="0"/>
              </a:spcBef>
              <a:spcAft>
                <a:spcPts val="600"/>
              </a:spcAft>
              <a:buClr>
                <a:schemeClr val="bg2"/>
              </a:buClr>
              <a:defRPr sz="1400"/>
            </a:lvl4pPr>
            <a:lvl5pPr algn="l">
              <a:spcBef>
                <a:spcPts val="0"/>
              </a:spcBef>
              <a:spcAft>
                <a:spcPts val="600"/>
              </a:spcAft>
              <a:buClr>
                <a:schemeClr val="bg2"/>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Inhaltsplatzhalter 2">
            <a:extLst>
              <a:ext uri="{FF2B5EF4-FFF2-40B4-BE49-F238E27FC236}">
                <a16:creationId xmlns:a16="http://schemas.microsoft.com/office/drawing/2014/main" id="{BD4346E2-1468-5E42-9A07-72B90C444E76}"/>
              </a:ext>
            </a:extLst>
          </p:cNvPr>
          <p:cNvSpPr>
            <a:spLocks noGrp="1"/>
          </p:cNvSpPr>
          <p:nvPr>
            <p:ph idx="14"/>
          </p:nvPr>
        </p:nvSpPr>
        <p:spPr>
          <a:xfrm>
            <a:off x="6249008" y="1808163"/>
            <a:ext cx="5535004" cy="4368800"/>
          </a:xfrm>
        </p:spPr>
        <p:txBody>
          <a:bodyPr>
            <a:normAutofit/>
          </a:bodyPr>
          <a:lstStyle>
            <a:lvl1pPr algn="l">
              <a:spcBef>
                <a:spcPts val="0"/>
              </a:spcBef>
              <a:spcAft>
                <a:spcPts val="600"/>
              </a:spcAft>
              <a:buClr>
                <a:schemeClr val="bg2"/>
              </a:buClr>
              <a:defRPr sz="1400"/>
            </a:lvl1pPr>
            <a:lvl2pPr algn="l">
              <a:spcBef>
                <a:spcPts val="0"/>
              </a:spcBef>
              <a:spcAft>
                <a:spcPts val="600"/>
              </a:spcAft>
              <a:buClr>
                <a:schemeClr val="bg2"/>
              </a:buClr>
              <a:defRPr sz="1400"/>
            </a:lvl2pPr>
            <a:lvl3pPr algn="l">
              <a:spcBef>
                <a:spcPts val="0"/>
              </a:spcBef>
              <a:spcAft>
                <a:spcPts val="600"/>
              </a:spcAft>
              <a:buClr>
                <a:schemeClr val="bg2"/>
              </a:buClr>
              <a:defRPr sz="1400"/>
            </a:lvl3pPr>
            <a:lvl4pPr algn="l">
              <a:spcBef>
                <a:spcPts val="0"/>
              </a:spcBef>
              <a:spcAft>
                <a:spcPts val="600"/>
              </a:spcAft>
              <a:buClr>
                <a:schemeClr val="bg2"/>
              </a:buClr>
              <a:defRPr sz="1400"/>
            </a:lvl4pPr>
            <a:lvl5pPr algn="l">
              <a:spcBef>
                <a:spcPts val="0"/>
              </a:spcBef>
              <a:spcAft>
                <a:spcPts val="600"/>
              </a:spcAft>
              <a:buClr>
                <a:schemeClr val="bg2"/>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000197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5_Abschnitts-&#10;überschrift">
    <p:spTree>
      <p:nvGrpSpPr>
        <p:cNvPr id="1" name=""/>
        <p:cNvGrpSpPr/>
        <p:nvPr/>
      </p:nvGrpSpPr>
      <p:grpSpPr>
        <a:xfrm>
          <a:off x="0" y="0"/>
          <a:ext cx="0" cy="0"/>
          <a:chOff x="0" y="0"/>
          <a:chExt cx="0" cy="0"/>
        </a:xfrm>
      </p:grpSpPr>
      <p:pic>
        <p:nvPicPr>
          <p:cNvPr id="7" name="Grafik 6" descr="Ein Bild, das draußen, Stadt, Gebäude, Wasser enthält.&#10;&#10;Automatisch generierte Beschreibung">
            <a:extLst>
              <a:ext uri="{FF2B5EF4-FFF2-40B4-BE49-F238E27FC236}">
                <a16:creationId xmlns:a16="http://schemas.microsoft.com/office/drawing/2014/main" id="{0701CB4E-CFD8-4977-BE38-858729642C06}"/>
              </a:ext>
            </a:extLst>
          </p:cNvPr>
          <p:cNvPicPr>
            <a:picLocks noChangeAspect="1"/>
          </p:cNvPicPr>
          <p:nvPr userDrawn="1"/>
        </p:nvPicPr>
        <p:blipFill rotWithShape="1">
          <a:blip r:embed="rId2">
            <a:duotone>
              <a:prstClr val="black"/>
              <a:schemeClr val="tx2">
                <a:lumMod val="75000"/>
                <a:lumOff val="25000"/>
                <a:tint val="45000"/>
                <a:satMod val="400000"/>
              </a:schemeClr>
            </a:duotone>
            <a:extLst>
              <a:ext uri="{28A0092B-C50C-407E-A947-70E740481C1C}">
                <a14:useLocalDpi xmlns:a14="http://schemas.microsoft.com/office/drawing/2010/main" val="0"/>
              </a:ext>
            </a:extLst>
          </a:blip>
          <a:srcRect t="7615" b="7455"/>
          <a:stretch/>
        </p:blipFill>
        <p:spPr>
          <a:xfrm>
            <a:off x="4760008" y="-15300"/>
            <a:ext cx="7439831" cy="6318600"/>
          </a:xfrm>
          <a:prstGeom prst="rect">
            <a:avLst/>
          </a:prstGeom>
        </p:spPr>
      </p:pic>
      <p:pic>
        <p:nvPicPr>
          <p:cNvPr id="16" name="Grafik 15">
            <a:extLst>
              <a:ext uri="{FF2B5EF4-FFF2-40B4-BE49-F238E27FC236}">
                <a16:creationId xmlns:a16="http://schemas.microsoft.com/office/drawing/2014/main" id="{DEF0DD6A-819C-0949-B28A-8AAE03A8BF00}"/>
              </a:ext>
            </a:extLst>
          </p:cNvPr>
          <p:cNvPicPr>
            <a:picLocks noChangeAspect="1"/>
          </p:cNvPicPr>
          <p:nvPr userDrawn="1"/>
        </p:nvPicPr>
        <p:blipFill rotWithShape="1">
          <a:blip r:embed="rId3">
            <a:duotone>
              <a:prstClr val="black"/>
              <a:schemeClr val="tx2">
                <a:lumMod val="75000"/>
                <a:lumOff val="25000"/>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080" t="22739" r="20446" b="25089"/>
          <a:stretch/>
        </p:blipFill>
        <p:spPr>
          <a:xfrm>
            <a:off x="3192437" y="-15301"/>
            <a:ext cx="9007401" cy="6310270"/>
          </a:xfrm>
          <a:prstGeom prst="rect">
            <a:avLst/>
          </a:prstGeom>
        </p:spPr>
      </p:pic>
      <p:sp>
        <p:nvSpPr>
          <p:cNvPr id="17" name="Rechteck 16">
            <a:extLst>
              <a:ext uri="{FF2B5EF4-FFF2-40B4-BE49-F238E27FC236}">
                <a16:creationId xmlns:a16="http://schemas.microsoft.com/office/drawing/2014/main" id="{FEA25184-82C3-3E42-807D-96D39F59C926}"/>
              </a:ext>
            </a:extLst>
          </p:cNvPr>
          <p:cNvSpPr/>
          <p:nvPr userDrawn="1"/>
        </p:nvSpPr>
        <p:spPr>
          <a:xfrm>
            <a:off x="67105" y="-15301"/>
            <a:ext cx="12132733" cy="2512967"/>
          </a:xfrm>
          <a:prstGeom prst="rect">
            <a:avLst/>
          </a:prstGeom>
          <a:gradFill>
            <a:gsLst>
              <a:gs pos="0">
                <a:schemeClr val="accent1"/>
              </a:gs>
              <a:gs pos="78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2EE6F604-37C7-9E4F-857D-991D3298E981}"/>
              </a:ext>
            </a:extLst>
          </p:cNvPr>
          <p:cNvSpPr/>
          <p:nvPr userDrawn="1"/>
        </p:nvSpPr>
        <p:spPr>
          <a:xfrm>
            <a:off x="-2920" y="-15227"/>
            <a:ext cx="7747462" cy="6342440"/>
          </a:xfrm>
          <a:custGeom>
            <a:avLst/>
            <a:gdLst>
              <a:gd name="connsiteX0" fmla="*/ 0 w 7730836"/>
              <a:gd name="connsiteY0" fmla="*/ 0 h 6319552"/>
              <a:gd name="connsiteX1" fmla="*/ 7730836 w 7730836"/>
              <a:gd name="connsiteY1" fmla="*/ 0 h 6319552"/>
              <a:gd name="connsiteX2" fmla="*/ 7730836 w 7730836"/>
              <a:gd name="connsiteY2" fmla="*/ 6319552 h 6319552"/>
              <a:gd name="connsiteX3" fmla="*/ 0 w 7730836"/>
              <a:gd name="connsiteY3" fmla="*/ 6319552 h 6319552"/>
              <a:gd name="connsiteX4" fmla="*/ 0 w 7730836"/>
              <a:gd name="connsiteY4" fmla="*/ 0 h 6319552"/>
              <a:gd name="connsiteX0" fmla="*/ 0 w 7730836"/>
              <a:gd name="connsiteY0" fmla="*/ 0 h 6319552"/>
              <a:gd name="connsiteX1" fmla="*/ 5411585 w 7730836"/>
              <a:gd name="connsiteY1" fmla="*/ 58189 h 6319552"/>
              <a:gd name="connsiteX2" fmla="*/ 7730836 w 7730836"/>
              <a:gd name="connsiteY2" fmla="*/ 6319552 h 6319552"/>
              <a:gd name="connsiteX3" fmla="*/ 0 w 7730836"/>
              <a:gd name="connsiteY3" fmla="*/ 6319552 h 6319552"/>
              <a:gd name="connsiteX4" fmla="*/ 0 w 7730836"/>
              <a:gd name="connsiteY4" fmla="*/ 0 h 6319552"/>
              <a:gd name="connsiteX0" fmla="*/ 0 w 7730836"/>
              <a:gd name="connsiteY0" fmla="*/ 0 h 6319552"/>
              <a:gd name="connsiteX1" fmla="*/ 4763192 w 7730836"/>
              <a:gd name="connsiteY1" fmla="*/ 0 h 6319552"/>
              <a:gd name="connsiteX2" fmla="*/ 7730836 w 7730836"/>
              <a:gd name="connsiteY2" fmla="*/ 6319552 h 6319552"/>
              <a:gd name="connsiteX3" fmla="*/ 0 w 7730836"/>
              <a:gd name="connsiteY3" fmla="*/ 6319552 h 6319552"/>
              <a:gd name="connsiteX4" fmla="*/ 0 w 7730836"/>
              <a:gd name="connsiteY4" fmla="*/ 0 h 6319552"/>
              <a:gd name="connsiteX0" fmla="*/ 0 w 7747462"/>
              <a:gd name="connsiteY0" fmla="*/ 0 h 6327865"/>
              <a:gd name="connsiteX1" fmla="*/ 4763192 w 7747462"/>
              <a:gd name="connsiteY1" fmla="*/ 0 h 6327865"/>
              <a:gd name="connsiteX2" fmla="*/ 7747462 w 7747462"/>
              <a:gd name="connsiteY2" fmla="*/ 6327865 h 6327865"/>
              <a:gd name="connsiteX3" fmla="*/ 0 w 7747462"/>
              <a:gd name="connsiteY3" fmla="*/ 6319552 h 6327865"/>
              <a:gd name="connsiteX4" fmla="*/ 0 w 7747462"/>
              <a:gd name="connsiteY4" fmla="*/ 0 h 632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462" h="6327865">
                <a:moveTo>
                  <a:pt x="0" y="0"/>
                </a:moveTo>
                <a:lnTo>
                  <a:pt x="4763192" y="0"/>
                </a:lnTo>
                <a:lnTo>
                  <a:pt x="7747462" y="6327865"/>
                </a:lnTo>
                <a:lnTo>
                  <a:pt x="0" y="6319552"/>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00BC22B-1888-4AE9-B65F-60FF9391A220}"/>
              </a:ext>
            </a:extLst>
          </p:cNvPr>
          <p:cNvSpPr>
            <a:spLocks noGrp="1"/>
          </p:cNvSpPr>
          <p:nvPr>
            <p:ph type="title"/>
          </p:nvPr>
        </p:nvSpPr>
        <p:spPr>
          <a:xfrm>
            <a:off x="407989" y="1709738"/>
            <a:ext cx="11373103" cy="2852737"/>
          </a:xfrm>
        </p:spPr>
        <p:txBody>
          <a:bodyPr anchor="b">
            <a:normAutofit/>
          </a:bodyPr>
          <a:lstStyle>
            <a:lvl1pPr algn="l">
              <a:defRPr sz="4800">
                <a:solidFill>
                  <a:schemeClr val="bg1"/>
                </a:solidFill>
              </a:defRPr>
            </a:lvl1pPr>
          </a:lstStyle>
          <a:p>
            <a:r>
              <a:rPr lang="de-DE"/>
              <a:t>Mastertitelformat bearbeiten</a:t>
            </a:r>
            <a:endParaRPr lang="en-GB"/>
          </a:p>
        </p:txBody>
      </p:sp>
      <p:sp>
        <p:nvSpPr>
          <p:cNvPr id="3" name="Textplatzhalter 2">
            <a:extLst>
              <a:ext uri="{FF2B5EF4-FFF2-40B4-BE49-F238E27FC236}">
                <a16:creationId xmlns:a16="http://schemas.microsoft.com/office/drawing/2014/main" id="{BA6E4293-9AF5-4853-841B-AE0AB118E053}"/>
              </a:ext>
            </a:extLst>
          </p:cNvPr>
          <p:cNvSpPr>
            <a:spLocks noGrp="1"/>
          </p:cNvSpPr>
          <p:nvPr>
            <p:ph type="body" idx="1"/>
          </p:nvPr>
        </p:nvSpPr>
        <p:spPr>
          <a:xfrm>
            <a:off x="407989" y="4589463"/>
            <a:ext cx="11373103" cy="1500187"/>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Rectangle 3">
            <a:extLst>
              <a:ext uri="{FF2B5EF4-FFF2-40B4-BE49-F238E27FC236}">
                <a16:creationId xmlns:a16="http://schemas.microsoft.com/office/drawing/2014/main" id="{841F4EB1-9855-42AF-9195-E9500AA75727}"/>
              </a:ext>
            </a:extLst>
          </p:cNvPr>
          <p:cNvSpPr/>
          <p:nvPr userDrawn="1"/>
        </p:nvSpPr>
        <p:spPr>
          <a:xfrm>
            <a:off x="8975725" y="6343839"/>
            <a:ext cx="2963233" cy="395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food, drawing&#10;&#10;Description automatically generated">
            <a:extLst>
              <a:ext uri="{FF2B5EF4-FFF2-40B4-BE49-F238E27FC236}">
                <a16:creationId xmlns:a16="http://schemas.microsoft.com/office/drawing/2014/main" id="{EAFCA39F-0C77-44BC-92E7-4373E3C3F44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35037" y="6343839"/>
            <a:ext cx="2346251" cy="395316"/>
          </a:xfrm>
          <a:prstGeom prst="rect">
            <a:avLst/>
          </a:prstGeom>
        </p:spPr>
      </p:pic>
      <p:pic>
        <p:nvPicPr>
          <p:cNvPr id="9" name="Picture 8">
            <a:extLst>
              <a:ext uri="{FF2B5EF4-FFF2-40B4-BE49-F238E27FC236}">
                <a16:creationId xmlns:a16="http://schemas.microsoft.com/office/drawing/2014/main" id="{CFE3AB8F-C5B7-4CA2-B2F4-FFE78ED8514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8735" y="6375566"/>
            <a:ext cx="2773703" cy="365125"/>
          </a:xfrm>
          <a:prstGeom prst="rect">
            <a:avLst/>
          </a:prstGeom>
        </p:spPr>
      </p:pic>
      <p:cxnSp>
        <p:nvCxnSpPr>
          <p:cNvPr id="12" name="Gerader Verbinder 7">
            <a:extLst>
              <a:ext uri="{FF2B5EF4-FFF2-40B4-BE49-F238E27FC236}">
                <a16:creationId xmlns:a16="http://schemas.microsoft.com/office/drawing/2014/main" id="{64E0E592-61A1-3A47-898A-D1515D0B0982}"/>
              </a:ext>
            </a:extLst>
          </p:cNvPr>
          <p:cNvCxnSpPr>
            <a:cxnSpLocks/>
          </p:cNvCxnSpPr>
          <p:nvPr userDrawn="1"/>
        </p:nvCxnSpPr>
        <p:spPr>
          <a:xfrm flipV="1">
            <a:off x="-2920" y="6303301"/>
            <a:ext cx="12194920" cy="1558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89013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el und Subline">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40B0166-EB62-4A72-9760-9A3F1D8EC114}"/>
              </a:ext>
            </a:extLst>
          </p:cNvPr>
          <p:cNvSpPr>
            <a:spLocks noGrp="1"/>
          </p:cNvSpPr>
          <p:nvPr>
            <p:ph type="ftr" sz="quarter" idx="11"/>
          </p:nvPr>
        </p:nvSpPr>
        <p:spPr>
          <a:xfrm>
            <a:off x="417600" y="6356349"/>
            <a:ext cx="8564817" cy="385200"/>
          </a:xfrm>
        </p:spPr>
        <p:txBody>
          <a:bodyPr/>
          <a:lstStyle/>
          <a:p>
            <a:endParaRPr lang="en-GB"/>
          </a:p>
        </p:txBody>
      </p:sp>
      <p:sp>
        <p:nvSpPr>
          <p:cNvPr id="5" name="Titel 1">
            <a:extLst>
              <a:ext uri="{FF2B5EF4-FFF2-40B4-BE49-F238E27FC236}">
                <a16:creationId xmlns:a16="http://schemas.microsoft.com/office/drawing/2014/main" id="{8FF39244-FC80-564C-B7A9-BF9EEA7C1FD5}"/>
              </a:ext>
            </a:extLst>
          </p:cNvPr>
          <p:cNvSpPr>
            <a:spLocks noGrp="1"/>
          </p:cNvSpPr>
          <p:nvPr>
            <p:ph type="title"/>
          </p:nvPr>
        </p:nvSpPr>
        <p:spPr>
          <a:xfrm>
            <a:off x="416533" y="373592"/>
            <a:ext cx="11367479" cy="900000"/>
          </a:xfrm>
        </p:spPr>
        <p:txBody>
          <a:bodyPr anchor="b" anchorCtr="0">
            <a:normAutofit/>
          </a:bodyPr>
          <a:lstStyle>
            <a:lvl1pPr algn="l">
              <a:defRPr sz="3600">
                <a:solidFill>
                  <a:schemeClr val="bg2"/>
                </a:solidFill>
              </a:defRPr>
            </a:lvl1pPr>
          </a:lstStyle>
          <a:p>
            <a:r>
              <a:rPr lang="de-DE"/>
              <a:t>Mastertitelformat bearbeiten</a:t>
            </a:r>
            <a:endParaRPr lang="en-GB"/>
          </a:p>
        </p:txBody>
      </p:sp>
      <p:sp>
        <p:nvSpPr>
          <p:cNvPr id="6" name="Textplatzhalter 7">
            <a:extLst>
              <a:ext uri="{FF2B5EF4-FFF2-40B4-BE49-F238E27FC236}">
                <a16:creationId xmlns:a16="http://schemas.microsoft.com/office/drawing/2014/main" id="{64E29623-B0E5-D044-B8DE-9313AFEB258F}"/>
              </a:ext>
            </a:extLst>
          </p:cNvPr>
          <p:cNvSpPr>
            <a:spLocks noGrp="1"/>
          </p:cNvSpPr>
          <p:nvPr>
            <p:ph type="body" sz="quarter" idx="12"/>
          </p:nvPr>
        </p:nvSpPr>
        <p:spPr>
          <a:xfrm>
            <a:off x="416534" y="1160463"/>
            <a:ext cx="3663342" cy="647700"/>
          </a:xfrm>
        </p:spPr>
        <p:txBody>
          <a:bodyPr tIns="36000" anchor="ctr" anchorCtr="0">
            <a:normAutofit/>
          </a:bodyPr>
          <a:lstStyle>
            <a:lvl1pPr marL="0" indent="0">
              <a:spcBef>
                <a:spcPts val="0"/>
              </a:spcBef>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7" name="Textplatzhalter 7">
            <a:extLst>
              <a:ext uri="{FF2B5EF4-FFF2-40B4-BE49-F238E27FC236}">
                <a16:creationId xmlns:a16="http://schemas.microsoft.com/office/drawing/2014/main" id="{B41B18EA-9FCB-014A-8524-65DF153A9B07}"/>
              </a:ext>
            </a:extLst>
          </p:cNvPr>
          <p:cNvSpPr>
            <a:spLocks noGrp="1"/>
          </p:cNvSpPr>
          <p:nvPr>
            <p:ph type="body" sz="quarter" idx="13"/>
          </p:nvPr>
        </p:nvSpPr>
        <p:spPr>
          <a:xfrm>
            <a:off x="8118902" y="1160463"/>
            <a:ext cx="3666926" cy="647700"/>
          </a:xfrm>
        </p:spPr>
        <p:txBody>
          <a:bodyPr tIns="36000" anchor="ctr" anchorCtr="0">
            <a:normAutofit/>
          </a:bodyPr>
          <a:lstStyle>
            <a:lvl1pPr marL="0" indent="0">
              <a:spcBef>
                <a:spcPts val="0"/>
              </a:spcBef>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8" name="Textplatzhalter 7">
            <a:extLst>
              <a:ext uri="{FF2B5EF4-FFF2-40B4-BE49-F238E27FC236}">
                <a16:creationId xmlns:a16="http://schemas.microsoft.com/office/drawing/2014/main" id="{B6ED3B87-6239-D64A-BAF5-54D4381C9CCC}"/>
              </a:ext>
            </a:extLst>
          </p:cNvPr>
          <p:cNvSpPr>
            <a:spLocks noGrp="1"/>
          </p:cNvSpPr>
          <p:nvPr>
            <p:ph type="body" sz="quarter" idx="14"/>
          </p:nvPr>
        </p:nvSpPr>
        <p:spPr>
          <a:xfrm>
            <a:off x="4265812" y="1160463"/>
            <a:ext cx="3666926" cy="647700"/>
          </a:xfrm>
        </p:spPr>
        <p:txBody>
          <a:bodyPr tIns="36000" anchor="ctr" anchorCtr="0">
            <a:normAutofit/>
          </a:bodyPr>
          <a:lstStyle>
            <a:lvl1pPr marL="0" indent="0">
              <a:spcBef>
                <a:spcPts val="0"/>
              </a:spcBef>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2047678467"/>
      </p:ext>
    </p:extLst>
  </p:cSld>
  <p:clrMapOvr>
    <a:masterClrMapping/>
  </p:clrMapOvr>
  <p:extLst>
    <p:ext uri="{DCECCB84-F9BA-43D5-87BE-67443E8EF086}">
      <p15:sldGuideLst xmlns:p15="http://schemas.microsoft.com/office/powerpoint/2012/main">
        <p15:guide id="1" pos="2570">
          <p15:clr>
            <a:srgbClr val="FBAE40"/>
          </p15:clr>
        </p15:guide>
        <p15:guide id="2" pos="2683">
          <p15:clr>
            <a:srgbClr val="FBAE40"/>
          </p15:clr>
        </p15:guide>
        <p15:guide id="3" pos="4997">
          <p15:clr>
            <a:srgbClr val="FBAE40"/>
          </p15:clr>
        </p15:guide>
        <p15:guide id="4" pos="511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6E4D24BE-E9CF-4BEF-988B-1F76BA747761}"/>
              </a:ext>
            </a:extLst>
          </p:cNvPr>
          <p:cNvSpPr>
            <a:spLocks noGrp="1"/>
          </p:cNvSpPr>
          <p:nvPr>
            <p:ph type="ftr" sz="quarter" idx="11"/>
          </p:nvPr>
        </p:nvSpPr>
        <p:spPr>
          <a:xfrm>
            <a:off x="417600" y="6356349"/>
            <a:ext cx="8564816" cy="385200"/>
          </a:xfrm>
        </p:spPr>
        <p:txBody>
          <a:bodyPr/>
          <a:lstStyle/>
          <a:p>
            <a:endParaRPr lang="en-GB"/>
          </a:p>
        </p:txBody>
      </p:sp>
    </p:spTree>
    <p:extLst>
      <p:ext uri="{BB962C8B-B14F-4D97-AF65-F5344CB8AC3E}">
        <p14:creationId xmlns:p14="http://schemas.microsoft.com/office/powerpoint/2010/main" val="3942354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6_Abschnitts-&#10;überschri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97EBC1-3B1B-446A-98D7-1AC49C9AEB90}"/>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4">
            <a:extLst>
              <a:ext uri="{FF2B5EF4-FFF2-40B4-BE49-F238E27FC236}">
                <a16:creationId xmlns:a16="http://schemas.microsoft.com/office/drawing/2014/main" id="{F610BE47-0341-0D4A-AD64-512AFE443396}"/>
              </a:ext>
            </a:extLst>
          </p:cNvPr>
          <p:cNvSpPr/>
          <p:nvPr userDrawn="1"/>
        </p:nvSpPr>
        <p:spPr>
          <a:xfrm>
            <a:off x="0" y="0"/>
            <a:ext cx="7747462" cy="6882276"/>
          </a:xfrm>
          <a:custGeom>
            <a:avLst/>
            <a:gdLst>
              <a:gd name="connsiteX0" fmla="*/ 0 w 7730836"/>
              <a:gd name="connsiteY0" fmla="*/ 0 h 6319552"/>
              <a:gd name="connsiteX1" fmla="*/ 7730836 w 7730836"/>
              <a:gd name="connsiteY1" fmla="*/ 0 h 6319552"/>
              <a:gd name="connsiteX2" fmla="*/ 7730836 w 7730836"/>
              <a:gd name="connsiteY2" fmla="*/ 6319552 h 6319552"/>
              <a:gd name="connsiteX3" fmla="*/ 0 w 7730836"/>
              <a:gd name="connsiteY3" fmla="*/ 6319552 h 6319552"/>
              <a:gd name="connsiteX4" fmla="*/ 0 w 7730836"/>
              <a:gd name="connsiteY4" fmla="*/ 0 h 6319552"/>
              <a:gd name="connsiteX0" fmla="*/ 0 w 7730836"/>
              <a:gd name="connsiteY0" fmla="*/ 0 h 6319552"/>
              <a:gd name="connsiteX1" fmla="*/ 5411585 w 7730836"/>
              <a:gd name="connsiteY1" fmla="*/ 58189 h 6319552"/>
              <a:gd name="connsiteX2" fmla="*/ 7730836 w 7730836"/>
              <a:gd name="connsiteY2" fmla="*/ 6319552 h 6319552"/>
              <a:gd name="connsiteX3" fmla="*/ 0 w 7730836"/>
              <a:gd name="connsiteY3" fmla="*/ 6319552 h 6319552"/>
              <a:gd name="connsiteX4" fmla="*/ 0 w 7730836"/>
              <a:gd name="connsiteY4" fmla="*/ 0 h 6319552"/>
              <a:gd name="connsiteX0" fmla="*/ 0 w 7730836"/>
              <a:gd name="connsiteY0" fmla="*/ 0 h 6319552"/>
              <a:gd name="connsiteX1" fmla="*/ 4763192 w 7730836"/>
              <a:gd name="connsiteY1" fmla="*/ 0 h 6319552"/>
              <a:gd name="connsiteX2" fmla="*/ 7730836 w 7730836"/>
              <a:gd name="connsiteY2" fmla="*/ 6319552 h 6319552"/>
              <a:gd name="connsiteX3" fmla="*/ 0 w 7730836"/>
              <a:gd name="connsiteY3" fmla="*/ 6319552 h 6319552"/>
              <a:gd name="connsiteX4" fmla="*/ 0 w 7730836"/>
              <a:gd name="connsiteY4" fmla="*/ 0 h 6319552"/>
              <a:gd name="connsiteX0" fmla="*/ 0 w 7747462"/>
              <a:gd name="connsiteY0" fmla="*/ 0 h 6327865"/>
              <a:gd name="connsiteX1" fmla="*/ 4763192 w 7747462"/>
              <a:gd name="connsiteY1" fmla="*/ 0 h 6327865"/>
              <a:gd name="connsiteX2" fmla="*/ 7747462 w 7747462"/>
              <a:gd name="connsiteY2" fmla="*/ 6327865 h 6327865"/>
              <a:gd name="connsiteX3" fmla="*/ 0 w 7747462"/>
              <a:gd name="connsiteY3" fmla="*/ 6319552 h 6327865"/>
              <a:gd name="connsiteX4" fmla="*/ 0 w 7747462"/>
              <a:gd name="connsiteY4" fmla="*/ 0 h 632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462" h="6327865">
                <a:moveTo>
                  <a:pt x="0" y="0"/>
                </a:moveTo>
                <a:lnTo>
                  <a:pt x="4763192" y="0"/>
                </a:lnTo>
                <a:lnTo>
                  <a:pt x="7747462" y="6327865"/>
                </a:lnTo>
                <a:lnTo>
                  <a:pt x="0" y="6319552"/>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r Verbinder 7">
            <a:extLst>
              <a:ext uri="{FF2B5EF4-FFF2-40B4-BE49-F238E27FC236}">
                <a16:creationId xmlns:a16="http://schemas.microsoft.com/office/drawing/2014/main" id="{C161FED6-6DF6-C64D-8AEE-909BC48A66A7}"/>
              </a:ext>
            </a:extLst>
          </p:cNvPr>
          <p:cNvCxnSpPr/>
          <p:nvPr userDrawn="1"/>
        </p:nvCxnSpPr>
        <p:spPr>
          <a:xfrm>
            <a:off x="410908" y="6305818"/>
            <a:ext cx="1137310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 name="Titel 1">
            <a:extLst>
              <a:ext uri="{FF2B5EF4-FFF2-40B4-BE49-F238E27FC236}">
                <a16:creationId xmlns:a16="http://schemas.microsoft.com/office/drawing/2014/main" id="{400BC22B-1888-4AE9-B65F-60FF9391A220}"/>
              </a:ext>
            </a:extLst>
          </p:cNvPr>
          <p:cNvSpPr>
            <a:spLocks noGrp="1"/>
          </p:cNvSpPr>
          <p:nvPr>
            <p:ph type="title"/>
          </p:nvPr>
        </p:nvSpPr>
        <p:spPr>
          <a:xfrm>
            <a:off x="407989" y="1709738"/>
            <a:ext cx="5543549" cy="2852737"/>
          </a:xfrm>
        </p:spPr>
        <p:txBody>
          <a:bodyPr anchor="b">
            <a:normAutofit/>
          </a:bodyPr>
          <a:lstStyle>
            <a:lvl1pPr algn="l">
              <a:defRPr sz="4800">
                <a:solidFill>
                  <a:schemeClr val="bg1"/>
                </a:solidFill>
              </a:defRPr>
            </a:lvl1pPr>
          </a:lstStyle>
          <a:p>
            <a:r>
              <a:rPr lang="de-DE"/>
              <a:t>Mastertitelformat bearbeiten</a:t>
            </a:r>
            <a:endParaRPr lang="en-GB"/>
          </a:p>
        </p:txBody>
      </p:sp>
      <p:sp>
        <p:nvSpPr>
          <p:cNvPr id="3" name="Textplatzhalter 2">
            <a:extLst>
              <a:ext uri="{FF2B5EF4-FFF2-40B4-BE49-F238E27FC236}">
                <a16:creationId xmlns:a16="http://schemas.microsoft.com/office/drawing/2014/main" id="{BA6E4293-9AF5-4853-841B-AE0AB118E053}"/>
              </a:ext>
            </a:extLst>
          </p:cNvPr>
          <p:cNvSpPr>
            <a:spLocks noGrp="1"/>
          </p:cNvSpPr>
          <p:nvPr>
            <p:ph type="body" idx="1"/>
          </p:nvPr>
        </p:nvSpPr>
        <p:spPr>
          <a:xfrm>
            <a:off x="407989" y="4589463"/>
            <a:ext cx="5543549" cy="1500187"/>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0" name="Picture 9" descr="A picture containing drawing, plate&#10;&#10;Description automatically generated">
            <a:extLst>
              <a:ext uri="{FF2B5EF4-FFF2-40B4-BE49-F238E27FC236}">
                <a16:creationId xmlns:a16="http://schemas.microsoft.com/office/drawing/2014/main" id="{A05AA3C9-A16E-49AC-9BB5-C06044E20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621" y="6377782"/>
            <a:ext cx="2773709" cy="365125"/>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8B4176FF-2095-478F-B8C1-ED7D747493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5037" y="6343839"/>
            <a:ext cx="2346251" cy="395316"/>
          </a:xfrm>
          <a:prstGeom prst="rect">
            <a:avLst/>
          </a:prstGeom>
        </p:spPr>
      </p:pic>
    </p:spTree>
    <p:extLst>
      <p:ext uri="{BB962C8B-B14F-4D97-AF65-F5344CB8AC3E}">
        <p14:creationId xmlns:p14="http://schemas.microsoft.com/office/powerpoint/2010/main" val="2181070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7_Abschnitts-&#10;überschri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97EBC1-3B1B-446A-98D7-1AC49C9AEB90}"/>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4">
            <a:extLst>
              <a:ext uri="{FF2B5EF4-FFF2-40B4-BE49-F238E27FC236}">
                <a16:creationId xmlns:a16="http://schemas.microsoft.com/office/drawing/2014/main" id="{437577D0-53B1-C046-B6F2-EBCD2A590B33}"/>
              </a:ext>
            </a:extLst>
          </p:cNvPr>
          <p:cNvSpPr/>
          <p:nvPr userDrawn="1"/>
        </p:nvSpPr>
        <p:spPr>
          <a:xfrm>
            <a:off x="0" y="-15227"/>
            <a:ext cx="7747462" cy="6342440"/>
          </a:xfrm>
          <a:custGeom>
            <a:avLst/>
            <a:gdLst>
              <a:gd name="connsiteX0" fmla="*/ 0 w 7730836"/>
              <a:gd name="connsiteY0" fmla="*/ 0 h 6319552"/>
              <a:gd name="connsiteX1" fmla="*/ 7730836 w 7730836"/>
              <a:gd name="connsiteY1" fmla="*/ 0 h 6319552"/>
              <a:gd name="connsiteX2" fmla="*/ 7730836 w 7730836"/>
              <a:gd name="connsiteY2" fmla="*/ 6319552 h 6319552"/>
              <a:gd name="connsiteX3" fmla="*/ 0 w 7730836"/>
              <a:gd name="connsiteY3" fmla="*/ 6319552 h 6319552"/>
              <a:gd name="connsiteX4" fmla="*/ 0 w 7730836"/>
              <a:gd name="connsiteY4" fmla="*/ 0 h 6319552"/>
              <a:gd name="connsiteX0" fmla="*/ 0 w 7730836"/>
              <a:gd name="connsiteY0" fmla="*/ 0 h 6319552"/>
              <a:gd name="connsiteX1" fmla="*/ 5411585 w 7730836"/>
              <a:gd name="connsiteY1" fmla="*/ 58189 h 6319552"/>
              <a:gd name="connsiteX2" fmla="*/ 7730836 w 7730836"/>
              <a:gd name="connsiteY2" fmla="*/ 6319552 h 6319552"/>
              <a:gd name="connsiteX3" fmla="*/ 0 w 7730836"/>
              <a:gd name="connsiteY3" fmla="*/ 6319552 h 6319552"/>
              <a:gd name="connsiteX4" fmla="*/ 0 w 7730836"/>
              <a:gd name="connsiteY4" fmla="*/ 0 h 6319552"/>
              <a:gd name="connsiteX0" fmla="*/ 0 w 7730836"/>
              <a:gd name="connsiteY0" fmla="*/ 0 h 6319552"/>
              <a:gd name="connsiteX1" fmla="*/ 4763192 w 7730836"/>
              <a:gd name="connsiteY1" fmla="*/ 0 h 6319552"/>
              <a:gd name="connsiteX2" fmla="*/ 7730836 w 7730836"/>
              <a:gd name="connsiteY2" fmla="*/ 6319552 h 6319552"/>
              <a:gd name="connsiteX3" fmla="*/ 0 w 7730836"/>
              <a:gd name="connsiteY3" fmla="*/ 6319552 h 6319552"/>
              <a:gd name="connsiteX4" fmla="*/ 0 w 7730836"/>
              <a:gd name="connsiteY4" fmla="*/ 0 h 6319552"/>
              <a:gd name="connsiteX0" fmla="*/ 0 w 7747462"/>
              <a:gd name="connsiteY0" fmla="*/ 0 h 6327865"/>
              <a:gd name="connsiteX1" fmla="*/ 4763192 w 7747462"/>
              <a:gd name="connsiteY1" fmla="*/ 0 h 6327865"/>
              <a:gd name="connsiteX2" fmla="*/ 7747462 w 7747462"/>
              <a:gd name="connsiteY2" fmla="*/ 6327865 h 6327865"/>
              <a:gd name="connsiteX3" fmla="*/ 0 w 7747462"/>
              <a:gd name="connsiteY3" fmla="*/ 6319552 h 6327865"/>
              <a:gd name="connsiteX4" fmla="*/ 0 w 7747462"/>
              <a:gd name="connsiteY4" fmla="*/ 0 h 632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462" h="6327865">
                <a:moveTo>
                  <a:pt x="0" y="0"/>
                </a:moveTo>
                <a:lnTo>
                  <a:pt x="4763192" y="0"/>
                </a:lnTo>
                <a:lnTo>
                  <a:pt x="7747462" y="6327865"/>
                </a:lnTo>
                <a:lnTo>
                  <a:pt x="0" y="6319552"/>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r Verbinder 7">
            <a:extLst>
              <a:ext uri="{FF2B5EF4-FFF2-40B4-BE49-F238E27FC236}">
                <a16:creationId xmlns:a16="http://schemas.microsoft.com/office/drawing/2014/main" id="{9F39D5B2-38C5-A146-B1E3-EC88255AED36}"/>
              </a:ext>
            </a:extLst>
          </p:cNvPr>
          <p:cNvCxnSpPr>
            <a:cxnSpLocks/>
          </p:cNvCxnSpPr>
          <p:nvPr userDrawn="1"/>
        </p:nvCxnSpPr>
        <p:spPr>
          <a:xfrm flipV="1">
            <a:off x="-48445" y="6308338"/>
            <a:ext cx="11832458" cy="18875"/>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 name="Titel 1">
            <a:extLst>
              <a:ext uri="{FF2B5EF4-FFF2-40B4-BE49-F238E27FC236}">
                <a16:creationId xmlns:a16="http://schemas.microsoft.com/office/drawing/2014/main" id="{400BC22B-1888-4AE9-B65F-60FF9391A220}"/>
              </a:ext>
            </a:extLst>
          </p:cNvPr>
          <p:cNvSpPr>
            <a:spLocks noGrp="1"/>
          </p:cNvSpPr>
          <p:nvPr>
            <p:ph type="title"/>
          </p:nvPr>
        </p:nvSpPr>
        <p:spPr>
          <a:xfrm>
            <a:off x="407989" y="1709738"/>
            <a:ext cx="5543549" cy="2852737"/>
          </a:xfrm>
        </p:spPr>
        <p:txBody>
          <a:bodyPr anchor="b">
            <a:normAutofit/>
          </a:bodyPr>
          <a:lstStyle>
            <a:lvl1pPr algn="l">
              <a:defRPr sz="4800">
                <a:solidFill>
                  <a:schemeClr val="bg1"/>
                </a:solidFill>
              </a:defRPr>
            </a:lvl1pPr>
          </a:lstStyle>
          <a:p>
            <a:r>
              <a:rPr lang="de-DE"/>
              <a:t>Mastertitelformat bearbeiten</a:t>
            </a:r>
            <a:endParaRPr lang="en-GB"/>
          </a:p>
        </p:txBody>
      </p:sp>
      <p:sp>
        <p:nvSpPr>
          <p:cNvPr id="3" name="Textplatzhalter 2">
            <a:extLst>
              <a:ext uri="{FF2B5EF4-FFF2-40B4-BE49-F238E27FC236}">
                <a16:creationId xmlns:a16="http://schemas.microsoft.com/office/drawing/2014/main" id="{BA6E4293-9AF5-4853-841B-AE0AB118E053}"/>
              </a:ext>
            </a:extLst>
          </p:cNvPr>
          <p:cNvSpPr>
            <a:spLocks noGrp="1"/>
          </p:cNvSpPr>
          <p:nvPr>
            <p:ph type="body" idx="1"/>
          </p:nvPr>
        </p:nvSpPr>
        <p:spPr>
          <a:xfrm>
            <a:off x="407989" y="4589463"/>
            <a:ext cx="5543549" cy="1500187"/>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3" name="Picture 12" descr="A picture containing food, drawing&#10;&#10;Description automatically generated">
            <a:extLst>
              <a:ext uri="{FF2B5EF4-FFF2-40B4-BE49-F238E27FC236}">
                <a16:creationId xmlns:a16="http://schemas.microsoft.com/office/drawing/2014/main" id="{8B4176FF-2095-478F-B8C1-ED7D747493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5037" y="6343839"/>
            <a:ext cx="2346251" cy="395316"/>
          </a:xfrm>
          <a:prstGeom prst="rect">
            <a:avLst/>
          </a:prstGeom>
        </p:spPr>
      </p:pic>
      <p:pic>
        <p:nvPicPr>
          <p:cNvPr id="9" name="Picture 8">
            <a:extLst>
              <a:ext uri="{FF2B5EF4-FFF2-40B4-BE49-F238E27FC236}">
                <a16:creationId xmlns:a16="http://schemas.microsoft.com/office/drawing/2014/main" id="{9DDC1DF1-6FF5-4322-9525-A80782C599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735" y="6375566"/>
            <a:ext cx="2773703" cy="365125"/>
          </a:xfrm>
          <a:prstGeom prst="rect">
            <a:avLst/>
          </a:prstGeom>
        </p:spPr>
      </p:pic>
    </p:spTree>
    <p:extLst>
      <p:ext uri="{BB962C8B-B14F-4D97-AF65-F5344CB8AC3E}">
        <p14:creationId xmlns:p14="http://schemas.microsoft.com/office/powerpoint/2010/main" val="3678408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9_Abschnitts-&#10;überschri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97EBC1-3B1B-446A-98D7-1AC49C9AEB90}"/>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4">
            <a:extLst>
              <a:ext uri="{FF2B5EF4-FFF2-40B4-BE49-F238E27FC236}">
                <a16:creationId xmlns:a16="http://schemas.microsoft.com/office/drawing/2014/main" id="{5B5A6E06-2D9C-9349-BB4D-72B2942603FD}"/>
              </a:ext>
            </a:extLst>
          </p:cNvPr>
          <p:cNvSpPr/>
          <p:nvPr userDrawn="1"/>
        </p:nvSpPr>
        <p:spPr>
          <a:xfrm>
            <a:off x="0" y="-15227"/>
            <a:ext cx="7747462" cy="6342440"/>
          </a:xfrm>
          <a:custGeom>
            <a:avLst/>
            <a:gdLst>
              <a:gd name="connsiteX0" fmla="*/ 0 w 7730836"/>
              <a:gd name="connsiteY0" fmla="*/ 0 h 6319552"/>
              <a:gd name="connsiteX1" fmla="*/ 7730836 w 7730836"/>
              <a:gd name="connsiteY1" fmla="*/ 0 h 6319552"/>
              <a:gd name="connsiteX2" fmla="*/ 7730836 w 7730836"/>
              <a:gd name="connsiteY2" fmla="*/ 6319552 h 6319552"/>
              <a:gd name="connsiteX3" fmla="*/ 0 w 7730836"/>
              <a:gd name="connsiteY3" fmla="*/ 6319552 h 6319552"/>
              <a:gd name="connsiteX4" fmla="*/ 0 w 7730836"/>
              <a:gd name="connsiteY4" fmla="*/ 0 h 6319552"/>
              <a:gd name="connsiteX0" fmla="*/ 0 w 7730836"/>
              <a:gd name="connsiteY0" fmla="*/ 0 h 6319552"/>
              <a:gd name="connsiteX1" fmla="*/ 5411585 w 7730836"/>
              <a:gd name="connsiteY1" fmla="*/ 58189 h 6319552"/>
              <a:gd name="connsiteX2" fmla="*/ 7730836 w 7730836"/>
              <a:gd name="connsiteY2" fmla="*/ 6319552 h 6319552"/>
              <a:gd name="connsiteX3" fmla="*/ 0 w 7730836"/>
              <a:gd name="connsiteY3" fmla="*/ 6319552 h 6319552"/>
              <a:gd name="connsiteX4" fmla="*/ 0 w 7730836"/>
              <a:gd name="connsiteY4" fmla="*/ 0 h 6319552"/>
              <a:gd name="connsiteX0" fmla="*/ 0 w 7730836"/>
              <a:gd name="connsiteY0" fmla="*/ 0 h 6319552"/>
              <a:gd name="connsiteX1" fmla="*/ 4763192 w 7730836"/>
              <a:gd name="connsiteY1" fmla="*/ 0 h 6319552"/>
              <a:gd name="connsiteX2" fmla="*/ 7730836 w 7730836"/>
              <a:gd name="connsiteY2" fmla="*/ 6319552 h 6319552"/>
              <a:gd name="connsiteX3" fmla="*/ 0 w 7730836"/>
              <a:gd name="connsiteY3" fmla="*/ 6319552 h 6319552"/>
              <a:gd name="connsiteX4" fmla="*/ 0 w 7730836"/>
              <a:gd name="connsiteY4" fmla="*/ 0 h 6319552"/>
              <a:gd name="connsiteX0" fmla="*/ 0 w 7747462"/>
              <a:gd name="connsiteY0" fmla="*/ 0 h 6327865"/>
              <a:gd name="connsiteX1" fmla="*/ 4763192 w 7747462"/>
              <a:gd name="connsiteY1" fmla="*/ 0 h 6327865"/>
              <a:gd name="connsiteX2" fmla="*/ 7747462 w 7747462"/>
              <a:gd name="connsiteY2" fmla="*/ 6327865 h 6327865"/>
              <a:gd name="connsiteX3" fmla="*/ 0 w 7747462"/>
              <a:gd name="connsiteY3" fmla="*/ 6319552 h 6327865"/>
              <a:gd name="connsiteX4" fmla="*/ 0 w 7747462"/>
              <a:gd name="connsiteY4" fmla="*/ 0 h 632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462" h="6327865">
                <a:moveTo>
                  <a:pt x="0" y="0"/>
                </a:moveTo>
                <a:lnTo>
                  <a:pt x="4763192" y="0"/>
                </a:lnTo>
                <a:lnTo>
                  <a:pt x="7747462" y="6327865"/>
                </a:lnTo>
                <a:lnTo>
                  <a:pt x="0" y="6319552"/>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r Verbinder 7">
            <a:extLst>
              <a:ext uri="{FF2B5EF4-FFF2-40B4-BE49-F238E27FC236}">
                <a16:creationId xmlns:a16="http://schemas.microsoft.com/office/drawing/2014/main" id="{8AC07182-7205-AB40-A305-E2B6542379E0}"/>
              </a:ext>
            </a:extLst>
          </p:cNvPr>
          <p:cNvCxnSpPr>
            <a:cxnSpLocks/>
          </p:cNvCxnSpPr>
          <p:nvPr userDrawn="1"/>
        </p:nvCxnSpPr>
        <p:spPr>
          <a:xfrm flipV="1">
            <a:off x="-48445" y="6305819"/>
            <a:ext cx="11832458" cy="18875"/>
          </a:xfrm>
          <a:prstGeom prst="line">
            <a:avLst/>
          </a:prstGeom>
          <a:ln w="28575">
            <a:solidFill>
              <a:schemeClr val="tx2"/>
            </a:solidFill>
          </a:ln>
        </p:spPr>
        <p:style>
          <a:lnRef idx="1">
            <a:schemeClr val="accent2"/>
          </a:lnRef>
          <a:fillRef idx="0">
            <a:schemeClr val="accent2"/>
          </a:fillRef>
          <a:effectRef idx="0">
            <a:schemeClr val="accent2"/>
          </a:effectRef>
          <a:fontRef idx="minor">
            <a:schemeClr val="tx1"/>
          </a:fontRef>
        </p:style>
      </p:cxnSp>
      <p:sp>
        <p:nvSpPr>
          <p:cNvPr id="2" name="Titel 1">
            <a:extLst>
              <a:ext uri="{FF2B5EF4-FFF2-40B4-BE49-F238E27FC236}">
                <a16:creationId xmlns:a16="http://schemas.microsoft.com/office/drawing/2014/main" id="{400BC22B-1888-4AE9-B65F-60FF9391A220}"/>
              </a:ext>
            </a:extLst>
          </p:cNvPr>
          <p:cNvSpPr>
            <a:spLocks noGrp="1"/>
          </p:cNvSpPr>
          <p:nvPr>
            <p:ph type="title"/>
          </p:nvPr>
        </p:nvSpPr>
        <p:spPr>
          <a:xfrm>
            <a:off x="407989" y="1709738"/>
            <a:ext cx="5543549" cy="2852737"/>
          </a:xfrm>
        </p:spPr>
        <p:txBody>
          <a:bodyPr anchor="b">
            <a:normAutofit/>
          </a:bodyPr>
          <a:lstStyle>
            <a:lvl1pPr algn="l">
              <a:defRPr sz="4800">
                <a:solidFill>
                  <a:schemeClr val="bg1"/>
                </a:solidFill>
              </a:defRPr>
            </a:lvl1pPr>
          </a:lstStyle>
          <a:p>
            <a:r>
              <a:rPr lang="de-DE"/>
              <a:t>Mastertitelformat bearbeiten</a:t>
            </a:r>
            <a:endParaRPr lang="en-GB"/>
          </a:p>
        </p:txBody>
      </p:sp>
      <p:sp>
        <p:nvSpPr>
          <p:cNvPr id="3" name="Textplatzhalter 2">
            <a:extLst>
              <a:ext uri="{FF2B5EF4-FFF2-40B4-BE49-F238E27FC236}">
                <a16:creationId xmlns:a16="http://schemas.microsoft.com/office/drawing/2014/main" id="{BA6E4293-9AF5-4853-841B-AE0AB118E053}"/>
              </a:ext>
            </a:extLst>
          </p:cNvPr>
          <p:cNvSpPr>
            <a:spLocks noGrp="1"/>
          </p:cNvSpPr>
          <p:nvPr>
            <p:ph type="body" idx="1"/>
          </p:nvPr>
        </p:nvSpPr>
        <p:spPr>
          <a:xfrm>
            <a:off x="407989" y="4589463"/>
            <a:ext cx="5543549" cy="1500187"/>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3" name="Picture 12" descr="A picture containing food, drawing&#10;&#10;Description automatically generated">
            <a:extLst>
              <a:ext uri="{FF2B5EF4-FFF2-40B4-BE49-F238E27FC236}">
                <a16:creationId xmlns:a16="http://schemas.microsoft.com/office/drawing/2014/main" id="{8B4176FF-2095-478F-B8C1-ED7D747493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5037" y="6343839"/>
            <a:ext cx="2346251" cy="395316"/>
          </a:xfrm>
          <a:prstGeom prst="rect">
            <a:avLst/>
          </a:prstGeom>
        </p:spPr>
      </p:pic>
      <p:pic>
        <p:nvPicPr>
          <p:cNvPr id="9" name="Picture 8">
            <a:extLst>
              <a:ext uri="{FF2B5EF4-FFF2-40B4-BE49-F238E27FC236}">
                <a16:creationId xmlns:a16="http://schemas.microsoft.com/office/drawing/2014/main" id="{9DDC1DF1-6FF5-4322-9525-A80782C599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735" y="6375566"/>
            <a:ext cx="2773703" cy="365125"/>
          </a:xfrm>
          <a:prstGeom prst="rect">
            <a:avLst/>
          </a:prstGeom>
        </p:spPr>
      </p:pic>
    </p:spTree>
    <p:extLst>
      <p:ext uri="{BB962C8B-B14F-4D97-AF65-F5344CB8AC3E}">
        <p14:creationId xmlns:p14="http://schemas.microsoft.com/office/powerpoint/2010/main" val="3913906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8_Abschnitts-&#10;überschri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97EBC1-3B1B-446A-98D7-1AC49C9AEB90}"/>
              </a:ext>
            </a:extLst>
          </p:cNvPr>
          <p:cNvSpPr/>
          <p:nvPr userDrawn="1"/>
        </p:nvSpPr>
        <p:spPr>
          <a:xfrm>
            <a:off x="0" y="0"/>
            <a:ext cx="12191999"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eck 4">
            <a:extLst>
              <a:ext uri="{FF2B5EF4-FFF2-40B4-BE49-F238E27FC236}">
                <a16:creationId xmlns:a16="http://schemas.microsoft.com/office/drawing/2014/main" id="{7FF4348E-F9F1-9F47-B8EA-BD88DBC45EED}"/>
              </a:ext>
            </a:extLst>
          </p:cNvPr>
          <p:cNvSpPr/>
          <p:nvPr userDrawn="1"/>
        </p:nvSpPr>
        <p:spPr>
          <a:xfrm>
            <a:off x="0" y="-15227"/>
            <a:ext cx="7747462" cy="6342440"/>
          </a:xfrm>
          <a:custGeom>
            <a:avLst/>
            <a:gdLst>
              <a:gd name="connsiteX0" fmla="*/ 0 w 7730836"/>
              <a:gd name="connsiteY0" fmla="*/ 0 h 6319552"/>
              <a:gd name="connsiteX1" fmla="*/ 7730836 w 7730836"/>
              <a:gd name="connsiteY1" fmla="*/ 0 h 6319552"/>
              <a:gd name="connsiteX2" fmla="*/ 7730836 w 7730836"/>
              <a:gd name="connsiteY2" fmla="*/ 6319552 h 6319552"/>
              <a:gd name="connsiteX3" fmla="*/ 0 w 7730836"/>
              <a:gd name="connsiteY3" fmla="*/ 6319552 h 6319552"/>
              <a:gd name="connsiteX4" fmla="*/ 0 w 7730836"/>
              <a:gd name="connsiteY4" fmla="*/ 0 h 6319552"/>
              <a:gd name="connsiteX0" fmla="*/ 0 w 7730836"/>
              <a:gd name="connsiteY0" fmla="*/ 0 h 6319552"/>
              <a:gd name="connsiteX1" fmla="*/ 5411585 w 7730836"/>
              <a:gd name="connsiteY1" fmla="*/ 58189 h 6319552"/>
              <a:gd name="connsiteX2" fmla="*/ 7730836 w 7730836"/>
              <a:gd name="connsiteY2" fmla="*/ 6319552 h 6319552"/>
              <a:gd name="connsiteX3" fmla="*/ 0 w 7730836"/>
              <a:gd name="connsiteY3" fmla="*/ 6319552 h 6319552"/>
              <a:gd name="connsiteX4" fmla="*/ 0 w 7730836"/>
              <a:gd name="connsiteY4" fmla="*/ 0 h 6319552"/>
              <a:gd name="connsiteX0" fmla="*/ 0 w 7730836"/>
              <a:gd name="connsiteY0" fmla="*/ 0 h 6319552"/>
              <a:gd name="connsiteX1" fmla="*/ 4763192 w 7730836"/>
              <a:gd name="connsiteY1" fmla="*/ 0 h 6319552"/>
              <a:gd name="connsiteX2" fmla="*/ 7730836 w 7730836"/>
              <a:gd name="connsiteY2" fmla="*/ 6319552 h 6319552"/>
              <a:gd name="connsiteX3" fmla="*/ 0 w 7730836"/>
              <a:gd name="connsiteY3" fmla="*/ 6319552 h 6319552"/>
              <a:gd name="connsiteX4" fmla="*/ 0 w 7730836"/>
              <a:gd name="connsiteY4" fmla="*/ 0 h 6319552"/>
              <a:gd name="connsiteX0" fmla="*/ 0 w 7747462"/>
              <a:gd name="connsiteY0" fmla="*/ 0 h 6327865"/>
              <a:gd name="connsiteX1" fmla="*/ 4763192 w 7747462"/>
              <a:gd name="connsiteY1" fmla="*/ 0 h 6327865"/>
              <a:gd name="connsiteX2" fmla="*/ 7747462 w 7747462"/>
              <a:gd name="connsiteY2" fmla="*/ 6327865 h 6327865"/>
              <a:gd name="connsiteX3" fmla="*/ 0 w 7747462"/>
              <a:gd name="connsiteY3" fmla="*/ 6319552 h 6327865"/>
              <a:gd name="connsiteX4" fmla="*/ 0 w 7747462"/>
              <a:gd name="connsiteY4" fmla="*/ 0 h 632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462" h="6327865">
                <a:moveTo>
                  <a:pt x="0" y="0"/>
                </a:moveTo>
                <a:lnTo>
                  <a:pt x="4763192" y="0"/>
                </a:lnTo>
                <a:lnTo>
                  <a:pt x="7747462" y="6327865"/>
                </a:lnTo>
                <a:lnTo>
                  <a:pt x="0" y="6319552"/>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7">
            <a:extLst>
              <a:ext uri="{FF2B5EF4-FFF2-40B4-BE49-F238E27FC236}">
                <a16:creationId xmlns:a16="http://schemas.microsoft.com/office/drawing/2014/main" id="{68AE8EBA-890C-4A45-B39B-83C6E9B87C90}"/>
              </a:ext>
            </a:extLst>
          </p:cNvPr>
          <p:cNvCxnSpPr>
            <a:cxnSpLocks/>
          </p:cNvCxnSpPr>
          <p:nvPr userDrawn="1"/>
        </p:nvCxnSpPr>
        <p:spPr>
          <a:xfrm flipV="1">
            <a:off x="-48445" y="6308338"/>
            <a:ext cx="11832458" cy="18875"/>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 name="Titel 1">
            <a:extLst>
              <a:ext uri="{FF2B5EF4-FFF2-40B4-BE49-F238E27FC236}">
                <a16:creationId xmlns:a16="http://schemas.microsoft.com/office/drawing/2014/main" id="{400BC22B-1888-4AE9-B65F-60FF9391A220}"/>
              </a:ext>
            </a:extLst>
          </p:cNvPr>
          <p:cNvSpPr>
            <a:spLocks noGrp="1"/>
          </p:cNvSpPr>
          <p:nvPr>
            <p:ph type="title"/>
          </p:nvPr>
        </p:nvSpPr>
        <p:spPr>
          <a:xfrm>
            <a:off x="407989" y="1709738"/>
            <a:ext cx="5543549" cy="2852737"/>
          </a:xfrm>
        </p:spPr>
        <p:txBody>
          <a:bodyPr anchor="b">
            <a:normAutofit/>
          </a:bodyPr>
          <a:lstStyle>
            <a:lvl1pPr algn="l">
              <a:defRPr sz="4800">
                <a:solidFill>
                  <a:schemeClr val="bg1"/>
                </a:solidFill>
              </a:defRPr>
            </a:lvl1pPr>
          </a:lstStyle>
          <a:p>
            <a:r>
              <a:rPr lang="de-DE"/>
              <a:t>Mastertitelformat bearbeiten</a:t>
            </a:r>
            <a:endParaRPr lang="en-GB"/>
          </a:p>
        </p:txBody>
      </p:sp>
      <p:sp>
        <p:nvSpPr>
          <p:cNvPr id="3" name="Textplatzhalter 2">
            <a:extLst>
              <a:ext uri="{FF2B5EF4-FFF2-40B4-BE49-F238E27FC236}">
                <a16:creationId xmlns:a16="http://schemas.microsoft.com/office/drawing/2014/main" id="{BA6E4293-9AF5-4853-841B-AE0AB118E053}"/>
              </a:ext>
            </a:extLst>
          </p:cNvPr>
          <p:cNvSpPr>
            <a:spLocks noGrp="1"/>
          </p:cNvSpPr>
          <p:nvPr>
            <p:ph type="body" idx="1"/>
          </p:nvPr>
        </p:nvSpPr>
        <p:spPr>
          <a:xfrm>
            <a:off x="407989" y="4589463"/>
            <a:ext cx="5543549" cy="1500187"/>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3" name="Picture 12" descr="A picture containing food, drawing&#10;&#10;Description automatically generated">
            <a:extLst>
              <a:ext uri="{FF2B5EF4-FFF2-40B4-BE49-F238E27FC236}">
                <a16:creationId xmlns:a16="http://schemas.microsoft.com/office/drawing/2014/main" id="{8B4176FF-2095-478F-B8C1-ED7D747493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5037" y="6343839"/>
            <a:ext cx="2346251" cy="395316"/>
          </a:xfrm>
          <a:prstGeom prst="rect">
            <a:avLst/>
          </a:prstGeom>
        </p:spPr>
      </p:pic>
      <p:pic>
        <p:nvPicPr>
          <p:cNvPr id="9" name="Picture 8">
            <a:extLst>
              <a:ext uri="{FF2B5EF4-FFF2-40B4-BE49-F238E27FC236}">
                <a16:creationId xmlns:a16="http://schemas.microsoft.com/office/drawing/2014/main" id="{09DDB8DD-BF22-449E-AC3D-52BF1E4310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735" y="6375566"/>
            <a:ext cx="2773703" cy="365125"/>
          </a:xfrm>
          <a:prstGeom prst="rect">
            <a:avLst/>
          </a:prstGeom>
        </p:spPr>
      </p:pic>
    </p:spTree>
    <p:extLst>
      <p:ext uri="{BB962C8B-B14F-4D97-AF65-F5344CB8AC3E}">
        <p14:creationId xmlns:p14="http://schemas.microsoft.com/office/powerpoint/2010/main" val="3749615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0_Abschnitts-&#10;überschri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97EBC1-3B1B-446A-98D7-1AC49C9AEB90}"/>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4">
            <a:extLst>
              <a:ext uri="{FF2B5EF4-FFF2-40B4-BE49-F238E27FC236}">
                <a16:creationId xmlns:a16="http://schemas.microsoft.com/office/drawing/2014/main" id="{6E863118-964B-7244-B60E-B0CF3FBBCD96}"/>
              </a:ext>
            </a:extLst>
          </p:cNvPr>
          <p:cNvSpPr/>
          <p:nvPr userDrawn="1"/>
        </p:nvSpPr>
        <p:spPr>
          <a:xfrm>
            <a:off x="0" y="-15227"/>
            <a:ext cx="7747462" cy="6342440"/>
          </a:xfrm>
          <a:custGeom>
            <a:avLst/>
            <a:gdLst>
              <a:gd name="connsiteX0" fmla="*/ 0 w 7730836"/>
              <a:gd name="connsiteY0" fmla="*/ 0 h 6319552"/>
              <a:gd name="connsiteX1" fmla="*/ 7730836 w 7730836"/>
              <a:gd name="connsiteY1" fmla="*/ 0 h 6319552"/>
              <a:gd name="connsiteX2" fmla="*/ 7730836 w 7730836"/>
              <a:gd name="connsiteY2" fmla="*/ 6319552 h 6319552"/>
              <a:gd name="connsiteX3" fmla="*/ 0 w 7730836"/>
              <a:gd name="connsiteY3" fmla="*/ 6319552 h 6319552"/>
              <a:gd name="connsiteX4" fmla="*/ 0 w 7730836"/>
              <a:gd name="connsiteY4" fmla="*/ 0 h 6319552"/>
              <a:gd name="connsiteX0" fmla="*/ 0 w 7730836"/>
              <a:gd name="connsiteY0" fmla="*/ 0 h 6319552"/>
              <a:gd name="connsiteX1" fmla="*/ 5411585 w 7730836"/>
              <a:gd name="connsiteY1" fmla="*/ 58189 h 6319552"/>
              <a:gd name="connsiteX2" fmla="*/ 7730836 w 7730836"/>
              <a:gd name="connsiteY2" fmla="*/ 6319552 h 6319552"/>
              <a:gd name="connsiteX3" fmla="*/ 0 w 7730836"/>
              <a:gd name="connsiteY3" fmla="*/ 6319552 h 6319552"/>
              <a:gd name="connsiteX4" fmla="*/ 0 w 7730836"/>
              <a:gd name="connsiteY4" fmla="*/ 0 h 6319552"/>
              <a:gd name="connsiteX0" fmla="*/ 0 w 7730836"/>
              <a:gd name="connsiteY0" fmla="*/ 0 h 6319552"/>
              <a:gd name="connsiteX1" fmla="*/ 4763192 w 7730836"/>
              <a:gd name="connsiteY1" fmla="*/ 0 h 6319552"/>
              <a:gd name="connsiteX2" fmla="*/ 7730836 w 7730836"/>
              <a:gd name="connsiteY2" fmla="*/ 6319552 h 6319552"/>
              <a:gd name="connsiteX3" fmla="*/ 0 w 7730836"/>
              <a:gd name="connsiteY3" fmla="*/ 6319552 h 6319552"/>
              <a:gd name="connsiteX4" fmla="*/ 0 w 7730836"/>
              <a:gd name="connsiteY4" fmla="*/ 0 h 6319552"/>
              <a:gd name="connsiteX0" fmla="*/ 0 w 7747462"/>
              <a:gd name="connsiteY0" fmla="*/ 0 h 6327865"/>
              <a:gd name="connsiteX1" fmla="*/ 4763192 w 7747462"/>
              <a:gd name="connsiteY1" fmla="*/ 0 h 6327865"/>
              <a:gd name="connsiteX2" fmla="*/ 7747462 w 7747462"/>
              <a:gd name="connsiteY2" fmla="*/ 6327865 h 6327865"/>
              <a:gd name="connsiteX3" fmla="*/ 0 w 7747462"/>
              <a:gd name="connsiteY3" fmla="*/ 6319552 h 6327865"/>
              <a:gd name="connsiteX4" fmla="*/ 0 w 7747462"/>
              <a:gd name="connsiteY4" fmla="*/ 0 h 632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462" h="6327865">
                <a:moveTo>
                  <a:pt x="0" y="0"/>
                </a:moveTo>
                <a:lnTo>
                  <a:pt x="4763192" y="0"/>
                </a:lnTo>
                <a:lnTo>
                  <a:pt x="7747462" y="6327865"/>
                </a:lnTo>
                <a:lnTo>
                  <a:pt x="0" y="6319552"/>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00BC22B-1888-4AE9-B65F-60FF9391A220}"/>
              </a:ext>
            </a:extLst>
          </p:cNvPr>
          <p:cNvSpPr>
            <a:spLocks noGrp="1"/>
          </p:cNvSpPr>
          <p:nvPr>
            <p:ph type="title"/>
          </p:nvPr>
        </p:nvSpPr>
        <p:spPr>
          <a:xfrm>
            <a:off x="407989" y="1709738"/>
            <a:ext cx="5543549" cy="2852737"/>
          </a:xfrm>
        </p:spPr>
        <p:txBody>
          <a:bodyPr anchor="b">
            <a:normAutofit/>
          </a:bodyPr>
          <a:lstStyle>
            <a:lvl1pPr algn="l">
              <a:defRPr sz="4800">
                <a:solidFill>
                  <a:schemeClr val="bg1"/>
                </a:solidFill>
              </a:defRPr>
            </a:lvl1pPr>
          </a:lstStyle>
          <a:p>
            <a:r>
              <a:rPr lang="de-DE"/>
              <a:t>Mastertitelformat bearbeiten</a:t>
            </a:r>
            <a:endParaRPr lang="en-GB"/>
          </a:p>
        </p:txBody>
      </p:sp>
      <p:sp>
        <p:nvSpPr>
          <p:cNvPr id="3" name="Textplatzhalter 2">
            <a:extLst>
              <a:ext uri="{FF2B5EF4-FFF2-40B4-BE49-F238E27FC236}">
                <a16:creationId xmlns:a16="http://schemas.microsoft.com/office/drawing/2014/main" id="{BA6E4293-9AF5-4853-841B-AE0AB118E053}"/>
              </a:ext>
            </a:extLst>
          </p:cNvPr>
          <p:cNvSpPr>
            <a:spLocks noGrp="1"/>
          </p:cNvSpPr>
          <p:nvPr>
            <p:ph type="body" idx="1"/>
          </p:nvPr>
        </p:nvSpPr>
        <p:spPr>
          <a:xfrm>
            <a:off x="407989" y="4589463"/>
            <a:ext cx="5543549" cy="1500187"/>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3" name="Picture 12" descr="A picture containing food, drawing&#10;&#10;Description automatically generated">
            <a:extLst>
              <a:ext uri="{FF2B5EF4-FFF2-40B4-BE49-F238E27FC236}">
                <a16:creationId xmlns:a16="http://schemas.microsoft.com/office/drawing/2014/main" id="{8B4176FF-2095-478F-B8C1-ED7D747493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5037" y="6343839"/>
            <a:ext cx="2346251" cy="395316"/>
          </a:xfrm>
          <a:prstGeom prst="rect">
            <a:avLst/>
          </a:prstGeom>
        </p:spPr>
      </p:pic>
      <p:pic>
        <p:nvPicPr>
          <p:cNvPr id="9" name="Picture 8">
            <a:extLst>
              <a:ext uri="{FF2B5EF4-FFF2-40B4-BE49-F238E27FC236}">
                <a16:creationId xmlns:a16="http://schemas.microsoft.com/office/drawing/2014/main" id="{09DDB8DD-BF22-449E-AC3D-52BF1E4310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735" y="6375566"/>
            <a:ext cx="2773703" cy="365125"/>
          </a:xfrm>
          <a:prstGeom prst="rect">
            <a:avLst/>
          </a:prstGeom>
        </p:spPr>
      </p:pic>
      <p:cxnSp>
        <p:nvCxnSpPr>
          <p:cNvPr id="14" name="Gerader Verbinder 7">
            <a:extLst>
              <a:ext uri="{FF2B5EF4-FFF2-40B4-BE49-F238E27FC236}">
                <a16:creationId xmlns:a16="http://schemas.microsoft.com/office/drawing/2014/main" id="{76ABF1D4-7737-0948-9714-431919CEE61B}"/>
              </a:ext>
            </a:extLst>
          </p:cNvPr>
          <p:cNvCxnSpPr>
            <a:cxnSpLocks/>
          </p:cNvCxnSpPr>
          <p:nvPr userDrawn="1"/>
        </p:nvCxnSpPr>
        <p:spPr>
          <a:xfrm flipV="1">
            <a:off x="-48445" y="6305819"/>
            <a:ext cx="11832458" cy="18875"/>
          </a:xfrm>
          <a:prstGeom prst="line">
            <a:avLst/>
          </a:prstGeom>
          <a:ln w="28575">
            <a:solidFill>
              <a:schemeClr val="tx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90993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5D7DF-EDB7-4982-AC39-CEBAADE23316}"/>
              </a:ext>
            </a:extLst>
          </p:cNvPr>
          <p:cNvSpPr>
            <a:spLocks noGrp="1"/>
          </p:cNvSpPr>
          <p:nvPr>
            <p:ph type="title"/>
          </p:nvPr>
        </p:nvSpPr>
        <p:spPr/>
        <p:txBody>
          <a:bodyPr>
            <a:normAutofit/>
          </a:bodyPr>
          <a:lstStyle>
            <a:lvl1pPr algn="l">
              <a:defRPr sz="3600">
                <a:solidFill>
                  <a:schemeClr val="bg2"/>
                </a:solidFill>
              </a:defRPr>
            </a:lvl1pPr>
          </a:lstStyle>
          <a:p>
            <a:r>
              <a:rPr lang="de-DE"/>
              <a:t>Mastertitelformat bearbeiten</a:t>
            </a:r>
            <a:endParaRPr lang="en-GB"/>
          </a:p>
        </p:txBody>
      </p:sp>
      <p:sp>
        <p:nvSpPr>
          <p:cNvPr id="3" name="Inhaltsplatzhalter 2">
            <a:extLst>
              <a:ext uri="{FF2B5EF4-FFF2-40B4-BE49-F238E27FC236}">
                <a16:creationId xmlns:a16="http://schemas.microsoft.com/office/drawing/2014/main" id="{53072AFD-7332-41B7-918F-8FF82E5DFF74}"/>
              </a:ext>
            </a:extLst>
          </p:cNvPr>
          <p:cNvSpPr>
            <a:spLocks noGrp="1"/>
          </p:cNvSpPr>
          <p:nvPr>
            <p:ph idx="1" hasCustomPrompt="1"/>
          </p:nvPr>
        </p:nvSpPr>
        <p:spPr/>
        <p:txBody>
          <a:bodyPr>
            <a:noAutofit/>
          </a:bodyPr>
          <a:lstStyle>
            <a:lvl1pPr algn="l">
              <a:buClr>
                <a:schemeClr val="bg2"/>
              </a:buClr>
              <a:defRPr sz="2400"/>
            </a:lvl1pPr>
            <a:lvl2pPr algn="l">
              <a:buClr>
                <a:schemeClr val="bg2"/>
              </a:buClr>
              <a:defRPr sz="2000"/>
            </a:lvl2pPr>
            <a:lvl3pPr algn="l">
              <a:buClr>
                <a:schemeClr val="bg2"/>
              </a:buClr>
              <a:defRPr sz="1800"/>
            </a:lvl3pPr>
            <a:lvl4pPr algn="l">
              <a:buClr>
                <a:schemeClr val="bg2"/>
              </a:buClr>
              <a:defRPr sz="1600"/>
            </a:lvl4pPr>
            <a:lvl5pPr algn="l">
              <a:buClr>
                <a:schemeClr val="bg2"/>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Fußzeilenplatzhalter 4">
            <a:extLst>
              <a:ext uri="{FF2B5EF4-FFF2-40B4-BE49-F238E27FC236}">
                <a16:creationId xmlns:a16="http://schemas.microsoft.com/office/drawing/2014/main" id="{5B0A8E99-35D3-48CD-86E7-E32418317018}"/>
              </a:ext>
            </a:extLst>
          </p:cNvPr>
          <p:cNvSpPr>
            <a:spLocks noGrp="1"/>
          </p:cNvSpPr>
          <p:nvPr>
            <p:ph type="ftr" sz="quarter" idx="11"/>
          </p:nvPr>
        </p:nvSpPr>
        <p:spPr>
          <a:xfrm>
            <a:off x="417600" y="6356349"/>
            <a:ext cx="8564817" cy="385200"/>
          </a:xfrm>
        </p:spPr>
        <p:txBody>
          <a:bodyPr/>
          <a:lstStyle>
            <a:lvl1pPr algn="l">
              <a:defRPr/>
            </a:lvl1pPr>
          </a:lstStyle>
          <a:p>
            <a:endParaRPr lang="en-GB"/>
          </a:p>
        </p:txBody>
      </p:sp>
    </p:spTree>
    <p:extLst>
      <p:ext uri="{BB962C8B-B14F-4D97-AF65-F5344CB8AC3E}">
        <p14:creationId xmlns:p14="http://schemas.microsoft.com/office/powerpoint/2010/main" val="89433322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5D7DF-EDB7-4982-AC39-CEBAADE23316}"/>
              </a:ext>
            </a:extLst>
          </p:cNvPr>
          <p:cNvSpPr>
            <a:spLocks noGrp="1"/>
          </p:cNvSpPr>
          <p:nvPr>
            <p:ph type="title"/>
          </p:nvPr>
        </p:nvSpPr>
        <p:spPr/>
        <p:txBody>
          <a:bodyPr>
            <a:normAutofit/>
          </a:bodyPr>
          <a:lstStyle>
            <a:lvl1pPr algn="l">
              <a:defRPr sz="3600">
                <a:solidFill>
                  <a:schemeClr val="bg2"/>
                </a:solidFill>
              </a:defRPr>
            </a:lvl1pPr>
          </a:lstStyle>
          <a:p>
            <a:r>
              <a:rPr lang="de-DE"/>
              <a:t>Mastertitelformat bearbeiten</a:t>
            </a:r>
            <a:endParaRPr lang="en-GB"/>
          </a:p>
        </p:txBody>
      </p:sp>
      <p:sp>
        <p:nvSpPr>
          <p:cNvPr id="3" name="Inhaltsplatzhalter 2">
            <a:extLst>
              <a:ext uri="{FF2B5EF4-FFF2-40B4-BE49-F238E27FC236}">
                <a16:creationId xmlns:a16="http://schemas.microsoft.com/office/drawing/2014/main" id="{53072AFD-7332-41B7-918F-8FF82E5DFF74}"/>
              </a:ext>
            </a:extLst>
          </p:cNvPr>
          <p:cNvSpPr>
            <a:spLocks noGrp="1"/>
          </p:cNvSpPr>
          <p:nvPr>
            <p:ph idx="1" hasCustomPrompt="1"/>
          </p:nvPr>
        </p:nvSpPr>
        <p:spPr>
          <a:xfrm>
            <a:off x="416534" y="1825625"/>
            <a:ext cx="8559191" cy="4351338"/>
          </a:xfrm>
        </p:spPr>
        <p:txBody>
          <a:bodyPr>
            <a:noAutofit/>
          </a:bodyPr>
          <a:lstStyle>
            <a:lvl1pPr algn="l">
              <a:buClr>
                <a:schemeClr val="bg2"/>
              </a:buClr>
              <a:defRPr sz="2400"/>
            </a:lvl1pPr>
            <a:lvl2pPr algn="l">
              <a:buClr>
                <a:schemeClr val="bg2"/>
              </a:buClr>
              <a:defRPr sz="2000"/>
            </a:lvl2pPr>
            <a:lvl3pPr algn="l">
              <a:buClr>
                <a:schemeClr val="bg2"/>
              </a:buClr>
              <a:defRPr sz="1800"/>
            </a:lvl3pPr>
            <a:lvl4pPr algn="l">
              <a:buClr>
                <a:schemeClr val="bg2"/>
              </a:buClr>
              <a:defRPr sz="1600"/>
            </a:lvl4pPr>
            <a:lvl5pPr algn="l">
              <a:buClr>
                <a:schemeClr val="bg2"/>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Fußzeilenplatzhalter 4">
            <a:extLst>
              <a:ext uri="{FF2B5EF4-FFF2-40B4-BE49-F238E27FC236}">
                <a16:creationId xmlns:a16="http://schemas.microsoft.com/office/drawing/2014/main" id="{5B0A8E99-35D3-48CD-86E7-E32418317018}"/>
              </a:ext>
            </a:extLst>
          </p:cNvPr>
          <p:cNvSpPr>
            <a:spLocks noGrp="1"/>
          </p:cNvSpPr>
          <p:nvPr>
            <p:ph type="ftr" sz="quarter" idx="11"/>
          </p:nvPr>
        </p:nvSpPr>
        <p:spPr>
          <a:xfrm>
            <a:off x="417600" y="6356349"/>
            <a:ext cx="8564817" cy="385200"/>
          </a:xfrm>
        </p:spPr>
        <p:txBody>
          <a:bodyPr/>
          <a:lstStyle>
            <a:lvl1pPr algn="l">
              <a:defRPr/>
            </a:lvl1pPr>
          </a:lstStyle>
          <a:p>
            <a:endParaRPr lang="en-GB"/>
          </a:p>
        </p:txBody>
      </p:sp>
    </p:spTree>
    <p:extLst>
      <p:ext uri="{BB962C8B-B14F-4D97-AF65-F5344CB8AC3E}">
        <p14:creationId xmlns:p14="http://schemas.microsoft.com/office/powerpoint/2010/main" val="228900048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521B777-3BD7-4F2A-A39C-81C8B9F3B2A1}"/>
              </a:ext>
            </a:extLst>
          </p:cNvPr>
          <p:cNvSpPr>
            <a:spLocks noGrp="1"/>
          </p:cNvSpPr>
          <p:nvPr>
            <p:ph type="title"/>
          </p:nvPr>
        </p:nvSpPr>
        <p:spPr>
          <a:xfrm>
            <a:off x="416533" y="365125"/>
            <a:ext cx="11367479" cy="1325563"/>
          </a:xfrm>
          <a:prstGeom prst="rect">
            <a:avLst/>
          </a:prstGeom>
        </p:spPr>
        <p:txBody>
          <a:bodyPr vert="horz" lIns="0" tIns="0" rIns="0" bIns="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74E6182D-24D4-47F7-8227-77B2ADD8D9D5}"/>
              </a:ext>
            </a:extLst>
          </p:cNvPr>
          <p:cNvSpPr>
            <a:spLocks noGrp="1"/>
          </p:cNvSpPr>
          <p:nvPr>
            <p:ph type="body" idx="1"/>
          </p:nvPr>
        </p:nvSpPr>
        <p:spPr>
          <a:xfrm>
            <a:off x="416534" y="1825625"/>
            <a:ext cx="11367478" cy="435133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Fußzeilenplatzhalter 4">
            <a:extLst>
              <a:ext uri="{FF2B5EF4-FFF2-40B4-BE49-F238E27FC236}">
                <a16:creationId xmlns:a16="http://schemas.microsoft.com/office/drawing/2014/main" id="{C8832B73-51BE-4E1C-ACC9-2031F4E5E843}"/>
              </a:ext>
            </a:extLst>
          </p:cNvPr>
          <p:cNvSpPr>
            <a:spLocks noGrp="1"/>
          </p:cNvSpPr>
          <p:nvPr>
            <p:ph type="ftr" sz="quarter" idx="3"/>
          </p:nvPr>
        </p:nvSpPr>
        <p:spPr>
          <a:xfrm>
            <a:off x="416534" y="6356349"/>
            <a:ext cx="8559191" cy="385200"/>
          </a:xfrm>
          <a:prstGeom prst="rect">
            <a:avLst/>
          </a:prstGeom>
        </p:spPr>
        <p:txBody>
          <a:bodyPr vert="horz" lIns="0" tIns="0" rIns="0" bIns="0" rtlCol="0" anchor="b"/>
          <a:lstStyle>
            <a:lvl1pPr algn="l">
              <a:defRPr sz="800">
                <a:solidFill>
                  <a:schemeClr val="tx1"/>
                </a:solidFill>
              </a:defRPr>
            </a:lvl1pPr>
          </a:lstStyle>
          <a:p>
            <a:endParaRPr lang="en-GB"/>
          </a:p>
        </p:txBody>
      </p:sp>
      <p:sp>
        <p:nvSpPr>
          <p:cNvPr id="8" name="Rechteck 7">
            <a:extLst>
              <a:ext uri="{FF2B5EF4-FFF2-40B4-BE49-F238E27FC236}">
                <a16:creationId xmlns:a16="http://schemas.microsoft.com/office/drawing/2014/main" id="{AA7C1F88-41DB-4710-88B9-1F1623ABC7B4}"/>
              </a:ext>
            </a:extLst>
          </p:cNvPr>
          <p:cNvSpPr/>
          <p:nvPr userDrawn="1"/>
        </p:nvSpPr>
        <p:spPr>
          <a:xfrm>
            <a:off x="0" y="0"/>
            <a:ext cx="9299575"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0953BEEF-CEFF-4AEB-944D-68B888FBD986}"/>
              </a:ext>
            </a:extLst>
          </p:cNvPr>
          <p:cNvSpPr/>
          <p:nvPr userDrawn="1"/>
        </p:nvSpPr>
        <p:spPr>
          <a:xfrm>
            <a:off x="9299575" y="0"/>
            <a:ext cx="2892425" cy="32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FA78BA4D-4F27-46A8-8587-D53EBFA187A7}"/>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9007675" y="6373442"/>
            <a:ext cx="2773703" cy="365125"/>
          </a:xfrm>
          <a:prstGeom prst="rect">
            <a:avLst/>
          </a:prstGeom>
        </p:spPr>
      </p:pic>
    </p:spTree>
    <p:extLst>
      <p:ext uri="{BB962C8B-B14F-4D97-AF65-F5344CB8AC3E}">
        <p14:creationId xmlns:p14="http://schemas.microsoft.com/office/powerpoint/2010/main" val="1908554685"/>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68" r:id="rId3"/>
    <p:sldLayoutId id="2147483669" r:id="rId4"/>
    <p:sldLayoutId id="2147483671" r:id="rId5"/>
    <p:sldLayoutId id="2147483670" r:id="rId6"/>
    <p:sldLayoutId id="2147483672" r:id="rId7"/>
    <p:sldLayoutId id="2147483650" r:id="rId8"/>
    <p:sldLayoutId id="2147483680" r:id="rId9"/>
    <p:sldLayoutId id="2147483656" r:id="rId10"/>
    <p:sldLayoutId id="2147483652" r:id="rId11"/>
    <p:sldLayoutId id="2147483657" r:id="rId12"/>
    <p:sldLayoutId id="2147483653" r:id="rId13"/>
    <p:sldLayoutId id="2147483658" r:id="rId14"/>
    <p:sldLayoutId id="2147483654" r:id="rId15"/>
    <p:sldLayoutId id="2147483676" r:id="rId16"/>
    <p:sldLayoutId id="2147483678" r:id="rId17"/>
    <p:sldLayoutId id="2147483677" r:id="rId18"/>
    <p:sldLayoutId id="2147483681" r:id="rId19"/>
    <p:sldLayoutId id="2147483679" r:id="rId20"/>
    <p:sldLayoutId id="2147483655" r:id="rId2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931" userDrawn="1">
          <p15:clr>
            <a:srgbClr val="F26B43"/>
          </p15:clr>
        </p15:guide>
        <p15:guide id="3" pos="3749" userDrawn="1">
          <p15:clr>
            <a:srgbClr val="F26B43"/>
          </p15:clr>
        </p15:guide>
        <p15:guide id="4" pos="7423" userDrawn="1">
          <p15:clr>
            <a:srgbClr val="F26B43"/>
          </p15:clr>
        </p15:guide>
        <p15:guide id="5" pos="257" userDrawn="1">
          <p15:clr>
            <a:srgbClr val="F26B43"/>
          </p15:clr>
        </p15:guide>
        <p15:guide id="6" pos="5654" userDrawn="1">
          <p15:clr>
            <a:srgbClr val="F26B43"/>
          </p15:clr>
        </p15:guide>
        <p15:guide id="7" orient="horz" pos="2160" userDrawn="1">
          <p15:clr>
            <a:srgbClr val="F26B43"/>
          </p15:clr>
        </p15:guide>
        <p15:guide id="8" orient="horz" pos="4247" userDrawn="1">
          <p15:clr>
            <a:srgbClr val="F26B43"/>
          </p15:clr>
        </p15:guide>
        <p15:guide id="9" orient="horz" pos="1139" userDrawn="1">
          <p15:clr>
            <a:srgbClr val="F26B43"/>
          </p15:clr>
        </p15:guide>
        <p15:guide id="10" orient="horz" pos="731" userDrawn="1">
          <p15:clr>
            <a:srgbClr val="F26B43"/>
          </p15:clr>
        </p15:guide>
        <p15:guide id="11" orient="horz" pos="3997" userDrawn="1">
          <p15:clr>
            <a:srgbClr val="F26B43"/>
          </p15:clr>
        </p15:guide>
        <p15:guide id="12" orient="horz" pos="3906" userDrawn="1">
          <p15:clr>
            <a:srgbClr val="F26B43"/>
          </p15:clr>
        </p15:guide>
        <p15:guide id="13" pos="576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6.sv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8.xml"/><Relationship Id="rId5" Type="http://schemas.openxmlformats.org/officeDocument/2006/relationships/image" Target="../media/image30.sv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10.sv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8.xml"/><Relationship Id="rId5" Type="http://schemas.openxmlformats.org/officeDocument/2006/relationships/image" Target="../media/image50.svg"/><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png"/></Relationships>
</file>

<file path=ppt/slides/_rels/slide72.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18" Type="http://schemas.openxmlformats.org/officeDocument/2006/relationships/image" Target="../media/image7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17" Type="http://schemas.openxmlformats.org/officeDocument/2006/relationships/image" Target="../media/image77.png"/><Relationship Id="rId2" Type="http://schemas.openxmlformats.org/officeDocument/2006/relationships/notesSlide" Target="../notesSlides/notesSlide12.xml"/><Relationship Id="rId16" Type="http://schemas.openxmlformats.org/officeDocument/2006/relationships/image" Target="../media/image76.svg"/><Relationship Id="rId20" Type="http://schemas.openxmlformats.org/officeDocument/2006/relationships/image" Target="../media/image80.svg"/><Relationship Id="rId1" Type="http://schemas.openxmlformats.org/officeDocument/2006/relationships/slideLayout" Target="../slideLayouts/slideLayout18.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svg"/><Relationship Id="rId19" Type="http://schemas.openxmlformats.org/officeDocument/2006/relationships/image" Target="../media/image79.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svg"/></Relationships>
</file>

<file path=ppt/slides/_rels/slide7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85.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8.xml"/><Relationship Id="rId5" Type="http://schemas.openxmlformats.org/officeDocument/2006/relationships/image" Target="../media/image93.svg"/><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07F6F8A-D320-FC45-BB53-BDEDB726BBA0}"/>
              </a:ext>
            </a:extLst>
          </p:cNvPr>
          <p:cNvSpPr>
            <a:spLocks noGrp="1"/>
          </p:cNvSpPr>
          <p:nvPr>
            <p:ph type="title"/>
          </p:nvPr>
        </p:nvSpPr>
        <p:spPr/>
        <p:txBody>
          <a:bodyPr/>
          <a:lstStyle/>
          <a:p>
            <a:r>
              <a:rPr lang="de-DE" dirty="0"/>
              <a:t>ASH 2021 </a:t>
            </a:r>
            <a:br>
              <a:rPr lang="de-DE" dirty="0"/>
            </a:br>
            <a:r>
              <a:rPr lang="de-DE" dirty="0"/>
              <a:t>Congress Report</a:t>
            </a:r>
          </a:p>
        </p:txBody>
      </p:sp>
      <p:sp>
        <p:nvSpPr>
          <p:cNvPr id="8" name="Textplatzhalter 7">
            <a:extLst>
              <a:ext uri="{FF2B5EF4-FFF2-40B4-BE49-F238E27FC236}">
                <a16:creationId xmlns:a16="http://schemas.microsoft.com/office/drawing/2014/main" id="{50CE10FA-ACA7-9340-BA0C-839342A91F91}"/>
              </a:ext>
            </a:extLst>
          </p:cNvPr>
          <p:cNvSpPr>
            <a:spLocks noGrp="1"/>
          </p:cNvSpPr>
          <p:nvPr>
            <p:ph type="body" idx="1"/>
          </p:nvPr>
        </p:nvSpPr>
        <p:spPr/>
        <p:txBody>
          <a:bodyPr/>
          <a:lstStyle/>
          <a:p>
            <a:r>
              <a:rPr lang="en-US"/>
              <a:t>BTK inhibition and BCL2 inhibition</a:t>
            </a:r>
          </a:p>
          <a:p>
            <a:r>
              <a:rPr lang="en-US"/>
              <a:t>in CLL/SLL and other B-cell malignancies</a:t>
            </a:r>
          </a:p>
          <a:p>
            <a:endParaRPr lang="en-US"/>
          </a:p>
          <a:p>
            <a:endParaRPr lang="en-US"/>
          </a:p>
        </p:txBody>
      </p:sp>
      <p:sp>
        <p:nvSpPr>
          <p:cNvPr id="3" name="Rechteck 2">
            <a:extLst>
              <a:ext uri="{FF2B5EF4-FFF2-40B4-BE49-F238E27FC236}">
                <a16:creationId xmlns:a16="http://schemas.microsoft.com/office/drawing/2014/main" id="{49EC1273-070B-C64F-B25F-786AD01BE0B1}"/>
              </a:ext>
            </a:extLst>
          </p:cNvPr>
          <p:cNvSpPr/>
          <p:nvPr/>
        </p:nvSpPr>
        <p:spPr>
          <a:xfrm rot="16200000">
            <a:off x="11139561" y="5286065"/>
            <a:ext cx="1810111" cy="215444"/>
          </a:xfrm>
          <a:prstGeom prst="rect">
            <a:avLst/>
          </a:prstGeom>
        </p:spPr>
        <p:txBody>
          <a:bodyPr wrap="none">
            <a:spAutoFit/>
          </a:bodyPr>
          <a:lstStyle/>
          <a:p>
            <a:r>
              <a:rPr lang="en-US" sz="800">
                <a:solidFill>
                  <a:schemeClr val="accent1"/>
                </a:solidFill>
                <a:latin typeface="+mj-lt"/>
              </a:rPr>
              <a:t>Photo by Ronny Sison on Unsplash</a:t>
            </a:r>
          </a:p>
        </p:txBody>
      </p:sp>
    </p:spTree>
    <p:extLst>
      <p:ext uri="{BB962C8B-B14F-4D97-AF65-F5344CB8AC3E}">
        <p14:creationId xmlns:p14="http://schemas.microsoft.com/office/powerpoint/2010/main" val="735157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US"/>
              <a:t>Common AEs (≥12% of patients in any arm)</a:t>
            </a:r>
            <a:endParaRPr lang="en-GB"/>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baseline="30000">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Safety was assessed in patients who received ≥1 dose of treatment; 1 patient in Arm A and 11 patients in Arm B did not receive treatment; </a:t>
            </a:r>
            <a:r>
              <a:rPr lang="en-US" baseline="30000">
                <a:latin typeface="Arial" panose="020B0604020202020204" pitchFamily="34" charset="0"/>
                <a:cs typeface="Arial" panose="020B0604020202020204" pitchFamily="34" charset="0"/>
              </a:rPr>
              <a:t>b</a:t>
            </a:r>
            <a:r>
              <a:rPr lang="en-US">
                <a:latin typeface="Arial" panose="020B0604020202020204" pitchFamily="34" charset="0"/>
                <a:cs typeface="Arial" panose="020B0604020202020204" pitchFamily="34" charset="0"/>
              </a:rPr>
              <a:t>Pooled term with neutrophil count decreased;.</a:t>
            </a:r>
          </a:p>
          <a:p>
            <a:r>
              <a:rPr lang="en-US" baseline="30000">
                <a:latin typeface="Arial" panose="020B0604020202020204" pitchFamily="34" charset="0"/>
                <a:cs typeface="Arial" panose="020B0604020202020204" pitchFamily="34" charset="0"/>
              </a:rPr>
              <a:t>c</a:t>
            </a:r>
            <a:r>
              <a:rPr lang="en-US">
                <a:latin typeface="Arial" panose="020B0604020202020204" pitchFamily="34" charset="0"/>
                <a:cs typeface="Arial" panose="020B0604020202020204" pitchFamily="34" charset="0"/>
              </a:rPr>
              <a:t>Due to amphotericin B infusion.</a:t>
            </a:r>
          </a:p>
          <a:p>
            <a:r>
              <a:rPr lang="en-US">
                <a:latin typeface="Arial" panose="020B0604020202020204" pitchFamily="34" charset="0"/>
                <a:cs typeface="Arial" panose="020B0604020202020204" pitchFamily="34" charset="0"/>
              </a:rPr>
              <a:t>AE, adverse event.</a:t>
            </a:r>
          </a:p>
          <a:p>
            <a:r>
              <a:rPr lang="en-US" b="1">
                <a:latin typeface="Arial" panose="020B0604020202020204" pitchFamily="34" charset="0"/>
                <a:cs typeface="Arial" panose="020B0604020202020204" pitchFamily="34" charset="0"/>
              </a:rPr>
              <a:t>Tam, C. Abstract 396 presented at ASH 2021.</a:t>
            </a:r>
          </a:p>
        </p:txBody>
      </p:sp>
      <p:graphicFrame>
        <p:nvGraphicFramePr>
          <p:cNvPr id="2" name="Tabelle 6">
            <a:extLst>
              <a:ext uri="{FF2B5EF4-FFF2-40B4-BE49-F238E27FC236}">
                <a16:creationId xmlns:a16="http://schemas.microsoft.com/office/drawing/2014/main" id="{92129228-B649-44B7-B2FC-3AF46DF00EFB}"/>
              </a:ext>
            </a:extLst>
          </p:cNvPr>
          <p:cNvGraphicFramePr>
            <a:graphicFrameLocks noGrp="1"/>
          </p:cNvGraphicFramePr>
          <p:nvPr>
            <p:extLst>
              <p:ext uri="{D42A27DB-BD31-4B8C-83A1-F6EECF244321}">
                <p14:modId xmlns:p14="http://schemas.microsoft.com/office/powerpoint/2010/main" val="2029182240"/>
              </p:ext>
            </p:extLst>
          </p:nvPr>
        </p:nvGraphicFramePr>
        <p:xfrm>
          <a:off x="407988" y="1808163"/>
          <a:ext cx="9250784" cy="4186080"/>
        </p:xfrm>
        <a:graphic>
          <a:graphicData uri="http://schemas.openxmlformats.org/drawingml/2006/table">
            <a:tbl>
              <a:tblPr firstRow="1" bandRow="1">
                <a:tableStyleId>{5C22544A-7EE6-4342-B048-85BDC9FD1C3A}</a:tableStyleId>
              </a:tblPr>
              <a:tblGrid>
                <a:gridCol w="2451600">
                  <a:extLst>
                    <a:ext uri="{9D8B030D-6E8A-4147-A177-3AD203B41FA5}">
                      <a16:colId xmlns:a16="http://schemas.microsoft.com/office/drawing/2014/main" val="1053949724"/>
                    </a:ext>
                  </a:extLst>
                </a:gridCol>
                <a:gridCol w="1699796">
                  <a:extLst>
                    <a:ext uri="{9D8B030D-6E8A-4147-A177-3AD203B41FA5}">
                      <a16:colId xmlns:a16="http://schemas.microsoft.com/office/drawing/2014/main" val="1503479074"/>
                    </a:ext>
                  </a:extLst>
                </a:gridCol>
                <a:gridCol w="1699796">
                  <a:extLst>
                    <a:ext uri="{9D8B030D-6E8A-4147-A177-3AD203B41FA5}">
                      <a16:colId xmlns:a16="http://schemas.microsoft.com/office/drawing/2014/main" val="3405314962"/>
                    </a:ext>
                  </a:extLst>
                </a:gridCol>
                <a:gridCol w="1699796">
                  <a:extLst>
                    <a:ext uri="{9D8B030D-6E8A-4147-A177-3AD203B41FA5}">
                      <a16:colId xmlns:a16="http://schemas.microsoft.com/office/drawing/2014/main" val="3227004063"/>
                    </a:ext>
                  </a:extLst>
                </a:gridCol>
                <a:gridCol w="1699796">
                  <a:extLst>
                    <a:ext uri="{9D8B030D-6E8A-4147-A177-3AD203B41FA5}">
                      <a16:colId xmlns:a16="http://schemas.microsoft.com/office/drawing/2014/main" val="2101420057"/>
                    </a:ext>
                  </a:extLst>
                </a:gridCol>
              </a:tblGrid>
              <a:tr h="92660">
                <a:tc rowSpan="2">
                  <a:txBody>
                    <a:bodyPr/>
                    <a:lstStyle/>
                    <a:p>
                      <a:r>
                        <a:rPr lang="de-DE" sz="1400"/>
                        <a:t>AE, n (%)</a:t>
                      </a:r>
                    </a:p>
                  </a:txBody>
                  <a:tcPr marT="10800" marB="10800" anchor="ctr"/>
                </a:tc>
                <a:tc gridSpan="2">
                  <a:txBody>
                    <a:bodyPr/>
                    <a:lstStyle/>
                    <a:p>
                      <a:pPr algn="ctr"/>
                      <a:r>
                        <a:rPr lang="de-DE" sz="1400"/>
                        <a:t>Arm A</a:t>
                      </a:r>
                    </a:p>
                    <a:p>
                      <a:pPr algn="ctr"/>
                      <a:r>
                        <a:rPr lang="de-DE" sz="1400"/>
                        <a:t>Zanubrutinib (n=240</a:t>
                      </a:r>
                      <a:r>
                        <a:rPr lang="de-DE" sz="1400" baseline="30000"/>
                        <a:t>a</a:t>
                      </a:r>
                      <a:r>
                        <a:rPr lang="de-DE" sz="1400"/>
                        <a:t>)</a:t>
                      </a:r>
                    </a:p>
                  </a:txBody>
                  <a:tcPr marT="10800" marB="10800" anchor="ctr">
                    <a:lnB w="12700" cap="flat" cmpd="sng" algn="ctr">
                      <a:solidFill>
                        <a:schemeClr val="bg1"/>
                      </a:solidFill>
                      <a:prstDash val="solid"/>
                      <a:round/>
                      <a:headEnd type="none" w="med" len="med"/>
                      <a:tailEnd type="none" w="med" len="med"/>
                    </a:lnB>
                    <a:solidFill>
                      <a:schemeClr val="accent5"/>
                    </a:solidFill>
                  </a:tcPr>
                </a:tc>
                <a:tc hMerge="1">
                  <a:txBody>
                    <a:bodyPr/>
                    <a:lstStyle/>
                    <a:p>
                      <a:endParaRPr lang="de-DE"/>
                    </a:p>
                  </a:txBody>
                  <a:tcPr/>
                </a:tc>
                <a:tc gridSpan="2">
                  <a:txBody>
                    <a:bodyPr/>
                    <a:lstStyle/>
                    <a:p>
                      <a:pPr algn="ctr"/>
                      <a:r>
                        <a:rPr lang="de-DE" sz="1400"/>
                        <a:t>Arm B</a:t>
                      </a:r>
                    </a:p>
                    <a:p>
                      <a:pPr algn="ctr"/>
                      <a:r>
                        <a:rPr lang="de-DE" sz="1400"/>
                        <a:t>Bendamustine + Rituximab (n=227</a:t>
                      </a:r>
                      <a:r>
                        <a:rPr lang="de-DE" sz="1400" baseline="30000"/>
                        <a:t>a</a:t>
                      </a:r>
                      <a:r>
                        <a:rPr lang="de-DE" sz="1400"/>
                        <a:t>)</a:t>
                      </a:r>
                    </a:p>
                  </a:txBody>
                  <a:tcPr marT="10800" marB="10800" anchor="ctr">
                    <a:lnB w="12700" cap="flat" cmpd="sng" algn="ctr">
                      <a:solidFill>
                        <a:schemeClr val="bg1"/>
                      </a:solidFill>
                      <a:prstDash val="solid"/>
                      <a:round/>
                      <a:headEnd type="none" w="med" len="med"/>
                      <a:tailEnd type="none" w="med" len="med"/>
                    </a:lnB>
                    <a:solidFill>
                      <a:schemeClr val="tx2">
                        <a:lumMod val="50000"/>
                        <a:lumOff val="50000"/>
                      </a:schemeClr>
                    </a:solidFill>
                  </a:tcPr>
                </a:tc>
                <a:tc hMerge="1">
                  <a:txBody>
                    <a:bodyPr/>
                    <a:lstStyle/>
                    <a:p>
                      <a:endParaRPr lang="de-DE"/>
                    </a:p>
                  </a:txBody>
                  <a:tcPr/>
                </a:tc>
                <a:extLst>
                  <a:ext uri="{0D108BD9-81ED-4DB2-BD59-A6C34878D82A}">
                    <a16:rowId xmlns:a16="http://schemas.microsoft.com/office/drawing/2014/main" val="3808322205"/>
                  </a:ext>
                </a:extLst>
              </a:tr>
              <a:tr h="48562">
                <a:tc vMerge="1">
                  <a:txBody>
                    <a:bodyPr/>
                    <a:lstStyle/>
                    <a:p>
                      <a:endParaRPr lang="de-DE"/>
                    </a:p>
                  </a:txBody>
                  <a:tcPr/>
                </a:tc>
                <a:tc>
                  <a:txBody>
                    <a:bodyPr/>
                    <a:lstStyle/>
                    <a:p>
                      <a:pPr algn="ctr"/>
                      <a:r>
                        <a:rPr lang="de-DE" sz="1400">
                          <a:solidFill>
                            <a:schemeClr val="bg1"/>
                          </a:solidFill>
                        </a:rPr>
                        <a:t>Any Grade</a:t>
                      </a:r>
                    </a:p>
                  </a:txBody>
                  <a:tcPr marT="10800" marB="108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r>
                        <a:rPr lang="de-DE" sz="1400">
                          <a:solidFill>
                            <a:schemeClr val="bg1"/>
                          </a:solidFill>
                        </a:rPr>
                        <a:t>Grade ≥3</a:t>
                      </a:r>
                    </a:p>
                  </a:txBody>
                  <a:tcPr marT="10800" marB="108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r>
                        <a:rPr lang="de-DE" sz="1400">
                          <a:solidFill>
                            <a:schemeClr val="bg1"/>
                          </a:solidFill>
                        </a:rPr>
                        <a:t>Any Grade</a:t>
                      </a:r>
                    </a:p>
                  </a:txBody>
                  <a:tcPr marT="10800" marB="108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50000"/>
                        <a:lumOff val="50000"/>
                      </a:schemeClr>
                    </a:solidFill>
                  </a:tcPr>
                </a:tc>
                <a:tc>
                  <a:txBody>
                    <a:bodyPr/>
                    <a:lstStyle/>
                    <a:p>
                      <a:pPr algn="ctr"/>
                      <a:r>
                        <a:rPr lang="de-DE" sz="1400">
                          <a:solidFill>
                            <a:schemeClr val="bg1"/>
                          </a:solidFill>
                        </a:rPr>
                        <a:t>Grade ≥3</a:t>
                      </a:r>
                    </a:p>
                  </a:txBody>
                  <a:tcPr marT="10800" marB="108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50000"/>
                        <a:lumOff val="50000"/>
                      </a:schemeClr>
                    </a:solidFill>
                  </a:tcPr>
                </a:tc>
                <a:extLst>
                  <a:ext uri="{0D108BD9-81ED-4DB2-BD59-A6C34878D82A}">
                    <a16:rowId xmlns:a16="http://schemas.microsoft.com/office/drawing/2014/main" val="4120385790"/>
                  </a:ext>
                </a:extLst>
              </a:tr>
              <a:tr h="48562">
                <a:tc>
                  <a:txBody>
                    <a:bodyPr/>
                    <a:lstStyle/>
                    <a:p>
                      <a:r>
                        <a:rPr lang="de-DE" sz="1400">
                          <a:solidFill>
                            <a:schemeClr val="tx1"/>
                          </a:solidFill>
                        </a:rPr>
                        <a:t>Contusion</a:t>
                      </a:r>
                    </a:p>
                  </a:txBody>
                  <a:tcPr marT="10800" marB="10800" anchor="ctr"/>
                </a:tc>
                <a:tc>
                  <a:txBody>
                    <a:bodyPr/>
                    <a:lstStyle/>
                    <a:p>
                      <a:pPr algn="ctr"/>
                      <a:r>
                        <a:rPr lang="de-DE" sz="1400">
                          <a:solidFill>
                            <a:schemeClr val="tx1"/>
                          </a:solidFill>
                        </a:rPr>
                        <a:t>46 (19.2)</a:t>
                      </a:r>
                    </a:p>
                  </a:txBody>
                  <a:tcPr marT="10800" marB="10800" anchor="ctr">
                    <a:lnT w="38100" cap="flat" cmpd="sng" algn="ctr">
                      <a:solidFill>
                        <a:schemeClr val="bg1"/>
                      </a:solidFill>
                      <a:prstDash val="solid"/>
                      <a:round/>
                      <a:headEnd type="none" w="med" len="med"/>
                      <a:tailEnd type="none" w="med" len="med"/>
                    </a:lnT>
                  </a:tcPr>
                </a:tc>
                <a:tc>
                  <a:txBody>
                    <a:bodyPr/>
                    <a:lstStyle/>
                    <a:p>
                      <a:pPr algn="ctr"/>
                      <a:r>
                        <a:rPr lang="de-DE" sz="1400">
                          <a:solidFill>
                            <a:schemeClr val="tx1"/>
                          </a:solidFill>
                        </a:rPr>
                        <a:t>0 (0.0)</a:t>
                      </a:r>
                    </a:p>
                  </a:txBody>
                  <a:tcPr marT="10800" marB="10800" anchor="ctr">
                    <a:lnT w="38100" cap="flat" cmpd="sng" algn="ctr">
                      <a:solidFill>
                        <a:schemeClr val="bg1"/>
                      </a:solidFill>
                      <a:prstDash val="solid"/>
                      <a:round/>
                      <a:headEnd type="none" w="med" len="med"/>
                      <a:tailEnd type="none" w="med" len="med"/>
                    </a:lnT>
                  </a:tcPr>
                </a:tc>
                <a:tc>
                  <a:txBody>
                    <a:bodyPr/>
                    <a:lstStyle/>
                    <a:p>
                      <a:pPr algn="ctr"/>
                      <a:r>
                        <a:rPr lang="de-DE" sz="1400">
                          <a:solidFill>
                            <a:schemeClr val="tx1"/>
                          </a:solidFill>
                        </a:rPr>
                        <a:t>8 (3.5)</a:t>
                      </a:r>
                    </a:p>
                  </a:txBody>
                  <a:tcPr marT="10800" marB="10800" anchor="ctr">
                    <a:lnT w="38100" cap="flat" cmpd="sng" algn="ctr">
                      <a:solidFill>
                        <a:schemeClr val="bg1"/>
                      </a:solidFill>
                      <a:prstDash val="solid"/>
                      <a:round/>
                      <a:headEnd type="none" w="med" len="med"/>
                      <a:tailEnd type="none" w="med" len="med"/>
                    </a:lnT>
                  </a:tcPr>
                </a:tc>
                <a:tc>
                  <a:txBody>
                    <a:bodyPr/>
                    <a:lstStyle/>
                    <a:p>
                      <a:pPr algn="ctr"/>
                      <a:r>
                        <a:rPr lang="de-DE" sz="1400">
                          <a:solidFill>
                            <a:schemeClr val="tx1"/>
                          </a:solidFill>
                        </a:rPr>
                        <a:t>0 (0.0)</a:t>
                      </a:r>
                    </a:p>
                  </a:txBody>
                  <a:tcPr marT="10800" marB="108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82060530"/>
                  </a:ext>
                </a:extLst>
              </a:tr>
              <a:tr h="92660">
                <a:tc>
                  <a:txBody>
                    <a:bodyPr/>
                    <a:lstStyle/>
                    <a:p>
                      <a:r>
                        <a:rPr lang="de-DE" sz="1400">
                          <a:solidFill>
                            <a:schemeClr val="tx1"/>
                          </a:solidFill>
                        </a:rPr>
                        <a:t>Upper respiratory tract infection</a:t>
                      </a:r>
                    </a:p>
                  </a:txBody>
                  <a:tcPr marT="10800" marB="10800" anchor="ctr"/>
                </a:tc>
                <a:tc>
                  <a:txBody>
                    <a:bodyPr/>
                    <a:lstStyle/>
                    <a:p>
                      <a:pPr algn="ctr"/>
                      <a:r>
                        <a:rPr lang="de-DE" sz="1400">
                          <a:solidFill>
                            <a:schemeClr val="tx1"/>
                          </a:solidFill>
                        </a:rPr>
                        <a:t>41 (17.1)</a:t>
                      </a:r>
                    </a:p>
                  </a:txBody>
                  <a:tcPr marT="10800" marB="10800" anchor="ctr"/>
                </a:tc>
                <a:tc>
                  <a:txBody>
                    <a:bodyPr/>
                    <a:lstStyle/>
                    <a:p>
                      <a:pPr algn="ctr"/>
                      <a:r>
                        <a:rPr lang="de-DE" sz="1400">
                          <a:solidFill>
                            <a:schemeClr val="tx1"/>
                          </a:solidFill>
                        </a:rPr>
                        <a:t>2 (0.8)</a:t>
                      </a:r>
                    </a:p>
                  </a:txBody>
                  <a:tcPr marT="10800" marB="10800" anchor="ctr"/>
                </a:tc>
                <a:tc>
                  <a:txBody>
                    <a:bodyPr/>
                    <a:lstStyle/>
                    <a:p>
                      <a:pPr algn="ctr"/>
                      <a:r>
                        <a:rPr lang="de-DE" sz="1400">
                          <a:solidFill>
                            <a:schemeClr val="tx1"/>
                          </a:solidFill>
                        </a:rPr>
                        <a:t>27 (11.9)</a:t>
                      </a:r>
                    </a:p>
                  </a:txBody>
                  <a:tcPr marT="10800" marB="10800" anchor="ctr"/>
                </a:tc>
                <a:tc>
                  <a:txBody>
                    <a:bodyPr/>
                    <a:lstStyle/>
                    <a:p>
                      <a:pPr algn="ctr"/>
                      <a:r>
                        <a:rPr lang="de-DE" sz="1400">
                          <a:solidFill>
                            <a:schemeClr val="tx1"/>
                          </a:solidFill>
                        </a:rPr>
                        <a:t>2 (0.9)</a:t>
                      </a:r>
                    </a:p>
                  </a:txBody>
                  <a:tcPr marT="10800" marB="10800" anchor="ctr"/>
                </a:tc>
                <a:extLst>
                  <a:ext uri="{0D108BD9-81ED-4DB2-BD59-A6C34878D82A}">
                    <a16:rowId xmlns:a16="http://schemas.microsoft.com/office/drawing/2014/main" val="3269966224"/>
                  </a:ext>
                </a:extLst>
              </a:tr>
              <a:tr h="48562">
                <a:tc>
                  <a:txBody>
                    <a:bodyPr/>
                    <a:lstStyle/>
                    <a:p>
                      <a:r>
                        <a:rPr lang="de-DE" sz="1400">
                          <a:solidFill>
                            <a:schemeClr val="tx1"/>
                          </a:solidFill>
                        </a:rPr>
                        <a:t>Neutropenia</a:t>
                      </a:r>
                      <a:r>
                        <a:rPr lang="de-DE" sz="1400" baseline="30000">
                          <a:solidFill>
                            <a:schemeClr val="tx1"/>
                          </a:solidFill>
                        </a:rPr>
                        <a:t>b</a:t>
                      </a:r>
                      <a:endParaRPr lang="de-DE" sz="1400">
                        <a:solidFill>
                          <a:schemeClr val="tx1"/>
                        </a:solidFill>
                      </a:endParaRPr>
                    </a:p>
                  </a:txBody>
                  <a:tcPr marT="10800" marB="10800" anchor="ctr"/>
                </a:tc>
                <a:tc>
                  <a:txBody>
                    <a:bodyPr/>
                    <a:lstStyle/>
                    <a:p>
                      <a:pPr algn="ctr"/>
                      <a:r>
                        <a:rPr lang="de-DE" sz="1400">
                          <a:solidFill>
                            <a:schemeClr val="tx1"/>
                          </a:solidFill>
                        </a:rPr>
                        <a:t>37 (15.4)</a:t>
                      </a:r>
                    </a:p>
                  </a:txBody>
                  <a:tcPr marT="10800" marB="10800" anchor="ctr"/>
                </a:tc>
                <a:tc>
                  <a:txBody>
                    <a:bodyPr/>
                    <a:lstStyle/>
                    <a:p>
                      <a:pPr algn="ctr"/>
                      <a:r>
                        <a:rPr lang="de-DE" sz="1400">
                          <a:solidFill>
                            <a:schemeClr val="tx1"/>
                          </a:solidFill>
                        </a:rPr>
                        <a:t>27 (11.3)</a:t>
                      </a:r>
                    </a:p>
                  </a:txBody>
                  <a:tcPr marT="10800" marB="10800" anchor="ctr"/>
                </a:tc>
                <a:tc>
                  <a:txBody>
                    <a:bodyPr/>
                    <a:lstStyle/>
                    <a:p>
                      <a:pPr algn="ctr"/>
                      <a:r>
                        <a:rPr lang="de-DE" sz="1400">
                          <a:solidFill>
                            <a:schemeClr val="tx1"/>
                          </a:solidFill>
                        </a:rPr>
                        <a:t>129 (56.8)</a:t>
                      </a:r>
                    </a:p>
                  </a:txBody>
                  <a:tcPr marT="10800" marB="10800" anchor="ctr"/>
                </a:tc>
                <a:tc>
                  <a:txBody>
                    <a:bodyPr/>
                    <a:lstStyle/>
                    <a:p>
                      <a:pPr algn="ctr"/>
                      <a:r>
                        <a:rPr lang="de-DE" sz="1400">
                          <a:solidFill>
                            <a:schemeClr val="tx1"/>
                          </a:solidFill>
                        </a:rPr>
                        <a:t>116 (51.1)</a:t>
                      </a:r>
                    </a:p>
                  </a:txBody>
                  <a:tcPr marT="10800" marB="10800" anchor="ctr"/>
                </a:tc>
                <a:extLst>
                  <a:ext uri="{0D108BD9-81ED-4DB2-BD59-A6C34878D82A}">
                    <a16:rowId xmlns:a16="http://schemas.microsoft.com/office/drawing/2014/main" val="643958407"/>
                  </a:ext>
                </a:extLst>
              </a:tr>
              <a:tr h="48562">
                <a:tc>
                  <a:txBody>
                    <a:bodyPr/>
                    <a:lstStyle/>
                    <a:p>
                      <a:r>
                        <a:rPr lang="de-DE" sz="1400">
                          <a:solidFill>
                            <a:schemeClr val="tx1"/>
                          </a:solidFill>
                        </a:rPr>
                        <a:t>Diarrhea</a:t>
                      </a:r>
                    </a:p>
                  </a:txBody>
                  <a:tcPr marT="10800" marB="10800" anchor="ctr"/>
                </a:tc>
                <a:tc>
                  <a:txBody>
                    <a:bodyPr/>
                    <a:lstStyle/>
                    <a:p>
                      <a:pPr algn="ctr"/>
                      <a:r>
                        <a:rPr lang="de-DE" sz="1400">
                          <a:solidFill>
                            <a:schemeClr val="tx1"/>
                          </a:solidFill>
                        </a:rPr>
                        <a:t>33 (13.8)</a:t>
                      </a:r>
                    </a:p>
                  </a:txBody>
                  <a:tcPr marT="10800" marB="10800" anchor="ctr"/>
                </a:tc>
                <a:tc>
                  <a:txBody>
                    <a:bodyPr/>
                    <a:lstStyle/>
                    <a:p>
                      <a:pPr algn="ctr"/>
                      <a:r>
                        <a:rPr lang="de-DE" sz="1400">
                          <a:solidFill>
                            <a:schemeClr val="tx1"/>
                          </a:solidFill>
                        </a:rPr>
                        <a:t>0 (0.0)</a:t>
                      </a:r>
                    </a:p>
                  </a:txBody>
                  <a:tcPr marT="10800" marB="10800" anchor="ctr"/>
                </a:tc>
                <a:tc>
                  <a:txBody>
                    <a:bodyPr/>
                    <a:lstStyle/>
                    <a:p>
                      <a:pPr algn="ctr"/>
                      <a:r>
                        <a:rPr lang="de-DE" sz="1400">
                          <a:solidFill>
                            <a:schemeClr val="tx1"/>
                          </a:solidFill>
                        </a:rPr>
                        <a:t>30 (13.2)</a:t>
                      </a:r>
                    </a:p>
                  </a:txBody>
                  <a:tcPr marT="10800" marB="10800" anchor="ctr"/>
                </a:tc>
                <a:tc>
                  <a:txBody>
                    <a:bodyPr/>
                    <a:lstStyle/>
                    <a:p>
                      <a:pPr algn="ctr"/>
                      <a:r>
                        <a:rPr lang="de-DE" sz="1400">
                          <a:solidFill>
                            <a:schemeClr val="tx1"/>
                          </a:solidFill>
                        </a:rPr>
                        <a:t>4 (1.8)</a:t>
                      </a:r>
                    </a:p>
                  </a:txBody>
                  <a:tcPr marT="10800" marB="10800" anchor="ctr"/>
                </a:tc>
                <a:extLst>
                  <a:ext uri="{0D108BD9-81ED-4DB2-BD59-A6C34878D82A}">
                    <a16:rowId xmlns:a16="http://schemas.microsoft.com/office/drawing/2014/main" val="3519273551"/>
                  </a:ext>
                </a:extLst>
              </a:tr>
              <a:tr h="48562">
                <a:tc>
                  <a:txBody>
                    <a:bodyPr/>
                    <a:lstStyle/>
                    <a:p>
                      <a:r>
                        <a:rPr lang="de-DE" sz="1400">
                          <a:solidFill>
                            <a:schemeClr val="tx1"/>
                          </a:solidFill>
                        </a:rPr>
                        <a:t>Arthralgia</a:t>
                      </a:r>
                    </a:p>
                  </a:txBody>
                  <a:tcPr marT="10800" marB="10800" anchor="ctr"/>
                </a:tc>
                <a:tc>
                  <a:txBody>
                    <a:bodyPr/>
                    <a:lstStyle/>
                    <a:p>
                      <a:pPr algn="ctr"/>
                      <a:r>
                        <a:rPr lang="de-DE" sz="1400">
                          <a:solidFill>
                            <a:schemeClr val="tx1"/>
                          </a:solidFill>
                        </a:rPr>
                        <a:t>32 (13.3)</a:t>
                      </a:r>
                    </a:p>
                  </a:txBody>
                  <a:tcPr marT="10800" marB="10800" anchor="ctr"/>
                </a:tc>
                <a:tc>
                  <a:txBody>
                    <a:bodyPr/>
                    <a:lstStyle/>
                    <a:p>
                      <a:pPr algn="ctr"/>
                      <a:r>
                        <a:rPr lang="de-DE" sz="1400">
                          <a:solidFill>
                            <a:schemeClr val="tx1"/>
                          </a:solidFill>
                        </a:rPr>
                        <a:t>2 (0.8)</a:t>
                      </a:r>
                    </a:p>
                  </a:txBody>
                  <a:tcPr marT="10800" marB="10800" anchor="ctr"/>
                </a:tc>
                <a:tc>
                  <a:txBody>
                    <a:bodyPr/>
                    <a:lstStyle/>
                    <a:p>
                      <a:pPr algn="ctr"/>
                      <a:r>
                        <a:rPr lang="de-DE" sz="1400">
                          <a:solidFill>
                            <a:schemeClr val="tx1"/>
                          </a:solidFill>
                        </a:rPr>
                        <a:t>20 (8.8)</a:t>
                      </a:r>
                    </a:p>
                  </a:txBody>
                  <a:tcPr marT="10800" marB="10800" anchor="ctr"/>
                </a:tc>
                <a:tc>
                  <a:txBody>
                    <a:bodyPr/>
                    <a:lstStyle/>
                    <a:p>
                      <a:pPr algn="ctr"/>
                      <a:r>
                        <a:rPr lang="de-DE" sz="1400">
                          <a:solidFill>
                            <a:schemeClr val="tx1"/>
                          </a:solidFill>
                        </a:rPr>
                        <a:t>1 (0.4)</a:t>
                      </a:r>
                    </a:p>
                  </a:txBody>
                  <a:tcPr marT="10800" marB="10800" anchor="ctr"/>
                </a:tc>
                <a:extLst>
                  <a:ext uri="{0D108BD9-81ED-4DB2-BD59-A6C34878D82A}">
                    <a16:rowId xmlns:a16="http://schemas.microsoft.com/office/drawing/2014/main" val="263449822"/>
                  </a:ext>
                </a:extLst>
              </a:tr>
              <a:tr h="48562">
                <a:tc>
                  <a:txBody>
                    <a:bodyPr/>
                    <a:lstStyle/>
                    <a:p>
                      <a:r>
                        <a:rPr lang="de-DE" sz="1400">
                          <a:solidFill>
                            <a:schemeClr val="tx1"/>
                          </a:solidFill>
                        </a:rPr>
                        <a:t>Fatigue</a:t>
                      </a:r>
                    </a:p>
                  </a:txBody>
                  <a:tcPr marT="10800" marB="10800" anchor="ctr"/>
                </a:tc>
                <a:tc>
                  <a:txBody>
                    <a:bodyPr/>
                    <a:lstStyle/>
                    <a:p>
                      <a:pPr algn="ctr"/>
                      <a:r>
                        <a:rPr lang="de-DE" sz="1400">
                          <a:solidFill>
                            <a:schemeClr val="tx1"/>
                          </a:solidFill>
                        </a:rPr>
                        <a:t>28 (11.7)</a:t>
                      </a:r>
                    </a:p>
                  </a:txBody>
                  <a:tcPr marT="10800" marB="10800" anchor="ctr"/>
                </a:tc>
                <a:tc>
                  <a:txBody>
                    <a:bodyPr/>
                    <a:lstStyle/>
                    <a:p>
                      <a:pPr algn="ctr"/>
                      <a:r>
                        <a:rPr lang="de-DE" sz="1400">
                          <a:solidFill>
                            <a:schemeClr val="tx1"/>
                          </a:solidFill>
                        </a:rPr>
                        <a:t>3 (1.3)</a:t>
                      </a:r>
                    </a:p>
                  </a:txBody>
                  <a:tcPr marT="10800" marB="10800" anchor="ctr"/>
                </a:tc>
                <a:tc>
                  <a:txBody>
                    <a:bodyPr/>
                    <a:lstStyle/>
                    <a:p>
                      <a:pPr algn="ctr"/>
                      <a:r>
                        <a:rPr lang="de-DE" sz="1400">
                          <a:solidFill>
                            <a:schemeClr val="tx1"/>
                          </a:solidFill>
                        </a:rPr>
                        <a:t>36 (15.9)</a:t>
                      </a:r>
                    </a:p>
                  </a:txBody>
                  <a:tcPr marT="10800" marB="10800" anchor="ctr"/>
                </a:tc>
                <a:tc>
                  <a:txBody>
                    <a:bodyPr/>
                    <a:lstStyle/>
                    <a:p>
                      <a:pPr algn="ctr"/>
                      <a:r>
                        <a:rPr lang="de-DE" sz="1400">
                          <a:solidFill>
                            <a:schemeClr val="tx1"/>
                          </a:solidFill>
                        </a:rPr>
                        <a:t>2 (0.9)</a:t>
                      </a:r>
                    </a:p>
                  </a:txBody>
                  <a:tcPr marT="10800" marB="10800" anchor="ctr"/>
                </a:tc>
                <a:extLst>
                  <a:ext uri="{0D108BD9-81ED-4DB2-BD59-A6C34878D82A}">
                    <a16:rowId xmlns:a16="http://schemas.microsoft.com/office/drawing/2014/main" val="2227469964"/>
                  </a:ext>
                </a:extLst>
              </a:tr>
              <a:tr h="48562">
                <a:tc>
                  <a:txBody>
                    <a:bodyPr/>
                    <a:lstStyle/>
                    <a:p>
                      <a:r>
                        <a:rPr lang="de-DE" sz="1400">
                          <a:solidFill>
                            <a:schemeClr val="tx1"/>
                          </a:solidFill>
                        </a:rPr>
                        <a:t>Rash</a:t>
                      </a:r>
                    </a:p>
                  </a:txBody>
                  <a:tcPr marT="10800" marB="10800" anchor="ctr"/>
                </a:tc>
                <a:tc>
                  <a:txBody>
                    <a:bodyPr/>
                    <a:lstStyle/>
                    <a:p>
                      <a:pPr algn="ctr"/>
                      <a:r>
                        <a:rPr lang="de-DE" sz="1400">
                          <a:solidFill>
                            <a:schemeClr val="tx1"/>
                          </a:solidFill>
                        </a:rPr>
                        <a:t>26 (10.8)</a:t>
                      </a:r>
                    </a:p>
                  </a:txBody>
                  <a:tcPr marT="10800" marB="10800" anchor="ctr"/>
                </a:tc>
                <a:tc>
                  <a:txBody>
                    <a:bodyPr/>
                    <a:lstStyle/>
                    <a:p>
                      <a:pPr algn="ctr"/>
                      <a:r>
                        <a:rPr lang="de-DE" sz="1400">
                          <a:solidFill>
                            <a:schemeClr val="tx1"/>
                          </a:solidFill>
                        </a:rPr>
                        <a:t>0 (0.0)</a:t>
                      </a:r>
                    </a:p>
                  </a:txBody>
                  <a:tcPr marT="10800" marB="10800" anchor="ctr"/>
                </a:tc>
                <a:tc>
                  <a:txBody>
                    <a:bodyPr/>
                    <a:lstStyle/>
                    <a:p>
                      <a:pPr algn="ctr"/>
                      <a:r>
                        <a:rPr lang="de-DE" sz="1400">
                          <a:solidFill>
                            <a:schemeClr val="tx1"/>
                          </a:solidFill>
                        </a:rPr>
                        <a:t>44 (19.4)</a:t>
                      </a:r>
                    </a:p>
                  </a:txBody>
                  <a:tcPr marT="10800" marB="10800" anchor="ctr"/>
                </a:tc>
                <a:tc>
                  <a:txBody>
                    <a:bodyPr/>
                    <a:lstStyle/>
                    <a:p>
                      <a:pPr algn="ctr"/>
                      <a:r>
                        <a:rPr lang="de-DE" sz="1400">
                          <a:solidFill>
                            <a:schemeClr val="tx1"/>
                          </a:solidFill>
                        </a:rPr>
                        <a:t>6 (2.6)</a:t>
                      </a:r>
                    </a:p>
                  </a:txBody>
                  <a:tcPr marT="10800" marB="10800" anchor="ctr"/>
                </a:tc>
                <a:extLst>
                  <a:ext uri="{0D108BD9-81ED-4DB2-BD59-A6C34878D82A}">
                    <a16:rowId xmlns:a16="http://schemas.microsoft.com/office/drawing/2014/main" val="2218695689"/>
                  </a:ext>
                </a:extLst>
              </a:tr>
              <a:tr h="48562">
                <a:tc>
                  <a:txBody>
                    <a:bodyPr/>
                    <a:lstStyle/>
                    <a:p>
                      <a:r>
                        <a:rPr lang="de-DE" sz="1400">
                          <a:solidFill>
                            <a:schemeClr val="tx1"/>
                          </a:solidFill>
                        </a:rPr>
                        <a:t>Constipation</a:t>
                      </a:r>
                    </a:p>
                  </a:txBody>
                  <a:tcPr marT="10800" marB="10800" anchor="ctr"/>
                </a:tc>
                <a:tc>
                  <a:txBody>
                    <a:bodyPr/>
                    <a:lstStyle/>
                    <a:p>
                      <a:pPr algn="ctr"/>
                      <a:r>
                        <a:rPr lang="de-DE" sz="1400">
                          <a:solidFill>
                            <a:schemeClr val="tx1"/>
                          </a:solidFill>
                        </a:rPr>
                        <a:t>24 (10.0)</a:t>
                      </a:r>
                    </a:p>
                  </a:txBody>
                  <a:tcPr marT="10800" marB="10800" anchor="ctr"/>
                </a:tc>
                <a:tc>
                  <a:txBody>
                    <a:bodyPr/>
                    <a:lstStyle/>
                    <a:p>
                      <a:pPr algn="ctr"/>
                      <a:r>
                        <a:rPr lang="de-DE" sz="1400">
                          <a:solidFill>
                            <a:schemeClr val="tx1"/>
                          </a:solidFill>
                        </a:rPr>
                        <a:t>1 (0.4)</a:t>
                      </a:r>
                    </a:p>
                  </a:txBody>
                  <a:tcPr marT="10800" marB="10800" anchor="ctr"/>
                </a:tc>
                <a:tc>
                  <a:txBody>
                    <a:bodyPr/>
                    <a:lstStyle/>
                    <a:p>
                      <a:pPr algn="ctr"/>
                      <a:r>
                        <a:rPr lang="de-DE" sz="1400">
                          <a:solidFill>
                            <a:schemeClr val="tx1"/>
                          </a:solidFill>
                        </a:rPr>
                        <a:t>43 (18.9)</a:t>
                      </a:r>
                    </a:p>
                  </a:txBody>
                  <a:tcPr marT="10800" marB="10800" anchor="ctr"/>
                </a:tc>
                <a:tc>
                  <a:txBody>
                    <a:bodyPr/>
                    <a:lstStyle/>
                    <a:p>
                      <a:pPr algn="ctr"/>
                      <a:r>
                        <a:rPr lang="de-DE" sz="1400">
                          <a:solidFill>
                            <a:schemeClr val="tx1"/>
                          </a:solidFill>
                        </a:rPr>
                        <a:t>0 (0.0)</a:t>
                      </a:r>
                    </a:p>
                  </a:txBody>
                  <a:tcPr marT="10800" marB="10800" anchor="ctr"/>
                </a:tc>
                <a:extLst>
                  <a:ext uri="{0D108BD9-81ED-4DB2-BD59-A6C34878D82A}">
                    <a16:rowId xmlns:a16="http://schemas.microsoft.com/office/drawing/2014/main" val="1831707803"/>
                  </a:ext>
                </a:extLst>
              </a:tr>
              <a:tr h="48562">
                <a:tc>
                  <a:txBody>
                    <a:bodyPr/>
                    <a:lstStyle/>
                    <a:p>
                      <a:r>
                        <a:rPr lang="de-DE" sz="1400">
                          <a:solidFill>
                            <a:schemeClr val="tx1"/>
                          </a:solidFill>
                        </a:rPr>
                        <a:t>Nausea</a:t>
                      </a:r>
                    </a:p>
                  </a:txBody>
                  <a:tcPr marT="10800" marB="10800" anchor="ctr"/>
                </a:tc>
                <a:tc>
                  <a:txBody>
                    <a:bodyPr/>
                    <a:lstStyle/>
                    <a:p>
                      <a:pPr algn="ctr"/>
                      <a:r>
                        <a:rPr lang="de-DE" sz="1400">
                          <a:solidFill>
                            <a:schemeClr val="tx1"/>
                          </a:solidFill>
                        </a:rPr>
                        <a:t>24 (10.0)</a:t>
                      </a:r>
                    </a:p>
                  </a:txBody>
                  <a:tcPr marT="10800" marB="10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a:solidFill>
                            <a:schemeClr val="tx1"/>
                          </a:solidFill>
                        </a:rPr>
                        <a:t>0 (0.0)</a:t>
                      </a:r>
                    </a:p>
                  </a:txBody>
                  <a:tcPr marT="10800" marB="10800" anchor="ctr"/>
                </a:tc>
                <a:tc>
                  <a:txBody>
                    <a:bodyPr/>
                    <a:lstStyle/>
                    <a:p>
                      <a:pPr algn="ctr"/>
                      <a:r>
                        <a:rPr lang="de-DE" sz="1400">
                          <a:solidFill>
                            <a:schemeClr val="tx1"/>
                          </a:solidFill>
                        </a:rPr>
                        <a:t>74 (32.6)</a:t>
                      </a:r>
                    </a:p>
                  </a:txBody>
                  <a:tcPr marT="10800" marB="10800" anchor="ctr"/>
                </a:tc>
                <a:tc>
                  <a:txBody>
                    <a:bodyPr/>
                    <a:lstStyle/>
                    <a:p>
                      <a:pPr algn="ctr"/>
                      <a:r>
                        <a:rPr lang="de-DE" sz="1400">
                          <a:solidFill>
                            <a:schemeClr val="tx1"/>
                          </a:solidFill>
                        </a:rPr>
                        <a:t>3 (1.3)</a:t>
                      </a:r>
                    </a:p>
                  </a:txBody>
                  <a:tcPr marT="10800" marB="10800" anchor="ctr"/>
                </a:tc>
                <a:extLst>
                  <a:ext uri="{0D108BD9-81ED-4DB2-BD59-A6C34878D82A}">
                    <a16:rowId xmlns:a16="http://schemas.microsoft.com/office/drawing/2014/main" val="329354558"/>
                  </a:ext>
                </a:extLst>
              </a:tr>
              <a:tr h="48562">
                <a:tc>
                  <a:txBody>
                    <a:bodyPr/>
                    <a:lstStyle/>
                    <a:p>
                      <a:r>
                        <a:rPr lang="de-DE" sz="1400">
                          <a:solidFill>
                            <a:schemeClr val="tx1"/>
                          </a:solidFill>
                        </a:rPr>
                        <a:t>Pyrexia</a:t>
                      </a:r>
                    </a:p>
                  </a:txBody>
                  <a:tcPr marT="10800" marB="10800" anchor="ctr"/>
                </a:tc>
                <a:tc>
                  <a:txBody>
                    <a:bodyPr/>
                    <a:lstStyle/>
                    <a:p>
                      <a:pPr algn="ctr"/>
                      <a:r>
                        <a:rPr lang="de-DE" sz="1400">
                          <a:solidFill>
                            <a:schemeClr val="tx1"/>
                          </a:solidFill>
                        </a:rPr>
                        <a:t>17 (7.1)</a:t>
                      </a:r>
                    </a:p>
                  </a:txBody>
                  <a:tcPr marT="10800" marB="10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a:solidFill>
                            <a:schemeClr val="tx1"/>
                          </a:solidFill>
                        </a:rPr>
                        <a:t>0 (0.0)</a:t>
                      </a:r>
                    </a:p>
                  </a:txBody>
                  <a:tcPr marT="10800" marB="10800" anchor="ctr"/>
                </a:tc>
                <a:tc>
                  <a:txBody>
                    <a:bodyPr/>
                    <a:lstStyle/>
                    <a:p>
                      <a:pPr algn="ctr"/>
                      <a:r>
                        <a:rPr lang="de-DE" sz="1400">
                          <a:solidFill>
                            <a:schemeClr val="tx1"/>
                          </a:solidFill>
                        </a:rPr>
                        <a:t>60 (26.4)</a:t>
                      </a:r>
                    </a:p>
                  </a:txBody>
                  <a:tcPr marT="10800" marB="10800" anchor="ctr"/>
                </a:tc>
                <a:tc>
                  <a:txBody>
                    <a:bodyPr/>
                    <a:lstStyle/>
                    <a:p>
                      <a:pPr algn="ctr"/>
                      <a:r>
                        <a:rPr lang="de-DE" sz="1400">
                          <a:solidFill>
                            <a:schemeClr val="tx1"/>
                          </a:solidFill>
                        </a:rPr>
                        <a:t>8 (3.5)</a:t>
                      </a:r>
                    </a:p>
                  </a:txBody>
                  <a:tcPr marT="10800" marB="10800" anchor="ctr"/>
                </a:tc>
                <a:extLst>
                  <a:ext uri="{0D108BD9-81ED-4DB2-BD59-A6C34878D82A}">
                    <a16:rowId xmlns:a16="http://schemas.microsoft.com/office/drawing/2014/main" val="1761160737"/>
                  </a:ext>
                </a:extLst>
              </a:tr>
              <a:tr h="48562">
                <a:tc>
                  <a:txBody>
                    <a:bodyPr/>
                    <a:lstStyle/>
                    <a:p>
                      <a:r>
                        <a:rPr lang="de-DE" sz="1400">
                          <a:solidFill>
                            <a:schemeClr val="tx1"/>
                          </a:solidFill>
                        </a:rPr>
                        <a:t>Vomiting</a:t>
                      </a:r>
                    </a:p>
                  </a:txBody>
                  <a:tcPr marT="10800" marB="10800" anchor="ctr"/>
                </a:tc>
                <a:tc>
                  <a:txBody>
                    <a:bodyPr/>
                    <a:lstStyle/>
                    <a:p>
                      <a:pPr algn="ctr"/>
                      <a:r>
                        <a:rPr lang="de-DE" sz="1400">
                          <a:solidFill>
                            <a:schemeClr val="tx1"/>
                          </a:solidFill>
                        </a:rPr>
                        <a:t>17 (7.1)</a:t>
                      </a:r>
                    </a:p>
                  </a:txBody>
                  <a:tcPr marT="10800" marB="10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a:solidFill>
                            <a:schemeClr val="tx1"/>
                          </a:solidFill>
                        </a:rPr>
                        <a:t>0 (0.0)</a:t>
                      </a:r>
                    </a:p>
                  </a:txBody>
                  <a:tcPr marT="10800" marB="10800" anchor="ctr"/>
                </a:tc>
                <a:tc>
                  <a:txBody>
                    <a:bodyPr/>
                    <a:lstStyle/>
                    <a:p>
                      <a:pPr algn="ctr"/>
                      <a:r>
                        <a:rPr lang="de-DE" sz="1400">
                          <a:solidFill>
                            <a:schemeClr val="tx1"/>
                          </a:solidFill>
                        </a:rPr>
                        <a:t>33 (14.5)</a:t>
                      </a:r>
                    </a:p>
                  </a:txBody>
                  <a:tcPr marT="10800" marB="10800" anchor="ctr"/>
                </a:tc>
                <a:tc>
                  <a:txBody>
                    <a:bodyPr/>
                    <a:lstStyle/>
                    <a:p>
                      <a:pPr algn="ctr"/>
                      <a:r>
                        <a:rPr lang="de-DE" sz="1400">
                          <a:solidFill>
                            <a:schemeClr val="tx1"/>
                          </a:solidFill>
                        </a:rPr>
                        <a:t>3 (1.3)</a:t>
                      </a:r>
                    </a:p>
                  </a:txBody>
                  <a:tcPr marT="10800" marB="10800" anchor="ctr"/>
                </a:tc>
                <a:extLst>
                  <a:ext uri="{0D108BD9-81ED-4DB2-BD59-A6C34878D82A}">
                    <a16:rowId xmlns:a16="http://schemas.microsoft.com/office/drawing/2014/main" val="3307394440"/>
                  </a:ext>
                </a:extLst>
              </a:tr>
              <a:tr h="48562">
                <a:tc>
                  <a:txBody>
                    <a:bodyPr/>
                    <a:lstStyle/>
                    <a:p>
                      <a:r>
                        <a:rPr lang="de-DE" sz="1400">
                          <a:solidFill>
                            <a:schemeClr val="tx1"/>
                          </a:solidFill>
                        </a:rPr>
                        <a:t>Anemia</a:t>
                      </a:r>
                    </a:p>
                  </a:txBody>
                  <a:tcPr marT="10800" marB="10800" anchor="ctr"/>
                </a:tc>
                <a:tc>
                  <a:txBody>
                    <a:bodyPr/>
                    <a:lstStyle/>
                    <a:p>
                      <a:pPr algn="ctr"/>
                      <a:r>
                        <a:rPr lang="de-DE" sz="1400">
                          <a:solidFill>
                            <a:schemeClr val="tx1"/>
                          </a:solidFill>
                        </a:rPr>
                        <a:t>11 (4.6)</a:t>
                      </a:r>
                    </a:p>
                  </a:txBody>
                  <a:tcPr marT="10800" marB="10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a:solidFill>
                            <a:schemeClr val="tx1"/>
                          </a:solidFill>
                        </a:rPr>
                        <a:t>1 (0.4)</a:t>
                      </a:r>
                    </a:p>
                  </a:txBody>
                  <a:tcPr marT="10800" marB="10800" anchor="ctr"/>
                </a:tc>
                <a:tc>
                  <a:txBody>
                    <a:bodyPr/>
                    <a:lstStyle/>
                    <a:p>
                      <a:pPr algn="ctr"/>
                      <a:r>
                        <a:rPr lang="de-DE" sz="1400">
                          <a:solidFill>
                            <a:schemeClr val="tx1"/>
                          </a:solidFill>
                        </a:rPr>
                        <a:t>43 (18.9)</a:t>
                      </a:r>
                    </a:p>
                  </a:txBody>
                  <a:tcPr marT="10800" marB="10800" anchor="ctr"/>
                </a:tc>
                <a:tc>
                  <a:txBody>
                    <a:bodyPr/>
                    <a:lstStyle/>
                    <a:p>
                      <a:pPr algn="ctr"/>
                      <a:r>
                        <a:rPr lang="de-DE" sz="1400">
                          <a:solidFill>
                            <a:schemeClr val="tx1"/>
                          </a:solidFill>
                        </a:rPr>
                        <a:t>4 (1.8)</a:t>
                      </a:r>
                    </a:p>
                  </a:txBody>
                  <a:tcPr marT="10800" marB="10800" anchor="ctr"/>
                </a:tc>
                <a:extLst>
                  <a:ext uri="{0D108BD9-81ED-4DB2-BD59-A6C34878D82A}">
                    <a16:rowId xmlns:a16="http://schemas.microsoft.com/office/drawing/2014/main" val="3618214092"/>
                  </a:ext>
                </a:extLst>
              </a:tr>
              <a:tr h="48562">
                <a:tc>
                  <a:txBody>
                    <a:bodyPr/>
                    <a:lstStyle/>
                    <a:p>
                      <a:r>
                        <a:rPr lang="de-DE" sz="1400">
                          <a:solidFill>
                            <a:schemeClr val="tx1"/>
                          </a:solidFill>
                        </a:rPr>
                        <a:t>Thrombocytopenia</a:t>
                      </a:r>
                    </a:p>
                  </a:txBody>
                  <a:tcPr marT="10800" marB="10800" anchor="ctr"/>
                </a:tc>
                <a:tc>
                  <a:txBody>
                    <a:bodyPr/>
                    <a:lstStyle/>
                    <a:p>
                      <a:pPr algn="ctr"/>
                      <a:r>
                        <a:rPr lang="de-DE" sz="1400">
                          <a:solidFill>
                            <a:schemeClr val="tx1"/>
                          </a:solidFill>
                        </a:rPr>
                        <a:t>9 (3.8)</a:t>
                      </a:r>
                    </a:p>
                  </a:txBody>
                  <a:tcPr marT="10800" marB="10800" anchor="ctr"/>
                </a:tc>
                <a:tc>
                  <a:txBody>
                    <a:bodyPr/>
                    <a:lstStyle/>
                    <a:p>
                      <a:pPr algn="ctr"/>
                      <a:r>
                        <a:rPr lang="de-DE" sz="1400">
                          <a:solidFill>
                            <a:schemeClr val="tx1"/>
                          </a:solidFill>
                        </a:rPr>
                        <a:t>4 (1.7)</a:t>
                      </a:r>
                    </a:p>
                  </a:txBody>
                  <a:tcPr marT="10800" marB="10800" anchor="ctr"/>
                </a:tc>
                <a:tc>
                  <a:txBody>
                    <a:bodyPr/>
                    <a:lstStyle/>
                    <a:p>
                      <a:pPr algn="ctr"/>
                      <a:r>
                        <a:rPr lang="de-DE" sz="1400">
                          <a:solidFill>
                            <a:schemeClr val="tx1"/>
                          </a:solidFill>
                        </a:rPr>
                        <a:t>31 (13.7)</a:t>
                      </a:r>
                    </a:p>
                  </a:txBody>
                  <a:tcPr marT="10800" marB="10800" anchor="ctr"/>
                </a:tc>
                <a:tc>
                  <a:txBody>
                    <a:bodyPr/>
                    <a:lstStyle/>
                    <a:p>
                      <a:pPr algn="ctr"/>
                      <a:r>
                        <a:rPr lang="de-DE" sz="1400">
                          <a:solidFill>
                            <a:schemeClr val="tx1"/>
                          </a:solidFill>
                        </a:rPr>
                        <a:t>16 (7.0)</a:t>
                      </a:r>
                    </a:p>
                  </a:txBody>
                  <a:tcPr marT="10800" marB="10800" anchor="ctr"/>
                </a:tc>
                <a:extLst>
                  <a:ext uri="{0D108BD9-81ED-4DB2-BD59-A6C34878D82A}">
                    <a16:rowId xmlns:a16="http://schemas.microsoft.com/office/drawing/2014/main" val="594558258"/>
                  </a:ext>
                </a:extLst>
              </a:tr>
              <a:tr h="48562">
                <a:tc>
                  <a:txBody>
                    <a:bodyPr/>
                    <a:lstStyle/>
                    <a:p>
                      <a:r>
                        <a:rPr lang="de-DE" sz="1400">
                          <a:solidFill>
                            <a:schemeClr val="tx1"/>
                          </a:solidFill>
                        </a:rPr>
                        <a:t>Infusion-related reaction</a:t>
                      </a:r>
                      <a:r>
                        <a:rPr lang="de-DE" sz="1400" baseline="30000">
                          <a:solidFill>
                            <a:schemeClr val="tx1"/>
                          </a:solidFill>
                        </a:rPr>
                        <a:t>c</a:t>
                      </a:r>
                      <a:endParaRPr lang="de-DE" sz="1400">
                        <a:solidFill>
                          <a:schemeClr val="tx1"/>
                        </a:solidFill>
                      </a:endParaRPr>
                    </a:p>
                  </a:txBody>
                  <a:tcPr marT="10800" marB="10800" anchor="ctr"/>
                </a:tc>
                <a:tc>
                  <a:txBody>
                    <a:bodyPr/>
                    <a:lstStyle/>
                    <a:p>
                      <a:pPr algn="ctr"/>
                      <a:r>
                        <a:rPr lang="de-DE" sz="1400">
                          <a:solidFill>
                            <a:schemeClr val="tx1"/>
                          </a:solidFill>
                        </a:rPr>
                        <a:t>1 (0.4)</a:t>
                      </a:r>
                    </a:p>
                  </a:txBody>
                  <a:tcPr marT="10800" marB="10800" anchor="ctr"/>
                </a:tc>
                <a:tc>
                  <a:txBody>
                    <a:bodyPr/>
                    <a:lstStyle/>
                    <a:p>
                      <a:pPr algn="ctr"/>
                      <a:r>
                        <a:rPr lang="de-DE" sz="1400">
                          <a:solidFill>
                            <a:schemeClr val="tx1"/>
                          </a:solidFill>
                        </a:rPr>
                        <a:t>0 (0.0)</a:t>
                      </a:r>
                    </a:p>
                  </a:txBody>
                  <a:tcPr marT="10800" marB="10800" anchor="ctr"/>
                </a:tc>
                <a:tc>
                  <a:txBody>
                    <a:bodyPr/>
                    <a:lstStyle/>
                    <a:p>
                      <a:pPr algn="ctr"/>
                      <a:r>
                        <a:rPr lang="de-DE" sz="1400">
                          <a:solidFill>
                            <a:schemeClr val="tx1"/>
                          </a:solidFill>
                        </a:rPr>
                        <a:t>43 (18.9)</a:t>
                      </a:r>
                    </a:p>
                  </a:txBody>
                  <a:tcPr marT="10800" marB="10800" anchor="ctr"/>
                </a:tc>
                <a:tc>
                  <a:txBody>
                    <a:bodyPr/>
                    <a:lstStyle/>
                    <a:p>
                      <a:pPr algn="ctr"/>
                      <a:r>
                        <a:rPr lang="de-DE" sz="1400">
                          <a:solidFill>
                            <a:schemeClr val="tx1"/>
                          </a:solidFill>
                        </a:rPr>
                        <a:t>6 (2.6)</a:t>
                      </a:r>
                    </a:p>
                  </a:txBody>
                  <a:tcPr marT="10800" marB="10800" anchor="ctr"/>
                </a:tc>
                <a:extLst>
                  <a:ext uri="{0D108BD9-81ED-4DB2-BD59-A6C34878D82A}">
                    <a16:rowId xmlns:a16="http://schemas.microsoft.com/office/drawing/2014/main" val="2711843730"/>
                  </a:ext>
                </a:extLst>
              </a:tr>
            </a:tbl>
          </a:graphicData>
        </a:graphic>
      </p:graphicFrame>
      <p:sp>
        <p:nvSpPr>
          <p:cNvPr id="4" name="Rechteck 3">
            <a:extLst>
              <a:ext uri="{FF2B5EF4-FFF2-40B4-BE49-F238E27FC236}">
                <a16:creationId xmlns:a16="http://schemas.microsoft.com/office/drawing/2014/main" id="{99DB0E22-01F0-433F-BAC9-79DF82E908D4}"/>
              </a:ext>
            </a:extLst>
          </p:cNvPr>
          <p:cNvSpPr/>
          <p:nvPr/>
        </p:nvSpPr>
        <p:spPr>
          <a:xfrm>
            <a:off x="9804400" y="1801813"/>
            <a:ext cx="2087562" cy="3637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285750" indent="-285750">
              <a:buClr>
                <a:schemeClr val="bg2"/>
              </a:buClr>
              <a:buFont typeface="Arial" panose="020B0604020202020204" pitchFamily="34" charset="0"/>
              <a:buChar char="•"/>
            </a:pPr>
            <a:r>
              <a:rPr lang="en-US" sz="1400">
                <a:solidFill>
                  <a:schemeClr val="tx1"/>
                </a:solidFill>
              </a:rPr>
              <a:t>Higher rates of cytopenias, nausea, fever, and infusion reactions in B+R arm, and higher rates of contusion in zanubrutinib arm, all as expected</a:t>
            </a:r>
          </a:p>
        </p:txBody>
      </p:sp>
    </p:spTree>
    <p:extLst>
      <p:ext uri="{BB962C8B-B14F-4D97-AF65-F5344CB8AC3E}">
        <p14:creationId xmlns:p14="http://schemas.microsoft.com/office/powerpoint/2010/main" val="36490579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feld 64">
            <a:extLst>
              <a:ext uri="{FF2B5EF4-FFF2-40B4-BE49-F238E27FC236}">
                <a16:creationId xmlns:a16="http://schemas.microsoft.com/office/drawing/2014/main" id="{E9E1D78A-2FF7-4C36-A2E7-78280AC2F88A}"/>
              </a:ext>
            </a:extLst>
          </p:cNvPr>
          <p:cNvSpPr txBox="1"/>
          <p:nvPr/>
        </p:nvSpPr>
        <p:spPr>
          <a:xfrm>
            <a:off x="1946920" y="1791871"/>
            <a:ext cx="1180131" cy="307777"/>
          </a:xfrm>
          <a:prstGeom prst="rect">
            <a:avLst/>
          </a:prstGeom>
          <a:noFill/>
        </p:spPr>
        <p:txBody>
          <a:bodyPr wrap="none" rtlCol="0">
            <a:spAutoFit/>
          </a:bodyPr>
          <a:lstStyle/>
          <a:p>
            <a:pPr algn="r"/>
            <a:r>
              <a:rPr lang="de-DE" sz="1400" err="1"/>
              <a:t>Constipation</a:t>
            </a:r>
            <a:endParaRPr lang="de-DE" sz="1400"/>
          </a:p>
        </p:txBody>
      </p:sp>
      <p:sp>
        <p:nvSpPr>
          <p:cNvPr id="115" name="Rechteck 114">
            <a:extLst>
              <a:ext uri="{FF2B5EF4-FFF2-40B4-BE49-F238E27FC236}">
                <a16:creationId xmlns:a16="http://schemas.microsoft.com/office/drawing/2014/main" id="{8D54AFFD-37B2-9948-8556-4DDE53CCEBC0}"/>
              </a:ext>
            </a:extLst>
          </p:cNvPr>
          <p:cNvSpPr/>
          <p:nvPr/>
        </p:nvSpPr>
        <p:spPr>
          <a:xfrm>
            <a:off x="3127049" y="1874289"/>
            <a:ext cx="1714052" cy="1087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sp>
        <p:nvSpPr>
          <p:cNvPr id="116" name="Rechteck 115">
            <a:extLst>
              <a:ext uri="{FF2B5EF4-FFF2-40B4-BE49-F238E27FC236}">
                <a16:creationId xmlns:a16="http://schemas.microsoft.com/office/drawing/2014/main" id="{33E62B5B-3386-054B-92A9-631B319BC9A5}"/>
              </a:ext>
            </a:extLst>
          </p:cNvPr>
          <p:cNvSpPr/>
          <p:nvPr/>
        </p:nvSpPr>
        <p:spPr>
          <a:xfrm>
            <a:off x="3127049" y="3161263"/>
            <a:ext cx="2583670" cy="1087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sp>
        <p:nvSpPr>
          <p:cNvPr id="117" name="Rechteck 116">
            <a:extLst>
              <a:ext uri="{FF2B5EF4-FFF2-40B4-BE49-F238E27FC236}">
                <a16:creationId xmlns:a16="http://schemas.microsoft.com/office/drawing/2014/main" id="{112F743D-5A92-0246-A6C9-4CEE4CADB830}"/>
              </a:ext>
            </a:extLst>
          </p:cNvPr>
          <p:cNvSpPr/>
          <p:nvPr/>
        </p:nvSpPr>
        <p:spPr>
          <a:xfrm>
            <a:off x="3127049" y="3419742"/>
            <a:ext cx="2583670" cy="1087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sp>
        <p:nvSpPr>
          <p:cNvPr id="118" name="Rechteck 117">
            <a:extLst>
              <a:ext uri="{FF2B5EF4-FFF2-40B4-BE49-F238E27FC236}">
                <a16:creationId xmlns:a16="http://schemas.microsoft.com/office/drawing/2014/main" id="{F75282CA-3136-2C41-AC01-5655BCF9B132}"/>
              </a:ext>
            </a:extLst>
          </p:cNvPr>
          <p:cNvSpPr/>
          <p:nvPr/>
        </p:nvSpPr>
        <p:spPr>
          <a:xfrm>
            <a:off x="3127049" y="4191574"/>
            <a:ext cx="2583670" cy="1087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grpSp>
        <p:nvGrpSpPr>
          <p:cNvPr id="119" name="Gruppieren 118">
            <a:extLst>
              <a:ext uri="{FF2B5EF4-FFF2-40B4-BE49-F238E27FC236}">
                <a16:creationId xmlns:a16="http://schemas.microsoft.com/office/drawing/2014/main" id="{BA77673F-F949-8A4B-83BA-964977154D87}"/>
              </a:ext>
            </a:extLst>
          </p:cNvPr>
          <p:cNvGrpSpPr/>
          <p:nvPr/>
        </p:nvGrpSpPr>
        <p:grpSpPr>
          <a:xfrm>
            <a:off x="3127049" y="2135623"/>
            <a:ext cx="1714050" cy="108741"/>
            <a:chOff x="2253272" y="2174743"/>
            <a:chExt cx="1337652" cy="103985"/>
          </a:xfrm>
        </p:grpSpPr>
        <p:sp>
          <p:nvSpPr>
            <p:cNvPr id="137" name="Rechteck 136">
              <a:extLst>
                <a:ext uri="{FF2B5EF4-FFF2-40B4-BE49-F238E27FC236}">
                  <a16:creationId xmlns:a16="http://schemas.microsoft.com/office/drawing/2014/main" id="{A567BDB7-214A-A346-8F32-CDDC01A0BE84}"/>
                </a:ext>
              </a:extLst>
            </p:cNvPr>
            <p:cNvSpPr/>
            <p:nvPr/>
          </p:nvSpPr>
          <p:spPr>
            <a:xfrm>
              <a:off x="2253272" y="2174743"/>
              <a:ext cx="666142" cy="1039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sp>
          <p:nvSpPr>
            <p:cNvPr id="138" name="Rechteck 137">
              <a:extLst>
                <a:ext uri="{FF2B5EF4-FFF2-40B4-BE49-F238E27FC236}">
                  <a16:creationId xmlns:a16="http://schemas.microsoft.com/office/drawing/2014/main" id="{5D18ADAF-76CA-D045-8FE4-238DD3DF9CD7}"/>
                </a:ext>
              </a:extLst>
            </p:cNvPr>
            <p:cNvSpPr/>
            <p:nvPr/>
          </p:nvSpPr>
          <p:spPr>
            <a:xfrm>
              <a:off x="2918009" y="2174743"/>
              <a:ext cx="672915" cy="1039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grpSp>
      <p:grpSp>
        <p:nvGrpSpPr>
          <p:cNvPr id="120" name="Gruppieren 119">
            <a:extLst>
              <a:ext uri="{FF2B5EF4-FFF2-40B4-BE49-F238E27FC236}">
                <a16:creationId xmlns:a16="http://schemas.microsoft.com/office/drawing/2014/main" id="{1103E62F-0091-B64B-8A19-A8E26178B285}"/>
              </a:ext>
            </a:extLst>
          </p:cNvPr>
          <p:cNvGrpSpPr/>
          <p:nvPr/>
        </p:nvGrpSpPr>
        <p:grpSpPr>
          <a:xfrm>
            <a:off x="3127049" y="4448238"/>
            <a:ext cx="3435616" cy="108741"/>
            <a:chOff x="2253270" y="4386216"/>
            <a:chExt cx="2681169" cy="103985"/>
          </a:xfrm>
        </p:grpSpPr>
        <p:sp>
          <p:nvSpPr>
            <p:cNvPr id="135" name="Rechteck 134">
              <a:extLst>
                <a:ext uri="{FF2B5EF4-FFF2-40B4-BE49-F238E27FC236}">
                  <a16:creationId xmlns:a16="http://schemas.microsoft.com/office/drawing/2014/main" id="{D53D65BE-8325-4A4A-AAEC-B84C4DEF752B}"/>
                </a:ext>
              </a:extLst>
            </p:cNvPr>
            <p:cNvSpPr/>
            <p:nvPr/>
          </p:nvSpPr>
          <p:spPr>
            <a:xfrm>
              <a:off x="2253270" y="4386216"/>
              <a:ext cx="2016307" cy="1039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sp>
          <p:nvSpPr>
            <p:cNvPr id="136" name="Rechteck 135">
              <a:extLst>
                <a:ext uri="{FF2B5EF4-FFF2-40B4-BE49-F238E27FC236}">
                  <a16:creationId xmlns:a16="http://schemas.microsoft.com/office/drawing/2014/main" id="{5749C9F9-6089-9E45-8C04-280BE4D452DB}"/>
                </a:ext>
              </a:extLst>
            </p:cNvPr>
            <p:cNvSpPr/>
            <p:nvPr/>
          </p:nvSpPr>
          <p:spPr>
            <a:xfrm>
              <a:off x="4262925" y="4386216"/>
              <a:ext cx="671514" cy="1039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grpSp>
      <p:grpSp>
        <p:nvGrpSpPr>
          <p:cNvPr id="121" name="Gruppieren 120">
            <a:extLst>
              <a:ext uri="{FF2B5EF4-FFF2-40B4-BE49-F238E27FC236}">
                <a16:creationId xmlns:a16="http://schemas.microsoft.com/office/drawing/2014/main" id="{601D8056-1314-4D4F-898A-09C1BB47CD8A}"/>
              </a:ext>
            </a:extLst>
          </p:cNvPr>
          <p:cNvGrpSpPr/>
          <p:nvPr/>
        </p:nvGrpSpPr>
        <p:grpSpPr>
          <a:xfrm>
            <a:off x="3127049" y="2394102"/>
            <a:ext cx="2575143" cy="108741"/>
            <a:chOff x="2253272" y="2421917"/>
            <a:chExt cx="2009652" cy="103985"/>
          </a:xfrm>
        </p:grpSpPr>
        <p:sp>
          <p:nvSpPr>
            <p:cNvPr id="133" name="Rechteck 132">
              <a:extLst>
                <a:ext uri="{FF2B5EF4-FFF2-40B4-BE49-F238E27FC236}">
                  <a16:creationId xmlns:a16="http://schemas.microsoft.com/office/drawing/2014/main" id="{D0E495BE-BA83-B346-8B6C-1764C2F18C79}"/>
                </a:ext>
              </a:extLst>
            </p:cNvPr>
            <p:cNvSpPr/>
            <p:nvPr/>
          </p:nvSpPr>
          <p:spPr>
            <a:xfrm>
              <a:off x="2253272" y="2421917"/>
              <a:ext cx="666142" cy="1039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sp>
          <p:nvSpPr>
            <p:cNvPr id="134" name="Rechteck 133">
              <a:extLst>
                <a:ext uri="{FF2B5EF4-FFF2-40B4-BE49-F238E27FC236}">
                  <a16:creationId xmlns:a16="http://schemas.microsoft.com/office/drawing/2014/main" id="{285B12EF-7239-874A-994C-53EF4660D3F7}"/>
                </a:ext>
              </a:extLst>
            </p:cNvPr>
            <p:cNvSpPr/>
            <p:nvPr/>
          </p:nvSpPr>
          <p:spPr>
            <a:xfrm>
              <a:off x="2917368" y="2421917"/>
              <a:ext cx="1345556" cy="10398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grpSp>
      <p:grpSp>
        <p:nvGrpSpPr>
          <p:cNvPr id="122" name="Gruppieren 121">
            <a:extLst>
              <a:ext uri="{FF2B5EF4-FFF2-40B4-BE49-F238E27FC236}">
                <a16:creationId xmlns:a16="http://schemas.microsoft.com/office/drawing/2014/main" id="{B2A3A85A-10BE-F44C-BE07-F09D953F0937}"/>
              </a:ext>
            </a:extLst>
          </p:cNvPr>
          <p:cNvGrpSpPr/>
          <p:nvPr/>
        </p:nvGrpSpPr>
        <p:grpSpPr>
          <a:xfrm>
            <a:off x="3127049" y="3676406"/>
            <a:ext cx="4306408" cy="108741"/>
            <a:chOff x="2251868" y="3648140"/>
            <a:chExt cx="3360738" cy="103985"/>
          </a:xfrm>
        </p:grpSpPr>
        <p:sp>
          <p:nvSpPr>
            <p:cNvPr id="130" name="Rechteck 129">
              <a:extLst>
                <a:ext uri="{FF2B5EF4-FFF2-40B4-BE49-F238E27FC236}">
                  <a16:creationId xmlns:a16="http://schemas.microsoft.com/office/drawing/2014/main" id="{C0D4BF1C-CAAD-1F49-812A-24716CF90EF9}"/>
                </a:ext>
              </a:extLst>
            </p:cNvPr>
            <p:cNvSpPr/>
            <p:nvPr/>
          </p:nvSpPr>
          <p:spPr>
            <a:xfrm>
              <a:off x="2251868" y="3648140"/>
              <a:ext cx="666142" cy="1039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sp>
          <p:nvSpPr>
            <p:cNvPr id="131" name="Rechteck 130">
              <a:extLst>
                <a:ext uri="{FF2B5EF4-FFF2-40B4-BE49-F238E27FC236}">
                  <a16:creationId xmlns:a16="http://schemas.microsoft.com/office/drawing/2014/main" id="{46B98030-12AE-A546-9125-5C841C08DF7C}"/>
                </a:ext>
              </a:extLst>
            </p:cNvPr>
            <p:cNvSpPr/>
            <p:nvPr/>
          </p:nvSpPr>
          <p:spPr>
            <a:xfrm>
              <a:off x="4269577" y="3648140"/>
              <a:ext cx="1343029" cy="1039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sp>
          <p:nvSpPr>
            <p:cNvPr id="132" name="Rechteck 131">
              <a:extLst>
                <a:ext uri="{FF2B5EF4-FFF2-40B4-BE49-F238E27FC236}">
                  <a16:creationId xmlns:a16="http://schemas.microsoft.com/office/drawing/2014/main" id="{8C0E89CC-1E71-EE49-9957-F260C8A31BC2}"/>
                </a:ext>
              </a:extLst>
            </p:cNvPr>
            <p:cNvSpPr/>
            <p:nvPr/>
          </p:nvSpPr>
          <p:spPr>
            <a:xfrm>
              <a:off x="2913724" y="3648140"/>
              <a:ext cx="1355849" cy="10398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grpSp>
      <p:sp>
        <p:nvSpPr>
          <p:cNvPr id="123" name="Rechteck 122">
            <a:extLst>
              <a:ext uri="{FF2B5EF4-FFF2-40B4-BE49-F238E27FC236}">
                <a16:creationId xmlns:a16="http://schemas.microsoft.com/office/drawing/2014/main" id="{A5DD6536-8FCB-C541-94EF-A62977EFFFCE}"/>
              </a:ext>
            </a:extLst>
          </p:cNvPr>
          <p:cNvSpPr/>
          <p:nvPr/>
        </p:nvSpPr>
        <p:spPr>
          <a:xfrm>
            <a:off x="3127049" y="3935951"/>
            <a:ext cx="1714852" cy="1087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grpSp>
        <p:nvGrpSpPr>
          <p:cNvPr id="124" name="Gruppieren 123">
            <a:extLst>
              <a:ext uri="{FF2B5EF4-FFF2-40B4-BE49-F238E27FC236}">
                <a16:creationId xmlns:a16="http://schemas.microsoft.com/office/drawing/2014/main" id="{AB3300F1-2B2A-904C-9186-7EE7C11FB63E}"/>
              </a:ext>
            </a:extLst>
          </p:cNvPr>
          <p:cNvGrpSpPr/>
          <p:nvPr/>
        </p:nvGrpSpPr>
        <p:grpSpPr>
          <a:xfrm>
            <a:off x="3127049" y="4703860"/>
            <a:ext cx="3435616" cy="108741"/>
            <a:chOff x="2253270" y="4630659"/>
            <a:chExt cx="2681169" cy="103985"/>
          </a:xfrm>
        </p:grpSpPr>
        <p:sp>
          <p:nvSpPr>
            <p:cNvPr id="127" name="Rechteck 126">
              <a:extLst>
                <a:ext uri="{FF2B5EF4-FFF2-40B4-BE49-F238E27FC236}">
                  <a16:creationId xmlns:a16="http://schemas.microsoft.com/office/drawing/2014/main" id="{D1096CA8-5488-5045-921E-02383A18FF3F}"/>
                </a:ext>
              </a:extLst>
            </p:cNvPr>
            <p:cNvSpPr/>
            <p:nvPr/>
          </p:nvSpPr>
          <p:spPr>
            <a:xfrm>
              <a:off x="2253270" y="4630659"/>
              <a:ext cx="666142" cy="1039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sp>
          <p:nvSpPr>
            <p:cNvPr id="128" name="Rechteck 127">
              <a:extLst>
                <a:ext uri="{FF2B5EF4-FFF2-40B4-BE49-F238E27FC236}">
                  <a16:creationId xmlns:a16="http://schemas.microsoft.com/office/drawing/2014/main" id="{40FE16CA-34D3-4D42-81B9-49FCB6AE0679}"/>
                </a:ext>
              </a:extLst>
            </p:cNvPr>
            <p:cNvSpPr/>
            <p:nvPr/>
          </p:nvSpPr>
          <p:spPr>
            <a:xfrm>
              <a:off x="3591410" y="4630659"/>
              <a:ext cx="1343029" cy="1039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sp>
          <p:nvSpPr>
            <p:cNvPr id="129" name="Rechteck 128">
              <a:extLst>
                <a:ext uri="{FF2B5EF4-FFF2-40B4-BE49-F238E27FC236}">
                  <a16:creationId xmlns:a16="http://schemas.microsoft.com/office/drawing/2014/main" id="{A18DCF13-6A49-934A-A4FC-5ABD250C5A69}"/>
                </a:ext>
              </a:extLst>
            </p:cNvPr>
            <p:cNvSpPr/>
            <p:nvPr/>
          </p:nvSpPr>
          <p:spPr>
            <a:xfrm>
              <a:off x="2913724" y="4630659"/>
              <a:ext cx="676422" cy="10398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grpSp>
      <p:sp>
        <p:nvSpPr>
          <p:cNvPr id="125" name="Rechteck 124">
            <a:extLst>
              <a:ext uri="{FF2B5EF4-FFF2-40B4-BE49-F238E27FC236}">
                <a16:creationId xmlns:a16="http://schemas.microsoft.com/office/drawing/2014/main" id="{7EF68505-978B-B145-A54A-398CB24C5234}"/>
              </a:ext>
            </a:extLst>
          </p:cNvPr>
          <p:cNvSpPr/>
          <p:nvPr/>
        </p:nvSpPr>
        <p:spPr>
          <a:xfrm>
            <a:off x="3127049" y="2646096"/>
            <a:ext cx="862265" cy="1087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sp>
        <p:nvSpPr>
          <p:cNvPr id="126" name="Rechteck 125">
            <a:extLst>
              <a:ext uri="{FF2B5EF4-FFF2-40B4-BE49-F238E27FC236}">
                <a16:creationId xmlns:a16="http://schemas.microsoft.com/office/drawing/2014/main" id="{A91E4D0F-2E06-1240-A7D5-1EDF2150D2FB}"/>
              </a:ext>
            </a:extLst>
          </p:cNvPr>
          <p:cNvSpPr/>
          <p:nvPr/>
        </p:nvSpPr>
        <p:spPr>
          <a:xfrm>
            <a:off x="3127049" y="2904574"/>
            <a:ext cx="862265" cy="1087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endParaRPr lang="en-US" sz="800" b="1">
              <a:latin typeface="Arial" panose="020B0604020202020204" pitchFamily="34" charset="0"/>
              <a:cs typeface="Arial" panose="020B0604020202020204" pitchFamily="34" charset="0"/>
            </a:endParaRPr>
          </a:p>
          <a:p>
            <a:endParaRPr lang="en-US" sz="800" b="1">
              <a:latin typeface="Arial" panose="020B0604020202020204" pitchFamily="34" charset="0"/>
              <a:cs typeface="Arial" panose="020B0604020202020204" pitchFamily="34" charset="0"/>
            </a:endParaRPr>
          </a:p>
          <a:p>
            <a:r>
              <a:rPr lang="en-US" sz="800">
                <a:latin typeface="Arial" panose="020B0604020202020204" pitchFamily="34" charset="0"/>
                <a:cs typeface="Arial" panose="020B0604020202020204" pitchFamily="34" charset="0"/>
              </a:rPr>
              <a:t>AE, adverse event; MCL, mantle cell lymphoma.</a:t>
            </a:r>
          </a:p>
          <a:p>
            <a:r>
              <a:rPr lang="en-US" sz="800" b="1">
                <a:latin typeface="Arial" panose="020B0604020202020204" pitchFamily="34" charset="0"/>
                <a:cs typeface="Arial" panose="020B0604020202020204" pitchFamily="34" charset="0"/>
              </a:rPr>
              <a:t>Kumar, A</a:t>
            </a:r>
            <a:r>
              <a:rPr lang="en-US" b="1">
                <a:latin typeface="Arial" panose="020B0604020202020204" pitchFamily="34" charset="0"/>
                <a:cs typeface="Arial" panose="020B0604020202020204" pitchFamily="34" charset="0"/>
              </a:rPr>
              <a:t>. Abstract 3540 presented at ASH 2021.</a:t>
            </a:r>
          </a:p>
        </p:txBody>
      </p:sp>
      <p:sp>
        <p:nvSpPr>
          <p:cNvPr id="4" name="Textplatzhalter 3">
            <a:extLst>
              <a:ext uri="{FF2B5EF4-FFF2-40B4-BE49-F238E27FC236}">
                <a16:creationId xmlns:a16="http://schemas.microsoft.com/office/drawing/2014/main" id="{C0A86B45-9730-F94E-BC26-BDE1708704AE}"/>
              </a:ext>
            </a:extLst>
          </p:cNvPr>
          <p:cNvSpPr>
            <a:spLocks noGrp="1"/>
          </p:cNvSpPr>
          <p:nvPr>
            <p:ph type="body" sz="quarter" idx="12"/>
          </p:nvPr>
        </p:nvSpPr>
        <p:spPr/>
        <p:txBody>
          <a:bodyPr/>
          <a:lstStyle/>
          <a:p>
            <a:r>
              <a:rPr lang="de-DE" err="1"/>
              <a:t>Adverse</a:t>
            </a:r>
            <a:r>
              <a:rPr lang="de-DE"/>
              <a:t> </a:t>
            </a:r>
            <a:r>
              <a:rPr lang="de-DE" err="1"/>
              <a:t>events</a:t>
            </a:r>
            <a:r>
              <a:rPr lang="de-DE"/>
              <a:t> (</a:t>
            </a:r>
            <a:r>
              <a:rPr lang="de-DE" err="1"/>
              <a:t>n</a:t>
            </a:r>
            <a:r>
              <a:rPr lang="de-DE"/>
              <a:t>=17)</a:t>
            </a:r>
          </a:p>
        </p:txBody>
      </p:sp>
      <p:graphicFrame>
        <p:nvGraphicFramePr>
          <p:cNvPr id="11" name="Table 11">
            <a:extLst>
              <a:ext uri="{FF2B5EF4-FFF2-40B4-BE49-F238E27FC236}">
                <a16:creationId xmlns:a16="http://schemas.microsoft.com/office/drawing/2014/main" id="{B1280660-3FBF-4D19-950E-8C1CAA394FE0}"/>
              </a:ext>
            </a:extLst>
          </p:cNvPr>
          <p:cNvGraphicFramePr>
            <a:graphicFrameLocks noGrp="1"/>
          </p:cNvGraphicFramePr>
          <p:nvPr>
            <p:extLst>
              <p:ext uri="{D42A27DB-BD31-4B8C-83A1-F6EECF244321}">
                <p14:modId xmlns:p14="http://schemas.microsoft.com/office/powerpoint/2010/main" val="3174455286"/>
              </p:ext>
            </p:extLst>
          </p:nvPr>
        </p:nvGraphicFramePr>
        <p:xfrm>
          <a:off x="8640712" y="1811964"/>
          <a:ext cx="3144882" cy="2519680"/>
        </p:xfrm>
        <a:graphic>
          <a:graphicData uri="http://schemas.openxmlformats.org/drawingml/2006/table">
            <a:tbl>
              <a:tblPr firstRow="1" bandRow="1">
                <a:tableStyleId>{5C22544A-7EE6-4342-B048-85BDC9FD1C3A}</a:tableStyleId>
              </a:tblPr>
              <a:tblGrid>
                <a:gridCol w="1733284">
                  <a:extLst>
                    <a:ext uri="{9D8B030D-6E8A-4147-A177-3AD203B41FA5}">
                      <a16:colId xmlns:a16="http://schemas.microsoft.com/office/drawing/2014/main" val="2484620729"/>
                    </a:ext>
                  </a:extLst>
                </a:gridCol>
                <a:gridCol w="1411598">
                  <a:extLst>
                    <a:ext uri="{9D8B030D-6E8A-4147-A177-3AD203B41FA5}">
                      <a16:colId xmlns:a16="http://schemas.microsoft.com/office/drawing/2014/main" val="1287079073"/>
                    </a:ext>
                  </a:extLst>
                </a:gridCol>
              </a:tblGrid>
              <a:tr h="370840">
                <a:tc>
                  <a:txBody>
                    <a:bodyPr/>
                    <a:lstStyle/>
                    <a:p>
                      <a:r>
                        <a:rPr lang="en-US" sz="1400"/>
                        <a:t>AEs</a:t>
                      </a:r>
                    </a:p>
                  </a:txBody>
                  <a:tcPr anchor="ctr"/>
                </a:tc>
                <a:tc>
                  <a:txBody>
                    <a:bodyPr/>
                    <a:lstStyle/>
                    <a:p>
                      <a:pPr algn="ctr"/>
                      <a:r>
                        <a:rPr lang="en-US" sz="1400"/>
                        <a:t>N (%); n=80</a:t>
                      </a:r>
                    </a:p>
                  </a:txBody>
                  <a:tcPr anchor="ctr"/>
                </a:tc>
                <a:extLst>
                  <a:ext uri="{0D108BD9-81ED-4DB2-BD59-A6C34878D82A}">
                    <a16:rowId xmlns:a16="http://schemas.microsoft.com/office/drawing/2014/main" val="3286347881"/>
                  </a:ext>
                </a:extLst>
              </a:tr>
              <a:tr h="370840">
                <a:tc>
                  <a:txBody>
                    <a:bodyPr/>
                    <a:lstStyle/>
                    <a:p>
                      <a:r>
                        <a:rPr lang="en-US" sz="1400"/>
                        <a:t>Any AE</a:t>
                      </a:r>
                    </a:p>
                    <a:p>
                      <a:r>
                        <a:rPr lang="en-US" sz="1400"/>
                        <a:t>   Grade ≥3 AEs*</a:t>
                      </a:r>
                    </a:p>
                  </a:txBody>
                  <a:tcPr anchor="ctr"/>
                </a:tc>
                <a:tc>
                  <a:txBody>
                    <a:bodyPr/>
                    <a:lstStyle/>
                    <a:p>
                      <a:pPr algn="ctr"/>
                      <a:r>
                        <a:rPr lang="en-US" sz="1400"/>
                        <a:t>80 (100)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9 (11)</a:t>
                      </a:r>
                    </a:p>
                  </a:txBody>
                  <a:tcPr anchor="ctr"/>
                </a:tc>
                <a:extLst>
                  <a:ext uri="{0D108BD9-81ED-4DB2-BD59-A6C34878D82A}">
                    <a16:rowId xmlns:a16="http://schemas.microsoft.com/office/drawing/2014/main" val="2655181574"/>
                  </a:ext>
                </a:extLst>
              </a:tr>
              <a:tr h="370840">
                <a:tc>
                  <a:txBody>
                    <a:bodyPr/>
                    <a:lstStyle/>
                    <a:p>
                      <a:r>
                        <a:rPr lang="en-US" sz="1400"/>
                        <a:t>Serious AEs**</a:t>
                      </a:r>
                    </a:p>
                  </a:txBody>
                  <a:tcPr anchor="ctr"/>
                </a:tc>
                <a:tc>
                  <a:txBody>
                    <a:bodyPr/>
                    <a:lstStyle/>
                    <a:p>
                      <a:pPr algn="ctr"/>
                      <a:r>
                        <a:rPr lang="en-US" sz="1400"/>
                        <a:t>3 (4)</a:t>
                      </a:r>
                    </a:p>
                  </a:txBody>
                  <a:tcPr anchor="ctr"/>
                </a:tc>
                <a:extLst>
                  <a:ext uri="{0D108BD9-81ED-4DB2-BD59-A6C34878D82A}">
                    <a16:rowId xmlns:a16="http://schemas.microsoft.com/office/drawing/2014/main" val="3119854144"/>
                  </a:ext>
                </a:extLst>
              </a:tr>
              <a:tr h="370840">
                <a:tc>
                  <a:txBody>
                    <a:bodyPr/>
                    <a:lstStyle/>
                    <a:p>
                      <a:r>
                        <a:rPr lang="en-US" sz="1400"/>
                        <a:t>AE resulting in drug discontinuation</a:t>
                      </a:r>
                    </a:p>
                  </a:txBody>
                  <a:tcPr anchor="ctr"/>
                </a:tc>
                <a:tc>
                  <a:txBody>
                    <a:bodyPr/>
                    <a:lstStyle/>
                    <a:p>
                      <a:pPr algn="ctr"/>
                      <a:r>
                        <a:rPr lang="en-US" sz="1400"/>
                        <a:t>0</a:t>
                      </a:r>
                    </a:p>
                  </a:txBody>
                  <a:tcPr anchor="ctr"/>
                </a:tc>
                <a:extLst>
                  <a:ext uri="{0D108BD9-81ED-4DB2-BD59-A6C34878D82A}">
                    <a16:rowId xmlns:a16="http://schemas.microsoft.com/office/drawing/2014/main" val="3965926909"/>
                  </a:ext>
                </a:extLst>
              </a:tr>
              <a:tr h="370840">
                <a:tc>
                  <a:txBody>
                    <a:bodyPr/>
                    <a:lstStyle/>
                    <a:p>
                      <a:r>
                        <a:rPr lang="en-US" sz="1400"/>
                        <a:t>Deaths</a:t>
                      </a:r>
                    </a:p>
                  </a:txBody>
                  <a:tcPr anchor="ctr"/>
                </a:tc>
                <a:tc>
                  <a:txBody>
                    <a:bodyPr/>
                    <a:lstStyle/>
                    <a:p>
                      <a:pPr algn="ctr"/>
                      <a:r>
                        <a:rPr lang="en-US" sz="1400"/>
                        <a:t>1 (1)</a:t>
                      </a:r>
                    </a:p>
                  </a:txBody>
                  <a:tcPr anchor="ctr"/>
                </a:tc>
                <a:extLst>
                  <a:ext uri="{0D108BD9-81ED-4DB2-BD59-A6C34878D82A}">
                    <a16:rowId xmlns:a16="http://schemas.microsoft.com/office/drawing/2014/main" val="1964368438"/>
                  </a:ext>
                </a:extLst>
              </a:tr>
              <a:tr h="370840">
                <a:tc>
                  <a:txBody>
                    <a:bodyPr/>
                    <a:lstStyle/>
                    <a:p>
                      <a:r>
                        <a:rPr lang="en-US" sz="1400"/>
                        <a:t>Hospitalizations</a:t>
                      </a:r>
                    </a:p>
                  </a:txBody>
                  <a:tcPr anchor="ctr"/>
                </a:tc>
                <a:tc>
                  <a:txBody>
                    <a:bodyPr/>
                    <a:lstStyle/>
                    <a:p>
                      <a:pPr algn="ctr"/>
                      <a:r>
                        <a:rPr lang="en-US" sz="1400"/>
                        <a:t>3 (4)</a:t>
                      </a:r>
                    </a:p>
                  </a:txBody>
                  <a:tcPr anchor="ctr"/>
                </a:tc>
                <a:extLst>
                  <a:ext uri="{0D108BD9-81ED-4DB2-BD59-A6C34878D82A}">
                    <a16:rowId xmlns:a16="http://schemas.microsoft.com/office/drawing/2014/main" val="1502169737"/>
                  </a:ext>
                </a:extLst>
              </a:tr>
            </a:tbl>
          </a:graphicData>
        </a:graphic>
      </p:graphicFrame>
      <p:sp>
        <p:nvSpPr>
          <p:cNvPr id="2" name="Rechteck 1">
            <a:extLst>
              <a:ext uri="{FF2B5EF4-FFF2-40B4-BE49-F238E27FC236}">
                <a16:creationId xmlns:a16="http://schemas.microsoft.com/office/drawing/2014/main" id="{E1685724-6607-47A4-8AE8-92052D46033B}"/>
              </a:ext>
            </a:extLst>
          </p:cNvPr>
          <p:cNvSpPr/>
          <p:nvPr/>
        </p:nvSpPr>
        <p:spPr>
          <a:xfrm>
            <a:off x="407988" y="5386490"/>
            <a:ext cx="11367478" cy="861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285750" indent="-285750">
              <a:buClr>
                <a:schemeClr val="bg2"/>
              </a:buClr>
              <a:buFont typeface="Arial" panose="020B0604020202020204" pitchFamily="34" charset="0"/>
              <a:buChar char="•"/>
            </a:pPr>
            <a:r>
              <a:rPr lang="en-US" sz="1400" err="1">
                <a:solidFill>
                  <a:schemeClr val="tx1"/>
                </a:solidFill>
              </a:rPr>
              <a:t>BOVen</a:t>
            </a:r>
            <a:r>
              <a:rPr lang="en-US" sz="1400">
                <a:solidFill>
                  <a:schemeClr val="tx1"/>
                </a:solidFill>
              </a:rPr>
              <a:t> treatment was well tolerated in untreated MCL</a:t>
            </a:r>
          </a:p>
          <a:p>
            <a:pPr marL="285750" indent="-285750">
              <a:buClr>
                <a:schemeClr val="bg2"/>
              </a:buClr>
              <a:buFont typeface="Arial" panose="020B0604020202020204" pitchFamily="34" charset="0"/>
              <a:buChar char="•"/>
            </a:pPr>
            <a:r>
              <a:rPr lang="en-US" sz="1400">
                <a:solidFill>
                  <a:schemeClr val="tx1"/>
                </a:solidFill>
              </a:rPr>
              <a:t>Most patients had grade 1 or 2 toxicities</a:t>
            </a:r>
          </a:p>
          <a:p>
            <a:pPr marL="285750" indent="-285750">
              <a:buClr>
                <a:schemeClr val="bg2"/>
              </a:buClr>
              <a:buFont typeface="Arial" panose="020B0604020202020204" pitchFamily="34" charset="0"/>
              <a:buChar char="•"/>
            </a:pPr>
            <a:r>
              <a:rPr lang="en-US" sz="1400">
                <a:solidFill>
                  <a:schemeClr val="tx1"/>
                </a:solidFill>
              </a:rPr>
              <a:t>*Grade ≥3 toxicities: Rash, infusion-related reaction, transaminitis and neutropenia. Overall, these were manageable and reversible</a:t>
            </a:r>
          </a:p>
          <a:p>
            <a:pPr marL="285750" indent="-285750">
              <a:buClr>
                <a:schemeClr val="bg2"/>
              </a:buClr>
              <a:buFont typeface="Arial" panose="020B0604020202020204" pitchFamily="34" charset="0"/>
              <a:buChar char="•"/>
            </a:pPr>
            <a:r>
              <a:rPr lang="en-US" sz="1400">
                <a:solidFill>
                  <a:schemeClr val="tx1"/>
                </a:solidFill>
              </a:rPr>
              <a:t>**Serious AEs: Lung infection (grade 3), tumor lysis syndrome (grade 4), non-neutropenic fever (grade 1)</a:t>
            </a:r>
          </a:p>
        </p:txBody>
      </p:sp>
      <p:sp>
        <p:nvSpPr>
          <p:cNvPr id="73" name="Textfeld 72">
            <a:extLst>
              <a:ext uri="{FF2B5EF4-FFF2-40B4-BE49-F238E27FC236}">
                <a16:creationId xmlns:a16="http://schemas.microsoft.com/office/drawing/2014/main" id="{5DC5FC7A-1868-430A-AC03-2778621DDB9B}"/>
              </a:ext>
            </a:extLst>
          </p:cNvPr>
          <p:cNvSpPr txBox="1"/>
          <p:nvPr/>
        </p:nvSpPr>
        <p:spPr>
          <a:xfrm>
            <a:off x="326283" y="3842488"/>
            <a:ext cx="2800767" cy="307777"/>
          </a:xfrm>
          <a:prstGeom prst="rect">
            <a:avLst/>
          </a:prstGeom>
          <a:noFill/>
        </p:spPr>
        <p:txBody>
          <a:bodyPr wrap="none" rtlCol="0">
            <a:spAutoFit/>
          </a:bodyPr>
          <a:lstStyle/>
          <a:p>
            <a:pPr algn="r"/>
            <a:r>
              <a:rPr lang="de-DE" sz="1400" err="1"/>
              <a:t>Gastroesophageal</a:t>
            </a:r>
            <a:r>
              <a:rPr lang="de-DE" sz="1400"/>
              <a:t> </a:t>
            </a:r>
            <a:r>
              <a:rPr lang="de-DE" sz="1400" err="1"/>
              <a:t>reflux</a:t>
            </a:r>
            <a:r>
              <a:rPr lang="de-DE" sz="1400"/>
              <a:t> </a:t>
            </a:r>
            <a:r>
              <a:rPr lang="de-DE" sz="1400" err="1"/>
              <a:t>disease</a:t>
            </a:r>
            <a:endParaRPr lang="de-DE" sz="1400"/>
          </a:p>
        </p:txBody>
      </p:sp>
      <p:sp>
        <p:nvSpPr>
          <p:cNvPr id="57" name="Textfeld 56">
            <a:extLst>
              <a:ext uri="{FF2B5EF4-FFF2-40B4-BE49-F238E27FC236}">
                <a16:creationId xmlns:a16="http://schemas.microsoft.com/office/drawing/2014/main" id="{C260204A-EE46-48AB-8CF6-AA8782ECB822}"/>
              </a:ext>
            </a:extLst>
          </p:cNvPr>
          <p:cNvSpPr txBox="1"/>
          <p:nvPr/>
        </p:nvSpPr>
        <p:spPr>
          <a:xfrm>
            <a:off x="2943083" y="4917784"/>
            <a:ext cx="405880" cy="276999"/>
          </a:xfrm>
          <a:prstGeom prst="rect">
            <a:avLst/>
          </a:prstGeom>
          <a:noFill/>
        </p:spPr>
        <p:txBody>
          <a:bodyPr wrap="none" rtlCol="0">
            <a:spAutoFit/>
          </a:bodyPr>
          <a:lstStyle/>
          <a:p>
            <a:pPr algn="ctr"/>
            <a:r>
              <a:rPr lang="de-DE" sz="1200"/>
              <a:t>0%</a:t>
            </a:r>
          </a:p>
        </p:txBody>
      </p:sp>
      <p:cxnSp>
        <p:nvCxnSpPr>
          <p:cNvPr id="48" name="Gerader Verbinder 47">
            <a:extLst>
              <a:ext uri="{FF2B5EF4-FFF2-40B4-BE49-F238E27FC236}">
                <a16:creationId xmlns:a16="http://schemas.microsoft.com/office/drawing/2014/main" id="{9CB27237-5B04-480F-80D6-4FA81C58FCC5}"/>
              </a:ext>
            </a:extLst>
          </p:cNvPr>
          <p:cNvCxnSpPr>
            <a:cxnSpLocks/>
          </p:cNvCxnSpPr>
          <p:nvPr/>
        </p:nvCxnSpPr>
        <p:spPr>
          <a:xfrm>
            <a:off x="8210331" y="4904815"/>
            <a:ext cx="0" cy="564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AD57928D-284F-47A0-8E6E-284E496B3DC4}"/>
              </a:ext>
            </a:extLst>
          </p:cNvPr>
          <p:cNvCxnSpPr>
            <a:cxnSpLocks/>
          </p:cNvCxnSpPr>
          <p:nvPr/>
        </p:nvCxnSpPr>
        <p:spPr>
          <a:xfrm>
            <a:off x="7478018" y="4904815"/>
            <a:ext cx="0" cy="564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894F4247-860F-4C53-BB6A-F36A5C752F2F}"/>
              </a:ext>
            </a:extLst>
          </p:cNvPr>
          <p:cNvCxnSpPr>
            <a:cxnSpLocks/>
          </p:cNvCxnSpPr>
          <p:nvPr/>
        </p:nvCxnSpPr>
        <p:spPr>
          <a:xfrm>
            <a:off x="6745705" y="4904815"/>
            <a:ext cx="0" cy="564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4789BE07-573D-4D23-B17F-2946D3E0BE1B}"/>
              </a:ext>
            </a:extLst>
          </p:cNvPr>
          <p:cNvCxnSpPr>
            <a:cxnSpLocks/>
          </p:cNvCxnSpPr>
          <p:nvPr/>
        </p:nvCxnSpPr>
        <p:spPr>
          <a:xfrm>
            <a:off x="5998135" y="4904815"/>
            <a:ext cx="0" cy="564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6B30D0AC-D5BC-43DC-89A5-5C22A5373EC1}"/>
              </a:ext>
            </a:extLst>
          </p:cNvPr>
          <p:cNvCxnSpPr>
            <a:cxnSpLocks/>
          </p:cNvCxnSpPr>
          <p:nvPr/>
        </p:nvCxnSpPr>
        <p:spPr>
          <a:xfrm>
            <a:off x="5265823" y="4904815"/>
            <a:ext cx="0" cy="564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8D007A6E-ED21-4F3E-91EC-266D4BB2B835}"/>
              </a:ext>
            </a:extLst>
          </p:cNvPr>
          <p:cNvCxnSpPr>
            <a:cxnSpLocks/>
          </p:cNvCxnSpPr>
          <p:nvPr/>
        </p:nvCxnSpPr>
        <p:spPr>
          <a:xfrm>
            <a:off x="4533510" y="4904815"/>
            <a:ext cx="0" cy="564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C619F434-C335-4E2F-84FD-ADA658E960BC}"/>
              </a:ext>
            </a:extLst>
          </p:cNvPr>
          <p:cNvCxnSpPr>
            <a:cxnSpLocks/>
          </p:cNvCxnSpPr>
          <p:nvPr/>
        </p:nvCxnSpPr>
        <p:spPr>
          <a:xfrm>
            <a:off x="3846966" y="4904815"/>
            <a:ext cx="0" cy="564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61904C5F-0F21-4ED9-9717-8E8DBD47673A}"/>
              </a:ext>
            </a:extLst>
          </p:cNvPr>
          <p:cNvCxnSpPr>
            <a:cxnSpLocks/>
          </p:cNvCxnSpPr>
          <p:nvPr/>
        </p:nvCxnSpPr>
        <p:spPr>
          <a:xfrm>
            <a:off x="3119429" y="4904815"/>
            <a:ext cx="0" cy="564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feld 57">
            <a:extLst>
              <a:ext uri="{FF2B5EF4-FFF2-40B4-BE49-F238E27FC236}">
                <a16:creationId xmlns:a16="http://schemas.microsoft.com/office/drawing/2014/main" id="{81633CE7-0FE7-4AE9-9D8E-2CE16F62E2FA}"/>
              </a:ext>
            </a:extLst>
          </p:cNvPr>
          <p:cNvSpPr txBox="1"/>
          <p:nvPr/>
        </p:nvSpPr>
        <p:spPr>
          <a:xfrm>
            <a:off x="3646481" y="4917784"/>
            <a:ext cx="405880" cy="276999"/>
          </a:xfrm>
          <a:prstGeom prst="rect">
            <a:avLst/>
          </a:prstGeom>
          <a:noFill/>
        </p:spPr>
        <p:txBody>
          <a:bodyPr wrap="none" rtlCol="0">
            <a:spAutoFit/>
          </a:bodyPr>
          <a:lstStyle/>
          <a:p>
            <a:pPr algn="ctr"/>
            <a:r>
              <a:rPr lang="de-DE" sz="1200"/>
              <a:t>5%</a:t>
            </a:r>
          </a:p>
        </p:txBody>
      </p:sp>
      <p:sp>
        <p:nvSpPr>
          <p:cNvPr id="59" name="Textfeld 58">
            <a:extLst>
              <a:ext uri="{FF2B5EF4-FFF2-40B4-BE49-F238E27FC236}">
                <a16:creationId xmlns:a16="http://schemas.microsoft.com/office/drawing/2014/main" id="{9BF9DC2E-B506-43AE-857E-CCB826441C93}"/>
              </a:ext>
            </a:extLst>
          </p:cNvPr>
          <p:cNvSpPr txBox="1"/>
          <p:nvPr/>
        </p:nvSpPr>
        <p:spPr>
          <a:xfrm>
            <a:off x="4290659" y="4917784"/>
            <a:ext cx="490840" cy="276999"/>
          </a:xfrm>
          <a:prstGeom prst="rect">
            <a:avLst/>
          </a:prstGeom>
          <a:noFill/>
        </p:spPr>
        <p:txBody>
          <a:bodyPr wrap="none" rtlCol="0">
            <a:spAutoFit/>
          </a:bodyPr>
          <a:lstStyle/>
          <a:p>
            <a:pPr algn="ctr"/>
            <a:r>
              <a:rPr lang="de-DE" sz="1200"/>
              <a:t>10%</a:t>
            </a:r>
          </a:p>
        </p:txBody>
      </p:sp>
      <p:sp>
        <p:nvSpPr>
          <p:cNvPr id="60" name="Textfeld 59">
            <a:extLst>
              <a:ext uri="{FF2B5EF4-FFF2-40B4-BE49-F238E27FC236}">
                <a16:creationId xmlns:a16="http://schemas.microsoft.com/office/drawing/2014/main" id="{AD4D47CE-DE56-47A5-8A80-7438B574D076}"/>
              </a:ext>
            </a:extLst>
          </p:cNvPr>
          <p:cNvSpPr txBox="1"/>
          <p:nvPr/>
        </p:nvSpPr>
        <p:spPr>
          <a:xfrm>
            <a:off x="5024590" y="4917784"/>
            <a:ext cx="490840" cy="276999"/>
          </a:xfrm>
          <a:prstGeom prst="rect">
            <a:avLst/>
          </a:prstGeom>
          <a:noFill/>
        </p:spPr>
        <p:txBody>
          <a:bodyPr wrap="none" rtlCol="0">
            <a:spAutoFit/>
          </a:bodyPr>
          <a:lstStyle/>
          <a:p>
            <a:pPr algn="ctr"/>
            <a:r>
              <a:rPr lang="de-DE" sz="1200"/>
              <a:t>15%</a:t>
            </a:r>
          </a:p>
        </p:txBody>
      </p:sp>
      <p:sp>
        <p:nvSpPr>
          <p:cNvPr id="61" name="Textfeld 60">
            <a:extLst>
              <a:ext uri="{FF2B5EF4-FFF2-40B4-BE49-F238E27FC236}">
                <a16:creationId xmlns:a16="http://schemas.microsoft.com/office/drawing/2014/main" id="{663EC508-3A4F-42E2-84F6-ABBA08D4A35C}"/>
              </a:ext>
            </a:extLst>
          </p:cNvPr>
          <p:cNvSpPr txBox="1"/>
          <p:nvPr/>
        </p:nvSpPr>
        <p:spPr>
          <a:xfrm>
            <a:off x="5755768" y="4917784"/>
            <a:ext cx="490840" cy="276999"/>
          </a:xfrm>
          <a:prstGeom prst="rect">
            <a:avLst/>
          </a:prstGeom>
          <a:noFill/>
        </p:spPr>
        <p:txBody>
          <a:bodyPr wrap="none" rtlCol="0">
            <a:spAutoFit/>
          </a:bodyPr>
          <a:lstStyle/>
          <a:p>
            <a:pPr algn="ctr"/>
            <a:r>
              <a:rPr lang="de-DE" sz="1200"/>
              <a:t>20%</a:t>
            </a:r>
          </a:p>
        </p:txBody>
      </p:sp>
      <p:sp>
        <p:nvSpPr>
          <p:cNvPr id="62" name="Textfeld 61">
            <a:extLst>
              <a:ext uri="{FF2B5EF4-FFF2-40B4-BE49-F238E27FC236}">
                <a16:creationId xmlns:a16="http://schemas.microsoft.com/office/drawing/2014/main" id="{552420C6-EE8B-43F3-AB11-F63540161255}"/>
              </a:ext>
            </a:extLst>
          </p:cNvPr>
          <p:cNvSpPr txBox="1"/>
          <p:nvPr/>
        </p:nvSpPr>
        <p:spPr>
          <a:xfrm>
            <a:off x="6501600" y="4917784"/>
            <a:ext cx="490840" cy="276999"/>
          </a:xfrm>
          <a:prstGeom prst="rect">
            <a:avLst/>
          </a:prstGeom>
          <a:noFill/>
        </p:spPr>
        <p:txBody>
          <a:bodyPr wrap="none" rtlCol="0">
            <a:spAutoFit/>
          </a:bodyPr>
          <a:lstStyle/>
          <a:p>
            <a:pPr algn="ctr"/>
            <a:r>
              <a:rPr lang="de-DE" sz="1200"/>
              <a:t>25%</a:t>
            </a:r>
          </a:p>
        </p:txBody>
      </p:sp>
      <p:sp>
        <p:nvSpPr>
          <p:cNvPr id="63" name="Textfeld 62">
            <a:extLst>
              <a:ext uri="{FF2B5EF4-FFF2-40B4-BE49-F238E27FC236}">
                <a16:creationId xmlns:a16="http://schemas.microsoft.com/office/drawing/2014/main" id="{DBCECFAF-A93F-4F09-8EBE-C8252322865A}"/>
              </a:ext>
            </a:extLst>
          </p:cNvPr>
          <p:cNvSpPr txBox="1"/>
          <p:nvPr/>
        </p:nvSpPr>
        <p:spPr>
          <a:xfrm>
            <a:off x="7235651" y="4917784"/>
            <a:ext cx="490840" cy="276999"/>
          </a:xfrm>
          <a:prstGeom prst="rect">
            <a:avLst/>
          </a:prstGeom>
          <a:noFill/>
        </p:spPr>
        <p:txBody>
          <a:bodyPr wrap="none" rtlCol="0">
            <a:spAutoFit/>
          </a:bodyPr>
          <a:lstStyle/>
          <a:p>
            <a:pPr algn="ctr"/>
            <a:r>
              <a:rPr lang="de-DE" sz="1200"/>
              <a:t>30%</a:t>
            </a:r>
          </a:p>
        </p:txBody>
      </p:sp>
      <p:sp>
        <p:nvSpPr>
          <p:cNvPr id="64" name="Textfeld 63">
            <a:extLst>
              <a:ext uri="{FF2B5EF4-FFF2-40B4-BE49-F238E27FC236}">
                <a16:creationId xmlns:a16="http://schemas.microsoft.com/office/drawing/2014/main" id="{DA0A6C26-9B24-48D6-A140-BA86BEFBC296}"/>
              </a:ext>
            </a:extLst>
          </p:cNvPr>
          <p:cNvSpPr txBox="1"/>
          <p:nvPr/>
        </p:nvSpPr>
        <p:spPr>
          <a:xfrm>
            <a:off x="7968111" y="4917784"/>
            <a:ext cx="490840" cy="276999"/>
          </a:xfrm>
          <a:prstGeom prst="rect">
            <a:avLst/>
          </a:prstGeom>
          <a:noFill/>
        </p:spPr>
        <p:txBody>
          <a:bodyPr wrap="none" rtlCol="0">
            <a:spAutoFit/>
          </a:bodyPr>
          <a:lstStyle/>
          <a:p>
            <a:pPr algn="ctr"/>
            <a:r>
              <a:rPr lang="de-DE" sz="1200"/>
              <a:t>35%</a:t>
            </a:r>
          </a:p>
        </p:txBody>
      </p:sp>
      <p:sp>
        <p:nvSpPr>
          <p:cNvPr id="66" name="Textfeld 65">
            <a:extLst>
              <a:ext uri="{FF2B5EF4-FFF2-40B4-BE49-F238E27FC236}">
                <a16:creationId xmlns:a16="http://schemas.microsoft.com/office/drawing/2014/main" id="{4F9CFAF8-8CD6-48E3-AB46-2D4D184169AB}"/>
              </a:ext>
            </a:extLst>
          </p:cNvPr>
          <p:cNvSpPr txBox="1"/>
          <p:nvPr/>
        </p:nvSpPr>
        <p:spPr>
          <a:xfrm>
            <a:off x="1241597" y="2038643"/>
            <a:ext cx="1885452" cy="307777"/>
          </a:xfrm>
          <a:prstGeom prst="rect">
            <a:avLst/>
          </a:prstGeom>
          <a:noFill/>
        </p:spPr>
        <p:txBody>
          <a:bodyPr wrap="none" rtlCol="0">
            <a:spAutoFit/>
          </a:bodyPr>
          <a:lstStyle/>
          <a:p>
            <a:pPr algn="r"/>
            <a:r>
              <a:rPr lang="de-DE" sz="1400" err="1"/>
              <a:t>Rash</a:t>
            </a:r>
            <a:r>
              <a:rPr lang="de-DE" sz="1400"/>
              <a:t> </a:t>
            </a:r>
            <a:r>
              <a:rPr lang="de-DE" sz="1400" err="1"/>
              <a:t>maculo-papular</a:t>
            </a:r>
            <a:endParaRPr lang="de-DE" sz="1400"/>
          </a:p>
        </p:txBody>
      </p:sp>
      <p:sp>
        <p:nvSpPr>
          <p:cNvPr id="67" name="Textfeld 66">
            <a:extLst>
              <a:ext uri="{FF2B5EF4-FFF2-40B4-BE49-F238E27FC236}">
                <a16:creationId xmlns:a16="http://schemas.microsoft.com/office/drawing/2014/main" id="{4DBB1D93-9411-473C-9216-21E6C5C85CBC}"/>
              </a:ext>
            </a:extLst>
          </p:cNvPr>
          <p:cNvSpPr txBox="1"/>
          <p:nvPr/>
        </p:nvSpPr>
        <p:spPr>
          <a:xfrm>
            <a:off x="2256298" y="2308345"/>
            <a:ext cx="870751" cy="307777"/>
          </a:xfrm>
          <a:prstGeom prst="rect">
            <a:avLst/>
          </a:prstGeom>
          <a:noFill/>
        </p:spPr>
        <p:txBody>
          <a:bodyPr wrap="none" rtlCol="0">
            <a:spAutoFit/>
          </a:bodyPr>
          <a:lstStyle/>
          <a:p>
            <a:pPr algn="r"/>
            <a:r>
              <a:rPr lang="de-DE" sz="1400" err="1"/>
              <a:t>Diarrhea</a:t>
            </a:r>
            <a:endParaRPr lang="de-DE" sz="1400"/>
          </a:p>
        </p:txBody>
      </p:sp>
      <p:sp>
        <p:nvSpPr>
          <p:cNvPr id="68" name="Textfeld 67">
            <a:extLst>
              <a:ext uri="{FF2B5EF4-FFF2-40B4-BE49-F238E27FC236}">
                <a16:creationId xmlns:a16="http://schemas.microsoft.com/office/drawing/2014/main" id="{C073B9EE-3372-433E-89DA-B3A308731B56}"/>
              </a:ext>
            </a:extLst>
          </p:cNvPr>
          <p:cNvSpPr txBox="1"/>
          <p:nvPr/>
        </p:nvSpPr>
        <p:spPr>
          <a:xfrm>
            <a:off x="1198571" y="2559032"/>
            <a:ext cx="1928477" cy="307777"/>
          </a:xfrm>
          <a:prstGeom prst="rect">
            <a:avLst/>
          </a:prstGeom>
          <a:noFill/>
        </p:spPr>
        <p:txBody>
          <a:bodyPr wrap="none" rtlCol="0">
            <a:spAutoFit/>
          </a:bodyPr>
          <a:lstStyle/>
          <a:p>
            <a:pPr algn="r"/>
            <a:r>
              <a:rPr lang="de-DE" sz="1400"/>
              <a:t>Tumor </a:t>
            </a:r>
            <a:r>
              <a:rPr lang="de-DE" sz="1400" err="1"/>
              <a:t>lysis</a:t>
            </a:r>
            <a:r>
              <a:rPr lang="de-DE" sz="1400"/>
              <a:t> </a:t>
            </a:r>
            <a:r>
              <a:rPr lang="de-DE" sz="1400" err="1"/>
              <a:t>syndrome</a:t>
            </a:r>
            <a:endParaRPr lang="de-DE" sz="1400"/>
          </a:p>
        </p:txBody>
      </p:sp>
      <p:sp>
        <p:nvSpPr>
          <p:cNvPr id="69" name="Textfeld 68">
            <a:extLst>
              <a:ext uri="{FF2B5EF4-FFF2-40B4-BE49-F238E27FC236}">
                <a16:creationId xmlns:a16="http://schemas.microsoft.com/office/drawing/2014/main" id="{BD5F711E-6AFB-42F6-96CC-A4C89AF971F5}"/>
              </a:ext>
            </a:extLst>
          </p:cNvPr>
          <p:cNvSpPr txBox="1"/>
          <p:nvPr/>
        </p:nvSpPr>
        <p:spPr>
          <a:xfrm>
            <a:off x="1828296" y="2815962"/>
            <a:ext cx="1298753" cy="307777"/>
          </a:xfrm>
          <a:prstGeom prst="rect">
            <a:avLst/>
          </a:prstGeom>
          <a:noFill/>
        </p:spPr>
        <p:txBody>
          <a:bodyPr wrap="none" rtlCol="0">
            <a:spAutoFit/>
          </a:bodyPr>
          <a:lstStyle/>
          <a:p>
            <a:pPr algn="r"/>
            <a:r>
              <a:rPr lang="de-DE" sz="1400"/>
              <a:t>Lung </a:t>
            </a:r>
            <a:r>
              <a:rPr lang="de-DE" sz="1400" err="1"/>
              <a:t>infection</a:t>
            </a:r>
            <a:endParaRPr lang="de-DE" sz="1400"/>
          </a:p>
        </p:txBody>
      </p:sp>
      <p:sp>
        <p:nvSpPr>
          <p:cNvPr id="70" name="Textfeld 69">
            <a:extLst>
              <a:ext uri="{FF2B5EF4-FFF2-40B4-BE49-F238E27FC236}">
                <a16:creationId xmlns:a16="http://schemas.microsoft.com/office/drawing/2014/main" id="{6203BDA7-18BF-4DC9-B2B4-B3C9D2539028}"/>
              </a:ext>
            </a:extLst>
          </p:cNvPr>
          <p:cNvSpPr txBox="1"/>
          <p:nvPr/>
        </p:nvSpPr>
        <p:spPr>
          <a:xfrm>
            <a:off x="2325227" y="3070278"/>
            <a:ext cx="801822" cy="307777"/>
          </a:xfrm>
          <a:prstGeom prst="rect">
            <a:avLst/>
          </a:prstGeom>
          <a:noFill/>
        </p:spPr>
        <p:txBody>
          <a:bodyPr wrap="none" rtlCol="0">
            <a:spAutoFit/>
          </a:bodyPr>
          <a:lstStyle/>
          <a:p>
            <a:pPr algn="r"/>
            <a:r>
              <a:rPr lang="de-DE" sz="1400"/>
              <a:t>Nausea</a:t>
            </a:r>
          </a:p>
        </p:txBody>
      </p:sp>
      <p:sp>
        <p:nvSpPr>
          <p:cNvPr id="71" name="Textfeld 70">
            <a:extLst>
              <a:ext uri="{FF2B5EF4-FFF2-40B4-BE49-F238E27FC236}">
                <a16:creationId xmlns:a16="http://schemas.microsoft.com/office/drawing/2014/main" id="{AD9D6042-EB37-4D18-B797-C45DF7B7FCE6}"/>
              </a:ext>
            </a:extLst>
          </p:cNvPr>
          <p:cNvSpPr txBox="1"/>
          <p:nvPr/>
        </p:nvSpPr>
        <p:spPr>
          <a:xfrm>
            <a:off x="2294770" y="3325642"/>
            <a:ext cx="832279" cy="307777"/>
          </a:xfrm>
          <a:prstGeom prst="rect">
            <a:avLst/>
          </a:prstGeom>
          <a:noFill/>
        </p:spPr>
        <p:txBody>
          <a:bodyPr wrap="none" rtlCol="0">
            <a:spAutoFit/>
          </a:bodyPr>
          <a:lstStyle/>
          <a:p>
            <a:pPr algn="r"/>
            <a:r>
              <a:rPr lang="de-DE" sz="1400" err="1"/>
              <a:t>Bruising</a:t>
            </a:r>
            <a:endParaRPr lang="de-DE" sz="1400"/>
          </a:p>
        </p:txBody>
      </p:sp>
      <p:sp>
        <p:nvSpPr>
          <p:cNvPr id="72" name="Textfeld 71">
            <a:extLst>
              <a:ext uri="{FF2B5EF4-FFF2-40B4-BE49-F238E27FC236}">
                <a16:creationId xmlns:a16="http://schemas.microsoft.com/office/drawing/2014/main" id="{A188EA92-4EA1-4423-ABDE-453B31643595}"/>
              </a:ext>
            </a:extLst>
          </p:cNvPr>
          <p:cNvSpPr txBox="1"/>
          <p:nvPr/>
        </p:nvSpPr>
        <p:spPr>
          <a:xfrm>
            <a:off x="1033207" y="3593196"/>
            <a:ext cx="2093842" cy="307777"/>
          </a:xfrm>
          <a:prstGeom prst="rect">
            <a:avLst/>
          </a:prstGeom>
          <a:noFill/>
        </p:spPr>
        <p:txBody>
          <a:bodyPr wrap="none" rtlCol="0">
            <a:spAutoFit/>
          </a:bodyPr>
          <a:lstStyle/>
          <a:p>
            <a:pPr algn="r"/>
            <a:r>
              <a:rPr lang="de-DE" sz="1400"/>
              <a:t>Infusion </a:t>
            </a:r>
            <a:r>
              <a:rPr lang="de-DE" sz="1400" err="1"/>
              <a:t>related</a:t>
            </a:r>
            <a:r>
              <a:rPr lang="de-DE" sz="1400"/>
              <a:t> </a:t>
            </a:r>
            <a:r>
              <a:rPr lang="de-DE" sz="1400" err="1"/>
              <a:t>reaction</a:t>
            </a:r>
            <a:endParaRPr lang="de-DE" sz="1400"/>
          </a:p>
        </p:txBody>
      </p:sp>
      <p:sp>
        <p:nvSpPr>
          <p:cNvPr id="74" name="Textfeld 73">
            <a:extLst>
              <a:ext uri="{FF2B5EF4-FFF2-40B4-BE49-F238E27FC236}">
                <a16:creationId xmlns:a16="http://schemas.microsoft.com/office/drawing/2014/main" id="{E3E44871-4CEF-48E9-8D96-FC8EBA622F4E}"/>
              </a:ext>
            </a:extLst>
          </p:cNvPr>
          <p:cNvSpPr txBox="1"/>
          <p:nvPr/>
        </p:nvSpPr>
        <p:spPr>
          <a:xfrm>
            <a:off x="972293" y="4096801"/>
            <a:ext cx="2154756" cy="307777"/>
          </a:xfrm>
          <a:prstGeom prst="rect">
            <a:avLst/>
          </a:prstGeom>
          <a:noFill/>
        </p:spPr>
        <p:txBody>
          <a:bodyPr wrap="none" rtlCol="0">
            <a:spAutoFit/>
          </a:bodyPr>
          <a:lstStyle/>
          <a:p>
            <a:pPr algn="r"/>
            <a:r>
              <a:rPr lang="de-DE" sz="1400" err="1"/>
              <a:t>Platelet</a:t>
            </a:r>
            <a:r>
              <a:rPr lang="de-DE" sz="1400"/>
              <a:t> </a:t>
            </a:r>
            <a:r>
              <a:rPr lang="de-DE" sz="1400" err="1"/>
              <a:t>count</a:t>
            </a:r>
            <a:r>
              <a:rPr lang="de-DE" sz="1400"/>
              <a:t> </a:t>
            </a:r>
            <a:r>
              <a:rPr lang="de-DE" sz="1400" err="1"/>
              <a:t>decreased</a:t>
            </a:r>
            <a:endParaRPr lang="de-DE" sz="1400"/>
          </a:p>
        </p:txBody>
      </p:sp>
      <p:sp>
        <p:nvSpPr>
          <p:cNvPr id="75" name="Textfeld 74">
            <a:extLst>
              <a:ext uri="{FF2B5EF4-FFF2-40B4-BE49-F238E27FC236}">
                <a16:creationId xmlns:a16="http://schemas.microsoft.com/office/drawing/2014/main" id="{B0481E00-F5ED-4603-8B10-65E246A51474}"/>
              </a:ext>
            </a:extLst>
          </p:cNvPr>
          <p:cNvSpPr txBox="1"/>
          <p:nvPr/>
        </p:nvSpPr>
        <p:spPr>
          <a:xfrm>
            <a:off x="1884660" y="4362856"/>
            <a:ext cx="1242391" cy="307777"/>
          </a:xfrm>
          <a:prstGeom prst="rect">
            <a:avLst/>
          </a:prstGeom>
          <a:noFill/>
        </p:spPr>
        <p:txBody>
          <a:bodyPr wrap="none" rtlCol="0">
            <a:spAutoFit/>
          </a:bodyPr>
          <a:lstStyle/>
          <a:p>
            <a:pPr algn="r"/>
            <a:r>
              <a:rPr lang="de-DE" sz="1400" err="1"/>
              <a:t>Transaminitis</a:t>
            </a:r>
            <a:endParaRPr lang="de-DE" sz="1400"/>
          </a:p>
        </p:txBody>
      </p:sp>
      <p:sp>
        <p:nvSpPr>
          <p:cNvPr id="76" name="Textfeld 75">
            <a:extLst>
              <a:ext uri="{FF2B5EF4-FFF2-40B4-BE49-F238E27FC236}">
                <a16:creationId xmlns:a16="http://schemas.microsoft.com/office/drawing/2014/main" id="{A3FB16F9-57C2-48A0-97F8-4FF13A57B063}"/>
              </a:ext>
            </a:extLst>
          </p:cNvPr>
          <p:cNvSpPr txBox="1"/>
          <p:nvPr/>
        </p:nvSpPr>
        <p:spPr>
          <a:xfrm>
            <a:off x="754284" y="4613281"/>
            <a:ext cx="2372764" cy="307777"/>
          </a:xfrm>
          <a:prstGeom prst="rect">
            <a:avLst/>
          </a:prstGeom>
          <a:noFill/>
        </p:spPr>
        <p:txBody>
          <a:bodyPr wrap="none" rtlCol="0">
            <a:spAutoFit/>
          </a:bodyPr>
          <a:lstStyle/>
          <a:p>
            <a:pPr algn="r"/>
            <a:r>
              <a:rPr lang="de-DE" sz="1400" err="1"/>
              <a:t>Neutrophil</a:t>
            </a:r>
            <a:r>
              <a:rPr lang="de-DE" sz="1400"/>
              <a:t> </a:t>
            </a:r>
            <a:r>
              <a:rPr lang="de-DE" sz="1400" err="1"/>
              <a:t>count</a:t>
            </a:r>
            <a:r>
              <a:rPr lang="de-DE" sz="1400"/>
              <a:t> </a:t>
            </a:r>
            <a:r>
              <a:rPr lang="de-DE" sz="1400" err="1"/>
              <a:t>decreased</a:t>
            </a:r>
            <a:endParaRPr lang="de-DE" sz="1400"/>
          </a:p>
        </p:txBody>
      </p:sp>
      <p:sp>
        <p:nvSpPr>
          <p:cNvPr id="79" name="Textfeld 78">
            <a:extLst>
              <a:ext uri="{FF2B5EF4-FFF2-40B4-BE49-F238E27FC236}">
                <a16:creationId xmlns:a16="http://schemas.microsoft.com/office/drawing/2014/main" id="{E30A76DE-7291-47F0-89A5-AF9376439562}"/>
              </a:ext>
            </a:extLst>
          </p:cNvPr>
          <p:cNvSpPr txBox="1"/>
          <p:nvPr/>
        </p:nvSpPr>
        <p:spPr>
          <a:xfrm>
            <a:off x="3627441" y="5119150"/>
            <a:ext cx="739305" cy="276999"/>
          </a:xfrm>
          <a:prstGeom prst="rect">
            <a:avLst/>
          </a:prstGeom>
          <a:noFill/>
        </p:spPr>
        <p:txBody>
          <a:bodyPr wrap="none" rtlCol="0">
            <a:spAutoFit/>
          </a:bodyPr>
          <a:lstStyle/>
          <a:p>
            <a:pPr algn="ctr"/>
            <a:r>
              <a:rPr lang="de-DE" sz="1200"/>
              <a:t>Grade 1</a:t>
            </a:r>
          </a:p>
        </p:txBody>
      </p:sp>
      <p:sp>
        <p:nvSpPr>
          <p:cNvPr id="80" name="Rechteck 79">
            <a:extLst>
              <a:ext uri="{FF2B5EF4-FFF2-40B4-BE49-F238E27FC236}">
                <a16:creationId xmlns:a16="http://schemas.microsoft.com/office/drawing/2014/main" id="{2F968F29-1D1A-4914-870F-ADEC5D534F9D}"/>
              </a:ext>
            </a:extLst>
          </p:cNvPr>
          <p:cNvSpPr/>
          <p:nvPr/>
        </p:nvSpPr>
        <p:spPr>
          <a:xfrm>
            <a:off x="3526769" y="5185649"/>
            <a:ext cx="144000" cy="144000"/>
          </a:xfrm>
          <a:prstGeom prst="rect">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1200"/>
          </a:p>
        </p:txBody>
      </p:sp>
      <p:sp>
        <p:nvSpPr>
          <p:cNvPr id="81" name="Rechteck 80">
            <a:extLst>
              <a:ext uri="{FF2B5EF4-FFF2-40B4-BE49-F238E27FC236}">
                <a16:creationId xmlns:a16="http://schemas.microsoft.com/office/drawing/2014/main" id="{748750A4-E300-44E9-B9E0-4FF2DC128CF0}"/>
              </a:ext>
            </a:extLst>
          </p:cNvPr>
          <p:cNvSpPr/>
          <p:nvPr/>
        </p:nvSpPr>
        <p:spPr>
          <a:xfrm>
            <a:off x="4475306" y="5185649"/>
            <a:ext cx="144000" cy="144000"/>
          </a:xfrm>
          <a:prstGeom prst="rect">
            <a:avLst/>
          </a:prstGeom>
          <a:solidFill>
            <a:srgbClr val="C5590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1200"/>
          </a:p>
        </p:txBody>
      </p:sp>
      <p:sp>
        <p:nvSpPr>
          <p:cNvPr id="82" name="Textfeld 81">
            <a:extLst>
              <a:ext uri="{FF2B5EF4-FFF2-40B4-BE49-F238E27FC236}">
                <a16:creationId xmlns:a16="http://schemas.microsoft.com/office/drawing/2014/main" id="{45D85F8A-1BF1-448A-AD56-E216434CB0F3}"/>
              </a:ext>
            </a:extLst>
          </p:cNvPr>
          <p:cNvSpPr txBox="1"/>
          <p:nvPr/>
        </p:nvSpPr>
        <p:spPr>
          <a:xfrm>
            <a:off x="4575674" y="5119150"/>
            <a:ext cx="739305" cy="276999"/>
          </a:xfrm>
          <a:prstGeom prst="rect">
            <a:avLst/>
          </a:prstGeom>
          <a:noFill/>
        </p:spPr>
        <p:txBody>
          <a:bodyPr wrap="none" rtlCol="0">
            <a:spAutoFit/>
          </a:bodyPr>
          <a:lstStyle/>
          <a:p>
            <a:pPr algn="ctr"/>
            <a:r>
              <a:rPr lang="de-DE" sz="1200"/>
              <a:t>Grade 2</a:t>
            </a:r>
          </a:p>
        </p:txBody>
      </p:sp>
      <p:sp>
        <p:nvSpPr>
          <p:cNvPr id="83" name="Rechteck 82">
            <a:extLst>
              <a:ext uri="{FF2B5EF4-FFF2-40B4-BE49-F238E27FC236}">
                <a16:creationId xmlns:a16="http://schemas.microsoft.com/office/drawing/2014/main" id="{7AA194F1-904A-4D48-B7CE-24622980FE7A}"/>
              </a:ext>
            </a:extLst>
          </p:cNvPr>
          <p:cNvSpPr/>
          <p:nvPr/>
        </p:nvSpPr>
        <p:spPr>
          <a:xfrm>
            <a:off x="5454511" y="5185649"/>
            <a:ext cx="144000" cy="144000"/>
          </a:xfrm>
          <a:prstGeom prst="rect">
            <a:avLst/>
          </a:prstGeom>
          <a:solidFill>
            <a:srgbClr val="FDC3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1200"/>
          </a:p>
        </p:txBody>
      </p:sp>
      <p:sp>
        <p:nvSpPr>
          <p:cNvPr id="84" name="Textfeld 83">
            <a:extLst>
              <a:ext uri="{FF2B5EF4-FFF2-40B4-BE49-F238E27FC236}">
                <a16:creationId xmlns:a16="http://schemas.microsoft.com/office/drawing/2014/main" id="{0326FF77-1A58-4406-AAFD-1C1EE43C8D4C}"/>
              </a:ext>
            </a:extLst>
          </p:cNvPr>
          <p:cNvSpPr txBox="1"/>
          <p:nvPr/>
        </p:nvSpPr>
        <p:spPr>
          <a:xfrm>
            <a:off x="5570115" y="5119150"/>
            <a:ext cx="739305" cy="276999"/>
          </a:xfrm>
          <a:prstGeom prst="rect">
            <a:avLst/>
          </a:prstGeom>
          <a:noFill/>
        </p:spPr>
        <p:txBody>
          <a:bodyPr wrap="none" rtlCol="0">
            <a:spAutoFit/>
          </a:bodyPr>
          <a:lstStyle/>
          <a:p>
            <a:pPr algn="ctr"/>
            <a:r>
              <a:rPr lang="de-DE" sz="1200"/>
              <a:t>Grade 3</a:t>
            </a:r>
          </a:p>
        </p:txBody>
      </p:sp>
      <p:sp>
        <p:nvSpPr>
          <p:cNvPr id="85" name="Rechteck 84">
            <a:extLst>
              <a:ext uri="{FF2B5EF4-FFF2-40B4-BE49-F238E27FC236}">
                <a16:creationId xmlns:a16="http://schemas.microsoft.com/office/drawing/2014/main" id="{CA85B8C3-3A83-4D70-885D-FB62BCA60D45}"/>
              </a:ext>
            </a:extLst>
          </p:cNvPr>
          <p:cNvSpPr/>
          <p:nvPr/>
        </p:nvSpPr>
        <p:spPr>
          <a:xfrm>
            <a:off x="6398838" y="5185649"/>
            <a:ext cx="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1200"/>
          </a:p>
        </p:txBody>
      </p:sp>
      <p:sp>
        <p:nvSpPr>
          <p:cNvPr id="86" name="Textfeld 85">
            <a:extLst>
              <a:ext uri="{FF2B5EF4-FFF2-40B4-BE49-F238E27FC236}">
                <a16:creationId xmlns:a16="http://schemas.microsoft.com/office/drawing/2014/main" id="{8AD2D9DD-84D2-43DA-97FF-D3165ADBC9D5}"/>
              </a:ext>
            </a:extLst>
          </p:cNvPr>
          <p:cNvSpPr txBox="1"/>
          <p:nvPr/>
        </p:nvSpPr>
        <p:spPr>
          <a:xfrm>
            <a:off x="6506820" y="5119150"/>
            <a:ext cx="739305" cy="276999"/>
          </a:xfrm>
          <a:prstGeom prst="rect">
            <a:avLst/>
          </a:prstGeom>
          <a:noFill/>
        </p:spPr>
        <p:txBody>
          <a:bodyPr wrap="none" rtlCol="0">
            <a:spAutoFit/>
          </a:bodyPr>
          <a:lstStyle/>
          <a:p>
            <a:pPr algn="ctr"/>
            <a:r>
              <a:rPr lang="de-DE" sz="1200"/>
              <a:t>Grade 4</a:t>
            </a:r>
          </a:p>
        </p:txBody>
      </p:sp>
      <p:sp>
        <p:nvSpPr>
          <p:cNvPr id="12" name="Titel 11">
            <a:extLst>
              <a:ext uri="{FF2B5EF4-FFF2-40B4-BE49-F238E27FC236}">
                <a16:creationId xmlns:a16="http://schemas.microsoft.com/office/drawing/2014/main" id="{9D32E0F2-8A4F-D244-BE4C-2490AA1ECE96}"/>
              </a:ext>
            </a:extLst>
          </p:cNvPr>
          <p:cNvSpPr>
            <a:spLocks noGrp="1"/>
          </p:cNvSpPr>
          <p:nvPr>
            <p:ph type="title"/>
          </p:nvPr>
        </p:nvSpPr>
        <p:spPr/>
        <p:txBody>
          <a:bodyPr/>
          <a:lstStyle/>
          <a:p>
            <a:r>
              <a:rPr lang="de-DE" err="1"/>
              <a:t>BOVen</a:t>
            </a:r>
            <a:r>
              <a:rPr lang="de-DE"/>
              <a:t> </a:t>
            </a:r>
            <a:r>
              <a:rPr lang="de-DE" err="1"/>
              <a:t>Safety</a:t>
            </a:r>
            <a:r>
              <a:rPr lang="de-DE"/>
              <a:t> in </a:t>
            </a:r>
            <a:r>
              <a:rPr lang="de-DE" err="1"/>
              <a:t>untreated</a:t>
            </a:r>
            <a:r>
              <a:rPr lang="de-DE"/>
              <a:t> MCL</a:t>
            </a:r>
          </a:p>
        </p:txBody>
      </p:sp>
      <p:sp>
        <p:nvSpPr>
          <p:cNvPr id="78" name="Rechteck 3">
            <a:extLst>
              <a:ext uri="{FF2B5EF4-FFF2-40B4-BE49-F238E27FC236}">
                <a16:creationId xmlns:a16="http://schemas.microsoft.com/office/drawing/2014/main" id="{CB8C4CA6-AE33-8443-8069-E71906928DB3}"/>
              </a:ext>
            </a:extLst>
          </p:cNvPr>
          <p:cNvSpPr/>
          <p:nvPr/>
        </p:nvSpPr>
        <p:spPr>
          <a:xfrm>
            <a:off x="3119327" y="1808163"/>
            <a:ext cx="5091001" cy="3096652"/>
          </a:xfrm>
          <a:custGeom>
            <a:avLst/>
            <a:gdLst>
              <a:gd name="connsiteX0" fmla="*/ 0 w 7911197"/>
              <a:gd name="connsiteY0" fmla="*/ 0 h 3431808"/>
              <a:gd name="connsiteX1" fmla="*/ 7911197 w 7911197"/>
              <a:gd name="connsiteY1" fmla="*/ 0 h 3431808"/>
              <a:gd name="connsiteX2" fmla="*/ 7911197 w 7911197"/>
              <a:gd name="connsiteY2" fmla="*/ 3431808 h 3431808"/>
              <a:gd name="connsiteX3" fmla="*/ 0 w 7911197"/>
              <a:gd name="connsiteY3" fmla="*/ 3431808 h 3431808"/>
              <a:gd name="connsiteX4" fmla="*/ 0 w 7911197"/>
              <a:gd name="connsiteY4" fmla="*/ 0 h 3431808"/>
              <a:gd name="connsiteX0" fmla="*/ 7911197 w 8002637"/>
              <a:gd name="connsiteY0" fmla="*/ 0 h 3431808"/>
              <a:gd name="connsiteX1" fmla="*/ 7911197 w 8002637"/>
              <a:gd name="connsiteY1" fmla="*/ 3431808 h 3431808"/>
              <a:gd name="connsiteX2" fmla="*/ 0 w 8002637"/>
              <a:gd name="connsiteY2" fmla="*/ 3431808 h 3431808"/>
              <a:gd name="connsiteX3" fmla="*/ 0 w 8002637"/>
              <a:gd name="connsiteY3" fmla="*/ 0 h 3431808"/>
              <a:gd name="connsiteX4" fmla="*/ 8002637 w 8002637"/>
              <a:gd name="connsiteY4" fmla="*/ 91440 h 3431808"/>
              <a:gd name="connsiteX0" fmla="*/ 7911197 w 7911197"/>
              <a:gd name="connsiteY0" fmla="*/ 0 h 3431808"/>
              <a:gd name="connsiteX1" fmla="*/ 7911197 w 7911197"/>
              <a:gd name="connsiteY1" fmla="*/ 3431808 h 3431808"/>
              <a:gd name="connsiteX2" fmla="*/ 0 w 7911197"/>
              <a:gd name="connsiteY2" fmla="*/ 3431808 h 3431808"/>
              <a:gd name="connsiteX3" fmla="*/ 0 w 7911197"/>
              <a:gd name="connsiteY3" fmla="*/ 0 h 3431808"/>
              <a:gd name="connsiteX0" fmla="*/ 7911197 w 7911197"/>
              <a:gd name="connsiteY0" fmla="*/ 3431808 h 3431808"/>
              <a:gd name="connsiteX1" fmla="*/ 0 w 7911197"/>
              <a:gd name="connsiteY1" fmla="*/ 3431808 h 3431808"/>
              <a:gd name="connsiteX2" fmla="*/ 0 w 7911197"/>
              <a:gd name="connsiteY2" fmla="*/ 0 h 3431808"/>
            </a:gdLst>
            <a:ahLst/>
            <a:cxnLst>
              <a:cxn ang="0">
                <a:pos x="connsiteX0" y="connsiteY0"/>
              </a:cxn>
              <a:cxn ang="0">
                <a:pos x="connsiteX1" y="connsiteY1"/>
              </a:cxn>
              <a:cxn ang="0">
                <a:pos x="connsiteX2" y="connsiteY2"/>
              </a:cxn>
            </a:cxnLst>
            <a:rect l="l" t="t" r="r" b="b"/>
            <a:pathLst>
              <a:path w="7911197" h="3431808">
                <a:moveTo>
                  <a:pt x="7911197" y="3431808"/>
                </a:moveTo>
                <a:lnTo>
                  <a:pt x="0" y="3431808"/>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970232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err="1"/>
              <a:t>BOVen</a:t>
            </a:r>
            <a:r>
              <a:rPr lang="en-GB"/>
              <a:t> Efficacy in MCL</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sz="800">
                <a:latin typeface="Arial" panose="020B0604020202020204" pitchFamily="34" charset="0"/>
                <a:cs typeface="Arial" panose="020B0604020202020204" pitchFamily="34" charset="0"/>
              </a:rPr>
              <a:t>CR, complete response; CT, computed tomography; MCL, mantle cell lymphoma; ORR, overall response rate; PD, progressive disease; PET, positron emission tomography; PR, partial response.</a:t>
            </a:r>
          </a:p>
          <a:p>
            <a:r>
              <a:rPr lang="en-US" sz="800" b="1">
                <a:latin typeface="Arial" panose="020B0604020202020204" pitchFamily="34" charset="0"/>
                <a:cs typeface="Arial" panose="020B0604020202020204" pitchFamily="34" charset="0"/>
              </a:rPr>
              <a:t>Kumar, A</a:t>
            </a:r>
            <a:r>
              <a:rPr lang="en-US" b="1">
                <a:latin typeface="Arial" panose="020B0604020202020204" pitchFamily="34" charset="0"/>
                <a:cs typeface="Arial" panose="020B0604020202020204" pitchFamily="34" charset="0"/>
              </a:rPr>
              <a:t>. Abstract 3540 presented at ASH 2021.</a:t>
            </a:r>
          </a:p>
        </p:txBody>
      </p:sp>
      <p:sp>
        <p:nvSpPr>
          <p:cNvPr id="10" name="TextBox 9">
            <a:extLst>
              <a:ext uri="{FF2B5EF4-FFF2-40B4-BE49-F238E27FC236}">
                <a16:creationId xmlns:a16="http://schemas.microsoft.com/office/drawing/2014/main" id="{8E362B75-CED1-48A3-BD29-865E78E22C7B}"/>
              </a:ext>
            </a:extLst>
          </p:cNvPr>
          <p:cNvSpPr txBox="1"/>
          <p:nvPr/>
        </p:nvSpPr>
        <p:spPr>
          <a:xfrm>
            <a:off x="1935577" y="6021796"/>
            <a:ext cx="2563738" cy="276999"/>
          </a:xfrm>
          <a:prstGeom prst="rect">
            <a:avLst/>
          </a:prstGeom>
          <a:noFill/>
        </p:spPr>
        <p:txBody>
          <a:bodyPr wrap="square" rtlCol="0">
            <a:spAutoFit/>
          </a:bodyPr>
          <a:lstStyle/>
          <a:p>
            <a:r>
              <a:rPr lang="en-US" sz="1200" b="1"/>
              <a:t>Time on treatment (months)</a:t>
            </a:r>
          </a:p>
        </p:txBody>
      </p:sp>
      <p:sp>
        <p:nvSpPr>
          <p:cNvPr id="2" name="Rechteck 1">
            <a:extLst>
              <a:ext uri="{FF2B5EF4-FFF2-40B4-BE49-F238E27FC236}">
                <a16:creationId xmlns:a16="http://schemas.microsoft.com/office/drawing/2014/main" id="{41575A60-2EDE-4673-A856-46DC3C2D73A9}"/>
              </a:ext>
            </a:extLst>
          </p:cNvPr>
          <p:cNvSpPr/>
          <p:nvPr/>
        </p:nvSpPr>
        <p:spPr>
          <a:xfrm>
            <a:off x="6240464" y="1808163"/>
            <a:ext cx="5543550" cy="4392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spcAft>
                <a:spcPts val="300"/>
              </a:spcAft>
              <a:buClr>
                <a:schemeClr val="bg2"/>
              </a:buClr>
            </a:pPr>
            <a:r>
              <a:rPr lang="en-US" sz="1400" b="1">
                <a:solidFill>
                  <a:schemeClr val="tx1"/>
                </a:solidFill>
              </a:rPr>
              <a:t>Efficacy summary</a:t>
            </a:r>
          </a:p>
          <a:p>
            <a:pPr marL="285750" indent="-285750">
              <a:spcAft>
                <a:spcPts val="300"/>
              </a:spcAft>
              <a:buClr>
                <a:schemeClr val="bg2"/>
              </a:buClr>
              <a:buFont typeface="Arial" panose="020B0604020202020204" pitchFamily="34" charset="0"/>
              <a:buChar char="•"/>
            </a:pPr>
            <a:r>
              <a:rPr lang="en-US" sz="1400">
                <a:solidFill>
                  <a:schemeClr val="tx1"/>
                </a:solidFill>
              </a:rPr>
              <a:t>Median follow up was 4 months (0-11 months)</a:t>
            </a:r>
          </a:p>
          <a:p>
            <a:pPr marL="285750" indent="-285750">
              <a:spcAft>
                <a:spcPts val="300"/>
              </a:spcAft>
              <a:buClr>
                <a:schemeClr val="bg2"/>
              </a:buClr>
              <a:buFont typeface="Arial" panose="020B0604020202020204" pitchFamily="34" charset="0"/>
              <a:buChar char="•"/>
            </a:pPr>
            <a:r>
              <a:rPr lang="en-US" sz="1400">
                <a:solidFill>
                  <a:schemeClr val="tx1"/>
                </a:solidFill>
              </a:rPr>
              <a:t>17 patients evaluable for toxicity</a:t>
            </a:r>
          </a:p>
          <a:p>
            <a:pPr marL="285750" indent="-285750">
              <a:spcAft>
                <a:spcPts val="300"/>
              </a:spcAft>
              <a:buClr>
                <a:schemeClr val="bg2"/>
              </a:buClr>
              <a:buFont typeface="Arial" panose="020B0604020202020204" pitchFamily="34" charset="0"/>
              <a:buChar char="•"/>
            </a:pPr>
            <a:r>
              <a:rPr lang="en-US" sz="1400">
                <a:solidFill>
                  <a:schemeClr val="tx1"/>
                </a:solidFill>
              </a:rPr>
              <a:t>14 patients evaluable for efficacy</a:t>
            </a:r>
          </a:p>
          <a:p>
            <a:pPr marL="285750" indent="-285750">
              <a:spcAft>
                <a:spcPts val="300"/>
              </a:spcAft>
              <a:buClr>
                <a:schemeClr val="bg2"/>
              </a:buClr>
              <a:buFont typeface="Arial" panose="020B0604020202020204" pitchFamily="34" charset="0"/>
              <a:buChar char="•"/>
            </a:pPr>
            <a:r>
              <a:rPr lang="en-US" sz="1400">
                <a:solidFill>
                  <a:schemeClr val="tx1"/>
                </a:solidFill>
              </a:rPr>
              <a:t>ORR 86% (n=12/14)</a:t>
            </a:r>
          </a:p>
          <a:p>
            <a:pPr marL="285750" indent="-285750">
              <a:spcAft>
                <a:spcPts val="300"/>
              </a:spcAft>
              <a:buClr>
                <a:schemeClr val="bg2"/>
              </a:buClr>
              <a:buFont typeface="Arial" panose="020B0604020202020204" pitchFamily="34" charset="0"/>
              <a:buChar char="•"/>
            </a:pPr>
            <a:r>
              <a:rPr lang="en-US" sz="1400">
                <a:solidFill>
                  <a:schemeClr val="tx1"/>
                </a:solidFill>
              </a:rPr>
              <a:t>CR rate 64% (n=9/14)</a:t>
            </a:r>
          </a:p>
          <a:p>
            <a:pPr marL="285750" indent="-285750">
              <a:spcAft>
                <a:spcPts val="300"/>
              </a:spcAft>
              <a:buClr>
                <a:schemeClr val="bg2"/>
              </a:buClr>
              <a:buFont typeface="Arial" panose="020B0604020202020204" pitchFamily="34" charset="0"/>
              <a:buChar char="•"/>
            </a:pPr>
            <a:r>
              <a:rPr lang="en-US" sz="1400">
                <a:solidFill>
                  <a:schemeClr val="tx1"/>
                </a:solidFill>
              </a:rPr>
              <a:t>At Cycle 3, peripheral blood flow cytometry (PBFC) became negative in 100% of patients (n=13)</a:t>
            </a:r>
          </a:p>
          <a:p>
            <a:pPr marL="285750" indent="-285750">
              <a:spcAft>
                <a:spcPts val="300"/>
              </a:spcAft>
              <a:buClr>
                <a:schemeClr val="bg2"/>
              </a:buClr>
              <a:buFont typeface="Arial" panose="020B0604020202020204" pitchFamily="34" charset="0"/>
              <a:buChar char="•"/>
            </a:pPr>
            <a:r>
              <a:rPr lang="en-US" sz="1400">
                <a:solidFill>
                  <a:schemeClr val="tx1"/>
                </a:solidFill>
              </a:rPr>
              <a:t>At Cycle 3, one patient had progressive disease by Lugano criteria with a mixed response on PET/CT with some sites of tumor regression, but with addition of bulky adenopathy, B-symptoms, and achieved CT-PR</a:t>
            </a:r>
          </a:p>
          <a:p>
            <a:pPr marL="285750" indent="-285750">
              <a:spcAft>
                <a:spcPts val="300"/>
              </a:spcAft>
              <a:buClr>
                <a:schemeClr val="bg2"/>
              </a:buClr>
              <a:buFont typeface="Arial" panose="020B0604020202020204" pitchFamily="34" charset="0"/>
              <a:buChar char="•"/>
            </a:pPr>
            <a:r>
              <a:rPr lang="en-US" sz="1400">
                <a:solidFill>
                  <a:schemeClr val="tx1"/>
                </a:solidFill>
              </a:rPr>
              <a:t>3 total events</a:t>
            </a:r>
          </a:p>
          <a:p>
            <a:pPr marL="742950" lvl="1" indent="-285750">
              <a:spcAft>
                <a:spcPts val="300"/>
              </a:spcAft>
              <a:buClr>
                <a:schemeClr val="bg2"/>
              </a:buClr>
              <a:buFont typeface="Arial" panose="020B0604020202020204" pitchFamily="34" charset="0"/>
              <a:buChar char="•"/>
            </a:pPr>
            <a:r>
              <a:rPr lang="en-US" sz="1400">
                <a:solidFill>
                  <a:schemeClr val="tx1"/>
                </a:solidFill>
              </a:rPr>
              <a:t>2 patients progressed</a:t>
            </a:r>
          </a:p>
          <a:p>
            <a:pPr marL="742950" lvl="1" indent="-285750">
              <a:spcAft>
                <a:spcPts val="300"/>
              </a:spcAft>
              <a:buClr>
                <a:schemeClr val="bg2"/>
              </a:buClr>
              <a:buFont typeface="Arial" panose="020B0604020202020204" pitchFamily="34" charset="0"/>
              <a:buChar char="•"/>
            </a:pPr>
            <a:r>
              <a:rPr lang="en-US" sz="1400">
                <a:solidFill>
                  <a:schemeClr val="tx1"/>
                </a:solidFill>
              </a:rPr>
              <a:t>1 responding patient was lost to follow up and died of unknown cause</a:t>
            </a:r>
          </a:p>
          <a:p>
            <a:pPr marL="285750" indent="-285750">
              <a:spcAft>
                <a:spcPts val="300"/>
              </a:spcAft>
              <a:buClr>
                <a:schemeClr val="bg2"/>
              </a:buClr>
              <a:buFont typeface="Arial" panose="020B0604020202020204" pitchFamily="34" charset="0"/>
              <a:buChar char="•"/>
            </a:pPr>
            <a:r>
              <a:rPr lang="en-US" sz="1400">
                <a:solidFill>
                  <a:schemeClr val="tx1"/>
                </a:solidFill>
              </a:rPr>
              <a:t>14 patients remain on study</a:t>
            </a:r>
          </a:p>
        </p:txBody>
      </p:sp>
      <p:sp>
        <p:nvSpPr>
          <p:cNvPr id="4" name="Rechteck 3">
            <a:extLst>
              <a:ext uri="{FF2B5EF4-FFF2-40B4-BE49-F238E27FC236}">
                <a16:creationId xmlns:a16="http://schemas.microsoft.com/office/drawing/2014/main" id="{F4B90460-F494-44BC-8BB4-1B209D3FF0A4}"/>
              </a:ext>
            </a:extLst>
          </p:cNvPr>
          <p:cNvSpPr/>
          <p:nvPr/>
        </p:nvSpPr>
        <p:spPr>
          <a:xfrm>
            <a:off x="688554" y="1928813"/>
            <a:ext cx="4441031"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2A27339E-6993-4307-A486-A7080D8ED8C1}"/>
              </a:ext>
            </a:extLst>
          </p:cNvPr>
          <p:cNvSpPr/>
          <p:nvPr/>
        </p:nvSpPr>
        <p:spPr>
          <a:xfrm>
            <a:off x="2783206" y="1889861"/>
            <a:ext cx="173889" cy="1738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ACAE37EE-63EC-42F8-8789-BD4F15F6B716}"/>
              </a:ext>
            </a:extLst>
          </p:cNvPr>
          <p:cNvSpPr/>
          <p:nvPr/>
        </p:nvSpPr>
        <p:spPr>
          <a:xfrm>
            <a:off x="1186181" y="1889861"/>
            <a:ext cx="173889" cy="1738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9ED8D1F-01D6-4B5C-8B29-4353C7BF1F09}"/>
              </a:ext>
            </a:extLst>
          </p:cNvPr>
          <p:cNvSpPr/>
          <p:nvPr/>
        </p:nvSpPr>
        <p:spPr>
          <a:xfrm>
            <a:off x="4970044" y="1909676"/>
            <a:ext cx="159543" cy="1595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577174B9-6283-4E72-9781-FEBB1F43E804}"/>
              </a:ext>
            </a:extLst>
          </p:cNvPr>
          <p:cNvSpPr/>
          <p:nvPr/>
        </p:nvSpPr>
        <p:spPr>
          <a:xfrm>
            <a:off x="688554" y="2162175"/>
            <a:ext cx="2528888"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5E24CAC8-0401-4F98-9FD2-03D6D39553D4}"/>
              </a:ext>
            </a:extLst>
          </p:cNvPr>
          <p:cNvSpPr/>
          <p:nvPr/>
        </p:nvSpPr>
        <p:spPr>
          <a:xfrm>
            <a:off x="2822127" y="2132380"/>
            <a:ext cx="173889" cy="1738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62191FE1-294E-4ADB-A109-B25A14E32076}"/>
              </a:ext>
            </a:extLst>
          </p:cNvPr>
          <p:cNvSpPr/>
          <p:nvPr/>
        </p:nvSpPr>
        <p:spPr>
          <a:xfrm>
            <a:off x="1306094" y="2137908"/>
            <a:ext cx="159543" cy="1595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BBDC313A-361D-4391-8F45-E52B994FB953}"/>
              </a:ext>
            </a:extLst>
          </p:cNvPr>
          <p:cNvSpPr/>
          <p:nvPr/>
        </p:nvSpPr>
        <p:spPr>
          <a:xfrm>
            <a:off x="688554" y="2393717"/>
            <a:ext cx="2351088"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A9EB3044-1E3C-4102-B608-F263EADFD2A2}"/>
              </a:ext>
            </a:extLst>
          </p:cNvPr>
          <p:cNvSpPr/>
          <p:nvPr/>
        </p:nvSpPr>
        <p:spPr>
          <a:xfrm>
            <a:off x="2822127" y="2371095"/>
            <a:ext cx="159543" cy="1595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EE1B80BD-4FC1-4A45-A887-0567EB70C550}"/>
              </a:ext>
            </a:extLst>
          </p:cNvPr>
          <p:cNvSpPr/>
          <p:nvPr/>
        </p:nvSpPr>
        <p:spPr>
          <a:xfrm>
            <a:off x="1247327" y="2363921"/>
            <a:ext cx="173889" cy="1738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BE2852B0-5081-4256-93EB-807E44FE9F21}"/>
              </a:ext>
            </a:extLst>
          </p:cNvPr>
          <p:cNvSpPr/>
          <p:nvPr/>
        </p:nvSpPr>
        <p:spPr>
          <a:xfrm>
            <a:off x="688554" y="2625256"/>
            <a:ext cx="4332289"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Gleichschenkliges Dreieck 21">
            <a:extLst>
              <a:ext uri="{FF2B5EF4-FFF2-40B4-BE49-F238E27FC236}">
                <a16:creationId xmlns:a16="http://schemas.microsoft.com/office/drawing/2014/main" id="{58060D11-1E3C-44F1-8776-4629101A1A5C}"/>
              </a:ext>
            </a:extLst>
          </p:cNvPr>
          <p:cNvSpPr/>
          <p:nvPr/>
        </p:nvSpPr>
        <p:spPr>
          <a:xfrm>
            <a:off x="1233891" y="2603674"/>
            <a:ext cx="187325"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Gleichschenkliges Dreieck 22">
            <a:extLst>
              <a:ext uri="{FF2B5EF4-FFF2-40B4-BE49-F238E27FC236}">
                <a16:creationId xmlns:a16="http://schemas.microsoft.com/office/drawing/2014/main" id="{95400BB5-AFC9-4DD4-BFA7-51A7B36D45BE}"/>
              </a:ext>
            </a:extLst>
          </p:cNvPr>
          <p:cNvSpPr/>
          <p:nvPr/>
        </p:nvSpPr>
        <p:spPr>
          <a:xfrm>
            <a:off x="2682825" y="2598826"/>
            <a:ext cx="187325"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5" name="Gerade Verbindung mit Pfeil 24">
            <a:extLst>
              <a:ext uri="{FF2B5EF4-FFF2-40B4-BE49-F238E27FC236}">
                <a16:creationId xmlns:a16="http://schemas.microsoft.com/office/drawing/2014/main" id="{D94F01BC-A24A-4126-B086-6C6883B60773}"/>
              </a:ext>
            </a:extLst>
          </p:cNvPr>
          <p:cNvCxnSpPr/>
          <p:nvPr/>
        </p:nvCxnSpPr>
        <p:spPr>
          <a:xfrm>
            <a:off x="5068470" y="2670175"/>
            <a:ext cx="3492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541D1477-C4FA-402E-9A08-7E162099529D}"/>
              </a:ext>
            </a:extLst>
          </p:cNvPr>
          <p:cNvCxnSpPr/>
          <p:nvPr/>
        </p:nvCxnSpPr>
        <p:spPr>
          <a:xfrm>
            <a:off x="4058820" y="2911475"/>
            <a:ext cx="3492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B2716122-4224-4024-A0D1-75B3091EE81C}"/>
              </a:ext>
            </a:extLst>
          </p:cNvPr>
          <p:cNvCxnSpPr/>
          <p:nvPr/>
        </p:nvCxnSpPr>
        <p:spPr>
          <a:xfrm>
            <a:off x="3982620" y="3140075"/>
            <a:ext cx="3492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5EF0DCF3-ED54-4EEB-9769-8CFE59D61EAE}"/>
              </a:ext>
            </a:extLst>
          </p:cNvPr>
          <p:cNvCxnSpPr/>
          <p:nvPr/>
        </p:nvCxnSpPr>
        <p:spPr>
          <a:xfrm>
            <a:off x="3366670" y="3368675"/>
            <a:ext cx="3492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5497C74A-C65F-4397-B3BB-F50D46F3506F}"/>
              </a:ext>
            </a:extLst>
          </p:cNvPr>
          <p:cNvCxnSpPr/>
          <p:nvPr/>
        </p:nvCxnSpPr>
        <p:spPr>
          <a:xfrm>
            <a:off x="2957095" y="3609975"/>
            <a:ext cx="3492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0A462399-2876-4A5D-B316-326AD9456327}"/>
              </a:ext>
            </a:extLst>
          </p:cNvPr>
          <p:cNvCxnSpPr/>
          <p:nvPr/>
        </p:nvCxnSpPr>
        <p:spPr>
          <a:xfrm>
            <a:off x="2906295" y="3838575"/>
            <a:ext cx="3492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5CBD0911-ED1A-436C-B44F-319066D9F0E6}"/>
              </a:ext>
            </a:extLst>
          </p:cNvPr>
          <p:cNvCxnSpPr/>
          <p:nvPr/>
        </p:nvCxnSpPr>
        <p:spPr>
          <a:xfrm>
            <a:off x="2557045" y="4067175"/>
            <a:ext cx="3492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7867437F-F7FF-4366-9007-6C20862A8572}"/>
              </a:ext>
            </a:extLst>
          </p:cNvPr>
          <p:cNvCxnSpPr/>
          <p:nvPr/>
        </p:nvCxnSpPr>
        <p:spPr>
          <a:xfrm>
            <a:off x="2544345" y="4302125"/>
            <a:ext cx="3492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FF587E53-8841-478E-BAF8-B3AC9727E529}"/>
              </a:ext>
            </a:extLst>
          </p:cNvPr>
          <p:cNvCxnSpPr/>
          <p:nvPr/>
        </p:nvCxnSpPr>
        <p:spPr>
          <a:xfrm>
            <a:off x="2188834" y="4543425"/>
            <a:ext cx="3492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4CA8882E-3D5D-472C-97DC-DB704BEFA1F5}"/>
              </a:ext>
            </a:extLst>
          </p:cNvPr>
          <p:cNvCxnSpPr/>
          <p:nvPr/>
        </p:nvCxnSpPr>
        <p:spPr>
          <a:xfrm>
            <a:off x="1839584" y="4765675"/>
            <a:ext cx="3492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877BC8F6-B988-44B2-8ED5-7696AFD0705B}"/>
              </a:ext>
            </a:extLst>
          </p:cNvPr>
          <p:cNvCxnSpPr/>
          <p:nvPr/>
        </p:nvCxnSpPr>
        <p:spPr>
          <a:xfrm>
            <a:off x="1801484" y="5000625"/>
            <a:ext cx="3492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AB93FF0C-5250-49EA-AAF8-EF0FB939876E}"/>
              </a:ext>
            </a:extLst>
          </p:cNvPr>
          <p:cNvCxnSpPr/>
          <p:nvPr/>
        </p:nvCxnSpPr>
        <p:spPr>
          <a:xfrm>
            <a:off x="1068880" y="5241925"/>
            <a:ext cx="3492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3C3EAE58-71BB-4CDD-9E52-E937FD3FAE4D}"/>
              </a:ext>
            </a:extLst>
          </p:cNvPr>
          <p:cNvCxnSpPr/>
          <p:nvPr/>
        </p:nvCxnSpPr>
        <p:spPr>
          <a:xfrm>
            <a:off x="830581" y="5464175"/>
            <a:ext cx="3492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E172D4AF-516A-4211-A1E8-22A4B8620E7B}"/>
              </a:ext>
            </a:extLst>
          </p:cNvPr>
          <p:cNvCxnSpPr/>
          <p:nvPr/>
        </p:nvCxnSpPr>
        <p:spPr>
          <a:xfrm>
            <a:off x="748031" y="5699125"/>
            <a:ext cx="3492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Gleichschenkliges Dreieck 38">
            <a:extLst>
              <a:ext uri="{FF2B5EF4-FFF2-40B4-BE49-F238E27FC236}">
                <a16:creationId xmlns:a16="http://schemas.microsoft.com/office/drawing/2014/main" id="{B363813D-2B71-4886-A20C-9AF663B6E884}"/>
              </a:ext>
            </a:extLst>
          </p:cNvPr>
          <p:cNvSpPr/>
          <p:nvPr/>
        </p:nvSpPr>
        <p:spPr>
          <a:xfrm>
            <a:off x="3360320" y="5365640"/>
            <a:ext cx="187325"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Multiplikationszeichen 39">
            <a:extLst>
              <a:ext uri="{FF2B5EF4-FFF2-40B4-BE49-F238E27FC236}">
                <a16:creationId xmlns:a16="http://schemas.microsoft.com/office/drawing/2014/main" id="{44B9E8D3-B7F3-4182-BD5A-210E526E398C}"/>
              </a:ext>
            </a:extLst>
          </p:cNvPr>
          <p:cNvSpPr/>
          <p:nvPr/>
        </p:nvSpPr>
        <p:spPr>
          <a:xfrm>
            <a:off x="3452394" y="2094706"/>
            <a:ext cx="261937" cy="261937"/>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9BEBBD29-BAD8-4063-AC4A-EA060E5A79EB}"/>
              </a:ext>
            </a:extLst>
          </p:cNvPr>
          <p:cNvSpPr/>
          <p:nvPr/>
        </p:nvSpPr>
        <p:spPr>
          <a:xfrm>
            <a:off x="688554" y="2854326"/>
            <a:ext cx="3338515"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Gleichschenkliges Dreieck 41">
            <a:extLst>
              <a:ext uri="{FF2B5EF4-FFF2-40B4-BE49-F238E27FC236}">
                <a16:creationId xmlns:a16="http://schemas.microsoft.com/office/drawing/2014/main" id="{694B6D90-9094-467D-9233-A4EA3E786E92}"/>
              </a:ext>
            </a:extLst>
          </p:cNvPr>
          <p:cNvSpPr/>
          <p:nvPr/>
        </p:nvSpPr>
        <p:spPr>
          <a:xfrm>
            <a:off x="2738020" y="2840359"/>
            <a:ext cx="187325"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Gleichschenkliges Dreieck 42">
            <a:extLst>
              <a:ext uri="{FF2B5EF4-FFF2-40B4-BE49-F238E27FC236}">
                <a16:creationId xmlns:a16="http://schemas.microsoft.com/office/drawing/2014/main" id="{46311F62-EB87-49EE-94D5-4FAB4C248F56}"/>
              </a:ext>
            </a:extLst>
          </p:cNvPr>
          <p:cNvSpPr/>
          <p:nvPr/>
        </p:nvSpPr>
        <p:spPr>
          <a:xfrm>
            <a:off x="1301364" y="2835146"/>
            <a:ext cx="187325"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14BBE3FA-4AEC-4AD3-AB86-B4806B8EE0AF}"/>
              </a:ext>
            </a:extLst>
          </p:cNvPr>
          <p:cNvSpPr/>
          <p:nvPr/>
        </p:nvSpPr>
        <p:spPr>
          <a:xfrm>
            <a:off x="688554" y="3089276"/>
            <a:ext cx="3265491"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Gleichschenkliges Dreieck 44">
            <a:extLst>
              <a:ext uri="{FF2B5EF4-FFF2-40B4-BE49-F238E27FC236}">
                <a16:creationId xmlns:a16="http://schemas.microsoft.com/office/drawing/2014/main" id="{E2A271F8-CDE5-46A3-82A1-74E1F1BFF612}"/>
              </a:ext>
            </a:extLst>
          </p:cNvPr>
          <p:cNvSpPr/>
          <p:nvPr/>
        </p:nvSpPr>
        <p:spPr>
          <a:xfrm>
            <a:off x="1240608" y="3067694"/>
            <a:ext cx="187325"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Gleichschenkliges Dreieck 45">
            <a:extLst>
              <a:ext uri="{FF2B5EF4-FFF2-40B4-BE49-F238E27FC236}">
                <a16:creationId xmlns:a16="http://schemas.microsoft.com/office/drawing/2014/main" id="{BF0DDF5D-5AAE-45CC-967B-8BD933806F83}"/>
              </a:ext>
            </a:extLst>
          </p:cNvPr>
          <p:cNvSpPr/>
          <p:nvPr/>
        </p:nvSpPr>
        <p:spPr>
          <a:xfrm>
            <a:off x="2753894" y="3063601"/>
            <a:ext cx="187325"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EB74D16C-92A5-4E2E-8F2B-6B77046F8C5A}"/>
              </a:ext>
            </a:extLst>
          </p:cNvPr>
          <p:cNvSpPr/>
          <p:nvPr/>
        </p:nvSpPr>
        <p:spPr>
          <a:xfrm>
            <a:off x="688554" y="3319230"/>
            <a:ext cx="2613028"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Gleichschenkliges Dreieck 47">
            <a:extLst>
              <a:ext uri="{FF2B5EF4-FFF2-40B4-BE49-F238E27FC236}">
                <a16:creationId xmlns:a16="http://schemas.microsoft.com/office/drawing/2014/main" id="{01D8BD39-339F-4E67-B5D3-9F23CD4E51FF}"/>
              </a:ext>
            </a:extLst>
          </p:cNvPr>
          <p:cNvSpPr/>
          <p:nvPr/>
        </p:nvSpPr>
        <p:spPr>
          <a:xfrm>
            <a:off x="1252513" y="3299343"/>
            <a:ext cx="187325"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Gleichschenkliges Dreieck 48">
            <a:extLst>
              <a:ext uri="{FF2B5EF4-FFF2-40B4-BE49-F238E27FC236}">
                <a16:creationId xmlns:a16="http://schemas.microsoft.com/office/drawing/2014/main" id="{761A1540-0A3D-44EB-BAB7-FB11147B73CB}"/>
              </a:ext>
            </a:extLst>
          </p:cNvPr>
          <p:cNvSpPr/>
          <p:nvPr/>
        </p:nvSpPr>
        <p:spPr>
          <a:xfrm>
            <a:off x="2758657" y="3293555"/>
            <a:ext cx="187325"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29350954-795D-44CE-84A9-C8A0CF91CBE9}"/>
              </a:ext>
            </a:extLst>
          </p:cNvPr>
          <p:cNvSpPr/>
          <p:nvPr/>
        </p:nvSpPr>
        <p:spPr>
          <a:xfrm>
            <a:off x="688554" y="3552826"/>
            <a:ext cx="2212978"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Gleichschenkliges Dreieck 50">
            <a:extLst>
              <a:ext uri="{FF2B5EF4-FFF2-40B4-BE49-F238E27FC236}">
                <a16:creationId xmlns:a16="http://schemas.microsoft.com/office/drawing/2014/main" id="{F8422BEB-73FC-4CDC-BCF5-77EB7C6B2321}"/>
              </a:ext>
            </a:extLst>
          </p:cNvPr>
          <p:cNvSpPr/>
          <p:nvPr/>
        </p:nvSpPr>
        <p:spPr>
          <a:xfrm>
            <a:off x="1990707" y="3532939"/>
            <a:ext cx="187325"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Gleichschenkliges Dreieck 51">
            <a:extLst>
              <a:ext uri="{FF2B5EF4-FFF2-40B4-BE49-F238E27FC236}">
                <a16:creationId xmlns:a16="http://schemas.microsoft.com/office/drawing/2014/main" id="{0E2D2C21-43A9-4BA3-BF38-B227DA01A1F5}"/>
              </a:ext>
            </a:extLst>
          </p:cNvPr>
          <p:cNvSpPr/>
          <p:nvPr/>
        </p:nvSpPr>
        <p:spPr>
          <a:xfrm>
            <a:off x="2758656" y="3527151"/>
            <a:ext cx="187325"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D0DB38A6-9781-429D-A49E-EB2473E79C79}"/>
              </a:ext>
            </a:extLst>
          </p:cNvPr>
          <p:cNvSpPr/>
          <p:nvPr/>
        </p:nvSpPr>
        <p:spPr>
          <a:xfrm>
            <a:off x="688554" y="3783807"/>
            <a:ext cx="2175155"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Gleichschenkliges Dreieck 53">
            <a:extLst>
              <a:ext uri="{FF2B5EF4-FFF2-40B4-BE49-F238E27FC236}">
                <a16:creationId xmlns:a16="http://schemas.microsoft.com/office/drawing/2014/main" id="{2E2E9DB9-86E2-4FA5-AEE3-399C81D5D843}"/>
              </a:ext>
            </a:extLst>
          </p:cNvPr>
          <p:cNvSpPr/>
          <p:nvPr/>
        </p:nvSpPr>
        <p:spPr>
          <a:xfrm>
            <a:off x="1261337" y="3763920"/>
            <a:ext cx="187325"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BA0DE0F6-C225-43D8-BD75-477BD9192397}"/>
              </a:ext>
            </a:extLst>
          </p:cNvPr>
          <p:cNvSpPr/>
          <p:nvPr/>
        </p:nvSpPr>
        <p:spPr>
          <a:xfrm>
            <a:off x="688554" y="4022404"/>
            <a:ext cx="1808075"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Gleichschenkliges Dreieck 56">
            <a:extLst>
              <a:ext uri="{FF2B5EF4-FFF2-40B4-BE49-F238E27FC236}">
                <a16:creationId xmlns:a16="http://schemas.microsoft.com/office/drawing/2014/main" id="{BF6555C0-544E-4BCD-BFC9-CBEF3327CFD3}"/>
              </a:ext>
            </a:extLst>
          </p:cNvPr>
          <p:cNvSpPr/>
          <p:nvPr/>
        </p:nvSpPr>
        <p:spPr>
          <a:xfrm>
            <a:off x="1261338" y="4002517"/>
            <a:ext cx="155712"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3CB416D4-FB27-4462-AC73-F23B3B2940FE}"/>
              </a:ext>
            </a:extLst>
          </p:cNvPr>
          <p:cNvSpPr/>
          <p:nvPr/>
        </p:nvSpPr>
        <p:spPr>
          <a:xfrm>
            <a:off x="688554" y="4255658"/>
            <a:ext cx="1808075"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Gleichschenkliges Dreieck 58">
            <a:extLst>
              <a:ext uri="{FF2B5EF4-FFF2-40B4-BE49-F238E27FC236}">
                <a16:creationId xmlns:a16="http://schemas.microsoft.com/office/drawing/2014/main" id="{90E0F1BD-5ED6-47A3-947B-E282BE5CBAA7}"/>
              </a:ext>
            </a:extLst>
          </p:cNvPr>
          <p:cNvSpPr/>
          <p:nvPr/>
        </p:nvSpPr>
        <p:spPr>
          <a:xfrm>
            <a:off x="1313720" y="4235771"/>
            <a:ext cx="155712"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53968A13-BF4D-44E0-9C6D-0461019B3AFD}"/>
              </a:ext>
            </a:extLst>
          </p:cNvPr>
          <p:cNvSpPr/>
          <p:nvPr/>
        </p:nvSpPr>
        <p:spPr>
          <a:xfrm>
            <a:off x="688554" y="4484689"/>
            <a:ext cx="1479463"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0D838C5B-AA79-4AE7-BB27-9E0D3AAEFDEF}"/>
              </a:ext>
            </a:extLst>
          </p:cNvPr>
          <p:cNvSpPr/>
          <p:nvPr/>
        </p:nvSpPr>
        <p:spPr>
          <a:xfrm>
            <a:off x="2014945" y="4455160"/>
            <a:ext cx="173889" cy="1738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a:extLst>
              <a:ext uri="{FF2B5EF4-FFF2-40B4-BE49-F238E27FC236}">
                <a16:creationId xmlns:a16="http://schemas.microsoft.com/office/drawing/2014/main" id="{4024BDDB-0488-4F9A-90EF-C07C52D2F765}"/>
              </a:ext>
            </a:extLst>
          </p:cNvPr>
          <p:cNvSpPr/>
          <p:nvPr/>
        </p:nvSpPr>
        <p:spPr>
          <a:xfrm>
            <a:off x="688554" y="4710274"/>
            <a:ext cx="1102915"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02AB259C-665C-4908-B10A-44DE7EBF745F}"/>
              </a:ext>
            </a:extLst>
          </p:cNvPr>
          <p:cNvSpPr/>
          <p:nvPr/>
        </p:nvSpPr>
        <p:spPr>
          <a:xfrm>
            <a:off x="1417050" y="4678730"/>
            <a:ext cx="173889" cy="1738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A16AFA4C-A799-4BB4-A680-B6DB710799C5}"/>
              </a:ext>
            </a:extLst>
          </p:cNvPr>
          <p:cNvSpPr/>
          <p:nvPr/>
        </p:nvSpPr>
        <p:spPr>
          <a:xfrm>
            <a:off x="688554" y="4955980"/>
            <a:ext cx="1071566"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Gleichschenkliges Dreieck 64">
            <a:extLst>
              <a:ext uri="{FF2B5EF4-FFF2-40B4-BE49-F238E27FC236}">
                <a16:creationId xmlns:a16="http://schemas.microsoft.com/office/drawing/2014/main" id="{176F0F97-4544-45EF-A952-BC3A09E0E22A}"/>
              </a:ext>
            </a:extLst>
          </p:cNvPr>
          <p:cNvSpPr/>
          <p:nvPr/>
        </p:nvSpPr>
        <p:spPr>
          <a:xfrm>
            <a:off x="1278704" y="4936093"/>
            <a:ext cx="155712" cy="1358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09BC3EE3-2E91-4435-84D4-0932080F3493}"/>
              </a:ext>
            </a:extLst>
          </p:cNvPr>
          <p:cNvSpPr/>
          <p:nvPr/>
        </p:nvSpPr>
        <p:spPr>
          <a:xfrm>
            <a:off x="688554" y="5181565"/>
            <a:ext cx="349250"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4DFF6DD5-2E41-4D17-B4A9-7A86538A216B}"/>
              </a:ext>
            </a:extLst>
          </p:cNvPr>
          <p:cNvSpPr/>
          <p:nvPr/>
        </p:nvSpPr>
        <p:spPr>
          <a:xfrm>
            <a:off x="688554" y="5412748"/>
            <a:ext cx="87225" cy="11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0" name="Gerader Verbinder 69">
            <a:extLst>
              <a:ext uri="{FF2B5EF4-FFF2-40B4-BE49-F238E27FC236}">
                <a16:creationId xmlns:a16="http://schemas.microsoft.com/office/drawing/2014/main" id="{CDB9C059-AACF-40A1-AA69-B13806716B54}"/>
              </a:ext>
            </a:extLst>
          </p:cNvPr>
          <p:cNvCxnSpPr>
            <a:cxnSpLocks/>
          </p:cNvCxnSpPr>
          <p:nvPr/>
        </p:nvCxnSpPr>
        <p:spPr>
          <a:xfrm>
            <a:off x="688554" y="5643562"/>
            <a:ext cx="0" cy="11112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 name="Ellipse 71">
            <a:extLst>
              <a:ext uri="{FF2B5EF4-FFF2-40B4-BE49-F238E27FC236}">
                <a16:creationId xmlns:a16="http://schemas.microsoft.com/office/drawing/2014/main" id="{D7BE9152-D956-42E2-94B3-D30CEF0ACD71}"/>
              </a:ext>
            </a:extLst>
          </p:cNvPr>
          <p:cNvSpPr/>
          <p:nvPr/>
        </p:nvSpPr>
        <p:spPr>
          <a:xfrm>
            <a:off x="4656119" y="5374357"/>
            <a:ext cx="173889" cy="1738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AE856308-F26D-4D5D-96F7-A7CEA3E61795}"/>
              </a:ext>
            </a:extLst>
          </p:cNvPr>
          <p:cNvSpPr/>
          <p:nvPr/>
        </p:nvSpPr>
        <p:spPr>
          <a:xfrm>
            <a:off x="3381752" y="5585644"/>
            <a:ext cx="159543" cy="1595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Multiplikationszeichen 73">
            <a:extLst>
              <a:ext uri="{FF2B5EF4-FFF2-40B4-BE49-F238E27FC236}">
                <a16:creationId xmlns:a16="http://schemas.microsoft.com/office/drawing/2014/main" id="{3C02F0DB-3B17-4FEC-8B85-C2C379235218}"/>
              </a:ext>
            </a:extLst>
          </p:cNvPr>
          <p:cNvSpPr/>
          <p:nvPr/>
        </p:nvSpPr>
        <p:spPr>
          <a:xfrm>
            <a:off x="4605745" y="5558017"/>
            <a:ext cx="261937" cy="261937"/>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Textfeld 74">
            <a:extLst>
              <a:ext uri="{FF2B5EF4-FFF2-40B4-BE49-F238E27FC236}">
                <a16:creationId xmlns:a16="http://schemas.microsoft.com/office/drawing/2014/main" id="{EA16D54E-02E2-4277-B0A1-45C931FC44F3}"/>
              </a:ext>
            </a:extLst>
          </p:cNvPr>
          <p:cNvSpPr txBox="1"/>
          <p:nvPr/>
        </p:nvSpPr>
        <p:spPr>
          <a:xfrm>
            <a:off x="3744495" y="5024477"/>
            <a:ext cx="694421" cy="276999"/>
          </a:xfrm>
          <a:prstGeom prst="rect">
            <a:avLst/>
          </a:prstGeom>
          <a:noFill/>
        </p:spPr>
        <p:txBody>
          <a:bodyPr wrap="none" rtlCol="0">
            <a:spAutoFit/>
          </a:bodyPr>
          <a:lstStyle/>
          <a:p>
            <a:r>
              <a:rPr lang="de-DE" sz="1200"/>
              <a:t>Legend</a:t>
            </a:r>
          </a:p>
        </p:txBody>
      </p:sp>
      <p:sp>
        <p:nvSpPr>
          <p:cNvPr id="76" name="Textfeld 75">
            <a:extLst>
              <a:ext uri="{FF2B5EF4-FFF2-40B4-BE49-F238E27FC236}">
                <a16:creationId xmlns:a16="http://schemas.microsoft.com/office/drawing/2014/main" id="{7D615360-B4DA-4B77-BA6A-FF424E0A33B8}"/>
              </a:ext>
            </a:extLst>
          </p:cNvPr>
          <p:cNvSpPr txBox="1"/>
          <p:nvPr/>
        </p:nvSpPr>
        <p:spPr>
          <a:xfrm>
            <a:off x="4007311" y="5301441"/>
            <a:ext cx="397866" cy="276999"/>
          </a:xfrm>
          <a:prstGeom prst="rect">
            <a:avLst/>
          </a:prstGeom>
          <a:noFill/>
        </p:spPr>
        <p:txBody>
          <a:bodyPr wrap="none" rtlCol="0">
            <a:spAutoFit/>
          </a:bodyPr>
          <a:lstStyle/>
          <a:p>
            <a:r>
              <a:rPr lang="de-DE" sz="1200"/>
              <a:t>PR</a:t>
            </a:r>
          </a:p>
        </p:txBody>
      </p:sp>
      <p:sp>
        <p:nvSpPr>
          <p:cNvPr id="77" name="Textfeld 76">
            <a:extLst>
              <a:ext uri="{FF2B5EF4-FFF2-40B4-BE49-F238E27FC236}">
                <a16:creationId xmlns:a16="http://schemas.microsoft.com/office/drawing/2014/main" id="{0C5F79E0-165D-4B0E-BA4B-511FFF17CD96}"/>
              </a:ext>
            </a:extLst>
          </p:cNvPr>
          <p:cNvSpPr txBox="1"/>
          <p:nvPr/>
        </p:nvSpPr>
        <p:spPr>
          <a:xfrm>
            <a:off x="2930437" y="5295865"/>
            <a:ext cx="405880" cy="276999"/>
          </a:xfrm>
          <a:prstGeom prst="rect">
            <a:avLst/>
          </a:prstGeom>
          <a:noFill/>
        </p:spPr>
        <p:txBody>
          <a:bodyPr wrap="none" rtlCol="0">
            <a:spAutoFit/>
          </a:bodyPr>
          <a:lstStyle/>
          <a:p>
            <a:r>
              <a:rPr lang="de-DE" sz="1200"/>
              <a:t>CR</a:t>
            </a:r>
          </a:p>
        </p:txBody>
      </p:sp>
      <p:sp>
        <p:nvSpPr>
          <p:cNvPr id="78" name="Textfeld 77">
            <a:extLst>
              <a:ext uri="{FF2B5EF4-FFF2-40B4-BE49-F238E27FC236}">
                <a16:creationId xmlns:a16="http://schemas.microsoft.com/office/drawing/2014/main" id="{CB76925B-E99A-485D-A214-014006EF3395}"/>
              </a:ext>
            </a:extLst>
          </p:cNvPr>
          <p:cNvSpPr txBox="1"/>
          <p:nvPr/>
        </p:nvSpPr>
        <p:spPr>
          <a:xfrm>
            <a:off x="2931877" y="5554807"/>
            <a:ext cx="397866" cy="276999"/>
          </a:xfrm>
          <a:prstGeom prst="rect">
            <a:avLst/>
          </a:prstGeom>
          <a:noFill/>
        </p:spPr>
        <p:txBody>
          <a:bodyPr wrap="none" rtlCol="0">
            <a:spAutoFit/>
          </a:bodyPr>
          <a:lstStyle/>
          <a:p>
            <a:r>
              <a:rPr lang="de-DE" sz="1200"/>
              <a:t>PD</a:t>
            </a:r>
          </a:p>
        </p:txBody>
      </p:sp>
      <p:sp>
        <p:nvSpPr>
          <p:cNvPr id="79" name="Textfeld 78">
            <a:extLst>
              <a:ext uri="{FF2B5EF4-FFF2-40B4-BE49-F238E27FC236}">
                <a16:creationId xmlns:a16="http://schemas.microsoft.com/office/drawing/2014/main" id="{2E66643D-7782-4384-8650-B89A58162D8C}"/>
              </a:ext>
            </a:extLst>
          </p:cNvPr>
          <p:cNvSpPr txBox="1"/>
          <p:nvPr/>
        </p:nvSpPr>
        <p:spPr>
          <a:xfrm>
            <a:off x="3982620" y="5550485"/>
            <a:ext cx="593432" cy="276999"/>
          </a:xfrm>
          <a:prstGeom prst="rect">
            <a:avLst/>
          </a:prstGeom>
          <a:noFill/>
        </p:spPr>
        <p:txBody>
          <a:bodyPr wrap="none" rtlCol="0">
            <a:spAutoFit/>
          </a:bodyPr>
          <a:lstStyle/>
          <a:p>
            <a:r>
              <a:rPr lang="de-DE" sz="1200"/>
              <a:t>Death</a:t>
            </a:r>
          </a:p>
        </p:txBody>
      </p:sp>
      <p:grpSp>
        <p:nvGrpSpPr>
          <p:cNvPr id="90" name="Gruppieren 89">
            <a:extLst>
              <a:ext uri="{FF2B5EF4-FFF2-40B4-BE49-F238E27FC236}">
                <a16:creationId xmlns:a16="http://schemas.microsoft.com/office/drawing/2014/main" id="{A035B811-C1E1-485C-A32E-A0D0E8A6D00C}"/>
              </a:ext>
            </a:extLst>
          </p:cNvPr>
          <p:cNvGrpSpPr/>
          <p:nvPr/>
        </p:nvGrpSpPr>
        <p:grpSpPr>
          <a:xfrm>
            <a:off x="455195" y="5847309"/>
            <a:ext cx="5175250" cy="50791"/>
            <a:chOff x="495300" y="5847309"/>
            <a:chExt cx="5175250" cy="50791"/>
          </a:xfrm>
        </p:grpSpPr>
        <p:cxnSp>
          <p:nvCxnSpPr>
            <p:cNvPr id="81" name="Gerader Verbinder 80">
              <a:extLst>
                <a:ext uri="{FF2B5EF4-FFF2-40B4-BE49-F238E27FC236}">
                  <a16:creationId xmlns:a16="http://schemas.microsoft.com/office/drawing/2014/main" id="{B8F89730-7DAD-4582-9807-ECEF8E835EB8}"/>
                </a:ext>
              </a:extLst>
            </p:cNvPr>
            <p:cNvCxnSpPr/>
            <p:nvPr/>
          </p:nvCxnSpPr>
          <p:spPr>
            <a:xfrm>
              <a:off x="495300" y="5847309"/>
              <a:ext cx="51752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364B0CE3-8C97-412E-8798-6F8B4641B606}"/>
                </a:ext>
              </a:extLst>
            </p:cNvPr>
            <p:cNvCxnSpPr>
              <a:cxnSpLocks/>
            </p:cNvCxnSpPr>
            <p:nvPr/>
          </p:nvCxnSpPr>
          <p:spPr>
            <a:xfrm>
              <a:off x="741450" y="5858959"/>
              <a:ext cx="0" cy="391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056321BA-5E2B-4B29-A3B6-E526B7974CF5}"/>
                </a:ext>
              </a:extLst>
            </p:cNvPr>
            <p:cNvCxnSpPr>
              <a:cxnSpLocks/>
            </p:cNvCxnSpPr>
            <p:nvPr/>
          </p:nvCxnSpPr>
          <p:spPr>
            <a:xfrm>
              <a:off x="1828321" y="5858959"/>
              <a:ext cx="0" cy="391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FD695F7A-DB8C-4702-9C42-1892C02187E2}"/>
                </a:ext>
              </a:extLst>
            </p:cNvPr>
            <p:cNvCxnSpPr>
              <a:cxnSpLocks/>
            </p:cNvCxnSpPr>
            <p:nvPr/>
          </p:nvCxnSpPr>
          <p:spPr>
            <a:xfrm>
              <a:off x="2910255" y="5858959"/>
              <a:ext cx="0" cy="391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7A150081-4D0A-4BC6-BF1B-CA27BA8E8EED}"/>
                </a:ext>
              </a:extLst>
            </p:cNvPr>
            <p:cNvCxnSpPr>
              <a:cxnSpLocks/>
            </p:cNvCxnSpPr>
            <p:nvPr/>
          </p:nvCxnSpPr>
          <p:spPr>
            <a:xfrm>
              <a:off x="3999280" y="5858959"/>
              <a:ext cx="0" cy="391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BF43E176-993A-4F7E-8751-C2E3635C125A}"/>
                </a:ext>
              </a:extLst>
            </p:cNvPr>
            <p:cNvCxnSpPr>
              <a:cxnSpLocks/>
            </p:cNvCxnSpPr>
            <p:nvPr/>
          </p:nvCxnSpPr>
          <p:spPr>
            <a:xfrm>
              <a:off x="5088700" y="5858959"/>
              <a:ext cx="0" cy="391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9" name="Gruppieren 108">
            <a:extLst>
              <a:ext uri="{FF2B5EF4-FFF2-40B4-BE49-F238E27FC236}">
                <a16:creationId xmlns:a16="http://schemas.microsoft.com/office/drawing/2014/main" id="{CCD0917D-9987-4804-9290-C44938FBC395}"/>
              </a:ext>
            </a:extLst>
          </p:cNvPr>
          <p:cNvGrpSpPr/>
          <p:nvPr/>
        </p:nvGrpSpPr>
        <p:grpSpPr>
          <a:xfrm>
            <a:off x="424239" y="1820068"/>
            <a:ext cx="42068" cy="4019321"/>
            <a:chOff x="464344" y="1820068"/>
            <a:chExt cx="42068" cy="4019321"/>
          </a:xfrm>
        </p:grpSpPr>
        <p:cxnSp>
          <p:nvCxnSpPr>
            <p:cNvPr id="83" name="Gerader Verbinder 82">
              <a:extLst>
                <a:ext uri="{FF2B5EF4-FFF2-40B4-BE49-F238E27FC236}">
                  <a16:creationId xmlns:a16="http://schemas.microsoft.com/office/drawing/2014/main" id="{C7ECD69E-0D5B-4862-A236-29EE00A31A1D}"/>
                </a:ext>
              </a:extLst>
            </p:cNvPr>
            <p:cNvCxnSpPr/>
            <p:nvPr/>
          </p:nvCxnSpPr>
          <p:spPr>
            <a:xfrm flipV="1">
              <a:off x="504031" y="1820068"/>
              <a:ext cx="0" cy="4019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C1EB377E-EE84-4D26-B6C1-A16E0B4C35DA}"/>
                </a:ext>
              </a:extLst>
            </p:cNvPr>
            <p:cNvCxnSpPr>
              <a:cxnSpLocks/>
            </p:cNvCxnSpPr>
            <p:nvPr/>
          </p:nvCxnSpPr>
          <p:spPr>
            <a:xfrm>
              <a:off x="464344" y="5699124"/>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41077170-4E24-4EE9-854F-75D38B8E55BF}"/>
                </a:ext>
              </a:extLst>
            </p:cNvPr>
            <p:cNvCxnSpPr>
              <a:cxnSpLocks/>
            </p:cNvCxnSpPr>
            <p:nvPr/>
          </p:nvCxnSpPr>
          <p:spPr>
            <a:xfrm>
              <a:off x="464344" y="5469898"/>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7ACB0C39-43C0-4DE8-9DD5-51F62E7DB38C}"/>
                </a:ext>
              </a:extLst>
            </p:cNvPr>
            <p:cNvCxnSpPr>
              <a:cxnSpLocks/>
            </p:cNvCxnSpPr>
            <p:nvPr/>
          </p:nvCxnSpPr>
          <p:spPr>
            <a:xfrm>
              <a:off x="464344" y="5242356"/>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0A9C8E5E-064F-42A9-886B-CC67B6417AC1}"/>
                </a:ext>
              </a:extLst>
            </p:cNvPr>
            <p:cNvCxnSpPr>
              <a:cxnSpLocks/>
            </p:cNvCxnSpPr>
            <p:nvPr/>
          </p:nvCxnSpPr>
          <p:spPr>
            <a:xfrm>
              <a:off x="464344" y="5013130"/>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90CDB1DB-C29E-49A5-9161-57A3F2FA153A}"/>
                </a:ext>
              </a:extLst>
            </p:cNvPr>
            <p:cNvCxnSpPr>
              <a:cxnSpLocks/>
            </p:cNvCxnSpPr>
            <p:nvPr/>
          </p:nvCxnSpPr>
          <p:spPr>
            <a:xfrm>
              <a:off x="464344" y="4771232"/>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F06AD980-D897-4D76-A755-A94042A1C739}"/>
                </a:ext>
              </a:extLst>
            </p:cNvPr>
            <p:cNvCxnSpPr>
              <a:cxnSpLocks/>
            </p:cNvCxnSpPr>
            <p:nvPr/>
          </p:nvCxnSpPr>
          <p:spPr>
            <a:xfrm>
              <a:off x="464344" y="4542006"/>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25F197FB-EFF8-4E94-84E8-9512B5907987}"/>
                </a:ext>
              </a:extLst>
            </p:cNvPr>
            <p:cNvCxnSpPr>
              <a:cxnSpLocks/>
            </p:cNvCxnSpPr>
            <p:nvPr/>
          </p:nvCxnSpPr>
          <p:spPr>
            <a:xfrm>
              <a:off x="464344" y="4314464"/>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6AF0B1C2-9C4A-40B6-82FB-7914030A3862}"/>
                </a:ext>
              </a:extLst>
            </p:cNvPr>
            <p:cNvCxnSpPr>
              <a:cxnSpLocks/>
            </p:cNvCxnSpPr>
            <p:nvPr/>
          </p:nvCxnSpPr>
          <p:spPr>
            <a:xfrm>
              <a:off x="464344" y="4085238"/>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Gerader Verbinder 99">
              <a:extLst>
                <a:ext uri="{FF2B5EF4-FFF2-40B4-BE49-F238E27FC236}">
                  <a16:creationId xmlns:a16="http://schemas.microsoft.com/office/drawing/2014/main" id="{2458F719-9D93-4921-9A7A-DCB620838E22}"/>
                </a:ext>
              </a:extLst>
            </p:cNvPr>
            <p:cNvCxnSpPr>
              <a:cxnSpLocks/>
            </p:cNvCxnSpPr>
            <p:nvPr/>
          </p:nvCxnSpPr>
          <p:spPr>
            <a:xfrm>
              <a:off x="464344" y="3837783"/>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A031E3D4-12E7-45D9-8CD2-E0FF2CABE440}"/>
                </a:ext>
              </a:extLst>
            </p:cNvPr>
            <p:cNvCxnSpPr>
              <a:cxnSpLocks/>
            </p:cNvCxnSpPr>
            <p:nvPr/>
          </p:nvCxnSpPr>
          <p:spPr>
            <a:xfrm>
              <a:off x="464344" y="3608557"/>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C59147D7-EE9E-45E3-9B20-55E29E99A637}"/>
                </a:ext>
              </a:extLst>
            </p:cNvPr>
            <p:cNvCxnSpPr>
              <a:cxnSpLocks/>
            </p:cNvCxnSpPr>
            <p:nvPr/>
          </p:nvCxnSpPr>
          <p:spPr>
            <a:xfrm>
              <a:off x="464344" y="3381015"/>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D799EF69-E9F0-4C91-9C3D-DA547B40C47D}"/>
                </a:ext>
              </a:extLst>
            </p:cNvPr>
            <p:cNvCxnSpPr>
              <a:cxnSpLocks/>
            </p:cNvCxnSpPr>
            <p:nvPr/>
          </p:nvCxnSpPr>
          <p:spPr>
            <a:xfrm>
              <a:off x="464344" y="3151789"/>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022D0CAA-F73D-4CAE-A1F9-FB7D2DDC060A}"/>
                </a:ext>
              </a:extLst>
            </p:cNvPr>
            <p:cNvCxnSpPr>
              <a:cxnSpLocks/>
            </p:cNvCxnSpPr>
            <p:nvPr/>
          </p:nvCxnSpPr>
          <p:spPr>
            <a:xfrm>
              <a:off x="464344" y="2912786"/>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75621A4F-CF30-4682-BA42-F1D2CB48511D}"/>
                </a:ext>
              </a:extLst>
            </p:cNvPr>
            <p:cNvCxnSpPr>
              <a:cxnSpLocks/>
            </p:cNvCxnSpPr>
            <p:nvPr/>
          </p:nvCxnSpPr>
          <p:spPr>
            <a:xfrm>
              <a:off x="464344" y="2683560"/>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714954EE-5C21-4EDD-B9CE-E8B3A5A6B108}"/>
                </a:ext>
              </a:extLst>
            </p:cNvPr>
            <p:cNvCxnSpPr>
              <a:cxnSpLocks/>
            </p:cNvCxnSpPr>
            <p:nvPr/>
          </p:nvCxnSpPr>
          <p:spPr>
            <a:xfrm>
              <a:off x="464344" y="2456018"/>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30098221-6AB4-4D08-AC74-01842D8A1870}"/>
                </a:ext>
              </a:extLst>
            </p:cNvPr>
            <p:cNvCxnSpPr>
              <a:cxnSpLocks/>
            </p:cNvCxnSpPr>
            <p:nvPr/>
          </p:nvCxnSpPr>
          <p:spPr>
            <a:xfrm>
              <a:off x="464344" y="2226792"/>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814A8829-2D2E-4B18-B0CE-56CAC5A75F66}"/>
                </a:ext>
              </a:extLst>
            </p:cNvPr>
            <p:cNvCxnSpPr>
              <a:cxnSpLocks/>
            </p:cNvCxnSpPr>
            <p:nvPr/>
          </p:nvCxnSpPr>
          <p:spPr>
            <a:xfrm>
              <a:off x="464344" y="1986286"/>
              <a:ext cx="420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 name="Textfeld 109">
            <a:extLst>
              <a:ext uri="{FF2B5EF4-FFF2-40B4-BE49-F238E27FC236}">
                <a16:creationId xmlns:a16="http://schemas.microsoft.com/office/drawing/2014/main" id="{8820C4B6-A9B3-46BB-BA83-36418A289E14}"/>
              </a:ext>
            </a:extLst>
          </p:cNvPr>
          <p:cNvSpPr txBox="1"/>
          <p:nvPr/>
        </p:nvSpPr>
        <p:spPr>
          <a:xfrm>
            <a:off x="4866535" y="5854897"/>
            <a:ext cx="354584" cy="276999"/>
          </a:xfrm>
          <a:prstGeom prst="rect">
            <a:avLst/>
          </a:prstGeom>
          <a:noFill/>
        </p:spPr>
        <p:txBody>
          <a:bodyPr wrap="none" rtlCol="0">
            <a:spAutoFit/>
          </a:bodyPr>
          <a:lstStyle/>
          <a:p>
            <a:r>
              <a:rPr lang="de-DE" sz="1200"/>
              <a:t>12</a:t>
            </a:r>
          </a:p>
        </p:txBody>
      </p:sp>
      <p:sp>
        <p:nvSpPr>
          <p:cNvPr id="111" name="Textfeld 110">
            <a:extLst>
              <a:ext uri="{FF2B5EF4-FFF2-40B4-BE49-F238E27FC236}">
                <a16:creationId xmlns:a16="http://schemas.microsoft.com/office/drawing/2014/main" id="{FD727D0F-A318-414E-A2EB-7E06B4C61EFD}"/>
              </a:ext>
            </a:extLst>
          </p:cNvPr>
          <p:cNvSpPr txBox="1"/>
          <p:nvPr/>
        </p:nvSpPr>
        <p:spPr>
          <a:xfrm>
            <a:off x="3817271" y="5854896"/>
            <a:ext cx="269626" cy="276999"/>
          </a:xfrm>
          <a:prstGeom prst="rect">
            <a:avLst/>
          </a:prstGeom>
          <a:noFill/>
        </p:spPr>
        <p:txBody>
          <a:bodyPr wrap="none" rtlCol="0">
            <a:spAutoFit/>
          </a:bodyPr>
          <a:lstStyle/>
          <a:p>
            <a:r>
              <a:rPr lang="de-DE" sz="1200"/>
              <a:t>9</a:t>
            </a:r>
          </a:p>
        </p:txBody>
      </p:sp>
      <p:sp>
        <p:nvSpPr>
          <p:cNvPr id="112" name="Textfeld 111">
            <a:extLst>
              <a:ext uri="{FF2B5EF4-FFF2-40B4-BE49-F238E27FC236}">
                <a16:creationId xmlns:a16="http://schemas.microsoft.com/office/drawing/2014/main" id="{9DE38EFE-044C-45BB-8662-67CBF5A2A8A6}"/>
              </a:ext>
            </a:extLst>
          </p:cNvPr>
          <p:cNvSpPr txBox="1"/>
          <p:nvPr/>
        </p:nvSpPr>
        <p:spPr>
          <a:xfrm>
            <a:off x="2738020" y="5854475"/>
            <a:ext cx="269626" cy="276999"/>
          </a:xfrm>
          <a:prstGeom prst="rect">
            <a:avLst/>
          </a:prstGeom>
          <a:noFill/>
        </p:spPr>
        <p:txBody>
          <a:bodyPr wrap="none" rtlCol="0">
            <a:spAutoFit/>
          </a:bodyPr>
          <a:lstStyle/>
          <a:p>
            <a:r>
              <a:rPr lang="de-DE" sz="1200"/>
              <a:t>6</a:t>
            </a:r>
          </a:p>
        </p:txBody>
      </p:sp>
      <p:sp>
        <p:nvSpPr>
          <p:cNvPr id="113" name="Textfeld 112">
            <a:extLst>
              <a:ext uri="{FF2B5EF4-FFF2-40B4-BE49-F238E27FC236}">
                <a16:creationId xmlns:a16="http://schemas.microsoft.com/office/drawing/2014/main" id="{AE83B142-F28D-46E3-86EA-EE7DC17ED1B2}"/>
              </a:ext>
            </a:extLst>
          </p:cNvPr>
          <p:cNvSpPr txBox="1"/>
          <p:nvPr/>
        </p:nvSpPr>
        <p:spPr>
          <a:xfrm>
            <a:off x="1641509" y="5854475"/>
            <a:ext cx="269626" cy="276999"/>
          </a:xfrm>
          <a:prstGeom prst="rect">
            <a:avLst/>
          </a:prstGeom>
          <a:noFill/>
        </p:spPr>
        <p:txBody>
          <a:bodyPr wrap="none" rtlCol="0">
            <a:spAutoFit/>
          </a:bodyPr>
          <a:lstStyle/>
          <a:p>
            <a:r>
              <a:rPr lang="de-DE" sz="1200"/>
              <a:t>3</a:t>
            </a:r>
          </a:p>
        </p:txBody>
      </p:sp>
      <p:sp>
        <p:nvSpPr>
          <p:cNvPr id="114" name="Textfeld 113">
            <a:extLst>
              <a:ext uri="{FF2B5EF4-FFF2-40B4-BE49-F238E27FC236}">
                <a16:creationId xmlns:a16="http://schemas.microsoft.com/office/drawing/2014/main" id="{FF2AD443-2568-44A1-AE91-6A54D5147CD0}"/>
              </a:ext>
            </a:extLst>
          </p:cNvPr>
          <p:cNvSpPr txBox="1"/>
          <p:nvPr/>
        </p:nvSpPr>
        <p:spPr>
          <a:xfrm>
            <a:off x="560182" y="5854475"/>
            <a:ext cx="269626" cy="276999"/>
          </a:xfrm>
          <a:prstGeom prst="rect">
            <a:avLst/>
          </a:prstGeom>
          <a:noFill/>
        </p:spPr>
        <p:txBody>
          <a:bodyPr wrap="none" rtlCol="0">
            <a:spAutoFit/>
          </a:bodyPr>
          <a:lstStyle/>
          <a:p>
            <a:r>
              <a:rPr lang="de-DE" sz="1200"/>
              <a:t>0</a:t>
            </a:r>
          </a:p>
        </p:txBody>
      </p:sp>
    </p:spTree>
    <p:extLst>
      <p:ext uri="{BB962C8B-B14F-4D97-AF65-F5344CB8AC3E}">
        <p14:creationId xmlns:p14="http://schemas.microsoft.com/office/powerpoint/2010/main" val="10454687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Special cases</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sz="800">
                <a:latin typeface="Arial" panose="020B0604020202020204" pitchFamily="34" charset="0"/>
                <a:cs typeface="Arial" panose="020B0604020202020204" pitchFamily="34" charset="0"/>
              </a:rPr>
              <a:t>ALC, absolute lymphocyte count; BCL2, B-cell lymphoma 2; BTKi, Bruton’s tyrosine kinase inhibitor; CR, complete response; ICU, intensive care unit; MCL, mantle cell lymphoma; PR, partial response; TLS, tumor lysis syndrome; WBC, white blood cell count.</a:t>
            </a:r>
          </a:p>
          <a:p>
            <a:r>
              <a:rPr lang="en-US" sz="800" b="1">
                <a:latin typeface="Arial" panose="020B0604020202020204" pitchFamily="34" charset="0"/>
                <a:cs typeface="Arial" panose="020B0604020202020204" pitchFamily="34" charset="0"/>
              </a:rPr>
              <a:t>Kumar, A</a:t>
            </a:r>
            <a:r>
              <a:rPr lang="en-US" b="1">
                <a:latin typeface="Arial" panose="020B0604020202020204" pitchFamily="34" charset="0"/>
                <a:cs typeface="Arial" panose="020B0604020202020204" pitchFamily="34" charset="0"/>
              </a:rPr>
              <a:t>. Abstract 3540 presented at ASH 2021.</a:t>
            </a:r>
          </a:p>
        </p:txBody>
      </p:sp>
      <p:graphicFrame>
        <p:nvGraphicFramePr>
          <p:cNvPr id="4" name="Tabelle 7">
            <a:extLst>
              <a:ext uri="{FF2B5EF4-FFF2-40B4-BE49-F238E27FC236}">
                <a16:creationId xmlns:a16="http://schemas.microsoft.com/office/drawing/2014/main" id="{FDD0820A-FC95-6D4D-B30C-AAE537C83BEF}"/>
              </a:ext>
            </a:extLst>
          </p:cNvPr>
          <p:cNvGraphicFramePr>
            <a:graphicFrameLocks noGrp="1"/>
          </p:cNvGraphicFramePr>
          <p:nvPr>
            <p:extLst>
              <p:ext uri="{D42A27DB-BD31-4B8C-83A1-F6EECF244321}">
                <p14:modId xmlns:p14="http://schemas.microsoft.com/office/powerpoint/2010/main" val="3846164621"/>
              </p:ext>
            </p:extLst>
          </p:nvPr>
        </p:nvGraphicFramePr>
        <p:xfrm>
          <a:off x="407988" y="1808163"/>
          <a:ext cx="11367478" cy="4394200"/>
        </p:xfrm>
        <a:graphic>
          <a:graphicData uri="http://schemas.openxmlformats.org/drawingml/2006/table">
            <a:tbl>
              <a:tblPr firstRow="1" bandRow="1">
                <a:tableStyleId>{5C22544A-7EE6-4342-B048-85BDC9FD1C3A}</a:tableStyleId>
              </a:tblPr>
              <a:tblGrid>
                <a:gridCol w="11367478">
                  <a:extLst>
                    <a:ext uri="{9D8B030D-6E8A-4147-A177-3AD203B41FA5}">
                      <a16:colId xmlns:a16="http://schemas.microsoft.com/office/drawing/2014/main" val="3596341131"/>
                    </a:ext>
                  </a:extLst>
                </a:gridCol>
              </a:tblGrid>
              <a:tr h="370840">
                <a:tc>
                  <a:txBody>
                    <a:bodyPr/>
                    <a:lstStyle/>
                    <a:p>
                      <a:r>
                        <a:rPr lang="en-GB" sz="1400"/>
                        <a:t>Special cases</a:t>
                      </a:r>
                      <a:endParaRPr lang="de-DE" sz="1400"/>
                    </a:p>
                  </a:txBody>
                  <a:tcPr anchor="ctr"/>
                </a:tc>
                <a:extLst>
                  <a:ext uri="{0D108BD9-81ED-4DB2-BD59-A6C34878D82A}">
                    <a16:rowId xmlns:a16="http://schemas.microsoft.com/office/drawing/2014/main" val="2418511779"/>
                  </a:ext>
                </a:extLst>
              </a:tr>
              <a:tr h="370840">
                <a:tc>
                  <a:txBody>
                    <a:bodyPr/>
                    <a:lstStyle/>
                    <a:p>
                      <a:pPr>
                        <a:buClr>
                          <a:schemeClr val="bg2"/>
                        </a:buClr>
                      </a:pPr>
                      <a:r>
                        <a:rPr lang="en-US" sz="1200" b="1">
                          <a:solidFill>
                            <a:schemeClr val="tx1"/>
                          </a:solidFill>
                        </a:rPr>
                        <a:t>Case 1</a:t>
                      </a:r>
                    </a:p>
                    <a:p>
                      <a:pPr marL="285750" indent="-285750">
                        <a:buClr>
                          <a:schemeClr val="tx2"/>
                        </a:buClr>
                        <a:buFont typeface="Arial" panose="020B0604020202020204" pitchFamily="34" charset="0"/>
                        <a:buChar char="•"/>
                      </a:pPr>
                      <a:r>
                        <a:rPr lang="en-US" sz="1200">
                          <a:solidFill>
                            <a:schemeClr val="tx1"/>
                          </a:solidFill>
                        </a:rPr>
                        <a:t>79-year-old male</a:t>
                      </a:r>
                    </a:p>
                    <a:p>
                      <a:pPr marL="285750" indent="-285750">
                        <a:buClr>
                          <a:schemeClr val="tx2"/>
                        </a:buClr>
                        <a:buFont typeface="Arial" panose="020B0604020202020204" pitchFamily="34" charset="0"/>
                        <a:buChar char="•"/>
                      </a:pPr>
                      <a:r>
                        <a:rPr lang="en-US" sz="1200">
                          <a:solidFill>
                            <a:schemeClr val="tx1"/>
                          </a:solidFill>
                        </a:rPr>
                        <a:t>Bulky abdominopelvic disease, Ki-67 70%</a:t>
                      </a:r>
                    </a:p>
                    <a:p>
                      <a:pPr marL="285750" indent="-285750">
                        <a:buClr>
                          <a:schemeClr val="tx2"/>
                        </a:buClr>
                        <a:buFont typeface="Arial" panose="020B0604020202020204" pitchFamily="34" charset="0"/>
                        <a:buChar char="•"/>
                      </a:pPr>
                      <a:r>
                        <a:rPr lang="en-US" sz="1200" i="1">
                          <a:solidFill>
                            <a:schemeClr val="tx1"/>
                          </a:solidFill>
                        </a:rPr>
                        <a:t>TP53</a:t>
                      </a:r>
                      <a:r>
                        <a:rPr lang="en-US" sz="1200">
                          <a:solidFill>
                            <a:schemeClr val="tx1"/>
                          </a:solidFill>
                        </a:rPr>
                        <a:t>, </a:t>
                      </a:r>
                      <a:r>
                        <a:rPr lang="en-US" sz="1200" i="1">
                          <a:solidFill>
                            <a:schemeClr val="tx1"/>
                          </a:solidFill>
                        </a:rPr>
                        <a:t>CARD11</a:t>
                      </a:r>
                      <a:r>
                        <a:rPr lang="en-US" sz="1200">
                          <a:solidFill>
                            <a:schemeClr val="tx1"/>
                          </a:solidFill>
                        </a:rPr>
                        <a:t>, and </a:t>
                      </a:r>
                      <a:r>
                        <a:rPr lang="en-US" sz="1200" i="1">
                          <a:solidFill>
                            <a:schemeClr val="tx1"/>
                          </a:solidFill>
                        </a:rPr>
                        <a:t>SMARCA4</a:t>
                      </a:r>
                      <a:r>
                        <a:rPr lang="en-US" sz="1200">
                          <a:solidFill>
                            <a:schemeClr val="tx1"/>
                          </a:solidFill>
                        </a:rPr>
                        <a:t> mutations</a:t>
                      </a:r>
                    </a:p>
                    <a:p>
                      <a:pPr marL="285750" indent="-285750">
                        <a:buClr>
                          <a:schemeClr val="tx2"/>
                        </a:buClr>
                        <a:buFont typeface="Arial" panose="020B0604020202020204" pitchFamily="34" charset="0"/>
                        <a:buChar char="•"/>
                      </a:pPr>
                      <a:r>
                        <a:rPr lang="en-US" sz="1200">
                          <a:solidFill>
                            <a:schemeClr val="tx1"/>
                          </a:solidFill>
                        </a:rPr>
                        <a:t>Achieved stable disease at Cycle 3, converted to PR at Cycle 7, and progressed at Cycle 12</a:t>
                      </a:r>
                    </a:p>
                    <a:p>
                      <a:pPr marL="285750" indent="-285750">
                        <a:buClr>
                          <a:schemeClr val="tx2"/>
                        </a:buClr>
                        <a:buFont typeface="Arial" panose="020B0604020202020204" pitchFamily="34" charset="0"/>
                        <a:buChar char="•"/>
                      </a:pPr>
                      <a:r>
                        <a:rPr lang="en-US" sz="1200">
                          <a:solidFill>
                            <a:schemeClr val="tx1"/>
                          </a:solidFill>
                        </a:rPr>
                        <a:t>Initial response was likely driven by </a:t>
                      </a:r>
                      <a:r>
                        <a:rPr lang="en-US" sz="1200" err="1">
                          <a:solidFill>
                            <a:schemeClr val="tx1"/>
                          </a:solidFill>
                        </a:rPr>
                        <a:t>obinutuzumab</a:t>
                      </a:r>
                      <a:r>
                        <a:rPr lang="en-US" sz="1200">
                          <a:solidFill>
                            <a:schemeClr val="tx1"/>
                          </a:solidFill>
                        </a:rPr>
                        <a:t> (administered through cycle 8) given mutations associated with BTKi and BCL2 resistance</a:t>
                      </a:r>
                    </a:p>
                  </a:txBody>
                  <a:tcPr anchor="ctr"/>
                </a:tc>
                <a:extLst>
                  <a:ext uri="{0D108BD9-81ED-4DB2-BD59-A6C34878D82A}">
                    <a16:rowId xmlns:a16="http://schemas.microsoft.com/office/drawing/2014/main" val="2647384034"/>
                  </a:ext>
                </a:extLst>
              </a:tr>
              <a:tr h="370840">
                <a:tc>
                  <a:txBody>
                    <a:bodyPr/>
                    <a:lstStyle/>
                    <a:p>
                      <a:pPr>
                        <a:buClr>
                          <a:schemeClr val="bg2"/>
                        </a:buClr>
                      </a:pPr>
                      <a:r>
                        <a:rPr lang="en-US" sz="1200" b="1">
                          <a:solidFill>
                            <a:schemeClr val="tx1"/>
                          </a:solidFill>
                        </a:rPr>
                        <a:t>Case 2</a:t>
                      </a:r>
                    </a:p>
                    <a:p>
                      <a:pPr marL="285750" indent="-285750">
                        <a:buClr>
                          <a:schemeClr val="tx2"/>
                        </a:buClr>
                        <a:buFont typeface="Arial" panose="020B0604020202020204" pitchFamily="34" charset="0"/>
                        <a:buChar char="•"/>
                      </a:pPr>
                      <a:r>
                        <a:rPr lang="en-US" sz="1200">
                          <a:solidFill>
                            <a:schemeClr val="tx1"/>
                          </a:solidFill>
                        </a:rPr>
                        <a:t>63-year-old male</a:t>
                      </a:r>
                    </a:p>
                    <a:p>
                      <a:pPr marL="285750" indent="-285750">
                        <a:buClr>
                          <a:schemeClr val="tx2"/>
                        </a:buClr>
                        <a:buFont typeface="Arial" panose="020B0604020202020204" pitchFamily="34" charset="0"/>
                        <a:buChar char="•"/>
                      </a:pPr>
                      <a:r>
                        <a:rPr lang="en-US" sz="1200">
                          <a:solidFill>
                            <a:schemeClr val="tx1"/>
                          </a:solidFill>
                        </a:rPr>
                        <a:t>Non-nodal leukemic MCL with marked rise in WBC/ALC pre-treatment</a:t>
                      </a:r>
                    </a:p>
                    <a:p>
                      <a:pPr marL="285750" indent="-285750">
                        <a:buClr>
                          <a:schemeClr val="tx2"/>
                        </a:buClr>
                        <a:buFont typeface="Arial" panose="020B0604020202020204" pitchFamily="34" charset="0"/>
                        <a:buChar char="•"/>
                      </a:pPr>
                      <a:r>
                        <a:rPr lang="en-US" sz="1200">
                          <a:solidFill>
                            <a:schemeClr val="tx1"/>
                          </a:solidFill>
                        </a:rPr>
                        <a:t>Rapid reduction in leukemic disease burden was observed at Cycle 1 Day 8 after </a:t>
                      </a:r>
                      <a:r>
                        <a:rPr lang="en-US" sz="1200" err="1">
                          <a:solidFill>
                            <a:schemeClr val="tx1"/>
                          </a:solidFill>
                        </a:rPr>
                        <a:t>obinutuzumab</a:t>
                      </a:r>
                      <a:r>
                        <a:rPr lang="en-US" sz="1200">
                          <a:solidFill>
                            <a:schemeClr val="tx1"/>
                          </a:solidFill>
                        </a:rPr>
                        <a:t> and </a:t>
                      </a:r>
                      <a:r>
                        <a:rPr lang="en-US" sz="1200" err="1">
                          <a:solidFill>
                            <a:schemeClr val="tx1"/>
                          </a:solidFill>
                        </a:rPr>
                        <a:t>zanubrutinib</a:t>
                      </a:r>
                      <a:endParaRPr lang="en-US" sz="1200">
                        <a:solidFill>
                          <a:schemeClr val="tx1"/>
                        </a:solidFill>
                      </a:endParaRPr>
                    </a:p>
                    <a:p>
                      <a:pPr marL="285750" indent="-285750">
                        <a:buClr>
                          <a:schemeClr val="tx2"/>
                        </a:buClr>
                        <a:buFont typeface="Arial" panose="020B0604020202020204" pitchFamily="34" charset="0"/>
                        <a:buChar char="•"/>
                      </a:pPr>
                      <a:r>
                        <a:rPr lang="en-US" sz="1200">
                          <a:solidFill>
                            <a:schemeClr val="tx1"/>
                          </a:solidFill>
                        </a:rPr>
                        <a:t>Patient continues in complete response</a:t>
                      </a:r>
                    </a:p>
                  </a:txBody>
                  <a:tcPr anchor="ctr"/>
                </a:tc>
                <a:extLst>
                  <a:ext uri="{0D108BD9-81ED-4DB2-BD59-A6C34878D82A}">
                    <a16:rowId xmlns:a16="http://schemas.microsoft.com/office/drawing/2014/main" val="2073815517"/>
                  </a:ext>
                </a:extLst>
              </a:tr>
              <a:tr h="370840">
                <a:tc>
                  <a:txBody>
                    <a:bodyPr/>
                    <a:lstStyle/>
                    <a:p>
                      <a:pPr>
                        <a:buClr>
                          <a:schemeClr val="bg2"/>
                        </a:buClr>
                      </a:pPr>
                      <a:r>
                        <a:rPr lang="en-US" sz="1200" b="1">
                          <a:solidFill>
                            <a:schemeClr val="tx1"/>
                          </a:solidFill>
                        </a:rPr>
                        <a:t>Case 3</a:t>
                      </a:r>
                    </a:p>
                    <a:p>
                      <a:pPr marL="285750" indent="-285750">
                        <a:buClr>
                          <a:schemeClr val="tx2"/>
                        </a:buClr>
                        <a:buFont typeface="Arial" panose="020B0604020202020204" pitchFamily="34" charset="0"/>
                        <a:buChar char="•"/>
                      </a:pPr>
                      <a:r>
                        <a:rPr lang="en-US" sz="1200">
                          <a:solidFill>
                            <a:schemeClr val="tx1"/>
                          </a:solidFill>
                        </a:rPr>
                        <a:t>65-year-old male with MCL, Ki-67 5-10% (bone marrow)</a:t>
                      </a:r>
                    </a:p>
                    <a:p>
                      <a:pPr marL="285750" indent="-285750">
                        <a:buClr>
                          <a:schemeClr val="tx2"/>
                        </a:buClr>
                        <a:buFont typeface="Arial" panose="020B0604020202020204" pitchFamily="34" charset="0"/>
                        <a:buChar char="•"/>
                      </a:pPr>
                      <a:r>
                        <a:rPr lang="en-US" sz="1200">
                          <a:solidFill>
                            <a:schemeClr val="tx1"/>
                          </a:solidFill>
                        </a:rPr>
                        <a:t>After initiation of obinutuzumab and zanubrutinib, the patient developed grade 4 TLS with multiorgan failure and metabolic acidosis requiring ICU care with intubation and continuous veno-venous hemofiltration</a:t>
                      </a:r>
                    </a:p>
                    <a:p>
                      <a:pPr marL="285750" indent="-285750">
                        <a:buClr>
                          <a:schemeClr val="tx2"/>
                        </a:buClr>
                        <a:buFont typeface="Arial" panose="020B0604020202020204" pitchFamily="34" charset="0"/>
                        <a:buChar char="•"/>
                      </a:pPr>
                      <a:r>
                        <a:rPr lang="en-US" sz="1200">
                          <a:solidFill>
                            <a:schemeClr val="tx1"/>
                          </a:solidFill>
                        </a:rPr>
                        <a:t>Patient recovered and achieved a PET-PR at Cycle 3. Patient is now doing well clinically in the outpatient setting, with ongoing response</a:t>
                      </a:r>
                    </a:p>
                  </a:txBody>
                  <a:tcPr anchor="ctr"/>
                </a:tc>
                <a:extLst>
                  <a:ext uri="{0D108BD9-81ED-4DB2-BD59-A6C34878D82A}">
                    <a16:rowId xmlns:a16="http://schemas.microsoft.com/office/drawing/2014/main" val="3065968410"/>
                  </a:ext>
                </a:extLst>
              </a:tr>
              <a:tr h="370840">
                <a:tc>
                  <a:txBody>
                    <a:bodyPr/>
                    <a:lstStyle/>
                    <a:p>
                      <a:pPr>
                        <a:buClr>
                          <a:schemeClr val="bg2"/>
                        </a:buClr>
                      </a:pPr>
                      <a:r>
                        <a:rPr lang="en-US" sz="1200" b="1">
                          <a:solidFill>
                            <a:schemeClr val="tx1"/>
                          </a:solidFill>
                        </a:rPr>
                        <a:t>Case 4</a:t>
                      </a:r>
                    </a:p>
                    <a:p>
                      <a:pPr marL="285750" indent="-285750">
                        <a:buClr>
                          <a:schemeClr val="tx2"/>
                        </a:buClr>
                        <a:buFont typeface="Arial" panose="020B0604020202020204" pitchFamily="34" charset="0"/>
                        <a:buChar char="•"/>
                      </a:pPr>
                      <a:r>
                        <a:rPr lang="en-US" sz="1200">
                          <a:solidFill>
                            <a:schemeClr val="tx1"/>
                          </a:solidFill>
                        </a:rPr>
                        <a:t>65-year-old male with </a:t>
                      </a:r>
                      <a:r>
                        <a:rPr lang="en-US" sz="1200" err="1">
                          <a:solidFill>
                            <a:schemeClr val="tx1"/>
                          </a:solidFill>
                        </a:rPr>
                        <a:t>blastoid</a:t>
                      </a:r>
                      <a:r>
                        <a:rPr lang="en-US" sz="1200">
                          <a:solidFill>
                            <a:schemeClr val="tx1"/>
                          </a:solidFill>
                        </a:rPr>
                        <a:t> MCL, Ki-67 50-60% who presented with dysphagia, hoarseness, and dyspnea initially admitted to ICU for airway monitoring given marked extrinsic airway compression from bulky neck mass</a:t>
                      </a:r>
                    </a:p>
                    <a:p>
                      <a:pPr marL="285750" indent="-285750">
                        <a:buClr>
                          <a:schemeClr val="tx2"/>
                        </a:buClr>
                        <a:buFont typeface="Arial" panose="020B0604020202020204" pitchFamily="34" charset="0"/>
                        <a:buChar char="•"/>
                      </a:pPr>
                      <a:r>
                        <a:rPr lang="en-US" sz="1200">
                          <a:solidFill>
                            <a:schemeClr val="tx1"/>
                          </a:solidFill>
                        </a:rPr>
                        <a:t>At Cycle 3, the patient achieved PET-PR and is in ongoing response</a:t>
                      </a:r>
                    </a:p>
                  </a:txBody>
                  <a:tcPr anchor="ctr"/>
                </a:tc>
                <a:extLst>
                  <a:ext uri="{0D108BD9-81ED-4DB2-BD59-A6C34878D82A}">
                    <a16:rowId xmlns:a16="http://schemas.microsoft.com/office/drawing/2014/main" val="1323350125"/>
                  </a:ext>
                </a:extLst>
              </a:tr>
            </a:tbl>
          </a:graphicData>
        </a:graphic>
      </p:graphicFrame>
    </p:spTree>
    <p:extLst>
      <p:ext uri="{BB962C8B-B14F-4D97-AF65-F5344CB8AC3E}">
        <p14:creationId xmlns:p14="http://schemas.microsoft.com/office/powerpoint/2010/main" val="8905229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Conclusions</a:t>
            </a:r>
          </a:p>
        </p:txBody>
      </p:sp>
      <p:sp>
        <p:nvSpPr>
          <p:cNvPr id="4" name="Inhaltsplatzhalter 3">
            <a:extLst>
              <a:ext uri="{FF2B5EF4-FFF2-40B4-BE49-F238E27FC236}">
                <a16:creationId xmlns:a16="http://schemas.microsoft.com/office/drawing/2014/main" id="{CD5E4C1C-16B9-D143-B465-E0925497B7E2}"/>
              </a:ext>
            </a:extLst>
          </p:cNvPr>
          <p:cNvSpPr>
            <a:spLocks noGrp="1"/>
          </p:cNvSpPr>
          <p:nvPr>
            <p:ph idx="1"/>
          </p:nvPr>
        </p:nvSpPr>
        <p:spPr/>
        <p:txBody>
          <a:bodyPr vert="horz" lIns="0" tIns="0" rIns="0" bIns="0" rtlCol="0" anchor="t">
            <a:noAutofit/>
          </a:bodyPr>
          <a:lstStyle/>
          <a:p>
            <a:r>
              <a:rPr lang="de-DE" sz="2000" err="1"/>
              <a:t>BOVen</a:t>
            </a:r>
            <a:r>
              <a:rPr lang="de-DE" sz="2000"/>
              <a:t> was </a:t>
            </a:r>
            <a:r>
              <a:rPr lang="de-DE" sz="2000" err="1"/>
              <a:t>well</a:t>
            </a:r>
            <a:r>
              <a:rPr lang="de-DE" sz="2000"/>
              <a:t> </a:t>
            </a:r>
            <a:r>
              <a:rPr lang="de-DE" sz="2000" err="1"/>
              <a:t>tolerated</a:t>
            </a:r>
            <a:r>
              <a:rPr lang="de-DE" sz="2000"/>
              <a:t> in </a:t>
            </a:r>
            <a:r>
              <a:rPr lang="de-DE" sz="2000" err="1"/>
              <a:t>untreated</a:t>
            </a:r>
            <a:r>
              <a:rPr lang="de-DE" sz="2000"/>
              <a:t> TP53 </a:t>
            </a:r>
            <a:r>
              <a:rPr lang="de-DE" sz="2000" err="1"/>
              <a:t>mutant</a:t>
            </a:r>
            <a:r>
              <a:rPr lang="de-DE" sz="2000"/>
              <a:t> MCL</a:t>
            </a:r>
          </a:p>
          <a:p>
            <a:r>
              <a:rPr lang="de-DE" sz="2000"/>
              <a:t>The initial 2 </a:t>
            </a:r>
            <a:r>
              <a:rPr lang="de-DE" sz="2000" err="1"/>
              <a:t>cycles</a:t>
            </a:r>
            <a:r>
              <a:rPr lang="de-DE" sz="2000"/>
              <a:t> </a:t>
            </a:r>
            <a:r>
              <a:rPr lang="de-DE" sz="2000" err="1"/>
              <a:t>of</a:t>
            </a:r>
            <a:r>
              <a:rPr lang="de-DE" sz="2000"/>
              <a:t> </a:t>
            </a:r>
            <a:r>
              <a:rPr lang="de-DE" sz="2000" err="1"/>
              <a:t>treatment</a:t>
            </a:r>
            <a:r>
              <a:rPr lang="de-DE" sz="2000"/>
              <a:t> </a:t>
            </a:r>
            <a:r>
              <a:rPr lang="de-DE" sz="2000" err="1"/>
              <a:t>with</a:t>
            </a:r>
            <a:r>
              <a:rPr lang="de-DE" sz="2000"/>
              <a:t> </a:t>
            </a:r>
            <a:r>
              <a:rPr lang="de-DE" sz="2000" err="1"/>
              <a:t>obinutuzumab</a:t>
            </a:r>
            <a:r>
              <a:rPr lang="de-DE" sz="2000"/>
              <a:t> and </a:t>
            </a:r>
            <a:r>
              <a:rPr lang="de-DE" sz="2000" err="1"/>
              <a:t>zanubrutinib</a:t>
            </a:r>
            <a:r>
              <a:rPr lang="de-DE" sz="2000"/>
              <a:t> </a:t>
            </a:r>
            <a:r>
              <a:rPr lang="de-DE" sz="2000" err="1"/>
              <a:t>were</a:t>
            </a:r>
            <a:r>
              <a:rPr lang="de-DE" sz="2000"/>
              <a:t> </a:t>
            </a:r>
            <a:r>
              <a:rPr lang="de-DE" sz="2000" err="1"/>
              <a:t>highly</a:t>
            </a:r>
            <a:r>
              <a:rPr lang="de-DE" sz="2000"/>
              <a:t> </a:t>
            </a:r>
            <a:r>
              <a:rPr lang="de-DE" sz="2000" err="1"/>
              <a:t>active</a:t>
            </a:r>
            <a:endParaRPr lang="de-DE" sz="2000"/>
          </a:p>
          <a:p>
            <a:r>
              <a:rPr lang="de-DE" sz="2000"/>
              <a:t>The </a:t>
            </a:r>
            <a:r>
              <a:rPr lang="de-DE" sz="2000" err="1"/>
              <a:t>preliminary</a:t>
            </a:r>
            <a:r>
              <a:rPr lang="de-DE" sz="2000"/>
              <a:t> </a:t>
            </a:r>
            <a:r>
              <a:rPr lang="de-DE" sz="2000" err="1"/>
              <a:t>efficacy</a:t>
            </a:r>
            <a:r>
              <a:rPr lang="de-DE" sz="2000"/>
              <a:t> </a:t>
            </a:r>
            <a:r>
              <a:rPr lang="de-DE" sz="2000" err="1"/>
              <a:t>of</a:t>
            </a:r>
            <a:r>
              <a:rPr lang="de-DE" sz="2000"/>
              <a:t> </a:t>
            </a:r>
            <a:r>
              <a:rPr lang="de-DE" sz="2000" err="1"/>
              <a:t>BOVen</a:t>
            </a:r>
            <a:r>
              <a:rPr lang="de-DE" sz="2000"/>
              <a:t> was promising in </a:t>
            </a:r>
            <a:r>
              <a:rPr lang="de-DE" sz="2000" err="1"/>
              <a:t>this</a:t>
            </a:r>
            <a:r>
              <a:rPr lang="de-DE" sz="2000"/>
              <a:t> high-</a:t>
            </a:r>
            <a:r>
              <a:rPr lang="de-DE" sz="2000" err="1"/>
              <a:t>risk</a:t>
            </a:r>
            <a:r>
              <a:rPr lang="de-DE" sz="2000"/>
              <a:t> </a:t>
            </a:r>
            <a:r>
              <a:rPr lang="de-DE" sz="2000" err="1"/>
              <a:t>subset</a:t>
            </a:r>
            <a:endParaRPr lang="de-DE" sz="2000"/>
          </a:p>
          <a:p>
            <a:r>
              <a:rPr lang="de-DE" sz="2000" err="1"/>
              <a:t>Longer</a:t>
            </a:r>
            <a:r>
              <a:rPr lang="de-DE" sz="2000"/>
              <a:t> follow-</a:t>
            </a:r>
            <a:r>
              <a:rPr lang="de-DE" sz="2000" err="1"/>
              <a:t>up</a:t>
            </a:r>
            <a:r>
              <a:rPr lang="de-DE" sz="2000"/>
              <a:t> </a:t>
            </a:r>
            <a:r>
              <a:rPr lang="de-DE" sz="2000" err="1"/>
              <a:t>is</a:t>
            </a:r>
            <a:r>
              <a:rPr lang="de-DE" sz="2000"/>
              <a:t> </a:t>
            </a:r>
            <a:r>
              <a:rPr lang="de-DE" sz="2000" err="1"/>
              <a:t>required</a:t>
            </a:r>
            <a:r>
              <a:rPr lang="de-DE" sz="2000"/>
              <a:t> </a:t>
            </a:r>
            <a:r>
              <a:rPr lang="de-DE" sz="2000" err="1"/>
              <a:t>to</a:t>
            </a:r>
            <a:r>
              <a:rPr lang="de-DE" sz="2000"/>
              <a:t> </a:t>
            </a:r>
            <a:r>
              <a:rPr lang="de-DE" sz="2000" err="1"/>
              <a:t>assess</a:t>
            </a:r>
            <a:r>
              <a:rPr lang="de-DE" sz="2000"/>
              <a:t> </a:t>
            </a:r>
            <a:r>
              <a:rPr lang="de-DE" sz="2000" err="1"/>
              <a:t>durability</a:t>
            </a:r>
            <a:r>
              <a:rPr lang="de-DE" sz="2000"/>
              <a:t> </a:t>
            </a:r>
            <a:r>
              <a:rPr lang="de-DE" sz="2000" err="1"/>
              <a:t>of</a:t>
            </a:r>
            <a:r>
              <a:rPr lang="de-DE" sz="2000"/>
              <a:t> </a:t>
            </a:r>
            <a:r>
              <a:rPr lang="de-DE" sz="2000" err="1"/>
              <a:t>response</a:t>
            </a:r>
            <a:r>
              <a:rPr lang="de-DE" sz="2000"/>
              <a:t> </a:t>
            </a:r>
            <a:r>
              <a:rPr lang="de-DE" sz="2000" err="1"/>
              <a:t>over</a:t>
            </a:r>
            <a:r>
              <a:rPr lang="de-DE" sz="2000"/>
              <a:t> time</a:t>
            </a:r>
            <a:endParaRPr lang="de-DE" sz="2000">
              <a:cs typeface="Arial"/>
            </a:endParaRPr>
          </a:p>
          <a:p>
            <a:endParaRPr lang="de-DE" sz="2000">
              <a:cs typeface="Arial"/>
            </a:endParaRP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sz="800">
                <a:latin typeface="Arial" panose="020B0604020202020204" pitchFamily="34" charset="0"/>
                <a:cs typeface="Arial" panose="020B0604020202020204" pitchFamily="34" charset="0"/>
              </a:rPr>
              <a:t>BOVen, zanubrutinib +obinutuzumab +venetoclax; MCL, mantle cell lymphoma.</a:t>
            </a:r>
          </a:p>
          <a:p>
            <a:r>
              <a:rPr lang="en-US" sz="800" b="1">
                <a:latin typeface="Arial" panose="020B0604020202020204" pitchFamily="34" charset="0"/>
                <a:cs typeface="Arial" panose="020B0604020202020204" pitchFamily="34" charset="0"/>
              </a:rPr>
              <a:t>Kumar, A</a:t>
            </a:r>
            <a:r>
              <a:rPr lang="en-US" b="1">
                <a:latin typeface="Arial" panose="020B0604020202020204" pitchFamily="34" charset="0"/>
                <a:cs typeface="Arial" panose="020B0604020202020204" pitchFamily="34" charset="0"/>
              </a:rPr>
              <a:t>. Abstract 3540 presented at ASH 2021.</a:t>
            </a:r>
          </a:p>
        </p:txBody>
      </p:sp>
    </p:spTree>
    <p:extLst>
      <p:ext uri="{BB962C8B-B14F-4D97-AF65-F5344CB8AC3E}">
        <p14:creationId xmlns:p14="http://schemas.microsoft.com/office/powerpoint/2010/main" val="25717200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F8402F9-6AE1-6F4C-8C70-8AE388620988}"/>
              </a:ext>
            </a:extLst>
          </p:cNvPr>
          <p:cNvSpPr>
            <a:spLocks noGrp="1"/>
          </p:cNvSpPr>
          <p:nvPr>
            <p:ph type="title"/>
          </p:nvPr>
        </p:nvSpPr>
        <p:spPr>
          <a:xfrm>
            <a:off x="407989" y="0"/>
            <a:ext cx="5543549" cy="4562475"/>
          </a:xfrm>
        </p:spPr>
        <p:txBody>
          <a:bodyPr>
            <a:normAutofit/>
          </a:bodyPr>
          <a:lstStyle/>
          <a:p>
            <a:r>
              <a:rPr lang="de-DE"/>
              <a:t>BCL2 </a:t>
            </a:r>
            <a:r>
              <a:rPr lang="de-DE" err="1"/>
              <a:t>inhibitor</a:t>
            </a:r>
            <a:r>
              <a:rPr lang="de-DE"/>
              <a:t> </a:t>
            </a:r>
            <a:br>
              <a:rPr lang="de-DE"/>
            </a:br>
            <a:r>
              <a:rPr lang="de-DE"/>
              <a:t>BGB-11417 in </a:t>
            </a:r>
            <a:r>
              <a:rPr lang="de-DE" err="1"/>
              <a:t>monotherapy</a:t>
            </a:r>
            <a:r>
              <a:rPr lang="de-DE"/>
              <a:t>/ </a:t>
            </a:r>
            <a:br>
              <a:rPr lang="de-DE"/>
            </a:br>
            <a:r>
              <a:rPr lang="de-DE"/>
              <a:t>in </a:t>
            </a:r>
            <a:r>
              <a:rPr lang="de-DE" err="1"/>
              <a:t>combination</a:t>
            </a:r>
            <a:r>
              <a:rPr lang="de-DE"/>
              <a:t> </a:t>
            </a:r>
            <a:br>
              <a:rPr lang="de-DE"/>
            </a:br>
            <a:r>
              <a:rPr lang="de-DE" err="1"/>
              <a:t>with</a:t>
            </a:r>
            <a:r>
              <a:rPr lang="de-DE"/>
              <a:t> </a:t>
            </a:r>
            <a:r>
              <a:rPr lang="de-DE" err="1"/>
              <a:t>zanubrutinib</a:t>
            </a:r>
            <a:r>
              <a:rPr lang="de-DE"/>
              <a:t> in B-</a:t>
            </a:r>
            <a:r>
              <a:rPr lang="de-DE" err="1"/>
              <a:t>cell</a:t>
            </a:r>
            <a:r>
              <a:rPr lang="de-DE"/>
              <a:t> </a:t>
            </a:r>
            <a:r>
              <a:rPr lang="de-DE" err="1"/>
              <a:t>malignancies</a:t>
            </a:r>
            <a:endParaRPr lang="de-DE"/>
          </a:p>
        </p:txBody>
      </p:sp>
      <p:sp>
        <p:nvSpPr>
          <p:cNvPr id="8" name="Textplatzhalter 7">
            <a:extLst>
              <a:ext uri="{FF2B5EF4-FFF2-40B4-BE49-F238E27FC236}">
                <a16:creationId xmlns:a16="http://schemas.microsoft.com/office/drawing/2014/main" id="{C364CC25-10DD-5E48-B02A-86DE22CC878E}"/>
              </a:ext>
            </a:extLst>
          </p:cNvPr>
          <p:cNvSpPr>
            <a:spLocks noGrp="1"/>
          </p:cNvSpPr>
          <p:nvPr>
            <p:ph type="body" idx="1"/>
          </p:nvPr>
        </p:nvSpPr>
        <p:spPr/>
        <p:txBody>
          <a:bodyPr/>
          <a:lstStyle/>
          <a:p>
            <a:r>
              <a:rPr lang="de-DE" err="1"/>
              <a:t>Preliminary</a:t>
            </a:r>
            <a:r>
              <a:rPr lang="de-DE"/>
              <a:t> </a:t>
            </a:r>
            <a:r>
              <a:rPr lang="de-DE" err="1"/>
              <a:t>safety</a:t>
            </a:r>
            <a:r>
              <a:rPr lang="de-DE"/>
              <a:t> </a:t>
            </a:r>
            <a:r>
              <a:rPr lang="de-DE" err="1"/>
              <a:t>and</a:t>
            </a:r>
            <a:r>
              <a:rPr lang="de-DE"/>
              <a:t> </a:t>
            </a:r>
            <a:r>
              <a:rPr lang="de-DE" err="1"/>
              <a:t>efficacy</a:t>
            </a:r>
            <a:r>
              <a:rPr lang="de-DE"/>
              <a:t> </a:t>
            </a:r>
            <a:r>
              <a:rPr lang="de-DE" err="1"/>
              <a:t>data</a:t>
            </a:r>
            <a:r>
              <a:rPr lang="de-DE"/>
              <a:t> </a:t>
            </a:r>
            <a:r>
              <a:rPr lang="de-DE" err="1"/>
              <a:t>from</a:t>
            </a:r>
            <a:r>
              <a:rPr lang="de-DE"/>
              <a:t> </a:t>
            </a:r>
            <a:r>
              <a:rPr lang="de-DE" err="1"/>
              <a:t>patients</a:t>
            </a:r>
            <a:r>
              <a:rPr lang="de-DE"/>
              <a:t> </a:t>
            </a:r>
            <a:r>
              <a:rPr lang="de-DE" err="1"/>
              <a:t>with</a:t>
            </a:r>
            <a:r>
              <a:rPr lang="de-DE"/>
              <a:t> </a:t>
            </a:r>
            <a:r>
              <a:rPr lang="de-DE" err="1"/>
              <a:t>relapsed</a:t>
            </a:r>
            <a:r>
              <a:rPr lang="de-DE"/>
              <a:t>/</a:t>
            </a:r>
            <a:r>
              <a:rPr lang="de-DE" err="1"/>
              <a:t>refractory</a:t>
            </a:r>
            <a:r>
              <a:rPr lang="de-DE"/>
              <a:t> </a:t>
            </a:r>
            <a:r>
              <a:rPr lang="de-DE" err="1"/>
              <a:t>disease</a:t>
            </a:r>
            <a:endParaRPr lang="de-DE"/>
          </a:p>
          <a:p>
            <a:endParaRPr lang="de-DE"/>
          </a:p>
        </p:txBody>
      </p:sp>
    </p:spTree>
    <p:extLst>
      <p:ext uri="{BB962C8B-B14F-4D97-AF65-F5344CB8AC3E}">
        <p14:creationId xmlns:p14="http://schemas.microsoft.com/office/powerpoint/2010/main" val="22935628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E1E3CDDB-7F84-4A22-823C-78A423EBCD1F}"/>
              </a:ext>
            </a:extLst>
          </p:cNvPr>
          <p:cNvSpPr>
            <a:spLocks noGrp="1"/>
          </p:cNvSpPr>
          <p:nvPr>
            <p:ph type="ftr" sz="quarter" idx="11"/>
          </p:nvPr>
        </p:nvSpPr>
        <p:spPr/>
        <p:txBody>
          <a:bodyPr/>
          <a:lstStyle/>
          <a:p>
            <a:r>
              <a:rPr lang="en-US" sz="800">
                <a:latin typeface="Arial" panose="020B0604020202020204" pitchFamily="34" charset="0"/>
                <a:cs typeface="Arial" panose="020B0604020202020204" pitchFamily="34" charset="0"/>
              </a:rPr>
              <a:t>Data for Cohorts 1A, 1B , 3A, and 3B are presented here.</a:t>
            </a:r>
          </a:p>
          <a:p>
            <a:r>
              <a:rPr lang="en-US" sz="800">
                <a:latin typeface="Arial" panose="020B0604020202020204" pitchFamily="34" charset="0"/>
                <a:cs typeface="Arial" panose="020B0604020202020204" pitchFamily="34" charset="0"/>
              </a:rPr>
              <a:t>aHigh TLS risk was defined as the presence of any lymph node ≥10 cm or the presence of any lymph node ≥5 cm with concurrent absolute lymphocyte count ≥25×10</a:t>
            </a:r>
            <a:r>
              <a:rPr lang="en-US" sz="800" baseline="30000">
                <a:latin typeface="Arial" panose="020B0604020202020204" pitchFamily="34" charset="0"/>
                <a:cs typeface="Arial" panose="020B0604020202020204" pitchFamily="34" charset="0"/>
              </a:rPr>
              <a:t>9</a:t>
            </a:r>
            <a:r>
              <a:rPr lang="en-US" sz="800">
                <a:latin typeface="Arial" panose="020B0604020202020204" pitchFamily="34" charset="0"/>
                <a:cs typeface="Arial" panose="020B0604020202020204" pitchFamily="34" charset="0"/>
              </a:rPr>
              <a:t>/L.</a:t>
            </a:r>
          </a:p>
          <a:p>
            <a:r>
              <a:rPr lang="en-US">
                <a:ea typeface="+mn-lt"/>
                <a:cs typeface="+mn-lt"/>
              </a:rPr>
              <a:t>BCL2, B-cell lymphoma 2; </a:t>
            </a:r>
            <a:r>
              <a:rPr lang="en-US" sz="800">
                <a:latin typeface="Arial" panose="020B0604020202020204" pitchFamily="34" charset="0"/>
                <a:cs typeface="Arial" panose="020B0604020202020204" pitchFamily="34" charset="0"/>
              </a:rPr>
              <a:t>CLL, chronic lymphocytic leukemia; DLBCL, diffuse large B‑cell lymphoma; FL, follicular lymphoma; MCL, mantle cell lymphoma; MZL, marginal zone lymphoma; NHL, non‑Hodgkin lymphoma; RP2D, recommended phase 2 dose; R/R, relapsed/refractory; SLL, small lymphocytic lymphoma; SMC, safety monitoring committee; TLS, tumor lysis syndrome; TN, treatment naive; ven, venetoclax; WM, Waldenström macroglobulinemia</a:t>
            </a:r>
          </a:p>
          <a:p>
            <a:r>
              <a:rPr lang="en-US" sz="800" b="1">
                <a:latin typeface="Arial" panose="020B0604020202020204" pitchFamily="34" charset="0"/>
                <a:cs typeface="Arial" panose="020B0604020202020204" pitchFamily="34" charset="0"/>
              </a:rPr>
              <a:t>Constantine, T</a:t>
            </a:r>
            <a:r>
              <a:rPr lang="en-US" b="1">
                <a:latin typeface="Arial" panose="020B0604020202020204" pitchFamily="34" charset="0"/>
                <a:cs typeface="Arial" panose="020B0604020202020204" pitchFamily="34" charset="0"/>
              </a:rPr>
              <a:t>. Abstract 1419 presented at ASH 2021.</a:t>
            </a:r>
          </a:p>
        </p:txBody>
      </p:sp>
      <p:sp>
        <p:nvSpPr>
          <p:cNvPr id="5" name="object 5"/>
          <p:cNvSpPr txBox="1">
            <a:spLocks noGrp="1"/>
          </p:cNvSpPr>
          <p:nvPr>
            <p:ph type="title"/>
          </p:nvPr>
        </p:nvSpPr>
        <p:spPr/>
        <p:txBody>
          <a:bodyPr/>
          <a:lstStyle/>
          <a:p>
            <a:r>
              <a:rPr lang="en-US"/>
              <a:t>Study design</a:t>
            </a:r>
          </a:p>
        </p:txBody>
      </p:sp>
      <p:sp>
        <p:nvSpPr>
          <p:cNvPr id="6" name="Textplatzhalter 5">
            <a:extLst>
              <a:ext uri="{FF2B5EF4-FFF2-40B4-BE49-F238E27FC236}">
                <a16:creationId xmlns:a16="http://schemas.microsoft.com/office/drawing/2014/main" id="{03E659B8-D347-7443-B413-F21EF3360259}"/>
              </a:ext>
            </a:extLst>
          </p:cNvPr>
          <p:cNvSpPr>
            <a:spLocks noGrp="1"/>
          </p:cNvSpPr>
          <p:nvPr>
            <p:ph type="body" sz="quarter" idx="12"/>
          </p:nvPr>
        </p:nvSpPr>
        <p:spPr/>
        <p:txBody>
          <a:bodyPr/>
          <a:lstStyle/>
          <a:p>
            <a:r>
              <a:rPr lang="de-DE"/>
              <a:t>Phase 1, open </a:t>
            </a:r>
            <a:r>
              <a:rPr lang="de-DE" err="1"/>
              <a:t>label</a:t>
            </a:r>
            <a:r>
              <a:rPr lang="de-DE"/>
              <a:t>, </a:t>
            </a:r>
            <a:r>
              <a:rPr lang="de-DE" err="1"/>
              <a:t>multicenter</a:t>
            </a:r>
            <a:r>
              <a:rPr lang="de-DE"/>
              <a:t>, dose-</a:t>
            </a:r>
            <a:r>
              <a:rPr lang="de-DE" err="1"/>
              <a:t>escalation</a:t>
            </a:r>
            <a:r>
              <a:rPr lang="de-DE"/>
              <a:t> </a:t>
            </a:r>
            <a:r>
              <a:rPr lang="de-DE" err="1"/>
              <a:t>and</a:t>
            </a:r>
            <a:r>
              <a:rPr lang="de-DE"/>
              <a:t> </a:t>
            </a:r>
            <a:r>
              <a:rPr lang="de-DE" err="1"/>
              <a:t>expansion</a:t>
            </a:r>
            <a:r>
              <a:rPr lang="de-DE"/>
              <a:t> </a:t>
            </a:r>
            <a:r>
              <a:rPr lang="de-DE" err="1"/>
              <a:t>study</a:t>
            </a:r>
            <a:r>
              <a:rPr lang="de-DE"/>
              <a:t> </a:t>
            </a:r>
            <a:r>
              <a:rPr lang="de-DE" err="1"/>
              <a:t>evaluating</a:t>
            </a:r>
            <a:r>
              <a:rPr lang="de-DE"/>
              <a:t> </a:t>
            </a:r>
            <a:r>
              <a:rPr lang="de-DE" err="1"/>
              <a:t>safety</a:t>
            </a:r>
            <a:r>
              <a:rPr lang="de-DE"/>
              <a:t> </a:t>
            </a:r>
            <a:r>
              <a:rPr lang="de-DE" err="1"/>
              <a:t>and</a:t>
            </a:r>
            <a:r>
              <a:rPr lang="de-DE"/>
              <a:t> </a:t>
            </a:r>
            <a:r>
              <a:rPr lang="de-DE" err="1"/>
              <a:t>efficacy</a:t>
            </a:r>
            <a:r>
              <a:rPr lang="de-DE"/>
              <a:t> </a:t>
            </a:r>
            <a:r>
              <a:rPr lang="de-DE" err="1"/>
              <a:t>of</a:t>
            </a:r>
            <a:r>
              <a:rPr lang="de-DE"/>
              <a:t> BCL2 </a:t>
            </a:r>
            <a:r>
              <a:rPr lang="de-DE" err="1"/>
              <a:t>inhibitor</a:t>
            </a:r>
            <a:r>
              <a:rPr lang="de-DE"/>
              <a:t> BGB-11417 in </a:t>
            </a:r>
            <a:r>
              <a:rPr lang="de-DE" err="1"/>
              <a:t>monotherapy</a:t>
            </a:r>
            <a:r>
              <a:rPr lang="de-DE"/>
              <a:t>/ in </a:t>
            </a:r>
            <a:r>
              <a:rPr lang="de-DE" err="1"/>
              <a:t>combination</a:t>
            </a:r>
            <a:r>
              <a:rPr lang="de-DE"/>
              <a:t> </a:t>
            </a:r>
            <a:r>
              <a:rPr lang="de-DE" err="1"/>
              <a:t>with</a:t>
            </a:r>
            <a:r>
              <a:rPr lang="de-DE"/>
              <a:t> </a:t>
            </a:r>
            <a:r>
              <a:rPr lang="de-DE" err="1"/>
              <a:t>zanubrutinib</a:t>
            </a:r>
            <a:r>
              <a:rPr lang="de-DE"/>
              <a:t> in B-</a:t>
            </a:r>
            <a:r>
              <a:rPr lang="de-DE" err="1"/>
              <a:t>cell</a:t>
            </a:r>
            <a:r>
              <a:rPr lang="de-DE"/>
              <a:t> </a:t>
            </a:r>
            <a:r>
              <a:rPr lang="de-DE" err="1"/>
              <a:t>malignancies</a:t>
            </a:r>
            <a:endParaRPr lang="de-DE"/>
          </a:p>
        </p:txBody>
      </p:sp>
      <p:sp>
        <p:nvSpPr>
          <p:cNvPr id="3" name="Rechteck 2">
            <a:extLst>
              <a:ext uri="{FF2B5EF4-FFF2-40B4-BE49-F238E27FC236}">
                <a16:creationId xmlns:a16="http://schemas.microsoft.com/office/drawing/2014/main" id="{1FE3837C-4B54-49FE-9A62-ACE2212167CC}"/>
              </a:ext>
            </a:extLst>
          </p:cNvPr>
          <p:cNvSpPr/>
          <p:nvPr/>
        </p:nvSpPr>
        <p:spPr>
          <a:xfrm>
            <a:off x="407988" y="1816108"/>
            <a:ext cx="2273299" cy="619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Part 1: DOSE ESCALATION</a:t>
            </a:r>
          </a:p>
          <a:p>
            <a:pPr algn="ctr"/>
            <a:r>
              <a:rPr lang="de-DE" sz="1200"/>
              <a:t>(BGB-11417 </a:t>
            </a:r>
            <a:r>
              <a:rPr lang="de-DE" sz="1200" err="1"/>
              <a:t>Monotherapy</a:t>
            </a:r>
            <a:r>
              <a:rPr lang="de-DE" sz="1200"/>
              <a:t>)</a:t>
            </a:r>
          </a:p>
        </p:txBody>
      </p:sp>
      <p:sp>
        <p:nvSpPr>
          <p:cNvPr id="8" name="Rechteck 7">
            <a:extLst>
              <a:ext uri="{FF2B5EF4-FFF2-40B4-BE49-F238E27FC236}">
                <a16:creationId xmlns:a16="http://schemas.microsoft.com/office/drawing/2014/main" id="{80293FD0-1AB7-43FD-A656-2E6B58ECCFDE}"/>
              </a:ext>
            </a:extLst>
          </p:cNvPr>
          <p:cNvSpPr/>
          <p:nvPr/>
        </p:nvSpPr>
        <p:spPr>
          <a:xfrm>
            <a:off x="3673660" y="1816108"/>
            <a:ext cx="2273299" cy="619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Part 2: EXPANSION</a:t>
            </a:r>
          </a:p>
          <a:p>
            <a:pPr algn="ctr"/>
            <a:r>
              <a:rPr lang="de-DE" sz="1200"/>
              <a:t>(BGB-11417 </a:t>
            </a:r>
            <a:r>
              <a:rPr lang="de-DE" sz="1200" err="1"/>
              <a:t>Monotherapy</a:t>
            </a:r>
            <a:r>
              <a:rPr lang="de-DE" sz="1200"/>
              <a:t>)</a:t>
            </a:r>
          </a:p>
        </p:txBody>
      </p:sp>
      <p:sp>
        <p:nvSpPr>
          <p:cNvPr id="9" name="Rechteck 8">
            <a:extLst>
              <a:ext uri="{FF2B5EF4-FFF2-40B4-BE49-F238E27FC236}">
                <a16:creationId xmlns:a16="http://schemas.microsoft.com/office/drawing/2014/main" id="{9D0F69B3-096A-4C26-9C52-B45ECAD38813}"/>
              </a:ext>
            </a:extLst>
          </p:cNvPr>
          <p:cNvSpPr/>
          <p:nvPr/>
        </p:nvSpPr>
        <p:spPr>
          <a:xfrm>
            <a:off x="2811666" y="1816108"/>
            <a:ext cx="741801" cy="619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RP2D</a:t>
            </a:r>
          </a:p>
        </p:txBody>
      </p:sp>
      <p:cxnSp>
        <p:nvCxnSpPr>
          <p:cNvPr id="7" name="Gerader Verbinder 6">
            <a:extLst>
              <a:ext uri="{FF2B5EF4-FFF2-40B4-BE49-F238E27FC236}">
                <a16:creationId xmlns:a16="http://schemas.microsoft.com/office/drawing/2014/main" id="{24E2F486-75C1-4FCB-B5AF-666F8903FBDC}"/>
              </a:ext>
            </a:extLst>
          </p:cNvPr>
          <p:cNvCxnSpPr>
            <a:cxnSpLocks/>
          </p:cNvCxnSpPr>
          <p:nvPr/>
        </p:nvCxnSpPr>
        <p:spPr>
          <a:xfrm>
            <a:off x="2681287" y="2125670"/>
            <a:ext cx="13037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869FCEC8-7538-4F4B-828A-1CF2C7AA0C16}"/>
              </a:ext>
            </a:extLst>
          </p:cNvPr>
          <p:cNvCxnSpPr>
            <a:cxnSpLocks/>
          </p:cNvCxnSpPr>
          <p:nvPr/>
        </p:nvCxnSpPr>
        <p:spPr>
          <a:xfrm>
            <a:off x="3553467" y="2125670"/>
            <a:ext cx="1201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Tabelle 16">
            <a:extLst>
              <a:ext uri="{FF2B5EF4-FFF2-40B4-BE49-F238E27FC236}">
                <a16:creationId xmlns:a16="http://schemas.microsoft.com/office/drawing/2014/main" id="{6BCE318F-10B1-4305-BBA4-6E74DEA9A395}"/>
              </a:ext>
            </a:extLst>
          </p:cNvPr>
          <p:cNvGraphicFramePr>
            <a:graphicFrameLocks noGrp="1"/>
          </p:cNvGraphicFramePr>
          <p:nvPr>
            <p:extLst>
              <p:ext uri="{D42A27DB-BD31-4B8C-83A1-F6EECF244321}">
                <p14:modId xmlns:p14="http://schemas.microsoft.com/office/powerpoint/2010/main" val="3408592452"/>
              </p:ext>
            </p:extLst>
          </p:nvPr>
        </p:nvGraphicFramePr>
        <p:xfrm>
          <a:off x="407988" y="2572185"/>
          <a:ext cx="2273300" cy="2380080"/>
        </p:xfrm>
        <a:graphic>
          <a:graphicData uri="http://schemas.openxmlformats.org/drawingml/2006/table">
            <a:tbl>
              <a:tblPr firstRow="1" bandRow="1">
                <a:tableStyleId>{5C22544A-7EE6-4342-B048-85BDC9FD1C3A}</a:tableStyleId>
              </a:tblPr>
              <a:tblGrid>
                <a:gridCol w="568325">
                  <a:extLst>
                    <a:ext uri="{9D8B030D-6E8A-4147-A177-3AD203B41FA5}">
                      <a16:colId xmlns:a16="http://schemas.microsoft.com/office/drawing/2014/main" val="223327843"/>
                    </a:ext>
                  </a:extLst>
                </a:gridCol>
                <a:gridCol w="568325">
                  <a:extLst>
                    <a:ext uri="{9D8B030D-6E8A-4147-A177-3AD203B41FA5}">
                      <a16:colId xmlns:a16="http://schemas.microsoft.com/office/drawing/2014/main" val="3617100586"/>
                    </a:ext>
                  </a:extLst>
                </a:gridCol>
                <a:gridCol w="568325">
                  <a:extLst>
                    <a:ext uri="{9D8B030D-6E8A-4147-A177-3AD203B41FA5}">
                      <a16:colId xmlns:a16="http://schemas.microsoft.com/office/drawing/2014/main" val="1570077114"/>
                    </a:ext>
                  </a:extLst>
                </a:gridCol>
                <a:gridCol w="568325">
                  <a:extLst>
                    <a:ext uri="{9D8B030D-6E8A-4147-A177-3AD203B41FA5}">
                      <a16:colId xmlns:a16="http://schemas.microsoft.com/office/drawing/2014/main" val="820752987"/>
                    </a:ext>
                  </a:extLst>
                </a:gridCol>
              </a:tblGrid>
              <a:tr h="0">
                <a:tc>
                  <a:txBody>
                    <a:bodyPr/>
                    <a:lstStyle/>
                    <a:p>
                      <a:pPr algn="ctr"/>
                      <a:r>
                        <a:rPr lang="de-DE" sz="800" b="1"/>
                        <a:t>Cohort</a:t>
                      </a:r>
                    </a:p>
                  </a:txBody>
                  <a:tcPr marL="18000" marR="18000" marT="108000" marB="108000" anchor="ctr"/>
                </a:tc>
                <a:tc>
                  <a:txBody>
                    <a:bodyPr/>
                    <a:lstStyle/>
                    <a:p>
                      <a:pPr algn="ctr"/>
                      <a:r>
                        <a:rPr lang="de-DE" sz="800" b="1"/>
                        <a:t>Population</a:t>
                      </a:r>
                    </a:p>
                  </a:txBody>
                  <a:tcPr marL="18000" marR="18000" marT="108000" marB="108000" anchor="ctr"/>
                </a:tc>
                <a:tc>
                  <a:txBody>
                    <a:bodyPr/>
                    <a:lstStyle/>
                    <a:p>
                      <a:pPr algn="ctr"/>
                      <a:r>
                        <a:rPr lang="de-DE" sz="800" b="1"/>
                        <a:t>Disease</a:t>
                      </a:r>
                    </a:p>
                  </a:txBody>
                  <a:tcPr marL="18000" marR="18000" marT="108000" marB="108000" anchor="ctr"/>
                </a:tc>
                <a:tc>
                  <a:txBody>
                    <a:bodyPr/>
                    <a:lstStyle/>
                    <a:p>
                      <a:pPr algn="ctr"/>
                      <a:r>
                        <a:rPr lang="de-DE" sz="800" b="1"/>
                        <a:t>Planned N</a:t>
                      </a:r>
                    </a:p>
                  </a:txBody>
                  <a:tcPr marL="18000" marR="18000" marT="108000" marB="108000" anchor="ctr"/>
                </a:tc>
                <a:extLst>
                  <a:ext uri="{0D108BD9-81ED-4DB2-BD59-A6C34878D82A}">
                    <a16:rowId xmlns:a16="http://schemas.microsoft.com/office/drawing/2014/main" val="1343033665"/>
                  </a:ext>
                </a:extLst>
              </a:tr>
              <a:tr h="0">
                <a:tc>
                  <a:txBody>
                    <a:bodyPr/>
                    <a:lstStyle/>
                    <a:p>
                      <a:pPr algn="ctr"/>
                      <a:r>
                        <a:rPr lang="de-DE" sz="800" b="0">
                          <a:solidFill>
                            <a:schemeClr val="tx2"/>
                          </a:solidFill>
                        </a:rPr>
                        <a:t>1A</a:t>
                      </a:r>
                    </a:p>
                  </a:txBody>
                  <a:tcPr marL="18000" marR="18000" anchor="ctr"/>
                </a:tc>
                <a:tc>
                  <a:txBody>
                    <a:bodyPr/>
                    <a:lstStyle/>
                    <a:p>
                      <a:pPr algn="ctr"/>
                      <a:r>
                        <a:rPr lang="de-DE" sz="800" b="0">
                          <a:solidFill>
                            <a:schemeClr val="tx2"/>
                          </a:solidFill>
                        </a:rPr>
                        <a:t>R/R</a:t>
                      </a:r>
                    </a:p>
                  </a:txBody>
                  <a:tcPr marL="18000" marR="18000" anchor="ctr"/>
                </a:tc>
                <a:tc>
                  <a:txBody>
                    <a:bodyPr/>
                    <a:lstStyle/>
                    <a:p>
                      <a:pPr algn="ctr"/>
                      <a:r>
                        <a:rPr lang="de-DE" sz="800" b="0">
                          <a:solidFill>
                            <a:schemeClr val="tx2"/>
                          </a:solidFill>
                        </a:rPr>
                        <a:t>NHL</a:t>
                      </a:r>
                    </a:p>
                    <a:p>
                      <a:pPr algn="ctr"/>
                      <a:r>
                        <a:rPr lang="de-DE" sz="800" b="0">
                          <a:solidFill>
                            <a:schemeClr val="tx2"/>
                          </a:solidFill>
                        </a:rPr>
                        <a:t>(FL,DLBCL, MZL, or transformed NHL)</a:t>
                      </a:r>
                    </a:p>
                  </a:txBody>
                  <a:tcPr marL="18000" marR="18000" anchor="ctr"/>
                </a:tc>
                <a:tc>
                  <a:txBody>
                    <a:bodyPr/>
                    <a:lstStyle/>
                    <a:p>
                      <a:pPr algn="ctr"/>
                      <a:r>
                        <a:rPr lang="de-DE" sz="800" b="0">
                          <a:solidFill>
                            <a:schemeClr val="tx2"/>
                          </a:solidFill>
                        </a:rPr>
                        <a:t>15-30</a:t>
                      </a:r>
                    </a:p>
                  </a:txBody>
                  <a:tcPr marL="18000" marR="18000" anchor="ctr"/>
                </a:tc>
                <a:extLst>
                  <a:ext uri="{0D108BD9-81ED-4DB2-BD59-A6C34878D82A}">
                    <a16:rowId xmlns:a16="http://schemas.microsoft.com/office/drawing/2014/main" val="2978776157"/>
                  </a:ext>
                </a:extLst>
              </a:tr>
              <a:tr h="0">
                <a:tc>
                  <a:txBody>
                    <a:bodyPr/>
                    <a:lstStyle/>
                    <a:p>
                      <a:pPr algn="ctr"/>
                      <a:r>
                        <a:rPr lang="de-DE" sz="800" b="0">
                          <a:solidFill>
                            <a:schemeClr val="tx2"/>
                          </a:solidFill>
                        </a:rPr>
                        <a:t>1B</a:t>
                      </a:r>
                    </a:p>
                  </a:txBody>
                  <a:tcPr marL="18000" marR="18000" anchor="ctr"/>
                </a:tc>
                <a:tc>
                  <a:txBody>
                    <a:bodyPr/>
                    <a:lstStyle/>
                    <a:p>
                      <a:pPr algn="ctr"/>
                      <a:r>
                        <a:rPr lang="de-DE" sz="800" b="0">
                          <a:solidFill>
                            <a:schemeClr val="tx2"/>
                          </a:solidFill>
                        </a:rPr>
                        <a:t>R/R</a:t>
                      </a:r>
                    </a:p>
                    <a:p>
                      <a:pPr algn="ctr"/>
                      <a:r>
                        <a:rPr lang="de-DE" sz="800" b="0">
                          <a:solidFill>
                            <a:schemeClr val="tx2"/>
                          </a:solidFill>
                        </a:rPr>
                        <a:t>(low TLS risk)</a:t>
                      </a:r>
                    </a:p>
                  </a:txBody>
                  <a:tcPr marL="18000" marR="18000" anchor="ctr"/>
                </a:tc>
                <a:tc>
                  <a:txBody>
                    <a:bodyPr/>
                    <a:lstStyle/>
                    <a:p>
                      <a:pPr algn="ctr"/>
                      <a:r>
                        <a:rPr lang="de-DE" sz="800" b="0">
                          <a:solidFill>
                            <a:schemeClr val="tx2"/>
                          </a:solidFill>
                        </a:rPr>
                        <a:t>CLL/SLL</a:t>
                      </a:r>
                    </a:p>
                  </a:txBody>
                  <a:tcPr marL="18000" marR="18000" anchor="ctr"/>
                </a:tc>
                <a:tc>
                  <a:txBody>
                    <a:bodyPr/>
                    <a:lstStyle/>
                    <a:p>
                      <a:pPr algn="ctr"/>
                      <a:r>
                        <a:rPr lang="de-DE" sz="800" b="0">
                          <a:solidFill>
                            <a:schemeClr val="tx2"/>
                          </a:solidFill>
                        </a:rPr>
                        <a:t>15-30</a:t>
                      </a:r>
                    </a:p>
                  </a:txBody>
                  <a:tcPr marL="18000" marR="18000" anchor="ctr"/>
                </a:tc>
                <a:extLst>
                  <a:ext uri="{0D108BD9-81ED-4DB2-BD59-A6C34878D82A}">
                    <a16:rowId xmlns:a16="http://schemas.microsoft.com/office/drawing/2014/main" val="1840106823"/>
                  </a:ext>
                </a:extLst>
              </a:tr>
              <a:tr h="0">
                <a:tc>
                  <a:txBody>
                    <a:bodyPr/>
                    <a:lstStyle/>
                    <a:p>
                      <a:pPr algn="ctr"/>
                      <a:r>
                        <a:rPr lang="de-DE" sz="800" b="0"/>
                        <a:t>1C</a:t>
                      </a:r>
                    </a:p>
                  </a:txBody>
                  <a:tcPr marL="18000" marR="18000" anchor="ctr"/>
                </a:tc>
                <a:tc>
                  <a:txBody>
                    <a:bodyPr/>
                    <a:lstStyle/>
                    <a:p>
                      <a:pPr algn="ctr"/>
                      <a:r>
                        <a:rPr lang="de-DE" sz="800" b="0"/>
                        <a:t>R/R</a:t>
                      </a:r>
                    </a:p>
                    <a:p>
                      <a:pPr algn="ctr"/>
                      <a:r>
                        <a:rPr lang="de-DE" sz="800" b="0"/>
                        <a:t>(high TLS </a:t>
                      </a:r>
                      <a:r>
                        <a:rPr lang="de-DE" sz="800" b="0" err="1"/>
                        <a:t>risk</a:t>
                      </a:r>
                      <a:r>
                        <a:rPr lang="de-DE" sz="800" b="0" baseline="30000" err="1"/>
                        <a:t>a</a:t>
                      </a:r>
                      <a:r>
                        <a:rPr lang="de-DE" sz="800" b="0" baseline="0"/>
                        <a:t>)</a:t>
                      </a:r>
                      <a:endParaRPr lang="de-DE" sz="800" b="0"/>
                    </a:p>
                  </a:txBody>
                  <a:tcPr marL="18000" marR="18000" anchor="ctr"/>
                </a:tc>
                <a:tc>
                  <a:txBody>
                    <a:bodyPr/>
                    <a:lstStyle/>
                    <a:p>
                      <a:pPr algn="ctr"/>
                      <a:r>
                        <a:rPr lang="de-DE" sz="800" b="0"/>
                        <a:t>CLL/SLL</a:t>
                      </a:r>
                    </a:p>
                  </a:txBody>
                  <a:tcPr marL="18000" marR="18000" anchor="ctr"/>
                </a:tc>
                <a:tc>
                  <a:txBody>
                    <a:bodyPr/>
                    <a:lstStyle/>
                    <a:p>
                      <a:pPr algn="ctr"/>
                      <a:r>
                        <a:rPr lang="de-DE" sz="800" b="0"/>
                        <a:t>3-6</a:t>
                      </a:r>
                    </a:p>
                  </a:txBody>
                  <a:tcPr marL="18000" marR="18000" anchor="ctr"/>
                </a:tc>
                <a:extLst>
                  <a:ext uri="{0D108BD9-81ED-4DB2-BD59-A6C34878D82A}">
                    <a16:rowId xmlns:a16="http://schemas.microsoft.com/office/drawing/2014/main" val="204034884"/>
                  </a:ext>
                </a:extLst>
              </a:tr>
              <a:tr h="0">
                <a:tc>
                  <a:txBody>
                    <a:bodyPr/>
                    <a:lstStyle/>
                    <a:p>
                      <a:pPr algn="ctr"/>
                      <a:r>
                        <a:rPr lang="de-DE" sz="800" b="0"/>
                        <a:t>1D</a:t>
                      </a:r>
                    </a:p>
                  </a:txBody>
                  <a:tcPr marL="18000" marR="18000" anchor="ctr"/>
                </a:tc>
                <a:tc>
                  <a:txBody>
                    <a:bodyPr/>
                    <a:lstStyle/>
                    <a:p>
                      <a:pPr algn="ctr"/>
                      <a:r>
                        <a:rPr lang="de-DE" sz="800" b="0"/>
                        <a:t>R/R</a:t>
                      </a:r>
                    </a:p>
                  </a:txBody>
                  <a:tcPr marL="18000" marR="18000" anchor="ctr"/>
                </a:tc>
                <a:tc>
                  <a:txBody>
                    <a:bodyPr/>
                    <a:lstStyle/>
                    <a:p>
                      <a:pPr algn="ctr"/>
                      <a:r>
                        <a:rPr lang="de-DE" sz="800" b="0"/>
                        <a:t>MCL</a:t>
                      </a:r>
                    </a:p>
                  </a:txBody>
                  <a:tcPr marL="18000" marR="18000" anchor="ctr"/>
                </a:tc>
                <a:tc>
                  <a:txBody>
                    <a:bodyPr/>
                    <a:lstStyle/>
                    <a:p>
                      <a:pPr algn="ctr"/>
                      <a:r>
                        <a:rPr lang="de-DE" sz="800" b="0"/>
                        <a:t>3-6</a:t>
                      </a:r>
                    </a:p>
                  </a:txBody>
                  <a:tcPr marL="18000" marR="18000" anchor="ctr"/>
                </a:tc>
                <a:extLst>
                  <a:ext uri="{0D108BD9-81ED-4DB2-BD59-A6C34878D82A}">
                    <a16:rowId xmlns:a16="http://schemas.microsoft.com/office/drawing/2014/main" val="3835347733"/>
                  </a:ext>
                </a:extLst>
              </a:tr>
              <a:tr h="0">
                <a:tc>
                  <a:txBody>
                    <a:bodyPr/>
                    <a:lstStyle/>
                    <a:p>
                      <a:pPr algn="ctr"/>
                      <a:r>
                        <a:rPr lang="de-DE" sz="800" b="0"/>
                        <a:t>1E</a:t>
                      </a:r>
                    </a:p>
                  </a:txBody>
                  <a:tcPr marL="18000" marR="18000" anchor="ctr"/>
                </a:tc>
                <a:tc>
                  <a:txBody>
                    <a:bodyPr/>
                    <a:lstStyle/>
                    <a:p>
                      <a:pPr algn="ctr"/>
                      <a:r>
                        <a:rPr lang="de-DE" sz="800" b="0"/>
                        <a:t>R/R</a:t>
                      </a:r>
                    </a:p>
                  </a:txBody>
                  <a:tcPr marL="18000" marR="18000" anchor="ctr"/>
                </a:tc>
                <a:tc>
                  <a:txBody>
                    <a:bodyPr/>
                    <a:lstStyle/>
                    <a:p>
                      <a:pPr algn="ctr"/>
                      <a:r>
                        <a:rPr lang="de-DE" sz="800" b="0"/>
                        <a:t>WM</a:t>
                      </a:r>
                    </a:p>
                  </a:txBody>
                  <a:tcPr marL="18000" marR="18000" anchor="ctr"/>
                </a:tc>
                <a:tc>
                  <a:txBody>
                    <a:bodyPr/>
                    <a:lstStyle/>
                    <a:p>
                      <a:pPr algn="ctr"/>
                      <a:r>
                        <a:rPr lang="de-DE" sz="800" b="0"/>
                        <a:t>3-6</a:t>
                      </a:r>
                    </a:p>
                  </a:txBody>
                  <a:tcPr marL="18000" marR="18000" anchor="ctr"/>
                </a:tc>
                <a:extLst>
                  <a:ext uri="{0D108BD9-81ED-4DB2-BD59-A6C34878D82A}">
                    <a16:rowId xmlns:a16="http://schemas.microsoft.com/office/drawing/2014/main" val="3312468323"/>
                  </a:ext>
                </a:extLst>
              </a:tr>
            </a:tbl>
          </a:graphicData>
        </a:graphic>
      </p:graphicFrame>
      <p:sp>
        <p:nvSpPr>
          <p:cNvPr id="21" name="Rechteck 20">
            <a:extLst>
              <a:ext uri="{FF2B5EF4-FFF2-40B4-BE49-F238E27FC236}">
                <a16:creationId xmlns:a16="http://schemas.microsoft.com/office/drawing/2014/main" id="{CC29F647-E975-470D-9B56-DB44E902BE72}"/>
              </a:ext>
            </a:extLst>
          </p:cNvPr>
          <p:cNvSpPr/>
          <p:nvPr/>
        </p:nvSpPr>
        <p:spPr>
          <a:xfrm>
            <a:off x="2811665" y="2572185"/>
            <a:ext cx="741801" cy="1643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800"/>
              <a:t>RP2D per </a:t>
            </a:r>
            <a:r>
              <a:rPr lang="de-DE" sz="800" err="1"/>
              <a:t>cohort</a:t>
            </a:r>
            <a:r>
              <a:rPr lang="de-DE" sz="800"/>
              <a:t> will </a:t>
            </a:r>
            <a:r>
              <a:rPr lang="de-DE" sz="800" err="1"/>
              <a:t>be</a:t>
            </a:r>
            <a:r>
              <a:rPr lang="de-DE" sz="800"/>
              <a:t> </a:t>
            </a:r>
            <a:r>
              <a:rPr lang="de-DE" sz="800" err="1"/>
              <a:t>decided</a:t>
            </a:r>
            <a:r>
              <a:rPr lang="de-DE" sz="800"/>
              <a:t> </a:t>
            </a:r>
            <a:r>
              <a:rPr lang="de-DE" sz="800" err="1"/>
              <a:t>based</a:t>
            </a:r>
            <a:r>
              <a:rPr lang="de-DE" sz="800"/>
              <a:t> on SMC review </a:t>
            </a:r>
            <a:r>
              <a:rPr lang="de-DE" sz="800" err="1"/>
              <a:t>of</a:t>
            </a:r>
            <a:r>
              <a:rPr lang="de-DE" sz="800"/>
              <a:t> </a:t>
            </a:r>
            <a:r>
              <a:rPr lang="de-DE" sz="800" err="1"/>
              <a:t>available</a:t>
            </a:r>
            <a:r>
              <a:rPr lang="de-DE" sz="800"/>
              <a:t> </a:t>
            </a:r>
            <a:r>
              <a:rPr lang="de-DE" sz="800" err="1"/>
              <a:t>safety</a:t>
            </a:r>
            <a:r>
              <a:rPr lang="de-DE" sz="800"/>
              <a:t> and </a:t>
            </a:r>
            <a:r>
              <a:rPr lang="de-DE" sz="800" err="1"/>
              <a:t>activity</a:t>
            </a:r>
            <a:r>
              <a:rPr lang="de-DE" sz="800"/>
              <a:t> </a:t>
            </a:r>
            <a:r>
              <a:rPr lang="de-DE" sz="800" err="1"/>
              <a:t>data</a:t>
            </a:r>
            <a:endParaRPr lang="de-DE" sz="800"/>
          </a:p>
        </p:txBody>
      </p:sp>
      <p:graphicFrame>
        <p:nvGraphicFramePr>
          <p:cNvPr id="22" name="Tabelle 16">
            <a:extLst>
              <a:ext uri="{FF2B5EF4-FFF2-40B4-BE49-F238E27FC236}">
                <a16:creationId xmlns:a16="http://schemas.microsoft.com/office/drawing/2014/main" id="{00C601E2-D7C8-4803-85F6-A7C3BE35F10C}"/>
              </a:ext>
            </a:extLst>
          </p:cNvPr>
          <p:cNvGraphicFramePr>
            <a:graphicFrameLocks noGrp="1"/>
          </p:cNvGraphicFramePr>
          <p:nvPr>
            <p:extLst>
              <p:ext uri="{D42A27DB-BD31-4B8C-83A1-F6EECF244321}">
                <p14:modId xmlns:p14="http://schemas.microsoft.com/office/powerpoint/2010/main" val="1091458875"/>
              </p:ext>
            </p:extLst>
          </p:nvPr>
        </p:nvGraphicFramePr>
        <p:xfrm>
          <a:off x="3673659" y="2572186"/>
          <a:ext cx="2273300" cy="3036480"/>
        </p:xfrm>
        <a:graphic>
          <a:graphicData uri="http://schemas.openxmlformats.org/drawingml/2006/table">
            <a:tbl>
              <a:tblPr firstRow="1" bandRow="1">
                <a:tableStyleId>{5C22544A-7EE6-4342-B048-85BDC9FD1C3A}</a:tableStyleId>
              </a:tblPr>
              <a:tblGrid>
                <a:gridCol w="568325">
                  <a:extLst>
                    <a:ext uri="{9D8B030D-6E8A-4147-A177-3AD203B41FA5}">
                      <a16:colId xmlns:a16="http://schemas.microsoft.com/office/drawing/2014/main" val="223327843"/>
                    </a:ext>
                  </a:extLst>
                </a:gridCol>
                <a:gridCol w="568325">
                  <a:extLst>
                    <a:ext uri="{9D8B030D-6E8A-4147-A177-3AD203B41FA5}">
                      <a16:colId xmlns:a16="http://schemas.microsoft.com/office/drawing/2014/main" val="3617100586"/>
                    </a:ext>
                  </a:extLst>
                </a:gridCol>
                <a:gridCol w="568325">
                  <a:extLst>
                    <a:ext uri="{9D8B030D-6E8A-4147-A177-3AD203B41FA5}">
                      <a16:colId xmlns:a16="http://schemas.microsoft.com/office/drawing/2014/main" val="1570077114"/>
                    </a:ext>
                  </a:extLst>
                </a:gridCol>
                <a:gridCol w="568325">
                  <a:extLst>
                    <a:ext uri="{9D8B030D-6E8A-4147-A177-3AD203B41FA5}">
                      <a16:colId xmlns:a16="http://schemas.microsoft.com/office/drawing/2014/main" val="820752987"/>
                    </a:ext>
                  </a:extLst>
                </a:gridCol>
              </a:tblGrid>
              <a:tr h="0">
                <a:tc>
                  <a:txBody>
                    <a:bodyPr/>
                    <a:lstStyle/>
                    <a:p>
                      <a:pPr algn="ctr"/>
                      <a:r>
                        <a:rPr lang="de-DE" sz="800" b="1"/>
                        <a:t>Cohort</a:t>
                      </a:r>
                    </a:p>
                  </a:txBody>
                  <a:tcPr marL="18000" marR="18000" marT="108000" marB="108000" anchor="ctr"/>
                </a:tc>
                <a:tc>
                  <a:txBody>
                    <a:bodyPr/>
                    <a:lstStyle/>
                    <a:p>
                      <a:pPr algn="ctr"/>
                      <a:r>
                        <a:rPr lang="de-DE" sz="800" b="1"/>
                        <a:t>Population</a:t>
                      </a:r>
                    </a:p>
                  </a:txBody>
                  <a:tcPr marL="18000" marR="18000" marT="108000" marB="108000" anchor="ctr"/>
                </a:tc>
                <a:tc>
                  <a:txBody>
                    <a:bodyPr/>
                    <a:lstStyle/>
                    <a:p>
                      <a:pPr algn="ctr"/>
                      <a:r>
                        <a:rPr lang="de-DE" sz="800" b="1"/>
                        <a:t>Disease</a:t>
                      </a:r>
                    </a:p>
                  </a:txBody>
                  <a:tcPr marL="18000" marR="18000" marT="108000" marB="108000" anchor="ctr"/>
                </a:tc>
                <a:tc>
                  <a:txBody>
                    <a:bodyPr/>
                    <a:lstStyle/>
                    <a:p>
                      <a:pPr algn="ctr"/>
                      <a:r>
                        <a:rPr lang="de-DE" sz="800" b="1"/>
                        <a:t>Planned N</a:t>
                      </a:r>
                    </a:p>
                  </a:txBody>
                  <a:tcPr marL="18000" marR="18000" marT="108000" marB="108000" anchor="ctr"/>
                </a:tc>
                <a:extLst>
                  <a:ext uri="{0D108BD9-81ED-4DB2-BD59-A6C34878D82A}">
                    <a16:rowId xmlns:a16="http://schemas.microsoft.com/office/drawing/2014/main" val="1343033665"/>
                  </a:ext>
                </a:extLst>
              </a:tr>
              <a:tr h="116729">
                <a:tc>
                  <a:txBody>
                    <a:bodyPr/>
                    <a:lstStyle/>
                    <a:p>
                      <a:pPr algn="ctr"/>
                      <a:r>
                        <a:rPr lang="de-DE" sz="800" b="0">
                          <a:solidFill>
                            <a:schemeClr val="tx1"/>
                          </a:solidFill>
                        </a:rPr>
                        <a:t>2A</a:t>
                      </a:r>
                    </a:p>
                  </a:txBody>
                  <a:tcPr marL="18000" marR="18000" marT="36000" marB="36000" anchor="ctr"/>
                </a:tc>
                <a:tc>
                  <a:txBody>
                    <a:bodyPr/>
                    <a:lstStyle/>
                    <a:p>
                      <a:pPr algn="ctr"/>
                      <a:r>
                        <a:rPr lang="de-DE" sz="800" b="0">
                          <a:solidFill>
                            <a:schemeClr val="tx1"/>
                          </a:solidFill>
                        </a:rPr>
                        <a:t>R/R</a:t>
                      </a:r>
                    </a:p>
                    <a:p>
                      <a:pPr algn="ctr"/>
                      <a:r>
                        <a:rPr lang="de-DE" sz="800" b="0">
                          <a:solidFill>
                            <a:schemeClr val="tx1"/>
                          </a:solidFill>
                        </a:rPr>
                        <a:t>(Food </a:t>
                      </a:r>
                      <a:r>
                        <a:rPr lang="de-DE" sz="800" b="0" err="1">
                          <a:solidFill>
                            <a:schemeClr val="tx1"/>
                          </a:solidFill>
                        </a:rPr>
                        <a:t>Effect</a:t>
                      </a:r>
                      <a:r>
                        <a:rPr lang="de-DE" sz="800" b="0">
                          <a:solidFill>
                            <a:schemeClr val="tx1"/>
                          </a:solidFill>
                        </a:rPr>
                        <a:t>)</a:t>
                      </a:r>
                    </a:p>
                  </a:txBody>
                  <a:tcPr marL="18000" marR="18000" marT="36000" marB="36000" anchor="ctr"/>
                </a:tc>
                <a:tc>
                  <a:txBody>
                    <a:bodyPr/>
                    <a:lstStyle/>
                    <a:p>
                      <a:pPr algn="ctr"/>
                      <a:r>
                        <a:rPr lang="de-DE" sz="800" b="0">
                          <a:solidFill>
                            <a:schemeClr val="tx1"/>
                          </a:solidFill>
                        </a:rPr>
                        <a:t>Indolent NHL</a:t>
                      </a:r>
                    </a:p>
                    <a:p>
                      <a:pPr algn="ctr"/>
                      <a:r>
                        <a:rPr lang="de-DE" sz="800" b="0">
                          <a:solidFill>
                            <a:schemeClr val="tx1"/>
                          </a:solidFill>
                        </a:rPr>
                        <a:t>(FL, MZL)</a:t>
                      </a:r>
                    </a:p>
                  </a:txBody>
                  <a:tcPr marL="18000" marR="18000" marT="36000" marB="36000" anchor="ctr"/>
                </a:tc>
                <a:tc>
                  <a:txBody>
                    <a:bodyPr/>
                    <a:lstStyle/>
                    <a:p>
                      <a:pPr algn="ctr"/>
                      <a:r>
                        <a:rPr lang="de-DE" sz="800" b="0">
                          <a:solidFill>
                            <a:schemeClr val="tx1"/>
                          </a:solidFill>
                        </a:rPr>
                        <a:t>10</a:t>
                      </a:r>
                    </a:p>
                  </a:txBody>
                  <a:tcPr marL="18000" marR="18000" marT="36000" marB="36000" anchor="ctr"/>
                </a:tc>
                <a:extLst>
                  <a:ext uri="{0D108BD9-81ED-4DB2-BD59-A6C34878D82A}">
                    <a16:rowId xmlns:a16="http://schemas.microsoft.com/office/drawing/2014/main" val="2978776157"/>
                  </a:ext>
                </a:extLst>
              </a:tr>
              <a:tr h="181749">
                <a:tc>
                  <a:txBody>
                    <a:bodyPr/>
                    <a:lstStyle/>
                    <a:p>
                      <a:pPr algn="ctr"/>
                      <a:r>
                        <a:rPr lang="de-DE" sz="800" b="0">
                          <a:solidFill>
                            <a:schemeClr val="tx1"/>
                          </a:solidFill>
                        </a:rPr>
                        <a:t>2B</a:t>
                      </a:r>
                    </a:p>
                  </a:txBody>
                  <a:tcPr marL="18000" marR="18000" marT="36000" marB="36000" anchor="ctr"/>
                </a:tc>
                <a:tc>
                  <a:txBody>
                    <a:bodyPr/>
                    <a:lstStyle/>
                    <a:p>
                      <a:pPr algn="ctr"/>
                      <a:r>
                        <a:rPr lang="de-DE" sz="800" b="0">
                          <a:solidFill>
                            <a:schemeClr val="tx1"/>
                          </a:solidFill>
                        </a:rPr>
                        <a:t>R/R</a:t>
                      </a:r>
                    </a:p>
                    <a:p>
                      <a:pPr algn="ctr"/>
                      <a:r>
                        <a:rPr lang="de-DE" sz="800" b="0">
                          <a:solidFill>
                            <a:schemeClr val="tx1"/>
                          </a:solidFill>
                        </a:rPr>
                        <a:t>(Food </a:t>
                      </a:r>
                      <a:r>
                        <a:rPr lang="de-DE" sz="800" b="0" err="1">
                          <a:solidFill>
                            <a:schemeClr val="tx1"/>
                          </a:solidFill>
                        </a:rPr>
                        <a:t>Effect</a:t>
                      </a:r>
                      <a:r>
                        <a:rPr lang="de-DE" sz="800" b="0">
                          <a:solidFill>
                            <a:schemeClr val="tx1"/>
                          </a:solidFill>
                        </a:rPr>
                        <a:t>)</a:t>
                      </a:r>
                    </a:p>
                  </a:txBody>
                  <a:tcPr marL="18000" marR="18000" marT="36000" marB="36000" anchor="ctr"/>
                </a:tc>
                <a:tc>
                  <a:txBody>
                    <a:bodyPr/>
                    <a:lstStyle/>
                    <a:p>
                      <a:pPr algn="ctr"/>
                      <a:r>
                        <a:rPr lang="de-DE" sz="800" b="0">
                          <a:solidFill>
                            <a:schemeClr val="tx1"/>
                          </a:solidFill>
                        </a:rPr>
                        <a:t>Aggressive NHL (DLBCL, </a:t>
                      </a:r>
                      <a:r>
                        <a:rPr lang="de-DE" sz="800" b="0" err="1">
                          <a:solidFill>
                            <a:schemeClr val="tx1"/>
                          </a:solidFill>
                        </a:rPr>
                        <a:t>transformed</a:t>
                      </a:r>
                      <a:r>
                        <a:rPr lang="de-DE" sz="800" b="0">
                          <a:solidFill>
                            <a:schemeClr val="tx1"/>
                          </a:solidFill>
                        </a:rPr>
                        <a:t> NHL)</a:t>
                      </a:r>
                    </a:p>
                  </a:txBody>
                  <a:tcPr marL="18000" marR="18000" marT="36000" marB="36000" anchor="ctr"/>
                </a:tc>
                <a:tc>
                  <a:txBody>
                    <a:bodyPr/>
                    <a:lstStyle/>
                    <a:p>
                      <a:pPr algn="ctr"/>
                      <a:r>
                        <a:rPr lang="de-DE" sz="800" b="0">
                          <a:solidFill>
                            <a:schemeClr val="tx1"/>
                          </a:solidFill>
                        </a:rPr>
                        <a:t>10</a:t>
                      </a:r>
                    </a:p>
                  </a:txBody>
                  <a:tcPr marL="18000" marR="18000" marT="36000" marB="36000" anchor="ctr"/>
                </a:tc>
                <a:extLst>
                  <a:ext uri="{0D108BD9-81ED-4DB2-BD59-A6C34878D82A}">
                    <a16:rowId xmlns:a16="http://schemas.microsoft.com/office/drawing/2014/main" val="1840106823"/>
                  </a:ext>
                </a:extLst>
              </a:tr>
              <a:tr h="116729">
                <a:tc>
                  <a:txBody>
                    <a:bodyPr/>
                    <a:lstStyle/>
                    <a:p>
                      <a:pPr algn="ctr"/>
                      <a:r>
                        <a:rPr lang="de-DE" sz="800" b="0">
                          <a:solidFill>
                            <a:schemeClr val="tx1"/>
                          </a:solidFill>
                        </a:rPr>
                        <a:t>2C</a:t>
                      </a:r>
                    </a:p>
                  </a:txBody>
                  <a:tcPr marL="18000" marR="18000" marT="36000" marB="36000" anchor="ctr"/>
                </a:tc>
                <a:tc>
                  <a:txBody>
                    <a:bodyPr/>
                    <a:lstStyle/>
                    <a:p>
                      <a:pPr algn="ctr"/>
                      <a:r>
                        <a:rPr lang="de-DE" sz="800" b="0">
                          <a:solidFill>
                            <a:schemeClr val="tx1"/>
                          </a:solidFill>
                        </a:rPr>
                        <a:t>R/R</a:t>
                      </a:r>
                    </a:p>
                    <a:p>
                      <a:pPr algn="ctr"/>
                      <a:r>
                        <a:rPr lang="de-DE" sz="800" b="0">
                          <a:solidFill>
                            <a:schemeClr val="tx1"/>
                          </a:solidFill>
                        </a:rPr>
                        <a:t>(</a:t>
                      </a:r>
                      <a:r>
                        <a:rPr lang="de-DE" sz="800" b="0" err="1">
                          <a:solidFill>
                            <a:schemeClr val="tx1"/>
                          </a:solidFill>
                        </a:rPr>
                        <a:t>low</a:t>
                      </a:r>
                      <a:r>
                        <a:rPr lang="de-DE" sz="800" b="0">
                          <a:solidFill>
                            <a:schemeClr val="tx1"/>
                          </a:solidFill>
                        </a:rPr>
                        <a:t> TLS </a:t>
                      </a:r>
                      <a:r>
                        <a:rPr lang="de-DE" sz="800" b="0" err="1">
                          <a:solidFill>
                            <a:schemeClr val="tx1"/>
                          </a:solidFill>
                        </a:rPr>
                        <a:t>risk</a:t>
                      </a:r>
                      <a:r>
                        <a:rPr lang="de-DE" sz="800" b="0">
                          <a:solidFill>
                            <a:schemeClr val="tx1"/>
                          </a:solidFill>
                        </a:rPr>
                        <a:t>)</a:t>
                      </a:r>
                    </a:p>
                  </a:txBody>
                  <a:tcPr marL="18000" marR="18000" marT="36000" marB="36000" anchor="ctr"/>
                </a:tc>
                <a:tc>
                  <a:txBody>
                    <a:bodyPr/>
                    <a:lstStyle/>
                    <a:p>
                      <a:pPr algn="ctr"/>
                      <a:r>
                        <a:rPr lang="de-DE" sz="800" b="0">
                          <a:solidFill>
                            <a:schemeClr val="tx1"/>
                          </a:solidFill>
                        </a:rPr>
                        <a:t>CLL/SLL</a:t>
                      </a:r>
                    </a:p>
                  </a:txBody>
                  <a:tcPr marL="18000" marR="18000" marT="36000" marB="36000" anchor="ctr"/>
                </a:tc>
                <a:tc>
                  <a:txBody>
                    <a:bodyPr/>
                    <a:lstStyle/>
                    <a:p>
                      <a:pPr algn="ctr"/>
                      <a:r>
                        <a:rPr lang="de-DE" sz="800" b="0">
                          <a:solidFill>
                            <a:schemeClr val="tx1"/>
                          </a:solidFill>
                        </a:rPr>
                        <a:t>20</a:t>
                      </a:r>
                    </a:p>
                  </a:txBody>
                  <a:tcPr marL="18000" marR="18000" marT="36000" marB="36000" anchor="ctr"/>
                </a:tc>
                <a:extLst>
                  <a:ext uri="{0D108BD9-81ED-4DB2-BD59-A6C34878D82A}">
                    <a16:rowId xmlns:a16="http://schemas.microsoft.com/office/drawing/2014/main" val="204034884"/>
                  </a:ext>
                </a:extLst>
              </a:tr>
              <a:tr h="116729">
                <a:tc>
                  <a:txBody>
                    <a:bodyPr/>
                    <a:lstStyle/>
                    <a:p>
                      <a:pPr algn="ctr"/>
                      <a:r>
                        <a:rPr lang="de-DE" sz="800" b="0">
                          <a:solidFill>
                            <a:schemeClr val="tx1"/>
                          </a:solidFill>
                        </a:rPr>
                        <a:t>2D</a:t>
                      </a:r>
                    </a:p>
                  </a:txBody>
                  <a:tcPr marL="18000" marR="18000" marT="36000" marB="36000" anchor="ctr"/>
                </a:tc>
                <a:tc>
                  <a:txBody>
                    <a:bodyPr/>
                    <a:lstStyle/>
                    <a:p>
                      <a:pPr algn="ctr"/>
                      <a:r>
                        <a:rPr lang="de-DE" sz="800" b="0">
                          <a:solidFill>
                            <a:schemeClr val="tx1"/>
                          </a:solidFill>
                        </a:rPr>
                        <a:t>R/R</a:t>
                      </a:r>
                    </a:p>
                    <a:p>
                      <a:pPr algn="ctr"/>
                      <a:r>
                        <a:rPr lang="de-DE" sz="800" b="0">
                          <a:solidFill>
                            <a:schemeClr val="tx1"/>
                          </a:solidFill>
                        </a:rPr>
                        <a:t>(high TLS </a:t>
                      </a:r>
                      <a:r>
                        <a:rPr lang="de-DE" sz="800" b="0" err="1">
                          <a:solidFill>
                            <a:schemeClr val="tx1"/>
                          </a:solidFill>
                        </a:rPr>
                        <a:t>risk</a:t>
                      </a:r>
                      <a:r>
                        <a:rPr lang="de-DE" sz="800" b="0" baseline="30000" err="1">
                          <a:solidFill>
                            <a:schemeClr val="tx1"/>
                          </a:solidFill>
                        </a:rPr>
                        <a:t>a</a:t>
                      </a:r>
                      <a:r>
                        <a:rPr lang="de-DE" sz="800" b="0" baseline="0">
                          <a:solidFill>
                            <a:schemeClr val="tx1"/>
                          </a:solidFill>
                        </a:rPr>
                        <a:t>)</a:t>
                      </a:r>
                      <a:endParaRPr lang="de-DE" sz="800" b="0">
                        <a:solidFill>
                          <a:schemeClr val="tx1"/>
                        </a:solidFill>
                      </a:endParaRPr>
                    </a:p>
                  </a:txBody>
                  <a:tcPr marL="18000" marR="18000" marT="36000" marB="36000" anchor="ctr"/>
                </a:tc>
                <a:tc>
                  <a:txBody>
                    <a:bodyPr/>
                    <a:lstStyle/>
                    <a:p>
                      <a:pPr algn="ctr"/>
                      <a:r>
                        <a:rPr lang="de-DE" sz="800" b="0">
                          <a:solidFill>
                            <a:schemeClr val="tx1"/>
                          </a:solidFill>
                        </a:rPr>
                        <a:t>CLL/SLL</a:t>
                      </a:r>
                    </a:p>
                  </a:txBody>
                  <a:tcPr marL="18000" marR="18000" marT="36000" marB="36000" anchor="ctr"/>
                </a:tc>
                <a:tc>
                  <a:txBody>
                    <a:bodyPr/>
                    <a:lstStyle/>
                    <a:p>
                      <a:pPr algn="ctr"/>
                      <a:r>
                        <a:rPr lang="de-DE" sz="800" b="0">
                          <a:solidFill>
                            <a:schemeClr val="tx1"/>
                          </a:solidFill>
                        </a:rPr>
                        <a:t>10</a:t>
                      </a:r>
                    </a:p>
                  </a:txBody>
                  <a:tcPr marL="18000" marR="18000" marT="36000" marB="36000" anchor="ctr"/>
                </a:tc>
                <a:extLst>
                  <a:ext uri="{0D108BD9-81ED-4DB2-BD59-A6C34878D82A}">
                    <a16:rowId xmlns:a16="http://schemas.microsoft.com/office/drawing/2014/main" val="3835347733"/>
                  </a:ext>
                </a:extLst>
              </a:tr>
              <a:tr h="0">
                <a:tc>
                  <a:txBody>
                    <a:bodyPr/>
                    <a:lstStyle/>
                    <a:p>
                      <a:pPr algn="ctr"/>
                      <a:r>
                        <a:rPr lang="de-DE" sz="800" b="0">
                          <a:solidFill>
                            <a:schemeClr val="tx1"/>
                          </a:solidFill>
                        </a:rPr>
                        <a:t>2E</a:t>
                      </a:r>
                    </a:p>
                  </a:txBody>
                  <a:tcPr marL="18000" marR="18000" marT="36000" marB="36000" anchor="ctr"/>
                </a:tc>
                <a:tc>
                  <a:txBody>
                    <a:bodyPr/>
                    <a:lstStyle/>
                    <a:p>
                      <a:pPr algn="ctr"/>
                      <a:r>
                        <a:rPr lang="de-DE" sz="800" b="0">
                          <a:solidFill>
                            <a:schemeClr val="tx1"/>
                          </a:solidFill>
                        </a:rPr>
                        <a:t>R/R</a:t>
                      </a:r>
                    </a:p>
                    <a:p>
                      <a:pPr algn="ctr"/>
                      <a:r>
                        <a:rPr lang="de-DE" sz="800" b="0">
                          <a:solidFill>
                            <a:schemeClr val="tx1"/>
                          </a:solidFill>
                        </a:rPr>
                        <a:t>(</a:t>
                      </a:r>
                      <a:r>
                        <a:rPr lang="de-DE" sz="800" b="0" err="1">
                          <a:solidFill>
                            <a:schemeClr val="tx1"/>
                          </a:solidFill>
                        </a:rPr>
                        <a:t>prior</a:t>
                      </a:r>
                      <a:r>
                        <a:rPr lang="de-DE" sz="800" b="0">
                          <a:solidFill>
                            <a:schemeClr val="tx1"/>
                          </a:solidFill>
                        </a:rPr>
                        <a:t> </a:t>
                      </a:r>
                      <a:r>
                        <a:rPr lang="de-DE" sz="800" b="0" err="1">
                          <a:solidFill>
                            <a:schemeClr val="tx1"/>
                          </a:solidFill>
                        </a:rPr>
                        <a:t>ven</a:t>
                      </a:r>
                      <a:r>
                        <a:rPr lang="de-DE" sz="800" b="0">
                          <a:solidFill>
                            <a:schemeClr val="tx1"/>
                          </a:solidFill>
                        </a:rPr>
                        <a:t>)</a:t>
                      </a:r>
                    </a:p>
                  </a:txBody>
                  <a:tcPr marL="18000" marR="18000" marT="36000" marB="36000" anchor="ctr"/>
                </a:tc>
                <a:tc>
                  <a:txBody>
                    <a:bodyPr/>
                    <a:lstStyle/>
                    <a:p>
                      <a:pPr algn="ctr"/>
                      <a:r>
                        <a:rPr lang="de-DE" sz="800" b="0">
                          <a:solidFill>
                            <a:schemeClr val="tx1"/>
                          </a:solidFill>
                        </a:rPr>
                        <a:t>CLL/SLL</a:t>
                      </a:r>
                    </a:p>
                  </a:txBody>
                  <a:tcPr marL="18000" marR="18000" marT="36000" marB="36000" anchor="ctr"/>
                </a:tc>
                <a:tc>
                  <a:txBody>
                    <a:bodyPr/>
                    <a:lstStyle/>
                    <a:p>
                      <a:pPr algn="ctr"/>
                      <a:r>
                        <a:rPr lang="de-DE" sz="800" b="0">
                          <a:solidFill>
                            <a:schemeClr val="tx1"/>
                          </a:solidFill>
                        </a:rPr>
                        <a:t>10</a:t>
                      </a:r>
                    </a:p>
                  </a:txBody>
                  <a:tcPr marL="18000" marR="18000" marT="36000" marB="36000" anchor="ctr"/>
                </a:tc>
                <a:extLst>
                  <a:ext uri="{0D108BD9-81ED-4DB2-BD59-A6C34878D82A}">
                    <a16:rowId xmlns:a16="http://schemas.microsoft.com/office/drawing/2014/main" val="3312468323"/>
                  </a:ext>
                </a:extLst>
              </a:tr>
              <a:tr h="0">
                <a:tc>
                  <a:txBody>
                    <a:bodyPr/>
                    <a:lstStyle/>
                    <a:p>
                      <a:pPr algn="ctr"/>
                      <a:r>
                        <a:rPr lang="de-DE" sz="800" b="0">
                          <a:solidFill>
                            <a:schemeClr val="tx1"/>
                          </a:solidFill>
                        </a:rPr>
                        <a:t>2F</a:t>
                      </a:r>
                    </a:p>
                  </a:txBody>
                  <a:tcPr marL="18000" marR="18000" marT="36000" marB="36000" anchor="ctr"/>
                </a:tc>
                <a:tc>
                  <a:txBody>
                    <a:bodyPr/>
                    <a:lstStyle/>
                    <a:p>
                      <a:pPr algn="ctr"/>
                      <a:r>
                        <a:rPr lang="de-DE" sz="800" b="0">
                          <a:solidFill>
                            <a:schemeClr val="tx1"/>
                          </a:solidFill>
                        </a:rPr>
                        <a:t>R/R</a:t>
                      </a:r>
                    </a:p>
                  </a:txBody>
                  <a:tcPr marL="18000" marR="18000" marT="36000" marB="36000" anchor="ctr"/>
                </a:tc>
                <a:tc>
                  <a:txBody>
                    <a:bodyPr/>
                    <a:lstStyle/>
                    <a:p>
                      <a:pPr algn="ctr"/>
                      <a:r>
                        <a:rPr lang="de-DE" sz="800" b="0">
                          <a:solidFill>
                            <a:schemeClr val="tx1"/>
                          </a:solidFill>
                        </a:rPr>
                        <a:t>MCL</a:t>
                      </a:r>
                    </a:p>
                  </a:txBody>
                  <a:tcPr marL="18000" marR="18000" marT="36000" marB="36000" anchor="ctr"/>
                </a:tc>
                <a:tc>
                  <a:txBody>
                    <a:bodyPr/>
                    <a:lstStyle/>
                    <a:p>
                      <a:pPr algn="ctr"/>
                      <a:r>
                        <a:rPr lang="de-DE" sz="800" b="0">
                          <a:solidFill>
                            <a:schemeClr val="tx1"/>
                          </a:solidFill>
                        </a:rPr>
                        <a:t>20</a:t>
                      </a:r>
                    </a:p>
                  </a:txBody>
                  <a:tcPr marL="18000" marR="18000" marT="36000" marB="36000" anchor="ctr"/>
                </a:tc>
                <a:extLst>
                  <a:ext uri="{0D108BD9-81ED-4DB2-BD59-A6C34878D82A}">
                    <a16:rowId xmlns:a16="http://schemas.microsoft.com/office/drawing/2014/main" val="1508860966"/>
                  </a:ext>
                </a:extLst>
              </a:tr>
              <a:tr h="0">
                <a:tc>
                  <a:txBody>
                    <a:bodyPr/>
                    <a:lstStyle/>
                    <a:p>
                      <a:pPr algn="ctr"/>
                      <a:r>
                        <a:rPr lang="de-DE" sz="800" b="0">
                          <a:solidFill>
                            <a:schemeClr val="tx1"/>
                          </a:solidFill>
                        </a:rPr>
                        <a:t>2G</a:t>
                      </a:r>
                    </a:p>
                  </a:txBody>
                  <a:tcPr marL="18000" marR="18000" marT="36000" marB="36000" anchor="ctr"/>
                </a:tc>
                <a:tc>
                  <a:txBody>
                    <a:bodyPr/>
                    <a:lstStyle/>
                    <a:p>
                      <a:pPr algn="ctr"/>
                      <a:r>
                        <a:rPr lang="de-DE" sz="800" b="0">
                          <a:solidFill>
                            <a:schemeClr val="tx1"/>
                          </a:solidFill>
                        </a:rPr>
                        <a:t>R/R</a:t>
                      </a:r>
                    </a:p>
                  </a:txBody>
                  <a:tcPr marL="18000" marR="18000" marT="36000" marB="36000" anchor="ctr"/>
                </a:tc>
                <a:tc>
                  <a:txBody>
                    <a:bodyPr/>
                    <a:lstStyle/>
                    <a:p>
                      <a:pPr algn="ctr"/>
                      <a:r>
                        <a:rPr lang="de-DE" sz="800" b="0">
                          <a:solidFill>
                            <a:schemeClr val="tx1"/>
                          </a:solidFill>
                        </a:rPr>
                        <a:t>WM</a:t>
                      </a:r>
                    </a:p>
                  </a:txBody>
                  <a:tcPr marL="18000" marR="18000" marT="36000" marB="36000" anchor="ctr"/>
                </a:tc>
                <a:tc>
                  <a:txBody>
                    <a:bodyPr/>
                    <a:lstStyle/>
                    <a:p>
                      <a:pPr algn="ctr"/>
                      <a:r>
                        <a:rPr lang="de-DE" sz="800" b="0">
                          <a:solidFill>
                            <a:schemeClr val="tx1"/>
                          </a:solidFill>
                        </a:rPr>
                        <a:t>20</a:t>
                      </a:r>
                    </a:p>
                  </a:txBody>
                  <a:tcPr marL="18000" marR="18000" marT="36000" marB="36000" anchor="ctr"/>
                </a:tc>
                <a:extLst>
                  <a:ext uri="{0D108BD9-81ED-4DB2-BD59-A6C34878D82A}">
                    <a16:rowId xmlns:a16="http://schemas.microsoft.com/office/drawing/2014/main" val="859913325"/>
                  </a:ext>
                </a:extLst>
              </a:tr>
            </a:tbl>
          </a:graphicData>
        </a:graphic>
      </p:graphicFrame>
      <p:sp>
        <p:nvSpPr>
          <p:cNvPr id="23" name="Rechteck 22">
            <a:extLst>
              <a:ext uri="{FF2B5EF4-FFF2-40B4-BE49-F238E27FC236}">
                <a16:creationId xmlns:a16="http://schemas.microsoft.com/office/drawing/2014/main" id="{16313AC8-9AD2-4287-B098-8C403820C919}"/>
              </a:ext>
            </a:extLst>
          </p:cNvPr>
          <p:cNvSpPr/>
          <p:nvPr/>
        </p:nvSpPr>
        <p:spPr>
          <a:xfrm>
            <a:off x="6245042" y="1816108"/>
            <a:ext cx="2273299" cy="619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Part 3: DOSE FINDING</a:t>
            </a:r>
          </a:p>
          <a:p>
            <a:pPr algn="ctr"/>
            <a:r>
              <a:rPr lang="de-DE" sz="1200"/>
              <a:t>(BGB-11417 + </a:t>
            </a:r>
            <a:r>
              <a:rPr lang="de-DE" sz="1200" err="1"/>
              <a:t>Zanubrutinib</a:t>
            </a:r>
            <a:r>
              <a:rPr lang="de-DE" sz="1200"/>
              <a:t> </a:t>
            </a:r>
            <a:r>
              <a:rPr lang="de-DE" sz="1200" err="1"/>
              <a:t>Combination</a:t>
            </a:r>
            <a:r>
              <a:rPr lang="de-DE" sz="1200"/>
              <a:t>)</a:t>
            </a:r>
          </a:p>
        </p:txBody>
      </p:sp>
      <p:sp>
        <p:nvSpPr>
          <p:cNvPr id="24" name="Rechteck 23">
            <a:extLst>
              <a:ext uri="{FF2B5EF4-FFF2-40B4-BE49-F238E27FC236}">
                <a16:creationId xmlns:a16="http://schemas.microsoft.com/office/drawing/2014/main" id="{4F12EFCA-864D-473A-82F4-EF752A03FEAE}"/>
              </a:ext>
            </a:extLst>
          </p:cNvPr>
          <p:cNvSpPr/>
          <p:nvPr/>
        </p:nvSpPr>
        <p:spPr>
          <a:xfrm>
            <a:off x="9510714" y="1816108"/>
            <a:ext cx="2273299" cy="619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Part 2: EXPANSION</a:t>
            </a:r>
          </a:p>
          <a:p>
            <a:pPr algn="ctr"/>
            <a:r>
              <a:rPr lang="de-DE" sz="1200"/>
              <a:t>(BGB-11417 </a:t>
            </a:r>
            <a:r>
              <a:rPr lang="de-DE" sz="1200" err="1"/>
              <a:t>Monotherapy</a:t>
            </a:r>
            <a:r>
              <a:rPr lang="de-DE" sz="1200"/>
              <a:t>)</a:t>
            </a:r>
          </a:p>
        </p:txBody>
      </p:sp>
      <p:sp>
        <p:nvSpPr>
          <p:cNvPr id="25" name="Rechteck 24">
            <a:extLst>
              <a:ext uri="{FF2B5EF4-FFF2-40B4-BE49-F238E27FC236}">
                <a16:creationId xmlns:a16="http://schemas.microsoft.com/office/drawing/2014/main" id="{A91655FA-2839-4AC9-9EED-AD26AC829F1D}"/>
              </a:ext>
            </a:extLst>
          </p:cNvPr>
          <p:cNvSpPr/>
          <p:nvPr/>
        </p:nvSpPr>
        <p:spPr>
          <a:xfrm>
            <a:off x="8648720" y="1816108"/>
            <a:ext cx="741801" cy="619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RP2D</a:t>
            </a:r>
          </a:p>
        </p:txBody>
      </p:sp>
      <p:cxnSp>
        <p:nvCxnSpPr>
          <p:cNvPr id="26" name="Gerader Verbinder 25">
            <a:extLst>
              <a:ext uri="{FF2B5EF4-FFF2-40B4-BE49-F238E27FC236}">
                <a16:creationId xmlns:a16="http://schemas.microsoft.com/office/drawing/2014/main" id="{9F3A406F-95D9-4A40-9320-72C40CD8593F}"/>
              </a:ext>
            </a:extLst>
          </p:cNvPr>
          <p:cNvCxnSpPr>
            <a:cxnSpLocks/>
          </p:cNvCxnSpPr>
          <p:nvPr/>
        </p:nvCxnSpPr>
        <p:spPr>
          <a:xfrm>
            <a:off x="8518341" y="2125670"/>
            <a:ext cx="13037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F3727392-F282-4B6D-9015-F87EB5A5BD7D}"/>
              </a:ext>
            </a:extLst>
          </p:cNvPr>
          <p:cNvCxnSpPr>
            <a:cxnSpLocks/>
          </p:cNvCxnSpPr>
          <p:nvPr/>
        </p:nvCxnSpPr>
        <p:spPr>
          <a:xfrm>
            <a:off x="9390521" y="2125670"/>
            <a:ext cx="1201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0" name="Tabelle 16">
            <a:extLst>
              <a:ext uri="{FF2B5EF4-FFF2-40B4-BE49-F238E27FC236}">
                <a16:creationId xmlns:a16="http://schemas.microsoft.com/office/drawing/2014/main" id="{D18FAADD-93CB-460B-8452-94F240EFC571}"/>
              </a:ext>
            </a:extLst>
          </p:cNvPr>
          <p:cNvGraphicFramePr>
            <a:graphicFrameLocks noGrp="1"/>
          </p:cNvGraphicFramePr>
          <p:nvPr>
            <p:extLst>
              <p:ext uri="{D42A27DB-BD31-4B8C-83A1-F6EECF244321}">
                <p14:modId xmlns:p14="http://schemas.microsoft.com/office/powerpoint/2010/main" val="3211934895"/>
              </p:ext>
            </p:extLst>
          </p:nvPr>
        </p:nvGraphicFramePr>
        <p:xfrm>
          <a:off x="6240463" y="2572185"/>
          <a:ext cx="2273300" cy="764640"/>
        </p:xfrm>
        <a:graphic>
          <a:graphicData uri="http://schemas.openxmlformats.org/drawingml/2006/table">
            <a:tbl>
              <a:tblPr firstRow="1" bandRow="1">
                <a:tableStyleId>{5C22544A-7EE6-4342-B048-85BDC9FD1C3A}</a:tableStyleId>
              </a:tblPr>
              <a:tblGrid>
                <a:gridCol w="568325">
                  <a:extLst>
                    <a:ext uri="{9D8B030D-6E8A-4147-A177-3AD203B41FA5}">
                      <a16:colId xmlns:a16="http://schemas.microsoft.com/office/drawing/2014/main" val="223327843"/>
                    </a:ext>
                  </a:extLst>
                </a:gridCol>
                <a:gridCol w="568325">
                  <a:extLst>
                    <a:ext uri="{9D8B030D-6E8A-4147-A177-3AD203B41FA5}">
                      <a16:colId xmlns:a16="http://schemas.microsoft.com/office/drawing/2014/main" val="3617100586"/>
                    </a:ext>
                  </a:extLst>
                </a:gridCol>
                <a:gridCol w="568325">
                  <a:extLst>
                    <a:ext uri="{9D8B030D-6E8A-4147-A177-3AD203B41FA5}">
                      <a16:colId xmlns:a16="http://schemas.microsoft.com/office/drawing/2014/main" val="1570077114"/>
                    </a:ext>
                  </a:extLst>
                </a:gridCol>
                <a:gridCol w="568325">
                  <a:extLst>
                    <a:ext uri="{9D8B030D-6E8A-4147-A177-3AD203B41FA5}">
                      <a16:colId xmlns:a16="http://schemas.microsoft.com/office/drawing/2014/main" val="820752987"/>
                    </a:ext>
                  </a:extLst>
                </a:gridCol>
              </a:tblGrid>
              <a:tr h="0">
                <a:tc>
                  <a:txBody>
                    <a:bodyPr/>
                    <a:lstStyle/>
                    <a:p>
                      <a:pPr algn="ctr"/>
                      <a:r>
                        <a:rPr lang="de-DE" sz="800" b="1"/>
                        <a:t>Cohort</a:t>
                      </a:r>
                    </a:p>
                  </a:txBody>
                  <a:tcPr marL="18000" marR="18000" marT="108000" marB="108000" anchor="ctr"/>
                </a:tc>
                <a:tc>
                  <a:txBody>
                    <a:bodyPr/>
                    <a:lstStyle/>
                    <a:p>
                      <a:pPr algn="ctr"/>
                      <a:r>
                        <a:rPr lang="de-DE" sz="800" b="1"/>
                        <a:t>Population</a:t>
                      </a:r>
                    </a:p>
                  </a:txBody>
                  <a:tcPr marL="18000" marR="18000" marT="108000" marB="108000" anchor="ctr"/>
                </a:tc>
                <a:tc>
                  <a:txBody>
                    <a:bodyPr/>
                    <a:lstStyle/>
                    <a:p>
                      <a:pPr algn="ctr"/>
                      <a:r>
                        <a:rPr lang="de-DE" sz="800" b="1"/>
                        <a:t>Disease</a:t>
                      </a:r>
                    </a:p>
                  </a:txBody>
                  <a:tcPr marL="18000" marR="18000" marT="108000" marB="108000" anchor="ctr"/>
                </a:tc>
                <a:tc>
                  <a:txBody>
                    <a:bodyPr/>
                    <a:lstStyle/>
                    <a:p>
                      <a:pPr algn="ctr"/>
                      <a:r>
                        <a:rPr lang="de-DE" sz="800" b="1"/>
                        <a:t>Planned N</a:t>
                      </a:r>
                    </a:p>
                  </a:txBody>
                  <a:tcPr marL="18000" marR="18000" marT="108000" marB="108000" anchor="ctr"/>
                </a:tc>
                <a:extLst>
                  <a:ext uri="{0D108BD9-81ED-4DB2-BD59-A6C34878D82A}">
                    <a16:rowId xmlns:a16="http://schemas.microsoft.com/office/drawing/2014/main" val="1343033665"/>
                  </a:ext>
                </a:extLst>
              </a:tr>
              <a:tr h="0">
                <a:tc>
                  <a:txBody>
                    <a:bodyPr/>
                    <a:lstStyle/>
                    <a:p>
                      <a:pPr algn="ctr"/>
                      <a:r>
                        <a:rPr lang="de-DE" sz="800" b="0">
                          <a:solidFill>
                            <a:schemeClr val="tx2"/>
                          </a:solidFill>
                        </a:rPr>
                        <a:t>3A</a:t>
                      </a:r>
                    </a:p>
                  </a:txBody>
                  <a:tcPr marL="18000" marR="18000" anchor="ctr"/>
                </a:tc>
                <a:tc>
                  <a:txBody>
                    <a:bodyPr/>
                    <a:lstStyle/>
                    <a:p>
                      <a:pPr algn="ctr"/>
                      <a:r>
                        <a:rPr lang="de-DE" sz="800" b="0">
                          <a:solidFill>
                            <a:schemeClr val="tx2"/>
                          </a:solidFill>
                        </a:rPr>
                        <a:t>R/R</a:t>
                      </a:r>
                    </a:p>
                  </a:txBody>
                  <a:tcPr marL="18000" marR="18000" anchor="ctr"/>
                </a:tc>
                <a:tc>
                  <a:txBody>
                    <a:bodyPr/>
                    <a:lstStyle/>
                    <a:p>
                      <a:pPr algn="ctr"/>
                      <a:r>
                        <a:rPr lang="de-DE" sz="800" b="0">
                          <a:solidFill>
                            <a:schemeClr val="tx2"/>
                          </a:solidFill>
                        </a:rPr>
                        <a:t>CLL/SLL</a:t>
                      </a:r>
                    </a:p>
                  </a:txBody>
                  <a:tcPr marL="18000" marR="18000" anchor="ctr"/>
                </a:tc>
                <a:tc>
                  <a:txBody>
                    <a:bodyPr/>
                    <a:lstStyle/>
                    <a:p>
                      <a:pPr algn="ctr"/>
                      <a:r>
                        <a:rPr lang="de-DE" sz="800" b="0">
                          <a:solidFill>
                            <a:schemeClr val="tx2"/>
                          </a:solidFill>
                        </a:rPr>
                        <a:t>15-30</a:t>
                      </a:r>
                    </a:p>
                  </a:txBody>
                  <a:tcPr marL="18000" marR="18000" anchor="ctr"/>
                </a:tc>
                <a:extLst>
                  <a:ext uri="{0D108BD9-81ED-4DB2-BD59-A6C34878D82A}">
                    <a16:rowId xmlns:a16="http://schemas.microsoft.com/office/drawing/2014/main" val="2978776157"/>
                  </a:ext>
                </a:extLst>
              </a:tr>
              <a:tr h="0">
                <a:tc>
                  <a:txBody>
                    <a:bodyPr/>
                    <a:lstStyle/>
                    <a:p>
                      <a:pPr algn="ctr"/>
                      <a:r>
                        <a:rPr lang="de-DE" sz="800" b="0">
                          <a:solidFill>
                            <a:schemeClr val="tx2"/>
                          </a:solidFill>
                        </a:rPr>
                        <a:t>3B</a:t>
                      </a:r>
                    </a:p>
                  </a:txBody>
                  <a:tcPr marL="18000" marR="18000" anchor="ctr"/>
                </a:tc>
                <a:tc>
                  <a:txBody>
                    <a:bodyPr/>
                    <a:lstStyle/>
                    <a:p>
                      <a:pPr algn="ctr"/>
                      <a:r>
                        <a:rPr lang="de-DE" sz="800" b="0">
                          <a:solidFill>
                            <a:schemeClr val="tx2"/>
                          </a:solidFill>
                        </a:rPr>
                        <a:t>R/R</a:t>
                      </a:r>
                    </a:p>
                  </a:txBody>
                  <a:tcPr marL="18000" marR="18000" anchor="ctr"/>
                </a:tc>
                <a:tc>
                  <a:txBody>
                    <a:bodyPr/>
                    <a:lstStyle/>
                    <a:p>
                      <a:pPr algn="ctr"/>
                      <a:r>
                        <a:rPr lang="de-DE" sz="800" b="0">
                          <a:solidFill>
                            <a:schemeClr val="tx2"/>
                          </a:solidFill>
                        </a:rPr>
                        <a:t>MCL</a:t>
                      </a:r>
                    </a:p>
                  </a:txBody>
                  <a:tcPr marL="18000" marR="18000" anchor="ctr"/>
                </a:tc>
                <a:tc>
                  <a:txBody>
                    <a:bodyPr/>
                    <a:lstStyle/>
                    <a:p>
                      <a:pPr algn="ctr"/>
                      <a:r>
                        <a:rPr lang="de-DE" sz="800" b="0">
                          <a:solidFill>
                            <a:schemeClr val="tx2"/>
                          </a:solidFill>
                        </a:rPr>
                        <a:t>3-6</a:t>
                      </a:r>
                    </a:p>
                  </a:txBody>
                  <a:tcPr marL="18000" marR="18000" anchor="ctr"/>
                </a:tc>
                <a:extLst>
                  <a:ext uri="{0D108BD9-81ED-4DB2-BD59-A6C34878D82A}">
                    <a16:rowId xmlns:a16="http://schemas.microsoft.com/office/drawing/2014/main" val="1840106823"/>
                  </a:ext>
                </a:extLst>
              </a:tr>
            </a:tbl>
          </a:graphicData>
        </a:graphic>
      </p:graphicFrame>
      <p:graphicFrame>
        <p:nvGraphicFramePr>
          <p:cNvPr id="31" name="Tabelle 16">
            <a:extLst>
              <a:ext uri="{FF2B5EF4-FFF2-40B4-BE49-F238E27FC236}">
                <a16:creationId xmlns:a16="http://schemas.microsoft.com/office/drawing/2014/main" id="{81743FD8-9D62-4B65-B2E3-3A80D627C092}"/>
              </a:ext>
            </a:extLst>
          </p:cNvPr>
          <p:cNvGraphicFramePr>
            <a:graphicFrameLocks noGrp="1"/>
          </p:cNvGraphicFramePr>
          <p:nvPr>
            <p:extLst>
              <p:ext uri="{D42A27DB-BD31-4B8C-83A1-F6EECF244321}">
                <p14:modId xmlns:p14="http://schemas.microsoft.com/office/powerpoint/2010/main" val="3151594317"/>
              </p:ext>
            </p:extLst>
          </p:nvPr>
        </p:nvGraphicFramePr>
        <p:xfrm>
          <a:off x="9510714" y="2572185"/>
          <a:ext cx="2273300" cy="1092840"/>
        </p:xfrm>
        <a:graphic>
          <a:graphicData uri="http://schemas.openxmlformats.org/drawingml/2006/table">
            <a:tbl>
              <a:tblPr firstRow="1" bandRow="1">
                <a:tableStyleId>{5C22544A-7EE6-4342-B048-85BDC9FD1C3A}</a:tableStyleId>
              </a:tblPr>
              <a:tblGrid>
                <a:gridCol w="568325">
                  <a:extLst>
                    <a:ext uri="{9D8B030D-6E8A-4147-A177-3AD203B41FA5}">
                      <a16:colId xmlns:a16="http://schemas.microsoft.com/office/drawing/2014/main" val="223327843"/>
                    </a:ext>
                  </a:extLst>
                </a:gridCol>
                <a:gridCol w="568325">
                  <a:extLst>
                    <a:ext uri="{9D8B030D-6E8A-4147-A177-3AD203B41FA5}">
                      <a16:colId xmlns:a16="http://schemas.microsoft.com/office/drawing/2014/main" val="3617100586"/>
                    </a:ext>
                  </a:extLst>
                </a:gridCol>
                <a:gridCol w="568325">
                  <a:extLst>
                    <a:ext uri="{9D8B030D-6E8A-4147-A177-3AD203B41FA5}">
                      <a16:colId xmlns:a16="http://schemas.microsoft.com/office/drawing/2014/main" val="1570077114"/>
                    </a:ext>
                  </a:extLst>
                </a:gridCol>
                <a:gridCol w="568325">
                  <a:extLst>
                    <a:ext uri="{9D8B030D-6E8A-4147-A177-3AD203B41FA5}">
                      <a16:colId xmlns:a16="http://schemas.microsoft.com/office/drawing/2014/main" val="820752987"/>
                    </a:ext>
                  </a:extLst>
                </a:gridCol>
              </a:tblGrid>
              <a:tr h="0">
                <a:tc>
                  <a:txBody>
                    <a:bodyPr/>
                    <a:lstStyle/>
                    <a:p>
                      <a:pPr algn="ctr"/>
                      <a:r>
                        <a:rPr lang="de-DE" sz="800" b="1"/>
                        <a:t>Cohort</a:t>
                      </a:r>
                    </a:p>
                  </a:txBody>
                  <a:tcPr marL="0" marR="18000" marT="144000" marB="108000" anchor="ctr"/>
                </a:tc>
                <a:tc>
                  <a:txBody>
                    <a:bodyPr/>
                    <a:lstStyle/>
                    <a:p>
                      <a:pPr algn="ctr"/>
                      <a:r>
                        <a:rPr lang="de-DE" sz="800" b="1"/>
                        <a:t>Population</a:t>
                      </a:r>
                    </a:p>
                  </a:txBody>
                  <a:tcPr marL="0" marR="18000" marT="144000" marB="108000" anchor="ctr"/>
                </a:tc>
                <a:tc>
                  <a:txBody>
                    <a:bodyPr/>
                    <a:lstStyle/>
                    <a:p>
                      <a:pPr algn="ctr"/>
                      <a:r>
                        <a:rPr lang="de-DE" sz="800" b="1"/>
                        <a:t>Disease</a:t>
                      </a:r>
                    </a:p>
                  </a:txBody>
                  <a:tcPr marL="0" marR="18000" marT="144000" marB="108000" anchor="ctr"/>
                </a:tc>
                <a:tc>
                  <a:txBody>
                    <a:bodyPr/>
                    <a:lstStyle/>
                    <a:p>
                      <a:pPr algn="ctr"/>
                      <a:r>
                        <a:rPr lang="de-DE" sz="800" b="1"/>
                        <a:t>Planned N</a:t>
                      </a:r>
                    </a:p>
                  </a:txBody>
                  <a:tcPr marL="0" marR="18000" marT="144000" marB="108000" anchor="ctr"/>
                </a:tc>
                <a:extLst>
                  <a:ext uri="{0D108BD9-81ED-4DB2-BD59-A6C34878D82A}">
                    <a16:rowId xmlns:a16="http://schemas.microsoft.com/office/drawing/2014/main" val="1343033665"/>
                  </a:ext>
                </a:extLst>
              </a:tr>
              <a:tr h="212400">
                <a:tc>
                  <a:txBody>
                    <a:bodyPr/>
                    <a:lstStyle/>
                    <a:p>
                      <a:pPr algn="ctr"/>
                      <a:r>
                        <a:rPr lang="de-DE" sz="800" b="0">
                          <a:solidFill>
                            <a:schemeClr val="tx1"/>
                          </a:solidFill>
                        </a:rPr>
                        <a:t>4A</a:t>
                      </a:r>
                    </a:p>
                  </a:txBody>
                  <a:tcPr marL="18000" marR="18000" marT="72000" anchor="ctr"/>
                </a:tc>
                <a:tc>
                  <a:txBody>
                    <a:bodyPr/>
                    <a:lstStyle/>
                    <a:p>
                      <a:pPr algn="ctr"/>
                      <a:r>
                        <a:rPr lang="de-DE" sz="800" b="0">
                          <a:solidFill>
                            <a:schemeClr val="tx1"/>
                          </a:solidFill>
                        </a:rPr>
                        <a:t>R/R</a:t>
                      </a:r>
                    </a:p>
                  </a:txBody>
                  <a:tcPr marL="18000" marR="18000" marT="72000" anchor="ctr"/>
                </a:tc>
                <a:tc>
                  <a:txBody>
                    <a:bodyPr/>
                    <a:lstStyle/>
                    <a:p>
                      <a:pPr algn="ctr"/>
                      <a:r>
                        <a:rPr lang="de-DE" sz="800" b="0">
                          <a:solidFill>
                            <a:schemeClr val="tx1"/>
                          </a:solidFill>
                        </a:rPr>
                        <a:t>CLL/SLL</a:t>
                      </a:r>
                    </a:p>
                  </a:txBody>
                  <a:tcPr marL="18000" marR="18000" marT="72000" anchor="ctr"/>
                </a:tc>
                <a:tc>
                  <a:txBody>
                    <a:bodyPr/>
                    <a:lstStyle/>
                    <a:p>
                      <a:pPr algn="ctr"/>
                      <a:r>
                        <a:rPr lang="de-DE" sz="800" b="0">
                          <a:solidFill>
                            <a:schemeClr val="tx1"/>
                          </a:solidFill>
                        </a:rPr>
                        <a:t>30</a:t>
                      </a:r>
                    </a:p>
                  </a:txBody>
                  <a:tcPr marL="18000" marR="18000" marT="72000" anchor="ctr"/>
                </a:tc>
                <a:extLst>
                  <a:ext uri="{0D108BD9-81ED-4DB2-BD59-A6C34878D82A}">
                    <a16:rowId xmlns:a16="http://schemas.microsoft.com/office/drawing/2014/main" val="2978776157"/>
                  </a:ext>
                </a:extLst>
              </a:tr>
              <a:tr h="212400">
                <a:tc>
                  <a:txBody>
                    <a:bodyPr/>
                    <a:lstStyle/>
                    <a:p>
                      <a:pPr algn="ctr"/>
                      <a:r>
                        <a:rPr lang="de-DE" sz="800" b="0">
                          <a:solidFill>
                            <a:schemeClr val="tx1"/>
                          </a:solidFill>
                        </a:rPr>
                        <a:t>4B</a:t>
                      </a:r>
                    </a:p>
                  </a:txBody>
                  <a:tcPr marL="18000" marR="18000" marT="72000" anchor="ctr"/>
                </a:tc>
                <a:tc>
                  <a:txBody>
                    <a:bodyPr/>
                    <a:lstStyle/>
                    <a:p>
                      <a:pPr algn="ctr"/>
                      <a:r>
                        <a:rPr lang="de-DE" sz="800" b="0">
                          <a:solidFill>
                            <a:schemeClr val="tx1"/>
                          </a:solidFill>
                        </a:rPr>
                        <a:t>TN</a:t>
                      </a:r>
                    </a:p>
                  </a:txBody>
                  <a:tcPr marL="18000" marR="18000" marT="72000" anchor="ctr"/>
                </a:tc>
                <a:tc>
                  <a:txBody>
                    <a:bodyPr/>
                    <a:lstStyle/>
                    <a:p>
                      <a:pPr algn="ctr"/>
                      <a:r>
                        <a:rPr lang="de-DE" sz="800" b="0">
                          <a:solidFill>
                            <a:schemeClr val="tx1"/>
                          </a:solidFill>
                        </a:rPr>
                        <a:t>CLL/SLL</a:t>
                      </a:r>
                    </a:p>
                  </a:txBody>
                  <a:tcPr marL="18000" marR="18000" marT="72000" anchor="ctr"/>
                </a:tc>
                <a:tc>
                  <a:txBody>
                    <a:bodyPr/>
                    <a:lstStyle/>
                    <a:p>
                      <a:pPr algn="ctr"/>
                      <a:r>
                        <a:rPr lang="de-DE" sz="800" b="0">
                          <a:solidFill>
                            <a:schemeClr val="tx1"/>
                          </a:solidFill>
                        </a:rPr>
                        <a:t>20</a:t>
                      </a:r>
                    </a:p>
                  </a:txBody>
                  <a:tcPr marL="18000" marR="18000" marT="72000" anchor="ctr"/>
                </a:tc>
                <a:extLst>
                  <a:ext uri="{0D108BD9-81ED-4DB2-BD59-A6C34878D82A}">
                    <a16:rowId xmlns:a16="http://schemas.microsoft.com/office/drawing/2014/main" val="1840106823"/>
                  </a:ext>
                </a:extLst>
              </a:tr>
              <a:tr h="212400">
                <a:tc>
                  <a:txBody>
                    <a:bodyPr/>
                    <a:lstStyle/>
                    <a:p>
                      <a:pPr algn="ctr"/>
                      <a:r>
                        <a:rPr lang="de-DE" sz="800" b="0">
                          <a:solidFill>
                            <a:schemeClr val="tx1"/>
                          </a:solidFill>
                        </a:rPr>
                        <a:t>4C</a:t>
                      </a:r>
                    </a:p>
                  </a:txBody>
                  <a:tcPr marL="18000" marR="18000" marT="72000" anchor="ctr"/>
                </a:tc>
                <a:tc>
                  <a:txBody>
                    <a:bodyPr/>
                    <a:lstStyle/>
                    <a:p>
                      <a:pPr algn="ctr"/>
                      <a:r>
                        <a:rPr lang="de-DE" sz="800" b="0">
                          <a:solidFill>
                            <a:schemeClr val="tx1"/>
                          </a:solidFill>
                        </a:rPr>
                        <a:t>R/R</a:t>
                      </a:r>
                    </a:p>
                  </a:txBody>
                  <a:tcPr marL="18000" marR="18000" marT="72000" anchor="ctr"/>
                </a:tc>
                <a:tc>
                  <a:txBody>
                    <a:bodyPr/>
                    <a:lstStyle/>
                    <a:p>
                      <a:pPr algn="ctr"/>
                      <a:r>
                        <a:rPr lang="de-DE" sz="800" b="0">
                          <a:solidFill>
                            <a:schemeClr val="tx1"/>
                          </a:solidFill>
                        </a:rPr>
                        <a:t>MCL</a:t>
                      </a:r>
                    </a:p>
                  </a:txBody>
                  <a:tcPr marL="18000" marR="18000" marT="72000" anchor="ctr"/>
                </a:tc>
                <a:tc>
                  <a:txBody>
                    <a:bodyPr/>
                    <a:lstStyle/>
                    <a:p>
                      <a:pPr algn="ctr"/>
                      <a:r>
                        <a:rPr lang="de-DE" sz="800" b="0">
                          <a:solidFill>
                            <a:schemeClr val="tx1"/>
                          </a:solidFill>
                        </a:rPr>
                        <a:t>20</a:t>
                      </a:r>
                    </a:p>
                  </a:txBody>
                  <a:tcPr marL="18000" marR="18000" marT="72000" anchor="ctr"/>
                </a:tc>
                <a:extLst>
                  <a:ext uri="{0D108BD9-81ED-4DB2-BD59-A6C34878D82A}">
                    <a16:rowId xmlns:a16="http://schemas.microsoft.com/office/drawing/2014/main" val="204034884"/>
                  </a:ext>
                </a:extLst>
              </a:tr>
            </a:tbl>
          </a:graphicData>
        </a:graphic>
      </p:graphicFrame>
      <p:sp>
        <p:nvSpPr>
          <p:cNvPr id="32" name="Rechteck 31">
            <a:extLst>
              <a:ext uri="{FF2B5EF4-FFF2-40B4-BE49-F238E27FC236}">
                <a16:creationId xmlns:a16="http://schemas.microsoft.com/office/drawing/2014/main" id="{E9602A19-3A45-49EB-A19F-D88053BC125E}"/>
              </a:ext>
            </a:extLst>
          </p:cNvPr>
          <p:cNvSpPr/>
          <p:nvPr/>
        </p:nvSpPr>
        <p:spPr>
          <a:xfrm>
            <a:off x="8648719" y="2572185"/>
            <a:ext cx="741801" cy="1643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800"/>
              <a:t>RP2D per </a:t>
            </a:r>
            <a:r>
              <a:rPr lang="de-DE" sz="800" err="1"/>
              <a:t>cohort</a:t>
            </a:r>
            <a:r>
              <a:rPr lang="de-DE" sz="800"/>
              <a:t> will </a:t>
            </a:r>
            <a:r>
              <a:rPr lang="de-DE" sz="800" err="1"/>
              <a:t>be</a:t>
            </a:r>
            <a:r>
              <a:rPr lang="de-DE" sz="800"/>
              <a:t> </a:t>
            </a:r>
            <a:r>
              <a:rPr lang="de-DE" sz="800" err="1"/>
              <a:t>decided</a:t>
            </a:r>
            <a:r>
              <a:rPr lang="de-DE" sz="800"/>
              <a:t> </a:t>
            </a:r>
            <a:r>
              <a:rPr lang="de-DE" sz="800" err="1"/>
              <a:t>based</a:t>
            </a:r>
            <a:r>
              <a:rPr lang="de-DE" sz="800"/>
              <a:t> on SMC review </a:t>
            </a:r>
            <a:r>
              <a:rPr lang="de-DE" sz="800" err="1"/>
              <a:t>of</a:t>
            </a:r>
            <a:r>
              <a:rPr lang="de-DE" sz="800"/>
              <a:t> </a:t>
            </a:r>
            <a:r>
              <a:rPr lang="de-DE" sz="800" err="1"/>
              <a:t>available</a:t>
            </a:r>
            <a:r>
              <a:rPr lang="de-DE" sz="800"/>
              <a:t> </a:t>
            </a:r>
            <a:r>
              <a:rPr lang="de-DE" sz="800" err="1"/>
              <a:t>safety</a:t>
            </a:r>
            <a:r>
              <a:rPr lang="de-DE" sz="800"/>
              <a:t> and </a:t>
            </a:r>
            <a:r>
              <a:rPr lang="de-DE" sz="800" err="1"/>
              <a:t>activity</a:t>
            </a:r>
            <a:r>
              <a:rPr lang="de-DE" sz="800"/>
              <a:t> </a:t>
            </a:r>
            <a:r>
              <a:rPr lang="de-DE" sz="800" err="1"/>
              <a:t>data</a:t>
            </a:r>
            <a:endParaRPr lang="de-DE" sz="800"/>
          </a:p>
        </p:txBody>
      </p:sp>
    </p:spTree>
    <p:extLst>
      <p:ext uri="{BB962C8B-B14F-4D97-AF65-F5344CB8AC3E}">
        <p14:creationId xmlns:p14="http://schemas.microsoft.com/office/powerpoint/2010/main" val="21936434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34A7997-1A31-634F-9159-78753BA2C778}"/>
              </a:ext>
            </a:extLst>
          </p:cNvPr>
          <p:cNvSpPr/>
          <p:nvPr/>
        </p:nvSpPr>
        <p:spPr>
          <a:xfrm>
            <a:off x="407988" y="2659716"/>
            <a:ext cx="638492" cy="657978"/>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a:solidFill>
                  <a:prstClr val="white"/>
                </a:solidFill>
              </a:rPr>
              <a:t>20 mg QD</a:t>
            </a:r>
          </a:p>
          <a:p>
            <a:pPr lvl="0" algn="ctr"/>
            <a:r>
              <a:rPr lang="en-US" sz="1200">
                <a:solidFill>
                  <a:prstClr val="white"/>
                </a:solidFill>
              </a:rPr>
              <a:t>D1</a:t>
            </a:r>
          </a:p>
        </p:txBody>
      </p:sp>
      <p:sp>
        <p:nvSpPr>
          <p:cNvPr id="25" name="Rechteck 24">
            <a:extLst>
              <a:ext uri="{FF2B5EF4-FFF2-40B4-BE49-F238E27FC236}">
                <a16:creationId xmlns:a16="http://schemas.microsoft.com/office/drawing/2014/main" id="{9A11DA79-4398-6F48-B7BD-039F811B26D4}"/>
              </a:ext>
            </a:extLst>
          </p:cNvPr>
          <p:cNvSpPr/>
          <p:nvPr/>
        </p:nvSpPr>
        <p:spPr>
          <a:xfrm>
            <a:off x="1078656" y="2483731"/>
            <a:ext cx="638492" cy="833963"/>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a:solidFill>
                  <a:prstClr val="white"/>
                </a:solidFill>
              </a:rPr>
              <a:t>40 mg QD</a:t>
            </a:r>
          </a:p>
          <a:p>
            <a:pPr lvl="0" algn="ctr"/>
            <a:r>
              <a:rPr lang="en-US" sz="1200">
                <a:solidFill>
                  <a:prstClr val="white"/>
                </a:solidFill>
              </a:rPr>
              <a:t>D2</a:t>
            </a:r>
          </a:p>
        </p:txBody>
      </p:sp>
      <p:sp>
        <p:nvSpPr>
          <p:cNvPr id="26" name="Rechteck 25">
            <a:extLst>
              <a:ext uri="{FF2B5EF4-FFF2-40B4-BE49-F238E27FC236}">
                <a16:creationId xmlns:a16="http://schemas.microsoft.com/office/drawing/2014/main" id="{38CE9FDD-4250-F94C-9292-30C2A38AE220}"/>
              </a:ext>
            </a:extLst>
          </p:cNvPr>
          <p:cNvSpPr/>
          <p:nvPr/>
        </p:nvSpPr>
        <p:spPr>
          <a:xfrm>
            <a:off x="1749323" y="2153681"/>
            <a:ext cx="1684972" cy="1164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E8537EF7-1007-471E-A4A4-A8A5E8B68FE9}"/>
              </a:ext>
            </a:extLst>
          </p:cNvPr>
          <p:cNvSpPr>
            <a:spLocks noGrp="1"/>
          </p:cNvSpPr>
          <p:nvPr>
            <p:ph type="ftr" sz="quarter" idx="11"/>
          </p:nvPr>
        </p:nvSpPr>
        <p:spPr/>
        <p:txBody>
          <a:bodyPr/>
          <a:lstStyle/>
          <a:p>
            <a:r>
              <a:rPr lang="en-US" sz="800">
                <a:latin typeface="Arial" panose="020B0604020202020204" pitchFamily="34" charset="0"/>
                <a:cs typeface="Arial" panose="020B0604020202020204" pitchFamily="34" charset="0"/>
              </a:rPr>
              <a:t>CLL, chronic lymphocytic leukemia; D, day; NHL, non‑Hodgkin lymphoma; QD, once daily; TLS, tumor lysis syndrome; W, week.</a:t>
            </a:r>
          </a:p>
          <a:p>
            <a:r>
              <a:rPr lang="en-US" sz="800" b="1">
                <a:latin typeface="Arial" panose="020B0604020202020204" pitchFamily="34" charset="0"/>
                <a:cs typeface="Arial" panose="020B0604020202020204" pitchFamily="34" charset="0"/>
              </a:rPr>
              <a:t>Constantine, T</a:t>
            </a:r>
            <a:r>
              <a:rPr lang="en-US" b="1">
                <a:latin typeface="Arial" panose="020B0604020202020204" pitchFamily="34" charset="0"/>
                <a:cs typeface="Arial" panose="020B0604020202020204" pitchFamily="34" charset="0"/>
              </a:rPr>
              <a:t>. Abstract 1419 presented at ASH 2021.</a:t>
            </a:r>
          </a:p>
        </p:txBody>
      </p:sp>
      <p:sp>
        <p:nvSpPr>
          <p:cNvPr id="16" name="Textplatzhalter 15">
            <a:extLst>
              <a:ext uri="{FF2B5EF4-FFF2-40B4-BE49-F238E27FC236}">
                <a16:creationId xmlns:a16="http://schemas.microsoft.com/office/drawing/2014/main" id="{A41A6AE8-6143-2B42-9157-BC15F354CA52}"/>
              </a:ext>
            </a:extLst>
          </p:cNvPr>
          <p:cNvSpPr>
            <a:spLocks noGrp="1"/>
          </p:cNvSpPr>
          <p:nvPr>
            <p:ph type="body" sz="quarter" idx="12"/>
          </p:nvPr>
        </p:nvSpPr>
        <p:spPr/>
        <p:txBody>
          <a:bodyPr/>
          <a:lstStyle/>
          <a:p>
            <a:r>
              <a:rPr lang="de-DE" err="1"/>
              <a:t>Ramp-up</a:t>
            </a:r>
            <a:r>
              <a:rPr lang="de-DE"/>
              <a:t> </a:t>
            </a:r>
            <a:r>
              <a:rPr lang="de-DE" err="1"/>
              <a:t>schemas</a:t>
            </a:r>
            <a:r>
              <a:rPr lang="de-DE"/>
              <a:t> (</a:t>
            </a:r>
            <a:r>
              <a:rPr lang="de-DE" err="1"/>
              <a:t>example</a:t>
            </a:r>
            <a:r>
              <a:rPr lang="de-DE"/>
              <a:t> </a:t>
            </a:r>
            <a:r>
              <a:rPr lang="de-DE" err="1"/>
              <a:t>target</a:t>
            </a:r>
            <a:r>
              <a:rPr lang="de-DE"/>
              <a:t> dose </a:t>
            </a:r>
            <a:r>
              <a:rPr lang="de-DE" err="1"/>
              <a:t>of</a:t>
            </a:r>
            <a:r>
              <a:rPr lang="de-DE"/>
              <a:t> 80 mg)</a:t>
            </a:r>
          </a:p>
        </p:txBody>
      </p:sp>
      <p:sp>
        <p:nvSpPr>
          <p:cNvPr id="13" name="TextBox 12">
            <a:extLst>
              <a:ext uri="{FF2B5EF4-FFF2-40B4-BE49-F238E27FC236}">
                <a16:creationId xmlns:a16="http://schemas.microsoft.com/office/drawing/2014/main" id="{10485DC6-4E16-4730-8B82-1A3B07F9CCC4}"/>
              </a:ext>
            </a:extLst>
          </p:cNvPr>
          <p:cNvSpPr txBox="1"/>
          <p:nvPr/>
        </p:nvSpPr>
        <p:spPr>
          <a:xfrm>
            <a:off x="2072760" y="2642208"/>
            <a:ext cx="931178" cy="461665"/>
          </a:xfrm>
          <a:prstGeom prst="rect">
            <a:avLst/>
          </a:prstGeom>
          <a:noFill/>
        </p:spPr>
        <p:txBody>
          <a:bodyPr wrap="square" rtlCol="0">
            <a:spAutoFit/>
          </a:bodyPr>
          <a:lstStyle/>
          <a:p>
            <a:pPr algn="ctr"/>
            <a:r>
              <a:rPr lang="en-US" sz="1200">
                <a:solidFill>
                  <a:schemeClr val="bg1"/>
                </a:solidFill>
              </a:rPr>
              <a:t>80 mg QD</a:t>
            </a:r>
          </a:p>
          <a:p>
            <a:pPr algn="ctr"/>
            <a:r>
              <a:rPr lang="en-US" sz="1200">
                <a:solidFill>
                  <a:schemeClr val="bg1"/>
                </a:solidFill>
              </a:rPr>
              <a:t>D3+</a:t>
            </a:r>
          </a:p>
        </p:txBody>
      </p:sp>
      <p:sp>
        <p:nvSpPr>
          <p:cNvPr id="14" name="TextBox 13">
            <a:extLst>
              <a:ext uri="{FF2B5EF4-FFF2-40B4-BE49-F238E27FC236}">
                <a16:creationId xmlns:a16="http://schemas.microsoft.com/office/drawing/2014/main" id="{452C986E-A5E4-421E-8328-CD3B7EB14069}"/>
              </a:ext>
            </a:extLst>
          </p:cNvPr>
          <p:cNvSpPr txBox="1"/>
          <p:nvPr/>
        </p:nvSpPr>
        <p:spPr>
          <a:xfrm>
            <a:off x="407988" y="1776277"/>
            <a:ext cx="6040476" cy="215444"/>
          </a:xfrm>
          <a:prstGeom prst="rect">
            <a:avLst/>
          </a:prstGeom>
          <a:noFill/>
        </p:spPr>
        <p:txBody>
          <a:bodyPr wrap="square" lIns="0" tIns="0" rIns="0" bIns="0">
            <a:spAutoFit/>
          </a:bodyPr>
          <a:lstStyle/>
          <a:p>
            <a:r>
              <a:rPr lang="en-US" sz="1400" b="1"/>
              <a:t>Cohort 1A: NHL – 3-day ramp-up</a:t>
            </a:r>
          </a:p>
        </p:txBody>
      </p:sp>
      <p:sp>
        <p:nvSpPr>
          <p:cNvPr id="15" name="TextBox 14">
            <a:extLst>
              <a:ext uri="{FF2B5EF4-FFF2-40B4-BE49-F238E27FC236}">
                <a16:creationId xmlns:a16="http://schemas.microsoft.com/office/drawing/2014/main" id="{EFA8D5D1-6BF6-4D46-97F4-B3769AEC11A0}"/>
              </a:ext>
            </a:extLst>
          </p:cNvPr>
          <p:cNvSpPr txBox="1"/>
          <p:nvPr/>
        </p:nvSpPr>
        <p:spPr>
          <a:xfrm>
            <a:off x="407988" y="4268477"/>
            <a:ext cx="6017106" cy="215444"/>
          </a:xfrm>
          <a:prstGeom prst="rect">
            <a:avLst/>
          </a:prstGeom>
          <a:noFill/>
        </p:spPr>
        <p:txBody>
          <a:bodyPr wrap="square" lIns="0" tIns="0" rIns="0" bIns="0">
            <a:spAutoFit/>
          </a:bodyPr>
          <a:lstStyle/>
          <a:p>
            <a:r>
              <a:rPr lang="en-US" sz="1400" b="1"/>
              <a:t>Cohort 1B: CLL – Weekly ramp-up</a:t>
            </a:r>
          </a:p>
        </p:txBody>
      </p:sp>
      <p:sp>
        <p:nvSpPr>
          <p:cNvPr id="11" name="Pfeil nach rechts 10">
            <a:extLst>
              <a:ext uri="{FF2B5EF4-FFF2-40B4-BE49-F238E27FC236}">
                <a16:creationId xmlns:a16="http://schemas.microsoft.com/office/drawing/2014/main" id="{BE341CD8-BB88-0447-9B0D-A15559D1C654}"/>
              </a:ext>
            </a:extLst>
          </p:cNvPr>
          <p:cNvSpPr/>
          <p:nvPr/>
        </p:nvSpPr>
        <p:spPr>
          <a:xfrm>
            <a:off x="3499615" y="2596969"/>
            <a:ext cx="415305" cy="307463"/>
          </a:xfrm>
          <a:prstGeom prst="rightArrow">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hteck 26">
            <a:extLst>
              <a:ext uri="{FF2B5EF4-FFF2-40B4-BE49-F238E27FC236}">
                <a16:creationId xmlns:a16="http://schemas.microsoft.com/office/drawing/2014/main" id="{1F0D5361-5C8E-EF42-8AB5-D91544241CC0}"/>
              </a:ext>
            </a:extLst>
          </p:cNvPr>
          <p:cNvSpPr/>
          <p:nvPr/>
        </p:nvSpPr>
        <p:spPr>
          <a:xfrm>
            <a:off x="5417288" y="4551482"/>
            <a:ext cx="792000" cy="11079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a:solidFill>
                  <a:prstClr val="white"/>
                </a:solidFill>
              </a:rPr>
              <a:t>80 mg QD</a:t>
            </a:r>
          </a:p>
          <a:p>
            <a:pPr lvl="0" algn="ctr"/>
            <a:r>
              <a:rPr lang="en-US" sz="1200">
                <a:solidFill>
                  <a:prstClr val="white"/>
                </a:solidFill>
              </a:rPr>
              <a:t>W7+</a:t>
            </a:r>
          </a:p>
        </p:txBody>
      </p:sp>
      <p:sp>
        <p:nvSpPr>
          <p:cNvPr id="28" name="Rechteck 27">
            <a:extLst>
              <a:ext uri="{FF2B5EF4-FFF2-40B4-BE49-F238E27FC236}">
                <a16:creationId xmlns:a16="http://schemas.microsoft.com/office/drawing/2014/main" id="{9D4ABB08-9863-0048-8D62-FE46A4F9F98A}"/>
              </a:ext>
            </a:extLst>
          </p:cNvPr>
          <p:cNvSpPr/>
          <p:nvPr/>
        </p:nvSpPr>
        <p:spPr>
          <a:xfrm>
            <a:off x="4584168" y="4700741"/>
            <a:ext cx="792000" cy="958696"/>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a:solidFill>
                  <a:prstClr val="white"/>
                </a:solidFill>
              </a:rPr>
              <a:t>40 mg QD</a:t>
            </a:r>
          </a:p>
          <a:p>
            <a:pPr lvl="0" algn="ctr"/>
            <a:r>
              <a:rPr lang="en-US" sz="1200">
                <a:solidFill>
                  <a:prstClr val="white"/>
                </a:solidFill>
              </a:rPr>
              <a:t>W6</a:t>
            </a:r>
          </a:p>
        </p:txBody>
      </p:sp>
      <p:sp>
        <p:nvSpPr>
          <p:cNvPr id="29" name="Rechteck 28">
            <a:extLst>
              <a:ext uri="{FF2B5EF4-FFF2-40B4-BE49-F238E27FC236}">
                <a16:creationId xmlns:a16="http://schemas.microsoft.com/office/drawing/2014/main" id="{53F6D7A1-B7D8-2440-8132-498ACB6E1132}"/>
              </a:ext>
            </a:extLst>
          </p:cNvPr>
          <p:cNvSpPr/>
          <p:nvPr/>
        </p:nvSpPr>
        <p:spPr>
          <a:xfrm>
            <a:off x="3751048" y="4825971"/>
            <a:ext cx="792000" cy="833466"/>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a:solidFill>
                  <a:prstClr val="white"/>
                </a:solidFill>
              </a:rPr>
              <a:t>20 mg QD</a:t>
            </a:r>
          </a:p>
          <a:p>
            <a:pPr lvl="0" algn="ctr"/>
            <a:r>
              <a:rPr lang="en-US" sz="1200">
                <a:solidFill>
                  <a:prstClr val="white"/>
                </a:solidFill>
              </a:rPr>
              <a:t>W5</a:t>
            </a:r>
          </a:p>
        </p:txBody>
      </p:sp>
      <p:sp>
        <p:nvSpPr>
          <p:cNvPr id="30" name="Rechteck 29">
            <a:extLst>
              <a:ext uri="{FF2B5EF4-FFF2-40B4-BE49-F238E27FC236}">
                <a16:creationId xmlns:a16="http://schemas.microsoft.com/office/drawing/2014/main" id="{76785890-6C48-6D48-B137-66842839AF5D}"/>
              </a:ext>
            </a:extLst>
          </p:cNvPr>
          <p:cNvSpPr/>
          <p:nvPr/>
        </p:nvSpPr>
        <p:spPr>
          <a:xfrm>
            <a:off x="2917928" y="4957627"/>
            <a:ext cx="792000" cy="70181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a:solidFill>
                  <a:prstClr val="white"/>
                </a:solidFill>
              </a:rPr>
              <a:t>10 mg QD</a:t>
            </a:r>
          </a:p>
          <a:p>
            <a:pPr lvl="0" algn="ctr"/>
            <a:r>
              <a:rPr lang="en-US" sz="1200">
                <a:solidFill>
                  <a:prstClr val="white"/>
                </a:solidFill>
              </a:rPr>
              <a:t>W4</a:t>
            </a:r>
          </a:p>
        </p:txBody>
      </p:sp>
      <p:sp>
        <p:nvSpPr>
          <p:cNvPr id="31" name="Rechteck 30">
            <a:extLst>
              <a:ext uri="{FF2B5EF4-FFF2-40B4-BE49-F238E27FC236}">
                <a16:creationId xmlns:a16="http://schemas.microsoft.com/office/drawing/2014/main" id="{6B6917D5-A57B-CA47-AD17-DCF27DA0AA7B}"/>
              </a:ext>
            </a:extLst>
          </p:cNvPr>
          <p:cNvSpPr/>
          <p:nvPr/>
        </p:nvSpPr>
        <p:spPr>
          <a:xfrm>
            <a:off x="2084808" y="5095330"/>
            <a:ext cx="792000" cy="564107"/>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a:solidFill>
                  <a:prstClr val="white"/>
                </a:solidFill>
              </a:rPr>
              <a:t>5 mg QD</a:t>
            </a:r>
          </a:p>
          <a:p>
            <a:pPr lvl="0" algn="ctr"/>
            <a:r>
              <a:rPr lang="en-US" sz="1200">
                <a:solidFill>
                  <a:prstClr val="white"/>
                </a:solidFill>
              </a:rPr>
              <a:t>W3</a:t>
            </a:r>
          </a:p>
        </p:txBody>
      </p:sp>
      <p:sp>
        <p:nvSpPr>
          <p:cNvPr id="32" name="Rechteck 31">
            <a:extLst>
              <a:ext uri="{FF2B5EF4-FFF2-40B4-BE49-F238E27FC236}">
                <a16:creationId xmlns:a16="http://schemas.microsoft.com/office/drawing/2014/main" id="{50DB23AC-AD7D-E44C-A6C0-6AB4E24D9DD2}"/>
              </a:ext>
            </a:extLst>
          </p:cNvPr>
          <p:cNvSpPr/>
          <p:nvPr/>
        </p:nvSpPr>
        <p:spPr>
          <a:xfrm>
            <a:off x="1251688" y="5197772"/>
            <a:ext cx="792000" cy="461665"/>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lvl="0" algn="ctr"/>
            <a:r>
              <a:rPr lang="en-US" sz="1200">
                <a:solidFill>
                  <a:prstClr val="white"/>
                </a:solidFill>
              </a:rPr>
              <a:t>2 mg QD</a:t>
            </a:r>
          </a:p>
          <a:p>
            <a:pPr lvl="0" algn="ctr"/>
            <a:r>
              <a:rPr lang="en-US" sz="1200">
                <a:solidFill>
                  <a:prstClr val="white"/>
                </a:solidFill>
              </a:rPr>
              <a:t>W2</a:t>
            </a:r>
          </a:p>
        </p:txBody>
      </p:sp>
      <p:sp>
        <p:nvSpPr>
          <p:cNvPr id="33" name="Rechteck 32">
            <a:extLst>
              <a:ext uri="{FF2B5EF4-FFF2-40B4-BE49-F238E27FC236}">
                <a16:creationId xmlns:a16="http://schemas.microsoft.com/office/drawing/2014/main" id="{F1B0AFEE-3711-5E45-AD65-A87264A4D3F4}"/>
              </a:ext>
            </a:extLst>
          </p:cNvPr>
          <p:cNvSpPr/>
          <p:nvPr/>
        </p:nvSpPr>
        <p:spPr>
          <a:xfrm>
            <a:off x="418568" y="5320883"/>
            <a:ext cx="792000" cy="338554"/>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lvl="0" algn="ctr"/>
            <a:r>
              <a:rPr lang="en-US" sz="1200">
                <a:solidFill>
                  <a:srgbClr val="4E4F4E"/>
                </a:solidFill>
              </a:rPr>
              <a:t>1 mg QD</a:t>
            </a:r>
          </a:p>
          <a:p>
            <a:pPr lvl="0" algn="ctr"/>
            <a:r>
              <a:rPr lang="en-US" sz="1200">
                <a:solidFill>
                  <a:srgbClr val="4E4F4E"/>
                </a:solidFill>
              </a:rPr>
              <a:t>W1</a:t>
            </a:r>
          </a:p>
        </p:txBody>
      </p:sp>
      <p:sp>
        <p:nvSpPr>
          <p:cNvPr id="34" name="Pfeil nach rechts 33">
            <a:extLst>
              <a:ext uri="{FF2B5EF4-FFF2-40B4-BE49-F238E27FC236}">
                <a16:creationId xmlns:a16="http://schemas.microsoft.com/office/drawing/2014/main" id="{08EC09B6-93EC-834F-A24C-41CEA7588F30}"/>
              </a:ext>
            </a:extLst>
          </p:cNvPr>
          <p:cNvSpPr/>
          <p:nvPr/>
        </p:nvSpPr>
        <p:spPr>
          <a:xfrm>
            <a:off x="6303775" y="4940618"/>
            <a:ext cx="415305" cy="307463"/>
          </a:xfrm>
          <a:prstGeom prst="rightArrow">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ontent Placeholder 2">
            <a:extLst>
              <a:ext uri="{FF2B5EF4-FFF2-40B4-BE49-F238E27FC236}">
                <a16:creationId xmlns:a16="http://schemas.microsoft.com/office/drawing/2014/main" id="{98C67A04-EE20-3D4F-94AD-DB3F3198193C}"/>
              </a:ext>
            </a:extLst>
          </p:cNvPr>
          <p:cNvSpPr txBox="1">
            <a:spLocks/>
          </p:cNvSpPr>
          <p:nvPr/>
        </p:nvSpPr>
        <p:spPr>
          <a:xfrm>
            <a:off x="6927081" y="1808163"/>
            <a:ext cx="4856932" cy="4391025"/>
          </a:xfrm>
          <a:prstGeom prst="rect">
            <a:avLst/>
          </a:prstGeom>
        </p:spPr>
        <p:txBody>
          <a:bodyPr lIns="0" tIns="0" rIns="0" bIns="0" anchor="t"/>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400"/>
              <a:t>To protect against potential TLS, all patients received a dose ramp-up to the target dose level.</a:t>
            </a:r>
            <a:endParaRPr lang="en-US" sz="1400">
              <a:cs typeface="Arial"/>
            </a:endParaRPr>
          </a:p>
          <a:p>
            <a:pPr lvl="1">
              <a:spcBef>
                <a:spcPts val="600"/>
              </a:spcBef>
            </a:pPr>
            <a:r>
              <a:rPr lang="en-US" sz="1400"/>
              <a:t>Patients with NHLs received a ramp-up over 3 days, with daily dose increases (day 1, 25% of target dose; day 2, 50%) before reaching the target daily dose (day 3+, 100%)</a:t>
            </a:r>
          </a:p>
          <a:p>
            <a:pPr lvl="1">
              <a:spcBef>
                <a:spcPts val="600"/>
              </a:spcBef>
            </a:pPr>
            <a:r>
              <a:rPr lang="en-US" sz="1400"/>
              <a:t>Patients with CLL/SLL or MCL received a longer ramp-up over several weeks, with weekly dose increases (beginning with 1 mg daily, and doubling the dose weekly until the target dose was reached)</a:t>
            </a:r>
            <a:endParaRPr lang="en-US" sz="1400">
              <a:cs typeface="Arial"/>
            </a:endParaRPr>
          </a:p>
          <a:p>
            <a:pPr>
              <a:spcBef>
                <a:spcPts val="600"/>
              </a:spcBef>
            </a:pPr>
            <a:r>
              <a:rPr lang="en-US" sz="1400"/>
              <a:t>Other TLS prophylaxis included</a:t>
            </a:r>
          </a:p>
          <a:p>
            <a:pPr lvl="1">
              <a:spcBef>
                <a:spcPts val="600"/>
              </a:spcBef>
            </a:pPr>
            <a:r>
              <a:rPr lang="en-US" sz="1400"/>
              <a:t>Hydration: oral or intravenous 1.5-2 L/day from ≥1 day before until ≥1 day following each new dose level</a:t>
            </a:r>
          </a:p>
          <a:p>
            <a:pPr lvl="1">
              <a:spcBef>
                <a:spcPts val="600"/>
              </a:spcBef>
            </a:pPr>
            <a:r>
              <a:rPr lang="en-US" sz="1400" err="1"/>
              <a:t>Antihyperuricemics</a:t>
            </a:r>
            <a:r>
              <a:rPr lang="en-US" sz="1400"/>
              <a:t> (allopurinol; </a:t>
            </a:r>
            <a:r>
              <a:rPr lang="en-US" sz="1400" err="1"/>
              <a:t>rasburicase</a:t>
            </a:r>
            <a:r>
              <a:rPr lang="en-US" sz="1400"/>
              <a:t> as needed): from ≥2 days before first dose until 1 week after reaching final target dose level</a:t>
            </a:r>
            <a:endParaRPr lang="en-US" sz="1400">
              <a:cs typeface="Arial"/>
            </a:endParaRPr>
          </a:p>
          <a:p>
            <a:pPr lvl="1">
              <a:spcBef>
                <a:spcPts val="600"/>
              </a:spcBef>
            </a:pPr>
            <a:r>
              <a:rPr lang="en-US" sz="1400"/>
              <a:t>Hospitalization for observation for select ramp-up visits: TLS laboratory results and pharmacokinetics were monitored frequently at select time points</a:t>
            </a:r>
            <a:endParaRPr lang="en-US" sz="1400">
              <a:cs typeface="Arial"/>
            </a:endParaRPr>
          </a:p>
        </p:txBody>
      </p:sp>
      <p:sp>
        <p:nvSpPr>
          <p:cNvPr id="37" name="Titel 36">
            <a:extLst>
              <a:ext uri="{FF2B5EF4-FFF2-40B4-BE49-F238E27FC236}">
                <a16:creationId xmlns:a16="http://schemas.microsoft.com/office/drawing/2014/main" id="{CC376F63-1129-3C41-BAC3-BC1780AD3AFB}"/>
              </a:ext>
            </a:extLst>
          </p:cNvPr>
          <p:cNvSpPr>
            <a:spLocks noGrp="1"/>
          </p:cNvSpPr>
          <p:nvPr>
            <p:ph type="title"/>
          </p:nvPr>
        </p:nvSpPr>
        <p:spPr/>
        <p:txBody>
          <a:bodyPr/>
          <a:lstStyle/>
          <a:p>
            <a:r>
              <a:rPr lang="de-DE"/>
              <a:t>Dose </a:t>
            </a:r>
            <a:r>
              <a:rPr lang="de-DE" err="1"/>
              <a:t>escalation</a:t>
            </a:r>
            <a:endParaRPr lang="de-DE"/>
          </a:p>
        </p:txBody>
      </p:sp>
    </p:spTree>
    <p:extLst>
      <p:ext uri="{BB962C8B-B14F-4D97-AF65-F5344CB8AC3E}">
        <p14:creationId xmlns:p14="http://schemas.microsoft.com/office/powerpoint/2010/main" val="17479023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sz="800">
                <a:latin typeface="Arial" panose="020B0604020202020204" pitchFamily="34" charset="0"/>
                <a:cs typeface="Arial" panose="020B0604020202020204" pitchFamily="34" charset="0"/>
              </a:rPr>
              <a:t>aNeither related to study drug; 1 death secondary to disease progression and 1 GI hemorrhage subsequent to bowel surgery. bALT increased and GGT increased; neutropenia, pyrexia, and febrile neutropenia; GI hemorrhage and small intestinal obstruction; neutropenia. cGI hemorrhage subsequent to bowel surgery.</a:t>
            </a:r>
          </a:p>
          <a:p>
            <a:r>
              <a:rPr lang="en-US" sz="800">
                <a:latin typeface="Arial" panose="020B0604020202020204" pitchFamily="34" charset="0"/>
                <a:cs typeface="Arial" panose="020B0604020202020204" pitchFamily="34" charset="0"/>
              </a:rPr>
              <a:t>AE, adverse event; ALT, alanine aminotransferase; CLL, chronic lymphocytic leukemia; DLT, dose-limiting toxicity; GGT, gamma-glutamyl transferase; GI, gastrointestinal; NHL, non‑Hodgkin lymphoma; R/R, relapsed/refractory; TBD, to be decided; TEAE, treatment emergent adverse event; —, not applicable.</a:t>
            </a:r>
          </a:p>
          <a:p>
            <a:r>
              <a:rPr lang="en-US" sz="800" b="1">
                <a:latin typeface="Arial" panose="020B0604020202020204" pitchFamily="34" charset="0"/>
                <a:cs typeface="Arial" panose="020B0604020202020204" pitchFamily="34" charset="0"/>
              </a:rPr>
              <a:t>Constantine, T</a:t>
            </a:r>
            <a:r>
              <a:rPr lang="en-US" b="1">
                <a:latin typeface="Arial" panose="020B0604020202020204" pitchFamily="34" charset="0"/>
                <a:cs typeface="Arial" panose="020B0604020202020204" pitchFamily="34" charset="0"/>
              </a:rPr>
              <a:t>. Abstract 1419 presented at ASH 2021.</a:t>
            </a:r>
          </a:p>
        </p:txBody>
      </p:sp>
      <p:sp>
        <p:nvSpPr>
          <p:cNvPr id="5" name="object 5"/>
          <p:cNvSpPr txBox="1">
            <a:spLocks noGrp="1"/>
          </p:cNvSpPr>
          <p:nvPr>
            <p:ph type="title"/>
          </p:nvPr>
        </p:nvSpPr>
        <p:spPr/>
        <p:txBody>
          <a:bodyPr/>
          <a:lstStyle/>
          <a:p>
            <a:r>
              <a:rPr lang="en-GB"/>
              <a:t>TEAEs and DLTs</a:t>
            </a:r>
          </a:p>
        </p:txBody>
      </p:sp>
      <p:sp>
        <p:nvSpPr>
          <p:cNvPr id="4" name="Textplatzhalter 3">
            <a:extLst>
              <a:ext uri="{FF2B5EF4-FFF2-40B4-BE49-F238E27FC236}">
                <a16:creationId xmlns:a16="http://schemas.microsoft.com/office/drawing/2014/main" id="{1C236820-D478-A245-8F4C-26E8BF26B5E7}"/>
              </a:ext>
            </a:extLst>
          </p:cNvPr>
          <p:cNvSpPr>
            <a:spLocks noGrp="1"/>
          </p:cNvSpPr>
          <p:nvPr>
            <p:ph type="body" sz="quarter" idx="12"/>
          </p:nvPr>
        </p:nvSpPr>
        <p:spPr/>
        <p:txBody>
          <a:bodyPr/>
          <a:lstStyle/>
          <a:p>
            <a:r>
              <a:rPr lang="de-DE"/>
              <a:t>Overall TEAEs</a:t>
            </a:r>
          </a:p>
        </p:txBody>
      </p:sp>
      <p:sp>
        <p:nvSpPr>
          <p:cNvPr id="7" name="Textplatzhalter 6">
            <a:extLst>
              <a:ext uri="{FF2B5EF4-FFF2-40B4-BE49-F238E27FC236}">
                <a16:creationId xmlns:a16="http://schemas.microsoft.com/office/drawing/2014/main" id="{59B1883F-7A4A-0446-8DD8-A61DE9D22746}"/>
              </a:ext>
            </a:extLst>
          </p:cNvPr>
          <p:cNvSpPr>
            <a:spLocks noGrp="1"/>
          </p:cNvSpPr>
          <p:nvPr>
            <p:ph type="body" sz="quarter" idx="13"/>
          </p:nvPr>
        </p:nvSpPr>
        <p:spPr/>
        <p:txBody>
          <a:bodyPr/>
          <a:lstStyle/>
          <a:p>
            <a:r>
              <a:rPr lang="de-DE"/>
              <a:t>DLTs in dose-</a:t>
            </a:r>
            <a:r>
              <a:rPr lang="de-DE" err="1"/>
              <a:t>escalation</a:t>
            </a:r>
            <a:r>
              <a:rPr lang="de-DE"/>
              <a:t> </a:t>
            </a:r>
            <a:r>
              <a:rPr lang="de-DE" err="1"/>
              <a:t>cohorts</a:t>
            </a:r>
            <a:endParaRPr lang="de-DE"/>
          </a:p>
        </p:txBody>
      </p:sp>
      <p:graphicFrame>
        <p:nvGraphicFramePr>
          <p:cNvPr id="8" name="Table 7">
            <a:extLst>
              <a:ext uri="{FF2B5EF4-FFF2-40B4-BE49-F238E27FC236}">
                <a16:creationId xmlns:a16="http://schemas.microsoft.com/office/drawing/2014/main" id="{15AA99CC-F9AF-4277-802A-0366B982A780}"/>
              </a:ext>
            </a:extLst>
          </p:cNvPr>
          <p:cNvGraphicFramePr>
            <a:graphicFrameLocks noGrp="1"/>
          </p:cNvGraphicFramePr>
          <p:nvPr>
            <p:extLst>
              <p:ext uri="{D42A27DB-BD31-4B8C-83A1-F6EECF244321}">
                <p14:modId xmlns:p14="http://schemas.microsoft.com/office/powerpoint/2010/main" val="1135439405"/>
              </p:ext>
            </p:extLst>
          </p:nvPr>
        </p:nvGraphicFramePr>
        <p:xfrm>
          <a:off x="409954" y="1808162"/>
          <a:ext cx="5541582" cy="3657600"/>
        </p:xfrm>
        <a:graphic>
          <a:graphicData uri="http://schemas.openxmlformats.org/drawingml/2006/table">
            <a:tbl>
              <a:tblPr firstRow="1" bandRow="1">
                <a:tableStyleId>{5C22544A-7EE6-4342-B048-85BDC9FD1C3A}</a:tableStyleId>
              </a:tblPr>
              <a:tblGrid>
                <a:gridCol w="2024058">
                  <a:extLst>
                    <a:ext uri="{9D8B030D-6E8A-4147-A177-3AD203B41FA5}">
                      <a16:colId xmlns:a16="http://schemas.microsoft.com/office/drawing/2014/main" val="1415760532"/>
                    </a:ext>
                  </a:extLst>
                </a:gridCol>
                <a:gridCol w="1172508">
                  <a:extLst>
                    <a:ext uri="{9D8B030D-6E8A-4147-A177-3AD203B41FA5}">
                      <a16:colId xmlns:a16="http://schemas.microsoft.com/office/drawing/2014/main" val="1898636573"/>
                    </a:ext>
                  </a:extLst>
                </a:gridCol>
                <a:gridCol w="1172508">
                  <a:extLst>
                    <a:ext uri="{9D8B030D-6E8A-4147-A177-3AD203B41FA5}">
                      <a16:colId xmlns:a16="http://schemas.microsoft.com/office/drawing/2014/main" val="1401623871"/>
                    </a:ext>
                  </a:extLst>
                </a:gridCol>
                <a:gridCol w="1172508">
                  <a:extLst>
                    <a:ext uri="{9D8B030D-6E8A-4147-A177-3AD203B41FA5}">
                      <a16:colId xmlns:a16="http://schemas.microsoft.com/office/drawing/2014/main" val="2923275161"/>
                    </a:ext>
                  </a:extLst>
                </a:gridCol>
              </a:tblGrid>
              <a:tr h="370332">
                <a:tc>
                  <a:txBody>
                    <a:bodyPr/>
                    <a:lstStyle/>
                    <a:p>
                      <a:r>
                        <a:rPr lang="en-US" sz="1200"/>
                        <a:t>AE, n (%)</a:t>
                      </a:r>
                    </a:p>
                  </a:txBody>
                  <a:tcPr marL="144000" anchor="ctr"/>
                </a:tc>
                <a:tc>
                  <a:txBody>
                    <a:bodyPr/>
                    <a:lstStyle/>
                    <a:p>
                      <a:pPr algn="ctr"/>
                      <a:r>
                        <a:rPr lang="en-US" sz="1200"/>
                        <a:t>BGB-11417 Monotherapy</a:t>
                      </a:r>
                    </a:p>
                    <a:p>
                      <a:pPr algn="ctr"/>
                      <a:r>
                        <a:rPr lang="en-US" sz="1200"/>
                        <a:t>(N=25)</a:t>
                      </a:r>
                    </a:p>
                  </a:txBody>
                  <a:tcPr anchor="ctr"/>
                </a:tc>
                <a:tc>
                  <a:txBody>
                    <a:bodyPr/>
                    <a:lstStyle/>
                    <a:p>
                      <a:pPr algn="ctr"/>
                      <a:r>
                        <a:rPr lang="fr-FR" sz="1200"/>
                        <a:t>BGB-11417 + Zanubrutinib Combination</a:t>
                      </a:r>
                    </a:p>
                    <a:p>
                      <a:pPr algn="ctr"/>
                      <a:r>
                        <a:rPr lang="fr-FR" sz="1200"/>
                        <a:t>(N=11)</a:t>
                      </a:r>
                      <a:endParaRPr lang="en-US" sz="1200"/>
                    </a:p>
                  </a:txBody>
                  <a:tcPr anchor="ctr"/>
                </a:tc>
                <a:tc>
                  <a:txBody>
                    <a:bodyPr/>
                    <a:lstStyle/>
                    <a:p>
                      <a:pPr algn="ctr"/>
                      <a:r>
                        <a:rPr lang="en-US" sz="1200"/>
                        <a:t>All Patients</a:t>
                      </a:r>
                    </a:p>
                    <a:p>
                      <a:pPr algn="ctr"/>
                      <a:r>
                        <a:rPr lang="en-US" sz="1200"/>
                        <a:t>(N=36)</a:t>
                      </a:r>
                    </a:p>
                  </a:txBody>
                  <a:tcPr anchor="ctr"/>
                </a:tc>
                <a:extLst>
                  <a:ext uri="{0D108BD9-81ED-4DB2-BD59-A6C34878D82A}">
                    <a16:rowId xmlns:a16="http://schemas.microsoft.com/office/drawing/2014/main" val="2581217914"/>
                  </a:ext>
                </a:extLst>
              </a:tr>
              <a:tr h="123444">
                <a:tc>
                  <a:txBody>
                    <a:bodyPr/>
                    <a:lstStyle/>
                    <a:p>
                      <a:r>
                        <a:rPr lang="en-US" sz="1200" b="1"/>
                        <a:t>Any AE</a:t>
                      </a:r>
                    </a:p>
                  </a:txBody>
                  <a:tcPr marL="144000" anchor="ctr"/>
                </a:tc>
                <a:tc>
                  <a:txBody>
                    <a:bodyPr/>
                    <a:lstStyle/>
                    <a:p>
                      <a:pPr algn="ctr"/>
                      <a:r>
                        <a:rPr lang="en-US" sz="1200"/>
                        <a:t>22 (88)</a:t>
                      </a:r>
                    </a:p>
                  </a:txBody>
                  <a:tcPr anchor="ctr"/>
                </a:tc>
                <a:tc>
                  <a:txBody>
                    <a:bodyPr/>
                    <a:lstStyle/>
                    <a:p>
                      <a:pPr algn="ctr"/>
                      <a:r>
                        <a:rPr lang="en-US" sz="1200"/>
                        <a:t>9 (82)</a:t>
                      </a:r>
                    </a:p>
                  </a:txBody>
                  <a:tcPr anchor="ctr"/>
                </a:tc>
                <a:tc>
                  <a:txBody>
                    <a:bodyPr/>
                    <a:lstStyle/>
                    <a:p>
                      <a:pPr algn="ctr"/>
                      <a:r>
                        <a:rPr lang="en-US" sz="1200"/>
                        <a:t>31 (86)</a:t>
                      </a:r>
                    </a:p>
                  </a:txBody>
                  <a:tcPr anchor="ctr"/>
                </a:tc>
                <a:extLst>
                  <a:ext uri="{0D108BD9-81ED-4DB2-BD59-A6C34878D82A}">
                    <a16:rowId xmlns:a16="http://schemas.microsoft.com/office/drawing/2014/main" val="2364221899"/>
                  </a:ext>
                </a:extLst>
              </a:tr>
              <a:tr h="123444">
                <a:tc>
                  <a:txBody>
                    <a:bodyPr/>
                    <a:lstStyle/>
                    <a:p>
                      <a:pPr marL="357188" lvl="1" indent="0">
                        <a:tabLst/>
                      </a:pPr>
                      <a:r>
                        <a:rPr lang="en-US" sz="1200"/>
                        <a:t>Grade ≥3 AEs</a:t>
                      </a:r>
                    </a:p>
                  </a:txBody>
                  <a:tcPr marL="144000" anchor="ctr"/>
                </a:tc>
                <a:tc>
                  <a:txBody>
                    <a:bodyPr/>
                    <a:lstStyle/>
                    <a:p>
                      <a:pPr algn="ctr"/>
                      <a:r>
                        <a:rPr lang="en-US" sz="1200"/>
                        <a:t>11 (44)</a:t>
                      </a:r>
                    </a:p>
                  </a:txBody>
                  <a:tcPr anchor="ctr"/>
                </a:tc>
                <a:tc>
                  <a:txBody>
                    <a:bodyPr/>
                    <a:lstStyle/>
                    <a:p>
                      <a:pPr algn="ctr"/>
                      <a:r>
                        <a:rPr lang="en-US" sz="1200"/>
                        <a:t>0</a:t>
                      </a:r>
                    </a:p>
                  </a:txBody>
                  <a:tcPr anchor="ctr"/>
                </a:tc>
                <a:tc>
                  <a:txBody>
                    <a:bodyPr/>
                    <a:lstStyle/>
                    <a:p>
                      <a:pPr algn="ctr"/>
                      <a:r>
                        <a:rPr lang="en-US" sz="1200"/>
                        <a:t>11 (30)</a:t>
                      </a:r>
                    </a:p>
                  </a:txBody>
                  <a:tcPr anchor="ctr"/>
                </a:tc>
                <a:extLst>
                  <a:ext uri="{0D108BD9-81ED-4DB2-BD59-A6C34878D82A}">
                    <a16:rowId xmlns:a16="http://schemas.microsoft.com/office/drawing/2014/main" val="3448962635"/>
                  </a:ext>
                </a:extLst>
              </a:tr>
              <a:tr h="123444">
                <a:tc>
                  <a:txBody>
                    <a:bodyPr/>
                    <a:lstStyle/>
                    <a:p>
                      <a:pPr marL="401638" lvl="1" indent="-44450">
                        <a:tabLst/>
                      </a:pPr>
                      <a:r>
                        <a:rPr lang="en-US" sz="1200"/>
                        <a:t>Serious AE</a:t>
                      </a:r>
                    </a:p>
                  </a:txBody>
                  <a:tcPr marL="144000" anchor="ctr"/>
                </a:tc>
                <a:tc>
                  <a:txBody>
                    <a:bodyPr/>
                    <a:lstStyle/>
                    <a:p>
                      <a:pPr algn="ctr"/>
                      <a:r>
                        <a:rPr lang="en-US" sz="1200"/>
                        <a:t>9 (36)</a:t>
                      </a:r>
                    </a:p>
                  </a:txBody>
                  <a:tcPr anchor="ctr"/>
                </a:tc>
                <a:tc>
                  <a:txBody>
                    <a:bodyPr/>
                    <a:lstStyle/>
                    <a:p>
                      <a:pPr algn="ctr"/>
                      <a:r>
                        <a:rPr lang="en-US" sz="1200"/>
                        <a:t>0</a:t>
                      </a:r>
                    </a:p>
                  </a:txBody>
                  <a:tcPr anchor="ctr"/>
                </a:tc>
                <a:tc>
                  <a:txBody>
                    <a:bodyPr/>
                    <a:lstStyle/>
                    <a:p>
                      <a:pPr algn="ctr"/>
                      <a:r>
                        <a:rPr lang="en-US" sz="1200"/>
                        <a:t>9 (25)</a:t>
                      </a:r>
                    </a:p>
                  </a:txBody>
                  <a:tcPr anchor="ctr"/>
                </a:tc>
                <a:extLst>
                  <a:ext uri="{0D108BD9-81ED-4DB2-BD59-A6C34878D82A}">
                    <a16:rowId xmlns:a16="http://schemas.microsoft.com/office/drawing/2014/main" val="3789575684"/>
                  </a:ext>
                </a:extLst>
              </a:tr>
              <a:tr h="123444">
                <a:tc>
                  <a:txBody>
                    <a:bodyPr/>
                    <a:lstStyle/>
                    <a:p>
                      <a:pPr marL="357188" lvl="1" indent="0">
                        <a:tabLst/>
                      </a:pPr>
                      <a:r>
                        <a:rPr lang="en-US" sz="1200"/>
                        <a:t>Leading to death</a:t>
                      </a:r>
                    </a:p>
                  </a:txBody>
                  <a:tcPr marL="144000" anchor="ctr"/>
                </a:tc>
                <a:tc>
                  <a:txBody>
                    <a:bodyPr/>
                    <a:lstStyle/>
                    <a:p>
                      <a:pPr algn="ctr"/>
                      <a:r>
                        <a:rPr lang="en-US" sz="1200"/>
                        <a:t>2 (8)</a:t>
                      </a:r>
                    </a:p>
                  </a:txBody>
                  <a:tcPr anchor="ctr"/>
                </a:tc>
                <a:tc>
                  <a:txBody>
                    <a:bodyPr/>
                    <a:lstStyle/>
                    <a:p>
                      <a:pPr algn="ctr"/>
                      <a:r>
                        <a:rPr lang="en-US" sz="1200"/>
                        <a:t>0</a:t>
                      </a:r>
                    </a:p>
                  </a:txBody>
                  <a:tcPr anchor="ctr"/>
                </a:tc>
                <a:tc>
                  <a:txBody>
                    <a:bodyPr/>
                    <a:lstStyle/>
                    <a:p>
                      <a:pPr algn="ctr"/>
                      <a:r>
                        <a:rPr lang="en-US" sz="1200"/>
                        <a:t>2 (6)</a:t>
                      </a:r>
                      <a:r>
                        <a:rPr lang="en-US" sz="1200" baseline="30000"/>
                        <a:t>a</a:t>
                      </a:r>
                    </a:p>
                  </a:txBody>
                  <a:tcPr anchor="ctr"/>
                </a:tc>
                <a:extLst>
                  <a:ext uri="{0D108BD9-81ED-4DB2-BD59-A6C34878D82A}">
                    <a16:rowId xmlns:a16="http://schemas.microsoft.com/office/drawing/2014/main" val="4256776849"/>
                  </a:ext>
                </a:extLst>
              </a:tr>
              <a:tr h="205740">
                <a:tc>
                  <a:txBody>
                    <a:bodyPr/>
                    <a:lstStyle/>
                    <a:p>
                      <a:pPr marL="357188" lvl="1" indent="0">
                        <a:tabLst/>
                      </a:pPr>
                      <a:r>
                        <a:rPr lang="en-US" sz="1200"/>
                        <a:t>AE leading to hold of</a:t>
                      </a:r>
                    </a:p>
                    <a:p>
                      <a:pPr marL="357188" lvl="1" indent="0">
                        <a:tabLst/>
                      </a:pPr>
                      <a:r>
                        <a:rPr lang="en-US" sz="1200"/>
                        <a:t>BGB-11417</a:t>
                      </a:r>
                    </a:p>
                  </a:txBody>
                  <a:tcPr marL="144000" anchor="ctr"/>
                </a:tc>
                <a:tc>
                  <a:txBody>
                    <a:bodyPr/>
                    <a:lstStyle/>
                    <a:p>
                      <a:pPr algn="ctr"/>
                      <a:r>
                        <a:rPr lang="en-US" sz="1200"/>
                        <a:t>4 (16)</a:t>
                      </a:r>
                    </a:p>
                  </a:txBody>
                  <a:tcPr anchor="ctr"/>
                </a:tc>
                <a:tc>
                  <a:txBody>
                    <a:bodyPr/>
                    <a:lstStyle/>
                    <a:p>
                      <a:pPr algn="ctr"/>
                      <a:r>
                        <a:rPr lang="en-US" sz="1200"/>
                        <a:t>0</a:t>
                      </a:r>
                    </a:p>
                  </a:txBody>
                  <a:tcPr anchor="ctr"/>
                </a:tc>
                <a:tc>
                  <a:txBody>
                    <a:bodyPr/>
                    <a:lstStyle/>
                    <a:p>
                      <a:pPr algn="ctr"/>
                      <a:r>
                        <a:rPr lang="en-US" sz="1200"/>
                        <a:t>4 (11)</a:t>
                      </a:r>
                      <a:r>
                        <a:rPr lang="en-US" sz="1200" baseline="30000"/>
                        <a:t>b</a:t>
                      </a:r>
                      <a:endParaRPr lang="en-US" sz="1200"/>
                    </a:p>
                  </a:txBody>
                  <a:tcPr anchor="ctr"/>
                </a:tc>
                <a:extLst>
                  <a:ext uri="{0D108BD9-81ED-4DB2-BD59-A6C34878D82A}">
                    <a16:rowId xmlns:a16="http://schemas.microsoft.com/office/drawing/2014/main" val="4132229147"/>
                  </a:ext>
                </a:extLst>
              </a:tr>
              <a:tr h="288036">
                <a:tc>
                  <a:txBody>
                    <a:bodyPr/>
                    <a:lstStyle/>
                    <a:p>
                      <a:pPr marL="357188" lvl="1" indent="0">
                        <a:tabLst/>
                      </a:pPr>
                      <a:r>
                        <a:rPr lang="en-US" sz="1200"/>
                        <a:t>AE leading to dose reduction of BGB-11417</a:t>
                      </a:r>
                    </a:p>
                  </a:txBody>
                  <a:tcPr marL="144000" anchor="ctr"/>
                </a:tc>
                <a:tc>
                  <a:txBody>
                    <a:bodyPr/>
                    <a:lstStyle/>
                    <a:p>
                      <a:pPr algn="ctr"/>
                      <a:r>
                        <a:rPr lang="en-US" sz="1200"/>
                        <a:t>0</a:t>
                      </a:r>
                    </a:p>
                  </a:txBody>
                  <a:tcPr anchor="ctr"/>
                </a:tc>
                <a:tc>
                  <a:txBody>
                    <a:bodyPr/>
                    <a:lstStyle/>
                    <a:p>
                      <a:pPr algn="ctr"/>
                      <a:r>
                        <a:rPr lang="en-US" sz="1200"/>
                        <a:t>0</a:t>
                      </a:r>
                    </a:p>
                  </a:txBody>
                  <a:tcPr anchor="ctr"/>
                </a:tc>
                <a:tc>
                  <a:txBody>
                    <a:bodyPr/>
                    <a:lstStyle/>
                    <a:p>
                      <a:pPr algn="ctr"/>
                      <a:r>
                        <a:rPr lang="en-US" sz="1200"/>
                        <a:t>0</a:t>
                      </a:r>
                    </a:p>
                  </a:txBody>
                  <a:tcPr anchor="ctr"/>
                </a:tc>
                <a:extLst>
                  <a:ext uri="{0D108BD9-81ED-4DB2-BD59-A6C34878D82A}">
                    <a16:rowId xmlns:a16="http://schemas.microsoft.com/office/drawing/2014/main" val="3715912488"/>
                  </a:ext>
                </a:extLst>
              </a:tr>
              <a:tr h="288036">
                <a:tc>
                  <a:txBody>
                    <a:bodyPr/>
                    <a:lstStyle/>
                    <a:p>
                      <a:pPr marL="357188" lvl="1" indent="0">
                        <a:tabLst/>
                      </a:pPr>
                      <a:r>
                        <a:rPr lang="en-US" sz="1200"/>
                        <a:t>AE leading to discontinuation of </a:t>
                      </a:r>
                    </a:p>
                    <a:p>
                      <a:pPr marL="357188" lvl="1" indent="0">
                        <a:tabLst/>
                      </a:pPr>
                      <a:r>
                        <a:rPr lang="en-US" sz="1200"/>
                        <a:t>BGB-11417</a:t>
                      </a:r>
                    </a:p>
                  </a:txBody>
                  <a:tcPr marL="144000" anchor="ctr"/>
                </a:tc>
                <a:tc>
                  <a:txBody>
                    <a:bodyPr/>
                    <a:lstStyle/>
                    <a:p>
                      <a:pPr algn="ctr"/>
                      <a:r>
                        <a:rPr lang="en-US" sz="1200" baseline="0"/>
                        <a:t>1 (4)</a:t>
                      </a:r>
                    </a:p>
                  </a:txBody>
                  <a:tcPr anchor="ctr"/>
                </a:tc>
                <a:tc>
                  <a:txBody>
                    <a:bodyPr/>
                    <a:lstStyle/>
                    <a:p>
                      <a:pPr algn="ctr"/>
                      <a:r>
                        <a:rPr lang="en-US" sz="1200"/>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 (3)</a:t>
                      </a:r>
                      <a:r>
                        <a:rPr lang="en-US" sz="1200" baseline="30000"/>
                        <a:t>c</a:t>
                      </a:r>
                      <a:endParaRPr lang="en-US" sz="1200"/>
                    </a:p>
                  </a:txBody>
                  <a:tcPr anchor="ctr"/>
                </a:tc>
                <a:extLst>
                  <a:ext uri="{0D108BD9-81ED-4DB2-BD59-A6C34878D82A}">
                    <a16:rowId xmlns:a16="http://schemas.microsoft.com/office/drawing/2014/main" val="2085783285"/>
                  </a:ext>
                </a:extLst>
              </a:tr>
            </a:tbl>
          </a:graphicData>
        </a:graphic>
      </p:graphicFrame>
      <p:graphicFrame>
        <p:nvGraphicFramePr>
          <p:cNvPr id="16" name="Table 16">
            <a:extLst>
              <a:ext uri="{FF2B5EF4-FFF2-40B4-BE49-F238E27FC236}">
                <a16:creationId xmlns:a16="http://schemas.microsoft.com/office/drawing/2014/main" id="{CD0CA765-5502-432B-B798-07FDF00F5E3F}"/>
              </a:ext>
            </a:extLst>
          </p:cNvPr>
          <p:cNvGraphicFramePr>
            <a:graphicFrameLocks noGrp="1"/>
          </p:cNvGraphicFramePr>
          <p:nvPr>
            <p:extLst>
              <p:ext uri="{D42A27DB-BD31-4B8C-83A1-F6EECF244321}">
                <p14:modId xmlns:p14="http://schemas.microsoft.com/office/powerpoint/2010/main" val="1238204540"/>
              </p:ext>
            </p:extLst>
          </p:nvPr>
        </p:nvGraphicFramePr>
        <p:xfrm>
          <a:off x="6240462" y="1808162"/>
          <a:ext cx="5529954" cy="1645920"/>
        </p:xfrm>
        <a:graphic>
          <a:graphicData uri="http://schemas.openxmlformats.org/drawingml/2006/table">
            <a:tbl>
              <a:tblPr firstRow="1" bandRow="1">
                <a:tableStyleId>{5C22544A-7EE6-4342-B048-85BDC9FD1C3A}</a:tableStyleId>
              </a:tblPr>
              <a:tblGrid>
                <a:gridCol w="921659">
                  <a:extLst>
                    <a:ext uri="{9D8B030D-6E8A-4147-A177-3AD203B41FA5}">
                      <a16:colId xmlns:a16="http://schemas.microsoft.com/office/drawing/2014/main" val="3187553618"/>
                    </a:ext>
                  </a:extLst>
                </a:gridCol>
                <a:gridCol w="921659">
                  <a:extLst>
                    <a:ext uri="{9D8B030D-6E8A-4147-A177-3AD203B41FA5}">
                      <a16:colId xmlns:a16="http://schemas.microsoft.com/office/drawing/2014/main" val="2612548157"/>
                    </a:ext>
                  </a:extLst>
                </a:gridCol>
                <a:gridCol w="921659">
                  <a:extLst>
                    <a:ext uri="{9D8B030D-6E8A-4147-A177-3AD203B41FA5}">
                      <a16:colId xmlns:a16="http://schemas.microsoft.com/office/drawing/2014/main" val="2273569000"/>
                    </a:ext>
                  </a:extLst>
                </a:gridCol>
                <a:gridCol w="921659">
                  <a:extLst>
                    <a:ext uri="{9D8B030D-6E8A-4147-A177-3AD203B41FA5}">
                      <a16:colId xmlns:a16="http://schemas.microsoft.com/office/drawing/2014/main" val="164665396"/>
                    </a:ext>
                  </a:extLst>
                </a:gridCol>
                <a:gridCol w="921659">
                  <a:extLst>
                    <a:ext uri="{9D8B030D-6E8A-4147-A177-3AD203B41FA5}">
                      <a16:colId xmlns:a16="http://schemas.microsoft.com/office/drawing/2014/main" val="799882213"/>
                    </a:ext>
                  </a:extLst>
                </a:gridCol>
                <a:gridCol w="921659">
                  <a:extLst>
                    <a:ext uri="{9D8B030D-6E8A-4147-A177-3AD203B41FA5}">
                      <a16:colId xmlns:a16="http://schemas.microsoft.com/office/drawing/2014/main" val="3705022511"/>
                    </a:ext>
                  </a:extLst>
                </a:gridCol>
              </a:tblGrid>
              <a:tr h="0">
                <a:tc>
                  <a:txBody>
                    <a:bodyPr/>
                    <a:lstStyle/>
                    <a:p>
                      <a:r>
                        <a:rPr lang="en-US" sz="1200"/>
                        <a:t>Cohort</a:t>
                      </a:r>
                    </a:p>
                  </a:txBody>
                  <a:tcPr marL="144000" anchor="ctr"/>
                </a:tc>
                <a:tc>
                  <a:txBody>
                    <a:bodyPr/>
                    <a:lstStyle/>
                    <a:p>
                      <a:pPr algn="ctr"/>
                      <a:r>
                        <a:rPr lang="en-US" sz="1200"/>
                        <a:t>40mg</a:t>
                      </a:r>
                    </a:p>
                  </a:txBody>
                  <a:tcPr anchor="ctr"/>
                </a:tc>
                <a:tc>
                  <a:txBody>
                    <a:bodyPr/>
                    <a:lstStyle/>
                    <a:p>
                      <a:pPr algn="ctr"/>
                      <a:r>
                        <a:rPr lang="en-US" sz="1200"/>
                        <a:t>80mg</a:t>
                      </a:r>
                    </a:p>
                  </a:txBody>
                  <a:tcPr anchor="ctr"/>
                </a:tc>
                <a:tc>
                  <a:txBody>
                    <a:bodyPr/>
                    <a:lstStyle/>
                    <a:p>
                      <a:pPr algn="ctr"/>
                      <a:r>
                        <a:rPr lang="en-US" sz="1200"/>
                        <a:t>160m</a:t>
                      </a:r>
                    </a:p>
                  </a:txBody>
                  <a:tcPr anchor="ctr"/>
                </a:tc>
                <a:tc>
                  <a:txBody>
                    <a:bodyPr/>
                    <a:lstStyle/>
                    <a:p>
                      <a:pPr algn="ctr"/>
                      <a:r>
                        <a:rPr lang="en-US" sz="1200"/>
                        <a:t>320mg</a:t>
                      </a:r>
                    </a:p>
                  </a:txBody>
                  <a:tcPr anchor="ctr"/>
                </a:tc>
                <a:tc>
                  <a:txBody>
                    <a:bodyPr/>
                    <a:lstStyle/>
                    <a:p>
                      <a:pPr algn="ctr"/>
                      <a:r>
                        <a:rPr lang="en-US" sz="1200"/>
                        <a:t>640mg</a:t>
                      </a:r>
                    </a:p>
                  </a:txBody>
                  <a:tcPr anchor="ctr"/>
                </a:tc>
                <a:extLst>
                  <a:ext uri="{0D108BD9-81ED-4DB2-BD59-A6C34878D82A}">
                    <a16:rowId xmlns:a16="http://schemas.microsoft.com/office/drawing/2014/main" val="3933027035"/>
                  </a:ext>
                </a:extLst>
              </a:tr>
              <a:tr h="0">
                <a:tc gridSpan="6">
                  <a:txBody>
                    <a:bodyPr/>
                    <a:lstStyle/>
                    <a:p>
                      <a:pPr algn="ctr"/>
                      <a:r>
                        <a:rPr lang="en-US" sz="1200"/>
                        <a:t>Monotherapy</a:t>
                      </a:r>
                    </a:p>
                  </a:txBody>
                  <a:tcPr marL="144000" anchor="ctr">
                    <a:solidFill>
                      <a:srgbClr val="CBCDD2"/>
                    </a:solidFill>
                  </a:tcPr>
                </a:tc>
                <a:tc hMerge="1">
                  <a:txBody>
                    <a:bodyPr/>
                    <a:lstStyle/>
                    <a:p>
                      <a:endParaRPr lang="en-US" sz="1200"/>
                    </a:p>
                  </a:txBody>
                  <a:tcPr/>
                </a:tc>
                <a:tc hMerge="1">
                  <a:txBody>
                    <a:bodyPr/>
                    <a:lstStyle/>
                    <a:p>
                      <a:endParaRPr lang="en-US" sz="1200"/>
                    </a:p>
                  </a:txBody>
                  <a:tcPr/>
                </a:tc>
                <a:tc hMerge="1">
                  <a:txBody>
                    <a:bodyPr/>
                    <a:lstStyle/>
                    <a:p>
                      <a:endParaRPr lang="en-US" sz="1200"/>
                    </a:p>
                  </a:txBody>
                  <a:tcPr/>
                </a:tc>
                <a:tc hMerge="1">
                  <a:txBody>
                    <a:bodyPr/>
                    <a:lstStyle/>
                    <a:p>
                      <a:endParaRPr lang="en-US" sz="1200"/>
                    </a:p>
                  </a:txBody>
                  <a:tcPr/>
                </a:tc>
                <a:tc hMerge="1">
                  <a:txBody>
                    <a:bodyPr/>
                    <a:lstStyle/>
                    <a:p>
                      <a:endParaRPr lang="en-US" sz="1200"/>
                    </a:p>
                  </a:txBody>
                  <a:tcPr/>
                </a:tc>
                <a:extLst>
                  <a:ext uri="{0D108BD9-81ED-4DB2-BD59-A6C34878D82A}">
                    <a16:rowId xmlns:a16="http://schemas.microsoft.com/office/drawing/2014/main" val="2594366095"/>
                  </a:ext>
                </a:extLst>
              </a:tr>
              <a:tr h="0">
                <a:tc>
                  <a:txBody>
                    <a:bodyPr/>
                    <a:lstStyle/>
                    <a:p>
                      <a:pPr algn="l"/>
                      <a:r>
                        <a:rPr lang="en-US" sz="1200"/>
                        <a:t>NHL (1A)</a:t>
                      </a:r>
                    </a:p>
                  </a:txBody>
                  <a:tcPr marL="144000" anchor="ctr"/>
                </a:tc>
                <a:tc>
                  <a:txBody>
                    <a:bodyPr/>
                    <a:lstStyle/>
                    <a:p>
                      <a:pPr algn="ctr"/>
                      <a:r>
                        <a:rPr lang="en-US" sz="1200"/>
                        <a:t>0/3</a:t>
                      </a:r>
                    </a:p>
                  </a:txBody>
                  <a:tcPr anchor="ctr"/>
                </a:tc>
                <a:tc>
                  <a:txBody>
                    <a:bodyPr/>
                    <a:lstStyle/>
                    <a:p>
                      <a:pPr algn="ctr"/>
                      <a:r>
                        <a:rPr lang="en-US" sz="1200"/>
                        <a:t>0/4</a:t>
                      </a:r>
                    </a:p>
                  </a:txBody>
                  <a:tcPr anchor="ctr"/>
                </a:tc>
                <a:tc>
                  <a:txBody>
                    <a:bodyPr/>
                    <a:lstStyle/>
                    <a:p>
                      <a:pPr algn="ctr"/>
                      <a:r>
                        <a:rPr lang="en-US" sz="1200"/>
                        <a:t>1/4</a:t>
                      </a:r>
                    </a:p>
                  </a:txBody>
                  <a:tcPr anchor="ctr"/>
                </a:tc>
                <a:tc>
                  <a:txBody>
                    <a:bodyPr/>
                    <a:lstStyle/>
                    <a:p>
                      <a:pPr algn="ctr"/>
                      <a:r>
                        <a:rPr lang="en-US" sz="1200"/>
                        <a:t>0/3</a:t>
                      </a:r>
                    </a:p>
                  </a:txBody>
                  <a:tcPr anchor="ctr"/>
                </a:tc>
                <a:tc>
                  <a:txBody>
                    <a:bodyPr/>
                    <a:lstStyle/>
                    <a:p>
                      <a:pPr algn="ctr"/>
                      <a:r>
                        <a:rPr lang="en-US" sz="1200"/>
                        <a:t>TBD</a:t>
                      </a:r>
                    </a:p>
                  </a:txBody>
                  <a:tcPr anchor="ctr"/>
                </a:tc>
                <a:extLst>
                  <a:ext uri="{0D108BD9-81ED-4DB2-BD59-A6C34878D82A}">
                    <a16:rowId xmlns:a16="http://schemas.microsoft.com/office/drawing/2014/main" val="2411563159"/>
                  </a:ext>
                </a:extLst>
              </a:tr>
              <a:tr h="0">
                <a:tc>
                  <a:txBody>
                    <a:bodyPr/>
                    <a:lstStyle/>
                    <a:p>
                      <a:pPr algn="l"/>
                      <a:r>
                        <a:rPr lang="en-US" sz="1200"/>
                        <a:t>CLL (1B)</a:t>
                      </a:r>
                    </a:p>
                  </a:txBody>
                  <a:tcPr marL="144000" anchor="ctr"/>
                </a:tc>
                <a:tc>
                  <a:txBody>
                    <a:bodyPr/>
                    <a:lstStyle/>
                    <a:p>
                      <a:pPr algn="ctr"/>
                      <a:r>
                        <a:rPr lang="en-US" sz="1200"/>
                        <a:t>-</a:t>
                      </a:r>
                    </a:p>
                  </a:txBody>
                  <a:tcPr anchor="ctr"/>
                </a:tc>
                <a:tc>
                  <a:txBody>
                    <a:bodyPr/>
                    <a:lstStyle/>
                    <a:p>
                      <a:pPr algn="ctr"/>
                      <a:r>
                        <a:rPr lang="en-US" sz="1200"/>
                        <a:t>1/4</a:t>
                      </a:r>
                    </a:p>
                  </a:txBody>
                  <a:tcPr anchor="ctr"/>
                </a:tc>
                <a:tc>
                  <a:txBody>
                    <a:bodyPr/>
                    <a:lstStyle/>
                    <a:p>
                      <a:pPr algn="ctr"/>
                      <a:r>
                        <a:rPr lang="en-US" sz="1200"/>
                        <a:t>TBD</a:t>
                      </a:r>
                    </a:p>
                  </a:txBody>
                  <a:tcPr anchor="ctr"/>
                </a:tc>
                <a:tc>
                  <a:txBody>
                    <a:bodyPr/>
                    <a:lstStyle/>
                    <a:p>
                      <a:pPr algn="ctr"/>
                      <a:r>
                        <a:rPr lang="en-US" sz="1200"/>
                        <a:t>TBD</a:t>
                      </a:r>
                    </a:p>
                  </a:txBody>
                  <a:tcPr anchor="ctr"/>
                </a:tc>
                <a:tc>
                  <a:txBody>
                    <a:bodyPr/>
                    <a:lstStyle/>
                    <a:p>
                      <a:pPr algn="ctr"/>
                      <a:r>
                        <a:rPr lang="en-US" sz="1200"/>
                        <a:t>TBD</a:t>
                      </a:r>
                    </a:p>
                  </a:txBody>
                  <a:tcPr anchor="ctr"/>
                </a:tc>
                <a:extLst>
                  <a:ext uri="{0D108BD9-81ED-4DB2-BD59-A6C34878D82A}">
                    <a16:rowId xmlns:a16="http://schemas.microsoft.com/office/drawing/2014/main" val="1122990052"/>
                  </a:ext>
                </a:extLst>
              </a:tr>
              <a:tr h="0">
                <a:tc gridSpan="6">
                  <a:txBody>
                    <a:bodyPr/>
                    <a:lstStyle/>
                    <a:p>
                      <a:pPr algn="ctr"/>
                      <a:r>
                        <a:rPr lang="en-US" sz="1200"/>
                        <a:t>Combination</a:t>
                      </a:r>
                    </a:p>
                  </a:txBody>
                  <a:tcPr marL="144000" anchor="ctr">
                    <a:solidFill>
                      <a:srgbClr val="E7E8EA"/>
                    </a:solidFill>
                  </a:tcPr>
                </a:tc>
                <a:tc hMerge="1">
                  <a:txBody>
                    <a:bodyPr/>
                    <a:lstStyle/>
                    <a:p>
                      <a:endParaRPr lang="en-US" sz="1200"/>
                    </a:p>
                  </a:txBody>
                  <a:tcPr/>
                </a:tc>
                <a:tc hMerge="1">
                  <a:txBody>
                    <a:bodyPr/>
                    <a:lstStyle/>
                    <a:p>
                      <a:endParaRPr lang="en-US" sz="1200"/>
                    </a:p>
                  </a:txBody>
                  <a:tcPr/>
                </a:tc>
                <a:tc hMerge="1">
                  <a:txBody>
                    <a:bodyPr/>
                    <a:lstStyle/>
                    <a:p>
                      <a:endParaRPr lang="en-US" sz="1200"/>
                    </a:p>
                  </a:txBody>
                  <a:tcPr/>
                </a:tc>
                <a:tc hMerge="1">
                  <a:txBody>
                    <a:bodyPr/>
                    <a:lstStyle/>
                    <a:p>
                      <a:endParaRPr lang="en-US" sz="1200"/>
                    </a:p>
                  </a:txBody>
                  <a:tcPr/>
                </a:tc>
                <a:tc hMerge="1">
                  <a:txBody>
                    <a:bodyPr/>
                    <a:lstStyle/>
                    <a:p>
                      <a:endParaRPr lang="en-US" sz="1200"/>
                    </a:p>
                  </a:txBody>
                  <a:tcPr/>
                </a:tc>
                <a:extLst>
                  <a:ext uri="{0D108BD9-81ED-4DB2-BD59-A6C34878D82A}">
                    <a16:rowId xmlns:a16="http://schemas.microsoft.com/office/drawing/2014/main" val="388892890"/>
                  </a:ext>
                </a:extLst>
              </a:tr>
              <a:tr h="0">
                <a:tc>
                  <a:txBody>
                    <a:bodyPr/>
                    <a:lstStyle/>
                    <a:p>
                      <a:pPr algn="l"/>
                      <a:r>
                        <a:rPr lang="en-US" sz="1200"/>
                        <a:t>CLL (3A)</a:t>
                      </a:r>
                    </a:p>
                  </a:txBody>
                  <a:tcPr marL="144000" anchor="ctr"/>
                </a:tc>
                <a:tc>
                  <a:txBody>
                    <a:bodyPr/>
                    <a:lstStyle/>
                    <a:p>
                      <a:pPr algn="ctr"/>
                      <a:r>
                        <a:rPr lang="en-US" sz="1200"/>
                        <a:t>0/4</a:t>
                      </a:r>
                    </a:p>
                  </a:txBody>
                  <a:tcPr anchor="ctr"/>
                </a:tc>
                <a:tc>
                  <a:txBody>
                    <a:bodyPr/>
                    <a:lstStyle/>
                    <a:p>
                      <a:pPr algn="ctr"/>
                      <a:r>
                        <a:rPr lang="en-US" sz="1200"/>
                        <a:t>0/3</a:t>
                      </a:r>
                    </a:p>
                  </a:txBody>
                  <a:tcPr anchor="ctr"/>
                </a:tc>
                <a:tc>
                  <a:txBody>
                    <a:bodyPr/>
                    <a:lstStyle/>
                    <a:p>
                      <a:pPr algn="ctr"/>
                      <a:r>
                        <a:rPr lang="en-US" sz="1200"/>
                        <a:t>TBD</a:t>
                      </a:r>
                    </a:p>
                  </a:txBody>
                  <a:tcPr anchor="ctr"/>
                </a:tc>
                <a:tc>
                  <a:txBody>
                    <a:bodyPr/>
                    <a:lstStyle/>
                    <a:p>
                      <a:pPr algn="ctr"/>
                      <a:r>
                        <a:rPr lang="en-US" sz="1200"/>
                        <a:t>TBD</a:t>
                      </a:r>
                    </a:p>
                  </a:txBody>
                  <a:tcPr anchor="ctr"/>
                </a:tc>
                <a:tc>
                  <a:txBody>
                    <a:bodyPr/>
                    <a:lstStyle/>
                    <a:p>
                      <a:pPr algn="ctr"/>
                      <a:r>
                        <a:rPr lang="en-US" sz="1200"/>
                        <a:t>TBD</a:t>
                      </a:r>
                    </a:p>
                  </a:txBody>
                  <a:tcPr anchor="ctr"/>
                </a:tc>
                <a:extLst>
                  <a:ext uri="{0D108BD9-81ED-4DB2-BD59-A6C34878D82A}">
                    <a16:rowId xmlns:a16="http://schemas.microsoft.com/office/drawing/2014/main" val="2803209020"/>
                  </a:ext>
                </a:extLst>
              </a:tr>
            </a:tbl>
          </a:graphicData>
        </a:graphic>
      </p:graphicFrame>
      <p:sp>
        <p:nvSpPr>
          <p:cNvPr id="2" name="Rechteck 1">
            <a:extLst>
              <a:ext uri="{FF2B5EF4-FFF2-40B4-BE49-F238E27FC236}">
                <a16:creationId xmlns:a16="http://schemas.microsoft.com/office/drawing/2014/main" id="{D2A7EB34-022D-41FA-B815-F2A45138B25B}"/>
              </a:ext>
            </a:extLst>
          </p:cNvPr>
          <p:cNvSpPr/>
          <p:nvPr/>
        </p:nvSpPr>
        <p:spPr>
          <a:xfrm>
            <a:off x="6240463" y="3726824"/>
            <a:ext cx="5541583" cy="1738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71450" indent="-171450">
              <a:spcAft>
                <a:spcPts val="600"/>
              </a:spcAft>
              <a:buClr>
                <a:schemeClr val="bg2"/>
              </a:buClr>
              <a:buFont typeface="Arial" panose="020B0604020202020204" pitchFamily="34" charset="0"/>
              <a:buChar char="•"/>
            </a:pPr>
            <a:r>
              <a:rPr lang="en-US" sz="1400">
                <a:solidFill>
                  <a:schemeClr val="tx1"/>
                </a:solidFill>
              </a:rPr>
              <a:t>One DLT of grade 3 febrile neutropenia was seen in a patient with R/R NHL receiving BGB-11417 monotherapy at a dose of 160 mg</a:t>
            </a:r>
          </a:p>
          <a:p>
            <a:pPr marL="628650" lvl="1" indent="-171450">
              <a:spcAft>
                <a:spcPts val="600"/>
              </a:spcAft>
              <a:buClr>
                <a:schemeClr val="bg2"/>
              </a:buClr>
              <a:buFont typeface="Arial" panose="020B0604020202020204" pitchFamily="34" charset="0"/>
              <a:buChar char="•"/>
            </a:pPr>
            <a:r>
              <a:rPr lang="en-US" sz="1400">
                <a:solidFill>
                  <a:schemeClr val="tx1"/>
                </a:solidFill>
              </a:rPr>
              <a:t>No DLTs were seen at the 320-mg dose level</a:t>
            </a:r>
            <a:endParaRPr lang="en-US" sz="1400">
              <a:solidFill>
                <a:schemeClr val="tx1"/>
              </a:solidFill>
              <a:cs typeface="Arial"/>
            </a:endParaRPr>
          </a:p>
          <a:p>
            <a:pPr marL="171450" indent="-171450">
              <a:spcAft>
                <a:spcPts val="600"/>
              </a:spcAft>
              <a:buClr>
                <a:schemeClr val="bg2"/>
              </a:buClr>
              <a:buFont typeface="Arial" panose="020B0604020202020204" pitchFamily="34" charset="0"/>
              <a:buChar char="•"/>
            </a:pPr>
            <a:r>
              <a:rPr lang="en-US" sz="1400">
                <a:solidFill>
                  <a:schemeClr val="tx1"/>
                </a:solidFill>
              </a:rPr>
              <a:t>One DLT of grade 4 neutropenia was seen in a patient with R/R CLL receiving BGB-11417 monotherapy at a dose of 80 mg</a:t>
            </a:r>
            <a:endParaRPr lang="en-US" sz="1400">
              <a:solidFill>
                <a:schemeClr val="tx1"/>
              </a:solidFill>
              <a:cs typeface="Arial"/>
            </a:endParaRPr>
          </a:p>
          <a:p>
            <a:pPr marL="171450" indent="-171450">
              <a:spcAft>
                <a:spcPts val="600"/>
              </a:spcAft>
              <a:buClr>
                <a:schemeClr val="bg2"/>
              </a:buClr>
              <a:buFont typeface="Arial" panose="020B0604020202020204" pitchFamily="34" charset="0"/>
              <a:buChar char="•"/>
            </a:pPr>
            <a:r>
              <a:rPr lang="en-US" sz="1400">
                <a:solidFill>
                  <a:schemeClr val="tx1"/>
                </a:solidFill>
              </a:rPr>
              <a:t>No DLTs have been seen among patients with R/R CLL receiving combination therapy at doses of 80 mg or less</a:t>
            </a:r>
            <a:endParaRPr lang="en-US" sz="1400">
              <a:solidFill>
                <a:schemeClr val="tx1"/>
              </a:solidFill>
              <a:cs typeface="Arial"/>
            </a:endParaRPr>
          </a:p>
        </p:txBody>
      </p:sp>
    </p:spTree>
    <p:extLst>
      <p:ext uri="{BB962C8B-B14F-4D97-AF65-F5344CB8AC3E}">
        <p14:creationId xmlns:p14="http://schemas.microsoft.com/office/powerpoint/2010/main" val="28506917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D9D5507-C6BC-4894-B8D3-C123FF673AAE}"/>
              </a:ext>
            </a:extLst>
          </p:cNvPr>
          <p:cNvSpPr txBox="1"/>
          <p:nvPr/>
        </p:nvSpPr>
        <p:spPr>
          <a:xfrm>
            <a:off x="202680" y="1760538"/>
            <a:ext cx="1781720" cy="4186802"/>
          </a:xfrm>
          <a:prstGeom prst="rect">
            <a:avLst/>
          </a:prstGeom>
          <a:noFill/>
        </p:spPr>
        <p:txBody>
          <a:bodyPr wrap="square">
            <a:noAutofit/>
          </a:bodyPr>
          <a:lstStyle/>
          <a:p>
            <a:pPr algn="r">
              <a:lnSpc>
                <a:spcPts val="1300"/>
              </a:lnSpc>
            </a:pPr>
            <a:r>
              <a:rPr lang="en-US" sz="1200" b="0" i="0" u="none" strike="noStrike" baseline="0"/>
              <a:t>Nausea</a:t>
            </a:r>
          </a:p>
          <a:p>
            <a:pPr algn="r">
              <a:lnSpc>
                <a:spcPts val="1300"/>
              </a:lnSpc>
            </a:pPr>
            <a:r>
              <a:rPr lang="en-US" sz="1200" b="0" i="0" u="none" strike="noStrike" baseline="0" err="1"/>
              <a:t>Neutropenia</a:t>
            </a:r>
            <a:r>
              <a:rPr lang="en-US" sz="1200" b="0" i="0" u="none" strike="noStrike" baseline="30000" err="1"/>
              <a:t>a</a:t>
            </a:r>
            <a:endParaRPr lang="en-US" sz="1200" b="0" i="0" u="none" strike="noStrike" baseline="30000"/>
          </a:p>
          <a:p>
            <a:pPr algn="r">
              <a:lnSpc>
                <a:spcPts val="1300"/>
              </a:lnSpc>
            </a:pPr>
            <a:r>
              <a:rPr lang="en-US" sz="1200" b="0" i="0" u="none" strike="noStrike" baseline="0"/>
              <a:t>Diarrhea</a:t>
            </a:r>
          </a:p>
          <a:p>
            <a:pPr algn="r">
              <a:lnSpc>
                <a:spcPts val="1300"/>
              </a:lnSpc>
            </a:pPr>
            <a:r>
              <a:rPr lang="en-US" sz="1200" b="0" i="0" u="none" strike="noStrike" baseline="0"/>
              <a:t>Pyrexia</a:t>
            </a:r>
          </a:p>
          <a:p>
            <a:pPr algn="r">
              <a:lnSpc>
                <a:spcPts val="1300"/>
              </a:lnSpc>
            </a:pPr>
            <a:r>
              <a:rPr lang="en-US" sz="1200" b="0" i="0" u="none" strike="noStrike" baseline="0"/>
              <a:t>Edema peripheral</a:t>
            </a:r>
          </a:p>
          <a:p>
            <a:pPr algn="r">
              <a:lnSpc>
                <a:spcPts val="1300"/>
              </a:lnSpc>
            </a:pPr>
            <a:r>
              <a:rPr lang="en-US" sz="1200" b="0" i="0" u="none" strike="noStrike" baseline="0"/>
              <a:t>Dizziness</a:t>
            </a:r>
          </a:p>
          <a:p>
            <a:pPr algn="r">
              <a:lnSpc>
                <a:spcPts val="1300"/>
              </a:lnSpc>
            </a:pPr>
            <a:r>
              <a:rPr lang="en-US" sz="1200" b="0" i="0" u="none" strike="noStrike" baseline="0"/>
              <a:t>Constipation</a:t>
            </a:r>
          </a:p>
          <a:p>
            <a:pPr algn="r">
              <a:lnSpc>
                <a:spcPts val="1300"/>
              </a:lnSpc>
            </a:pPr>
            <a:r>
              <a:rPr lang="en-US" sz="1200" b="0" i="0" u="none" strike="noStrike" baseline="0"/>
              <a:t>AST increased</a:t>
            </a:r>
          </a:p>
          <a:p>
            <a:pPr algn="r">
              <a:lnSpc>
                <a:spcPts val="1300"/>
              </a:lnSpc>
            </a:pPr>
            <a:r>
              <a:rPr lang="en-US" sz="1200" b="0" i="0" u="none" strike="noStrike" baseline="0"/>
              <a:t>Anemia</a:t>
            </a:r>
          </a:p>
          <a:p>
            <a:pPr algn="r">
              <a:lnSpc>
                <a:spcPts val="1300"/>
              </a:lnSpc>
            </a:pPr>
            <a:r>
              <a:rPr lang="en-US" sz="1200" b="0" i="0" u="none" strike="noStrike" baseline="0"/>
              <a:t>Vomiting</a:t>
            </a:r>
          </a:p>
          <a:p>
            <a:pPr algn="r">
              <a:lnSpc>
                <a:spcPts val="1300"/>
              </a:lnSpc>
            </a:pPr>
            <a:r>
              <a:rPr lang="en-US" sz="1200" b="0" i="0" u="none" strike="noStrike" baseline="0"/>
              <a:t>Urinary tract infection</a:t>
            </a:r>
          </a:p>
          <a:p>
            <a:pPr algn="r">
              <a:lnSpc>
                <a:spcPts val="1200"/>
              </a:lnSpc>
            </a:pPr>
            <a:r>
              <a:rPr lang="en-US" sz="1200" b="0" i="0" u="none" strike="noStrike" baseline="0" err="1"/>
              <a:t>Thrombocytopenia</a:t>
            </a:r>
            <a:r>
              <a:rPr lang="en-US" sz="1200" b="0" i="0" u="none" strike="noStrike" baseline="30000" err="1"/>
              <a:t>b</a:t>
            </a:r>
            <a:endParaRPr lang="en-US" sz="1200" b="0" i="0" u="none" strike="noStrike" baseline="30000"/>
          </a:p>
          <a:p>
            <a:pPr algn="r">
              <a:lnSpc>
                <a:spcPts val="1200"/>
              </a:lnSpc>
            </a:pPr>
            <a:r>
              <a:rPr lang="en-US" sz="1050" b="0" i="0" u="none" strike="noStrike" baseline="0"/>
              <a:t>Musculoskeletal chest pain</a:t>
            </a:r>
          </a:p>
          <a:p>
            <a:pPr algn="r">
              <a:lnSpc>
                <a:spcPts val="1200"/>
              </a:lnSpc>
            </a:pPr>
            <a:r>
              <a:rPr lang="en-US" sz="1200" b="0" i="0" u="none" strike="noStrike" baseline="0"/>
              <a:t>Hypotension</a:t>
            </a:r>
          </a:p>
          <a:p>
            <a:pPr algn="r">
              <a:lnSpc>
                <a:spcPts val="1200"/>
              </a:lnSpc>
            </a:pPr>
            <a:r>
              <a:rPr lang="en-US" sz="1200" b="0" i="0" u="none" strike="noStrike" baseline="0"/>
              <a:t>Hypokalemia</a:t>
            </a:r>
          </a:p>
          <a:p>
            <a:pPr algn="r">
              <a:lnSpc>
                <a:spcPts val="1200"/>
              </a:lnSpc>
            </a:pPr>
            <a:r>
              <a:rPr lang="en-US" sz="1200" b="0" i="0" u="none" strike="noStrike" baseline="0"/>
              <a:t>Headache</a:t>
            </a:r>
          </a:p>
          <a:p>
            <a:pPr algn="r">
              <a:lnSpc>
                <a:spcPts val="1200"/>
              </a:lnSpc>
            </a:pPr>
            <a:r>
              <a:rPr lang="en-US" sz="1200" b="0" i="0" u="none" strike="noStrike" baseline="0"/>
              <a:t>Fatigue</a:t>
            </a:r>
          </a:p>
          <a:p>
            <a:pPr algn="r">
              <a:lnSpc>
                <a:spcPts val="1200"/>
              </a:lnSpc>
            </a:pPr>
            <a:r>
              <a:rPr lang="en-US" sz="1200" b="0" i="0" u="none" strike="noStrike" baseline="0"/>
              <a:t>Fall</a:t>
            </a:r>
          </a:p>
          <a:p>
            <a:pPr algn="r">
              <a:lnSpc>
                <a:spcPts val="1200"/>
              </a:lnSpc>
            </a:pPr>
            <a:r>
              <a:rPr lang="en-US" sz="1200" b="0" i="0" u="none" strike="noStrike" baseline="0"/>
              <a:t>Dyspnea</a:t>
            </a:r>
          </a:p>
          <a:p>
            <a:pPr algn="r">
              <a:lnSpc>
                <a:spcPts val="1200"/>
              </a:lnSpc>
            </a:pPr>
            <a:r>
              <a:rPr lang="en-US" sz="1200" b="0" i="0" u="none" strike="noStrike" baseline="0"/>
              <a:t>Decreased appetite</a:t>
            </a:r>
          </a:p>
          <a:p>
            <a:pPr algn="r">
              <a:lnSpc>
                <a:spcPts val="1200"/>
              </a:lnSpc>
            </a:pPr>
            <a:r>
              <a:rPr lang="en-US" sz="1200" b="0" i="0" u="none" strike="noStrike" baseline="0"/>
              <a:t>Confusion</a:t>
            </a:r>
          </a:p>
          <a:p>
            <a:pPr algn="r">
              <a:lnSpc>
                <a:spcPts val="1200"/>
              </a:lnSpc>
            </a:pPr>
            <a:r>
              <a:rPr lang="en-US" sz="1200" b="0" i="0" u="none" strike="noStrike" baseline="0"/>
              <a:t>Back pain</a:t>
            </a:r>
          </a:p>
          <a:p>
            <a:pPr algn="r">
              <a:lnSpc>
                <a:spcPts val="1200"/>
              </a:lnSpc>
            </a:pPr>
            <a:r>
              <a:rPr lang="en-US" sz="1200" b="0" i="0" u="none" strike="noStrike" baseline="0"/>
              <a:t>ALT increased</a:t>
            </a:r>
          </a:p>
          <a:p>
            <a:pPr algn="r">
              <a:lnSpc>
                <a:spcPts val="1200"/>
              </a:lnSpc>
            </a:pPr>
            <a:r>
              <a:rPr lang="en-US" sz="1200" b="0" i="0" u="none" strike="noStrike" baseline="0"/>
              <a:t>Abdominal pain</a:t>
            </a:r>
            <a:endParaRPr lang="en-US" sz="1200"/>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sz="800" baseline="30000" err="1">
                <a:latin typeface="Arial" panose="020B0604020202020204" pitchFamily="34" charset="0"/>
                <a:cs typeface="Arial" panose="020B0604020202020204" pitchFamily="34" charset="0"/>
              </a:rPr>
              <a:t>a</a:t>
            </a:r>
            <a:r>
              <a:rPr lang="en-US" sz="800" err="1">
                <a:latin typeface="Arial" panose="020B0604020202020204" pitchFamily="34" charset="0"/>
                <a:cs typeface="Arial" panose="020B0604020202020204" pitchFamily="34" charset="0"/>
              </a:rPr>
              <a:t>Neutropenia</a:t>
            </a:r>
            <a:r>
              <a:rPr lang="en-US" sz="800">
                <a:latin typeface="Arial" panose="020B0604020202020204" pitchFamily="34" charset="0"/>
                <a:cs typeface="Arial" panose="020B0604020202020204" pitchFamily="34" charset="0"/>
              </a:rPr>
              <a:t>: combines “neutrophil count decreased” and ”neutropenia.” </a:t>
            </a:r>
            <a:r>
              <a:rPr lang="en-US" sz="800" baseline="30000" err="1">
                <a:latin typeface="Arial" panose="020B0604020202020204" pitchFamily="34" charset="0"/>
                <a:cs typeface="Arial" panose="020B0604020202020204" pitchFamily="34" charset="0"/>
              </a:rPr>
              <a:t>b</a:t>
            </a:r>
            <a:r>
              <a:rPr lang="en-US" sz="800" err="1">
                <a:latin typeface="Arial" panose="020B0604020202020204" pitchFamily="34" charset="0"/>
                <a:cs typeface="Arial" panose="020B0604020202020204" pitchFamily="34" charset="0"/>
              </a:rPr>
              <a:t>Thrombocytopenia</a:t>
            </a:r>
            <a:r>
              <a:rPr lang="en-US" sz="800">
                <a:latin typeface="Arial" panose="020B0604020202020204" pitchFamily="34" charset="0"/>
                <a:cs typeface="Arial" panose="020B0604020202020204" pitchFamily="34" charset="0"/>
              </a:rPr>
              <a:t>: combines “platelet count decreased” and “thrombocytopenia.”</a:t>
            </a:r>
          </a:p>
          <a:p>
            <a:r>
              <a:rPr lang="en-US" sz="800">
                <a:latin typeface="Arial" panose="020B0604020202020204" pitchFamily="34" charset="0"/>
                <a:cs typeface="Arial" panose="020B0604020202020204" pitchFamily="34" charset="0"/>
              </a:rPr>
              <a:t>AE, adverse event; ALT, alanine transaminase; AST, aspartate transaminase; </a:t>
            </a:r>
            <a:r>
              <a:rPr lang="en-US">
                <a:ea typeface="+mn-lt"/>
                <a:cs typeface="+mn-lt"/>
              </a:rPr>
              <a:t>BCL2, B-cell lymphoma 2; BTK, Bruton’s tyrosine kinase; </a:t>
            </a:r>
            <a:r>
              <a:rPr lang="en-US" sz="800">
                <a:latin typeface="Arial" panose="020B0604020202020204" pitchFamily="34" charset="0"/>
                <a:cs typeface="Arial" panose="020B0604020202020204" pitchFamily="34" charset="0"/>
              </a:rPr>
              <a:t>TLS, tumor lysis syndrome.</a:t>
            </a:r>
          </a:p>
          <a:p>
            <a:r>
              <a:rPr lang="en-US" sz="800" b="1">
                <a:latin typeface="Arial" panose="020B0604020202020204" pitchFamily="34" charset="0"/>
                <a:cs typeface="Arial" panose="020B0604020202020204" pitchFamily="34" charset="0"/>
              </a:rPr>
              <a:t>Constantine, T</a:t>
            </a:r>
            <a:r>
              <a:rPr lang="en-US" b="1">
                <a:latin typeface="Arial" panose="020B0604020202020204" pitchFamily="34" charset="0"/>
                <a:cs typeface="Arial" panose="020B0604020202020204" pitchFamily="34" charset="0"/>
              </a:rPr>
              <a:t>. Abstract 1419 presented at ASH 2021.</a:t>
            </a:r>
          </a:p>
        </p:txBody>
      </p:sp>
      <p:sp>
        <p:nvSpPr>
          <p:cNvPr id="3" name="Textplatzhalter 2">
            <a:extLst>
              <a:ext uri="{FF2B5EF4-FFF2-40B4-BE49-F238E27FC236}">
                <a16:creationId xmlns:a16="http://schemas.microsoft.com/office/drawing/2014/main" id="{58C2EB7C-613E-DA4C-BE8A-857556AF2F29}"/>
              </a:ext>
            </a:extLst>
          </p:cNvPr>
          <p:cNvSpPr>
            <a:spLocks noGrp="1"/>
          </p:cNvSpPr>
          <p:nvPr>
            <p:ph type="body" sz="quarter" idx="12"/>
          </p:nvPr>
        </p:nvSpPr>
        <p:spPr/>
        <p:txBody>
          <a:bodyPr/>
          <a:lstStyle/>
          <a:p>
            <a:r>
              <a:rPr lang="de-DE" err="1"/>
              <a:t>Patients</a:t>
            </a:r>
            <a:r>
              <a:rPr lang="de-DE"/>
              <a:t> </a:t>
            </a:r>
            <a:r>
              <a:rPr lang="de-DE" err="1"/>
              <a:t>receiving</a:t>
            </a:r>
            <a:r>
              <a:rPr lang="de-DE"/>
              <a:t> </a:t>
            </a:r>
            <a:r>
              <a:rPr lang="de-DE" err="1"/>
              <a:t>monotherapy</a:t>
            </a:r>
            <a:r>
              <a:rPr lang="de-DE"/>
              <a:t> (N=25) </a:t>
            </a:r>
          </a:p>
        </p:txBody>
      </p:sp>
      <p:sp>
        <p:nvSpPr>
          <p:cNvPr id="7" name="Textplatzhalter 6">
            <a:extLst>
              <a:ext uri="{FF2B5EF4-FFF2-40B4-BE49-F238E27FC236}">
                <a16:creationId xmlns:a16="http://schemas.microsoft.com/office/drawing/2014/main" id="{51EB234E-0BDC-274B-A1B6-A52368EFE809}"/>
              </a:ext>
            </a:extLst>
          </p:cNvPr>
          <p:cNvSpPr>
            <a:spLocks noGrp="1"/>
          </p:cNvSpPr>
          <p:nvPr>
            <p:ph type="body" sz="quarter" idx="13"/>
          </p:nvPr>
        </p:nvSpPr>
        <p:spPr/>
        <p:txBody>
          <a:bodyPr/>
          <a:lstStyle/>
          <a:p>
            <a:r>
              <a:rPr lang="de-DE" err="1"/>
              <a:t>Patients</a:t>
            </a:r>
            <a:r>
              <a:rPr lang="de-DE"/>
              <a:t> </a:t>
            </a:r>
            <a:r>
              <a:rPr lang="de-DE" err="1"/>
              <a:t>receiving</a:t>
            </a:r>
            <a:r>
              <a:rPr lang="de-DE"/>
              <a:t> </a:t>
            </a:r>
            <a:r>
              <a:rPr lang="de-DE" err="1"/>
              <a:t>combination</a:t>
            </a:r>
            <a:r>
              <a:rPr lang="de-DE"/>
              <a:t> </a:t>
            </a:r>
            <a:r>
              <a:rPr lang="de-DE" err="1"/>
              <a:t>therapy</a:t>
            </a:r>
            <a:r>
              <a:rPr lang="de-DE"/>
              <a:t> (N=11)</a:t>
            </a:r>
          </a:p>
        </p:txBody>
      </p:sp>
      <p:sp>
        <p:nvSpPr>
          <p:cNvPr id="24" name="TextBox 23">
            <a:extLst>
              <a:ext uri="{FF2B5EF4-FFF2-40B4-BE49-F238E27FC236}">
                <a16:creationId xmlns:a16="http://schemas.microsoft.com/office/drawing/2014/main" id="{249E2ABA-F918-40AB-8092-D487E56A7FE2}"/>
              </a:ext>
            </a:extLst>
          </p:cNvPr>
          <p:cNvSpPr txBox="1"/>
          <p:nvPr/>
        </p:nvSpPr>
        <p:spPr>
          <a:xfrm>
            <a:off x="6240462" y="3999771"/>
            <a:ext cx="5543549" cy="1938992"/>
          </a:xfrm>
          <a:prstGeom prst="rect">
            <a:avLst/>
          </a:prstGeom>
          <a:noFill/>
        </p:spPr>
        <p:txBody>
          <a:bodyPr wrap="square" lIns="0" tIns="0" rIns="0" bIns="0" anchor="t">
            <a:spAutoFit/>
          </a:bodyPr>
          <a:lstStyle/>
          <a:p>
            <a:r>
              <a:rPr lang="en-US" sz="1400" b="1"/>
              <a:t>BCL2 Inhibitor Events of Interest</a:t>
            </a:r>
          </a:p>
          <a:p>
            <a:pPr marL="285750" indent="-285750">
              <a:buFont typeface="Arial" panose="020B0604020202020204" pitchFamily="34" charset="0"/>
              <a:buChar char="•"/>
            </a:pPr>
            <a:r>
              <a:rPr lang="en-US" sz="1400"/>
              <a:t>One patient receiving monotherapy with high baseline TLS risk had a marked tumor flare on BTK inhibitor withdrawal and developed laboratory TLS in late ramp-up</a:t>
            </a:r>
            <a:endParaRPr lang="en-US" sz="1400">
              <a:cs typeface="Arial"/>
            </a:endParaRPr>
          </a:p>
          <a:p>
            <a:pPr marL="742950" lvl="1" indent="-285750">
              <a:buFont typeface="Arial" panose="020B0604020202020204" pitchFamily="34" charset="0"/>
              <a:buChar char="•"/>
            </a:pPr>
            <a:r>
              <a:rPr lang="en-US" sz="1400"/>
              <a:t>The patient experienced no sequalae from laboratory TLS and resolved by the next day; BGB-11417 did not need to be held</a:t>
            </a:r>
            <a:endParaRPr lang="en-US" sz="1400">
              <a:cs typeface="Arial"/>
            </a:endParaRPr>
          </a:p>
          <a:p>
            <a:pPr marL="285750" indent="-285750">
              <a:buFont typeface="Arial" panose="020B0604020202020204" pitchFamily="34" charset="0"/>
              <a:buChar char="•"/>
            </a:pPr>
            <a:r>
              <a:rPr lang="en-US" sz="1400"/>
              <a:t>Neutropenia was observed in 6 patients receiving monotherapy; of them, 5 experienced grade ≥3 neutropenia</a:t>
            </a:r>
            <a:endParaRPr lang="en-US" sz="1400">
              <a:cs typeface="Arial"/>
            </a:endParaRPr>
          </a:p>
        </p:txBody>
      </p:sp>
      <p:cxnSp>
        <p:nvCxnSpPr>
          <p:cNvPr id="4" name="Gerade Verbindung 3">
            <a:extLst>
              <a:ext uri="{FF2B5EF4-FFF2-40B4-BE49-F238E27FC236}">
                <a16:creationId xmlns:a16="http://schemas.microsoft.com/office/drawing/2014/main" id="{65622540-8440-C145-92BD-EE4376C9C4B8}"/>
              </a:ext>
            </a:extLst>
          </p:cNvPr>
          <p:cNvCxnSpPr>
            <a:cxnSpLocks/>
          </p:cNvCxnSpPr>
          <p:nvPr/>
        </p:nvCxnSpPr>
        <p:spPr>
          <a:xfrm>
            <a:off x="1984400" y="5636981"/>
            <a:ext cx="1823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08701AC4-29F6-404E-8865-19CB23F40AE8}"/>
              </a:ext>
            </a:extLst>
          </p:cNvPr>
          <p:cNvCxnSpPr>
            <a:cxnSpLocks/>
          </p:cNvCxnSpPr>
          <p:nvPr/>
        </p:nvCxnSpPr>
        <p:spPr>
          <a:xfrm flipV="1">
            <a:off x="2445960" y="5636981"/>
            <a:ext cx="0" cy="60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4081A2E7-C1B7-CC4F-8D20-75C0BC8576A0}"/>
              </a:ext>
            </a:extLst>
          </p:cNvPr>
          <p:cNvCxnSpPr>
            <a:cxnSpLocks/>
          </p:cNvCxnSpPr>
          <p:nvPr/>
        </p:nvCxnSpPr>
        <p:spPr>
          <a:xfrm flipV="1">
            <a:off x="1990411" y="5636981"/>
            <a:ext cx="0" cy="60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5B90A3A0-E51C-1049-9385-89FF6D21094F}"/>
              </a:ext>
            </a:extLst>
          </p:cNvPr>
          <p:cNvCxnSpPr>
            <a:cxnSpLocks/>
          </p:cNvCxnSpPr>
          <p:nvPr/>
        </p:nvCxnSpPr>
        <p:spPr>
          <a:xfrm flipV="1">
            <a:off x="2901510" y="5636981"/>
            <a:ext cx="0" cy="60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BF82F586-24B0-6E4F-99EE-642D6B79E36C}"/>
              </a:ext>
            </a:extLst>
          </p:cNvPr>
          <p:cNvCxnSpPr>
            <a:cxnSpLocks/>
          </p:cNvCxnSpPr>
          <p:nvPr/>
        </p:nvCxnSpPr>
        <p:spPr>
          <a:xfrm flipV="1">
            <a:off x="3357059" y="5636981"/>
            <a:ext cx="0" cy="60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94BA62AE-9408-D145-80DC-01E40F244FB3}"/>
              </a:ext>
            </a:extLst>
          </p:cNvPr>
          <p:cNvSpPr txBox="1"/>
          <p:nvPr/>
        </p:nvSpPr>
        <p:spPr>
          <a:xfrm>
            <a:off x="1860018" y="5660816"/>
            <a:ext cx="267388" cy="276999"/>
          </a:xfrm>
          <a:prstGeom prst="rect">
            <a:avLst/>
          </a:prstGeom>
          <a:noFill/>
        </p:spPr>
        <p:txBody>
          <a:bodyPr wrap="square" rtlCol="0">
            <a:spAutoFit/>
          </a:bodyPr>
          <a:lstStyle/>
          <a:p>
            <a:pPr algn="ctr"/>
            <a:r>
              <a:rPr lang="en-GB" sz="1200"/>
              <a:t>0</a:t>
            </a:r>
          </a:p>
        </p:txBody>
      </p:sp>
      <p:sp>
        <p:nvSpPr>
          <p:cNvPr id="29" name="Textfeld 28">
            <a:extLst>
              <a:ext uri="{FF2B5EF4-FFF2-40B4-BE49-F238E27FC236}">
                <a16:creationId xmlns:a16="http://schemas.microsoft.com/office/drawing/2014/main" id="{BF229D8F-FC93-3A4E-B485-228E74AF7F4A}"/>
              </a:ext>
            </a:extLst>
          </p:cNvPr>
          <p:cNvSpPr txBox="1"/>
          <p:nvPr/>
        </p:nvSpPr>
        <p:spPr>
          <a:xfrm>
            <a:off x="2278241" y="5660816"/>
            <a:ext cx="384140" cy="276999"/>
          </a:xfrm>
          <a:prstGeom prst="rect">
            <a:avLst/>
          </a:prstGeom>
          <a:noFill/>
        </p:spPr>
        <p:txBody>
          <a:bodyPr wrap="square" rtlCol="0">
            <a:spAutoFit/>
          </a:bodyPr>
          <a:lstStyle/>
          <a:p>
            <a:pPr algn="ctr"/>
            <a:r>
              <a:rPr lang="en-GB" sz="1200"/>
              <a:t>10</a:t>
            </a:r>
          </a:p>
        </p:txBody>
      </p:sp>
      <p:sp>
        <p:nvSpPr>
          <p:cNvPr id="30" name="Textfeld 29">
            <a:extLst>
              <a:ext uri="{FF2B5EF4-FFF2-40B4-BE49-F238E27FC236}">
                <a16:creationId xmlns:a16="http://schemas.microsoft.com/office/drawing/2014/main" id="{478F5BC1-29EF-B84C-A97A-D0AC0E074BE5}"/>
              </a:ext>
            </a:extLst>
          </p:cNvPr>
          <p:cNvSpPr txBox="1"/>
          <p:nvPr/>
        </p:nvSpPr>
        <p:spPr>
          <a:xfrm>
            <a:off x="2733790" y="5660816"/>
            <a:ext cx="384140" cy="276999"/>
          </a:xfrm>
          <a:prstGeom prst="rect">
            <a:avLst/>
          </a:prstGeom>
          <a:noFill/>
        </p:spPr>
        <p:txBody>
          <a:bodyPr wrap="square" rtlCol="0">
            <a:spAutoFit/>
          </a:bodyPr>
          <a:lstStyle/>
          <a:p>
            <a:pPr algn="ctr"/>
            <a:r>
              <a:rPr lang="en-GB" sz="1200"/>
              <a:t>20</a:t>
            </a:r>
          </a:p>
        </p:txBody>
      </p:sp>
      <p:sp>
        <p:nvSpPr>
          <p:cNvPr id="31" name="Textfeld 30">
            <a:extLst>
              <a:ext uri="{FF2B5EF4-FFF2-40B4-BE49-F238E27FC236}">
                <a16:creationId xmlns:a16="http://schemas.microsoft.com/office/drawing/2014/main" id="{B52AF3AF-740D-0646-9243-E72AFE0887B5}"/>
              </a:ext>
            </a:extLst>
          </p:cNvPr>
          <p:cNvSpPr txBox="1"/>
          <p:nvPr/>
        </p:nvSpPr>
        <p:spPr>
          <a:xfrm>
            <a:off x="3192641" y="5660816"/>
            <a:ext cx="384140" cy="276999"/>
          </a:xfrm>
          <a:prstGeom prst="rect">
            <a:avLst/>
          </a:prstGeom>
          <a:noFill/>
        </p:spPr>
        <p:txBody>
          <a:bodyPr wrap="square" rtlCol="0">
            <a:spAutoFit/>
          </a:bodyPr>
          <a:lstStyle/>
          <a:p>
            <a:pPr algn="ctr"/>
            <a:r>
              <a:rPr lang="en-GB" sz="1200"/>
              <a:t>30</a:t>
            </a:r>
          </a:p>
        </p:txBody>
      </p:sp>
      <p:sp>
        <p:nvSpPr>
          <p:cNvPr id="32" name="Textfeld 31">
            <a:extLst>
              <a:ext uri="{FF2B5EF4-FFF2-40B4-BE49-F238E27FC236}">
                <a16:creationId xmlns:a16="http://schemas.microsoft.com/office/drawing/2014/main" id="{5096AD0A-8958-1649-A336-F761DEDBE4AA}"/>
              </a:ext>
            </a:extLst>
          </p:cNvPr>
          <p:cNvSpPr txBox="1"/>
          <p:nvPr/>
        </p:nvSpPr>
        <p:spPr>
          <a:xfrm>
            <a:off x="3641589" y="5660816"/>
            <a:ext cx="384140" cy="276999"/>
          </a:xfrm>
          <a:prstGeom prst="rect">
            <a:avLst/>
          </a:prstGeom>
          <a:noFill/>
        </p:spPr>
        <p:txBody>
          <a:bodyPr wrap="square" rtlCol="0">
            <a:spAutoFit/>
          </a:bodyPr>
          <a:lstStyle/>
          <a:p>
            <a:pPr algn="ctr"/>
            <a:r>
              <a:rPr lang="en-GB" sz="1200"/>
              <a:t>40</a:t>
            </a:r>
          </a:p>
        </p:txBody>
      </p:sp>
      <p:sp>
        <p:nvSpPr>
          <p:cNvPr id="33" name="Textfeld 32">
            <a:extLst>
              <a:ext uri="{FF2B5EF4-FFF2-40B4-BE49-F238E27FC236}">
                <a16:creationId xmlns:a16="http://schemas.microsoft.com/office/drawing/2014/main" id="{32D6C8EF-69A3-704A-9D19-A66487519A85}"/>
              </a:ext>
            </a:extLst>
          </p:cNvPr>
          <p:cNvSpPr txBox="1"/>
          <p:nvPr/>
        </p:nvSpPr>
        <p:spPr>
          <a:xfrm>
            <a:off x="2326264" y="5832012"/>
            <a:ext cx="1140057" cy="307777"/>
          </a:xfrm>
          <a:prstGeom prst="rect">
            <a:avLst/>
          </a:prstGeom>
          <a:noFill/>
        </p:spPr>
        <p:txBody>
          <a:bodyPr wrap="none" rtlCol="0">
            <a:spAutoFit/>
          </a:bodyPr>
          <a:lstStyle/>
          <a:p>
            <a:pPr algn="ctr"/>
            <a:r>
              <a:rPr lang="en-GB" sz="1400" b="1"/>
              <a:t>Patients, %</a:t>
            </a:r>
          </a:p>
        </p:txBody>
      </p:sp>
      <p:sp>
        <p:nvSpPr>
          <p:cNvPr id="11" name="Rechteck 10">
            <a:extLst>
              <a:ext uri="{FF2B5EF4-FFF2-40B4-BE49-F238E27FC236}">
                <a16:creationId xmlns:a16="http://schemas.microsoft.com/office/drawing/2014/main" id="{D830A72D-1371-B149-B620-3B41582BF6CD}"/>
              </a:ext>
            </a:extLst>
          </p:cNvPr>
          <p:cNvSpPr/>
          <p:nvPr/>
        </p:nvSpPr>
        <p:spPr>
          <a:xfrm>
            <a:off x="1990411" y="1848724"/>
            <a:ext cx="1651178"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hteck 33">
            <a:extLst>
              <a:ext uri="{FF2B5EF4-FFF2-40B4-BE49-F238E27FC236}">
                <a16:creationId xmlns:a16="http://schemas.microsoft.com/office/drawing/2014/main" id="{1F89AB97-C307-3D45-B976-FA7025AC63AB}"/>
              </a:ext>
            </a:extLst>
          </p:cNvPr>
          <p:cNvSpPr/>
          <p:nvPr/>
        </p:nvSpPr>
        <p:spPr>
          <a:xfrm>
            <a:off x="1990411" y="2007176"/>
            <a:ext cx="181377"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hteck 34">
            <a:extLst>
              <a:ext uri="{FF2B5EF4-FFF2-40B4-BE49-F238E27FC236}">
                <a16:creationId xmlns:a16="http://schemas.microsoft.com/office/drawing/2014/main" id="{1A488054-F091-8D41-B2A1-B1230BE2FD14}"/>
              </a:ext>
            </a:extLst>
          </p:cNvPr>
          <p:cNvSpPr/>
          <p:nvPr/>
        </p:nvSpPr>
        <p:spPr>
          <a:xfrm>
            <a:off x="1990411" y="2165628"/>
            <a:ext cx="911099"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hteck 35">
            <a:extLst>
              <a:ext uri="{FF2B5EF4-FFF2-40B4-BE49-F238E27FC236}">
                <a16:creationId xmlns:a16="http://schemas.microsoft.com/office/drawing/2014/main" id="{1C9D5008-4C65-7049-B6A8-5627C32B049F}"/>
              </a:ext>
            </a:extLst>
          </p:cNvPr>
          <p:cNvSpPr/>
          <p:nvPr/>
        </p:nvSpPr>
        <p:spPr>
          <a:xfrm>
            <a:off x="1990412" y="2324080"/>
            <a:ext cx="544496"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hteck 36">
            <a:extLst>
              <a:ext uri="{FF2B5EF4-FFF2-40B4-BE49-F238E27FC236}">
                <a16:creationId xmlns:a16="http://schemas.microsoft.com/office/drawing/2014/main" id="{B4E8F391-E943-FC4A-B3CF-7B3A63BFC1C9}"/>
              </a:ext>
            </a:extLst>
          </p:cNvPr>
          <p:cNvSpPr/>
          <p:nvPr/>
        </p:nvSpPr>
        <p:spPr>
          <a:xfrm>
            <a:off x="1990412" y="2482532"/>
            <a:ext cx="544496"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hteck 37">
            <a:extLst>
              <a:ext uri="{FF2B5EF4-FFF2-40B4-BE49-F238E27FC236}">
                <a16:creationId xmlns:a16="http://schemas.microsoft.com/office/drawing/2014/main" id="{A07AEFEE-09E4-3E45-B389-66FC7F411225}"/>
              </a:ext>
            </a:extLst>
          </p:cNvPr>
          <p:cNvSpPr/>
          <p:nvPr/>
        </p:nvSpPr>
        <p:spPr>
          <a:xfrm>
            <a:off x="1990412" y="2640984"/>
            <a:ext cx="544496"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hteck 38">
            <a:extLst>
              <a:ext uri="{FF2B5EF4-FFF2-40B4-BE49-F238E27FC236}">
                <a16:creationId xmlns:a16="http://schemas.microsoft.com/office/drawing/2014/main" id="{6CB7E480-FD1F-BE4E-B015-206CF5CA8B51}"/>
              </a:ext>
            </a:extLst>
          </p:cNvPr>
          <p:cNvSpPr/>
          <p:nvPr/>
        </p:nvSpPr>
        <p:spPr>
          <a:xfrm>
            <a:off x="1990412" y="2799436"/>
            <a:ext cx="544496"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hteck 39">
            <a:extLst>
              <a:ext uri="{FF2B5EF4-FFF2-40B4-BE49-F238E27FC236}">
                <a16:creationId xmlns:a16="http://schemas.microsoft.com/office/drawing/2014/main" id="{EB984EEC-B65B-4B46-B221-80A0C6695DD2}"/>
              </a:ext>
            </a:extLst>
          </p:cNvPr>
          <p:cNvSpPr/>
          <p:nvPr/>
        </p:nvSpPr>
        <p:spPr>
          <a:xfrm>
            <a:off x="1990412" y="2957888"/>
            <a:ext cx="362935"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hteck 40">
            <a:extLst>
              <a:ext uri="{FF2B5EF4-FFF2-40B4-BE49-F238E27FC236}">
                <a16:creationId xmlns:a16="http://schemas.microsoft.com/office/drawing/2014/main" id="{8A3D3E11-3D0A-F94B-AE03-74F041E1B40C}"/>
              </a:ext>
            </a:extLst>
          </p:cNvPr>
          <p:cNvSpPr/>
          <p:nvPr/>
        </p:nvSpPr>
        <p:spPr>
          <a:xfrm>
            <a:off x="1990412" y="3116340"/>
            <a:ext cx="362935"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hteck 41">
            <a:extLst>
              <a:ext uri="{FF2B5EF4-FFF2-40B4-BE49-F238E27FC236}">
                <a16:creationId xmlns:a16="http://schemas.microsoft.com/office/drawing/2014/main" id="{6D9FBCDC-D466-D145-A550-01FA500BB16B}"/>
              </a:ext>
            </a:extLst>
          </p:cNvPr>
          <p:cNvSpPr/>
          <p:nvPr/>
        </p:nvSpPr>
        <p:spPr>
          <a:xfrm>
            <a:off x="1990412" y="3274792"/>
            <a:ext cx="362935"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hteck 42">
            <a:extLst>
              <a:ext uri="{FF2B5EF4-FFF2-40B4-BE49-F238E27FC236}">
                <a16:creationId xmlns:a16="http://schemas.microsoft.com/office/drawing/2014/main" id="{9E88045E-23E6-E84C-AEF5-32009CF1807E}"/>
              </a:ext>
            </a:extLst>
          </p:cNvPr>
          <p:cNvSpPr/>
          <p:nvPr/>
        </p:nvSpPr>
        <p:spPr>
          <a:xfrm>
            <a:off x="1990412" y="3433244"/>
            <a:ext cx="362935"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hteck 43">
            <a:extLst>
              <a:ext uri="{FF2B5EF4-FFF2-40B4-BE49-F238E27FC236}">
                <a16:creationId xmlns:a16="http://schemas.microsoft.com/office/drawing/2014/main" id="{F0E0BCFA-CE26-C54F-BB06-A7A07C326A30}"/>
              </a:ext>
            </a:extLst>
          </p:cNvPr>
          <p:cNvSpPr/>
          <p:nvPr/>
        </p:nvSpPr>
        <p:spPr>
          <a:xfrm>
            <a:off x="1990413" y="3591696"/>
            <a:ext cx="181376"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hteck 44">
            <a:extLst>
              <a:ext uri="{FF2B5EF4-FFF2-40B4-BE49-F238E27FC236}">
                <a16:creationId xmlns:a16="http://schemas.microsoft.com/office/drawing/2014/main" id="{E390E569-01E4-B64D-A635-EB69DCA3F52F}"/>
              </a:ext>
            </a:extLst>
          </p:cNvPr>
          <p:cNvSpPr/>
          <p:nvPr/>
        </p:nvSpPr>
        <p:spPr>
          <a:xfrm>
            <a:off x="1990413" y="3750148"/>
            <a:ext cx="362934"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hteck 45">
            <a:extLst>
              <a:ext uri="{FF2B5EF4-FFF2-40B4-BE49-F238E27FC236}">
                <a16:creationId xmlns:a16="http://schemas.microsoft.com/office/drawing/2014/main" id="{28E027C7-96FD-E346-9713-ADDE257D5A0D}"/>
              </a:ext>
            </a:extLst>
          </p:cNvPr>
          <p:cNvSpPr/>
          <p:nvPr/>
        </p:nvSpPr>
        <p:spPr>
          <a:xfrm>
            <a:off x="1990413" y="3908600"/>
            <a:ext cx="362934"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hteck 46">
            <a:extLst>
              <a:ext uri="{FF2B5EF4-FFF2-40B4-BE49-F238E27FC236}">
                <a16:creationId xmlns:a16="http://schemas.microsoft.com/office/drawing/2014/main" id="{B6296AFB-0EFA-144A-B847-AC8F21DEF862}"/>
              </a:ext>
            </a:extLst>
          </p:cNvPr>
          <p:cNvSpPr/>
          <p:nvPr/>
        </p:nvSpPr>
        <p:spPr>
          <a:xfrm>
            <a:off x="1990413" y="4067052"/>
            <a:ext cx="181375"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hteck 47">
            <a:extLst>
              <a:ext uri="{FF2B5EF4-FFF2-40B4-BE49-F238E27FC236}">
                <a16:creationId xmlns:a16="http://schemas.microsoft.com/office/drawing/2014/main" id="{27E8BE26-4A2F-654E-9259-7B527B3F8E9A}"/>
              </a:ext>
            </a:extLst>
          </p:cNvPr>
          <p:cNvSpPr/>
          <p:nvPr/>
        </p:nvSpPr>
        <p:spPr>
          <a:xfrm>
            <a:off x="1990413" y="4225504"/>
            <a:ext cx="362934"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hteck 48">
            <a:extLst>
              <a:ext uri="{FF2B5EF4-FFF2-40B4-BE49-F238E27FC236}">
                <a16:creationId xmlns:a16="http://schemas.microsoft.com/office/drawing/2014/main" id="{A624078E-D0CD-2A41-9134-9FBBE3B60BA9}"/>
              </a:ext>
            </a:extLst>
          </p:cNvPr>
          <p:cNvSpPr/>
          <p:nvPr/>
        </p:nvSpPr>
        <p:spPr>
          <a:xfrm>
            <a:off x="1990413" y="4383956"/>
            <a:ext cx="362934"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hteck 49">
            <a:extLst>
              <a:ext uri="{FF2B5EF4-FFF2-40B4-BE49-F238E27FC236}">
                <a16:creationId xmlns:a16="http://schemas.microsoft.com/office/drawing/2014/main" id="{36BA1776-3188-0A49-8464-D379CA1DBF8E}"/>
              </a:ext>
            </a:extLst>
          </p:cNvPr>
          <p:cNvSpPr/>
          <p:nvPr/>
        </p:nvSpPr>
        <p:spPr>
          <a:xfrm>
            <a:off x="1990413" y="4542408"/>
            <a:ext cx="181375"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hteck 50">
            <a:extLst>
              <a:ext uri="{FF2B5EF4-FFF2-40B4-BE49-F238E27FC236}">
                <a16:creationId xmlns:a16="http://schemas.microsoft.com/office/drawing/2014/main" id="{7A3DB7AF-C459-344A-B05C-24FC86F0CE69}"/>
              </a:ext>
            </a:extLst>
          </p:cNvPr>
          <p:cNvSpPr/>
          <p:nvPr/>
        </p:nvSpPr>
        <p:spPr>
          <a:xfrm>
            <a:off x="1990413" y="4700860"/>
            <a:ext cx="362934"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hteck 51">
            <a:extLst>
              <a:ext uri="{FF2B5EF4-FFF2-40B4-BE49-F238E27FC236}">
                <a16:creationId xmlns:a16="http://schemas.microsoft.com/office/drawing/2014/main" id="{B0BC803D-D95B-B04E-91C4-0E5CA1094E6B}"/>
              </a:ext>
            </a:extLst>
          </p:cNvPr>
          <p:cNvSpPr/>
          <p:nvPr/>
        </p:nvSpPr>
        <p:spPr>
          <a:xfrm>
            <a:off x="1990413" y="4859312"/>
            <a:ext cx="362934"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hteck 52">
            <a:extLst>
              <a:ext uri="{FF2B5EF4-FFF2-40B4-BE49-F238E27FC236}">
                <a16:creationId xmlns:a16="http://schemas.microsoft.com/office/drawing/2014/main" id="{2C9D5ED7-7DA1-6A45-BD25-365D0659C273}"/>
              </a:ext>
            </a:extLst>
          </p:cNvPr>
          <p:cNvSpPr/>
          <p:nvPr/>
        </p:nvSpPr>
        <p:spPr>
          <a:xfrm>
            <a:off x="1990413" y="5017764"/>
            <a:ext cx="362934"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hteck 53">
            <a:extLst>
              <a:ext uri="{FF2B5EF4-FFF2-40B4-BE49-F238E27FC236}">
                <a16:creationId xmlns:a16="http://schemas.microsoft.com/office/drawing/2014/main" id="{B06DD09A-06FC-5F4F-99C0-F3DD27CD40FD}"/>
              </a:ext>
            </a:extLst>
          </p:cNvPr>
          <p:cNvSpPr/>
          <p:nvPr/>
        </p:nvSpPr>
        <p:spPr>
          <a:xfrm>
            <a:off x="1990413" y="5176216"/>
            <a:ext cx="181375"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hteck 54">
            <a:extLst>
              <a:ext uri="{FF2B5EF4-FFF2-40B4-BE49-F238E27FC236}">
                <a16:creationId xmlns:a16="http://schemas.microsoft.com/office/drawing/2014/main" id="{A0344E79-1B05-C74B-9A33-44F645F6333A}"/>
              </a:ext>
            </a:extLst>
          </p:cNvPr>
          <p:cNvSpPr/>
          <p:nvPr/>
        </p:nvSpPr>
        <p:spPr>
          <a:xfrm>
            <a:off x="1990413" y="5334668"/>
            <a:ext cx="189032"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hteck 55">
            <a:extLst>
              <a:ext uri="{FF2B5EF4-FFF2-40B4-BE49-F238E27FC236}">
                <a16:creationId xmlns:a16="http://schemas.microsoft.com/office/drawing/2014/main" id="{28D7BB66-E10B-F44D-9ECA-79CBD7A3F2C0}"/>
              </a:ext>
            </a:extLst>
          </p:cNvPr>
          <p:cNvSpPr/>
          <p:nvPr/>
        </p:nvSpPr>
        <p:spPr>
          <a:xfrm>
            <a:off x="1990413" y="5493118"/>
            <a:ext cx="209467" cy="106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hteck 56">
            <a:extLst>
              <a:ext uri="{FF2B5EF4-FFF2-40B4-BE49-F238E27FC236}">
                <a16:creationId xmlns:a16="http://schemas.microsoft.com/office/drawing/2014/main" id="{4FCECB02-56EE-714E-90BD-17724FE4FB6E}"/>
              </a:ext>
            </a:extLst>
          </p:cNvPr>
          <p:cNvSpPr/>
          <p:nvPr/>
        </p:nvSpPr>
        <p:spPr>
          <a:xfrm>
            <a:off x="2171789" y="2007176"/>
            <a:ext cx="914582" cy="1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hteck 57">
            <a:extLst>
              <a:ext uri="{FF2B5EF4-FFF2-40B4-BE49-F238E27FC236}">
                <a16:creationId xmlns:a16="http://schemas.microsoft.com/office/drawing/2014/main" id="{145BE1AF-0A8E-1A41-B53B-709AC1549173}"/>
              </a:ext>
            </a:extLst>
          </p:cNvPr>
          <p:cNvSpPr/>
          <p:nvPr/>
        </p:nvSpPr>
        <p:spPr>
          <a:xfrm>
            <a:off x="2534908" y="2324080"/>
            <a:ext cx="186979" cy="1067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hteck 58">
            <a:extLst>
              <a:ext uri="{FF2B5EF4-FFF2-40B4-BE49-F238E27FC236}">
                <a16:creationId xmlns:a16="http://schemas.microsoft.com/office/drawing/2014/main" id="{0ADC88CA-2DC7-F048-99B0-5D39F2446656}"/>
              </a:ext>
            </a:extLst>
          </p:cNvPr>
          <p:cNvSpPr/>
          <p:nvPr/>
        </p:nvSpPr>
        <p:spPr>
          <a:xfrm>
            <a:off x="2350231" y="2957888"/>
            <a:ext cx="184677" cy="1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hteck 59">
            <a:extLst>
              <a:ext uri="{FF2B5EF4-FFF2-40B4-BE49-F238E27FC236}">
                <a16:creationId xmlns:a16="http://schemas.microsoft.com/office/drawing/2014/main" id="{13ADCB3A-C6B8-4441-8FEB-57254E98B2A8}"/>
              </a:ext>
            </a:extLst>
          </p:cNvPr>
          <p:cNvSpPr/>
          <p:nvPr/>
        </p:nvSpPr>
        <p:spPr>
          <a:xfrm>
            <a:off x="2350230" y="3116340"/>
            <a:ext cx="184677" cy="1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hteck 60">
            <a:extLst>
              <a:ext uri="{FF2B5EF4-FFF2-40B4-BE49-F238E27FC236}">
                <a16:creationId xmlns:a16="http://schemas.microsoft.com/office/drawing/2014/main" id="{8CBFA6A4-4EBB-8247-8701-93834C46FC43}"/>
              </a:ext>
            </a:extLst>
          </p:cNvPr>
          <p:cNvSpPr/>
          <p:nvPr/>
        </p:nvSpPr>
        <p:spPr>
          <a:xfrm>
            <a:off x="2168672" y="3591696"/>
            <a:ext cx="181376" cy="1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hteck 61">
            <a:extLst>
              <a:ext uri="{FF2B5EF4-FFF2-40B4-BE49-F238E27FC236}">
                <a16:creationId xmlns:a16="http://schemas.microsoft.com/office/drawing/2014/main" id="{20F31746-1340-0945-BC36-5299D3007E3D}"/>
              </a:ext>
            </a:extLst>
          </p:cNvPr>
          <p:cNvSpPr/>
          <p:nvPr/>
        </p:nvSpPr>
        <p:spPr>
          <a:xfrm>
            <a:off x="2171973" y="4067052"/>
            <a:ext cx="181375" cy="1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hteck 62">
            <a:extLst>
              <a:ext uri="{FF2B5EF4-FFF2-40B4-BE49-F238E27FC236}">
                <a16:creationId xmlns:a16="http://schemas.microsoft.com/office/drawing/2014/main" id="{27A23B13-D639-9645-86A5-309A4BE91DC4}"/>
              </a:ext>
            </a:extLst>
          </p:cNvPr>
          <p:cNvSpPr/>
          <p:nvPr/>
        </p:nvSpPr>
        <p:spPr>
          <a:xfrm>
            <a:off x="2168672" y="4542408"/>
            <a:ext cx="181375" cy="1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hteck 63">
            <a:extLst>
              <a:ext uri="{FF2B5EF4-FFF2-40B4-BE49-F238E27FC236}">
                <a16:creationId xmlns:a16="http://schemas.microsoft.com/office/drawing/2014/main" id="{CEF61588-7496-A748-94DF-9E5BFB772F07}"/>
              </a:ext>
            </a:extLst>
          </p:cNvPr>
          <p:cNvSpPr/>
          <p:nvPr/>
        </p:nvSpPr>
        <p:spPr>
          <a:xfrm>
            <a:off x="2168672" y="5176216"/>
            <a:ext cx="181375" cy="1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hteck 64">
            <a:extLst>
              <a:ext uri="{FF2B5EF4-FFF2-40B4-BE49-F238E27FC236}">
                <a16:creationId xmlns:a16="http://schemas.microsoft.com/office/drawing/2014/main" id="{3AC106F9-6FA4-624E-8068-5DB6547897CA}"/>
              </a:ext>
            </a:extLst>
          </p:cNvPr>
          <p:cNvSpPr/>
          <p:nvPr/>
        </p:nvSpPr>
        <p:spPr>
          <a:xfrm>
            <a:off x="2171973" y="5334668"/>
            <a:ext cx="181375" cy="1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hteck 65">
            <a:extLst>
              <a:ext uri="{FF2B5EF4-FFF2-40B4-BE49-F238E27FC236}">
                <a16:creationId xmlns:a16="http://schemas.microsoft.com/office/drawing/2014/main" id="{DCB65BED-C45B-284F-BF88-43C675F44BF3}"/>
              </a:ext>
            </a:extLst>
          </p:cNvPr>
          <p:cNvSpPr/>
          <p:nvPr/>
        </p:nvSpPr>
        <p:spPr>
          <a:xfrm>
            <a:off x="2171972" y="5493118"/>
            <a:ext cx="181375" cy="1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feld 66">
            <a:extLst>
              <a:ext uri="{FF2B5EF4-FFF2-40B4-BE49-F238E27FC236}">
                <a16:creationId xmlns:a16="http://schemas.microsoft.com/office/drawing/2014/main" id="{D8EABE92-A619-C145-93F7-133644C6A4CC}"/>
              </a:ext>
            </a:extLst>
          </p:cNvPr>
          <p:cNvSpPr txBox="1"/>
          <p:nvPr/>
        </p:nvSpPr>
        <p:spPr>
          <a:xfrm>
            <a:off x="3086371" y="1929738"/>
            <a:ext cx="416587" cy="261610"/>
          </a:xfrm>
          <a:prstGeom prst="rect">
            <a:avLst/>
          </a:prstGeom>
          <a:noFill/>
        </p:spPr>
        <p:txBody>
          <a:bodyPr wrap="square" lIns="36000" rtlCol="0">
            <a:spAutoFit/>
          </a:bodyPr>
          <a:lstStyle/>
          <a:p>
            <a:r>
              <a:rPr lang="en-GB" sz="1100">
                <a:solidFill>
                  <a:schemeClr val="bg2"/>
                </a:solidFill>
              </a:rPr>
              <a:t>20%</a:t>
            </a:r>
          </a:p>
        </p:txBody>
      </p:sp>
      <p:sp>
        <p:nvSpPr>
          <p:cNvPr id="68" name="Textfeld 67">
            <a:extLst>
              <a:ext uri="{FF2B5EF4-FFF2-40B4-BE49-F238E27FC236}">
                <a16:creationId xmlns:a16="http://schemas.microsoft.com/office/drawing/2014/main" id="{1BF72B48-4C08-274B-B625-C3756334C080}"/>
              </a:ext>
            </a:extLst>
          </p:cNvPr>
          <p:cNvSpPr txBox="1"/>
          <p:nvPr/>
        </p:nvSpPr>
        <p:spPr>
          <a:xfrm>
            <a:off x="2723252" y="2246642"/>
            <a:ext cx="416587" cy="261610"/>
          </a:xfrm>
          <a:prstGeom prst="rect">
            <a:avLst/>
          </a:prstGeom>
          <a:noFill/>
        </p:spPr>
        <p:txBody>
          <a:bodyPr wrap="square" lIns="36000" rtlCol="0">
            <a:spAutoFit/>
          </a:bodyPr>
          <a:lstStyle/>
          <a:p>
            <a:r>
              <a:rPr lang="en-GB" sz="1100">
                <a:solidFill>
                  <a:schemeClr val="bg2"/>
                </a:solidFill>
              </a:rPr>
              <a:t>4%</a:t>
            </a:r>
          </a:p>
        </p:txBody>
      </p:sp>
      <p:sp>
        <p:nvSpPr>
          <p:cNvPr id="69" name="Textfeld 68">
            <a:extLst>
              <a:ext uri="{FF2B5EF4-FFF2-40B4-BE49-F238E27FC236}">
                <a16:creationId xmlns:a16="http://schemas.microsoft.com/office/drawing/2014/main" id="{C0719C52-B795-0745-8EEC-DC6152861E73}"/>
              </a:ext>
            </a:extLst>
          </p:cNvPr>
          <p:cNvSpPr txBox="1"/>
          <p:nvPr/>
        </p:nvSpPr>
        <p:spPr>
          <a:xfrm>
            <a:off x="2541693" y="2883751"/>
            <a:ext cx="416587" cy="261610"/>
          </a:xfrm>
          <a:prstGeom prst="rect">
            <a:avLst/>
          </a:prstGeom>
          <a:noFill/>
        </p:spPr>
        <p:txBody>
          <a:bodyPr wrap="square" lIns="36000" rtlCol="0">
            <a:spAutoFit/>
          </a:bodyPr>
          <a:lstStyle/>
          <a:p>
            <a:r>
              <a:rPr lang="en-GB" sz="1100">
                <a:solidFill>
                  <a:schemeClr val="bg2"/>
                </a:solidFill>
              </a:rPr>
              <a:t>4%</a:t>
            </a:r>
          </a:p>
        </p:txBody>
      </p:sp>
      <p:sp>
        <p:nvSpPr>
          <p:cNvPr id="70" name="Textfeld 69">
            <a:extLst>
              <a:ext uri="{FF2B5EF4-FFF2-40B4-BE49-F238E27FC236}">
                <a16:creationId xmlns:a16="http://schemas.microsoft.com/office/drawing/2014/main" id="{A9711031-476F-104C-8CAF-2620400EC2EA}"/>
              </a:ext>
            </a:extLst>
          </p:cNvPr>
          <p:cNvSpPr txBox="1"/>
          <p:nvPr/>
        </p:nvSpPr>
        <p:spPr>
          <a:xfrm>
            <a:off x="2541693" y="3042203"/>
            <a:ext cx="416587" cy="261610"/>
          </a:xfrm>
          <a:prstGeom prst="rect">
            <a:avLst/>
          </a:prstGeom>
          <a:noFill/>
        </p:spPr>
        <p:txBody>
          <a:bodyPr wrap="square" lIns="36000" rtlCol="0">
            <a:spAutoFit/>
          </a:bodyPr>
          <a:lstStyle/>
          <a:p>
            <a:r>
              <a:rPr lang="en-GB" sz="1100">
                <a:solidFill>
                  <a:schemeClr val="bg2"/>
                </a:solidFill>
              </a:rPr>
              <a:t>4%</a:t>
            </a:r>
          </a:p>
        </p:txBody>
      </p:sp>
      <p:sp>
        <p:nvSpPr>
          <p:cNvPr id="71" name="Textfeld 70">
            <a:extLst>
              <a:ext uri="{FF2B5EF4-FFF2-40B4-BE49-F238E27FC236}">
                <a16:creationId xmlns:a16="http://schemas.microsoft.com/office/drawing/2014/main" id="{96A42D15-E158-9C43-B549-DDE1F3CBE386}"/>
              </a:ext>
            </a:extLst>
          </p:cNvPr>
          <p:cNvSpPr txBox="1"/>
          <p:nvPr/>
        </p:nvSpPr>
        <p:spPr>
          <a:xfrm>
            <a:off x="2353531" y="3520860"/>
            <a:ext cx="416587" cy="261610"/>
          </a:xfrm>
          <a:prstGeom prst="rect">
            <a:avLst/>
          </a:prstGeom>
          <a:noFill/>
        </p:spPr>
        <p:txBody>
          <a:bodyPr wrap="square" lIns="36000" rtlCol="0">
            <a:spAutoFit/>
          </a:bodyPr>
          <a:lstStyle/>
          <a:p>
            <a:r>
              <a:rPr lang="en-GB" sz="1100">
                <a:solidFill>
                  <a:schemeClr val="bg2"/>
                </a:solidFill>
              </a:rPr>
              <a:t>4%</a:t>
            </a:r>
          </a:p>
        </p:txBody>
      </p:sp>
      <p:sp>
        <p:nvSpPr>
          <p:cNvPr id="72" name="Textfeld 71">
            <a:extLst>
              <a:ext uri="{FF2B5EF4-FFF2-40B4-BE49-F238E27FC236}">
                <a16:creationId xmlns:a16="http://schemas.microsoft.com/office/drawing/2014/main" id="{1B235293-0D28-0942-AE58-C23FF194EB1B}"/>
              </a:ext>
            </a:extLst>
          </p:cNvPr>
          <p:cNvSpPr txBox="1"/>
          <p:nvPr/>
        </p:nvSpPr>
        <p:spPr>
          <a:xfrm>
            <a:off x="2353531" y="3992914"/>
            <a:ext cx="416587" cy="261610"/>
          </a:xfrm>
          <a:prstGeom prst="rect">
            <a:avLst/>
          </a:prstGeom>
          <a:noFill/>
        </p:spPr>
        <p:txBody>
          <a:bodyPr wrap="square" lIns="36000" rtlCol="0">
            <a:spAutoFit/>
          </a:bodyPr>
          <a:lstStyle/>
          <a:p>
            <a:r>
              <a:rPr lang="en-GB" sz="1100">
                <a:solidFill>
                  <a:schemeClr val="bg2"/>
                </a:solidFill>
              </a:rPr>
              <a:t>4%</a:t>
            </a:r>
          </a:p>
        </p:txBody>
      </p:sp>
      <p:sp>
        <p:nvSpPr>
          <p:cNvPr id="73" name="Textfeld 72">
            <a:extLst>
              <a:ext uri="{FF2B5EF4-FFF2-40B4-BE49-F238E27FC236}">
                <a16:creationId xmlns:a16="http://schemas.microsoft.com/office/drawing/2014/main" id="{870D88F8-AA4D-D940-AAA0-77EE6011E06C}"/>
              </a:ext>
            </a:extLst>
          </p:cNvPr>
          <p:cNvSpPr txBox="1"/>
          <p:nvPr/>
        </p:nvSpPr>
        <p:spPr>
          <a:xfrm>
            <a:off x="2353531" y="4468270"/>
            <a:ext cx="416587" cy="261610"/>
          </a:xfrm>
          <a:prstGeom prst="rect">
            <a:avLst/>
          </a:prstGeom>
          <a:noFill/>
        </p:spPr>
        <p:txBody>
          <a:bodyPr wrap="square" lIns="36000" rtlCol="0">
            <a:spAutoFit/>
          </a:bodyPr>
          <a:lstStyle/>
          <a:p>
            <a:r>
              <a:rPr lang="en-GB" sz="1100">
                <a:solidFill>
                  <a:schemeClr val="bg2"/>
                </a:solidFill>
              </a:rPr>
              <a:t>4%</a:t>
            </a:r>
          </a:p>
        </p:txBody>
      </p:sp>
      <p:sp>
        <p:nvSpPr>
          <p:cNvPr id="74" name="Textfeld 73">
            <a:extLst>
              <a:ext uri="{FF2B5EF4-FFF2-40B4-BE49-F238E27FC236}">
                <a16:creationId xmlns:a16="http://schemas.microsoft.com/office/drawing/2014/main" id="{2429FF36-4811-8F41-B13E-50143B453599}"/>
              </a:ext>
            </a:extLst>
          </p:cNvPr>
          <p:cNvSpPr txBox="1"/>
          <p:nvPr/>
        </p:nvSpPr>
        <p:spPr>
          <a:xfrm>
            <a:off x="2353531" y="5105379"/>
            <a:ext cx="416587" cy="261610"/>
          </a:xfrm>
          <a:prstGeom prst="rect">
            <a:avLst/>
          </a:prstGeom>
          <a:noFill/>
        </p:spPr>
        <p:txBody>
          <a:bodyPr wrap="square" lIns="36000" rtlCol="0">
            <a:spAutoFit/>
          </a:bodyPr>
          <a:lstStyle/>
          <a:p>
            <a:r>
              <a:rPr lang="en-GB" sz="1100">
                <a:solidFill>
                  <a:schemeClr val="bg2"/>
                </a:solidFill>
              </a:rPr>
              <a:t>4%</a:t>
            </a:r>
          </a:p>
        </p:txBody>
      </p:sp>
      <p:sp>
        <p:nvSpPr>
          <p:cNvPr id="75" name="Textfeld 74">
            <a:extLst>
              <a:ext uri="{FF2B5EF4-FFF2-40B4-BE49-F238E27FC236}">
                <a16:creationId xmlns:a16="http://schemas.microsoft.com/office/drawing/2014/main" id="{4A32C990-C9E4-154F-AB45-C30FA6B72002}"/>
              </a:ext>
            </a:extLst>
          </p:cNvPr>
          <p:cNvSpPr txBox="1"/>
          <p:nvPr/>
        </p:nvSpPr>
        <p:spPr>
          <a:xfrm>
            <a:off x="2353531" y="5263831"/>
            <a:ext cx="416587" cy="261610"/>
          </a:xfrm>
          <a:prstGeom prst="rect">
            <a:avLst/>
          </a:prstGeom>
          <a:noFill/>
        </p:spPr>
        <p:txBody>
          <a:bodyPr wrap="square" lIns="36000" rtlCol="0">
            <a:spAutoFit/>
          </a:bodyPr>
          <a:lstStyle/>
          <a:p>
            <a:r>
              <a:rPr lang="en-GB" sz="1100">
                <a:solidFill>
                  <a:schemeClr val="bg2"/>
                </a:solidFill>
              </a:rPr>
              <a:t>4%</a:t>
            </a:r>
          </a:p>
        </p:txBody>
      </p:sp>
      <p:sp>
        <p:nvSpPr>
          <p:cNvPr id="76" name="Textfeld 75">
            <a:extLst>
              <a:ext uri="{FF2B5EF4-FFF2-40B4-BE49-F238E27FC236}">
                <a16:creationId xmlns:a16="http://schemas.microsoft.com/office/drawing/2014/main" id="{17BC72BE-C9AC-A947-9605-7F3F56F50A37}"/>
              </a:ext>
            </a:extLst>
          </p:cNvPr>
          <p:cNvSpPr txBox="1"/>
          <p:nvPr/>
        </p:nvSpPr>
        <p:spPr>
          <a:xfrm>
            <a:off x="2353531" y="5422283"/>
            <a:ext cx="416587" cy="261610"/>
          </a:xfrm>
          <a:prstGeom prst="rect">
            <a:avLst/>
          </a:prstGeom>
          <a:noFill/>
        </p:spPr>
        <p:txBody>
          <a:bodyPr wrap="square" lIns="36000" rtlCol="0">
            <a:spAutoFit/>
          </a:bodyPr>
          <a:lstStyle/>
          <a:p>
            <a:r>
              <a:rPr lang="en-GB" sz="1100">
                <a:solidFill>
                  <a:schemeClr val="bg2"/>
                </a:solidFill>
              </a:rPr>
              <a:t>4%</a:t>
            </a:r>
          </a:p>
        </p:txBody>
      </p:sp>
      <p:cxnSp>
        <p:nvCxnSpPr>
          <p:cNvPr id="81" name="Gerade Verbindung 80">
            <a:extLst>
              <a:ext uri="{FF2B5EF4-FFF2-40B4-BE49-F238E27FC236}">
                <a16:creationId xmlns:a16="http://schemas.microsoft.com/office/drawing/2014/main" id="{BE522C98-C227-1247-B994-D7B4BC88D2E7}"/>
              </a:ext>
            </a:extLst>
          </p:cNvPr>
          <p:cNvCxnSpPr>
            <a:cxnSpLocks/>
          </p:cNvCxnSpPr>
          <p:nvPr/>
        </p:nvCxnSpPr>
        <p:spPr>
          <a:xfrm flipV="1">
            <a:off x="3810821" y="5636981"/>
            <a:ext cx="0" cy="60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91B3B08-350B-42CB-9828-F23BBF808EF0}"/>
              </a:ext>
            </a:extLst>
          </p:cNvPr>
          <p:cNvSpPr txBox="1"/>
          <p:nvPr/>
        </p:nvSpPr>
        <p:spPr>
          <a:xfrm>
            <a:off x="5972094" y="1726801"/>
            <a:ext cx="1158498" cy="1169551"/>
          </a:xfrm>
          <a:prstGeom prst="rect">
            <a:avLst/>
          </a:prstGeom>
          <a:noFill/>
        </p:spPr>
        <p:txBody>
          <a:bodyPr wrap="square">
            <a:spAutoFit/>
          </a:bodyPr>
          <a:lstStyle/>
          <a:p>
            <a:pPr algn="r"/>
            <a:r>
              <a:rPr lang="en-US" sz="1400" b="0" i="0" u="none" strike="noStrike" baseline="0"/>
              <a:t>Nausea</a:t>
            </a:r>
          </a:p>
          <a:p>
            <a:pPr algn="r"/>
            <a:r>
              <a:rPr lang="en-US" sz="1400"/>
              <a:t>Contusion</a:t>
            </a:r>
          </a:p>
          <a:p>
            <a:pPr algn="r"/>
            <a:r>
              <a:rPr lang="en-US" sz="1400" b="0" i="0" u="none" strike="noStrike" baseline="0"/>
              <a:t>Petechiae</a:t>
            </a:r>
          </a:p>
          <a:p>
            <a:pPr algn="r"/>
            <a:r>
              <a:rPr lang="en-US" sz="1400" b="0" i="0" u="none" strike="noStrike" baseline="0"/>
              <a:t>Headache</a:t>
            </a:r>
          </a:p>
          <a:p>
            <a:pPr algn="r"/>
            <a:r>
              <a:rPr lang="en-US" sz="1400"/>
              <a:t>Epistaxis</a:t>
            </a:r>
            <a:endParaRPr lang="en-US" sz="1400" b="0" i="0" u="none" strike="noStrike" baseline="0"/>
          </a:p>
        </p:txBody>
      </p:sp>
      <p:cxnSp>
        <p:nvCxnSpPr>
          <p:cNvPr id="93" name="Gerade Verbindung 92">
            <a:extLst>
              <a:ext uri="{FF2B5EF4-FFF2-40B4-BE49-F238E27FC236}">
                <a16:creationId xmlns:a16="http://schemas.microsoft.com/office/drawing/2014/main" id="{08F71DDC-47C6-264F-A436-D26BA1387B82}"/>
              </a:ext>
            </a:extLst>
          </p:cNvPr>
          <p:cNvCxnSpPr>
            <a:cxnSpLocks/>
          </p:cNvCxnSpPr>
          <p:nvPr/>
        </p:nvCxnSpPr>
        <p:spPr>
          <a:xfrm>
            <a:off x="7130592" y="3303987"/>
            <a:ext cx="24924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 Verbindung 93">
            <a:extLst>
              <a:ext uri="{FF2B5EF4-FFF2-40B4-BE49-F238E27FC236}">
                <a16:creationId xmlns:a16="http://schemas.microsoft.com/office/drawing/2014/main" id="{B1473F2F-6FFA-AD41-BBBB-374A2FD10ABE}"/>
              </a:ext>
            </a:extLst>
          </p:cNvPr>
          <p:cNvCxnSpPr>
            <a:cxnSpLocks/>
          </p:cNvCxnSpPr>
          <p:nvPr/>
        </p:nvCxnSpPr>
        <p:spPr>
          <a:xfrm flipV="1">
            <a:off x="7761372" y="3303987"/>
            <a:ext cx="0" cy="82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 Verbindung 94">
            <a:extLst>
              <a:ext uri="{FF2B5EF4-FFF2-40B4-BE49-F238E27FC236}">
                <a16:creationId xmlns:a16="http://schemas.microsoft.com/office/drawing/2014/main" id="{6A74D506-7563-3247-AA70-859FAC563C9F}"/>
              </a:ext>
            </a:extLst>
          </p:cNvPr>
          <p:cNvCxnSpPr>
            <a:cxnSpLocks/>
          </p:cNvCxnSpPr>
          <p:nvPr/>
        </p:nvCxnSpPr>
        <p:spPr>
          <a:xfrm flipV="1">
            <a:off x="7138807" y="3303987"/>
            <a:ext cx="0" cy="82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 Verbindung 95">
            <a:extLst>
              <a:ext uri="{FF2B5EF4-FFF2-40B4-BE49-F238E27FC236}">
                <a16:creationId xmlns:a16="http://schemas.microsoft.com/office/drawing/2014/main" id="{61394313-7397-A14C-A170-6340758A3230}"/>
              </a:ext>
            </a:extLst>
          </p:cNvPr>
          <p:cNvCxnSpPr>
            <a:cxnSpLocks/>
          </p:cNvCxnSpPr>
          <p:nvPr/>
        </p:nvCxnSpPr>
        <p:spPr>
          <a:xfrm flipV="1">
            <a:off x="8383939" y="3303987"/>
            <a:ext cx="0" cy="82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 Verbindung 96">
            <a:extLst>
              <a:ext uri="{FF2B5EF4-FFF2-40B4-BE49-F238E27FC236}">
                <a16:creationId xmlns:a16="http://schemas.microsoft.com/office/drawing/2014/main" id="{27EBC799-B6B7-8443-A920-B362721A197C}"/>
              </a:ext>
            </a:extLst>
          </p:cNvPr>
          <p:cNvCxnSpPr>
            <a:cxnSpLocks/>
          </p:cNvCxnSpPr>
          <p:nvPr/>
        </p:nvCxnSpPr>
        <p:spPr>
          <a:xfrm flipV="1">
            <a:off x="9006504" y="3303987"/>
            <a:ext cx="0" cy="82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feld 97">
            <a:extLst>
              <a:ext uri="{FF2B5EF4-FFF2-40B4-BE49-F238E27FC236}">
                <a16:creationId xmlns:a16="http://schemas.microsoft.com/office/drawing/2014/main" id="{A2E442FF-9830-3F47-9797-B090E5FAE957}"/>
              </a:ext>
            </a:extLst>
          </p:cNvPr>
          <p:cNvSpPr txBox="1"/>
          <p:nvPr/>
        </p:nvSpPr>
        <p:spPr>
          <a:xfrm>
            <a:off x="6955414" y="3336560"/>
            <a:ext cx="365419" cy="307777"/>
          </a:xfrm>
          <a:prstGeom prst="rect">
            <a:avLst/>
          </a:prstGeom>
          <a:noFill/>
        </p:spPr>
        <p:txBody>
          <a:bodyPr wrap="square" rtlCol="0">
            <a:spAutoFit/>
          </a:bodyPr>
          <a:lstStyle/>
          <a:p>
            <a:pPr algn="ctr"/>
            <a:r>
              <a:rPr lang="en-GB" sz="1400"/>
              <a:t>0</a:t>
            </a:r>
          </a:p>
        </p:txBody>
      </p:sp>
      <p:sp>
        <p:nvSpPr>
          <p:cNvPr id="99" name="Textfeld 98">
            <a:extLst>
              <a:ext uri="{FF2B5EF4-FFF2-40B4-BE49-F238E27FC236}">
                <a16:creationId xmlns:a16="http://schemas.microsoft.com/office/drawing/2014/main" id="{530DCED5-2BD6-E746-90BF-C35085FCEA52}"/>
              </a:ext>
            </a:extLst>
          </p:cNvPr>
          <p:cNvSpPr txBox="1"/>
          <p:nvPr/>
        </p:nvSpPr>
        <p:spPr>
          <a:xfrm>
            <a:off x="7495798" y="3336560"/>
            <a:ext cx="524976" cy="307777"/>
          </a:xfrm>
          <a:prstGeom prst="rect">
            <a:avLst/>
          </a:prstGeom>
          <a:noFill/>
        </p:spPr>
        <p:txBody>
          <a:bodyPr wrap="square" rtlCol="0">
            <a:spAutoFit/>
          </a:bodyPr>
          <a:lstStyle/>
          <a:p>
            <a:pPr algn="ctr"/>
            <a:r>
              <a:rPr lang="en-GB" sz="1400"/>
              <a:t>10</a:t>
            </a:r>
          </a:p>
        </p:txBody>
      </p:sp>
      <p:sp>
        <p:nvSpPr>
          <p:cNvPr id="100" name="Textfeld 99">
            <a:extLst>
              <a:ext uri="{FF2B5EF4-FFF2-40B4-BE49-F238E27FC236}">
                <a16:creationId xmlns:a16="http://schemas.microsoft.com/office/drawing/2014/main" id="{1DD3358D-B092-BC47-852E-0DBCA8FFA20D}"/>
              </a:ext>
            </a:extLst>
          </p:cNvPr>
          <p:cNvSpPr txBox="1"/>
          <p:nvPr/>
        </p:nvSpPr>
        <p:spPr>
          <a:xfrm>
            <a:off x="8118363" y="3336560"/>
            <a:ext cx="524976" cy="307777"/>
          </a:xfrm>
          <a:prstGeom prst="rect">
            <a:avLst/>
          </a:prstGeom>
          <a:noFill/>
        </p:spPr>
        <p:txBody>
          <a:bodyPr wrap="square" rtlCol="0">
            <a:spAutoFit/>
          </a:bodyPr>
          <a:lstStyle/>
          <a:p>
            <a:pPr algn="ctr"/>
            <a:r>
              <a:rPr lang="en-GB" sz="1400"/>
              <a:t>20</a:t>
            </a:r>
          </a:p>
        </p:txBody>
      </p:sp>
      <p:sp>
        <p:nvSpPr>
          <p:cNvPr id="101" name="Textfeld 100">
            <a:extLst>
              <a:ext uri="{FF2B5EF4-FFF2-40B4-BE49-F238E27FC236}">
                <a16:creationId xmlns:a16="http://schemas.microsoft.com/office/drawing/2014/main" id="{8BFDD761-42EE-F444-918E-5F79EFA3A300}"/>
              </a:ext>
            </a:extLst>
          </p:cNvPr>
          <p:cNvSpPr txBox="1"/>
          <p:nvPr/>
        </p:nvSpPr>
        <p:spPr>
          <a:xfrm>
            <a:off x="8755831" y="3336560"/>
            <a:ext cx="524976" cy="307777"/>
          </a:xfrm>
          <a:prstGeom prst="rect">
            <a:avLst/>
          </a:prstGeom>
          <a:noFill/>
        </p:spPr>
        <p:txBody>
          <a:bodyPr wrap="square" rtlCol="0">
            <a:spAutoFit/>
          </a:bodyPr>
          <a:lstStyle/>
          <a:p>
            <a:pPr algn="ctr"/>
            <a:r>
              <a:rPr lang="en-GB" sz="1400"/>
              <a:t>30</a:t>
            </a:r>
          </a:p>
        </p:txBody>
      </p:sp>
      <p:sp>
        <p:nvSpPr>
          <p:cNvPr id="102" name="Textfeld 101">
            <a:extLst>
              <a:ext uri="{FF2B5EF4-FFF2-40B4-BE49-F238E27FC236}">
                <a16:creationId xmlns:a16="http://schemas.microsoft.com/office/drawing/2014/main" id="{4BA41576-F9DE-1A48-879F-F531156BDDD2}"/>
              </a:ext>
            </a:extLst>
          </p:cNvPr>
          <p:cNvSpPr txBox="1"/>
          <p:nvPr/>
        </p:nvSpPr>
        <p:spPr>
          <a:xfrm>
            <a:off x="9374570" y="3336560"/>
            <a:ext cx="524976" cy="307777"/>
          </a:xfrm>
          <a:prstGeom prst="rect">
            <a:avLst/>
          </a:prstGeom>
          <a:noFill/>
        </p:spPr>
        <p:txBody>
          <a:bodyPr wrap="square" rtlCol="0">
            <a:spAutoFit/>
          </a:bodyPr>
          <a:lstStyle/>
          <a:p>
            <a:pPr algn="ctr"/>
            <a:r>
              <a:rPr lang="en-GB" sz="1400"/>
              <a:t>40</a:t>
            </a:r>
          </a:p>
        </p:txBody>
      </p:sp>
      <p:sp>
        <p:nvSpPr>
          <p:cNvPr id="103" name="Textfeld 102">
            <a:extLst>
              <a:ext uri="{FF2B5EF4-FFF2-40B4-BE49-F238E27FC236}">
                <a16:creationId xmlns:a16="http://schemas.microsoft.com/office/drawing/2014/main" id="{C6EF1C66-2D01-0946-8BE6-8E7710AD23CA}"/>
              </a:ext>
            </a:extLst>
          </p:cNvPr>
          <p:cNvSpPr txBox="1"/>
          <p:nvPr/>
        </p:nvSpPr>
        <p:spPr>
          <a:xfrm>
            <a:off x="7720971" y="3570521"/>
            <a:ext cx="1311675" cy="307777"/>
          </a:xfrm>
          <a:prstGeom prst="rect">
            <a:avLst/>
          </a:prstGeom>
          <a:noFill/>
        </p:spPr>
        <p:txBody>
          <a:bodyPr wrap="square" rtlCol="0">
            <a:spAutoFit/>
          </a:bodyPr>
          <a:lstStyle/>
          <a:p>
            <a:pPr algn="ctr"/>
            <a:r>
              <a:rPr lang="en-GB" sz="1400" b="1"/>
              <a:t>Patients, %</a:t>
            </a:r>
          </a:p>
        </p:txBody>
      </p:sp>
      <p:cxnSp>
        <p:nvCxnSpPr>
          <p:cNvPr id="104" name="Gerade Verbindung 103">
            <a:extLst>
              <a:ext uri="{FF2B5EF4-FFF2-40B4-BE49-F238E27FC236}">
                <a16:creationId xmlns:a16="http://schemas.microsoft.com/office/drawing/2014/main" id="{427C825F-EA1B-7946-9B2A-1F09932A4C08}"/>
              </a:ext>
            </a:extLst>
          </p:cNvPr>
          <p:cNvCxnSpPr>
            <a:cxnSpLocks/>
          </p:cNvCxnSpPr>
          <p:nvPr/>
        </p:nvCxnSpPr>
        <p:spPr>
          <a:xfrm flipV="1">
            <a:off x="9626627" y="3303987"/>
            <a:ext cx="0" cy="82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Textfeld 105">
            <a:extLst>
              <a:ext uri="{FF2B5EF4-FFF2-40B4-BE49-F238E27FC236}">
                <a16:creationId xmlns:a16="http://schemas.microsoft.com/office/drawing/2014/main" id="{AC5EDEB7-D61E-E046-8931-37DFD5F13512}"/>
              </a:ext>
            </a:extLst>
          </p:cNvPr>
          <p:cNvSpPr txBox="1"/>
          <p:nvPr/>
        </p:nvSpPr>
        <p:spPr>
          <a:xfrm>
            <a:off x="7365480" y="2815452"/>
            <a:ext cx="2044769" cy="401014"/>
          </a:xfrm>
          <a:prstGeom prst="rect">
            <a:avLst/>
          </a:prstGeom>
          <a:solidFill>
            <a:schemeClr val="bg1"/>
          </a:solidFill>
        </p:spPr>
        <p:txBody>
          <a:bodyPr wrap="square" tIns="0" bIns="0" rtlCol="0">
            <a:spAutoFit/>
          </a:bodyPr>
          <a:lstStyle/>
          <a:p>
            <a:pPr algn="ctr"/>
            <a:r>
              <a:rPr lang="en-GB" sz="1200"/>
              <a:t>No grade 3-5</a:t>
            </a:r>
          </a:p>
          <a:p>
            <a:pPr algn="ctr"/>
            <a:r>
              <a:rPr lang="en-GB" sz="1200"/>
              <a:t>Events reported</a:t>
            </a:r>
          </a:p>
        </p:txBody>
      </p:sp>
      <p:sp>
        <p:nvSpPr>
          <p:cNvPr id="107" name="Rechteck 106">
            <a:extLst>
              <a:ext uri="{FF2B5EF4-FFF2-40B4-BE49-F238E27FC236}">
                <a16:creationId xmlns:a16="http://schemas.microsoft.com/office/drawing/2014/main" id="{7305A376-8E2F-224B-A33E-36CF7D6C0615}"/>
              </a:ext>
            </a:extLst>
          </p:cNvPr>
          <p:cNvSpPr/>
          <p:nvPr/>
        </p:nvSpPr>
        <p:spPr>
          <a:xfrm>
            <a:off x="7143797" y="1850791"/>
            <a:ext cx="1668273" cy="1458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hteck 107">
            <a:extLst>
              <a:ext uri="{FF2B5EF4-FFF2-40B4-BE49-F238E27FC236}">
                <a16:creationId xmlns:a16="http://schemas.microsoft.com/office/drawing/2014/main" id="{35669071-1775-5F43-9956-D75ABB091844}"/>
              </a:ext>
            </a:extLst>
          </p:cNvPr>
          <p:cNvSpPr/>
          <p:nvPr/>
        </p:nvSpPr>
        <p:spPr>
          <a:xfrm>
            <a:off x="7143797" y="2052700"/>
            <a:ext cx="1668273" cy="1458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hteck 108">
            <a:extLst>
              <a:ext uri="{FF2B5EF4-FFF2-40B4-BE49-F238E27FC236}">
                <a16:creationId xmlns:a16="http://schemas.microsoft.com/office/drawing/2014/main" id="{347E4924-105C-D140-B04C-3ED340F86DFC}"/>
              </a:ext>
            </a:extLst>
          </p:cNvPr>
          <p:cNvSpPr/>
          <p:nvPr/>
        </p:nvSpPr>
        <p:spPr>
          <a:xfrm>
            <a:off x="7143797" y="2254610"/>
            <a:ext cx="1113751" cy="1458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hteck 109">
            <a:extLst>
              <a:ext uri="{FF2B5EF4-FFF2-40B4-BE49-F238E27FC236}">
                <a16:creationId xmlns:a16="http://schemas.microsoft.com/office/drawing/2014/main" id="{8353E9C1-8FB5-4D43-A447-E044B1CB119B}"/>
              </a:ext>
            </a:extLst>
          </p:cNvPr>
          <p:cNvSpPr/>
          <p:nvPr/>
        </p:nvSpPr>
        <p:spPr>
          <a:xfrm>
            <a:off x="7143797" y="2456519"/>
            <a:ext cx="1113751" cy="1458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hteck 110">
            <a:extLst>
              <a:ext uri="{FF2B5EF4-FFF2-40B4-BE49-F238E27FC236}">
                <a16:creationId xmlns:a16="http://schemas.microsoft.com/office/drawing/2014/main" id="{73A0755F-8D79-0E4E-8931-EFEEBE37FE20}"/>
              </a:ext>
            </a:extLst>
          </p:cNvPr>
          <p:cNvSpPr/>
          <p:nvPr/>
        </p:nvSpPr>
        <p:spPr>
          <a:xfrm>
            <a:off x="7143797" y="2658427"/>
            <a:ext cx="1113751" cy="1458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uppieren 17">
            <a:extLst>
              <a:ext uri="{FF2B5EF4-FFF2-40B4-BE49-F238E27FC236}">
                <a16:creationId xmlns:a16="http://schemas.microsoft.com/office/drawing/2014/main" id="{B591F0DE-A422-764C-9898-D6DC407C7E3E}"/>
              </a:ext>
            </a:extLst>
          </p:cNvPr>
          <p:cNvGrpSpPr/>
          <p:nvPr/>
        </p:nvGrpSpPr>
        <p:grpSpPr>
          <a:xfrm>
            <a:off x="9942526" y="2825301"/>
            <a:ext cx="1434232" cy="538609"/>
            <a:chOff x="9942526" y="2825301"/>
            <a:chExt cx="1434232" cy="538609"/>
          </a:xfrm>
        </p:grpSpPr>
        <p:sp>
          <p:nvSpPr>
            <p:cNvPr id="112" name="Textfeld 111">
              <a:extLst>
                <a:ext uri="{FF2B5EF4-FFF2-40B4-BE49-F238E27FC236}">
                  <a16:creationId xmlns:a16="http://schemas.microsoft.com/office/drawing/2014/main" id="{76BBF9DC-93FA-FF46-99B6-B491E9928857}"/>
                </a:ext>
              </a:extLst>
            </p:cNvPr>
            <p:cNvSpPr txBox="1"/>
            <p:nvPr/>
          </p:nvSpPr>
          <p:spPr>
            <a:xfrm>
              <a:off x="10065083" y="2825301"/>
              <a:ext cx="1311675" cy="538609"/>
            </a:xfrm>
            <a:prstGeom prst="rect">
              <a:avLst/>
            </a:prstGeom>
            <a:noFill/>
          </p:spPr>
          <p:txBody>
            <a:bodyPr wrap="square" rtlCol="0">
              <a:spAutoFit/>
            </a:bodyPr>
            <a:lstStyle/>
            <a:p>
              <a:pPr>
                <a:spcAft>
                  <a:spcPts val="600"/>
                </a:spcAft>
              </a:pPr>
              <a:r>
                <a:rPr lang="en-GB" sz="1200"/>
                <a:t>Grade 1-2</a:t>
              </a:r>
            </a:p>
            <a:p>
              <a:pPr>
                <a:spcAft>
                  <a:spcPts val="600"/>
                </a:spcAft>
              </a:pPr>
              <a:r>
                <a:rPr lang="en-GB" sz="1200"/>
                <a:t>Grade ≥3</a:t>
              </a:r>
            </a:p>
          </p:txBody>
        </p:sp>
        <p:sp>
          <p:nvSpPr>
            <p:cNvPr id="113" name="Rechteck 112">
              <a:extLst>
                <a:ext uri="{FF2B5EF4-FFF2-40B4-BE49-F238E27FC236}">
                  <a16:creationId xmlns:a16="http://schemas.microsoft.com/office/drawing/2014/main" id="{3421BA03-8FEF-B548-B922-40FA7D174CB1}"/>
                </a:ext>
              </a:extLst>
            </p:cNvPr>
            <p:cNvSpPr/>
            <p:nvPr/>
          </p:nvSpPr>
          <p:spPr>
            <a:xfrm>
              <a:off x="9942526" y="287794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hteck 113">
              <a:extLst>
                <a:ext uri="{FF2B5EF4-FFF2-40B4-BE49-F238E27FC236}">
                  <a16:creationId xmlns:a16="http://schemas.microsoft.com/office/drawing/2014/main" id="{C8AD6965-FA66-5248-A3C4-303F74AD2EDD}"/>
                </a:ext>
              </a:extLst>
            </p:cNvPr>
            <p:cNvSpPr/>
            <p:nvPr/>
          </p:nvSpPr>
          <p:spPr>
            <a:xfrm>
              <a:off x="9942526" y="3139308"/>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itel 14">
            <a:extLst>
              <a:ext uri="{FF2B5EF4-FFF2-40B4-BE49-F238E27FC236}">
                <a16:creationId xmlns:a16="http://schemas.microsoft.com/office/drawing/2014/main" id="{57C6E09C-7819-1842-BFE8-DF2004E7A761}"/>
              </a:ext>
            </a:extLst>
          </p:cNvPr>
          <p:cNvSpPr>
            <a:spLocks noGrp="1"/>
          </p:cNvSpPr>
          <p:nvPr>
            <p:ph type="title"/>
          </p:nvPr>
        </p:nvSpPr>
        <p:spPr/>
        <p:txBody>
          <a:bodyPr/>
          <a:lstStyle/>
          <a:p>
            <a:r>
              <a:rPr lang="de-DE"/>
              <a:t>TRAEs </a:t>
            </a:r>
            <a:r>
              <a:rPr lang="de-DE" err="1"/>
              <a:t>regardless</a:t>
            </a:r>
            <a:r>
              <a:rPr lang="de-DE"/>
              <a:t> </a:t>
            </a:r>
            <a:r>
              <a:rPr lang="de-DE" err="1"/>
              <a:t>of</a:t>
            </a:r>
            <a:r>
              <a:rPr lang="de-DE"/>
              <a:t> </a:t>
            </a:r>
            <a:r>
              <a:rPr lang="de-DE" err="1"/>
              <a:t>causality</a:t>
            </a:r>
            <a:r>
              <a:rPr lang="de-DE"/>
              <a:t> </a:t>
            </a:r>
            <a:r>
              <a:rPr lang="de-DE" err="1"/>
              <a:t>occurring</a:t>
            </a:r>
            <a:r>
              <a:rPr lang="de-DE"/>
              <a:t> in ≥2 </a:t>
            </a:r>
            <a:r>
              <a:rPr lang="de-DE" err="1"/>
              <a:t>patients</a:t>
            </a:r>
            <a:endParaRPr lang="de-DE"/>
          </a:p>
        </p:txBody>
      </p:sp>
      <p:cxnSp>
        <p:nvCxnSpPr>
          <p:cNvPr id="83" name="Gerade Verbindung 82">
            <a:extLst>
              <a:ext uri="{FF2B5EF4-FFF2-40B4-BE49-F238E27FC236}">
                <a16:creationId xmlns:a16="http://schemas.microsoft.com/office/drawing/2014/main" id="{D83E1636-2DF6-7346-93BA-0132A8C3C213}"/>
              </a:ext>
            </a:extLst>
          </p:cNvPr>
          <p:cNvCxnSpPr>
            <a:cxnSpLocks/>
          </p:cNvCxnSpPr>
          <p:nvPr/>
        </p:nvCxnSpPr>
        <p:spPr>
          <a:xfrm flipV="1">
            <a:off x="1990411" y="1848725"/>
            <a:ext cx="0" cy="3788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6" name="Gruppieren 115">
            <a:extLst>
              <a:ext uri="{FF2B5EF4-FFF2-40B4-BE49-F238E27FC236}">
                <a16:creationId xmlns:a16="http://schemas.microsoft.com/office/drawing/2014/main" id="{52784C22-E765-6B45-B03A-B668CA5E9832}"/>
              </a:ext>
            </a:extLst>
          </p:cNvPr>
          <p:cNvGrpSpPr/>
          <p:nvPr/>
        </p:nvGrpSpPr>
        <p:grpSpPr>
          <a:xfrm>
            <a:off x="4025758" y="5145284"/>
            <a:ext cx="1434232" cy="538609"/>
            <a:chOff x="9942526" y="2825301"/>
            <a:chExt cx="1434232" cy="538609"/>
          </a:xfrm>
        </p:grpSpPr>
        <p:sp>
          <p:nvSpPr>
            <p:cNvPr id="117" name="Textfeld 116">
              <a:extLst>
                <a:ext uri="{FF2B5EF4-FFF2-40B4-BE49-F238E27FC236}">
                  <a16:creationId xmlns:a16="http://schemas.microsoft.com/office/drawing/2014/main" id="{B4A554AE-0EA3-8741-9689-1EB8D0367487}"/>
                </a:ext>
              </a:extLst>
            </p:cNvPr>
            <p:cNvSpPr txBox="1"/>
            <p:nvPr/>
          </p:nvSpPr>
          <p:spPr>
            <a:xfrm>
              <a:off x="10065083" y="2825301"/>
              <a:ext cx="1311675" cy="538609"/>
            </a:xfrm>
            <a:prstGeom prst="rect">
              <a:avLst/>
            </a:prstGeom>
            <a:noFill/>
          </p:spPr>
          <p:txBody>
            <a:bodyPr wrap="square" rtlCol="0">
              <a:spAutoFit/>
            </a:bodyPr>
            <a:lstStyle/>
            <a:p>
              <a:pPr>
                <a:spcAft>
                  <a:spcPts val="600"/>
                </a:spcAft>
              </a:pPr>
              <a:r>
                <a:rPr lang="en-GB" sz="1200"/>
                <a:t>Grade 1-2</a:t>
              </a:r>
            </a:p>
            <a:p>
              <a:pPr>
                <a:spcAft>
                  <a:spcPts val="600"/>
                </a:spcAft>
              </a:pPr>
              <a:r>
                <a:rPr lang="en-GB" sz="1200"/>
                <a:t>Grade ≥3</a:t>
              </a:r>
            </a:p>
          </p:txBody>
        </p:sp>
        <p:sp>
          <p:nvSpPr>
            <p:cNvPr id="118" name="Rechteck 117">
              <a:extLst>
                <a:ext uri="{FF2B5EF4-FFF2-40B4-BE49-F238E27FC236}">
                  <a16:creationId xmlns:a16="http://schemas.microsoft.com/office/drawing/2014/main" id="{F9927D19-8C69-6D4A-A7E3-518715C709A1}"/>
                </a:ext>
              </a:extLst>
            </p:cNvPr>
            <p:cNvSpPr/>
            <p:nvPr/>
          </p:nvSpPr>
          <p:spPr>
            <a:xfrm>
              <a:off x="9942526" y="287794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hteck 118">
              <a:extLst>
                <a:ext uri="{FF2B5EF4-FFF2-40B4-BE49-F238E27FC236}">
                  <a16:creationId xmlns:a16="http://schemas.microsoft.com/office/drawing/2014/main" id="{A4A4ECE5-98E3-7A4D-8C7C-5B600327B9D7}"/>
                </a:ext>
              </a:extLst>
            </p:cNvPr>
            <p:cNvSpPr/>
            <p:nvPr/>
          </p:nvSpPr>
          <p:spPr>
            <a:xfrm>
              <a:off x="9942526" y="3139308"/>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8" name="Gerade Verbindung 87">
            <a:extLst>
              <a:ext uri="{FF2B5EF4-FFF2-40B4-BE49-F238E27FC236}">
                <a16:creationId xmlns:a16="http://schemas.microsoft.com/office/drawing/2014/main" id="{81A71774-F507-0246-A6E7-D4ED9B71E2F4}"/>
              </a:ext>
            </a:extLst>
          </p:cNvPr>
          <p:cNvCxnSpPr>
            <a:cxnSpLocks/>
          </p:cNvCxnSpPr>
          <p:nvPr/>
        </p:nvCxnSpPr>
        <p:spPr>
          <a:xfrm flipV="1">
            <a:off x="7138807" y="1795591"/>
            <a:ext cx="0" cy="15083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1771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a:xfrm>
            <a:off x="417601" y="6356349"/>
            <a:ext cx="6006256" cy="385200"/>
          </a:xfrm>
        </p:spPr>
        <p:txBody>
          <a:bodyPr/>
          <a:lstStyle/>
          <a:p>
            <a:r>
              <a:rPr lang="en-US" sz="800" err="1">
                <a:latin typeface="Arial" panose="020B0604020202020204" pitchFamily="34" charset="0"/>
                <a:cs typeface="Arial" panose="020B0604020202020204" pitchFamily="34" charset="0"/>
              </a:rPr>
              <a:t>aIncludes</a:t>
            </a:r>
            <a:r>
              <a:rPr lang="en-US" sz="800">
                <a:latin typeface="Arial" panose="020B0604020202020204" pitchFamily="34" charset="0"/>
                <a:cs typeface="Arial" panose="020B0604020202020204" pitchFamily="34" charset="0"/>
              </a:rPr>
              <a:t> all patients from Cohort 1A that had a post-baseline CT scan as of data cutoff (n=11).</a:t>
            </a:r>
          </a:p>
          <a:p>
            <a:r>
              <a:rPr lang="en-US" sz="800">
                <a:latin typeface="Arial" panose="020B0604020202020204" pitchFamily="34" charset="0"/>
                <a:cs typeface="Arial" panose="020B0604020202020204" pitchFamily="34" charset="0"/>
              </a:rPr>
              <a:t>CLL, chronic lymphocytic leukemia; DLBCL, diffuse large B-cell lymphoma; FL, follicular lymphoma; MZL, marginal zone lymphoma; NHL, non-Hodgkin lymphoma;  SLL, small lymphocytic lymphoma; SPD, sum of the products of perpendicular diameters.</a:t>
            </a:r>
          </a:p>
          <a:p>
            <a:r>
              <a:rPr lang="en-US" sz="800" b="1">
                <a:latin typeface="Arial" panose="020B0604020202020204" pitchFamily="34" charset="0"/>
                <a:cs typeface="Arial" panose="020B0604020202020204" pitchFamily="34" charset="0"/>
              </a:rPr>
              <a:t>Constantine, T</a:t>
            </a:r>
            <a:r>
              <a:rPr lang="en-US" b="1">
                <a:latin typeface="Arial" panose="020B0604020202020204" pitchFamily="34" charset="0"/>
                <a:cs typeface="Arial" panose="020B0604020202020204" pitchFamily="34" charset="0"/>
              </a:rPr>
              <a:t>. Abstract 1419 presented at ASH 2021.</a:t>
            </a:r>
          </a:p>
        </p:txBody>
      </p:sp>
      <p:sp>
        <p:nvSpPr>
          <p:cNvPr id="4" name="Textplatzhalter 3">
            <a:extLst>
              <a:ext uri="{FF2B5EF4-FFF2-40B4-BE49-F238E27FC236}">
                <a16:creationId xmlns:a16="http://schemas.microsoft.com/office/drawing/2014/main" id="{97D5175F-F75F-404B-B01A-3B5E4B643595}"/>
              </a:ext>
            </a:extLst>
          </p:cNvPr>
          <p:cNvSpPr>
            <a:spLocks noGrp="1"/>
          </p:cNvSpPr>
          <p:nvPr>
            <p:ph type="body" sz="quarter" idx="12"/>
          </p:nvPr>
        </p:nvSpPr>
        <p:spPr/>
        <p:txBody>
          <a:bodyPr/>
          <a:lstStyle/>
          <a:p>
            <a:r>
              <a:rPr lang="de-DE"/>
              <a:t>Change in SPD </a:t>
            </a:r>
            <a:r>
              <a:rPr lang="de-DE" err="1"/>
              <a:t>among</a:t>
            </a:r>
            <a:r>
              <a:rPr lang="de-DE"/>
              <a:t> </a:t>
            </a:r>
            <a:r>
              <a:rPr lang="de-DE" err="1"/>
              <a:t>patients</a:t>
            </a:r>
            <a:r>
              <a:rPr lang="de-DE"/>
              <a:t> </a:t>
            </a:r>
            <a:r>
              <a:rPr lang="de-DE" err="1"/>
              <a:t>with</a:t>
            </a:r>
            <a:r>
              <a:rPr lang="de-DE"/>
              <a:t> </a:t>
            </a:r>
            <a:r>
              <a:rPr lang="de-DE" err="1"/>
              <a:t>NHL</a:t>
            </a:r>
            <a:r>
              <a:rPr lang="de-DE" baseline="30000" err="1"/>
              <a:t>a</a:t>
            </a:r>
            <a:endParaRPr lang="de-DE" baseline="30000"/>
          </a:p>
        </p:txBody>
      </p:sp>
      <p:sp>
        <p:nvSpPr>
          <p:cNvPr id="2" name="Rechteck 1">
            <a:extLst>
              <a:ext uri="{FF2B5EF4-FFF2-40B4-BE49-F238E27FC236}">
                <a16:creationId xmlns:a16="http://schemas.microsoft.com/office/drawing/2014/main" id="{0A37B21B-8EF8-45A9-9CC5-904430C61BF6}"/>
              </a:ext>
            </a:extLst>
          </p:cNvPr>
          <p:cNvSpPr/>
          <p:nvPr/>
        </p:nvSpPr>
        <p:spPr>
          <a:xfrm>
            <a:off x="7981772" y="1815150"/>
            <a:ext cx="3799320" cy="4367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285750" indent="-285750">
              <a:spcAft>
                <a:spcPts val="600"/>
              </a:spcAft>
              <a:buClr>
                <a:schemeClr val="bg2"/>
              </a:buClr>
              <a:buFont typeface="Arial" panose="020B0604020202020204" pitchFamily="34" charset="0"/>
              <a:buChar char="•"/>
            </a:pPr>
            <a:r>
              <a:rPr lang="en-US" sz="1200">
                <a:solidFill>
                  <a:schemeClr val="tx1"/>
                </a:solidFill>
              </a:rPr>
              <a:t>Efficacy data are limited as dose escalation is not complete for any cohort and not all patients have reached their first response assessment, but responses have been observed at preliminary dose levels</a:t>
            </a:r>
          </a:p>
          <a:p>
            <a:pPr>
              <a:spcAft>
                <a:spcPts val="600"/>
              </a:spcAft>
            </a:pPr>
            <a:r>
              <a:rPr lang="en-US" sz="1200" b="1">
                <a:solidFill>
                  <a:schemeClr val="tx1"/>
                </a:solidFill>
              </a:rPr>
              <a:t>NHL</a:t>
            </a:r>
          </a:p>
          <a:p>
            <a:pPr marL="285750" indent="-285750">
              <a:spcAft>
                <a:spcPts val="600"/>
              </a:spcAft>
              <a:buClr>
                <a:schemeClr val="bg2"/>
              </a:buClr>
              <a:buFont typeface="Arial" panose="020B0604020202020204" pitchFamily="34" charset="0"/>
              <a:buChar char="•"/>
            </a:pPr>
            <a:r>
              <a:rPr lang="en-US" sz="1200">
                <a:solidFill>
                  <a:schemeClr val="tx1"/>
                </a:solidFill>
              </a:rPr>
              <a:t>To date, no patients with NHL have achieved a response to BGB-11417 monotherapy</a:t>
            </a:r>
          </a:p>
          <a:p>
            <a:pPr marL="285750" indent="-285750">
              <a:spcAft>
                <a:spcPts val="600"/>
              </a:spcAft>
              <a:buClr>
                <a:schemeClr val="bg2"/>
              </a:buClr>
              <a:buFont typeface="Arial" panose="020B0604020202020204" pitchFamily="34" charset="0"/>
              <a:buChar char="•"/>
            </a:pPr>
            <a:r>
              <a:rPr lang="en-US" sz="1200">
                <a:solidFill>
                  <a:schemeClr val="tx1"/>
                </a:solidFill>
              </a:rPr>
              <a:t>Decreases in sum of the products of perpendicular diameters have been seen at all dose levels tested</a:t>
            </a:r>
          </a:p>
          <a:p>
            <a:pPr>
              <a:spcAft>
                <a:spcPts val="600"/>
              </a:spcAft>
              <a:buClr>
                <a:schemeClr val="bg2"/>
              </a:buClr>
            </a:pPr>
            <a:r>
              <a:rPr lang="en-US" sz="1200" b="1">
                <a:solidFill>
                  <a:schemeClr val="tx1"/>
                </a:solidFill>
              </a:rPr>
              <a:t>CLL/SLL</a:t>
            </a:r>
          </a:p>
          <a:p>
            <a:pPr marL="285750" indent="-285750">
              <a:spcAft>
                <a:spcPts val="600"/>
              </a:spcAft>
              <a:buClr>
                <a:schemeClr val="bg2"/>
              </a:buClr>
              <a:buFont typeface="Arial" panose="020B0604020202020204" pitchFamily="34" charset="0"/>
              <a:buChar char="•"/>
            </a:pPr>
            <a:r>
              <a:rPr lang="en-US" sz="1200">
                <a:solidFill>
                  <a:schemeClr val="tx1"/>
                </a:solidFill>
              </a:rPr>
              <a:t>Monotherapy treatment resulted in 1 of 4 patients responding at the 80-mg dose level, whereas with combination treatment 4 of 10 patients responded with partial response with lymphocytosis or better (n=2 at both 40 mg and 80 mg)</a:t>
            </a:r>
          </a:p>
          <a:p>
            <a:pPr marL="285750" indent="-285750">
              <a:spcAft>
                <a:spcPts val="600"/>
              </a:spcAft>
              <a:buClr>
                <a:schemeClr val="bg2"/>
              </a:buClr>
              <a:buFont typeface="Arial" panose="020B0604020202020204" pitchFamily="34" charset="0"/>
              <a:buChar char="•"/>
            </a:pPr>
            <a:r>
              <a:rPr lang="en-US" sz="1200">
                <a:solidFill>
                  <a:schemeClr val="tx1"/>
                </a:solidFill>
              </a:rPr>
              <a:t>Significant reduction in absolute lymphocyte count (ALC) was noted among all patients with CLL during ramp-up, with reduction in lymphocytes noted at dose levels as low as 1 m</a:t>
            </a:r>
          </a:p>
        </p:txBody>
      </p:sp>
      <p:sp>
        <p:nvSpPr>
          <p:cNvPr id="43" name="Textfeld 42">
            <a:extLst>
              <a:ext uri="{FF2B5EF4-FFF2-40B4-BE49-F238E27FC236}">
                <a16:creationId xmlns:a16="http://schemas.microsoft.com/office/drawing/2014/main" id="{BD6D448B-84C2-415F-A103-53762BAE0532}"/>
              </a:ext>
            </a:extLst>
          </p:cNvPr>
          <p:cNvSpPr txBox="1"/>
          <p:nvPr/>
        </p:nvSpPr>
        <p:spPr>
          <a:xfrm rot="16200000">
            <a:off x="-1046329" y="3315065"/>
            <a:ext cx="3268844" cy="523220"/>
          </a:xfrm>
          <a:prstGeom prst="rect">
            <a:avLst/>
          </a:prstGeom>
          <a:noFill/>
        </p:spPr>
        <p:txBody>
          <a:bodyPr wrap="none" rtlCol="0">
            <a:spAutoFit/>
          </a:bodyPr>
          <a:lstStyle/>
          <a:p>
            <a:pPr algn="ctr"/>
            <a:r>
              <a:rPr lang="de-DE" sz="1400" b="1"/>
              <a:t>Best </a:t>
            </a:r>
            <a:r>
              <a:rPr lang="de-DE" sz="1400" b="1" err="1"/>
              <a:t>Percent</a:t>
            </a:r>
            <a:r>
              <a:rPr lang="de-DE" sz="1400" b="1"/>
              <a:t> Change </a:t>
            </a:r>
            <a:r>
              <a:rPr lang="de-DE" sz="1400" b="1" err="1"/>
              <a:t>from</a:t>
            </a:r>
            <a:r>
              <a:rPr lang="de-DE" sz="1400" b="1"/>
              <a:t> Baseline </a:t>
            </a:r>
            <a:br>
              <a:rPr lang="de-DE" sz="1400" b="1"/>
            </a:br>
            <a:r>
              <a:rPr lang="de-DE" sz="1400" b="1"/>
              <a:t>SPD Nadir, %</a:t>
            </a:r>
          </a:p>
        </p:txBody>
      </p:sp>
      <p:sp>
        <p:nvSpPr>
          <p:cNvPr id="40" name="Rechteck 39">
            <a:extLst>
              <a:ext uri="{FF2B5EF4-FFF2-40B4-BE49-F238E27FC236}">
                <a16:creationId xmlns:a16="http://schemas.microsoft.com/office/drawing/2014/main" id="{FD8B7789-4C40-4843-A461-DBCC018E1DFE}"/>
              </a:ext>
            </a:extLst>
          </p:cNvPr>
          <p:cNvSpPr/>
          <p:nvPr/>
        </p:nvSpPr>
        <p:spPr>
          <a:xfrm>
            <a:off x="6768933" y="1812424"/>
            <a:ext cx="142078" cy="1420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41" name="Rechteck 40">
            <a:extLst>
              <a:ext uri="{FF2B5EF4-FFF2-40B4-BE49-F238E27FC236}">
                <a16:creationId xmlns:a16="http://schemas.microsoft.com/office/drawing/2014/main" id="{AA0512E2-5DDB-4D92-B130-683665F154FE}"/>
              </a:ext>
            </a:extLst>
          </p:cNvPr>
          <p:cNvSpPr/>
          <p:nvPr/>
        </p:nvSpPr>
        <p:spPr>
          <a:xfrm>
            <a:off x="6768933" y="2040507"/>
            <a:ext cx="142078" cy="142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42" name="Rechteck 41">
            <a:extLst>
              <a:ext uri="{FF2B5EF4-FFF2-40B4-BE49-F238E27FC236}">
                <a16:creationId xmlns:a16="http://schemas.microsoft.com/office/drawing/2014/main" id="{A55E4B2D-57A7-4BA2-A554-B6F07ADE3427}"/>
              </a:ext>
            </a:extLst>
          </p:cNvPr>
          <p:cNvSpPr/>
          <p:nvPr/>
        </p:nvSpPr>
        <p:spPr>
          <a:xfrm>
            <a:off x="6768933" y="2268590"/>
            <a:ext cx="142078" cy="14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64" name="Textfeld 63">
            <a:extLst>
              <a:ext uri="{FF2B5EF4-FFF2-40B4-BE49-F238E27FC236}">
                <a16:creationId xmlns:a16="http://schemas.microsoft.com/office/drawing/2014/main" id="{5679AF9D-B262-4189-94A5-CA544123475A}"/>
              </a:ext>
            </a:extLst>
          </p:cNvPr>
          <p:cNvSpPr txBox="1"/>
          <p:nvPr/>
        </p:nvSpPr>
        <p:spPr>
          <a:xfrm>
            <a:off x="6900645" y="2208485"/>
            <a:ext cx="492443" cy="276999"/>
          </a:xfrm>
          <a:prstGeom prst="rect">
            <a:avLst/>
          </a:prstGeom>
          <a:noFill/>
        </p:spPr>
        <p:txBody>
          <a:bodyPr wrap="none" rtlCol="0">
            <a:spAutoFit/>
          </a:bodyPr>
          <a:lstStyle/>
          <a:p>
            <a:r>
              <a:rPr lang="de-DE" sz="1200"/>
              <a:t>MZL</a:t>
            </a:r>
          </a:p>
        </p:txBody>
      </p:sp>
      <p:sp>
        <p:nvSpPr>
          <p:cNvPr id="65" name="Textfeld 64">
            <a:extLst>
              <a:ext uri="{FF2B5EF4-FFF2-40B4-BE49-F238E27FC236}">
                <a16:creationId xmlns:a16="http://schemas.microsoft.com/office/drawing/2014/main" id="{05735EF4-96BA-4408-A583-332358A1A343}"/>
              </a:ext>
            </a:extLst>
          </p:cNvPr>
          <p:cNvSpPr txBox="1"/>
          <p:nvPr/>
        </p:nvSpPr>
        <p:spPr>
          <a:xfrm>
            <a:off x="6894944" y="1977789"/>
            <a:ext cx="364202" cy="276999"/>
          </a:xfrm>
          <a:prstGeom prst="rect">
            <a:avLst/>
          </a:prstGeom>
          <a:noFill/>
        </p:spPr>
        <p:txBody>
          <a:bodyPr wrap="none" rtlCol="0">
            <a:spAutoFit/>
          </a:bodyPr>
          <a:lstStyle/>
          <a:p>
            <a:r>
              <a:rPr lang="de-DE" sz="1200"/>
              <a:t>FL</a:t>
            </a:r>
          </a:p>
        </p:txBody>
      </p:sp>
      <p:sp>
        <p:nvSpPr>
          <p:cNvPr id="66" name="Textfeld 65">
            <a:extLst>
              <a:ext uri="{FF2B5EF4-FFF2-40B4-BE49-F238E27FC236}">
                <a16:creationId xmlns:a16="http://schemas.microsoft.com/office/drawing/2014/main" id="{065C0C36-21A4-41DF-913D-24219DE07C5B}"/>
              </a:ext>
            </a:extLst>
          </p:cNvPr>
          <p:cNvSpPr txBox="1"/>
          <p:nvPr/>
        </p:nvSpPr>
        <p:spPr>
          <a:xfrm>
            <a:off x="6892824" y="1747093"/>
            <a:ext cx="678391" cy="276999"/>
          </a:xfrm>
          <a:prstGeom prst="rect">
            <a:avLst/>
          </a:prstGeom>
          <a:noFill/>
        </p:spPr>
        <p:txBody>
          <a:bodyPr wrap="none" rtlCol="0">
            <a:spAutoFit/>
          </a:bodyPr>
          <a:lstStyle/>
          <a:p>
            <a:r>
              <a:rPr lang="de-DE" sz="1200"/>
              <a:t>DLBCL</a:t>
            </a:r>
          </a:p>
        </p:txBody>
      </p:sp>
      <p:sp>
        <p:nvSpPr>
          <p:cNvPr id="12" name="Titel 11">
            <a:extLst>
              <a:ext uri="{FF2B5EF4-FFF2-40B4-BE49-F238E27FC236}">
                <a16:creationId xmlns:a16="http://schemas.microsoft.com/office/drawing/2014/main" id="{5E453EAE-F714-944F-B376-EC0AD432C034}"/>
              </a:ext>
            </a:extLst>
          </p:cNvPr>
          <p:cNvSpPr>
            <a:spLocks noGrp="1"/>
          </p:cNvSpPr>
          <p:nvPr>
            <p:ph type="title"/>
          </p:nvPr>
        </p:nvSpPr>
        <p:spPr/>
        <p:txBody>
          <a:bodyPr/>
          <a:lstStyle/>
          <a:p>
            <a:r>
              <a:rPr lang="de-DE"/>
              <a:t>Early </a:t>
            </a:r>
            <a:r>
              <a:rPr lang="de-DE" err="1"/>
              <a:t>efficacy</a:t>
            </a:r>
            <a:endParaRPr lang="de-DE"/>
          </a:p>
        </p:txBody>
      </p:sp>
      <p:cxnSp>
        <p:nvCxnSpPr>
          <p:cNvPr id="7" name="Gerader Verbinder 6">
            <a:extLst>
              <a:ext uri="{FF2B5EF4-FFF2-40B4-BE49-F238E27FC236}">
                <a16:creationId xmlns:a16="http://schemas.microsoft.com/office/drawing/2014/main" id="{04F84F72-D4D4-4ADA-827B-F32659A7A781}"/>
              </a:ext>
            </a:extLst>
          </p:cNvPr>
          <p:cNvCxnSpPr/>
          <p:nvPr/>
        </p:nvCxnSpPr>
        <p:spPr>
          <a:xfrm>
            <a:off x="1568625" y="1876347"/>
            <a:ext cx="0" cy="34087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38B1C069-697F-4502-9B27-E51128F8DA68}"/>
              </a:ext>
            </a:extLst>
          </p:cNvPr>
          <p:cNvCxnSpPr>
            <a:cxnSpLocks/>
          </p:cNvCxnSpPr>
          <p:nvPr/>
        </p:nvCxnSpPr>
        <p:spPr>
          <a:xfrm>
            <a:off x="1489250" y="5281031"/>
            <a:ext cx="79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AF03BC24-16C5-4BEF-815D-AD716530D539}"/>
              </a:ext>
            </a:extLst>
          </p:cNvPr>
          <p:cNvCxnSpPr>
            <a:cxnSpLocks/>
          </p:cNvCxnSpPr>
          <p:nvPr/>
        </p:nvCxnSpPr>
        <p:spPr>
          <a:xfrm>
            <a:off x="1489250" y="5077162"/>
            <a:ext cx="79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1A4F48CF-7D7C-4AA1-BBEF-5C054A75AEE8}"/>
              </a:ext>
            </a:extLst>
          </p:cNvPr>
          <p:cNvCxnSpPr>
            <a:cxnSpLocks/>
          </p:cNvCxnSpPr>
          <p:nvPr/>
        </p:nvCxnSpPr>
        <p:spPr>
          <a:xfrm>
            <a:off x="1489250" y="4856982"/>
            <a:ext cx="79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860817E6-5F94-4D7A-87F7-EA8697CE9506}"/>
              </a:ext>
            </a:extLst>
          </p:cNvPr>
          <p:cNvCxnSpPr>
            <a:cxnSpLocks/>
          </p:cNvCxnSpPr>
          <p:nvPr/>
        </p:nvCxnSpPr>
        <p:spPr>
          <a:xfrm>
            <a:off x="1489250" y="4644956"/>
            <a:ext cx="79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482E241C-B857-4CB7-AE40-15AA87BF812E}"/>
              </a:ext>
            </a:extLst>
          </p:cNvPr>
          <p:cNvCxnSpPr>
            <a:cxnSpLocks/>
          </p:cNvCxnSpPr>
          <p:nvPr/>
        </p:nvCxnSpPr>
        <p:spPr>
          <a:xfrm>
            <a:off x="1489250" y="4441086"/>
            <a:ext cx="79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D97C7B1A-057A-49C2-8BB3-1966EF90F64F}"/>
              </a:ext>
            </a:extLst>
          </p:cNvPr>
          <p:cNvCxnSpPr>
            <a:cxnSpLocks/>
          </p:cNvCxnSpPr>
          <p:nvPr/>
        </p:nvCxnSpPr>
        <p:spPr>
          <a:xfrm>
            <a:off x="1489250" y="4220907"/>
            <a:ext cx="79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BB247C04-2012-4783-B1D9-80BCFB8C6CDC}"/>
              </a:ext>
            </a:extLst>
          </p:cNvPr>
          <p:cNvCxnSpPr>
            <a:cxnSpLocks/>
          </p:cNvCxnSpPr>
          <p:nvPr/>
        </p:nvCxnSpPr>
        <p:spPr>
          <a:xfrm>
            <a:off x="1489250" y="3168935"/>
            <a:ext cx="79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B0A3B84A-16F1-448E-B584-5D4C2F23FBCC}"/>
              </a:ext>
            </a:extLst>
          </p:cNvPr>
          <p:cNvCxnSpPr>
            <a:cxnSpLocks/>
          </p:cNvCxnSpPr>
          <p:nvPr/>
        </p:nvCxnSpPr>
        <p:spPr>
          <a:xfrm>
            <a:off x="1489250" y="4004803"/>
            <a:ext cx="79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4A5841B-76A3-40D3-B0DC-494A04C363B1}"/>
              </a:ext>
            </a:extLst>
          </p:cNvPr>
          <p:cNvCxnSpPr>
            <a:cxnSpLocks/>
          </p:cNvCxnSpPr>
          <p:nvPr/>
        </p:nvCxnSpPr>
        <p:spPr>
          <a:xfrm>
            <a:off x="1489250" y="3784624"/>
            <a:ext cx="79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EF77B4BB-69FB-4ED1-9AB9-FCE971B7B29E}"/>
              </a:ext>
            </a:extLst>
          </p:cNvPr>
          <p:cNvCxnSpPr>
            <a:cxnSpLocks/>
          </p:cNvCxnSpPr>
          <p:nvPr/>
        </p:nvCxnSpPr>
        <p:spPr>
          <a:xfrm>
            <a:off x="1489250" y="2732652"/>
            <a:ext cx="79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BE9776A3-012A-4037-BBC1-5ECDE7C64504}"/>
              </a:ext>
            </a:extLst>
          </p:cNvPr>
          <p:cNvCxnSpPr>
            <a:cxnSpLocks/>
          </p:cNvCxnSpPr>
          <p:nvPr/>
        </p:nvCxnSpPr>
        <p:spPr>
          <a:xfrm>
            <a:off x="1489250" y="2320835"/>
            <a:ext cx="79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E576BCA3-9D2F-4EB4-8293-66C9E43D3D42}"/>
              </a:ext>
            </a:extLst>
          </p:cNvPr>
          <p:cNvCxnSpPr>
            <a:cxnSpLocks/>
          </p:cNvCxnSpPr>
          <p:nvPr/>
        </p:nvCxnSpPr>
        <p:spPr>
          <a:xfrm>
            <a:off x="1489250" y="1884552"/>
            <a:ext cx="79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374D5BB2-BFD7-49C5-B908-E50F1449576A}"/>
              </a:ext>
            </a:extLst>
          </p:cNvPr>
          <p:cNvSpPr/>
          <p:nvPr/>
        </p:nvSpPr>
        <p:spPr>
          <a:xfrm>
            <a:off x="1727198" y="2015816"/>
            <a:ext cx="479750" cy="1557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93E34A75-6E71-49BA-92B6-ABC0EF512CF7}"/>
              </a:ext>
            </a:extLst>
          </p:cNvPr>
          <p:cNvSpPr/>
          <p:nvPr/>
        </p:nvSpPr>
        <p:spPr>
          <a:xfrm>
            <a:off x="4424463" y="3585076"/>
            <a:ext cx="479750" cy="3853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89FB8786-A639-4075-B98C-59ABD39EEEA8}"/>
              </a:ext>
            </a:extLst>
          </p:cNvPr>
          <p:cNvSpPr/>
          <p:nvPr/>
        </p:nvSpPr>
        <p:spPr>
          <a:xfrm>
            <a:off x="6042822" y="3585081"/>
            <a:ext cx="479750" cy="1280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8A0D31F1-00F5-4C2D-A3AB-C8C79ACF8066}"/>
              </a:ext>
            </a:extLst>
          </p:cNvPr>
          <p:cNvSpPr/>
          <p:nvPr/>
        </p:nvSpPr>
        <p:spPr>
          <a:xfrm>
            <a:off x="6582275" y="3585079"/>
            <a:ext cx="479750" cy="1389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4FDD47BF-9465-4D85-A570-AA180BD73493}"/>
              </a:ext>
            </a:extLst>
          </p:cNvPr>
          <p:cNvSpPr/>
          <p:nvPr/>
        </p:nvSpPr>
        <p:spPr>
          <a:xfrm>
            <a:off x="7121727" y="3585078"/>
            <a:ext cx="479750" cy="170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4B5FEBAD-1201-41B6-A2FB-9A93BE5E1C43}"/>
              </a:ext>
            </a:extLst>
          </p:cNvPr>
          <p:cNvSpPr/>
          <p:nvPr/>
        </p:nvSpPr>
        <p:spPr>
          <a:xfrm>
            <a:off x="2266651" y="2514620"/>
            <a:ext cx="479750" cy="10574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11D9014F-5968-4F36-B908-957C4B9DFA69}"/>
              </a:ext>
            </a:extLst>
          </p:cNvPr>
          <p:cNvSpPr/>
          <p:nvPr/>
        </p:nvSpPr>
        <p:spPr>
          <a:xfrm>
            <a:off x="3345557" y="3585076"/>
            <a:ext cx="479750" cy="25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4B799339-E317-47D8-AB74-0150A871EB4F}"/>
              </a:ext>
            </a:extLst>
          </p:cNvPr>
          <p:cNvSpPr/>
          <p:nvPr/>
        </p:nvSpPr>
        <p:spPr>
          <a:xfrm>
            <a:off x="4963916" y="3585074"/>
            <a:ext cx="479750" cy="4872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44B5B3D9-A1AB-49A2-8FD1-D59C0F23961A}"/>
              </a:ext>
            </a:extLst>
          </p:cNvPr>
          <p:cNvSpPr/>
          <p:nvPr/>
        </p:nvSpPr>
        <p:spPr>
          <a:xfrm>
            <a:off x="5503369" y="3585718"/>
            <a:ext cx="479750" cy="9269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F302B52C-34D1-4D40-9A8C-457558063F87}"/>
              </a:ext>
            </a:extLst>
          </p:cNvPr>
          <p:cNvSpPr/>
          <p:nvPr/>
        </p:nvSpPr>
        <p:spPr>
          <a:xfrm>
            <a:off x="2806104" y="3585076"/>
            <a:ext cx="479750" cy="1420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2E5A9154-7CF3-40E2-992D-2C3C35616B05}"/>
              </a:ext>
            </a:extLst>
          </p:cNvPr>
          <p:cNvSpPr/>
          <p:nvPr/>
        </p:nvSpPr>
        <p:spPr>
          <a:xfrm>
            <a:off x="3885010" y="3585074"/>
            <a:ext cx="479750" cy="3853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Textfeld 43">
            <a:extLst>
              <a:ext uri="{FF2B5EF4-FFF2-40B4-BE49-F238E27FC236}">
                <a16:creationId xmlns:a16="http://schemas.microsoft.com/office/drawing/2014/main" id="{2878F1E4-3E50-454D-BBA0-6C8B528A8BA2}"/>
              </a:ext>
            </a:extLst>
          </p:cNvPr>
          <p:cNvSpPr txBox="1"/>
          <p:nvPr/>
        </p:nvSpPr>
        <p:spPr>
          <a:xfrm>
            <a:off x="1134029" y="1709698"/>
            <a:ext cx="412292" cy="338554"/>
          </a:xfrm>
          <a:prstGeom prst="rect">
            <a:avLst/>
          </a:prstGeom>
          <a:noFill/>
        </p:spPr>
        <p:txBody>
          <a:bodyPr wrap="none" rtlCol="0">
            <a:spAutoFit/>
          </a:bodyPr>
          <a:lstStyle/>
          <a:p>
            <a:pPr algn="r"/>
            <a:r>
              <a:rPr lang="de-DE" sz="1600"/>
              <a:t>80</a:t>
            </a:r>
          </a:p>
        </p:txBody>
      </p:sp>
      <p:sp>
        <p:nvSpPr>
          <p:cNvPr id="45" name="Textfeld 44">
            <a:extLst>
              <a:ext uri="{FF2B5EF4-FFF2-40B4-BE49-F238E27FC236}">
                <a16:creationId xmlns:a16="http://schemas.microsoft.com/office/drawing/2014/main" id="{80934C0F-7992-4D10-9270-07A6082DCC7D}"/>
              </a:ext>
            </a:extLst>
          </p:cNvPr>
          <p:cNvSpPr txBox="1"/>
          <p:nvPr/>
        </p:nvSpPr>
        <p:spPr>
          <a:xfrm>
            <a:off x="1134029" y="2135965"/>
            <a:ext cx="412292" cy="338554"/>
          </a:xfrm>
          <a:prstGeom prst="rect">
            <a:avLst/>
          </a:prstGeom>
          <a:noFill/>
        </p:spPr>
        <p:txBody>
          <a:bodyPr wrap="none" rtlCol="0">
            <a:spAutoFit/>
          </a:bodyPr>
          <a:lstStyle/>
          <a:p>
            <a:pPr algn="r"/>
            <a:r>
              <a:rPr lang="de-DE" sz="1600"/>
              <a:t>60</a:t>
            </a:r>
          </a:p>
        </p:txBody>
      </p:sp>
      <p:sp>
        <p:nvSpPr>
          <p:cNvPr id="46" name="Textfeld 45">
            <a:extLst>
              <a:ext uri="{FF2B5EF4-FFF2-40B4-BE49-F238E27FC236}">
                <a16:creationId xmlns:a16="http://schemas.microsoft.com/office/drawing/2014/main" id="{89BDFEB4-ACAA-4A95-AC96-4F2B106BFB68}"/>
              </a:ext>
            </a:extLst>
          </p:cNvPr>
          <p:cNvSpPr txBox="1"/>
          <p:nvPr/>
        </p:nvSpPr>
        <p:spPr>
          <a:xfrm>
            <a:off x="1134029" y="2562232"/>
            <a:ext cx="412292" cy="338554"/>
          </a:xfrm>
          <a:prstGeom prst="rect">
            <a:avLst/>
          </a:prstGeom>
          <a:noFill/>
        </p:spPr>
        <p:txBody>
          <a:bodyPr wrap="none" rtlCol="0">
            <a:spAutoFit/>
          </a:bodyPr>
          <a:lstStyle/>
          <a:p>
            <a:pPr algn="r"/>
            <a:r>
              <a:rPr lang="de-DE" sz="1600"/>
              <a:t>40</a:t>
            </a:r>
          </a:p>
        </p:txBody>
      </p:sp>
      <p:sp>
        <p:nvSpPr>
          <p:cNvPr id="48" name="Textfeld 47">
            <a:extLst>
              <a:ext uri="{FF2B5EF4-FFF2-40B4-BE49-F238E27FC236}">
                <a16:creationId xmlns:a16="http://schemas.microsoft.com/office/drawing/2014/main" id="{5084181E-9BBC-45DA-A4F2-985B611C0527}"/>
              </a:ext>
            </a:extLst>
          </p:cNvPr>
          <p:cNvSpPr txBox="1"/>
          <p:nvPr/>
        </p:nvSpPr>
        <p:spPr>
          <a:xfrm>
            <a:off x="1247841" y="3414766"/>
            <a:ext cx="298480" cy="338554"/>
          </a:xfrm>
          <a:prstGeom prst="rect">
            <a:avLst/>
          </a:prstGeom>
          <a:noFill/>
        </p:spPr>
        <p:txBody>
          <a:bodyPr wrap="none" rtlCol="0">
            <a:spAutoFit/>
          </a:bodyPr>
          <a:lstStyle/>
          <a:p>
            <a:pPr algn="r"/>
            <a:r>
              <a:rPr lang="de-DE" sz="1600"/>
              <a:t>0</a:t>
            </a:r>
          </a:p>
        </p:txBody>
      </p:sp>
      <p:sp>
        <p:nvSpPr>
          <p:cNvPr id="49" name="Textfeld 48">
            <a:extLst>
              <a:ext uri="{FF2B5EF4-FFF2-40B4-BE49-F238E27FC236}">
                <a16:creationId xmlns:a16="http://schemas.microsoft.com/office/drawing/2014/main" id="{F1FF053E-3999-413D-B1A0-AEC711AFAC83}"/>
              </a:ext>
            </a:extLst>
          </p:cNvPr>
          <p:cNvSpPr txBox="1"/>
          <p:nvPr/>
        </p:nvSpPr>
        <p:spPr>
          <a:xfrm>
            <a:off x="1065100" y="3841033"/>
            <a:ext cx="481221" cy="338554"/>
          </a:xfrm>
          <a:prstGeom prst="rect">
            <a:avLst/>
          </a:prstGeom>
          <a:noFill/>
        </p:spPr>
        <p:txBody>
          <a:bodyPr wrap="none" rtlCol="0">
            <a:spAutoFit/>
          </a:bodyPr>
          <a:lstStyle/>
          <a:p>
            <a:pPr algn="r"/>
            <a:r>
              <a:rPr lang="de-DE" sz="1600"/>
              <a:t>-20</a:t>
            </a:r>
          </a:p>
        </p:txBody>
      </p:sp>
      <p:sp>
        <p:nvSpPr>
          <p:cNvPr id="50" name="Textfeld 49">
            <a:extLst>
              <a:ext uri="{FF2B5EF4-FFF2-40B4-BE49-F238E27FC236}">
                <a16:creationId xmlns:a16="http://schemas.microsoft.com/office/drawing/2014/main" id="{7E06C4AB-3CB1-4F86-B905-B2C559213073}"/>
              </a:ext>
            </a:extLst>
          </p:cNvPr>
          <p:cNvSpPr txBox="1"/>
          <p:nvPr/>
        </p:nvSpPr>
        <p:spPr>
          <a:xfrm>
            <a:off x="1065100" y="4267300"/>
            <a:ext cx="481221" cy="338554"/>
          </a:xfrm>
          <a:prstGeom prst="rect">
            <a:avLst/>
          </a:prstGeom>
          <a:noFill/>
        </p:spPr>
        <p:txBody>
          <a:bodyPr wrap="none" rtlCol="0">
            <a:spAutoFit/>
          </a:bodyPr>
          <a:lstStyle/>
          <a:p>
            <a:pPr algn="r"/>
            <a:r>
              <a:rPr lang="de-DE" sz="1600"/>
              <a:t>-40</a:t>
            </a:r>
          </a:p>
        </p:txBody>
      </p:sp>
      <p:sp>
        <p:nvSpPr>
          <p:cNvPr id="51" name="Textfeld 50">
            <a:extLst>
              <a:ext uri="{FF2B5EF4-FFF2-40B4-BE49-F238E27FC236}">
                <a16:creationId xmlns:a16="http://schemas.microsoft.com/office/drawing/2014/main" id="{E4A0C50D-F348-4AA3-B793-CA64CCB70445}"/>
              </a:ext>
            </a:extLst>
          </p:cNvPr>
          <p:cNvSpPr txBox="1"/>
          <p:nvPr/>
        </p:nvSpPr>
        <p:spPr>
          <a:xfrm>
            <a:off x="1065100" y="4693567"/>
            <a:ext cx="481221" cy="338554"/>
          </a:xfrm>
          <a:prstGeom prst="rect">
            <a:avLst/>
          </a:prstGeom>
          <a:noFill/>
        </p:spPr>
        <p:txBody>
          <a:bodyPr wrap="none" rtlCol="0">
            <a:spAutoFit/>
          </a:bodyPr>
          <a:lstStyle/>
          <a:p>
            <a:pPr algn="r"/>
            <a:r>
              <a:rPr lang="de-DE" sz="1600"/>
              <a:t>-60</a:t>
            </a:r>
          </a:p>
        </p:txBody>
      </p:sp>
      <p:sp>
        <p:nvSpPr>
          <p:cNvPr id="52" name="Textfeld 51">
            <a:extLst>
              <a:ext uri="{FF2B5EF4-FFF2-40B4-BE49-F238E27FC236}">
                <a16:creationId xmlns:a16="http://schemas.microsoft.com/office/drawing/2014/main" id="{CE77C719-92B8-426C-8D38-DD6822C8C6D5}"/>
              </a:ext>
            </a:extLst>
          </p:cNvPr>
          <p:cNvSpPr txBox="1"/>
          <p:nvPr/>
        </p:nvSpPr>
        <p:spPr>
          <a:xfrm>
            <a:off x="1065100" y="5119834"/>
            <a:ext cx="481221" cy="338554"/>
          </a:xfrm>
          <a:prstGeom prst="rect">
            <a:avLst/>
          </a:prstGeom>
          <a:noFill/>
        </p:spPr>
        <p:txBody>
          <a:bodyPr wrap="none" rtlCol="0">
            <a:spAutoFit/>
          </a:bodyPr>
          <a:lstStyle/>
          <a:p>
            <a:pPr algn="r"/>
            <a:r>
              <a:rPr lang="de-DE" sz="1600"/>
              <a:t>-80</a:t>
            </a:r>
          </a:p>
        </p:txBody>
      </p:sp>
      <p:sp>
        <p:nvSpPr>
          <p:cNvPr id="53" name="Textfeld 52">
            <a:extLst>
              <a:ext uri="{FF2B5EF4-FFF2-40B4-BE49-F238E27FC236}">
                <a16:creationId xmlns:a16="http://schemas.microsoft.com/office/drawing/2014/main" id="{FD84FD2A-B22A-4735-8AA9-7453E9996F54}"/>
              </a:ext>
            </a:extLst>
          </p:cNvPr>
          <p:cNvSpPr txBox="1"/>
          <p:nvPr/>
        </p:nvSpPr>
        <p:spPr>
          <a:xfrm>
            <a:off x="1670304" y="1734281"/>
            <a:ext cx="611066" cy="276999"/>
          </a:xfrm>
          <a:prstGeom prst="rect">
            <a:avLst/>
          </a:prstGeom>
          <a:noFill/>
        </p:spPr>
        <p:txBody>
          <a:bodyPr wrap="none" rtlCol="0">
            <a:spAutoFit/>
          </a:bodyPr>
          <a:lstStyle/>
          <a:p>
            <a:pPr algn="ctr"/>
            <a:r>
              <a:rPr lang="de-DE" sz="1200"/>
              <a:t>40 mg</a:t>
            </a:r>
          </a:p>
        </p:txBody>
      </p:sp>
      <p:sp>
        <p:nvSpPr>
          <p:cNvPr id="54" name="Textfeld 53">
            <a:extLst>
              <a:ext uri="{FF2B5EF4-FFF2-40B4-BE49-F238E27FC236}">
                <a16:creationId xmlns:a16="http://schemas.microsoft.com/office/drawing/2014/main" id="{EC627701-786B-45D4-9612-71B154C3DE3C}"/>
              </a:ext>
            </a:extLst>
          </p:cNvPr>
          <p:cNvSpPr txBox="1"/>
          <p:nvPr/>
        </p:nvSpPr>
        <p:spPr>
          <a:xfrm>
            <a:off x="2162132" y="2224649"/>
            <a:ext cx="696024" cy="276999"/>
          </a:xfrm>
          <a:prstGeom prst="rect">
            <a:avLst/>
          </a:prstGeom>
          <a:noFill/>
        </p:spPr>
        <p:txBody>
          <a:bodyPr wrap="none" rtlCol="0">
            <a:spAutoFit/>
          </a:bodyPr>
          <a:lstStyle/>
          <a:p>
            <a:pPr algn="ctr"/>
            <a:r>
              <a:rPr lang="de-DE" sz="1200"/>
              <a:t>320 mg</a:t>
            </a:r>
          </a:p>
        </p:txBody>
      </p:sp>
      <p:sp>
        <p:nvSpPr>
          <p:cNvPr id="55" name="Textfeld 54">
            <a:extLst>
              <a:ext uri="{FF2B5EF4-FFF2-40B4-BE49-F238E27FC236}">
                <a16:creationId xmlns:a16="http://schemas.microsoft.com/office/drawing/2014/main" id="{A96E1C8B-205A-472A-AD47-9C222D063B0D}"/>
              </a:ext>
            </a:extLst>
          </p:cNvPr>
          <p:cNvSpPr txBox="1"/>
          <p:nvPr/>
        </p:nvSpPr>
        <p:spPr>
          <a:xfrm>
            <a:off x="2745311" y="3731411"/>
            <a:ext cx="611066" cy="276999"/>
          </a:xfrm>
          <a:prstGeom prst="rect">
            <a:avLst/>
          </a:prstGeom>
          <a:noFill/>
        </p:spPr>
        <p:txBody>
          <a:bodyPr wrap="none" rtlCol="0">
            <a:spAutoFit/>
          </a:bodyPr>
          <a:lstStyle/>
          <a:p>
            <a:pPr algn="ctr"/>
            <a:r>
              <a:rPr lang="de-DE" sz="1200"/>
              <a:t>40 mg</a:t>
            </a:r>
          </a:p>
        </p:txBody>
      </p:sp>
      <p:sp>
        <p:nvSpPr>
          <p:cNvPr id="56" name="Textfeld 55">
            <a:extLst>
              <a:ext uri="{FF2B5EF4-FFF2-40B4-BE49-F238E27FC236}">
                <a16:creationId xmlns:a16="http://schemas.microsoft.com/office/drawing/2014/main" id="{C7B5769C-BBEC-460D-A16D-1962F71A3BE4}"/>
              </a:ext>
            </a:extLst>
          </p:cNvPr>
          <p:cNvSpPr txBox="1"/>
          <p:nvPr/>
        </p:nvSpPr>
        <p:spPr>
          <a:xfrm>
            <a:off x="3229870" y="3823615"/>
            <a:ext cx="696024" cy="276999"/>
          </a:xfrm>
          <a:prstGeom prst="rect">
            <a:avLst/>
          </a:prstGeom>
          <a:noFill/>
        </p:spPr>
        <p:txBody>
          <a:bodyPr wrap="none" rtlCol="0">
            <a:spAutoFit/>
          </a:bodyPr>
          <a:lstStyle/>
          <a:p>
            <a:pPr algn="ctr"/>
            <a:r>
              <a:rPr lang="de-DE" sz="1200"/>
              <a:t>160 mg</a:t>
            </a:r>
          </a:p>
        </p:txBody>
      </p:sp>
      <p:sp>
        <p:nvSpPr>
          <p:cNvPr id="57" name="Textfeld 56">
            <a:extLst>
              <a:ext uri="{FF2B5EF4-FFF2-40B4-BE49-F238E27FC236}">
                <a16:creationId xmlns:a16="http://schemas.microsoft.com/office/drawing/2014/main" id="{708A872E-34DC-44A3-A131-C59FABF6FD12}"/>
              </a:ext>
            </a:extLst>
          </p:cNvPr>
          <p:cNvSpPr txBox="1"/>
          <p:nvPr/>
        </p:nvSpPr>
        <p:spPr>
          <a:xfrm>
            <a:off x="3775175" y="3949912"/>
            <a:ext cx="696024" cy="276999"/>
          </a:xfrm>
          <a:prstGeom prst="rect">
            <a:avLst/>
          </a:prstGeom>
          <a:noFill/>
        </p:spPr>
        <p:txBody>
          <a:bodyPr wrap="none" rtlCol="0">
            <a:spAutoFit/>
          </a:bodyPr>
          <a:lstStyle/>
          <a:p>
            <a:pPr algn="ctr"/>
            <a:r>
              <a:rPr lang="de-DE" sz="1200"/>
              <a:t>160 mg</a:t>
            </a:r>
          </a:p>
        </p:txBody>
      </p:sp>
      <p:sp>
        <p:nvSpPr>
          <p:cNvPr id="58" name="Textfeld 57">
            <a:extLst>
              <a:ext uri="{FF2B5EF4-FFF2-40B4-BE49-F238E27FC236}">
                <a16:creationId xmlns:a16="http://schemas.microsoft.com/office/drawing/2014/main" id="{57C819BD-C1C9-48FE-8D78-21B2E94C2571}"/>
              </a:ext>
            </a:extLst>
          </p:cNvPr>
          <p:cNvSpPr txBox="1"/>
          <p:nvPr/>
        </p:nvSpPr>
        <p:spPr>
          <a:xfrm>
            <a:off x="4377145" y="3949912"/>
            <a:ext cx="611066" cy="276999"/>
          </a:xfrm>
          <a:prstGeom prst="rect">
            <a:avLst/>
          </a:prstGeom>
          <a:noFill/>
        </p:spPr>
        <p:txBody>
          <a:bodyPr wrap="none" rtlCol="0">
            <a:spAutoFit/>
          </a:bodyPr>
          <a:lstStyle/>
          <a:p>
            <a:pPr algn="ctr"/>
            <a:r>
              <a:rPr lang="de-DE" sz="1200"/>
              <a:t>80 mg</a:t>
            </a:r>
          </a:p>
        </p:txBody>
      </p:sp>
      <p:sp>
        <p:nvSpPr>
          <p:cNvPr id="59" name="Textfeld 58">
            <a:extLst>
              <a:ext uri="{FF2B5EF4-FFF2-40B4-BE49-F238E27FC236}">
                <a16:creationId xmlns:a16="http://schemas.microsoft.com/office/drawing/2014/main" id="{1DF59C10-1D4F-480E-8728-5ECB237B1F5A}"/>
              </a:ext>
            </a:extLst>
          </p:cNvPr>
          <p:cNvSpPr txBox="1"/>
          <p:nvPr/>
        </p:nvSpPr>
        <p:spPr>
          <a:xfrm>
            <a:off x="4905292" y="4071158"/>
            <a:ext cx="611066" cy="276999"/>
          </a:xfrm>
          <a:prstGeom prst="rect">
            <a:avLst/>
          </a:prstGeom>
          <a:noFill/>
        </p:spPr>
        <p:txBody>
          <a:bodyPr wrap="none" rtlCol="0">
            <a:spAutoFit/>
          </a:bodyPr>
          <a:lstStyle/>
          <a:p>
            <a:pPr algn="ctr"/>
            <a:r>
              <a:rPr lang="de-DE" sz="1200"/>
              <a:t>40 mg</a:t>
            </a:r>
          </a:p>
        </p:txBody>
      </p:sp>
      <p:sp>
        <p:nvSpPr>
          <p:cNvPr id="60" name="Textfeld 59">
            <a:extLst>
              <a:ext uri="{FF2B5EF4-FFF2-40B4-BE49-F238E27FC236}">
                <a16:creationId xmlns:a16="http://schemas.microsoft.com/office/drawing/2014/main" id="{8F9D800D-7975-4EF4-9840-AE9EAC598A03}"/>
              </a:ext>
            </a:extLst>
          </p:cNvPr>
          <p:cNvSpPr txBox="1"/>
          <p:nvPr/>
        </p:nvSpPr>
        <p:spPr>
          <a:xfrm>
            <a:off x="5980851" y="4851407"/>
            <a:ext cx="611066" cy="276999"/>
          </a:xfrm>
          <a:prstGeom prst="rect">
            <a:avLst/>
          </a:prstGeom>
          <a:noFill/>
        </p:spPr>
        <p:txBody>
          <a:bodyPr wrap="none" rtlCol="0">
            <a:spAutoFit/>
          </a:bodyPr>
          <a:lstStyle/>
          <a:p>
            <a:pPr algn="ctr"/>
            <a:r>
              <a:rPr lang="de-DE" sz="1200"/>
              <a:t>80 mg</a:t>
            </a:r>
          </a:p>
        </p:txBody>
      </p:sp>
      <p:sp>
        <p:nvSpPr>
          <p:cNvPr id="61" name="Textfeld 60">
            <a:extLst>
              <a:ext uri="{FF2B5EF4-FFF2-40B4-BE49-F238E27FC236}">
                <a16:creationId xmlns:a16="http://schemas.microsoft.com/office/drawing/2014/main" id="{65B4BE44-7094-4D29-9302-5B33FCEC5279}"/>
              </a:ext>
            </a:extLst>
          </p:cNvPr>
          <p:cNvSpPr txBox="1"/>
          <p:nvPr/>
        </p:nvSpPr>
        <p:spPr>
          <a:xfrm>
            <a:off x="6521760" y="4957743"/>
            <a:ext cx="611066" cy="276999"/>
          </a:xfrm>
          <a:prstGeom prst="rect">
            <a:avLst/>
          </a:prstGeom>
          <a:noFill/>
        </p:spPr>
        <p:txBody>
          <a:bodyPr wrap="none" rtlCol="0">
            <a:spAutoFit/>
          </a:bodyPr>
          <a:lstStyle/>
          <a:p>
            <a:pPr algn="ctr"/>
            <a:r>
              <a:rPr lang="de-DE" sz="1200"/>
              <a:t>80 mg</a:t>
            </a:r>
          </a:p>
        </p:txBody>
      </p:sp>
      <p:sp>
        <p:nvSpPr>
          <p:cNvPr id="62" name="Textfeld 61">
            <a:extLst>
              <a:ext uri="{FF2B5EF4-FFF2-40B4-BE49-F238E27FC236}">
                <a16:creationId xmlns:a16="http://schemas.microsoft.com/office/drawing/2014/main" id="{BD089DEB-5E44-44D2-9325-B84AD70CA98D}"/>
              </a:ext>
            </a:extLst>
          </p:cNvPr>
          <p:cNvSpPr txBox="1"/>
          <p:nvPr/>
        </p:nvSpPr>
        <p:spPr>
          <a:xfrm>
            <a:off x="5388300" y="4494236"/>
            <a:ext cx="696024" cy="276999"/>
          </a:xfrm>
          <a:prstGeom prst="rect">
            <a:avLst/>
          </a:prstGeom>
          <a:noFill/>
        </p:spPr>
        <p:txBody>
          <a:bodyPr wrap="none" rtlCol="0">
            <a:spAutoFit/>
          </a:bodyPr>
          <a:lstStyle/>
          <a:p>
            <a:pPr algn="ctr"/>
            <a:r>
              <a:rPr lang="de-DE" sz="1200"/>
              <a:t>160 mg</a:t>
            </a:r>
          </a:p>
        </p:txBody>
      </p:sp>
      <p:sp>
        <p:nvSpPr>
          <p:cNvPr id="63" name="Textfeld 62">
            <a:extLst>
              <a:ext uri="{FF2B5EF4-FFF2-40B4-BE49-F238E27FC236}">
                <a16:creationId xmlns:a16="http://schemas.microsoft.com/office/drawing/2014/main" id="{0892D5C9-5387-4FA6-A210-0B4BF40800F9}"/>
              </a:ext>
            </a:extLst>
          </p:cNvPr>
          <p:cNvSpPr txBox="1"/>
          <p:nvPr/>
        </p:nvSpPr>
        <p:spPr>
          <a:xfrm>
            <a:off x="7013590" y="5273396"/>
            <a:ext cx="696024" cy="276999"/>
          </a:xfrm>
          <a:prstGeom prst="rect">
            <a:avLst/>
          </a:prstGeom>
          <a:noFill/>
        </p:spPr>
        <p:txBody>
          <a:bodyPr wrap="none" rtlCol="0">
            <a:spAutoFit/>
          </a:bodyPr>
          <a:lstStyle/>
          <a:p>
            <a:pPr algn="ctr"/>
            <a:r>
              <a:rPr lang="de-DE" sz="1200"/>
              <a:t>320 mg</a:t>
            </a:r>
          </a:p>
        </p:txBody>
      </p:sp>
      <p:cxnSp>
        <p:nvCxnSpPr>
          <p:cNvPr id="13" name="Gerader Verbinder 12">
            <a:extLst>
              <a:ext uri="{FF2B5EF4-FFF2-40B4-BE49-F238E27FC236}">
                <a16:creationId xmlns:a16="http://schemas.microsoft.com/office/drawing/2014/main" id="{4CFE1366-39FD-4F3F-B158-F8FB8D6E223E}"/>
              </a:ext>
            </a:extLst>
          </p:cNvPr>
          <p:cNvCxnSpPr>
            <a:cxnSpLocks/>
          </p:cNvCxnSpPr>
          <p:nvPr/>
        </p:nvCxnSpPr>
        <p:spPr>
          <a:xfrm>
            <a:off x="1489250" y="3579393"/>
            <a:ext cx="6142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feld 66">
            <a:extLst>
              <a:ext uri="{FF2B5EF4-FFF2-40B4-BE49-F238E27FC236}">
                <a16:creationId xmlns:a16="http://schemas.microsoft.com/office/drawing/2014/main" id="{2F32E311-BB22-4340-B85B-1B03810506C7}"/>
              </a:ext>
            </a:extLst>
          </p:cNvPr>
          <p:cNvSpPr txBox="1"/>
          <p:nvPr/>
        </p:nvSpPr>
        <p:spPr>
          <a:xfrm>
            <a:off x="1134029" y="2988499"/>
            <a:ext cx="412292" cy="338554"/>
          </a:xfrm>
          <a:prstGeom prst="rect">
            <a:avLst/>
          </a:prstGeom>
          <a:noFill/>
        </p:spPr>
        <p:txBody>
          <a:bodyPr wrap="none" rtlCol="0">
            <a:spAutoFit/>
          </a:bodyPr>
          <a:lstStyle/>
          <a:p>
            <a:pPr algn="r"/>
            <a:r>
              <a:rPr lang="de-DE" sz="1600" dirty="0"/>
              <a:t>20</a:t>
            </a:r>
          </a:p>
        </p:txBody>
      </p:sp>
    </p:spTree>
    <p:extLst>
      <p:ext uri="{BB962C8B-B14F-4D97-AF65-F5344CB8AC3E}">
        <p14:creationId xmlns:p14="http://schemas.microsoft.com/office/powerpoint/2010/main" val="1744825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AEs of interest</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baseline="30000">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Safety was assessed in patients who received ≥1 dose of treatment; 1 patient in Arm A and 11 patients in Arm B did not receive treatment. </a:t>
            </a:r>
            <a:r>
              <a:rPr lang="en-US" baseline="30000">
                <a:latin typeface="Arial" panose="020B0604020202020204" pitchFamily="34" charset="0"/>
                <a:cs typeface="Arial" panose="020B0604020202020204" pitchFamily="34" charset="0"/>
              </a:rPr>
              <a:t>b</a:t>
            </a:r>
            <a:r>
              <a:rPr lang="en-US">
                <a:latin typeface="Arial" panose="020B0604020202020204" pitchFamily="34" charset="0"/>
                <a:cs typeface="Arial" panose="020B0604020202020204" pitchFamily="34" charset="0"/>
              </a:rPr>
              <a:t>Neutropenia, neutrophil count decreased, or febrile neutropenia. </a:t>
            </a:r>
            <a:r>
              <a:rPr lang="en-US" baseline="30000">
                <a:latin typeface="Arial" panose="020B0604020202020204" pitchFamily="34" charset="0"/>
                <a:cs typeface="Arial" panose="020B0604020202020204" pitchFamily="34" charset="0"/>
              </a:rPr>
              <a:t>c</a:t>
            </a:r>
            <a:r>
              <a:rPr lang="en-US">
                <a:latin typeface="Arial" panose="020B0604020202020204" pitchFamily="34" charset="0"/>
                <a:cs typeface="Arial" panose="020B0604020202020204" pitchFamily="34" charset="0"/>
              </a:rPr>
              <a:t>Thrombocytopenia or platelet count decreased. </a:t>
            </a:r>
            <a:r>
              <a:rPr lang="en-US" baseline="30000">
                <a:latin typeface="Arial" panose="020B0604020202020204" pitchFamily="34" charset="0"/>
                <a:cs typeface="Arial" panose="020B0604020202020204" pitchFamily="34" charset="0"/>
              </a:rPr>
              <a:t>d</a:t>
            </a:r>
            <a:r>
              <a:rPr lang="en-US">
                <a:latin typeface="Arial" panose="020B0604020202020204" pitchFamily="34" charset="0"/>
                <a:cs typeface="Arial" panose="020B0604020202020204" pitchFamily="34" charset="0"/>
              </a:rPr>
              <a:t>Pooled term of all-cause bleeding including bruising, petechiae, purpura, and contusion. </a:t>
            </a:r>
            <a:r>
              <a:rPr lang="en-US" baseline="30000">
                <a:latin typeface="Arial" panose="020B0604020202020204" pitchFamily="34" charset="0"/>
                <a:cs typeface="Arial" panose="020B0604020202020204" pitchFamily="34" charset="0"/>
              </a:rPr>
              <a:t>e</a:t>
            </a:r>
            <a:r>
              <a:rPr lang="en-US">
                <a:latin typeface="Arial" panose="020B0604020202020204" pitchFamily="34" charset="0"/>
                <a:cs typeface="Arial" panose="020B0604020202020204" pitchFamily="34" charset="0"/>
              </a:rPr>
              <a:t>Major bleeding included all grade ≥3, serious, and any-grade central nervous system hemorrhage. </a:t>
            </a:r>
            <a:r>
              <a:rPr lang="en-US" baseline="30000">
                <a:latin typeface="Arial" panose="020B0604020202020204" pitchFamily="34" charset="0"/>
                <a:cs typeface="Arial" panose="020B0604020202020204" pitchFamily="34" charset="0"/>
              </a:rPr>
              <a:t>f</a:t>
            </a:r>
            <a:r>
              <a:rPr lang="en-US">
                <a:latin typeface="Arial" panose="020B0604020202020204" pitchFamily="34" charset="0"/>
                <a:cs typeface="Arial" panose="020B0604020202020204" pitchFamily="34" charset="0"/>
              </a:rPr>
              <a:t>Hypertension, blood pressure increased, or hypertensive crisis. </a:t>
            </a:r>
            <a:r>
              <a:rPr lang="en-US" baseline="30000">
                <a:latin typeface="Arial" panose="020B0604020202020204" pitchFamily="34" charset="0"/>
                <a:cs typeface="Arial" panose="020B0604020202020204" pitchFamily="34" charset="0"/>
              </a:rPr>
              <a:t>g</a:t>
            </a:r>
            <a:r>
              <a:rPr lang="en-US">
                <a:latin typeface="Arial" panose="020B0604020202020204" pitchFamily="34" charset="0"/>
                <a:cs typeface="Arial" panose="020B0604020202020204" pitchFamily="34" charset="0"/>
              </a:rPr>
              <a:t>All infection terms pooled.</a:t>
            </a:r>
          </a:p>
          <a:p>
            <a:r>
              <a:rPr lang="en-US">
                <a:latin typeface="Arial" panose="020B0604020202020204" pitchFamily="34" charset="0"/>
                <a:cs typeface="Arial" panose="020B0604020202020204" pitchFamily="34" charset="0"/>
              </a:rPr>
              <a:t>AE, adverse event.</a:t>
            </a:r>
          </a:p>
          <a:p>
            <a:r>
              <a:rPr lang="en-US" b="1">
                <a:latin typeface="Arial" panose="020B0604020202020204" pitchFamily="34" charset="0"/>
                <a:cs typeface="Arial" panose="020B0604020202020204" pitchFamily="34" charset="0"/>
              </a:rPr>
              <a:t>Tam, C. Abstract 396 presented at ASH 2021.</a:t>
            </a:r>
          </a:p>
        </p:txBody>
      </p:sp>
      <p:graphicFrame>
        <p:nvGraphicFramePr>
          <p:cNvPr id="9" name="Table 7">
            <a:extLst>
              <a:ext uri="{FF2B5EF4-FFF2-40B4-BE49-F238E27FC236}">
                <a16:creationId xmlns:a16="http://schemas.microsoft.com/office/drawing/2014/main" id="{FB6A0B5C-AA24-4D24-8AC2-17DB3E753335}"/>
              </a:ext>
            </a:extLst>
          </p:cNvPr>
          <p:cNvGraphicFramePr>
            <a:graphicFrameLocks noGrp="1"/>
          </p:cNvGraphicFramePr>
          <p:nvPr>
            <p:extLst>
              <p:ext uri="{D42A27DB-BD31-4B8C-83A1-F6EECF244321}">
                <p14:modId xmlns:p14="http://schemas.microsoft.com/office/powerpoint/2010/main" val="166969839"/>
              </p:ext>
            </p:extLst>
          </p:nvPr>
        </p:nvGraphicFramePr>
        <p:xfrm>
          <a:off x="407989" y="1804811"/>
          <a:ext cx="9248400" cy="3776070"/>
        </p:xfrm>
        <a:graphic>
          <a:graphicData uri="http://schemas.openxmlformats.org/drawingml/2006/table">
            <a:tbl>
              <a:tblPr firstRow="1" bandRow="1">
                <a:tableStyleId>{5C22544A-7EE6-4342-B048-85BDC9FD1C3A}</a:tableStyleId>
              </a:tblPr>
              <a:tblGrid>
                <a:gridCol w="2451600">
                  <a:extLst>
                    <a:ext uri="{9D8B030D-6E8A-4147-A177-3AD203B41FA5}">
                      <a16:colId xmlns:a16="http://schemas.microsoft.com/office/drawing/2014/main" val="1356245555"/>
                    </a:ext>
                  </a:extLst>
                </a:gridCol>
                <a:gridCol w="1699200">
                  <a:extLst>
                    <a:ext uri="{9D8B030D-6E8A-4147-A177-3AD203B41FA5}">
                      <a16:colId xmlns:a16="http://schemas.microsoft.com/office/drawing/2014/main" val="166762217"/>
                    </a:ext>
                  </a:extLst>
                </a:gridCol>
                <a:gridCol w="1699200">
                  <a:extLst>
                    <a:ext uri="{9D8B030D-6E8A-4147-A177-3AD203B41FA5}">
                      <a16:colId xmlns:a16="http://schemas.microsoft.com/office/drawing/2014/main" val="1119467362"/>
                    </a:ext>
                  </a:extLst>
                </a:gridCol>
                <a:gridCol w="1699200">
                  <a:extLst>
                    <a:ext uri="{9D8B030D-6E8A-4147-A177-3AD203B41FA5}">
                      <a16:colId xmlns:a16="http://schemas.microsoft.com/office/drawing/2014/main" val="1527320648"/>
                    </a:ext>
                  </a:extLst>
                </a:gridCol>
                <a:gridCol w="1699200">
                  <a:extLst>
                    <a:ext uri="{9D8B030D-6E8A-4147-A177-3AD203B41FA5}">
                      <a16:colId xmlns:a16="http://schemas.microsoft.com/office/drawing/2014/main" val="2570188338"/>
                    </a:ext>
                  </a:extLst>
                </a:gridCol>
              </a:tblGrid>
              <a:tr h="405184">
                <a:tc rowSpan="2">
                  <a:txBody>
                    <a:bodyPr/>
                    <a:lstStyle/>
                    <a:p>
                      <a:r>
                        <a:rPr lang="en-US" sz="1400"/>
                        <a:t>AE, n (%)</a:t>
                      </a:r>
                    </a:p>
                  </a:txBody>
                  <a:tcPr marT="10800" marB="10800" anchor="ctr"/>
                </a:tc>
                <a:tc gridSpan="2">
                  <a:txBody>
                    <a:bodyPr/>
                    <a:lstStyle/>
                    <a:p>
                      <a:pPr algn="ctr"/>
                      <a:r>
                        <a:rPr lang="en-US" sz="1400"/>
                        <a:t>Arm A</a:t>
                      </a:r>
                    </a:p>
                    <a:p>
                      <a:pPr algn="ctr"/>
                      <a:r>
                        <a:rPr lang="en-US" sz="1400"/>
                        <a:t>Zanubrutinib (n=240</a:t>
                      </a:r>
                      <a:r>
                        <a:rPr lang="en-US" sz="1400" baseline="30000"/>
                        <a:t>a</a:t>
                      </a:r>
                      <a:r>
                        <a:rPr lang="en-US" sz="1400"/>
                        <a:t>)</a:t>
                      </a:r>
                    </a:p>
                  </a:txBody>
                  <a:tcPr marT="10800" marB="10800" anchor="ctr">
                    <a:lnB w="12700" cap="flat" cmpd="sng" algn="ctr">
                      <a:solidFill>
                        <a:schemeClr val="bg1"/>
                      </a:solidFill>
                      <a:prstDash val="solid"/>
                      <a:round/>
                      <a:headEnd type="none" w="med" len="med"/>
                      <a:tailEnd type="none" w="med" len="med"/>
                    </a:lnB>
                    <a:solidFill>
                      <a:schemeClr val="accent5"/>
                    </a:solidFill>
                  </a:tcPr>
                </a:tc>
                <a:tc hMerge="1">
                  <a:txBody>
                    <a:bodyPr/>
                    <a:lstStyle/>
                    <a:p>
                      <a:endParaRPr lang="en-US" sz="1200"/>
                    </a:p>
                  </a:txBody>
                  <a:tcPr>
                    <a:solidFill>
                      <a:srgbClr val="002A5C"/>
                    </a:solidFill>
                  </a:tcPr>
                </a:tc>
                <a:tc gridSpan="2">
                  <a:txBody>
                    <a:bodyPr/>
                    <a:lstStyle/>
                    <a:p>
                      <a:pPr algn="ctr"/>
                      <a:r>
                        <a:rPr lang="en-US" sz="1400"/>
                        <a:t>Arm B</a:t>
                      </a:r>
                    </a:p>
                    <a:p>
                      <a:pPr algn="ctr"/>
                      <a:r>
                        <a:rPr lang="en-US" sz="1400"/>
                        <a:t>Bendamustine + Rituximab (n=227</a:t>
                      </a:r>
                      <a:r>
                        <a:rPr lang="en-US" sz="1400" baseline="30000"/>
                        <a:t>a</a:t>
                      </a:r>
                      <a:r>
                        <a:rPr lang="en-US" sz="1400"/>
                        <a:t>)</a:t>
                      </a:r>
                    </a:p>
                  </a:txBody>
                  <a:tcPr marT="10800" marB="10800" anchor="ctr">
                    <a:lnB w="12700" cap="flat" cmpd="sng" algn="ctr">
                      <a:solidFill>
                        <a:schemeClr val="bg1"/>
                      </a:solidFill>
                      <a:prstDash val="solid"/>
                      <a:round/>
                      <a:headEnd type="none" w="med" len="med"/>
                      <a:tailEnd type="none" w="med" len="med"/>
                    </a:lnB>
                    <a:solidFill>
                      <a:schemeClr val="tx2">
                        <a:lumMod val="50000"/>
                        <a:lumOff val="50000"/>
                      </a:schemeClr>
                    </a:solidFill>
                  </a:tcPr>
                </a:tc>
                <a:tc hMerge="1">
                  <a:txBody>
                    <a:bodyPr/>
                    <a:lstStyle/>
                    <a:p>
                      <a:endParaRPr lang="en-US" sz="1200"/>
                    </a:p>
                  </a:txBody>
                  <a:tcPr>
                    <a:solidFill>
                      <a:srgbClr val="002A5C"/>
                    </a:solidFill>
                  </a:tcPr>
                </a:tc>
                <a:extLst>
                  <a:ext uri="{0D108BD9-81ED-4DB2-BD59-A6C34878D82A}">
                    <a16:rowId xmlns:a16="http://schemas.microsoft.com/office/drawing/2014/main" val="3697400905"/>
                  </a:ext>
                </a:extLst>
              </a:tr>
              <a:tr h="243111">
                <a:tc vMerge="1">
                  <a:txBody>
                    <a:bodyPr/>
                    <a:lstStyle/>
                    <a:p>
                      <a:endParaRPr lang="en-US"/>
                    </a:p>
                  </a:txBody>
                  <a:tcPr/>
                </a:tc>
                <a:tc>
                  <a:txBody>
                    <a:bodyPr/>
                    <a:lstStyle/>
                    <a:p>
                      <a:pPr algn="ctr"/>
                      <a:r>
                        <a:rPr lang="en-US" sz="1400" b="0">
                          <a:solidFill>
                            <a:schemeClr val="bg1"/>
                          </a:solidFill>
                        </a:rPr>
                        <a:t>Any Grade</a:t>
                      </a:r>
                    </a:p>
                  </a:txBody>
                  <a:tcPr marT="10800" marB="108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r>
                        <a:rPr lang="en-US" sz="1400" b="0">
                          <a:solidFill>
                            <a:schemeClr val="bg1"/>
                          </a:solidFill>
                        </a:rPr>
                        <a:t>Grade ≥3</a:t>
                      </a:r>
                    </a:p>
                  </a:txBody>
                  <a:tcPr marT="10800" marB="108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r>
                        <a:rPr lang="en-US" sz="1400" b="0">
                          <a:solidFill>
                            <a:schemeClr val="bg1"/>
                          </a:solidFill>
                        </a:rPr>
                        <a:t>Any Grade</a:t>
                      </a:r>
                    </a:p>
                  </a:txBody>
                  <a:tcPr marT="10800" marB="108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50000"/>
                        <a:lumOff val="50000"/>
                      </a:schemeClr>
                    </a:solidFill>
                  </a:tcPr>
                </a:tc>
                <a:tc>
                  <a:txBody>
                    <a:bodyPr/>
                    <a:lstStyle/>
                    <a:p>
                      <a:pPr algn="ctr"/>
                      <a:r>
                        <a:rPr lang="en-US" sz="1400" b="0">
                          <a:solidFill>
                            <a:schemeClr val="bg1"/>
                          </a:solidFill>
                        </a:rPr>
                        <a:t>Grade ≥3</a:t>
                      </a:r>
                    </a:p>
                  </a:txBody>
                  <a:tcPr marT="10800" marB="108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50000"/>
                        <a:lumOff val="50000"/>
                      </a:schemeClr>
                    </a:solidFill>
                  </a:tcPr>
                </a:tc>
                <a:extLst>
                  <a:ext uri="{0D108BD9-81ED-4DB2-BD59-A6C34878D82A}">
                    <a16:rowId xmlns:a16="http://schemas.microsoft.com/office/drawing/2014/main" val="309250606"/>
                  </a:ext>
                </a:extLst>
              </a:tr>
              <a:tr h="243111">
                <a:tc>
                  <a:txBody>
                    <a:bodyPr/>
                    <a:lstStyle/>
                    <a:p>
                      <a:r>
                        <a:rPr lang="en-US" sz="1400" b="1">
                          <a:solidFill>
                            <a:schemeClr val="tx1"/>
                          </a:solidFill>
                        </a:rPr>
                        <a:t>Anemia</a:t>
                      </a:r>
                    </a:p>
                  </a:txBody>
                  <a:tcPr marT="10800" marB="10800" anchor="ctr"/>
                </a:tc>
                <a:tc>
                  <a:txBody>
                    <a:bodyPr/>
                    <a:lstStyle/>
                    <a:p>
                      <a:pPr algn="ctr"/>
                      <a:r>
                        <a:rPr lang="en-US" sz="1400">
                          <a:solidFill>
                            <a:schemeClr val="tx1"/>
                          </a:solidFill>
                        </a:rPr>
                        <a:t>11 (4.6)</a:t>
                      </a:r>
                    </a:p>
                  </a:txBody>
                  <a:tcPr marT="10800" marB="10800" anchor="ctr">
                    <a:lnT w="38100" cap="flat" cmpd="sng" algn="ctr">
                      <a:solidFill>
                        <a:schemeClr val="bg1"/>
                      </a:solidFill>
                      <a:prstDash val="solid"/>
                      <a:round/>
                      <a:headEnd type="none" w="med" len="med"/>
                      <a:tailEnd type="none" w="med" len="med"/>
                    </a:lnT>
                  </a:tcPr>
                </a:tc>
                <a:tc>
                  <a:txBody>
                    <a:bodyPr/>
                    <a:lstStyle/>
                    <a:p>
                      <a:pPr algn="ctr"/>
                      <a:r>
                        <a:rPr lang="en-US" sz="1400">
                          <a:solidFill>
                            <a:schemeClr val="tx1"/>
                          </a:solidFill>
                        </a:rPr>
                        <a:t>1 (0.4)</a:t>
                      </a:r>
                    </a:p>
                  </a:txBody>
                  <a:tcPr marT="10800" marB="10800" anchor="ctr">
                    <a:lnT w="38100" cap="flat" cmpd="sng" algn="ctr">
                      <a:solidFill>
                        <a:schemeClr val="bg1"/>
                      </a:solidFill>
                      <a:prstDash val="solid"/>
                      <a:round/>
                      <a:headEnd type="none" w="med" len="med"/>
                      <a:tailEnd type="none" w="med" len="med"/>
                    </a:lnT>
                    <a:solidFill>
                      <a:srgbClr val="E7E8EA"/>
                    </a:solidFill>
                  </a:tcPr>
                </a:tc>
                <a:tc>
                  <a:txBody>
                    <a:bodyPr/>
                    <a:lstStyle/>
                    <a:p>
                      <a:pPr algn="ctr"/>
                      <a:r>
                        <a:rPr lang="en-US" sz="1400">
                          <a:solidFill>
                            <a:schemeClr val="tx1"/>
                          </a:solidFill>
                        </a:rPr>
                        <a:t>44 (19.4)</a:t>
                      </a:r>
                    </a:p>
                  </a:txBody>
                  <a:tcPr marT="10800" marB="10800" anchor="ctr">
                    <a:lnT w="38100" cap="flat" cmpd="sng" algn="ctr">
                      <a:solidFill>
                        <a:schemeClr val="bg1"/>
                      </a:solidFill>
                      <a:prstDash val="solid"/>
                      <a:round/>
                      <a:headEnd type="none" w="med" len="med"/>
                      <a:tailEnd type="none" w="med" len="med"/>
                    </a:lnT>
                    <a:solidFill>
                      <a:srgbClr val="E7E8EA"/>
                    </a:solidFill>
                  </a:tcPr>
                </a:tc>
                <a:tc>
                  <a:txBody>
                    <a:bodyPr/>
                    <a:lstStyle/>
                    <a:p>
                      <a:pPr algn="ctr"/>
                      <a:r>
                        <a:rPr lang="en-US" sz="1400">
                          <a:solidFill>
                            <a:schemeClr val="tx1"/>
                          </a:solidFill>
                        </a:rPr>
                        <a:t>4 (1.8)</a:t>
                      </a:r>
                    </a:p>
                  </a:txBody>
                  <a:tcPr marT="10800" marB="10800" anchor="ctr">
                    <a:lnT w="38100" cap="flat" cmpd="sng" algn="ctr">
                      <a:solidFill>
                        <a:schemeClr val="bg1"/>
                      </a:solidFill>
                      <a:prstDash val="solid"/>
                      <a:round/>
                      <a:headEnd type="none" w="med" len="med"/>
                      <a:tailEnd type="none" w="med" len="med"/>
                    </a:lnT>
                    <a:solidFill>
                      <a:srgbClr val="E7E8EA"/>
                    </a:solidFill>
                  </a:tcPr>
                </a:tc>
                <a:extLst>
                  <a:ext uri="{0D108BD9-81ED-4DB2-BD59-A6C34878D82A}">
                    <a16:rowId xmlns:a16="http://schemas.microsoft.com/office/drawing/2014/main" val="2521428409"/>
                  </a:ext>
                </a:extLst>
              </a:tr>
              <a:tr h="243111">
                <a:tc>
                  <a:txBody>
                    <a:bodyPr/>
                    <a:lstStyle/>
                    <a:p>
                      <a:r>
                        <a:rPr lang="en-US" sz="1400" b="1">
                          <a:solidFill>
                            <a:schemeClr val="tx1"/>
                          </a:solidFill>
                        </a:rPr>
                        <a:t>Neutropenia</a:t>
                      </a:r>
                    </a:p>
                  </a:txBody>
                  <a:tcPr marT="10800" marB="10800" anchor="ctr"/>
                </a:tc>
                <a:tc>
                  <a:txBody>
                    <a:bodyPr/>
                    <a:lstStyle/>
                    <a:p>
                      <a:pPr algn="ctr"/>
                      <a:r>
                        <a:rPr lang="en-US" sz="1400">
                          <a:solidFill>
                            <a:schemeClr val="tx1"/>
                          </a:solidFill>
                        </a:rPr>
                        <a:t>38 (15.8)</a:t>
                      </a:r>
                    </a:p>
                  </a:txBody>
                  <a:tcPr marT="10800" marB="10800" anchor="ctr"/>
                </a:tc>
                <a:tc>
                  <a:txBody>
                    <a:bodyPr/>
                    <a:lstStyle/>
                    <a:p>
                      <a:pPr algn="ctr"/>
                      <a:r>
                        <a:rPr lang="en-US" sz="1400">
                          <a:solidFill>
                            <a:schemeClr val="tx1"/>
                          </a:solidFill>
                        </a:rPr>
                        <a:t>28 (11.7)</a:t>
                      </a:r>
                    </a:p>
                  </a:txBody>
                  <a:tcPr marT="10800" marB="10800" anchor="ctr">
                    <a:solidFill>
                      <a:srgbClr val="CBCDD2"/>
                    </a:solidFill>
                  </a:tcPr>
                </a:tc>
                <a:tc>
                  <a:txBody>
                    <a:bodyPr/>
                    <a:lstStyle/>
                    <a:p>
                      <a:pPr algn="ctr"/>
                      <a:r>
                        <a:rPr lang="en-US" sz="1400">
                          <a:solidFill>
                            <a:schemeClr val="tx1"/>
                          </a:solidFill>
                        </a:rPr>
                        <a:t>129 (56.8)</a:t>
                      </a:r>
                    </a:p>
                  </a:txBody>
                  <a:tcPr marT="10800" marB="10800" anchor="ctr">
                    <a:solidFill>
                      <a:srgbClr val="CBCDD2"/>
                    </a:solidFill>
                  </a:tcPr>
                </a:tc>
                <a:tc>
                  <a:txBody>
                    <a:bodyPr/>
                    <a:lstStyle/>
                    <a:p>
                      <a:pPr algn="ctr"/>
                      <a:r>
                        <a:rPr lang="en-US" sz="1400">
                          <a:solidFill>
                            <a:schemeClr val="tx1"/>
                          </a:solidFill>
                        </a:rPr>
                        <a:t>116 (51.1)</a:t>
                      </a:r>
                    </a:p>
                  </a:txBody>
                  <a:tcPr marT="10800" marB="10800" anchor="ctr">
                    <a:solidFill>
                      <a:srgbClr val="CBCDD2"/>
                    </a:solidFill>
                  </a:tcPr>
                </a:tc>
                <a:extLst>
                  <a:ext uri="{0D108BD9-81ED-4DB2-BD59-A6C34878D82A}">
                    <a16:rowId xmlns:a16="http://schemas.microsoft.com/office/drawing/2014/main" val="3459317653"/>
                  </a:ext>
                </a:extLst>
              </a:tr>
              <a:tr h="243111">
                <a:tc>
                  <a:txBody>
                    <a:bodyPr/>
                    <a:lstStyle/>
                    <a:p>
                      <a:r>
                        <a:rPr lang="en-US" sz="1400" b="1">
                          <a:solidFill>
                            <a:schemeClr val="tx1"/>
                          </a:solidFill>
                        </a:rPr>
                        <a:t>Thrombocytopenia</a:t>
                      </a:r>
                    </a:p>
                  </a:txBody>
                  <a:tcPr marT="10800" marB="10800" anchor="ctr"/>
                </a:tc>
                <a:tc>
                  <a:txBody>
                    <a:bodyPr/>
                    <a:lstStyle/>
                    <a:p>
                      <a:pPr algn="ctr"/>
                      <a:r>
                        <a:rPr lang="en-US" sz="1400">
                          <a:solidFill>
                            <a:schemeClr val="tx1"/>
                          </a:solidFill>
                        </a:rPr>
                        <a:t>11 (4.6)</a:t>
                      </a:r>
                    </a:p>
                  </a:txBody>
                  <a:tcPr marT="10800" marB="10800" anchor="ctr"/>
                </a:tc>
                <a:tc>
                  <a:txBody>
                    <a:bodyPr/>
                    <a:lstStyle/>
                    <a:p>
                      <a:pPr algn="ctr"/>
                      <a:r>
                        <a:rPr lang="en-US" sz="1400">
                          <a:solidFill>
                            <a:schemeClr val="tx1"/>
                          </a:solidFill>
                        </a:rPr>
                        <a:t>5 (2.1)</a:t>
                      </a:r>
                    </a:p>
                  </a:txBody>
                  <a:tcPr marT="10800" marB="10800" anchor="ctr">
                    <a:solidFill>
                      <a:srgbClr val="E7E8EA"/>
                    </a:solidFill>
                  </a:tcPr>
                </a:tc>
                <a:tc>
                  <a:txBody>
                    <a:bodyPr/>
                    <a:lstStyle/>
                    <a:p>
                      <a:pPr algn="ctr"/>
                      <a:r>
                        <a:rPr lang="en-US" sz="1400">
                          <a:solidFill>
                            <a:schemeClr val="tx1"/>
                          </a:solidFill>
                        </a:rPr>
                        <a:t>40 (17.6)</a:t>
                      </a:r>
                    </a:p>
                  </a:txBody>
                  <a:tcPr marT="10800" marB="10800" anchor="ctr">
                    <a:solidFill>
                      <a:srgbClr val="E7E8EA"/>
                    </a:solidFill>
                  </a:tcPr>
                </a:tc>
                <a:tc>
                  <a:txBody>
                    <a:bodyPr/>
                    <a:lstStyle/>
                    <a:p>
                      <a:pPr algn="ctr"/>
                      <a:r>
                        <a:rPr lang="en-US" sz="1400">
                          <a:solidFill>
                            <a:schemeClr val="tx1"/>
                          </a:solidFill>
                        </a:rPr>
                        <a:t>18 (7.9)</a:t>
                      </a:r>
                    </a:p>
                  </a:txBody>
                  <a:tcPr marT="10800" marB="10800" anchor="ctr">
                    <a:solidFill>
                      <a:srgbClr val="E7E8EA"/>
                    </a:solidFill>
                  </a:tcPr>
                </a:tc>
                <a:extLst>
                  <a:ext uri="{0D108BD9-81ED-4DB2-BD59-A6C34878D82A}">
                    <a16:rowId xmlns:a16="http://schemas.microsoft.com/office/drawing/2014/main" val="2008558195"/>
                  </a:ext>
                </a:extLst>
              </a:tr>
              <a:tr h="243111">
                <a:tc>
                  <a:txBody>
                    <a:bodyPr/>
                    <a:lstStyle/>
                    <a:p>
                      <a:r>
                        <a:rPr lang="en-US" sz="1400" b="1">
                          <a:solidFill>
                            <a:schemeClr val="tx1"/>
                          </a:solidFill>
                        </a:rPr>
                        <a:t>Arthralgia</a:t>
                      </a:r>
                    </a:p>
                  </a:txBody>
                  <a:tcPr marT="10800" marB="10800" anchor="ctr"/>
                </a:tc>
                <a:tc>
                  <a:txBody>
                    <a:bodyPr/>
                    <a:lstStyle/>
                    <a:p>
                      <a:pPr algn="ctr"/>
                      <a:r>
                        <a:rPr lang="en-US" sz="1400">
                          <a:solidFill>
                            <a:schemeClr val="tx1"/>
                          </a:solidFill>
                        </a:rPr>
                        <a:t>32 (13.3)</a:t>
                      </a:r>
                    </a:p>
                  </a:txBody>
                  <a:tcPr marT="10800" marB="10800" anchor="ctr"/>
                </a:tc>
                <a:tc>
                  <a:txBody>
                    <a:bodyPr/>
                    <a:lstStyle/>
                    <a:p>
                      <a:pPr algn="ctr"/>
                      <a:r>
                        <a:rPr lang="en-US" sz="1400">
                          <a:solidFill>
                            <a:schemeClr val="tx1"/>
                          </a:solidFill>
                        </a:rPr>
                        <a:t>2 (0.8)</a:t>
                      </a:r>
                    </a:p>
                  </a:txBody>
                  <a:tcPr marT="10800" marB="10800" anchor="ctr">
                    <a:solidFill>
                      <a:srgbClr val="CBCDD2"/>
                    </a:solidFill>
                  </a:tcPr>
                </a:tc>
                <a:tc>
                  <a:txBody>
                    <a:bodyPr/>
                    <a:lstStyle/>
                    <a:p>
                      <a:pPr algn="ctr"/>
                      <a:r>
                        <a:rPr lang="en-US" sz="1400">
                          <a:solidFill>
                            <a:schemeClr val="tx1"/>
                          </a:solidFill>
                        </a:rPr>
                        <a:t>20 (8.8)</a:t>
                      </a:r>
                    </a:p>
                  </a:txBody>
                  <a:tcPr marT="10800" marB="10800" anchor="ctr">
                    <a:solidFill>
                      <a:srgbClr val="CBCDD2"/>
                    </a:solidFill>
                  </a:tcPr>
                </a:tc>
                <a:tc>
                  <a:txBody>
                    <a:bodyPr/>
                    <a:lstStyle/>
                    <a:p>
                      <a:pPr algn="ctr"/>
                      <a:r>
                        <a:rPr lang="en-US" sz="1400">
                          <a:solidFill>
                            <a:schemeClr val="tx1"/>
                          </a:solidFill>
                        </a:rPr>
                        <a:t>1 (0.4)</a:t>
                      </a:r>
                    </a:p>
                  </a:txBody>
                  <a:tcPr marT="10800" marB="10800" anchor="ctr">
                    <a:solidFill>
                      <a:srgbClr val="CBCDD2"/>
                    </a:solidFill>
                  </a:tcPr>
                </a:tc>
                <a:extLst>
                  <a:ext uri="{0D108BD9-81ED-4DB2-BD59-A6C34878D82A}">
                    <a16:rowId xmlns:a16="http://schemas.microsoft.com/office/drawing/2014/main" val="3396156744"/>
                  </a:ext>
                </a:extLst>
              </a:tr>
              <a:tr h="243111">
                <a:tc>
                  <a:txBody>
                    <a:bodyPr/>
                    <a:lstStyle/>
                    <a:p>
                      <a:r>
                        <a:rPr lang="en-US" sz="1400" b="1">
                          <a:solidFill>
                            <a:schemeClr val="tx1"/>
                          </a:solidFill>
                        </a:rPr>
                        <a:t>Atrial fibrillation</a:t>
                      </a:r>
                    </a:p>
                  </a:txBody>
                  <a:tcPr marT="10800" marB="10800" anchor="ctr"/>
                </a:tc>
                <a:tc>
                  <a:txBody>
                    <a:bodyPr/>
                    <a:lstStyle/>
                    <a:p>
                      <a:pPr algn="ctr"/>
                      <a:r>
                        <a:rPr lang="en-US" sz="1400">
                          <a:solidFill>
                            <a:schemeClr val="tx1"/>
                          </a:solidFill>
                        </a:rPr>
                        <a:t>8 (3.3)</a:t>
                      </a:r>
                    </a:p>
                  </a:txBody>
                  <a:tcPr marT="10800" marB="10800" anchor="ctr"/>
                </a:tc>
                <a:tc>
                  <a:txBody>
                    <a:bodyPr/>
                    <a:lstStyle/>
                    <a:p>
                      <a:pPr algn="ctr"/>
                      <a:r>
                        <a:rPr lang="en-US" sz="1400">
                          <a:solidFill>
                            <a:schemeClr val="tx1"/>
                          </a:solidFill>
                        </a:rPr>
                        <a:t>1 (0.4)</a:t>
                      </a:r>
                    </a:p>
                  </a:txBody>
                  <a:tcPr marT="10800" marB="10800" anchor="ctr">
                    <a:solidFill>
                      <a:srgbClr val="E7E8EA"/>
                    </a:solidFill>
                  </a:tcPr>
                </a:tc>
                <a:tc>
                  <a:txBody>
                    <a:bodyPr/>
                    <a:lstStyle/>
                    <a:p>
                      <a:pPr algn="ctr"/>
                      <a:r>
                        <a:rPr lang="en-US" sz="1400">
                          <a:solidFill>
                            <a:schemeClr val="tx1"/>
                          </a:solidFill>
                        </a:rPr>
                        <a:t>6 (2.6)</a:t>
                      </a:r>
                    </a:p>
                  </a:txBody>
                  <a:tcPr marT="10800" marB="10800" anchor="ctr">
                    <a:solidFill>
                      <a:srgbClr val="E7E8EA"/>
                    </a:solidFill>
                  </a:tcPr>
                </a:tc>
                <a:tc>
                  <a:txBody>
                    <a:bodyPr/>
                    <a:lstStyle/>
                    <a:p>
                      <a:pPr algn="ctr"/>
                      <a:r>
                        <a:rPr lang="en-US" sz="1400">
                          <a:solidFill>
                            <a:schemeClr val="tx1"/>
                          </a:solidFill>
                        </a:rPr>
                        <a:t>3 (1.3)</a:t>
                      </a:r>
                    </a:p>
                  </a:txBody>
                  <a:tcPr marT="10800" marB="10800" anchor="ctr">
                    <a:solidFill>
                      <a:srgbClr val="E7E8EA"/>
                    </a:solidFill>
                  </a:tcPr>
                </a:tc>
                <a:extLst>
                  <a:ext uri="{0D108BD9-81ED-4DB2-BD59-A6C34878D82A}">
                    <a16:rowId xmlns:a16="http://schemas.microsoft.com/office/drawing/2014/main" val="1382454695"/>
                  </a:ext>
                </a:extLst>
              </a:tr>
              <a:tr h="405184">
                <a:tc>
                  <a:txBody>
                    <a:bodyPr/>
                    <a:lstStyle/>
                    <a:p>
                      <a:r>
                        <a:rPr lang="en-US" sz="1400" b="1">
                          <a:solidFill>
                            <a:schemeClr val="tx1"/>
                          </a:solidFill>
                        </a:rPr>
                        <a:t>Bleeding</a:t>
                      </a:r>
                    </a:p>
                    <a:p>
                      <a:r>
                        <a:rPr lang="en-US" sz="1400">
                          <a:solidFill>
                            <a:schemeClr val="tx1"/>
                          </a:solidFill>
                        </a:rPr>
                        <a:t>Major bleeding</a:t>
                      </a:r>
                    </a:p>
                  </a:txBody>
                  <a:tcPr marT="10800" marB="10800" anchor="ctr"/>
                </a:tc>
                <a:tc>
                  <a:txBody>
                    <a:bodyPr/>
                    <a:lstStyle/>
                    <a:p>
                      <a:pPr algn="ctr"/>
                      <a:r>
                        <a:rPr lang="en-US" sz="1400">
                          <a:solidFill>
                            <a:schemeClr val="tx1"/>
                          </a:solidFill>
                        </a:rPr>
                        <a:t>108 (45.0)</a:t>
                      </a:r>
                    </a:p>
                    <a:p>
                      <a:pPr algn="ctr"/>
                      <a:r>
                        <a:rPr lang="en-US" sz="1400">
                          <a:solidFill>
                            <a:schemeClr val="tx1"/>
                          </a:solidFill>
                        </a:rPr>
                        <a:t>12 (5.0)</a:t>
                      </a:r>
                    </a:p>
                  </a:txBody>
                  <a:tcPr marT="10800" marB="10800" anchor="ctr"/>
                </a:tc>
                <a:tc>
                  <a:txBody>
                    <a:bodyPr/>
                    <a:lstStyle/>
                    <a:p>
                      <a:pPr algn="ctr"/>
                      <a:r>
                        <a:rPr lang="en-US" sz="1400">
                          <a:solidFill>
                            <a:schemeClr val="tx1"/>
                          </a:solidFill>
                        </a:rPr>
                        <a:t>9 (3.8)</a:t>
                      </a:r>
                    </a:p>
                    <a:p>
                      <a:pPr algn="ctr"/>
                      <a:r>
                        <a:rPr lang="en-US" sz="1400">
                          <a:solidFill>
                            <a:schemeClr val="tx1"/>
                          </a:solidFill>
                        </a:rPr>
                        <a:t>9 (3.8)</a:t>
                      </a:r>
                    </a:p>
                  </a:txBody>
                  <a:tcPr marT="10800" marB="10800" anchor="ctr">
                    <a:solidFill>
                      <a:srgbClr val="CBCDD2"/>
                    </a:solidFill>
                  </a:tcPr>
                </a:tc>
                <a:tc>
                  <a:txBody>
                    <a:bodyPr/>
                    <a:lstStyle/>
                    <a:p>
                      <a:pPr algn="ctr"/>
                      <a:r>
                        <a:rPr lang="en-US" sz="1400">
                          <a:solidFill>
                            <a:schemeClr val="tx1"/>
                          </a:solidFill>
                        </a:rPr>
                        <a:t>25 (11.0)</a:t>
                      </a:r>
                    </a:p>
                    <a:p>
                      <a:pPr algn="ctr"/>
                      <a:r>
                        <a:rPr lang="en-US" sz="1400">
                          <a:solidFill>
                            <a:schemeClr val="tx1"/>
                          </a:solidFill>
                        </a:rPr>
                        <a:t>4 (1.8)</a:t>
                      </a:r>
                    </a:p>
                  </a:txBody>
                  <a:tcPr marT="10800" marB="10800" anchor="ctr">
                    <a:solidFill>
                      <a:srgbClr val="CBCDD2"/>
                    </a:solidFill>
                  </a:tcPr>
                </a:tc>
                <a:tc>
                  <a:txBody>
                    <a:bodyPr/>
                    <a:lstStyle/>
                    <a:p>
                      <a:pPr algn="ctr"/>
                      <a:r>
                        <a:rPr lang="en-US" sz="1400">
                          <a:solidFill>
                            <a:schemeClr val="tx1"/>
                          </a:solidFill>
                        </a:rPr>
                        <a:t>4 (1.8)</a:t>
                      </a:r>
                    </a:p>
                    <a:p>
                      <a:pPr algn="ctr"/>
                      <a:r>
                        <a:rPr lang="en-US" sz="1400">
                          <a:solidFill>
                            <a:schemeClr val="tx1"/>
                          </a:solidFill>
                        </a:rPr>
                        <a:t>4 (1.8)</a:t>
                      </a:r>
                    </a:p>
                  </a:txBody>
                  <a:tcPr marT="10800" marB="10800" anchor="ctr">
                    <a:solidFill>
                      <a:srgbClr val="CBCDD2"/>
                    </a:solidFill>
                  </a:tcPr>
                </a:tc>
                <a:extLst>
                  <a:ext uri="{0D108BD9-81ED-4DB2-BD59-A6C34878D82A}">
                    <a16:rowId xmlns:a16="http://schemas.microsoft.com/office/drawing/2014/main" val="3029704462"/>
                  </a:ext>
                </a:extLst>
              </a:tr>
              <a:tr h="243111">
                <a:tc>
                  <a:txBody>
                    <a:bodyPr/>
                    <a:lstStyle/>
                    <a:p>
                      <a:r>
                        <a:rPr lang="en-US" sz="1400" b="1">
                          <a:solidFill>
                            <a:schemeClr val="tx1"/>
                          </a:solidFill>
                        </a:rPr>
                        <a:t>Diarrhea</a:t>
                      </a:r>
                    </a:p>
                  </a:txBody>
                  <a:tcPr marT="10800" marB="10800" anchor="ctr"/>
                </a:tc>
                <a:tc>
                  <a:txBody>
                    <a:bodyPr/>
                    <a:lstStyle/>
                    <a:p>
                      <a:pPr algn="ctr"/>
                      <a:r>
                        <a:rPr lang="en-US" sz="1400">
                          <a:solidFill>
                            <a:schemeClr val="tx1"/>
                          </a:solidFill>
                        </a:rPr>
                        <a:t>33 (13.8)</a:t>
                      </a:r>
                    </a:p>
                  </a:txBody>
                  <a:tcPr marT="10800" marB="10800" anchor="ctr"/>
                </a:tc>
                <a:tc>
                  <a:txBody>
                    <a:bodyPr/>
                    <a:lstStyle/>
                    <a:p>
                      <a:pPr algn="ctr"/>
                      <a:r>
                        <a:rPr lang="en-US" sz="1400">
                          <a:solidFill>
                            <a:schemeClr val="tx1"/>
                          </a:solidFill>
                        </a:rPr>
                        <a:t>2 (0.8)</a:t>
                      </a:r>
                    </a:p>
                  </a:txBody>
                  <a:tcPr marT="10800" marB="10800" anchor="ctr">
                    <a:solidFill>
                      <a:srgbClr val="E7E8EA"/>
                    </a:solidFill>
                  </a:tcPr>
                </a:tc>
                <a:tc>
                  <a:txBody>
                    <a:bodyPr/>
                    <a:lstStyle/>
                    <a:p>
                      <a:pPr algn="ctr"/>
                      <a:r>
                        <a:rPr lang="en-US" sz="1400">
                          <a:solidFill>
                            <a:schemeClr val="tx1"/>
                          </a:solidFill>
                        </a:rPr>
                        <a:t>31 (13.7)</a:t>
                      </a:r>
                    </a:p>
                  </a:txBody>
                  <a:tcPr marT="10800" marB="10800" anchor="ctr">
                    <a:solidFill>
                      <a:srgbClr val="E7E8EA"/>
                    </a:solidFill>
                  </a:tcPr>
                </a:tc>
                <a:tc>
                  <a:txBody>
                    <a:bodyPr/>
                    <a:lstStyle/>
                    <a:p>
                      <a:pPr algn="ctr"/>
                      <a:r>
                        <a:rPr lang="en-US" sz="1400">
                          <a:solidFill>
                            <a:schemeClr val="tx1"/>
                          </a:solidFill>
                        </a:rPr>
                        <a:t>5 (2.2)</a:t>
                      </a:r>
                    </a:p>
                  </a:txBody>
                  <a:tcPr marT="10800" marB="10800" anchor="ctr">
                    <a:solidFill>
                      <a:srgbClr val="E7E8EA"/>
                    </a:solidFill>
                  </a:tcPr>
                </a:tc>
                <a:extLst>
                  <a:ext uri="{0D108BD9-81ED-4DB2-BD59-A6C34878D82A}">
                    <a16:rowId xmlns:a16="http://schemas.microsoft.com/office/drawing/2014/main" val="2032718544"/>
                  </a:ext>
                </a:extLst>
              </a:tr>
              <a:tr h="243111">
                <a:tc>
                  <a:txBody>
                    <a:bodyPr/>
                    <a:lstStyle/>
                    <a:p>
                      <a:r>
                        <a:rPr lang="en-US" sz="1400" b="1">
                          <a:solidFill>
                            <a:schemeClr val="tx1"/>
                          </a:solidFill>
                        </a:rPr>
                        <a:t>Hypertension</a:t>
                      </a:r>
                    </a:p>
                  </a:txBody>
                  <a:tcPr marT="10800" marB="10800" anchor="ctr"/>
                </a:tc>
                <a:tc>
                  <a:txBody>
                    <a:bodyPr/>
                    <a:lstStyle/>
                    <a:p>
                      <a:pPr algn="ctr"/>
                      <a:r>
                        <a:rPr lang="en-US" sz="1400">
                          <a:solidFill>
                            <a:schemeClr val="tx1"/>
                          </a:solidFill>
                        </a:rPr>
                        <a:t>34 (14.2)</a:t>
                      </a:r>
                    </a:p>
                  </a:txBody>
                  <a:tcPr marT="10800" marB="10800" anchor="ctr"/>
                </a:tc>
                <a:tc>
                  <a:txBody>
                    <a:bodyPr/>
                    <a:lstStyle/>
                    <a:p>
                      <a:pPr algn="ctr"/>
                      <a:r>
                        <a:rPr lang="en-US" sz="1400">
                          <a:solidFill>
                            <a:schemeClr val="tx1"/>
                          </a:solidFill>
                        </a:rPr>
                        <a:t>15 (6.3)</a:t>
                      </a:r>
                    </a:p>
                  </a:txBody>
                  <a:tcPr marT="10800" marB="10800" anchor="ctr">
                    <a:solidFill>
                      <a:srgbClr val="CBCDD2"/>
                    </a:solidFill>
                  </a:tcPr>
                </a:tc>
                <a:tc>
                  <a:txBody>
                    <a:bodyPr/>
                    <a:lstStyle/>
                    <a:p>
                      <a:pPr algn="ctr"/>
                      <a:r>
                        <a:rPr lang="en-US" sz="1400">
                          <a:solidFill>
                            <a:schemeClr val="tx1"/>
                          </a:solidFill>
                        </a:rPr>
                        <a:t>24 (10.6)</a:t>
                      </a:r>
                    </a:p>
                  </a:txBody>
                  <a:tcPr marT="10800" marB="10800" anchor="ctr">
                    <a:solidFill>
                      <a:srgbClr val="CBCDD2"/>
                    </a:solidFill>
                  </a:tcPr>
                </a:tc>
                <a:tc>
                  <a:txBody>
                    <a:bodyPr/>
                    <a:lstStyle/>
                    <a:p>
                      <a:pPr algn="ctr"/>
                      <a:r>
                        <a:rPr lang="en-US" sz="1400">
                          <a:solidFill>
                            <a:schemeClr val="tx1"/>
                          </a:solidFill>
                        </a:rPr>
                        <a:t>11 (4.8)</a:t>
                      </a:r>
                    </a:p>
                  </a:txBody>
                  <a:tcPr marT="10800" marB="10800" anchor="ctr">
                    <a:solidFill>
                      <a:srgbClr val="CBCDD2"/>
                    </a:solidFill>
                  </a:tcPr>
                </a:tc>
                <a:extLst>
                  <a:ext uri="{0D108BD9-81ED-4DB2-BD59-A6C34878D82A}">
                    <a16:rowId xmlns:a16="http://schemas.microsoft.com/office/drawing/2014/main" val="1472725634"/>
                  </a:ext>
                </a:extLst>
              </a:tr>
              <a:tr h="243111">
                <a:tc>
                  <a:txBody>
                    <a:bodyPr/>
                    <a:lstStyle/>
                    <a:p>
                      <a:r>
                        <a:rPr lang="en-US" sz="1400" b="1">
                          <a:solidFill>
                            <a:schemeClr val="tx1"/>
                          </a:solidFill>
                        </a:rPr>
                        <a:t>Infections</a:t>
                      </a:r>
                    </a:p>
                  </a:txBody>
                  <a:tcPr marT="10800" marB="10800" anchor="ctr"/>
                </a:tc>
                <a:tc>
                  <a:txBody>
                    <a:bodyPr/>
                    <a:lstStyle/>
                    <a:p>
                      <a:pPr algn="ctr"/>
                      <a:r>
                        <a:rPr lang="en-US" sz="1400">
                          <a:solidFill>
                            <a:schemeClr val="tx1"/>
                          </a:solidFill>
                        </a:rPr>
                        <a:t>149 (62.1)</a:t>
                      </a:r>
                    </a:p>
                  </a:txBody>
                  <a:tcPr marT="10800" marB="10800" anchor="ctr"/>
                </a:tc>
                <a:tc>
                  <a:txBody>
                    <a:bodyPr/>
                    <a:lstStyle/>
                    <a:p>
                      <a:pPr algn="ctr"/>
                      <a:r>
                        <a:rPr lang="en-US" sz="1400">
                          <a:solidFill>
                            <a:schemeClr val="tx1"/>
                          </a:solidFill>
                        </a:rPr>
                        <a:t>39 (16.3)</a:t>
                      </a:r>
                    </a:p>
                  </a:txBody>
                  <a:tcPr marT="10800" marB="10800" anchor="ctr">
                    <a:solidFill>
                      <a:srgbClr val="E7E8EA"/>
                    </a:solidFill>
                  </a:tcPr>
                </a:tc>
                <a:tc>
                  <a:txBody>
                    <a:bodyPr/>
                    <a:lstStyle/>
                    <a:p>
                      <a:pPr algn="ctr"/>
                      <a:r>
                        <a:rPr lang="en-US" sz="1400">
                          <a:solidFill>
                            <a:schemeClr val="tx1"/>
                          </a:solidFill>
                        </a:rPr>
                        <a:t>127 (55.9)</a:t>
                      </a:r>
                    </a:p>
                  </a:txBody>
                  <a:tcPr marT="10800" marB="10800" anchor="ctr">
                    <a:solidFill>
                      <a:srgbClr val="E7E8EA"/>
                    </a:solidFill>
                  </a:tcPr>
                </a:tc>
                <a:tc>
                  <a:txBody>
                    <a:bodyPr/>
                    <a:lstStyle/>
                    <a:p>
                      <a:pPr algn="ctr"/>
                      <a:r>
                        <a:rPr lang="en-US" sz="1400">
                          <a:solidFill>
                            <a:schemeClr val="tx1"/>
                          </a:solidFill>
                        </a:rPr>
                        <a:t>43 (18.9)</a:t>
                      </a:r>
                    </a:p>
                  </a:txBody>
                  <a:tcPr marT="10800" marB="10800" anchor="ctr">
                    <a:solidFill>
                      <a:srgbClr val="E7E8EA"/>
                    </a:solidFill>
                  </a:tcPr>
                </a:tc>
                <a:extLst>
                  <a:ext uri="{0D108BD9-81ED-4DB2-BD59-A6C34878D82A}">
                    <a16:rowId xmlns:a16="http://schemas.microsoft.com/office/drawing/2014/main" val="3630518185"/>
                  </a:ext>
                </a:extLst>
              </a:tr>
              <a:tr h="243111">
                <a:tc>
                  <a:txBody>
                    <a:bodyPr/>
                    <a:lstStyle/>
                    <a:p>
                      <a:r>
                        <a:rPr lang="en-US" sz="1400" b="1">
                          <a:solidFill>
                            <a:schemeClr val="tx1"/>
                          </a:solidFill>
                        </a:rPr>
                        <a:t>Myalgia</a:t>
                      </a:r>
                    </a:p>
                  </a:txBody>
                  <a:tcPr marT="10800" marB="10800" anchor="ctr"/>
                </a:tc>
                <a:tc>
                  <a:txBody>
                    <a:bodyPr/>
                    <a:lstStyle/>
                    <a:p>
                      <a:pPr algn="ctr"/>
                      <a:r>
                        <a:rPr lang="en-US" sz="1400">
                          <a:solidFill>
                            <a:schemeClr val="tx1"/>
                          </a:solidFill>
                        </a:rPr>
                        <a:t>9  (3.8)</a:t>
                      </a:r>
                    </a:p>
                  </a:txBody>
                  <a:tcPr marT="10800" marB="10800" anchor="ctr"/>
                </a:tc>
                <a:tc>
                  <a:txBody>
                    <a:bodyPr/>
                    <a:lstStyle/>
                    <a:p>
                      <a:pPr algn="ctr"/>
                      <a:r>
                        <a:rPr lang="en-US" sz="1400">
                          <a:solidFill>
                            <a:schemeClr val="tx1"/>
                          </a:solidFill>
                        </a:rPr>
                        <a:t>0</a:t>
                      </a:r>
                    </a:p>
                  </a:txBody>
                  <a:tcPr marT="10800" marB="10800" anchor="ctr">
                    <a:solidFill>
                      <a:srgbClr val="CBCDD2"/>
                    </a:solidFill>
                  </a:tcPr>
                </a:tc>
                <a:tc>
                  <a:txBody>
                    <a:bodyPr/>
                    <a:lstStyle/>
                    <a:p>
                      <a:pPr algn="ctr"/>
                      <a:r>
                        <a:rPr lang="en-US" sz="1400">
                          <a:solidFill>
                            <a:schemeClr val="tx1"/>
                          </a:solidFill>
                        </a:rPr>
                        <a:t>3 (1.3)</a:t>
                      </a:r>
                    </a:p>
                  </a:txBody>
                  <a:tcPr marT="10800" marB="10800" anchor="ctr">
                    <a:solidFill>
                      <a:srgbClr val="CBCDD2"/>
                    </a:solidFill>
                  </a:tcPr>
                </a:tc>
                <a:tc>
                  <a:txBody>
                    <a:bodyPr/>
                    <a:lstStyle/>
                    <a:p>
                      <a:pPr algn="ctr"/>
                      <a:r>
                        <a:rPr lang="en-US" sz="1400">
                          <a:solidFill>
                            <a:schemeClr val="tx1"/>
                          </a:solidFill>
                        </a:rPr>
                        <a:t>0</a:t>
                      </a:r>
                    </a:p>
                  </a:txBody>
                  <a:tcPr marT="10800" marB="10800" anchor="ctr">
                    <a:solidFill>
                      <a:srgbClr val="CBCDD2"/>
                    </a:solidFill>
                  </a:tcPr>
                </a:tc>
                <a:extLst>
                  <a:ext uri="{0D108BD9-81ED-4DB2-BD59-A6C34878D82A}">
                    <a16:rowId xmlns:a16="http://schemas.microsoft.com/office/drawing/2014/main" val="1941522263"/>
                  </a:ext>
                </a:extLst>
              </a:tr>
              <a:tr h="405184">
                <a:tc>
                  <a:txBody>
                    <a:bodyPr/>
                    <a:lstStyle/>
                    <a:p>
                      <a:r>
                        <a:rPr lang="en-US" sz="1400" b="1">
                          <a:solidFill>
                            <a:schemeClr val="tx1"/>
                          </a:solidFill>
                        </a:rPr>
                        <a:t>Other cancers</a:t>
                      </a:r>
                    </a:p>
                    <a:p>
                      <a:r>
                        <a:rPr lang="en-US" sz="1400">
                          <a:solidFill>
                            <a:schemeClr val="tx1"/>
                          </a:solidFill>
                        </a:rPr>
                        <a:t>Dermatologic other cancers</a:t>
                      </a:r>
                    </a:p>
                  </a:txBody>
                  <a:tcPr marT="10800" marB="10800" anchor="ctr"/>
                </a:tc>
                <a:tc>
                  <a:txBody>
                    <a:bodyPr/>
                    <a:lstStyle/>
                    <a:p>
                      <a:pPr algn="ctr"/>
                      <a:r>
                        <a:rPr lang="en-US" sz="1400">
                          <a:solidFill>
                            <a:schemeClr val="tx1"/>
                          </a:solidFill>
                        </a:rPr>
                        <a:t>31 (12.9)</a:t>
                      </a:r>
                    </a:p>
                    <a:p>
                      <a:pPr algn="ctr"/>
                      <a:r>
                        <a:rPr lang="en-US" sz="1400">
                          <a:solidFill>
                            <a:schemeClr val="tx1"/>
                          </a:solidFill>
                        </a:rPr>
                        <a:t>16 (6.7)</a:t>
                      </a:r>
                    </a:p>
                  </a:txBody>
                  <a:tcPr marT="10800" marB="10800" anchor="ctr"/>
                </a:tc>
                <a:tc>
                  <a:txBody>
                    <a:bodyPr/>
                    <a:lstStyle/>
                    <a:p>
                      <a:pPr algn="ctr"/>
                      <a:r>
                        <a:rPr lang="en-US" sz="1400">
                          <a:solidFill>
                            <a:schemeClr val="tx1"/>
                          </a:solidFill>
                        </a:rPr>
                        <a:t>17 (7.1)</a:t>
                      </a:r>
                    </a:p>
                    <a:p>
                      <a:pPr algn="ctr"/>
                      <a:r>
                        <a:rPr lang="en-US" sz="1400">
                          <a:solidFill>
                            <a:schemeClr val="tx1"/>
                          </a:solidFill>
                        </a:rPr>
                        <a:t>2 (0.8)</a:t>
                      </a:r>
                    </a:p>
                  </a:txBody>
                  <a:tcPr marT="10800" marB="10800" anchor="ctr">
                    <a:solidFill>
                      <a:srgbClr val="E7E8EA"/>
                    </a:solidFill>
                  </a:tcPr>
                </a:tc>
                <a:tc>
                  <a:txBody>
                    <a:bodyPr/>
                    <a:lstStyle/>
                    <a:p>
                      <a:pPr algn="ctr"/>
                      <a:r>
                        <a:rPr lang="en-US" sz="1400">
                          <a:solidFill>
                            <a:schemeClr val="tx1"/>
                          </a:solidFill>
                        </a:rPr>
                        <a:t>20 (8.8)</a:t>
                      </a:r>
                    </a:p>
                    <a:p>
                      <a:pPr algn="ctr"/>
                      <a:r>
                        <a:rPr lang="en-US" sz="1400">
                          <a:solidFill>
                            <a:schemeClr val="tx1"/>
                          </a:solidFill>
                        </a:rPr>
                        <a:t>10 (4.4)</a:t>
                      </a:r>
                    </a:p>
                  </a:txBody>
                  <a:tcPr marT="10800" marB="10800" anchor="ctr">
                    <a:solidFill>
                      <a:srgbClr val="E7E8EA"/>
                    </a:solidFill>
                  </a:tcPr>
                </a:tc>
                <a:tc>
                  <a:txBody>
                    <a:bodyPr/>
                    <a:lstStyle/>
                    <a:p>
                      <a:pPr algn="ctr"/>
                      <a:r>
                        <a:rPr lang="en-US" sz="1400">
                          <a:solidFill>
                            <a:schemeClr val="tx1"/>
                          </a:solidFill>
                        </a:rPr>
                        <a:t>7 (3.1)</a:t>
                      </a:r>
                    </a:p>
                    <a:p>
                      <a:pPr algn="ctr"/>
                      <a:r>
                        <a:rPr lang="en-US" sz="1400">
                          <a:solidFill>
                            <a:schemeClr val="tx1"/>
                          </a:solidFill>
                        </a:rPr>
                        <a:t>2 (0.9)</a:t>
                      </a:r>
                    </a:p>
                  </a:txBody>
                  <a:tcPr marT="10800" marB="10800" anchor="ctr">
                    <a:solidFill>
                      <a:srgbClr val="E7E8EA"/>
                    </a:solidFill>
                  </a:tcPr>
                </a:tc>
                <a:extLst>
                  <a:ext uri="{0D108BD9-81ED-4DB2-BD59-A6C34878D82A}">
                    <a16:rowId xmlns:a16="http://schemas.microsoft.com/office/drawing/2014/main" val="695254009"/>
                  </a:ext>
                </a:extLst>
              </a:tr>
            </a:tbl>
          </a:graphicData>
        </a:graphic>
      </p:graphicFrame>
      <p:sp>
        <p:nvSpPr>
          <p:cNvPr id="12" name="Rechteck 11">
            <a:extLst>
              <a:ext uri="{FF2B5EF4-FFF2-40B4-BE49-F238E27FC236}">
                <a16:creationId xmlns:a16="http://schemas.microsoft.com/office/drawing/2014/main" id="{89CBF0EE-7DD3-4D74-8008-94FDDED025B3}"/>
              </a:ext>
            </a:extLst>
          </p:cNvPr>
          <p:cNvSpPr/>
          <p:nvPr/>
        </p:nvSpPr>
        <p:spPr>
          <a:xfrm>
            <a:off x="9804400" y="1804811"/>
            <a:ext cx="1998662" cy="3637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285750" indent="-285750">
              <a:buClr>
                <a:schemeClr val="bg2"/>
              </a:buClr>
              <a:buFont typeface="Arial" panose="020B0604020202020204" pitchFamily="34" charset="0"/>
              <a:buChar char="•"/>
            </a:pPr>
            <a:r>
              <a:rPr lang="en-US" sz="1400">
                <a:solidFill>
                  <a:schemeClr val="tx1"/>
                </a:solidFill>
              </a:rPr>
              <a:t>Higher rates of cytopenia in the B+R arm and higher rates of all cause bleeding in the </a:t>
            </a:r>
            <a:r>
              <a:rPr lang="en-US" sz="1400" err="1">
                <a:solidFill>
                  <a:schemeClr val="tx1"/>
                </a:solidFill>
              </a:rPr>
              <a:t>zanubrutinib</a:t>
            </a:r>
            <a:r>
              <a:rPr lang="en-US" sz="1400">
                <a:solidFill>
                  <a:schemeClr val="tx1"/>
                </a:solidFill>
              </a:rPr>
              <a:t> arm, as expected</a:t>
            </a:r>
          </a:p>
          <a:p>
            <a:pPr>
              <a:buClr>
                <a:schemeClr val="bg2"/>
              </a:buClr>
            </a:pPr>
            <a:endParaRPr lang="en-US" sz="1400">
              <a:solidFill>
                <a:schemeClr val="tx1"/>
              </a:solidFill>
            </a:endParaRPr>
          </a:p>
          <a:p>
            <a:pPr marL="285750" indent="-285750">
              <a:buClr>
                <a:schemeClr val="bg2"/>
              </a:buClr>
              <a:buFont typeface="Arial" panose="020B0604020202020204" pitchFamily="34" charset="0"/>
              <a:buChar char="•"/>
            </a:pPr>
            <a:r>
              <a:rPr lang="en-US" sz="1400">
                <a:solidFill>
                  <a:schemeClr val="tx1"/>
                </a:solidFill>
              </a:rPr>
              <a:t>Rates of atrial fibrillation were not different, including numerically lower rate of Grade 3+ atrial fibrillation, in the </a:t>
            </a:r>
            <a:r>
              <a:rPr lang="en-US" sz="1400" err="1">
                <a:solidFill>
                  <a:schemeClr val="tx1"/>
                </a:solidFill>
              </a:rPr>
              <a:t>zanubrutinib</a:t>
            </a:r>
            <a:r>
              <a:rPr lang="en-US" sz="1400">
                <a:solidFill>
                  <a:schemeClr val="tx1"/>
                </a:solidFill>
              </a:rPr>
              <a:t> arm</a:t>
            </a:r>
            <a:endParaRPr lang="en-US" sz="1400">
              <a:solidFill>
                <a:schemeClr val="tx1"/>
              </a:solidFill>
              <a:cs typeface="Arial"/>
            </a:endParaRPr>
          </a:p>
        </p:txBody>
      </p:sp>
    </p:spTree>
    <p:extLst>
      <p:ext uri="{BB962C8B-B14F-4D97-AF65-F5344CB8AC3E}">
        <p14:creationId xmlns:p14="http://schemas.microsoft.com/office/powerpoint/2010/main" val="7003487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US"/>
              <a:t>Duration of treatment and best response</a:t>
            </a:r>
            <a:endParaRPr lang="en-GB"/>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a:xfrm>
            <a:off x="417601" y="6356349"/>
            <a:ext cx="6620586" cy="385200"/>
          </a:xfrm>
        </p:spPr>
        <p:txBody>
          <a:bodyPr/>
          <a:lstStyle/>
          <a:p>
            <a:r>
              <a:rPr lang="en-US" sz="800" baseline="30000" err="1">
                <a:latin typeface="Arial" panose="020B0604020202020204" pitchFamily="34" charset="0"/>
                <a:cs typeface="Arial" panose="020B0604020202020204" pitchFamily="34" charset="0"/>
              </a:rPr>
              <a:t>a</a:t>
            </a:r>
            <a:r>
              <a:rPr lang="en-US" sz="800" err="1">
                <a:latin typeface="Arial" panose="020B0604020202020204" pitchFamily="34" charset="0"/>
                <a:cs typeface="Arial" panose="020B0604020202020204" pitchFamily="34" charset="0"/>
              </a:rPr>
              <a:t>Duration</a:t>
            </a:r>
            <a:r>
              <a:rPr lang="en-US" sz="800">
                <a:latin typeface="Arial" panose="020B0604020202020204" pitchFamily="34" charset="0"/>
                <a:cs typeface="Arial" panose="020B0604020202020204" pitchFamily="34" charset="0"/>
              </a:rPr>
              <a:t> of treatment includes 8-12 weeks of </a:t>
            </a:r>
            <a:r>
              <a:rPr lang="en-US" sz="800" err="1">
                <a:latin typeface="Arial" panose="020B0604020202020204" pitchFamily="34" charset="0"/>
                <a:cs typeface="Arial" panose="020B0604020202020204" pitchFamily="34" charset="0"/>
              </a:rPr>
              <a:t>zanubrutinib</a:t>
            </a:r>
            <a:r>
              <a:rPr lang="en-US" sz="800">
                <a:latin typeface="Arial" panose="020B0604020202020204" pitchFamily="34" charset="0"/>
                <a:cs typeface="Arial" panose="020B0604020202020204" pitchFamily="34" charset="0"/>
              </a:rPr>
              <a:t> monotherapy prior to initiation of BGB-11417 + </a:t>
            </a:r>
            <a:r>
              <a:rPr lang="en-US" sz="800" err="1">
                <a:latin typeface="Arial" panose="020B0604020202020204" pitchFamily="34" charset="0"/>
                <a:cs typeface="Arial" panose="020B0604020202020204" pitchFamily="34" charset="0"/>
              </a:rPr>
              <a:t>zanubrutinib</a:t>
            </a:r>
            <a:r>
              <a:rPr lang="en-US" sz="800">
                <a:latin typeface="Arial" panose="020B0604020202020204" pitchFamily="34" charset="0"/>
                <a:cs typeface="Arial" panose="020B0604020202020204" pitchFamily="34" charset="0"/>
              </a:rPr>
              <a:t> combination.</a:t>
            </a:r>
          </a:p>
          <a:p>
            <a:r>
              <a:rPr lang="en-US" sz="800">
                <a:latin typeface="Arial" panose="020B0604020202020204" pitchFamily="34" charset="0"/>
                <a:cs typeface="Arial" panose="020B0604020202020204" pitchFamily="34" charset="0"/>
              </a:rPr>
              <a:t>CLL, chronic lymphocytic leukemia; DLBCL, diffuse large B‑cell lymphoma; FL, follicular lymphoma; MCL, mantle cell lymphoma; MZL, marginal zone lymphoma; NHL, non-Hodgkin lymphoma; PD, progressive disease; PR, partial response; PR-L, PR with lymphocytosis; SD, stable disease.</a:t>
            </a:r>
          </a:p>
          <a:p>
            <a:r>
              <a:rPr lang="en-US" sz="800" b="1">
                <a:latin typeface="Arial" panose="020B0604020202020204" pitchFamily="34" charset="0"/>
                <a:cs typeface="Arial" panose="020B0604020202020204" pitchFamily="34" charset="0"/>
              </a:rPr>
              <a:t>Constantine, T</a:t>
            </a:r>
            <a:r>
              <a:rPr lang="en-US" b="1">
                <a:latin typeface="Arial" panose="020B0604020202020204" pitchFamily="34" charset="0"/>
                <a:cs typeface="Arial" panose="020B0604020202020204" pitchFamily="34" charset="0"/>
              </a:rPr>
              <a:t>. Abstract 1419 presented at ASH 2021.</a:t>
            </a:r>
          </a:p>
        </p:txBody>
      </p:sp>
      <p:cxnSp>
        <p:nvCxnSpPr>
          <p:cNvPr id="4" name="Gerader Verbinder 3">
            <a:extLst>
              <a:ext uri="{FF2B5EF4-FFF2-40B4-BE49-F238E27FC236}">
                <a16:creationId xmlns:a16="http://schemas.microsoft.com/office/drawing/2014/main" id="{D35950B7-3117-4516-8F72-A9D32520C53A}"/>
              </a:ext>
            </a:extLst>
          </p:cNvPr>
          <p:cNvCxnSpPr>
            <a:cxnSpLocks/>
          </p:cNvCxnSpPr>
          <p:nvPr/>
        </p:nvCxnSpPr>
        <p:spPr>
          <a:xfrm flipV="1">
            <a:off x="1422688" y="1817967"/>
            <a:ext cx="0" cy="39687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8CA03873-5189-463C-A263-CFF0670EB433}"/>
              </a:ext>
            </a:extLst>
          </p:cNvPr>
          <p:cNvCxnSpPr>
            <a:cxnSpLocks/>
          </p:cNvCxnSpPr>
          <p:nvPr/>
        </p:nvCxnSpPr>
        <p:spPr>
          <a:xfrm>
            <a:off x="1420307" y="5723217"/>
            <a:ext cx="3708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A08584E3-FE0A-4643-AFE3-A1C3391D69F3}"/>
              </a:ext>
            </a:extLst>
          </p:cNvPr>
          <p:cNvCxnSpPr>
            <a:cxnSpLocks/>
          </p:cNvCxnSpPr>
          <p:nvPr/>
        </p:nvCxnSpPr>
        <p:spPr>
          <a:xfrm>
            <a:off x="1420307" y="5485092"/>
            <a:ext cx="37037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04696C25-B953-431C-95A7-76AD21E0965A}"/>
              </a:ext>
            </a:extLst>
          </p:cNvPr>
          <p:cNvCxnSpPr>
            <a:cxnSpLocks/>
          </p:cNvCxnSpPr>
          <p:nvPr/>
        </p:nvCxnSpPr>
        <p:spPr>
          <a:xfrm>
            <a:off x="1420307" y="4424642"/>
            <a:ext cx="3708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6EFCC8D9-4894-4003-9479-DD6509A8619B}"/>
              </a:ext>
            </a:extLst>
          </p:cNvPr>
          <p:cNvCxnSpPr>
            <a:cxnSpLocks/>
          </p:cNvCxnSpPr>
          <p:nvPr/>
        </p:nvCxnSpPr>
        <p:spPr>
          <a:xfrm>
            <a:off x="1420307" y="3748367"/>
            <a:ext cx="3708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D91C717D-9500-4A47-8534-124AA967C7F7}"/>
              </a:ext>
            </a:extLst>
          </p:cNvPr>
          <p:cNvCxnSpPr/>
          <p:nvPr/>
        </p:nvCxnSpPr>
        <p:spPr>
          <a:xfrm>
            <a:off x="4589745" y="5723217"/>
            <a:ext cx="0" cy="635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63BDFE5-26CC-441C-8AEA-8749D4AFC17A}"/>
              </a:ext>
            </a:extLst>
          </p:cNvPr>
          <p:cNvCxnSpPr/>
          <p:nvPr/>
        </p:nvCxnSpPr>
        <p:spPr>
          <a:xfrm>
            <a:off x="4084917" y="5723217"/>
            <a:ext cx="0" cy="635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0FA0E78F-4A45-47CC-9CF5-8DC78143AB47}"/>
              </a:ext>
            </a:extLst>
          </p:cNvPr>
          <p:cNvCxnSpPr/>
          <p:nvPr/>
        </p:nvCxnSpPr>
        <p:spPr>
          <a:xfrm>
            <a:off x="3549130" y="5723217"/>
            <a:ext cx="0" cy="635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FB583C2C-D9BA-44A0-BFEC-C2A95A7FD8A6}"/>
              </a:ext>
            </a:extLst>
          </p:cNvPr>
          <p:cNvCxnSpPr/>
          <p:nvPr/>
        </p:nvCxnSpPr>
        <p:spPr>
          <a:xfrm>
            <a:off x="3020485" y="5723217"/>
            <a:ext cx="0" cy="635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5C794B91-93EB-4C95-82FB-3101E874360C}"/>
              </a:ext>
            </a:extLst>
          </p:cNvPr>
          <p:cNvCxnSpPr/>
          <p:nvPr/>
        </p:nvCxnSpPr>
        <p:spPr>
          <a:xfrm>
            <a:off x="2484697" y="5723218"/>
            <a:ext cx="0" cy="635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9E90B9B7-36AC-45E5-A72C-58F66D20E21B}"/>
              </a:ext>
            </a:extLst>
          </p:cNvPr>
          <p:cNvCxnSpPr/>
          <p:nvPr/>
        </p:nvCxnSpPr>
        <p:spPr>
          <a:xfrm>
            <a:off x="1956056" y="5723217"/>
            <a:ext cx="0" cy="635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37A48D28-F245-46A2-BB90-83904A12DBD1}"/>
              </a:ext>
            </a:extLst>
          </p:cNvPr>
          <p:cNvSpPr txBox="1"/>
          <p:nvPr/>
        </p:nvSpPr>
        <p:spPr>
          <a:xfrm>
            <a:off x="1238089" y="5735917"/>
            <a:ext cx="263214" cy="261610"/>
          </a:xfrm>
          <a:prstGeom prst="rect">
            <a:avLst/>
          </a:prstGeom>
          <a:noFill/>
        </p:spPr>
        <p:txBody>
          <a:bodyPr wrap="none" rtlCol="0">
            <a:spAutoFit/>
          </a:bodyPr>
          <a:lstStyle/>
          <a:p>
            <a:r>
              <a:rPr lang="de-DE" sz="1100"/>
              <a:t>0</a:t>
            </a:r>
          </a:p>
        </p:txBody>
      </p:sp>
      <p:sp>
        <p:nvSpPr>
          <p:cNvPr id="31" name="Textfeld 30">
            <a:extLst>
              <a:ext uri="{FF2B5EF4-FFF2-40B4-BE49-F238E27FC236}">
                <a16:creationId xmlns:a16="http://schemas.microsoft.com/office/drawing/2014/main" id="{E584452F-E520-49C3-8B9A-B1F4435D980E}"/>
              </a:ext>
            </a:extLst>
          </p:cNvPr>
          <p:cNvSpPr txBox="1"/>
          <p:nvPr/>
        </p:nvSpPr>
        <p:spPr>
          <a:xfrm>
            <a:off x="1787127" y="5735454"/>
            <a:ext cx="341760" cy="261610"/>
          </a:xfrm>
          <a:prstGeom prst="rect">
            <a:avLst/>
          </a:prstGeom>
          <a:noFill/>
        </p:spPr>
        <p:txBody>
          <a:bodyPr wrap="none" rtlCol="0">
            <a:spAutoFit/>
          </a:bodyPr>
          <a:lstStyle/>
          <a:p>
            <a:r>
              <a:rPr lang="de-DE" sz="1100"/>
              <a:t>50</a:t>
            </a:r>
          </a:p>
        </p:txBody>
      </p:sp>
      <p:sp>
        <p:nvSpPr>
          <p:cNvPr id="32" name="Textfeld 31">
            <a:extLst>
              <a:ext uri="{FF2B5EF4-FFF2-40B4-BE49-F238E27FC236}">
                <a16:creationId xmlns:a16="http://schemas.microsoft.com/office/drawing/2014/main" id="{F42A8A7B-646D-4FCB-93E7-5A221CC126E0}"/>
              </a:ext>
            </a:extLst>
          </p:cNvPr>
          <p:cNvSpPr txBox="1"/>
          <p:nvPr/>
        </p:nvSpPr>
        <p:spPr>
          <a:xfrm>
            <a:off x="2275755" y="5735451"/>
            <a:ext cx="420308" cy="261610"/>
          </a:xfrm>
          <a:prstGeom prst="rect">
            <a:avLst/>
          </a:prstGeom>
          <a:noFill/>
        </p:spPr>
        <p:txBody>
          <a:bodyPr wrap="none" rtlCol="0">
            <a:spAutoFit/>
          </a:bodyPr>
          <a:lstStyle/>
          <a:p>
            <a:r>
              <a:rPr lang="de-DE" sz="1100"/>
              <a:t>100</a:t>
            </a:r>
          </a:p>
        </p:txBody>
      </p:sp>
      <p:sp>
        <p:nvSpPr>
          <p:cNvPr id="33" name="Textfeld 32">
            <a:extLst>
              <a:ext uri="{FF2B5EF4-FFF2-40B4-BE49-F238E27FC236}">
                <a16:creationId xmlns:a16="http://schemas.microsoft.com/office/drawing/2014/main" id="{64E859C1-AB30-4D41-BC5A-8800622C437D}"/>
              </a:ext>
            </a:extLst>
          </p:cNvPr>
          <p:cNvSpPr txBox="1"/>
          <p:nvPr/>
        </p:nvSpPr>
        <p:spPr>
          <a:xfrm>
            <a:off x="2811635" y="5734821"/>
            <a:ext cx="420308" cy="261610"/>
          </a:xfrm>
          <a:prstGeom prst="rect">
            <a:avLst/>
          </a:prstGeom>
          <a:noFill/>
        </p:spPr>
        <p:txBody>
          <a:bodyPr wrap="none" rtlCol="0">
            <a:spAutoFit/>
          </a:bodyPr>
          <a:lstStyle/>
          <a:p>
            <a:r>
              <a:rPr lang="de-DE" sz="1100"/>
              <a:t>150</a:t>
            </a:r>
          </a:p>
        </p:txBody>
      </p:sp>
      <p:sp>
        <p:nvSpPr>
          <p:cNvPr id="34" name="Textfeld 33">
            <a:extLst>
              <a:ext uri="{FF2B5EF4-FFF2-40B4-BE49-F238E27FC236}">
                <a16:creationId xmlns:a16="http://schemas.microsoft.com/office/drawing/2014/main" id="{AC69EEF1-4485-4DDC-930F-89FB9AAD1D9C}"/>
              </a:ext>
            </a:extLst>
          </p:cNvPr>
          <p:cNvSpPr txBox="1"/>
          <p:nvPr/>
        </p:nvSpPr>
        <p:spPr>
          <a:xfrm>
            <a:off x="3337765" y="5734821"/>
            <a:ext cx="420308" cy="261610"/>
          </a:xfrm>
          <a:prstGeom prst="rect">
            <a:avLst/>
          </a:prstGeom>
          <a:noFill/>
        </p:spPr>
        <p:txBody>
          <a:bodyPr wrap="none" rtlCol="0">
            <a:spAutoFit/>
          </a:bodyPr>
          <a:lstStyle/>
          <a:p>
            <a:r>
              <a:rPr lang="de-DE" sz="1100"/>
              <a:t>200</a:t>
            </a:r>
          </a:p>
        </p:txBody>
      </p:sp>
      <p:sp>
        <p:nvSpPr>
          <p:cNvPr id="35" name="Textfeld 34">
            <a:extLst>
              <a:ext uri="{FF2B5EF4-FFF2-40B4-BE49-F238E27FC236}">
                <a16:creationId xmlns:a16="http://schemas.microsoft.com/office/drawing/2014/main" id="{F2A06B2C-C489-4853-8D73-E8936CF35FB7}"/>
              </a:ext>
            </a:extLst>
          </p:cNvPr>
          <p:cNvSpPr txBox="1"/>
          <p:nvPr/>
        </p:nvSpPr>
        <p:spPr>
          <a:xfrm>
            <a:off x="3874253" y="5734822"/>
            <a:ext cx="420308" cy="261610"/>
          </a:xfrm>
          <a:prstGeom prst="rect">
            <a:avLst/>
          </a:prstGeom>
          <a:noFill/>
        </p:spPr>
        <p:txBody>
          <a:bodyPr wrap="none" rtlCol="0">
            <a:spAutoFit/>
          </a:bodyPr>
          <a:lstStyle/>
          <a:p>
            <a:r>
              <a:rPr lang="de-DE" sz="1100"/>
              <a:t>250</a:t>
            </a:r>
          </a:p>
        </p:txBody>
      </p:sp>
      <p:sp>
        <p:nvSpPr>
          <p:cNvPr id="36" name="Textfeld 35">
            <a:extLst>
              <a:ext uri="{FF2B5EF4-FFF2-40B4-BE49-F238E27FC236}">
                <a16:creationId xmlns:a16="http://schemas.microsoft.com/office/drawing/2014/main" id="{D17875D7-E4AD-4289-9B0C-3B12D25DAE40}"/>
              </a:ext>
            </a:extLst>
          </p:cNvPr>
          <p:cNvSpPr txBox="1"/>
          <p:nvPr/>
        </p:nvSpPr>
        <p:spPr>
          <a:xfrm>
            <a:off x="4381754" y="5734821"/>
            <a:ext cx="420308" cy="261610"/>
          </a:xfrm>
          <a:prstGeom prst="rect">
            <a:avLst/>
          </a:prstGeom>
          <a:noFill/>
        </p:spPr>
        <p:txBody>
          <a:bodyPr wrap="none" rtlCol="0">
            <a:spAutoFit/>
          </a:bodyPr>
          <a:lstStyle/>
          <a:p>
            <a:r>
              <a:rPr lang="de-DE" sz="1100"/>
              <a:t>300</a:t>
            </a:r>
          </a:p>
        </p:txBody>
      </p:sp>
      <p:sp>
        <p:nvSpPr>
          <p:cNvPr id="37" name="Textfeld 36">
            <a:extLst>
              <a:ext uri="{FF2B5EF4-FFF2-40B4-BE49-F238E27FC236}">
                <a16:creationId xmlns:a16="http://schemas.microsoft.com/office/drawing/2014/main" id="{543DFA6A-F2C6-431D-A1CA-C62320EA0947}"/>
              </a:ext>
            </a:extLst>
          </p:cNvPr>
          <p:cNvSpPr txBox="1"/>
          <p:nvPr/>
        </p:nvSpPr>
        <p:spPr>
          <a:xfrm>
            <a:off x="4914594" y="5736572"/>
            <a:ext cx="420308" cy="261610"/>
          </a:xfrm>
          <a:prstGeom prst="rect">
            <a:avLst/>
          </a:prstGeom>
          <a:noFill/>
        </p:spPr>
        <p:txBody>
          <a:bodyPr wrap="none" rtlCol="0">
            <a:spAutoFit/>
          </a:bodyPr>
          <a:lstStyle/>
          <a:p>
            <a:r>
              <a:rPr lang="de-DE" sz="1100"/>
              <a:t>350</a:t>
            </a:r>
          </a:p>
        </p:txBody>
      </p:sp>
      <p:sp>
        <p:nvSpPr>
          <p:cNvPr id="55" name="Rechteck 54">
            <a:extLst>
              <a:ext uri="{FF2B5EF4-FFF2-40B4-BE49-F238E27FC236}">
                <a16:creationId xmlns:a16="http://schemas.microsoft.com/office/drawing/2014/main" id="{6853AEFC-6763-4E5C-BDB8-96E270A31AE9}"/>
              </a:ext>
            </a:extLst>
          </p:cNvPr>
          <p:cNvSpPr/>
          <p:nvPr/>
        </p:nvSpPr>
        <p:spPr>
          <a:xfrm>
            <a:off x="1444027" y="2078317"/>
            <a:ext cx="266787" cy="67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EC8641BA-38FC-4276-B036-8A83F4A7FA6A}"/>
              </a:ext>
            </a:extLst>
          </p:cNvPr>
          <p:cNvSpPr/>
          <p:nvPr/>
        </p:nvSpPr>
        <p:spPr>
          <a:xfrm>
            <a:off x="1444026" y="2172363"/>
            <a:ext cx="3333843" cy="67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extLst>
              <a:ext uri="{FF2B5EF4-FFF2-40B4-BE49-F238E27FC236}">
                <a16:creationId xmlns:a16="http://schemas.microsoft.com/office/drawing/2014/main" id="{DD291190-824B-4E87-9383-73896575EE85}"/>
              </a:ext>
            </a:extLst>
          </p:cNvPr>
          <p:cNvSpPr/>
          <p:nvPr/>
        </p:nvSpPr>
        <p:spPr>
          <a:xfrm>
            <a:off x="1444027" y="2270075"/>
            <a:ext cx="3283836" cy="67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A1826B67-1A01-42D2-A112-A7604AA24E4A}"/>
              </a:ext>
            </a:extLst>
          </p:cNvPr>
          <p:cNvSpPr/>
          <p:nvPr/>
        </p:nvSpPr>
        <p:spPr>
          <a:xfrm>
            <a:off x="1444027" y="2363885"/>
            <a:ext cx="2576601" cy="67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a:extLst>
              <a:ext uri="{FF2B5EF4-FFF2-40B4-BE49-F238E27FC236}">
                <a16:creationId xmlns:a16="http://schemas.microsoft.com/office/drawing/2014/main" id="{0E443ADC-DBF8-4955-A281-FCE8E3665C4F}"/>
              </a:ext>
            </a:extLst>
          </p:cNvPr>
          <p:cNvSpPr/>
          <p:nvPr/>
        </p:nvSpPr>
        <p:spPr>
          <a:xfrm>
            <a:off x="1444028" y="2464856"/>
            <a:ext cx="332156" cy="67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135FB9D0-DFE7-4272-B128-37688E2E83B5}"/>
              </a:ext>
            </a:extLst>
          </p:cNvPr>
          <p:cNvSpPr/>
          <p:nvPr/>
        </p:nvSpPr>
        <p:spPr>
          <a:xfrm>
            <a:off x="1444028" y="2848416"/>
            <a:ext cx="512028" cy="67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a:extLst>
              <a:ext uri="{FF2B5EF4-FFF2-40B4-BE49-F238E27FC236}">
                <a16:creationId xmlns:a16="http://schemas.microsoft.com/office/drawing/2014/main" id="{8EC942F3-52A3-4BB8-A14F-C4F8893B14D8}"/>
              </a:ext>
            </a:extLst>
          </p:cNvPr>
          <p:cNvSpPr/>
          <p:nvPr/>
        </p:nvSpPr>
        <p:spPr>
          <a:xfrm>
            <a:off x="1447631" y="2941366"/>
            <a:ext cx="828123" cy="67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a:extLst>
              <a:ext uri="{FF2B5EF4-FFF2-40B4-BE49-F238E27FC236}">
                <a16:creationId xmlns:a16="http://schemas.microsoft.com/office/drawing/2014/main" id="{50D0FA6B-6646-4622-9FA6-D0F8A485024E}"/>
              </a:ext>
            </a:extLst>
          </p:cNvPr>
          <p:cNvSpPr/>
          <p:nvPr/>
        </p:nvSpPr>
        <p:spPr>
          <a:xfrm>
            <a:off x="1447631" y="3037167"/>
            <a:ext cx="681256" cy="67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a:extLst>
              <a:ext uri="{FF2B5EF4-FFF2-40B4-BE49-F238E27FC236}">
                <a16:creationId xmlns:a16="http://schemas.microsoft.com/office/drawing/2014/main" id="{A6772DE5-DC8F-40B0-A55C-F3ACE5E7228D}"/>
              </a:ext>
            </a:extLst>
          </p:cNvPr>
          <p:cNvSpPr/>
          <p:nvPr/>
        </p:nvSpPr>
        <p:spPr>
          <a:xfrm>
            <a:off x="1447631" y="3132968"/>
            <a:ext cx="637200" cy="67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34C3E446-411A-485A-AB4F-17E21A5A82DF}"/>
              </a:ext>
            </a:extLst>
          </p:cNvPr>
          <p:cNvSpPr/>
          <p:nvPr/>
        </p:nvSpPr>
        <p:spPr>
          <a:xfrm>
            <a:off x="1447631" y="3326131"/>
            <a:ext cx="406800" cy="67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52389696-4272-4781-8D87-A679FF8CA4BC}"/>
              </a:ext>
            </a:extLst>
          </p:cNvPr>
          <p:cNvSpPr/>
          <p:nvPr/>
        </p:nvSpPr>
        <p:spPr>
          <a:xfrm>
            <a:off x="1444508" y="3421509"/>
            <a:ext cx="32400" cy="67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5D914D59-150C-45B2-87F3-761724390CEA}"/>
              </a:ext>
            </a:extLst>
          </p:cNvPr>
          <p:cNvSpPr/>
          <p:nvPr/>
        </p:nvSpPr>
        <p:spPr>
          <a:xfrm>
            <a:off x="1444426" y="3611295"/>
            <a:ext cx="32400" cy="67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C58F6534-6E48-4D21-B911-7B42BE4DC60B}"/>
              </a:ext>
            </a:extLst>
          </p:cNvPr>
          <p:cNvSpPr/>
          <p:nvPr/>
        </p:nvSpPr>
        <p:spPr>
          <a:xfrm>
            <a:off x="1444026" y="1883934"/>
            <a:ext cx="1213200" cy="67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128901E1-CCA8-4B41-9A26-05AF6657083C}"/>
              </a:ext>
            </a:extLst>
          </p:cNvPr>
          <p:cNvSpPr/>
          <p:nvPr/>
        </p:nvSpPr>
        <p:spPr>
          <a:xfrm>
            <a:off x="1444026" y="2748590"/>
            <a:ext cx="852560" cy="67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730D1C23-62A6-4D1F-9A07-ED18B4637981}"/>
              </a:ext>
            </a:extLst>
          </p:cNvPr>
          <p:cNvSpPr/>
          <p:nvPr/>
        </p:nvSpPr>
        <p:spPr>
          <a:xfrm>
            <a:off x="1441611" y="3229522"/>
            <a:ext cx="535883" cy="67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9C77110A-8C21-41C3-A719-BFF183829BBD}"/>
              </a:ext>
            </a:extLst>
          </p:cNvPr>
          <p:cNvSpPr/>
          <p:nvPr/>
        </p:nvSpPr>
        <p:spPr>
          <a:xfrm>
            <a:off x="1444026" y="3519037"/>
            <a:ext cx="102048" cy="67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79787499-007A-4C29-BA8B-79598B394486}"/>
              </a:ext>
            </a:extLst>
          </p:cNvPr>
          <p:cNvSpPr/>
          <p:nvPr/>
        </p:nvSpPr>
        <p:spPr>
          <a:xfrm>
            <a:off x="1443992" y="1977816"/>
            <a:ext cx="828122" cy="678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0D1B08CA-A74C-4101-9AC5-2C2BC66EE76B}"/>
              </a:ext>
            </a:extLst>
          </p:cNvPr>
          <p:cNvSpPr/>
          <p:nvPr/>
        </p:nvSpPr>
        <p:spPr>
          <a:xfrm>
            <a:off x="1443991" y="2553981"/>
            <a:ext cx="1493171" cy="678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7C1B76BD-FA74-4F61-AB7D-5E1B19EFA418}"/>
              </a:ext>
            </a:extLst>
          </p:cNvPr>
          <p:cNvSpPr/>
          <p:nvPr/>
        </p:nvSpPr>
        <p:spPr>
          <a:xfrm>
            <a:off x="1444064" y="2652118"/>
            <a:ext cx="1272666" cy="678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B68113EE-84F4-4F32-A998-958353AFD9F2}"/>
              </a:ext>
            </a:extLst>
          </p:cNvPr>
          <p:cNvSpPr/>
          <p:nvPr/>
        </p:nvSpPr>
        <p:spPr>
          <a:xfrm>
            <a:off x="1444027" y="3807334"/>
            <a:ext cx="3181443"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76AAD8CF-69F3-4C92-A8AC-9912D28E522E}"/>
              </a:ext>
            </a:extLst>
          </p:cNvPr>
          <p:cNvSpPr/>
          <p:nvPr/>
        </p:nvSpPr>
        <p:spPr>
          <a:xfrm>
            <a:off x="1444028" y="3903190"/>
            <a:ext cx="2754000"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a:extLst>
              <a:ext uri="{FF2B5EF4-FFF2-40B4-BE49-F238E27FC236}">
                <a16:creationId xmlns:a16="http://schemas.microsoft.com/office/drawing/2014/main" id="{51EC9BE9-9D13-41D0-998F-27556E63BA4E}"/>
              </a:ext>
            </a:extLst>
          </p:cNvPr>
          <p:cNvSpPr/>
          <p:nvPr/>
        </p:nvSpPr>
        <p:spPr>
          <a:xfrm>
            <a:off x="1444028" y="3999638"/>
            <a:ext cx="1290728"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FDB35D46-5CBB-40D8-A75F-F5FE2BF25F6A}"/>
              </a:ext>
            </a:extLst>
          </p:cNvPr>
          <p:cNvSpPr/>
          <p:nvPr/>
        </p:nvSpPr>
        <p:spPr>
          <a:xfrm>
            <a:off x="1444028" y="4094123"/>
            <a:ext cx="684859"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a:extLst>
              <a:ext uri="{FF2B5EF4-FFF2-40B4-BE49-F238E27FC236}">
                <a16:creationId xmlns:a16="http://schemas.microsoft.com/office/drawing/2014/main" id="{18D34F9E-3001-48F5-A338-242BD9BD7547}"/>
              </a:ext>
            </a:extLst>
          </p:cNvPr>
          <p:cNvSpPr/>
          <p:nvPr/>
        </p:nvSpPr>
        <p:spPr>
          <a:xfrm>
            <a:off x="1443526" y="4192483"/>
            <a:ext cx="262480"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a:extLst>
              <a:ext uri="{FF2B5EF4-FFF2-40B4-BE49-F238E27FC236}">
                <a16:creationId xmlns:a16="http://schemas.microsoft.com/office/drawing/2014/main" id="{307327A2-AC77-45F1-B64F-AF62DC17136A}"/>
              </a:ext>
            </a:extLst>
          </p:cNvPr>
          <p:cNvSpPr/>
          <p:nvPr/>
        </p:nvSpPr>
        <p:spPr>
          <a:xfrm>
            <a:off x="1443525" y="4285348"/>
            <a:ext cx="36000"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a:extLst>
              <a:ext uri="{FF2B5EF4-FFF2-40B4-BE49-F238E27FC236}">
                <a16:creationId xmlns:a16="http://schemas.microsoft.com/office/drawing/2014/main" id="{F3BC52D8-61E8-4B6F-A6D3-655AC9EFE2AA}"/>
              </a:ext>
            </a:extLst>
          </p:cNvPr>
          <p:cNvSpPr/>
          <p:nvPr/>
        </p:nvSpPr>
        <p:spPr>
          <a:xfrm>
            <a:off x="1447387" y="4479999"/>
            <a:ext cx="2124000"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EE0D1475-8C7F-4AFC-8A2A-D6468470A2B9}"/>
              </a:ext>
            </a:extLst>
          </p:cNvPr>
          <p:cNvSpPr/>
          <p:nvPr/>
        </p:nvSpPr>
        <p:spPr>
          <a:xfrm>
            <a:off x="1447386" y="4579625"/>
            <a:ext cx="1652400"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FD78DC93-24E9-48E9-B0E1-41F73DE48FFB}"/>
              </a:ext>
            </a:extLst>
          </p:cNvPr>
          <p:cNvSpPr/>
          <p:nvPr/>
        </p:nvSpPr>
        <p:spPr>
          <a:xfrm>
            <a:off x="1447388" y="4673084"/>
            <a:ext cx="1612800"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2E00D22E-585C-4B0D-AB63-737053D06EC5}"/>
              </a:ext>
            </a:extLst>
          </p:cNvPr>
          <p:cNvSpPr/>
          <p:nvPr/>
        </p:nvSpPr>
        <p:spPr>
          <a:xfrm>
            <a:off x="1447388" y="4772343"/>
            <a:ext cx="1497600"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Rechteck 85">
            <a:extLst>
              <a:ext uri="{FF2B5EF4-FFF2-40B4-BE49-F238E27FC236}">
                <a16:creationId xmlns:a16="http://schemas.microsoft.com/office/drawing/2014/main" id="{7A717CF4-CFAB-45C0-B48B-CD6948F8A114}"/>
              </a:ext>
            </a:extLst>
          </p:cNvPr>
          <p:cNvSpPr/>
          <p:nvPr/>
        </p:nvSpPr>
        <p:spPr>
          <a:xfrm>
            <a:off x="1447386" y="4865582"/>
            <a:ext cx="1713600"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Rechteck 86">
            <a:extLst>
              <a:ext uri="{FF2B5EF4-FFF2-40B4-BE49-F238E27FC236}">
                <a16:creationId xmlns:a16="http://schemas.microsoft.com/office/drawing/2014/main" id="{BD225500-8ED9-4DDE-847A-CB0B89D975F7}"/>
              </a:ext>
            </a:extLst>
          </p:cNvPr>
          <p:cNvSpPr/>
          <p:nvPr/>
        </p:nvSpPr>
        <p:spPr>
          <a:xfrm>
            <a:off x="1447386" y="4958657"/>
            <a:ext cx="1032624"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Rechteck 87">
            <a:extLst>
              <a:ext uri="{FF2B5EF4-FFF2-40B4-BE49-F238E27FC236}">
                <a16:creationId xmlns:a16="http://schemas.microsoft.com/office/drawing/2014/main" id="{A99206A1-211D-4EE9-9E31-5A58D2A8ABC0}"/>
              </a:ext>
            </a:extLst>
          </p:cNvPr>
          <p:cNvSpPr/>
          <p:nvPr/>
        </p:nvSpPr>
        <p:spPr>
          <a:xfrm>
            <a:off x="1446372" y="5051906"/>
            <a:ext cx="1032624"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B9D52F40-9CC0-4683-A75C-7E04DE42E427}"/>
              </a:ext>
            </a:extLst>
          </p:cNvPr>
          <p:cNvSpPr/>
          <p:nvPr/>
        </p:nvSpPr>
        <p:spPr>
          <a:xfrm>
            <a:off x="1446372" y="5154507"/>
            <a:ext cx="502543"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FBA545E0-5680-47BB-B3DE-5E4E9B380E81}"/>
              </a:ext>
            </a:extLst>
          </p:cNvPr>
          <p:cNvSpPr/>
          <p:nvPr/>
        </p:nvSpPr>
        <p:spPr>
          <a:xfrm>
            <a:off x="1446373" y="5246805"/>
            <a:ext cx="457200"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3EE9BDF2-EA93-4761-AA72-F817568A0BC9}"/>
              </a:ext>
            </a:extLst>
          </p:cNvPr>
          <p:cNvSpPr/>
          <p:nvPr/>
        </p:nvSpPr>
        <p:spPr>
          <a:xfrm>
            <a:off x="1444139" y="5344250"/>
            <a:ext cx="36000" cy="67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Rechteck 91">
            <a:extLst>
              <a:ext uri="{FF2B5EF4-FFF2-40B4-BE49-F238E27FC236}">
                <a16:creationId xmlns:a16="http://schemas.microsoft.com/office/drawing/2014/main" id="{1C62B1B2-87D0-4670-8667-A1C1809462EA}"/>
              </a:ext>
            </a:extLst>
          </p:cNvPr>
          <p:cNvSpPr/>
          <p:nvPr/>
        </p:nvSpPr>
        <p:spPr>
          <a:xfrm>
            <a:off x="1443989" y="5578371"/>
            <a:ext cx="162000" cy="678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Pfeil: nach rechts 92">
            <a:extLst>
              <a:ext uri="{FF2B5EF4-FFF2-40B4-BE49-F238E27FC236}">
                <a16:creationId xmlns:a16="http://schemas.microsoft.com/office/drawing/2014/main" id="{653FF402-94AE-4CE3-98AE-4B0798CB770E}"/>
              </a:ext>
            </a:extLst>
          </p:cNvPr>
          <p:cNvSpPr/>
          <p:nvPr/>
        </p:nvSpPr>
        <p:spPr>
          <a:xfrm>
            <a:off x="2497122" y="5056671"/>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Pfeil: nach rechts 93">
            <a:extLst>
              <a:ext uri="{FF2B5EF4-FFF2-40B4-BE49-F238E27FC236}">
                <a16:creationId xmlns:a16="http://schemas.microsoft.com/office/drawing/2014/main" id="{C0C1403B-8B35-4F96-8342-4267236293C5}"/>
              </a:ext>
            </a:extLst>
          </p:cNvPr>
          <p:cNvSpPr/>
          <p:nvPr/>
        </p:nvSpPr>
        <p:spPr>
          <a:xfrm>
            <a:off x="2514650" y="4959875"/>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Pfeil: nach rechts 94">
            <a:extLst>
              <a:ext uri="{FF2B5EF4-FFF2-40B4-BE49-F238E27FC236}">
                <a16:creationId xmlns:a16="http://schemas.microsoft.com/office/drawing/2014/main" id="{FD5775ED-5D88-420D-A93D-EF6B6AB1E2A9}"/>
              </a:ext>
            </a:extLst>
          </p:cNvPr>
          <p:cNvSpPr/>
          <p:nvPr/>
        </p:nvSpPr>
        <p:spPr>
          <a:xfrm>
            <a:off x="2005892" y="5153180"/>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Pfeil: nach rechts 95">
            <a:extLst>
              <a:ext uri="{FF2B5EF4-FFF2-40B4-BE49-F238E27FC236}">
                <a16:creationId xmlns:a16="http://schemas.microsoft.com/office/drawing/2014/main" id="{5BF378C0-844B-445D-953E-7B88CE912B46}"/>
              </a:ext>
            </a:extLst>
          </p:cNvPr>
          <p:cNvSpPr/>
          <p:nvPr/>
        </p:nvSpPr>
        <p:spPr>
          <a:xfrm>
            <a:off x="1924665" y="5246362"/>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Pfeil: nach rechts 97">
            <a:extLst>
              <a:ext uri="{FF2B5EF4-FFF2-40B4-BE49-F238E27FC236}">
                <a16:creationId xmlns:a16="http://schemas.microsoft.com/office/drawing/2014/main" id="{A7D77294-8694-4D3F-96CD-4D6224A6C04B}"/>
              </a:ext>
            </a:extLst>
          </p:cNvPr>
          <p:cNvSpPr/>
          <p:nvPr/>
        </p:nvSpPr>
        <p:spPr>
          <a:xfrm>
            <a:off x="1495625" y="5347608"/>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Pfeil: nach rechts 98">
            <a:extLst>
              <a:ext uri="{FF2B5EF4-FFF2-40B4-BE49-F238E27FC236}">
                <a16:creationId xmlns:a16="http://schemas.microsoft.com/office/drawing/2014/main" id="{9BC49D28-29A3-471D-8DD0-7A48BFD85F81}"/>
              </a:ext>
            </a:extLst>
          </p:cNvPr>
          <p:cNvSpPr/>
          <p:nvPr/>
        </p:nvSpPr>
        <p:spPr>
          <a:xfrm>
            <a:off x="1629629" y="5577124"/>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Pfeil: nach rechts 99">
            <a:extLst>
              <a:ext uri="{FF2B5EF4-FFF2-40B4-BE49-F238E27FC236}">
                <a16:creationId xmlns:a16="http://schemas.microsoft.com/office/drawing/2014/main" id="{46537C94-6B4C-41FA-8313-2697097E6C11}"/>
              </a:ext>
            </a:extLst>
          </p:cNvPr>
          <p:cNvSpPr/>
          <p:nvPr/>
        </p:nvSpPr>
        <p:spPr>
          <a:xfrm>
            <a:off x="3177970" y="4865583"/>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Pfeil: nach rechts 100">
            <a:extLst>
              <a:ext uri="{FF2B5EF4-FFF2-40B4-BE49-F238E27FC236}">
                <a16:creationId xmlns:a16="http://schemas.microsoft.com/office/drawing/2014/main" id="{DEBB68C5-8912-425B-AA09-300220B0D79A}"/>
              </a:ext>
            </a:extLst>
          </p:cNvPr>
          <p:cNvSpPr/>
          <p:nvPr/>
        </p:nvSpPr>
        <p:spPr>
          <a:xfrm>
            <a:off x="2959657" y="4767288"/>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Pfeil: nach rechts 101">
            <a:extLst>
              <a:ext uri="{FF2B5EF4-FFF2-40B4-BE49-F238E27FC236}">
                <a16:creationId xmlns:a16="http://schemas.microsoft.com/office/drawing/2014/main" id="{8F8E7981-8526-4533-9C81-8B4B7867AEDA}"/>
              </a:ext>
            </a:extLst>
          </p:cNvPr>
          <p:cNvSpPr/>
          <p:nvPr/>
        </p:nvSpPr>
        <p:spPr>
          <a:xfrm>
            <a:off x="3085440" y="4673085"/>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Pfeil: nach rechts 102">
            <a:extLst>
              <a:ext uri="{FF2B5EF4-FFF2-40B4-BE49-F238E27FC236}">
                <a16:creationId xmlns:a16="http://schemas.microsoft.com/office/drawing/2014/main" id="{2F214B51-C115-47BB-9839-939BF7D7B609}"/>
              </a:ext>
            </a:extLst>
          </p:cNvPr>
          <p:cNvSpPr/>
          <p:nvPr/>
        </p:nvSpPr>
        <p:spPr>
          <a:xfrm>
            <a:off x="3109368" y="4575159"/>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Pfeil: nach rechts 103">
            <a:extLst>
              <a:ext uri="{FF2B5EF4-FFF2-40B4-BE49-F238E27FC236}">
                <a16:creationId xmlns:a16="http://schemas.microsoft.com/office/drawing/2014/main" id="{DC5057C3-5E52-4A21-A47C-F8DBB5E6F8CD}"/>
              </a:ext>
            </a:extLst>
          </p:cNvPr>
          <p:cNvSpPr/>
          <p:nvPr/>
        </p:nvSpPr>
        <p:spPr>
          <a:xfrm>
            <a:off x="3597339" y="4479999"/>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Pfeil: nach rechts 104">
            <a:extLst>
              <a:ext uri="{FF2B5EF4-FFF2-40B4-BE49-F238E27FC236}">
                <a16:creationId xmlns:a16="http://schemas.microsoft.com/office/drawing/2014/main" id="{01395A1E-F215-4070-96ED-AD37CEFB98AA}"/>
              </a:ext>
            </a:extLst>
          </p:cNvPr>
          <p:cNvSpPr/>
          <p:nvPr/>
        </p:nvSpPr>
        <p:spPr>
          <a:xfrm>
            <a:off x="1497470" y="4284781"/>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Pfeil: nach rechts 105">
            <a:extLst>
              <a:ext uri="{FF2B5EF4-FFF2-40B4-BE49-F238E27FC236}">
                <a16:creationId xmlns:a16="http://schemas.microsoft.com/office/drawing/2014/main" id="{880DB4A7-7057-4CF7-8CC7-575FA2D3861D}"/>
              </a:ext>
            </a:extLst>
          </p:cNvPr>
          <p:cNvSpPr/>
          <p:nvPr/>
        </p:nvSpPr>
        <p:spPr>
          <a:xfrm>
            <a:off x="1735465" y="4188946"/>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Pfeil: nach rechts 106">
            <a:extLst>
              <a:ext uri="{FF2B5EF4-FFF2-40B4-BE49-F238E27FC236}">
                <a16:creationId xmlns:a16="http://schemas.microsoft.com/office/drawing/2014/main" id="{36497B99-55BE-4F4F-BF05-45BDE4323F6D}"/>
              </a:ext>
            </a:extLst>
          </p:cNvPr>
          <p:cNvSpPr/>
          <p:nvPr/>
        </p:nvSpPr>
        <p:spPr>
          <a:xfrm>
            <a:off x="2141933" y="4092965"/>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Pfeil: nach rechts 107">
            <a:extLst>
              <a:ext uri="{FF2B5EF4-FFF2-40B4-BE49-F238E27FC236}">
                <a16:creationId xmlns:a16="http://schemas.microsoft.com/office/drawing/2014/main" id="{C74A634B-FD06-4CE8-B3F6-743E1D2AE3FF}"/>
              </a:ext>
            </a:extLst>
          </p:cNvPr>
          <p:cNvSpPr/>
          <p:nvPr/>
        </p:nvSpPr>
        <p:spPr>
          <a:xfrm>
            <a:off x="2756116" y="4000206"/>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Pfeil: nach rechts 108">
            <a:extLst>
              <a:ext uri="{FF2B5EF4-FFF2-40B4-BE49-F238E27FC236}">
                <a16:creationId xmlns:a16="http://schemas.microsoft.com/office/drawing/2014/main" id="{91AC743A-FA2F-41B8-8926-F463E1E2B4B1}"/>
              </a:ext>
            </a:extLst>
          </p:cNvPr>
          <p:cNvSpPr/>
          <p:nvPr/>
        </p:nvSpPr>
        <p:spPr>
          <a:xfrm>
            <a:off x="4208783" y="3905681"/>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Pfeil: nach rechts 109">
            <a:extLst>
              <a:ext uri="{FF2B5EF4-FFF2-40B4-BE49-F238E27FC236}">
                <a16:creationId xmlns:a16="http://schemas.microsoft.com/office/drawing/2014/main" id="{695BD779-6AE0-40A4-B681-CC22412C2FD7}"/>
              </a:ext>
            </a:extLst>
          </p:cNvPr>
          <p:cNvSpPr/>
          <p:nvPr/>
        </p:nvSpPr>
        <p:spPr>
          <a:xfrm>
            <a:off x="4643596" y="3807335"/>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Pfeil: nach rechts 110">
            <a:extLst>
              <a:ext uri="{FF2B5EF4-FFF2-40B4-BE49-F238E27FC236}">
                <a16:creationId xmlns:a16="http://schemas.microsoft.com/office/drawing/2014/main" id="{6BBF397A-1416-4ABD-8406-2D9CADFAC9F2}"/>
              </a:ext>
            </a:extLst>
          </p:cNvPr>
          <p:cNvSpPr/>
          <p:nvPr/>
        </p:nvSpPr>
        <p:spPr>
          <a:xfrm>
            <a:off x="1495625" y="3612088"/>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Pfeil: nach rechts 111">
            <a:extLst>
              <a:ext uri="{FF2B5EF4-FFF2-40B4-BE49-F238E27FC236}">
                <a16:creationId xmlns:a16="http://schemas.microsoft.com/office/drawing/2014/main" id="{7E55D166-2329-42EC-AC1A-40C8FAAE09B8}"/>
              </a:ext>
            </a:extLst>
          </p:cNvPr>
          <p:cNvSpPr/>
          <p:nvPr/>
        </p:nvSpPr>
        <p:spPr>
          <a:xfrm>
            <a:off x="1557031" y="3519094"/>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Pfeil: nach rechts 112">
            <a:extLst>
              <a:ext uri="{FF2B5EF4-FFF2-40B4-BE49-F238E27FC236}">
                <a16:creationId xmlns:a16="http://schemas.microsoft.com/office/drawing/2014/main" id="{E49DD901-E5E3-4556-B1E3-58B35261EF28}"/>
              </a:ext>
            </a:extLst>
          </p:cNvPr>
          <p:cNvSpPr/>
          <p:nvPr/>
        </p:nvSpPr>
        <p:spPr>
          <a:xfrm>
            <a:off x="2096509" y="3132968"/>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Pfeil: nach rechts 113">
            <a:extLst>
              <a:ext uri="{FF2B5EF4-FFF2-40B4-BE49-F238E27FC236}">
                <a16:creationId xmlns:a16="http://schemas.microsoft.com/office/drawing/2014/main" id="{B4302590-70CC-4E33-8789-3A63A9B5083A}"/>
              </a:ext>
            </a:extLst>
          </p:cNvPr>
          <p:cNvSpPr/>
          <p:nvPr/>
        </p:nvSpPr>
        <p:spPr>
          <a:xfrm>
            <a:off x="2146055" y="3034497"/>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Pfeil: nach rechts 114">
            <a:extLst>
              <a:ext uri="{FF2B5EF4-FFF2-40B4-BE49-F238E27FC236}">
                <a16:creationId xmlns:a16="http://schemas.microsoft.com/office/drawing/2014/main" id="{24740DAF-C537-4B14-BCD5-B491454DD347}"/>
              </a:ext>
            </a:extLst>
          </p:cNvPr>
          <p:cNvSpPr/>
          <p:nvPr/>
        </p:nvSpPr>
        <p:spPr>
          <a:xfrm>
            <a:off x="2294221" y="2938513"/>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Pfeil: nach rechts 115">
            <a:extLst>
              <a:ext uri="{FF2B5EF4-FFF2-40B4-BE49-F238E27FC236}">
                <a16:creationId xmlns:a16="http://schemas.microsoft.com/office/drawing/2014/main" id="{3371250B-2C8A-47EC-AE39-AAA6C5EE993E}"/>
              </a:ext>
            </a:extLst>
          </p:cNvPr>
          <p:cNvSpPr/>
          <p:nvPr/>
        </p:nvSpPr>
        <p:spPr>
          <a:xfrm>
            <a:off x="2733006" y="2655345"/>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Pfeil: nach rechts 116">
            <a:extLst>
              <a:ext uri="{FF2B5EF4-FFF2-40B4-BE49-F238E27FC236}">
                <a16:creationId xmlns:a16="http://schemas.microsoft.com/office/drawing/2014/main" id="{5734D97E-969F-40D0-BBD6-DAAE00FAD744}"/>
              </a:ext>
            </a:extLst>
          </p:cNvPr>
          <p:cNvSpPr/>
          <p:nvPr/>
        </p:nvSpPr>
        <p:spPr>
          <a:xfrm>
            <a:off x="2956225" y="2560499"/>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Gleichschenkliges Dreieck 118">
            <a:extLst>
              <a:ext uri="{FF2B5EF4-FFF2-40B4-BE49-F238E27FC236}">
                <a16:creationId xmlns:a16="http://schemas.microsoft.com/office/drawing/2014/main" id="{98C34A22-9D19-4A90-B8BD-2A15973F3940}"/>
              </a:ext>
            </a:extLst>
          </p:cNvPr>
          <p:cNvSpPr/>
          <p:nvPr/>
        </p:nvSpPr>
        <p:spPr>
          <a:xfrm rot="5400000">
            <a:off x="1962683" y="2074209"/>
            <a:ext cx="68875" cy="688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Gleichschenkliges Dreieck 119">
            <a:extLst>
              <a:ext uri="{FF2B5EF4-FFF2-40B4-BE49-F238E27FC236}">
                <a16:creationId xmlns:a16="http://schemas.microsoft.com/office/drawing/2014/main" id="{AAA64CB5-00C4-4564-9656-EBE10EB21B83}"/>
              </a:ext>
            </a:extLst>
          </p:cNvPr>
          <p:cNvSpPr/>
          <p:nvPr/>
        </p:nvSpPr>
        <p:spPr>
          <a:xfrm rot="5400000">
            <a:off x="2016618" y="2463590"/>
            <a:ext cx="68875" cy="688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Gleichschenkliges Dreieck 120">
            <a:extLst>
              <a:ext uri="{FF2B5EF4-FFF2-40B4-BE49-F238E27FC236}">
                <a16:creationId xmlns:a16="http://schemas.microsoft.com/office/drawing/2014/main" id="{39958902-7B3D-4812-8619-BB41F7BC1887}"/>
              </a:ext>
            </a:extLst>
          </p:cNvPr>
          <p:cNvSpPr/>
          <p:nvPr/>
        </p:nvSpPr>
        <p:spPr>
          <a:xfrm rot="5400000">
            <a:off x="4021456" y="2369542"/>
            <a:ext cx="68875" cy="688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Gleichschenkliges Dreieck 121">
            <a:extLst>
              <a:ext uri="{FF2B5EF4-FFF2-40B4-BE49-F238E27FC236}">
                <a16:creationId xmlns:a16="http://schemas.microsoft.com/office/drawing/2014/main" id="{C95C201A-0AD8-4240-901B-0B16CCCE71DB}"/>
              </a:ext>
            </a:extLst>
          </p:cNvPr>
          <p:cNvSpPr/>
          <p:nvPr/>
        </p:nvSpPr>
        <p:spPr>
          <a:xfrm rot="5400000">
            <a:off x="4737726" y="2269055"/>
            <a:ext cx="68875" cy="688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Gleichschenkliges Dreieck 123">
            <a:extLst>
              <a:ext uri="{FF2B5EF4-FFF2-40B4-BE49-F238E27FC236}">
                <a16:creationId xmlns:a16="http://schemas.microsoft.com/office/drawing/2014/main" id="{1940BFC6-776E-4260-8501-00580C18BD19}"/>
              </a:ext>
            </a:extLst>
          </p:cNvPr>
          <p:cNvSpPr/>
          <p:nvPr/>
        </p:nvSpPr>
        <p:spPr>
          <a:xfrm>
            <a:off x="2188084" y="1984888"/>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Gleichschenkliges Dreieck 124">
            <a:extLst>
              <a:ext uri="{FF2B5EF4-FFF2-40B4-BE49-F238E27FC236}">
                <a16:creationId xmlns:a16="http://schemas.microsoft.com/office/drawing/2014/main" id="{D9CCF729-4CAE-4667-A7A0-239B85F2094A}"/>
              </a:ext>
            </a:extLst>
          </p:cNvPr>
          <p:cNvSpPr/>
          <p:nvPr/>
        </p:nvSpPr>
        <p:spPr>
          <a:xfrm>
            <a:off x="1868599" y="2275603"/>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Gleichschenkliges Dreieck 125">
            <a:extLst>
              <a:ext uri="{FF2B5EF4-FFF2-40B4-BE49-F238E27FC236}">
                <a16:creationId xmlns:a16="http://schemas.microsoft.com/office/drawing/2014/main" id="{B76DB6E8-8F10-4D79-BC74-CF3DC1447B5F}"/>
              </a:ext>
            </a:extLst>
          </p:cNvPr>
          <p:cNvSpPr/>
          <p:nvPr/>
        </p:nvSpPr>
        <p:spPr>
          <a:xfrm>
            <a:off x="2521081" y="2277944"/>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Gleichschenkliges Dreieck 126">
            <a:extLst>
              <a:ext uri="{FF2B5EF4-FFF2-40B4-BE49-F238E27FC236}">
                <a16:creationId xmlns:a16="http://schemas.microsoft.com/office/drawing/2014/main" id="{B13A7C9A-E352-4D86-865C-70882EEDF21B}"/>
              </a:ext>
            </a:extLst>
          </p:cNvPr>
          <p:cNvSpPr/>
          <p:nvPr/>
        </p:nvSpPr>
        <p:spPr>
          <a:xfrm>
            <a:off x="3287655" y="2277944"/>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Gleichschenkliges Dreieck 127">
            <a:extLst>
              <a:ext uri="{FF2B5EF4-FFF2-40B4-BE49-F238E27FC236}">
                <a16:creationId xmlns:a16="http://schemas.microsoft.com/office/drawing/2014/main" id="{6109A989-B365-4141-AC56-B23BC9F7B023}"/>
              </a:ext>
            </a:extLst>
          </p:cNvPr>
          <p:cNvSpPr/>
          <p:nvPr/>
        </p:nvSpPr>
        <p:spPr>
          <a:xfrm>
            <a:off x="2218435" y="2659642"/>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Gleichschenkliges Dreieck 128">
            <a:extLst>
              <a:ext uri="{FF2B5EF4-FFF2-40B4-BE49-F238E27FC236}">
                <a16:creationId xmlns:a16="http://schemas.microsoft.com/office/drawing/2014/main" id="{496265C6-090B-49D8-97E8-1240993B80B1}"/>
              </a:ext>
            </a:extLst>
          </p:cNvPr>
          <p:cNvSpPr/>
          <p:nvPr/>
        </p:nvSpPr>
        <p:spPr>
          <a:xfrm>
            <a:off x="2239196" y="2756090"/>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Gleichschenkliges Dreieck 129">
            <a:extLst>
              <a:ext uri="{FF2B5EF4-FFF2-40B4-BE49-F238E27FC236}">
                <a16:creationId xmlns:a16="http://schemas.microsoft.com/office/drawing/2014/main" id="{F54BF2BB-316C-496F-9E03-ACAAD62E2F2F}"/>
              </a:ext>
            </a:extLst>
          </p:cNvPr>
          <p:cNvSpPr/>
          <p:nvPr/>
        </p:nvSpPr>
        <p:spPr>
          <a:xfrm>
            <a:off x="2705140" y="3909787"/>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Gleichschenkliges Dreieck 130">
            <a:extLst>
              <a:ext uri="{FF2B5EF4-FFF2-40B4-BE49-F238E27FC236}">
                <a16:creationId xmlns:a16="http://schemas.microsoft.com/office/drawing/2014/main" id="{DFE73DE2-AF47-462E-BF04-00E847DB5C6B}"/>
              </a:ext>
            </a:extLst>
          </p:cNvPr>
          <p:cNvSpPr/>
          <p:nvPr/>
        </p:nvSpPr>
        <p:spPr>
          <a:xfrm>
            <a:off x="3564809" y="3912672"/>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Gleichschenkliges Dreieck 131">
            <a:extLst>
              <a:ext uri="{FF2B5EF4-FFF2-40B4-BE49-F238E27FC236}">
                <a16:creationId xmlns:a16="http://schemas.microsoft.com/office/drawing/2014/main" id="{B340D251-A113-47F4-8DF4-C1AC35EFB531}"/>
              </a:ext>
            </a:extLst>
          </p:cNvPr>
          <p:cNvSpPr/>
          <p:nvPr/>
        </p:nvSpPr>
        <p:spPr>
          <a:xfrm>
            <a:off x="2678651" y="4006012"/>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Gleichschenkliges Dreieck 132">
            <a:extLst>
              <a:ext uri="{FF2B5EF4-FFF2-40B4-BE49-F238E27FC236}">
                <a16:creationId xmlns:a16="http://schemas.microsoft.com/office/drawing/2014/main" id="{DFDD41D6-EBC5-4019-B8C9-8E6FF87352E8}"/>
              </a:ext>
            </a:extLst>
          </p:cNvPr>
          <p:cNvSpPr/>
          <p:nvPr/>
        </p:nvSpPr>
        <p:spPr>
          <a:xfrm>
            <a:off x="1918563" y="4582247"/>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Gleichschenkliges Dreieck 133">
            <a:extLst>
              <a:ext uri="{FF2B5EF4-FFF2-40B4-BE49-F238E27FC236}">
                <a16:creationId xmlns:a16="http://schemas.microsoft.com/office/drawing/2014/main" id="{D8AEB881-20B7-45DE-85BC-87B68DF3A6C8}"/>
              </a:ext>
            </a:extLst>
          </p:cNvPr>
          <p:cNvSpPr/>
          <p:nvPr/>
        </p:nvSpPr>
        <p:spPr>
          <a:xfrm>
            <a:off x="2016884" y="4774795"/>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5" name="Gleichschenkliges Dreieck 134">
            <a:extLst>
              <a:ext uri="{FF2B5EF4-FFF2-40B4-BE49-F238E27FC236}">
                <a16:creationId xmlns:a16="http://schemas.microsoft.com/office/drawing/2014/main" id="{98EED643-8643-4B2E-B514-2437FE63D71A}"/>
              </a:ext>
            </a:extLst>
          </p:cNvPr>
          <p:cNvSpPr/>
          <p:nvPr/>
        </p:nvSpPr>
        <p:spPr>
          <a:xfrm>
            <a:off x="2296562" y="4872734"/>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Gleichschenkliges Dreieck 135">
            <a:extLst>
              <a:ext uri="{FF2B5EF4-FFF2-40B4-BE49-F238E27FC236}">
                <a16:creationId xmlns:a16="http://schemas.microsoft.com/office/drawing/2014/main" id="{B7DB43D0-6352-461C-96C9-7553D7A6BE65}"/>
              </a:ext>
            </a:extLst>
          </p:cNvPr>
          <p:cNvSpPr/>
          <p:nvPr/>
        </p:nvSpPr>
        <p:spPr>
          <a:xfrm>
            <a:off x="1947586" y="5060596"/>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Rechteck 136">
            <a:extLst>
              <a:ext uri="{FF2B5EF4-FFF2-40B4-BE49-F238E27FC236}">
                <a16:creationId xmlns:a16="http://schemas.microsoft.com/office/drawing/2014/main" id="{5DC83E70-14BE-482B-95A2-E338C20AF881}"/>
              </a:ext>
            </a:extLst>
          </p:cNvPr>
          <p:cNvSpPr/>
          <p:nvPr/>
        </p:nvSpPr>
        <p:spPr>
          <a:xfrm rot="2700000">
            <a:off x="1878578" y="3814473"/>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8" name="Rechteck 137">
            <a:extLst>
              <a:ext uri="{FF2B5EF4-FFF2-40B4-BE49-F238E27FC236}">
                <a16:creationId xmlns:a16="http://schemas.microsoft.com/office/drawing/2014/main" id="{10521711-8769-45F7-9717-07CF10B67691}"/>
              </a:ext>
            </a:extLst>
          </p:cNvPr>
          <p:cNvSpPr/>
          <p:nvPr/>
        </p:nvSpPr>
        <p:spPr>
          <a:xfrm rot="2700000">
            <a:off x="1882961" y="3913460"/>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 name="Rechteck 138">
            <a:extLst>
              <a:ext uri="{FF2B5EF4-FFF2-40B4-BE49-F238E27FC236}">
                <a16:creationId xmlns:a16="http://schemas.microsoft.com/office/drawing/2014/main" id="{7FAEEB58-0E3F-4E2D-9317-9F873D450A3C}"/>
              </a:ext>
            </a:extLst>
          </p:cNvPr>
          <p:cNvSpPr/>
          <p:nvPr/>
        </p:nvSpPr>
        <p:spPr>
          <a:xfrm rot="2700000">
            <a:off x="1885469" y="4008841"/>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Rechteck 139">
            <a:extLst>
              <a:ext uri="{FF2B5EF4-FFF2-40B4-BE49-F238E27FC236}">
                <a16:creationId xmlns:a16="http://schemas.microsoft.com/office/drawing/2014/main" id="{5665F6F5-4A3F-4F76-BE3A-7196F307CEF2}"/>
              </a:ext>
            </a:extLst>
          </p:cNvPr>
          <p:cNvSpPr/>
          <p:nvPr/>
        </p:nvSpPr>
        <p:spPr>
          <a:xfrm rot="2700000">
            <a:off x="1878578" y="4107129"/>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Rechteck 140">
            <a:extLst>
              <a:ext uri="{FF2B5EF4-FFF2-40B4-BE49-F238E27FC236}">
                <a16:creationId xmlns:a16="http://schemas.microsoft.com/office/drawing/2014/main" id="{2C991CEC-F8F3-43D0-949E-4FF7120A670B}"/>
              </a:ext>
            </a:extLst>
          </p:cNvPr>
          <p:cNvSpPr/>
          <p:nvPr/>
        </p:nvSpPr>
        <p:spPr>
          <a:xfrm rot="2700000">
            <a:off x="2658455" y="4488859"/>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Rechteck 141">
            <a:extLst>
              <a:ext uri="{FF2B5EF4-FFF2-40B4-BE49-F238E27FC236}">
                <a16:creationId xmlns:a16="http://schemas.microsoft.com/office/drawing/2014/main" id="{57C98FD2-356B-4340-ADDE-247B11371A35}"/>
              </a:ext>
            </a:extLst>
          </p:cNvPr>
          <p:cNvSpPr/>
          <p:nvPr/>
        </p:nvSpPr>
        <p:spPr>
          <a:xfrm rot="2700000">
            <a:off x="2381372" y="4581788"/>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Rechteck 142">
            <a:extLst>
              <a:ext uri="{FF2B5EF4-FFF2-40B4-BE49-F238E27FC236}">
                <a16:creationId xmlns:a16="http://schemas.microsoft.com/office/drawing/2014/main" id="{BE7F28F4-4B86-48BB-AF4F-5C41268D549E}"/>
              </a:ext>
            </a:extLst>
          </p:cNvPr>
          <p:cNvSpPr/>
          <p:nvPr/>
        </p:nvSpPr>
        <p:spPr>
          <a:xfrm rot="2700000">
            <a:off x="2398789" y="4682335"/>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4" name="Rechteck 143">
            <a:extLst>
              <a:ext uri="{FF2B5EF4-FFF2-40B4-BE49-F238E27FC236}">
                <a16:creationId xmlns:a16="http://schemas.microsoft.com/office/drawing/2014/main" id="{90EAF466-13CC-4F0A-83D2-AA75DEE78432}"/>
              </a:ext>
            </a:extLst>
          </p:cNvPr>
          <p:cNvSpPr/>
          <p:nvPr/>
        </p:nvSpPr>
        <p:spPr>
          <a:xfrm rot="2700000">
            <a:off x="2462654" y="4779262"/>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5" name="Rechteck 144">
            <a:extLst>
              <a:ext uri="{FF2B5EF4-FFF2-40B4-BE49-F238E27FC236}">
                <a16:creationId xmlns:a16="http://schemas.microsoft.com/office/drawing/2014/main" id="{7445CE84-33B7-443F-A417-B86A681E389A}"/>
              </a:ext>
            </a:extLst>
          </p:cNvPr>
          <p:cNvSpPr/>
          <p:nvPr/>
        </p:nvSpPr>
        <p:spPr>
          <a:xfrm rot="2700000">
            <a:off x="2832549" y="4875158"/>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 name="Rechteck 145">
            <a:extLst>
              <a:ext uri="{FF2B5EF4-FFF2-40B4-BE49-F238E27FC236}">
                <a16:creationId xmlns:a16="http://schemas.microsoft.com/office/drawing/2014/main" id="{CBB8E23E-86CB-4E65-9973-2015263E96D9}"/>
              </a:ext>
            </a:extLst>
          </p:cNvPr>
          <p:cNvSpPr/>
          <p:nvPr/>
        </p:nvSpPr>
        <p:spPr>
          <a:xfrm rot="2700000">
            <a:off x="2455052" y="4970502"/>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Rechteck 146">
            <a:extLst>
              <a:ext uri="{FF2B5EF4-FFF2-40B4-BE49-F238E27FC236}">
                <a16:creationId xmlns:a16="http://schemas.microsoft.com/office/drawing/2014/main" id="{B7B0192C-2842-4A1B-8596-76D250429AF4}"/>
              </a:ext>
            </a:extLst>
          </p:cNvPr>
          <p:cNvSpPr/>
          <p:nvPr/>
        </p:nvSpPr>
        <p:spPr>
          <a:xfrm>
            <a:off x="1870945" y="3329097"/>
            <a:ext cx="63670" cy="6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Rechteck 147">
            <a:extLst>
              <a:ext uri="{FF2B5EF4-FFF2-40B4-BE49-F238E27FC236}">
                <a16:creationId xmlns:a16="http://schemas.microsoft.com/office/drawing/2014/main" id="{E8FC7A5A-7487-4D02-9DDE-339083B157DA}"/>
              </a:ext>
            </a:extLst>
          </p:cNvPr>
          <p:cNvSpPr/>
          <p:nvPr/>
        </p:nvSpPr>
        <p:spPr>
          <a:xfrm>
            <a:off x="1901023" y="3231500"/>
            <a:ext cx="63670" cy="6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Rechteck 148">
            <a:extLst>
              <a:ext uri="{FF2B5EF4-FFF2-40B4-BE49-F238E27FC236}">
                <a16:creationId xmlns:a16="http://schemas.microsoft.com/office/drawing/2014/main" id="{02254B4A-666F-4E6C-84E7-6639495A65E5}"/>
              </a:ext>
            </a:extLst>
          </p:cNvPr>
          <p:cNvSpPr/>
          <p:nvPr/>
        </p:nvSpPr>
        <p:spPr>
          <a:xfrm>
            <a:off x="1740100" y="2847904"/>
            <a:ext cx="63670" cy="6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0" name="Rechteck 149">
            <a:extLst>
              <a:ext uri="{FF2B5EF4-FFF2-40B4-BE49-F238E27FC236}">
                <a16:creationId xmlns:a16="http://schemas.microsoft.com/office/drawing/2014/main" id="{F6836C48-22B7-442A-929B-7A733A73B4B6}"/>
              </a:ext>
            </a:extLst>
          </p:cNvPr>
          <p:cNvSpPr/>
          <p:nvPr/>
        </p:nvSpPr>
        <p:spPr>
          <a:xfrm>
            <a:off x="1809487" y="2463527"/>
            <a:ext cx="63670" cy="6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Rechteck 150">
            <a:extLst>
              <a:ext uri="{FF2B5EF4-FFF2-40B4-BE49-F238E27FC236}">
                <a16:creationId xmlns:a16="http://schemas.microsoft.com/office/drawing/2014/main" id="{D5128B5B-8A05-4053-8C0C-919984A8FA3C}"/>
              </a:ext>
            </a:extLst>
          </p:cNvPr>
          <p:cNvSpPr/>
          <p:nvPr/>
        </p:nvSpPr>
        <p:spPr>
          <a:xfrm>
            <a:off x="1714237" y="2074589"/>
            <a:ext cx="63670" cy="6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Rechteck 151">
            <a:extLst>
              <a:ext uri="{FF2B5EF4-FFF2-40B4-BE49-F238E27FC236}">
                <a16:creationId xmlns:a16="http://schemas.microsoft.com/office/drawing/2014/main" id="{B887BD3C-8D11-4228-A414-356364F7BF1D}"/>
              </a:ext>
            </a:extLst>
          </p:cNvPr>
          <p:cNvSpPr/>
          <p:nvPr/>
        </p:nvSpPr>
        <p:spPr>
          <a:xfrm>
            <a:off x="2298110" y="1886026"/>
            <a:ext cx="63670" cy="6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Rechteck 152">
            <a:extLst>
              <a:ext uri="{FF2B5EF4-FFF2-40B4-BE49-F238E27FC236}">
                <a16:creationId xmlns:a16="http://schemas.microsoft.com/office/drawing/2014/main" id="{77F9592C-9839-4C33-AF0B-3773A0ACA800}"/>
              </a:ext>
            </a:extLst>
          </p:cNvPr>
          <p:cNvSpPr/>
          <p:nvPr/>
        </p:nvSpPr>
        <p:spPr>
          <a:xfrm>
            <a:off x="2241350" y="2174397"/>
            <a:ext cx="63670" cy="6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4" name="Rechteck 153">
            <a:extLst>
              <a:ext uri="{FF2B5EF4-FFF2-40B4-BE49-F238E27FC236}">
                <a16:creationId xmlns:a16="http://schemas.microsoft.com/office/drawing/2014/main" id="{51474265-F67E-4740-8DEE-439F1DC3E8F4}"/>
              </a:ext>
            </a:extLst>
          </p:cNvPr>
          <p:cNvSpPr/>
          <p:nvPr/>
        </p:nvSpPr>
        <p:spPr>
          <a:xfrm>
            <a:off x="2289372" y="2267514"/>
            <a:ext cx="63670" cy="6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Rechteck 154">
            <a:extLst>
              <a:ext uri="{FF2B5EF4-FFF2-40B4-BE49-F238E27FC236}">
                <a16:creationId xmlns:a16="http://schemas.microsoft.com/office/drawing/2014/main" id="{0D9BF58C-CCED-4107-B096-34A1D4534D25}"/>
              </a:ext>
            </a:extLst>
          </p:cNvPr>
          <p:cNvSpPr/>
          <p:nvPr/>
        </p:nvSpPr>
        <p:spPr>
          <a:xfrm>
            <a:off x="2232434" y="2364861"/>
            <a:ext cx="63670" cy="6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Rechteck 155">
            <a:extLst>
              <a:ext uri="{FF2B5EF4-FFF2-40B4-BE49-F238E27FC236}">
                <a16:creationId xmlns:a16="http://schemas.microsoft.com/office/drawing/2014/main" id="{24033EB1-19B5-459C-B50B-C01E15F4CFC3}"/>
              </a:ext>
            </a:extLst>
          </p:cNvPr>
          <p:cNvSpPr/>
          <p:nvPr/>
        </p:nvSpPr>
        <p:spPr>
          <a:xfrm>
            <a:off x="2232434" y="2554731"/>
            <a:ext cx="63670" cy="6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7" name="Rechteck 156">
            <a:extLst>
              <a:ext uri="{FF2B5EF4-FFF2-40B4-BE49-F238E27FC236}">
                <a16:creationId xmlns:a16="http://schemas.microsoft.com/office/drawing/2014/main" id="{B0C57B9D-1687-4F8E-88DD-7BC4296AB55F}"/>
              </a:ext>
            </a:extLst>
          </p:cNvPr>
          <p:cNvSpPr/>
          <p:nvPr/>
        </p:nvSpPr>
        <p:spPr>
          <a:xfrm>
            <a:off x="3127269" y="2173647"/>
            <a:ext cx="63670" cy="6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8" name="Rechteck 157">
            <a:extLst>
              <a:ext uri="{FF2B5EF4-FFF2-40B4-BE49-F238E27FC236}">
                <a16:creationId xmlns:a16="http://schemas.microsoft.com/office/drawing/2014/main" id="{D0051547-85B0-4434-9D44-33C6D9896063}"/>
              </a:ext>
            </a:extLst>
          </p:cNvPr>
          <p:cNvSpPr/>
          <p:nvPr/>
        </p:nvSpPr>
        <p:spPr>
          <a:xfrm>
            <a:off x="4086971" y="2174275"/>
            <a:ext cx="63670" cy="6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9" name="Rechteck 158">
            <a:extLst>
              <a:ext uri="{FF2B5EF4-FFF2-40B4-BE49-F238E27FC236}">
                <a16:creationId xmlns:a16="http://schemas.microsoft.com/office/drawing/2014/main" id="{14A5B9BC-308C-4427-9F93-5C8F45ADF14D}"/>
              </a:ext>
            </a:extLst>
          </p:cNvPr>
          <p:cNvSpPr/>
          <p:nvPr/>
        </p:nvSpPr>
        <p:spPr>
          <a:xfrm rot="2700000">
            <a:off x="1460173" y="3530827"/>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0" name="Rechteck 159">
            <a:extLst>
              <a:ext uri="{FF2B5EF4-FFF2-40B4-BE49-F238E27FC236}">
                <a16:creationId xmlns:a16="http://schemas.microsoft.com/office/drawing/2014/main" id="{1D17DDE0-9533-4730-8513-2CA1EBE4690D}"/>
              </a:ext>
            </a:extLst>
          </p:cNvPr>
          <p:cNvSpPr/>
          <p:nvPr/>
        </p:nvSpPr>
        <p:spPr>
          <a:xfrm rot="2700000">
            <a:off x="1462374" y="3432177"/>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1" name="Rechteck 160">
            <a:extLst>
              <a:ext uri="{FF2B5EF4-FFF2-40B4-BE49-F238E27FC236}">
                <a16:creationId xmlns:a16="http://schemas.microsoft.com/office/drawing/2014/main" id="{E8155D3B-1799-444B-8E5E-F66FE9534D43}"/>
              </a:ext>
            </a:extLst>
          </p:cNvPr>
          <p:cNvSpPr/>
          <p:nvPr/>
        </p:nvSpPr>
        <p:spPr>
          <a:xfrm rot="2700000">
            <a:off x="1457020" y="3336202"/>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2" name="Rechteck 161">
            <a:extLst>
              <a:ext uri="{FF2B5EF4-FFF2-40B4-BE49-F238E27FC236}">
                <a16:creationId xmlns:a16="http://schemas.microsoft.com/office/drawing/2014/main" id="{01611DC1-BE36-4D42-AF97-6A019C6ECCE8}"/>
              </a:ext>
            </a:extLst>
          </p:cNvPr>
          <p:cNvSpPr/>
          <p:nvPr/>
        </p:nvSpPr>
        <p:spPr>
          <a:xfrm rot="2700000">
            <a:off x="1457020" y="3239531"/>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3" name="Rechteck 162">
            <a:extLst>
              <a:ext uri="{FF2B5EF4-FFF2-40B4-BE49-F238E27FC236}">
                <a16:creationId xmlns:a16="http://schemas.microsoft.com/office/drawing/2014/main" id="{D02E3628-53FB-43F8-A42E-875F10F1CAF4}"/>
              </a:ext>
            </a:extLst>
          </p:cNvPr>
          <p:cNvSpPr/>
          <p:nvPr/>
        </p:nvSpPr>
        <p:spPr>
          <a:xfrm rot="2700000">
            <a:off x="1457019" y="3143535"/>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4" name="Rechteck 163">
            <a:extLst>
              <a:ext uri="{FF2B5EF4-FFF2-40B4-BE49-F238E27FC236}">
                <a16:creationId xmlns:a16="http://schemas.microsoft.com/office/drawing/2014/main" id="{671D0888-B070-4285-90B4-589E21378D81}"/>
              </a:ext>
            </a:extLst>
          </p:cNvPr>
          <p:cNvSpPr/>
          <p:nvPr/>
        </p:nvSpPr>
        <p:spPr>
          <a:xfrm rot="2700000">
            <a:off x="1457020" y="3047989"/>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5" name="Rechteck 164">
            <a:extLst>
              <a:ext uri="{FF2B5EF4-FFF2-40B4-BE49-F238E27FC236}">
                <a16:creationId xmlns:a16="http://schemas.microsoft.com/office/drawing/2014/main" id="{A9B7EAC2-47A5-4770-A175-4AF4437EDC1D}"/>
              </a:ext>
            </a:extLst>
          </p:cNvPr>
          <p:cNvSpPr/>
          <p:nvPr/>
        </p:nvSpPr>
        <p:spPr>
          <a:xfrm rot="2700000">
            <a:off x="1456910" y="2947314"/>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6" name="Rechteck 165">
            <a:extLst>
              <a:ext uri="{FF2B5EF4-FFF2-40B4-BE49-F238E27FC236}">
                <a16:creationId xmlns:a16="http://schemas.microsoft.com/office/drawing/2014/main" id="{2C8EF5E8-3339-4E9E-A2E4-BE9108D9E744}"/>
              </a:ext>
            </a:extLst>
          </p:cNvPr>
          <p:cNvSpPr/>
          <p:nvPr/>
        </p:nvSpPr>
        <p:spPr>
          <a:xfrm rot="2700000">
            <a:off x="1457178" y="2858526"/>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7" name="Rechteck 166">
            <a:extLst>
              <a:ext uri="{FF2B5EF4-FFF2-40B4-BE49-F238E27FC236}">
                <a16:creationId xmlns:a16="http://schemas.microsoft.com/office/drawing/2014/main" id="{80C5FF9C-11A3-4175-9735-18CF951A2D54}"/>
              </a:ext>
            </a:extLst>
          </p:cNvPr>
          <p:cNvSpPr/>
          <p:nvPr/>
        </p:nvSpPr>
        <p:spPr>
          <a:xfrm rot="2700000">
            <a:off x="1456909" y="2760426"/>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8" name="Rechteck 167">
            <a:extLst>
              <a:ext uri="{FF2B5EF4-FFF2-40B4-BE49-F238E27FC236}">
                <a16:creationId xmlns:a16="http://schemas.microsoft.com/office/drawing/2014/main" id="{1B6A52F4-5C88-4F72-A215-336252E4C731}"/>
              </a:ext>
            </a:extLst>
          </p:cNvPr>
          <p:cNvSpPr/>
          <p:nvPr/>
        </p:nvSpPr>
        <p:spPr>
          <a:xfrm rot="2700000">
            <a:off x="1456264" y="2663503"/>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9" name="Rechteck 168">
            <a:extLst>
              <a:ext uri="{FF2B5EF4-FFF2-40B4-BE49-F238E27FC236}">
                <a16:creationId xmlns:a16="http://schemas.microsoft.com/office/drawing/2014/main" id="{89B22E03-B301-46AB-907B-099F3C0098FA}"/>
              </a:ext>
            </a:extLst>
          </p:cNvPr>
          <p:cNvSpPr/>
          <p:nvPr/>
        </p:nvSpPr>
        <p:spPr>
          <a:xfrm rot="2700000">
            <a:off x="1456265" y="2569408"/>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0" name="Rechteck 169">
            <a:extLst>
              <a:ext uri="{FF2B5EF4-FFF2-40B4-BE49-F238E27FC236}">
                <a16:creationId xmlns:a16="http://schemas.microsoft.com/office/drawing/2014/main" id="{38A51FA7-07B2-445A-B5C4-B717A30FA778}"/>
              </a:ext>
            </a:extLst>
          </p:cNvPr>
          <p:cNvSpPr/>
          <p:nvPr/>
        </p:nvSpPr>
        <p:spPr>
          <a:xfrm rot="2700000">
            <a:off x="1459077" y="2476904"/>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1" name="Rechteck 170">
            <a:extLst>
              <a:ext uri="{FF2B5EF4-FFF2-40B4-BE49-F238E27FC236}">
                <a16:creationId xmlns:a16="http://schemas.microsoft.com/office/drawing/2014/main" id="{7696D738-67B7-4D03-8FB3-2793A6A1649C}"/>
              </a:ext>
            </a:extLst>
          </p:cNvPr>
          <p:cNvSpPr/>
          <p:nvPr/>
        </p:nvSpPr>
        <p:spPr>
          <a:xfrm rot="2700000">
            <a:off x="1456006" y="2374095"/>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2" name="Gleichschenkliges Dreieck 171">
            <a:extLst>
              <a:ext uri="{FF2B5EF4-FFF2-40B4-BE49-F238E27FC236}">
                <a16:creationId xmlns:a16="http://schemas.microsoft.com/office/drawing/2014/main" id="{4F8C813D-8F5A-4463-BB2C-79D230125D94}"/>
              </a:ext>
            </a:extLst>
          </p:cNvPr>
          <p:cNvSpPr/>
          <p:nvPr/>
        </p:nvSpPr>
        <p:spPr>
          <a:xfrm>
            <a:off x="1745219" y="2374358"/>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3" name="Rechteck 172">
            <a:extLst>
              <a:ext uri="{FF2B5EF4-FFF2-40B4-BE49-F238E27FC236}">
                <a16:creationId xmlns:a16="http://schemas.microsoft.com/office/drawing/2014/main" id="{70A28D89-10B4-447E-8D88-D9046E1323A3}"/>
              </a:ext>
            </a:extLst>
          </p:cNvPr>
          <p:cNvSpPr/>
          <p:nvPr/>
        </p:nvSpPr>
        <p:spPr>
          <a:xfrm rot="2700000">
            <a:off x="1456006" y="2278564"/>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4" name="Rechteck 173">
            <a:extLst>
              <a:ext uri="{FF2B5EF4-FFF2-40B4-BE49-F238E27FC236}">
                <a16:creationId xmlns:a16="http://schemas.microsoft.com/office/drawing/2014/main" id="{7F1190A4-3C6F-46CC-B17E-A928A683531E}"/>
              </a:ext>
            </a:extLst>
          </p:cNvPr>
          <p:cNvSpPr/>
          <p:nvPr/>
        </p:nvSpPr>
        <p:spPr>
          <a:xfrm rot="2700000">
            <a:off x="1458386" y="2183385"/>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5" name="Rechteck 174">
            <a:extLst>
              <a:ext uri="{FF2B5EF4-FFF2-40B4-BE49-F238E27FC236}">
                <a16:creationId xmlns:a16="http://schemas.microsoft.com/office/drawing/2014/main" id="{8B4B0BD2-6DCF-49E2-BBB2-60F16C88B3AF}"/>
              </a:ext>
            </a:extLst>
          </p:cNvPr>
          <p:cNvSpPr/>
          <p:nvPr/>
        </p:nvSpPr>
        <p:spPr>
          <a:xfrm rot="2700000">
            <a:off x="1455983" y="2090377"/>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6" name="Rechteck 175">
            <a:extLst>
              <a:ext uri="{FF2B5EF4-FFF2-40B4-BE49-F238E27FC236}">
                <a16:creationId xmlns:a16="http://schemas.microsoft.com/office/drawing/2014/main" id="{94B4EA78-1898-45CB-952F-3A1A0C9C060E}"/>
              </a:ext>
            </a:extLst>
          </p:cNvPr>
          <p:cNvSpPr/>
          <p:nvPr/>
        </p:nvSpPr>
        <p:spPr>
          <a:xfrm rot="2700000">
            <a:off x="1458385" y="1990121"/>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7" name="Rechteck 176">
            <a:extLst>
              <a:ext uri="{FF2B5EF4-FFF2-40B4-BE49-F238E27FC236}">
                <a16:creationId xmlns:a16="http://schemas.microsoft.com/office/drawing/2014/main" id="{945C3156-E21A-46B6-8FA7-B0E507833C5A}"/>
              </a:ext>
            </a:extLst>
          </p:cNvPr>
          <p:cNvSpPr/>
          <p:nvPr/>
        </p:nvSpPr>
        <p:spPr>
          <a:xfrm rot="2700000">
            <a:off x="1458384" y="1895033"/>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8" name="Ellipse 177">
            <a:extLst>
              <a:ext uri="{FF2B5EF4-FFF2-40B4-BE49-F238E27FC236}">
                <a16:creationId xmlns:a16="http://schemas.microsoft.com/office/drawing/2014/main" id="{82C50427-0C42-4C97-BDAC-0273BB8B7B74}"/>
              </a:ext>
            </a:extLst>
          </p:cNvPr>
          <p:cNvSpPr/>
          <p:nvPr/>
        </p:nvSpPr>
        <p:spPr>
          <a:xfrm>
            <a:off x="2680881" y="3807242"/>
            <a:ext cx="63425" cy="634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9" name="Ellipse 178">
            <a:extLst>
              <a:ext uri="{FF2B5EF4-FFF2-40B4-BE49-F238E27FC236}">
                <a16:creationId xmlns:a16="http://schemas.microsoft.com/office/drawing/2014/main" id="{17E0A029-9251-41E9-BA63-060B5C93816D}"/>
              </a:ext>
            </a:extLst>
          </p:cNvPr>
          <p:cNvSpPr/>
          <p:nvPr/>
        </p:nvSpPr>
        <p:spPr>
          <a:xfrm>
            <a:off x="3562087" y="3807634"/>
            <a:ext cx="63425" cy="634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0" name="Ellipse 179">
            <a:extLst>
              <a:ext uri="{FF2B5EF4-FFF2-40B4-BE49-F238E27FC236}">
                <a16:creationId xmlns:a16="http://schemas.microsoft.com/office/drawing/2014/main" id="{F6EF88DB-AEA5-4B4B-81E1-3D705917CA79}"/>
              </a:ext>
            </a:extLst>
          </p:cNvPr>
          <p:cNvSpPr/>
          <p:nvPr/>
        </p:nvSpPr>
        <p:spPr>
          <a:xfrm>
            <a:off x="4445546" y="3807633"/>
            <a:ext cx="63425" cy="634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1" name="Ellipse 180">
            <a:extLst>
              <a:ext uri="{FF2B5EF4-FFF2-40B4-BE49-F238E27FC236}">
                <a16:creationId xmlns:a16="http://schemas.microsoft.com/office/drawing/2014/main" id="{5D0E1D5C-72C6-4D8C-B9C6-E5AE70B1540E}"/>
              </a:ext>
            </a:extLst>
          </p:cNvPr>
          <p:cNvSpPr/>
          <p:nvPr/>
        </p:nvSpPr>
        <p:spPr>
          <a:xfrm>
            <a:off x="2219996" y="4481454"/>
            <a:ext cx="63425" cy="634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2" name="Ellipse 181">
            <a:extLst>
              <a:ext uri="{FF2B5EF4-FFF2-40B4-BE49-F238E27FC236}">
                <a16:creationId xmlns:a16="http://schemas.microsoft.com/office/drawing/2014/main" id="{E42839B9-E56B-40CF-9363-B43B1D90D6D6}"/>
              </a:ext>
            </a:extLst>
          </p:cNvPr>
          <p:cNvSpPr/>
          <p:nvPr/>
        </p:nvSpPr>
        <p:spPr>
          <a:xfrm>
            <a:off x="1906220" y="4674455"/>
            <a:ext cx="63425" cy="634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3" name="Ellipse 182">
            <a:extLst>
              <a:ext uri="{FF2B5EF4-FFF2-40B4-BE49-F238E27FC236}">
                <a16:creationId xmlns:a16="http://schemas.microsoft.com/office/drawing/2014/main" id="{4F74748E-18FA-4998-8F06-CD5FCB37500C}"/>
              </a:ext>
            </a:extLst>
          </p:cNvPr>
          <p:cNvSpPr/>
          <p:nvPr/>
        </p:nvSpPr>
        <p:spPr>
          <a:xfrm>
            <a:off x="2009645" y="4961114"/>
            <a:ext cx="63425" cy="634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4" name="Ellipse 183">
            <a:extLst>
              <a:ext uri="{FF2B5EF4-FFF2-40B4-BE49-F238E27FC236}">
                <a16:creationId xmlns:a16="http://schemas.microsoft.com/office/drawing/2014/main" id="{B5DEA020-6F7A-44AC-B3B5-FAF3CAE39A6B}"/>
              </a:ext>
            </a:extLst>
          </p:cNvPr>
          <p:cNvSpPr/>
          <p:nvPr/>
        </p:nvSpPr>
        <p:spPr>
          <a:xfrm>
            <a:off x="1942700" y="5154331"/>
            <a:ext cx="63425" cy="634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7" name="Textfeld 186">
            <a:extLst>
              <a:ext uri="{FF2B5EF4-FFF2-40B4-BE49-F238E27FC236}">
                <a16:creationId xmlns:a16="http://schemas.microsoft.com/office/drawing/2014/main" id="{BB658460-C0D6-456E-9214-77EF3B5E239F}"/>
              </a:ext>
            </a:extLst>
          </p:cNvPr>
          <p:cNvSpPr txBox="1"/>
          <p:nvPr/>
        </p:nvSpPr>
        <p:spPr>
          <a:xfrm>
            <a:off x="977823" y="5503051"/>
            <a:ext cx="471604" cy="215444"/>
          </a:xfrm>
          <a:prstGeom prst="rect">
            <a:avLst/>
          </a:prstGeom>
          <a:noFill/>
        </p:spPr>
        <p:txBody>
          <a:bodyPr wrap="none" rtlCol="0">
            <a:spAutoFit/>
          </a:bodyPr>
          <a:lstStyle/>
          <a:p>
            <a:r>
              <a:rPr lang="de-DE" sz="800"/>
              <a:t>80 mg</a:t>
            </a:r>
          </a:p>
        </p:txBody>
      </p:sp>
      <p:sp>
        <p:nvSpPr>
          <p:cNvPr id="188" name="Textfeld 187">
            <a:extLst>
              <a:ext uri="{FF2B5EF4-FFF2-40B4-BE49-F238E27FC236}">
                <a16:creationId xmlns:a16="http://schemas.microsoft.com/office/drawing/2014/main" id="{B31C554B-73D3-4E1D-8EA8-5E751AA1837E}"/>
              </a:ext>
            </a:extLst>
          </p:cNvPr>
          <p:cNvSpPr txBox="1"/>
          <p:nvPr/>
        </p:nvSpPr>
        <p:spPr>
          <a:xfrm>
            <a:off x="920331" y="5271275"/>
            <a:ext cx="529312" cy="215444"/>
          </a:xfrm>
          <a:prstGeom prst="rect">
            <a:avLst/>
          </a:prstGeom>
          <a:noFill/>
        </p:spPr>
        <p:txBody>
          <a:bodyPr wrap="none" rtlCol="0">
            <a:spAutoFit/>
          </a:bodyPr>
          <a:lstStyle/>
          <a:p>
            <a:r>
              <a:rPr lang="de-DE" sz="800"/>
              <a:t>160 mg</a:t>
            </a:r>
          </a:p>
        </p:txBody>
      </p:sp>
      <p:sp>
        <p:nvSpPr>
          <p:cNvPr id="189" name="Textfeld 188">
            <a:extLst>
              <a:ext uri="{FF2B5EF4-FFF2-40B4-BE49-F238E27FC236}">
                <a16:creationId xmlns:a16="http://schemas.microsoft.com/office/drawing/2014/main" id="{7F83224B-85F3-469D-AA80-A293C334E3D0}"/>
              </a:ext>
            </a:extLst>
          </p:cNvPr>
          <p:cNvSpPr txBox="1"/>
          <p:nvPr/>
        </p:nvSpPr>
        <p:spPr>
          <a:xfrm>
            <a:off x="977451" y="5168337"/>
            <a:ext cx="471604" cy="215444"/>
          </a:xfrm>
          <a:prstGeom prst="rect">
            <a:avLst/>
          </a:prstGeom>
          <a:noFill/>
        </p:spPr>
        <p:txBody>
          <a:bodyPr wrap="none" rtlCol="0">
            <a:spAutoFit/>
          </a:bodyPr>
          <a:lstStyle/>
          <a:p>
            <a:r>
              <a:rPr lang="de-DE" sz="800"/>
              <a:t>80 mg</a:t>
            </a:r>
          </a:p>
        </p:txBody>
      </p:sp>
      <p:sp>
        <p:nvSpPr>
          <p:cNvPr id="190" name="Textfeld 189">
            <a:extLst>
              <a:ext uri="{FF2B5EF4-FFF2-40B4-BE49-F238E27FC236}">
                <a16:creationId xmlns:a16="http://schemas.microsoft.com/office/drawing/2014/main" id="{D6444812-8F62-4769-8DEB-535DEE2ADAFA}"/>
              </a:ext>
            </a:extLst>
          </p:cNvPr>
          <p:cNvSpPr txBox="1"/>
          <p:nvPr/>
        </p:nvSpPr>
        <p:spPr>
          <a:xfrm>
            <a:off x="976126" y="5079795"/>
            <a:ext cx="471604" cy="215444"/>
          </a:xfrm>
          <a:prstGeom prst="rect">
            <a:avLst/>
          </a:prstGeom>
          <a:noFill/>
        </p:spPr>
        <p:txBody>
          <a:bodyPr wrap="none" rtlCol="0">
            <a:spAutoFit/>
          </a:bodyPr>
          <a:lstStyle/>
          <a:p>
            <a:r>
              <a:rPr lang="de-DE" sz="800"/>
              <a:t>80 mg</a:t>
            </a:r>
          </a:p>
        </p:txBody>
      </p:sp>
      <p:sp>
        <p:nvSpPr>
          <p:cNvPr id="191" name="Textfeld 190">
            <a:extLst>
              <a:ext uri="{FF2B5EF4-FFF2-40B4-BE49-F238E27FC236}">
                <a16:creationId xmlns:a16="http://schemas.microsoft.com/office/drawing/2014/main" id="{C3F04799-C8A4-4AA9-AB9C-7680F39647AD}"/>
              </a:ext>
            </a:extLst>
          </p:cNvPr>
          <p:cNvSpPr txBox="1"/>
          <p:nvPr/>
        </p:nvSpPr>
        <p:spPr>
          <a:xfrm>
            <a:off x="976115" y="4980437"/>
            <a:ext cx="471604" cy="215444"/>
          </a:xfrm>
          <a:prstGeom prst="rect">
            <a:avLst/>
          </a:prstGeom>
          <a:noFill/>
        </p:spPr>
        <p:txBody>
          <a:bodyPr wrap="none" rtlCol="0">
            <a:spAutoFit/>
          </a:bodyPr>
          <a:lstStyle/>
          <a:p>
            <a:r>
              <a:rPr lang="de-DE" sz="800"/>
              <a:t>80 mg</a:t>
            </a:r>
          </a:p>
        </p:txBody>
      </p:sp>
      <p:sp>
        <p:nvSpPr>
          <p:cNvPr id="192" name="Textfeld 191">
            <a:extLst>
              <a:ext uri="{FF2B5EF4-FFF2-40B4-BE49-F238E27FC236}">
                <a16:creationId xmlns:a16="http://schemas.microsoft.com/office/drawing/2014/main" id="{AF3D9814-FB42-439C-8F0F-5D6DF3C72D81}"/>
              </a:ext>
            </a:extLst>
          </p:cNvPr>
          <p:cNvSpPr txBox="1"/>
          <p:nvPr/>
        </p:nvSpPr>
        <p:spPr>
          <a:xfrm>
            <a:off x="976115" y="4882463"/>
            <a:ext cx="471604" cy="215444"/>
          </a:xfrm>
          <a:prstGeom prst="rect">
            <a:avLst/>
          </a:prstGeom>
          <a:noFill/>
        </p:spPr>
        <p:txBody>
          <a:bodyPr wrap="none" rtlCol="0">
            <a:spAutoFit/>
          </a:bodyPr>
          <a:lstStyle/>
          <a:p>
            <a:r>
              <a:rPr lang="de-DE" sz="800"/>
              <a:t>80 mg</a:t>
            </a:r>
          </a:p>
        </p:txBody>
      </p:sp>
      <p:sp>
        <p:nvSpPr>
          <p:cNvPr id="193" name="Textfeld 192">
            <a:extLst>
              <a:ext uri="{FF2B5EF4-FFF2-40B4-BE49-F238E27FC236}">
                <a16:creationId xmlns:a16="http://schemas.microsoft.com/office/drawing/2014/main" id="{1512C050-D53E-4E94-A630-0A700F2346E0}"/>
              </a:ext>
            </a:extLst>
          </p:cNvPr>
          <p:cNvSpPr txBox="1"/>
          <p:nvPr/>
        </p:nvSpPr>
        <p:spPr>
          <a:xfrm>
            <a:off x="976896" y="4787343"/>
            <a:ext cx="471604" cy="215444"/>
          </a:xfrm>
          <a:prstGeom prst="rect">
            <a:avLst/>
          </a:prstGeom>
          <a:noFill/>
        </p:spPr>
        <p:txBody>
          <a:bodyPr wrap="none" rtlCol="0">
            <a:spAutoFit/>
          </a:bodyPr>
          <a:lstStyle/>
          <a:p>
            <a:r>
              <a:rPr lang="de-DE" sz="800"/>
              <a:t>80 mg</a:t>
            </a:r>
          </a:p>
        </p:txBody>
      </p:sp>
      <p:sp>
        <p:nvSpPr>
          <p:cNvPr id="194" name="Textfeld 193">
            <a:extLst>
              <a:ext uri="{FF2B5EF4-FFF2-40B4-BE49-F238E27FC236}">
                <a16:creationId xmlns:a16="http://schemas.microsoft.com/office/drawing/2014/main" id="{2A63AE07-275C-4C97-A461-CD668A4A5FE2}"/>
              </a:ext>
            </a:extLst>
          </p:cNvPr>
          <p:cNvSpPr txBox="1"/>
          <p:nvPr/>
        </p:nvSpPr>
        <p:spPr>
          <a:xfrm>
            <a:off x="974066" y="4695268"/>
            <a:ext cx="471604" cy="215444"/>
          </a:xfrm>
          <a:prstGeom prst="rect">
            <a:avLst/>
          </a:prstGeom>
          <a:noFill/>
        </p:spPr>
        <p:txBody>
          <a:bodyPr wrap="none" rtlCol="0">
            <a:spAutoFit/>
          </a:bodyPr>
          <a:lstStyle/>
          <a:p>
            <a:r>
              <a:rPr lang="de-DE" sz="800"/>
              <a:t>40 mg</a:t>
            </a:r>
          </a:p>
        </p:txBody>
      </p:sp>
      <p:sp>
        <p:nvSpPr>
          <p:cNvPr id="195" name="Textfeld 194">
            <a:extLst>
              <a:ext uri="{FF2B5EF4-FFF2-40B4-BE49-F238E27FC236}">
                <a16:creationId xmlns:a16="http://schemas.microsoft.com/office/drawing/2014/main" id="{5AB8D16B-D913-456E-9DD4-B7F3F796B5D4}"/>
              </a:ext>
            </a:extLst>
          </p:cNvPr>
          <p:cNvSpPr txBox="1"/>
          <p:nvPr/>
        </p:nvSpPr>
        <p:spPr>
          <a:xfrm>
            <a:off x="974055" y="4597408"/>
            <a:ext cx="471604" cy="215444"/>
          </a:xfrm>
          <a:prstGeom prst="rect">
            <a:avLst/>
          </a:prstGeom>
          <a:noFill/>
        </p:spPr>
        <p:txBody>
          <a:bodyPr wrap="none" rtlCol="0">
            <a:spAutoFit/>
          </a:bodyPr>
          <a:lstStyle/>
          <a:p>
            <a:r>
              <a:rPr lang="de-DE" sz="800"/>
              <a:t>40 mg</a:t>
            </a:r>
          </a:p>
        </p:txBody>
      </p:sp>
      <p:sp>
        <p:nvSpPr>
          <p:cNvPr id="196" name="Textfeld 195">
            <a:extLst>
              <a:ext uri="{FF2B5EF4-FFF2-40B4-BE49-F238E27FC236}">
                <a16:creationId xmlns:a16="http://schemas.microsoft.com/office/drawing/2014/main" id="{306EC6C5-0E8C-4A6A-8A56-DA2503C1D5C4}"/>
              </a:ext>
            </a:extLst>
          </p:cNvPr>
          <p:cNvSpPr txBox="1"/>
          <p:nvPr/>
        </p:nvSpPr>
        <p:spPr>
          <a:xfrm>
            <a:off x="978094" y="4502213"/>
            <a:ext cx="471604" cy="215444"/>
          </a:xfrm>
          <a:prstGeom prst="rect">
            <a:avLst/>
          </a:prstGeom>
          <a:noFill/>
        </p:spPr>
        <p:txBody>
          <a:bodyPr wrap="none" rtlCol="0">
            <a:spAutoFit/>
          </a:bodyPr>
          <a:lstStyle/>
          <a:p>
            <a:r>
              <a:rPr lang="de-DE" sz="800"/>
              <a:t>40 mg</a:t>
            </a:r>
          </a:p>
        </p:txBody>
      </p:sp>
      <p:sp>
        <p:nvSpPr>
          <p:cNvPr id="197" name="Textfeld 196">
            <a:extLst>
              <a:ext uri="{FF2B5EF4-FFF2-40B4-BE49-F238E27FC236}">
                <a16:creationId xmlns:a16="http://schemas.microsoft.com/office/drawing/2014/main" id="{99D3DEAD-D5EE-48DC-8452-43A0106342C5}"/>
              </a:ext>
            </a:extLst>
          </p:cNvPr>
          <p:cNvSpPr txBox="1"/>
          <p:nvPr/>
        </p:nvSpPr>
        <p:spPr>
          <a:xfrm>
            <a:off x="978926" y="4403593"/>
            <a:ext cx="471604" cy="215444"/>
          </a:xfrm>
          <a:prstGeom prst="rect">
            <a:avLst/>
          </a:prstGeom>
          <a:noFill/>
        </p:spPr>
        <p:txBody>
          <a:bodyPr wrap="none" rtlCol="0">
            <a:spAutoFit/>
          </a:bodyPr>
          <a:lstStyle/>
          <a:p>
            <a:r>
              <a:rPr lang="de-DE" sz="800"/>
              <a:t>40 mg</a:t>
            </a:r>
          </a:p>
        </p:txBody>
      </p:sp>
      <p:sp>
        <p:nvSpPr>
          <p:cNvPr id="198" name="Textfeld 197">
            <a:extLst>
              <a:ext uri="{FF2B5EF4-FFF2-40B4-BE49-F238E27FC236}">
                <a16:creationId xmlns:a16="http://schemas.microsoft.com/office/drawing/2014/main" id="{B0D50C4C-3903-4B10-956A-EDBB8CF4D021}"/>
              </a:ext>
            </a:extLst>
          </p:cNvPr>
          <p:cNvSpPr txBox="1"/>
          <p:nvPr/>
        </p:nvSpPr>
        <p:spPr>
          <a:xfrm>
            <a:off x="923302" y="4211235"/>
            <a:ext cx="529312" cy="215444"/>
          </a:xfrm>
          <a:prstGeom prst="rect">
            <a:avLst/>
          </a:prstGeom>
          <a:noFill/>
        </p:spPr>
        <p:txBody>
          <a:bodyPr wrap="none" rtlCol="0">
            <a:spAutoFit/>
          </a:bodyPr>
          <a:lstStyle/>
          <a:p>
            <a:r>
              <a:rPr lang="de-DE" sz="800"/>
              <a:t>160 mg</a:t>
            </a:r>
          </a:p>
        </p:txBody>
      </p:sp>
      <p:sp>
        <p:nvSpPr>
          <p:cNvPr id="199" name="Textfeld 198">
            <a:extLst>
              <a:ext uri="{FF2B5EF4-FFF2-40B4-BE49-F238E27FC236}">
                <a16:creationId xmlns:a16="http://schemas.microsoft.com/office/drawing/2014/main" id="{948C40F6-5B18-4F3B-A080-95BFF95C777B}"/>
              </a:ext>
            </a:extLst>
          </p:cNvPr>
          <p:cNvSpPr txBox="1"/>
          <p:nvPr/>
        </p:nvSpPr>
        <p:spPr>
          <a:xfrm>
            <a:off x="923302" y="4118503"/>
            <a:ext cx="529312" cy="215444"/>
          </a:xfrm>
          <a:prstGeom prst="rect">
            <a:avLst/>
          </a:prstGeom>
          <a:noFill/>
        </p:spPr>
        <p:txBody>
          <a:bodyPr wrap="none" rtlCol="0">
            <a:spAutoFit/>
          </a:bodyPr>
          <a:lstStyle/>
          <a:p>
            <a:r>
              <a:rPr lang="de-DE" sz="800"/>
              <a:t>160 mg</a:t>
            </a:r>
          </a:p>
        </p:txBody>
      </p:sp>
      <p:sp>
        <p:nvSpPr>
          <p:cNvPr id="200" name="Textfeld 199">
            <a:extLst>
              <a:ext uri="{FF2B5EF4-FFF2-40B4-BE49-F238E27FC236}">
                <a16:creationId xmlns:a16="http://schemas.microsoft.com/office/drawing/2014/main" id="{68ADA044-86F3-443E-868A-41679358F66B}"/>
              </a:ext>
            </a:extLst>
          </p:cNvPr>
          <p:cNvSpPr txBox="1"/>
          <p:nvPr/>
        </p:nvSpPr>
        <p:spPr>
          <a:xfrm>
            <a:off x="979831" y="4020836"/>
            <a:ext cx="471604" cy="215444"/>
          </a:xfrm>
          <a:prstGeom prst="rect">
            <a:avLst/>
          </a:prstGeom>
          <a:noFill/>
        </p:spPr>
        <p:txBody>
          <a:bodyPr wrap="none" rtlCol="0">
            <a:spAutoFit/>
          </a:bodyPr>
          <a:lstStyle/>
          <a:p>
            <a:r>
              <a:rPr lang="de-DE" sz="800"/>
              <a:t>80 mg</a:t>
            </a:r>
          </a:p>
        </p:txBody>
      </p:sp>
      <p:sp>
        <p:nvSpPr>
          <p:cNvPr id="201" name="Textfeld 200">
            <a:extLst>
              <a:ext uri="{FF2B5EF4-FFF2-40B4-BE49-F238E27FC236}">
                <a16:creationId xmlns:a16="http://schemas.microsoft.com/office/drawing/2014/main" id="{BC9434CF-6D56-4520-B2CD-65FE856E884E}"/>
              </a:ext>
            </a:extLst>
          </p:cNvPr>
          <p:cNvSpPr txBox="1"/>
          <p:nvPr/>
        </p:nvSpPr>
        <p:spPr>
          <a:xfrm>
            <a:off x="979839" y="3924957"/>
            <a:ext cx="471604" cy="215444"/>
          </a:xfrm>
          <a:prstGeom prst="rect">
            <a:avLst/>
          </a:prstGeom>
          <a:noFill/>
        </p:spPr>
        <p:txBody>
          <a:bodyPr wrap="none" rtlCol="0">
            <a:spAutoFit/>
          </a:bodyPr>
          <a:lstStyle/>
          <a:p>
            <a:r>
              <a:rPr lang="de-DE" sz="800"/>
              <a:t>80 mg</a:t>
            </a:r>
          </a:p>
        </p:txBody>
      </p:sp>
      <p:sp>
        <p:nvSpPr>
          <p:cNvPr id="202" name="Textfeld 201">
            <a:extLst>
              <a:ext uri="{FF2B5EF4-FFF2-40B4-BE49-F238E27FC236}">
                <a16:creationId xmlns:a16="http://schemas.microsoft.com/office/drawing/2014/main" id="{21557CDA-5F00-49E2-9070-4FDF8807F544}"/>
              </a:ext>
            </a:extLst>
          </p:cNvPr>
          <p:cNvSpPr txBox="1"/>
          <p:nvPr/>
        </p:nvSpPr>
        <p:spPr>
          <a:xfrm>
            <a:off x="979361" y="3825664"/>
            <a:ext cx="471604" cy="215444"/>
          </a:xfrm>
          <a:prstGeom prst="rect">
            <a:avLst/>
          </a:prstGeom>
          <a:noFill/>
        </p:spPr>
        <p:txBody>
          <a:bodyPr wrap="none" rtlCol="0">
            <a:spAutoFit/>
          </a:bodyPr>
          <a:lstStyle/>
          <a:p>
            <a:r>
              <a:rPr lang="de-DE" sz="800"/>
              <a:t>80 mg</a:t>
            </a:r>
          </a:p>
        </p:txBody>
      </p:sp>
      <p:sp>
        <p:nvSpPr>
          <p:cNvPr id="203" name="Textfeld 202">
            <a:extLst>
              <a:ext uri="{FF2B5EF4-FFF2-40B4-BE49-F238E27FC236}">
                <a16:creationId xmlns:a16="http://schemas.microsoft.com/office/drawing/2014/main" id="{EA1DBB29-5230-4A7A-8306-258B569D081B}"/>
              </a:ext>
            </a:extLst>
          </p:cNvPr>
          <p:cNvSpPr txBox="1"/>
          <p:nvPr/>
        </p:nvSpPr>
        <p:spPr>
          <a:xfrm>
            <a:off x="980419" y="3730696"/>
            <a:ext cx="471604" cy="215444"/>
          </a:xfrm>
          <a:prstGeom prst="rect">
            <a:avLst/>
          </a:prstGeom>
          <a:noFill/>
        </p:spPr>
        <p:txBody>
          <a:bodyPr wrap="none" rtlCol="0">
            <a:spAutoFit/>
          </a:bodyPr>
          <a:lstStyle/>
          <a:p>
            <a:r>
              <a:rPr lang="de-DE" sz="800"/>
              <a:t>80 mg</a:t>
            </a:r>
          </a:p>
        </p:txBody>
      </p:sp>
      <p:sp>
        <p:nvSpPr>
          <p:cNvPr id="204" name="Textfeld 203">
            <a:extLst>
              <a:ext uri="{FF2B5EF4-FFF2-40B4-BE49-F238E27FC236}">
                <a16:creationId xmlns:a16="http://schemas.microsoft.com/office/drawing/2014/main" id="{044FE29E-CB15-40FA-A87D-DBAF5F018512}"/>
              </a:ext>
            </a:extLst>
          </p:cNvPr>
          <p:cNvSpPr txBox="1"/>
          <p:nvPr/>
        </p:nvSpPr>
        <p:spPr>
          <a:xfrm>
            <a:off x="921230" y="3539050"/>
            <a:ext cx="529312" cy="215444"/>
          </a:xfrm>
          <a:prstGeom prst="rect">
            <a:avLst/>
          </a:prstGeom>
          <a:noFill/>
        </p:spPr>
        <p:txBody>
          <a:bodyPr wrap="none" rtlCol="0">
            <a:spAutoFit/>
          </a:bodyPr>
          <a:lstStyle/>
          <a:p>
            <a:r>
              <a:rPr lang="de-DE" sz="800"/>
              <a:t>640 mg</a:t>
            </a:r>
          </a:p>
        </p:txBody>
      </p:sp>
      <p:sp>
        <p:nvSpPr>
          <p:cNvPr id="205" name="Textfeld 204">
            <a:extLst>
              <a:ext uri="{FF2B5EF4-FFF2-40B4-BE49-F238E27FC236}">
                <a16:creationId xmlns:a16="http://schemas.microsoft.com/office/drawing/2014/main" id="{D8143BF3-A629-457D-AC8F-D433B9ECB26F}"/>
              </a:ext>
            </a:extLst>
          </p:cNvPr>
          <p:cNvSpPr txBox="1"/>
          <p:nvPr/>
        </p:nvSpPr>
        <p:spPr>
          <a:xfrm>
            <a:off x="922711" y="3441226"/>
            <a:ext cx="529312" cy="215444"/>
          </a:xfrm>
          <a:prstGeom prst="rect">
            <a:avLst/>
          </a:prstGeom>
          <a:noFill/>
        </p:spPr>
        <p:txBody>
          <a:bodyPr wrap="none" rtlCol="0">
            <a:spAutoFit/>
          </a:bodyPr>
          <a:lstStyle/>
          <a:p>
            <a:r>
              <a:rPr lang="de-DE" sz="800"/>
              <a:t>640 mg</a:t>
            </a:r>
          </a:p>
        </p:txBody>
      </p:sp>
      <p:sp>
        <p:nvSpPr>
          <p:cNvPr id="206" name="Textfeld 205">
            <a:extLst>
              <a:ext uri="{FF2B5EF4-FFF2-40B4-BE49-F238E27FC236}">
                <a16:creationId xmlns:a16="http://schemas.microsoft.com/office/drawing/2014/main" id="{719A77D8-F386-4206-A59D-E9ECA624822C}"/>
              </a:ext>
            </a:extLst>
          </p:cNvPr>
          <p:cNvSpPr txBox="1"/>
          <p:nvPr/>
        </p:nvSpPr>
        <p:spPr>
          <a:xfrm>
            <a:off x="923534" y="3342413"/>
            <a:ext cx="529312" cy="215444"/>
          </a:xfrm>
          <a:prstGeom prst="rect">
            <a:avLst/>
          </a:prstGeom>
          <a:noFill/>
        </p:spPr>
        <p:txBody>
          <a:bodyPr wrap="none" rtlCol="0">
            <a:spAutoFit/>
          </a:bodyPr>
          <a:lstStyle/>
          <a:p>
            <a:r>
              <a:rPr lang="de-DE" sz="800"/>
              <a:t>320 mg</a:t>
            </a:r>
          </a:p>
        </p:txBody>
      </p:sp>
      <p:sp>
        <p:nvSpPr>
          <p:cNvPr id="207" name="Textfeld 206">
            <a:extLst>
              <a:ext uri="{FF2B5EF4-FFF2-40B4-BE49-F238E27FC236}">
                <a16:creationId xmlns:a16="http://schemas.microsoft.com/office/drawing/2014/main" id="{81E27AF0-5FF3-4256-9FD0-62BE89BF423E}"/>
              </a:ext>
            </a:extLst>
          </p:cNvPr>
          <p:cNvSpPr txBox="1"/>
          <p:nvPr/>
        </p:nvSpPr>
        <p:spPr>
          <a:xfrm>
            <a:off x="923534" y="3256137"/>
            <a:ext cx="529312" cy="215444"/>
          </a:xfrm>
          <a:prstGeom prst="rect">
            <a:avLst/>
          </a:prstGeom>
          <a:noFill/>
        </p:spPr>
        <p:txBody>
          <a:bodyPr wrap="none" rtlCol="0">
            <a:spAutoFit/>
          </a:bodyPr>
          <a:lstStyle/>
          <a:p>
            <a:r>
              <a:rPr lang="de-DE" sz="800"/>
              <a:t>320 mg</a:t>
            </a:r>
          </a:p>
        </p:txBody>
      </p:sp>
      <p:sp>
        <p:nvSpPr>
          <p:cNvPr id="208" name="Textfeld 207">
            <a:extLst>
              <a:ext uri="{FF2B5EF4-FFF2-40B4-BE49-F238E27FC236}">
                <a16:creationId xmlns:a16="http://schemas.microsoft.com/office/drawing/2014/main" id="{7FA9A185-5DC0-404A-9492-53184741A484}"/>
              </a:ext>
            </a:extLst>
          </p:cNvPr>
          <p:cNvSpPr txBox="1"/>
          <p:nvPr/>
        </p:nvSpPr>
        <p:spPr>
          <a:xfrm>
            <a:off x="925055" y="3157677"/>
            <a:ext cx="529312" cy="215444"/>
          </a:xfrm>
          <a:prstGeom prst="rect">
            <a:avLst/>
          </a:prstGeom>
          <a:noFill/>
        </p:spPr>
        <p:txBody>
          <a:bodyPr wrap="none" rtlCol="0">
            <a:spAutoFit/>
          </a:bodyPr>
          <a:lstStyle/>
          <a:p>
            <a:r>
              <a:rPr lang="de-DE" sz="800"/>
              <a:t>320 mg</a:t>
            </a:r>
          </a:p>
        </p:txBody>
      </p:sp>
      <p:sp>
        <p:nvSpPr>
          <p:cNvPr id="209" name="Textfeld 208">
            <a:extLst>
              <a:ext uri="{FF2B5EF4-FFF2-40B4-BE49-F238E27FC236}">
                <a16:creationId xmlns:a16="http://schemas.microsoft.com/office/drawing/2014/main" id="{9726ECF7-6584-4F51-8365-8FE141740275}"/>
              </a:ext>
            </a:extLst>
          </p:cNvPr>
          <p:cNvSpPr txBox="1"/>
          <p:nvPr/>
        </p:nvSpPr>
        <p:spPr>
          <a:xfrm>
            <a:off x="924870" y="3061876"/>
            <a:ext cx="529312" cy="215444"/>
          </a:xfrm>
          <a:prstGeom prst="rect">
            <a:avLst/>
          </a:prstGeom>
          <a:noFill/>
        </p:spPr>
        <p:txBody>
          <a:bodyPr wrap="none" rtlCol="0">
            <a:spAutoFit/>
          </a:bodyPr>
          <a:lstStyle/>
          <a:p>
            <a:r>
              <a:rPr lang="de-DE" sz="800"/>
              <a:t>320 mg</a:t>
            </a:r>
          </a:p>
        </p:txBody>
      </p:sp>
      <p:sp>
        <p:nvSpPr>
          <p:cNvPr id="210" name="Textfeld 209">
            <a:extLst>
              <a:ext uri="{FF2B5EF4-FFF2-40B4-BE49-F238E27FC236}">
                <a16:creationId xmlns:a16="http://schemas.microsoft.com/office/drawing/2014/main" id="{640DB608-7BC1-4C3B-AAB2-191205D07B1E}"/>
              </a:ext>
            </a:extLst>
          </p:cNvPr>
          <p:cNvSpPr txBox="1"/>
          <p:nvPr/>
        </p:nvSpPr>
        <p:spPr>
          <a:xfrm>
            <a:off x="925735" y="2965863"/>
            <a:ext cx="529312" cy="215444"/>
          </a:xfrm>
          <a:prstGeom prst="rect">
            <a:avLst/>
          </a:prstGeom>
          <a:noFill/>
        </p:spPr>
        <p:txBody>
          <a:bodyPr wrap="none" rtlCol="0">
            <a:spAutoFit/>
          </a:bodyPr>
          <a:lstStyle/>
          <a:p>
            <a:r>
              <a:rPr lang="de-DE" sz="800"/>
              <a:t>320 mg</a:t>
            </a:r>
          </a:p>
        </p:txBody>
      </p:sp>
      <p:sp>
        <p:nvSpPr>
          <p:cNvPr id="211" name="Textfeld 210">
            <a:extLst>
              <a:ext uri="{FF2B5EF4-FFF2-40B4-BE49-F238E27FC236}">
                <a16:creationId xmlns:a16="http://schemas.microsoft.com/office/drawing/2014/main" id="{F9812A4D-BB8D-4228-A08B-C9DD1A08331C}"/>
              </a:ext>
            </a:extLst>
          </p:cNvPr>
          <p:cNvSpPr txBox="1"/>
          <p:nvPr/>
        </p:nvSpPr>
        <p:spPr>
          <a:xfrm>
            <a:off x="925626" y="2861113"/>
            <a:ext cx="529312" cy="215444"/>
          </a:xfrm>
          <a:prstGeom prst="rect">
            <a:avLst/>
          </a:prstGeom>
          <a:noFill/>
        </p:spPr>
        <p:txBody>
          <a:bodyPr wrap="none" rtlCol="0">
            <a:spAutoFit/>
          </a:bodyPr>
          <a:lstStyle/>
          <a:p>
            <a:r>
              <a:rPr lang="de-DE" sz="800"/>
              <a:t>320 mg</a:t>
            </a:r>
          </a:p>
        </p:txBody>
      </p:sp>
      <p:sp>
        <p:nvSpPr>
          <p:cNvPr id="212" name="Textfeld 211">
            <a:extLst>
              <a:ext uri="{FF2B5EF4-FFF2-40B4-BE49-F238E27FC236}">
                <a16:creationId xmlns:a16="http://schemas.microsoft.com/office/drawing/2014/main" id="{A89CC196-63B4-4B9D-A252-19464FCE5A5F}"/>
              </a:ext>
            </a:extLst>
          </p:cNvPr>
          <p:cNvSpPr txBox="1"/>
          <p:nvPr/>
        </p:nvSpPr>
        <p:spPr>
          <a:xfrm>
            <a:off x="925366" y="2773581"/>
            <a:ext cx="529312" cy="215444"/>
          </a:xfrm>
          <a:prstGeom prst="rect">
            <a:avLst/>
          </a:prstGeom>
          <a:noFill/>
        </p:spPr>
        <p:txBody>
          <a:bodyPr wrap="none" rtlCol="0">
            <a:spAutoFit/>
          </a:bodyPr>
          <a:lstStyle/>
          <a:p>
            <a:r>
              <a:rPr lang="de-DE" sz="800"/>
              <a:t>160 mg</a:t>
            </a:r>
          </a:p>
        </p:txBody>
      </p:sp>
      <p:sp>
        <p:nvSpPr>
          <p:cNvPr id="213" name="Textfeld 212">
            <a:extLst>
              <a:ext uri="{FF2B5EF4-FFF2-40B4-BE49-F238E27FC236}">
                <a16:creationId xmlns:a16="http://schemas.microsoft.com/office/drawing/2014/main" id="{0358F8C5-6946-4F78-89CC-7C55A06266A0}"/>
              </a:ext>
            </a:extLst>
          </p:cNvPr>
          <p:cNvSpPr txBox="1"/>
          <p:nvPr/>
        </p:nvSpPr>
        <p:spPr>
          <a:xfrm>
            <a:off x="925106" y="2674709"/>
            <a:ext cx="529312" cy="215444"/>
          </a:xfrm>
          <a:prstGeom prst="rect">
            <a:avLst/>
          </a:prstGeom>
          <a:noFill/>
        </p:spPr>
        <p:txBody>
          <a:bodyPr wrap="none" rtlCol="0">
            <a:spAutoFit/>
          </a:bodyPr>
          <a:lstStyle/>
          <a:p>
            <a:r>
              <a:rPr lang="de-DE" sz="800"/>
              <a:t>160 mg</a:t>
            </a:r>
          </a:p>
        </p:txBody>
      </p:sp>
      <p:sp>
        <p:nvSpPr>
          <p:cNvPr id="214" name="Textfeld 213">
            <a:extLst>
              <a:ext uri="{FF2B5EF4-FFF2-40B4-BE49-F238E27FC236}">
                <a16:creationId xmlns:a16="http://schemas.microsoft.com/office/drawing/2014/main" id="{C8CA9B57-1513-4DB9-AEE8-431FFCBD3E23}"/>
              </a:ext>
            </a:extLst>
          </p:cNvPr>
          <p:cNvSpPr txBox="1"/>
          <p:nvPr/>
        </p:nvSpPr>
        <p:spPr>
          <a:xfrm>
            <a:off x="924846" y="2576141"/>
            <a:ext cx="529312" cy="215444"/>
          </a:xfrm>
          <a:prstGeom prst="rect">
            <a:avLst/>
          </a:prstGeom>
          <a:noFill/>
        </p:spPr>
        <p:txBody>
          <a:bodyPr wrap="none" rtlCol="0">
            <a:spAutoFit/>
          </a:bodyPr>
          <a:lstStyle/>
          <a:p>
            <a:r>
              <a:rPr lang="de-DE" sz="800"/>
              <a:t>160 mg</a:t>
            </a:r>
          </a:p>
        </p:txBody>
      </p:sp>
      <p:sp>
        <p:nvSpPr>
          <p:cNvPr id="215" name="Textfeld 214">
            <a:extLst>
              <a:ext uri="{FF2B5EF4-FFF2-40B4-BE49-F238E27FC236}">
                <a16:creationId xmlns:a16="http://schemas.microsoft.com/office/drawing/2014/main" id="{B018D1DF-6B8C-4E5D-BB5A-9C20DD754920}"/>
              </a:ext>
            </a:extLst>
          </p:cNvPr>
          <p:cNvSpPr txBox="1"/>
          <p:nvPr/>
        </p:nvSpPr>
        <p:spPr>
          <a:xfrm>
            <a:off x="924830" y="2483821"/>
            <a:ext cx="529312" cy="215444"/>
          </a:xfrm>
          <a:prstGeom prst="rect">
            <a:avLst/>
          </a:prstGeom>
          <a:noFill/>
        </p:spPr>
        <p:txBody>
          <a:bodyPr wrap="none" rtlCol="0">
            <a:spAutoFit/>
          </a:bodyPr>
          <a:lstStyle/>
          <a:p>
            <a:r>
              <a:rPr lang="de-DE" sz="800"/>
              <a:t>160 mg</a:t>
            </a:r>
          </a:p>
        </p:txBody>
      </p:sp>
      <p:sp>
        <p:nvSpPr>
          <p:cNvPr id="216" name="Textfeld 215">
            <a:extLst>
              <a:ext uri="{FF2B5EF4-FFF2-40B4-BE49-F238E27FC236}">
                <a16:creationId xmlns:a16="http://schemas.microsoft.com/office/drawing/2014/main" id="{9217EB33-5207-4EA0-9B5E-340E26175D2C}"/>
              </a:ext>
            </a:extLst>
          </p:cNvPr>
          <p:cNvSpPr txBox="1"/>
          <p:nvPr/>
        </p:nvSpPr>
        <p:spPr>
          <a:xfrm>
            <a:off x="980163" y="2391773"/>
            <a:ext cx="471604" cy="215444"/>
          </a:xfrm>
          <a:prstGeom prst="rect">
            <a:avLst/>
          </a:prstGeom>
          <a:noFill/>
        </p:spPr>
        <p:txBody>
          <a:bodyPr wrap="none" rtlCol="0">
            <a:spAutoFit/>
          </a:bodyPr>
          <a:lstStyle/>
          <a:p>
            <a:r>
              <a:rPr lang="de-DE" sz="800"/>
              <a:t>80 mg</a:t>
            </a:r>
          </a:p>
        </p:txBody>
      </p:sp>
      <p:sp>
        <p:nvSpPr>
          <p:cNvPr id="217" name="Textfeld 216">
            <a:extLst>
              <a:ext uri="{FF2B5EF4-FFF2-40B4-BE49-F238E27FC236}">
                <a16:creationId xmlns:a16="http://schemas.microsoft.com/office/drawing/2014/main" id="{88728E3A-2449-4949-86B0-E455C2158857}"/>
              </a:ext>
            </a:extLst>
          </p:cNvPr>
          <p:cNvSpPr txBox="1"/>
          <p:nvPr/>
        </p:nvSpPr>
        <p:spPr>
          <a:xfrm>
            <a:off x="980419" y="2288226"/>
            <a:ext cx="471604" cy="215444"/>
          </a:xfrm>
          <a:prstGeom prst="rect">
            <a:avLst/>
          </a:prstGeom>
          <a:noFill/>
        </p:spPr>
        <p:txBody>
          <a:bodyPr wrap="none" rtlCol="0">
            <a:spAutoFit/>
          </a:bodyPr>
          <a:lstStyle/>
          <a:p>
            <a:r>
              <a:rPr lang="de-DE" sz="800"/>
              <a:t>80 mg</a:t>
            </a:r>
          </a:p>
        </p:txBody>
      </p:sp>
      <p:sp>
        <p:nvSpPr>
          <p:cNvPr id="218" name="Textfeld 217">
            <a:extLst>
              <a:ext uri="{FF2B5EF4-FFF2-40B4-BE49-F238E27FC236}">
                <a16:creationId xmlns:a16="http://schemas.microsoft.com/office/drawing/2014/main" id="{5B5DB25C-929D-47E0-9CFF-22018426009E}"/>
              </a:ext>
            </a:extLst>
          </p:cNvPr>
          <p:cNvSpPr txBox="1"/>
          <p:nvPr/>
        </p:nvSpPr>
        <p:spPr>
          <a:xfrm>
            <a:off x="980214" y="2192520"/>
            <a:ext cx="471604" cy="215444"/>
          </a:xfrm>
          <a:prstGeom prst="rect">
            <a:avLst/>
          </a:prstGeom>
          <a:noFill/>
        </p:spPr>
        <p:txBody>
          <a:bodyPr wrap="none" rtlCol="0">
            <a:spAutoFit/>
          </a:bodyPr>
          <a:lstStyle/>
          <a:p>
            <a:r>
              <a:rPr lang="de-DE" sz="800"/>
              <a:t>80 mg</a:t>
            </a:r>
          </a:p>
        </p:txBody>
      </p:sp>
      <p:sp>
        <p:nvSpPr>
          <p:cNvPr id="219" name="Textfeld 218">
            <a:extLst>
              <a:ext uri="{FF2B5EF4-FFF2-40B4-BE49-F238E27FC236}">
                <a16:creationId xmlns:a16="http://schemas.microsoft.com/office/drawing/2014/main" id="{876D1E1E-59AD-4256-89E8-C2D0E85E2FAD}"/>
              </a:ext>
            </a:extLst>
          </p:cNvPr>
          <p:cNvSpPr txBox="1"/>
          <p:nvPr/>
        </p:nvSpPr>
        <p:spPr>
          <a:xfrm>
            <a:off x="980219" y="2095631"/>
            <a:ext cx="471604" cy="215444"/>
          </a:xfrm>
          <a:prstGeom prst="rect">
            <a:avLst/>
          </a:prstGeom>
          <a:noFill/>
        </p:spPr>
        <p:txBody>
          <a:bodyPr wrap="none" rtlCol="0">
            <a:spAutoFit/>
          </a:bodyPr>
          <a:lstStyle/>
          <a:p>
            <a:r>
              <a:rPr lang="de-DE" sz="800"/>
              <a:t>80 mg</a:t>
            </a:r>
          </a:p>
        </p:txBody>
      </p:sp>
      <p:sp>
        <p:nvSpPr>
          <p:cNvPr id="220" name="Textfeld 219">
            <a:extLst>
              <a:ext uri="{FF2B5EF4-FFF2-40B4-BE49-F238E27FC236}">
                <a16:creationId xmlns:a16="http://schemas.microsoft.com/office/drawing/2014/main" id="{E604D6A0-920E-44F4-A09E-D32B4E7833C4}"/>
              </a:ext>
            </a:extLst>
          </p:cNvPr>
          <p:cNvSpPr txBox="1"/>
          <p:nvPr/>
        </p:nvSpPr>
        <p:spPr>
          <a:xfrm>
            <a:off x="980640" y="2003146"/>
            <a:ext cx="471604" cy="215444"/>
          </a:xfrm>
          <a:prstGeom prst="rect">
            <a:avLst/>
          </a:prstGeom>
          <a:noFill/>
        </p:spPr>
        <p:txBody>
          <a:bodyPr wrap="none" rtlCol="0">
            <a:spAutoFit/>
          </a:bodyPr>
          <a:lstStyle/>
          <a:p>
            <a:r>
              <a:rPr lang="de-DE" sz="800"/>
              <a:t>40 mg</a:t>
            </a:r>
          </a:p>
        </p:txBody>
      </p:sp>
      <p:sp>
        <p:nvSpPr>
          <p:cNvPr id="221" name="Textfeld 220">
            <a:extLst>
              <a:ext uri="{FF2B5EF4-FFF2-40B4-BE49-F238E27FC236}">
                <a16:creationId xmlns:a16="http://schemas.microsoft.com/office/drawing/2014/main" id="{D6204920-3EA3-4FD3-BC1B-1D9DE71AE9CA}"/>
              </a:ext>
            </a:extLst>
          </p:cNvPr>
          <p:cNvSpPr txBox="1"/>
          <p:nvPr/>
        </p:nvSpPr>
        <p:spPr>
          <a:xfrm>
            <a:off x="981812" y="1905703"/>
            <a:ext cx="471604" cy="215444"/>
          </a:xfrm>
          <a:prstGeom prst="rect">
            <a:avLst/>
          </a:prstGeom>
          <a:noFill/>
        </p:spPr>
        <p:txBody>
          <a:bodyPr wrap="none" rtlCol="0">
            <a:spAutoFit/>
          </a:bodyPr>
          <a:lstStyle/>
          <a:p>
            <a:r>
              <a:rPr lang="de-DE" sz="800"/>
              <a:t>40 mg</a:t>
            </a:r>
          </a:p>
        </p:txBody>
      </p:sp>
      <p:sp>
        <p:nvSpPr>
          <p:cNvPr id="222" name="Textfeld 221">
            <a:extLst>
              <a:ext uri="{FF2B5EF4-FFF2-40B4-BE49-F238E27FC236}">
                <a16:creationId xmlns:a16="http://schemas.microsoft.com/office/drawing/2014/main" id="{4242EF3D-889C-4C08-9C76-34BDB91C1463}"/>
              </a:ext>
            </a:extLst>
          </p:cNvPr>
          <p:cNvSpPr txBox="1"/>
          <p:nvPr/>
        </p:nvSpPr>
        <p:spPr>
          <a:xfrm>
            <a:off x="980761" y="1808163"/>
            <a:ext cx="471604" cy="215444"/>
          </a:xfrm>
          <a:prstGeom prst="rect">
            <a:avLst/>
          </a:prstGeom>
          <a:noFill/>
        </p:spPr>
        <p:txBody>
          <a:bodyPr wrap="none" rtlCol="0">
            <a:spAutoFit/>
          </a:bodyPr>
          <a:lstStyle/>
          <a:p>
            <a:r>
              <a:rPr lang="de-DE" sz="800"/>
              <a:t>40 mg</a:t>
            </a:r>
          </a:p>
        </p:txBody>
      </p:sp>
      <p:sp>
        <p:nvSpPr>
          <p:cNvPr id="223" name="Textfeld 222">
            <a:extLst>
              <a:ext uri="{FF2B5EF4-FFF2-40B4-BE49-F238E27FC236}">
                <a16:creationId xmlns:a16="http://schemas.microsoft.com/office/drawing/2014/main" id="{086B7CF1-CDBB-4552-A786-7986F2A0C3E1}"/>
              </a:ext>
            </a:extLst>
          </p:cNvPr>
          <p:cNvSpPr txBox="1"/>
          <p:nvPr/>
        </p:nvSpPr>
        <p:spPr>
          <a:xfrm>
            <a:off x="2203433" y="5909782"/>
            <a:ext cx="1883849" cy="261610"/>
          </a:xfrm>
          <a:prstGeom prst="rect">
            <a:avLst/>
          </a:prstGeom>
          <a:noFill/>
        </p:spPr>
        <p:txBody>
          <a:bodyPr wrap="none" rtlCol="0">
            <a:spAutoFit/>
          </a:bodyPr>
          <a:lstStyle/>
          <a:p>
            <a:r>
              <a:rPr lang="de-DE" sz="1100" b="1"/>
              <a:t>Treatment Duration, </a:t>
            </a:r>
            <a:r>
              <a:rPr lang="de-DE" sz="1100" b="1" err="1"/>
              <a:t>days</a:t>
            </a:r>
            <a:endParaRPr lang="de-DE" sz="1100" b="1"/>
          </a:p>
        </p:txBody>
      </p:sp>
      <p:cxnSp>
        <p:nvCxnSpPr>
          <p:cNvPr id="227" name="Gerader Verbinder 226">
            <a:extLst>
              <a:ext uri="{FF2B5EF4-FFF2-40B4-BE49-F238E27FC236}">
                <a16:creationId xmlns:a16="http://schemas.microsoft.com/office/drawing/2014/main" id="{E80DF28E-5107-415D-8006-9C4980577630}"/>
              </a:ext>
            </a:extLst>
          </p:cNvPr>
          <p:cNvCxnSpPr/>
          <p:nvPr/>
        </p:nvCxnSpPr>
        <p:spPr>
          <a:xfrm flipH="1">
            <a:off x="953323" y="5503051"/>
            <a:ext cx="1066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Gerader Verbinder 227">
            <a:extLst>
              <a:ext uri="{FF2B5EF4-FFF2-40B4-BE49-F238E27FC236}">
                <a16:creationId xmlns:a16="http://schemas.microsoft.com/office/drawing/2014/main" id="{3D059E54-6F9C-412F-B25F-1A3FF27C4233}"/>
              </a:ext>
            </a:extLst>
          </p:cNvPr>
          <p:cNvCxnSpPr/>
          <p:nvPr/>
        </p:nvCxnSpPr>
        <p:spPr>
          <a:xfrm flipH="1">
            <a:off x="953323" y="5724511"/>
            <a:ext cx="1066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Gerader Verbinder 228">
            <a:extLst>
              <a:ext uri="{FF2B5EF4-FFF2-40B4-BE49-F238E27FC236}">
                <a16:creationId xmlns:a16="http://schemas.microsoft.com/office/drawing/2014/main" id="{E99A5289-26F2-4E05-9426-0F4C81D22C28}"/>
              </a:ext>
            </a:extLst>
          </p:cNvPr>
          <p:cNvCxnSpPr/>
          <p:nvPr/>
        </p:nvCxnSpPr>
        <p:spPr>
          <a:xfrm flipH="1">
            <a:off x="953323" y="5458896"/>
            <a:ext cx="1066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Gerader Verbinder 229">
            <a:extLst>
              <a:ext uri="{FF2B5EF4-FFF2-40B4-BE49-F238E27FC236}">
                <a16:creationId xmlns:a16="http://schemas.microsoft.com/office/drawing/2014/main" id="{24D2764E-300B-481C-9D9D-8699FDF27AD1}"/>
              </a:ext>
            </a:extLst>
          </p:cNvPr>
          <p:cNvCxnSpPr/>
          <p:nvPr/>
        </p:nvCxnSpPr>
        <p:spPr>
          <a:xfrm flipH="1">
            <a:off x="953323" y="4443897"/>
            <a:ext cx="1066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Gerader Verbinder 230">
            <a:extLst>
              <a:ext uri="{FF2B5EF4-FFF2-40B4-BE49-F238E27FC236}">
                <a16:creationId xmlns:a16="http://schemas.microsoft.com/office/drawing/2014/main" id="{FFEAF6E0-806D-42F3-A308-7EEC90CAB692}"/>
              </a:ext>
            </a:extLst>
          </p:cNvPr>
          <p:cNvCxnSpPr/>
          <p:nvPr/>
        </p:nvCxnSpPr>
        <p:spPr>
          <a:xfrm flipH="1">
            <a:off x="953323" y="4397062"/>
            <a:ext cx="1066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Gerader Verbinder 231">
            <a:extLst>
              <a:ext uri="{FF2B5EF4-FFF2-40B4-BE49-F238E27FC236}">
                <a16:creationId xmlns:a16="http://schemas.microsoft.com/office/drawing/2014/main" id="{33DBA6EE-730A-475D-A1C4-4CAB603C4A1D}"/>
              </a:ext>
            </a:extLst>
          </p:cNvPr>
          <p:cNvCxnSpPr/>
          <p:nvPr/>
        </p:nvCxnSpPr>
        <p:spPr>
          <a:xfrm flipH="1">
            <a:off x="953323" y="3770864"/>
            <a:ext cx="1066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Gerader Verbinder 232">
            <a:extLst>
              <a:ext uri="{FF2B5EF4-FFF2-40B4-BE49-F238E27FC236}">
                <a16:creationId xmlns:a16="http://schemas.microsoft.com/office/drawing/2014/main" id="{39A8D644-00D3-4EAD-86FA-79469B09C304}"/>
              </a:ext>
            </a:extLst>
          </p:cNvPr>
          <p:cNvCxnSpPr/>
          <p:nvPr/>
        </p:nvCxnSpPr>
        <p:spPr>
          <a:xfrm flipH="1">
            <a:off x="953323" y="3728798"/>
            <a:ext cx="1066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Gerader Verbinder 233">
            <a:extLst>
              <a:ext uri="{FF2B5EF4-FFF2-40B4-BE49-F238E27FC236}">
                <a16:creationId xmlns:a16="http://schemas.microsoft.com/office/drawing/2014/main" id="{2A3E636F-5212-453E-86E1-9974C814ACE2}"/>
              </a:ext>
            </a:extLst>
          </p:cNvPr>
          <p:cNvCxnSpPr/>
          <p:nvPr/>
        </p:nvCxnSpPr>
        <p:spPr>
          <a:xfrm flipH="1">
            <a:off x="953323" y="1819004"/>
            <a:ext cx="1066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Gerader Verbinder 235">
            <a:extLst>
              <a:ext uri="{FF2B5EF4-FFF2-40B4-BE49-F238E27FC236}">
                <a16:creationId xmlns:a16="http://schemas.microsoft.com/office/drawing/2014/main" id="{58CB5DBD-872B-4839-AC58-72D551FC248B}"/>
              </a:ext>
            </a:extLst>
          </p:cNvPr>
          <p:cNvCxnSpPr>
            <a:cxnSpLocks/>
          </p:cNvCxnSpPr>
          <p:nvPr/>
        </p:nvCxnSpPr>
        <p:spPr>
          <a:xfrm>
            <a:off x="955910" y="1808729"/>
            <a:ext cx="6937" cy="19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Gerader Verbinder 236">
            <a:extLst>
              <a:ext uri="{FF2B5EF4-FFF2-40B4-BE49-F238E27FC236}">
                <a16:creationId xmlns:a16="http://schemas.microsoft.com/office/drawing/2014/main" id="{7DC0A543-5FEB-47BB-ACB2-E28498C1C65B}"/>
              </a:ext>
            </a:extLst>
          </p:cNvPr>
          <p:cNvCxnSpPr>
            <a:cxnSpLocks/>
          </p:cNvCxnSpPr>
          <p:nvPr/>
        </p:nvCxnSpPr>
        <p:spPr>
          <a:xfrm>
            <a:off x="962658" y="3763853"/>
            <a:ext cx="0" cy="6332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Gerader Verbinder 238">
            <a:extLst>
              <a:ext uri="{FF2B5EF4-FFF2-40B4-BE49-F238E27FC236}">
                <a16:creationId xmlns:a16="http://schemas.microsoft.com/office/drawing/2014/main" id="{6914ACC5-6BBC-464B-A294-0D3973C3569A}"/>
              </a:ext>
            </a:extLst>
          </p:cNvPr>
          <p:cNvCxnSpPr>
            <a:cxnSpLocks/>
          </p:cNvCxnSpPr>
          <p:nvPr/>
        </p:nvCxnSpPr>
        <p:spPr>
          <a:xfrm>
            <a:off x="962658" y="4432189"/>
            <a:ext cx="0" cy="1026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Gerader Verbinder 240">
            <a:extLst>
              <a:ext uri="{FF2B5EF4-FFF2-40B4-BE49-F238E27FC236}">
                <a16:creationId xmlns:a16="http://schemas.microsoft.com/office/drawing/2014/main" id="{DBCF312F-03F2-4B52-BC96-C2B9C8FF4B80}"/>
              </a:ext>
            </a:extLst>
          </p:cNvPr>
          <p:cNvCxnSpPr>
            <a:cxnSpLocks/>
          </p:cNvCxnSpPr>
          <p:nvPr/>
        </p:nvCxnSpPr>
        <p:spPr>
          <a:xfrm>
            <a:off x="962624" y="5499613"/>
            <a:ext cx="0" cy="218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4" name="Textfeld 243">
            <a:extLst>
              <a:ext uri="{FF2B5EF4-FFF2-40B4-BE49-F238E27FC236}">
                <a16:creationId xmlns:a16="http://schemas.microsoft.com/office/drawing/2014/main" id="{1DBDDEBD-0145-4FE9-8762-3603960F63AF}"/>
              </a:ext>
            </a:extLst>
          </p:cNvPr>
          <p:cNvSpPr txBox="1"/>
          <p:nvPr/>
        </p:nvSpPr>
        <p:spPr>
          <a:xfrm rot="16200000">
            <a:off x="475241" y="5447896"/>
            <a:ext cx="678391" cy="338554"/>
          </a:xfrm>
          <a:prstGeom prst="rect">
            <a:avLst/>
          </a:prstGeom>
          <a:noFill/>
        </p:spPr>
        <p:txBody>
          <a:bodyPr wrap="none" rtlCol="0">
            <a:spAutoFit/>
          </a:bodyPr>
          <a:lstStyle/>
          <a:p>
            <a:pPr algn="ctr"/>
            <a:r>
              <a:rPr lang="de-DE" sz="800" err="1"/>
              <a:t>Cohort</a:t>
            </a:r>
            <a:r>
              <a:rPr lang="de-DE" sz="800"/>
              <a:t> 3B:</a:t>
            </a:r>
          </a:p>
          <a:p>
            <a:pPr algn="ctr"/>
            <a:r>
              <a:rPr lang="de-DE" sz="800"/>
              <a:t>MCL</a:t>
            </a:r>
          </a:p>
        </p:txBody>
      </p:sp>
      <p:sp>
        <p:nvSpPr>
          <p:cNvPr id="245" name="Textfeld 244">
            <a:extLst>
              <a:ext uri="{FF2B5EF4-FFF2-40B4-BE49-F238E27FC236}">
                <a16:creationId xmlns:a16="http://schemas.microsoft.com/office/drawing/2014/main" id="{9E67A869-4270-4A21-8986-F72C51C589C9}"/>
              </a:ext>
            </a:extLst>
          </p:cNvPr>
          <p:cNvSpPr txBox="1"/>
          <p:nvPr/>
        </p:nvSpPr>
        <p:spPr>
          <a:xfrm rot="16200000">
            <a:off x="473667" y="4773542"/>
            <a:ext cx="678391" cy="338554"/>
          </a:xfrm>
          <a:prstGeom prst="rect">
            <a:avLst/>
          </a:prstGeom>
          <a:noFill/>
        </p:spPr>
        <p:txBody>
          <a:bodyPr wrap="none" rtlCol="0">
            <a:spAutoFit/>
          </a:bodyPr>
          <a:lstStyle/>
          <a:p>
            <a:pPr algn="ctr"/>
            <a:r>
              <a:rPr lang="de-DE" sz="800" err="1"/>
              <a:t>Cohort</a:t>
            </a:r>
            <a:r>
              <a:rPr lang="de-DE" sz="800"/>
              <a:t> 3A:</a:t>
            </a:r>
          </a:p>
          <a:p>
            <a:pPr algn="ctr"/>
            <a:r>
              <a:rPr lang="de-DE" sz="800"/>
              <a:t>CLL</a:t>
            </a:r>
          </a:p>
        </p:txBody>
      </p:sp>
      <p:sp>
        <p:nvSpPr>
          <p:cNvPr id="246" name="Textfeld 245">
            <a:extLst>
              <a:ext uri="{FF2B5EF4-FFF2-40B4-BE49-F238E27FC236}">
                <a16:creationId xmlns:a16="http://schemas.microsoft.com/office/drawing/2014/main" id="{613AE9AB-10F5-4883-8D86-6F0C3DF3E9E5}"/>
              </a:ext>
            </a:extLst>
          </p:cNvPr>
          <p:cNvSpPr txBox="1"/>
          <p:nvPr/>
        </p:nvSpPr>
        <p:spPr>
          <a:xfrm rot="16200000">
            <a:off x="473128" y="3932172"/>
            <a:ext cx="678391" cy="338554"/>
          </a:xfrm>
          <a:prstGeom prst="rect">
            <a:avLst/>
          </a:prstGeom>
          <a:noFill/>
        </p:spPr>
        <p:txBody>
          <a:bodyPr wrap="none" rtlCol="0">
            <a:spAutoFit/>
          </a:bodyPr>
          <a:lstStyle/>
          <a:p>
            <a:pPr algn="ctr"/>
            <a:r>
              <a:rPr lang="de-DE" sz="800" err="1"/>
              <a:t>Cohort</a:t>
            </a:r>
            <a:r>
              <a:rPr lang="de-DE" sz="800"/>
              <a:t> 1B:</a:t>
            </a:r>
          </a:p>
          <a:p>
            <a:pPr algn="ctr"/>
            <a:r>
              <a:rPr lang="de-DE" sz="800"/>
              <a:t>CLL</a:t>
            </a:r>
          </a:p>
        </p:txBody>
      </p:sp>
      <p:sp>
        <p:nvSpPr>
          <p:cNvPr id="247" name="Textfeld 246">
            <a:extLst>
              <a:ext uri="{FF2B5EF4-FFF2-40B4-BE49-F238E27FC236}">
                <a16:creationId xmlns:a16="http://schemas.microsoft.com/office/drawing/2014/main" id="{92BA2ECF-79EB-45E4-B4E1-6CBA170D4CE0}"/>
              </a:ext>
            </a:extLst>
          </p:cNvPr>
          <p:cNvSpPr txBox="1"/>
          <p:nvPr/>
        </p:nvSpPr>
        <p:spPr>
          <a:xfrm rot="16200000">
            <a:off x="473055" y="2609880"/>
            <a:ext cx="678391" cy="338554"/>
          </a:xfrm>
          <a:prstGeom prst="rect">
            <a:avLst/>
          </a:prstGeom>
          <a:noFill/>
        </p:spPr>
        <p:txBody>
          <a:bodyPr wrap="none" rtlCol="0">
            <a:spAutoFit/>
          </a:bodyPr>
          <a:lstStyle/>
          <a:p>
            <a:pPr algn="ctr"/>
            <a:r>
              <a:rPr lang="de-DE" sz="800" err="1"/>
              <a:t>Cohort</a:t>
            </a:r>
            <a:r>
              <a:rPr lang="de-DE" sz="800"/>
              <a:t> 1A:</a:t>
            </a:r>
          </a:p>
          <a:p>
            <a:pPr algn="ctr"/>
            <a:r>
              <a:rPr lang="de-DE" sz="800"/>
              <a:t>NHL</a:t>
            </a:r>
          </a:p>
        </p:txBody>
      </p:sp>
      <p:cxnSp>
        <p:nvCxnSpPr>
          <p:cNvPr id="249" name="Gerader Verbinder 248">
            <a:extLst>
              <a:ext uri="{FF2B5EF4-FFF2-40B4-BE49-F238E27FC236}">
                <a16:creationId xmlns:a16="http://schemas.microsoft.com/office/drawing/2014/main" id="{B3FEA4C2-C133-4BB6-8B57-6108AC9608CC}"/>
              </a:ext>
            </a:extLst>
          </p:cNvPr>
          <p:cNvCxnSpPr>
            <a:cxnSpLocks/>
          </p:cNvCxnSpPr>
          <p:nvPr/>
        </p:nvCxnSpPr>
        <p:spPr>
          <a:xfrm flipV="1">
            <a:off x="654787" y="4455489"/>
            <a:ext cx="0" cy="14101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Gerader Verbinder 250">
            <a:extLst>
              <a:ext uri="{FF2B5EF4-FFF2-40B4-BE49-F238E27FC236}">
                <a16:creationId xmlns:a16="http://schemas.microsoft.com/office/drawing/2014/main" id="{B2465DDB-0478-468A-ADD5-9EC3985E3468}"/>
              </a:ext>
            </a:extLst>
          </p:cNvPr>
          <p:cNvCxnSpPr>
            <a:cxnSpLocks/>
          </p:cNvCxnSpPr>
          <p:nvPr/>
        </p:nvCxnSpPr>
        <p:spPr>
          <a:xfrm flipV="1">
            <a:off x="655686" y="1808163"/>
            <a:ext cx="0" cy="25999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3" name="Textfeld 252">
            <a:extLst>
              <a:ext uri="{FF2B5EF4-FFF2-40B4-BE49-F238E27FC236}">
                <a16:creationId xmlns:a16="http://schemas.microsoft.com/office/drawing/2014/main" id="{A8080343-8C0A-4E63-9533-7CDDF6ED6888}"/>
              </a:ext>
            </a:extLst>
          </p:cNvPr>
          <p:cNvSpPr txBox="1"/>
          <p:nvPr/>
        </p:nvSpPr>
        <p:spPr>
          <a:xfrm rot="16200000">
            <a:off x="-25125" y="3076578"/>
            <a:ext cx="989373" cy="246221"/>
          </a:xfrm>
          <a:prstGeom prst="rect">
            <a:avLst/>
          </a:prstGeom>
          <a:noFill/>
        </p:spPr>
        <p:txBody>
          <a:bodyPr wrap="none" rtlCol="0">
            <a:spAutoFit/>
          </a:bodyPr>
          <a:lstStyle/>
          <a:p>
            <a:pPr algn="ctr"/>
            <a:r>
              <a:rPr lang="de-DE" sz="1000" b="1" err="1"/>
              <a:t>Monotherapy</a:t>
            </a:r>
            <a:endParaRPr lang="de-DE" sz="800" b="1"/>
          </a:p>
        </p:txBody>
      </p:sp>
      <p:sp>
        <p:nvSpPr>
          <p:cNvPr id="254" name="Textfeld 253">
            <a:extLst>
              <a:ext uri="{FF2B5EF4-FFF2-40B4-BE49-F238E27FC236}">
                <a16:creationId xmlns:a16="http://schemas.microsoft.com/office/drawing/2014/main" id="{0D0AD469-D849-48EC-83C7-D23CB52A67AD}"/>
              </a:ext>
            </a:extLst>
          </p:cNvPr>
          <p:cNvSpPr txBox="1"/>
          <p:nvPr/>
        </p:nvSpPr>
        <p:spPr>
          <a:xfrm rot="16200000">
            <a:off x="-38862" y="5029314"/>
            <a:ext cx="1016625" cy="246221"/>
          </a:xfrm>
          <a:prstGeom prst="rect">
            <a:avLst/>
          </a:prstGeom>
          <a:noFill/>
        </p:spPr>
        <p:txBody>
          <a:bodyPr wrap="none" rtlCol="0">
            <a:spAutoFit/>
          </a:bodyPr>
          <a:lstStyle/>
          <a:p>
            <a:pPr algn="ctr"/>
            <a:r>
              <a:rPr lang="de-DE" sz="1000" b="1" err="1"/>
              <a:t>Combination</a:t>
            </a:r>
            <a:r>
              <a:rPr lang="de-DE" sz="1000" b="1" baseline="30000" err="1"/>
              <a:t>a</a:t>
            </a:r>
            <a:endParaRPr lang="de-DE" sz="800" b="1"/>
          </a:p>
        </p:txBody>
      </p:sp>
      <p:sp>
        <p:nvSpPr>
          <p:cNvPr id="276" name="Textfeld 275">
            <a:extLst>
              <a:ext uri="{FF2B5EF4-FFF2-40B4-BE49-F238E27FC236}">
                <a16:creationId xmlns:a16="http://schemas.microsoft.com/office/drawing/2014/main" id="{BCA1E9D9-9321-4FED-A816-3F7B36CF0207}"/>
              </a:ext>
            </a:extLst>
          </p:cNvPr>
          <p:cNvSpPr txBox="1"/>
          <p:nvPr/>
        </p:nvSpPr>
        <p:spPr>
          <a:xfrm>
            <a:off x="4096059" y="5484825"/>
            <a:ext cx="1074333" cy="215444"/>
          </a:xfrm>
          <a:prstGeom prst="rect">
            <a:avLst/>
          </a:prstGeom>
          <a:noFill/>
        </p:spPr>
        <p:txBody>
          <a:bodyPr wrap="none" rtlCol="0">
            <a:spAutoFit/>
          </a:bodyPr>
          <a:lstStyle/>
          <a:p>
            <a:r>
              <a:rPr lang="de-DE" sz="800" err="1"/>
              <a:t>Ongoing</a:t>
            </a:r>
            <a:r>
              <a:rPr lang="de-DE" sz="800"/>
              <a:t> Treatment</a:t>
            </a:r>
          </a:p>
        </p:txBody>
      </p:sp>
      <p:grpSp>
        <p:nvGrpSpPr>
          <p:cNvPr id="9" name="Gruppieren 8">
            <a:extLst>
              <a:ext uri="{FF2B5EF4-FFF2-40B4-BE49-F238E27FC236}">
                <a16:creationId xmlns:a16="http://schemas.microsoft.com/office/drawing/2014/main" id="{3B6631F9-8ACB-A247-8153-4D115DE83EA8}"/>
              </a:ext>
            </a:extLst>
          </p:cNvPr>
          <p:cNvGrpSpPr/>
          <p:nvPr/>
        </p:nvGrpSpPr>
        <p:grpSpPr>
          <a:xfrm>
            <a:off x="4679361" y="1778543"/>
            <a:ext cx="3061517" cy="889677"/>
            <a:chOff x="4679361" y="1778543"/>
            <a:chExt cx="3061517" cy="889677"/>
          </a:xfrm>
        </p:grpSpPr>
        <p:sp>
          <p:nvSpPr>
            <p:cNvPr id="264" name="Ellipse 263">
              <a:extLst>
                <a:ext uri="{FF2B5EF4-FFF2-40B4-BE49-F238E27FC236}">
                  <a16:creationId xmlns:a16="http://schemas.microsoft.com/office/drawing/2014/main" id="{537926FA-6DD2-46CA-8954-213278E193EE}"/>
                </a:ext>
              </a:extLst>
            </p:cNvPr>
            <p:cNvSpPr/>
            <p:nvPr/>
          </p:nvSpPr>
          <p:spPr>
            <a:xfrm>
              <a:off x="6024123" y="1869941"/>
              <a:ext cx="63425" cy="634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265" name="Gleichschenkliges Dreieck 264">
              <a:extLst>
                <a:ext uri="{FF2B5EF4-FFF2-40B4-BE49-F238E27FC236}">
                  <a16:creationId xmlns:a16="http://schemas.microsoft.com/office/drawing/2014/main" id="{60D08706-670F-4A95-BFFE-15C786BDBB42}"/>
                </a:ext>
              </a:extLst>
            </p:cNvPr>
            <p:cNvSpPr/>
            <p:nvPr/>
          </p:nvSpPr>
          <p:spPr>
            <a:xfrm>
              <a:off x="6025484" y="2006150"/>
              <a:ext cx="60703" cy="52948"/>
            </a:xfrm>
            <a:prstGeom prst="triangle">
              <a:avLst>
                <a:gd name="adj" fmla="val 50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266" name="Rechteck 265">
              <a:extLst>
                <a:ext uri="{FF2B5EF4-FFF2-40B4-BE49-F238E27FC236}">
                  <a16:creationId xmlns:a16="http://schemas.microsoft.com/office/drawing/2014/main" id="{6E1C0B6D-CFF6-4C47-BA64-1353CA3BF6E1}"/>
                </a:ext>
              </a:extLst>
            </p:cNvPr>
            <p:cNvSpPr/>
            <p:nvPr/>
          </p:nvSpPr>
          <p:spPr>
            <a:xfrm>
              <a:off x="6024000" y="2131761"/>
              <a:ext cx="63670" cy="6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267" name="Gleichschenkliges Dreieck 266">
              <a:extLst>
                <a:ext uri="{FF2B5EF4-FFF2-40B4-BE49-F238E27FC236}">
                  <a16:creationId xmlns:a16="http://schemas.microsoft.com/office/drawing/2014/main" id="{704C6B90-EC35-4A78-BB2E-173E837F9430}"/>
                </a:ext>
              </a:extLst>
            </p:cNvPr>
            <p:cNvSpPr/>
            <p:nvPr/>
          </p:nvSpPr>
          <p:spPr>
            <a:xfrm rot="5400000">
              <a:off x="6021398" y="2260131"/>
              <a:ext cx="68875" cy="688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275" name="Textfeld 274">
              <a:extLst>
                <a:ext uri="{FF2B5EF4-FFF2-40B4-BE49-F238E27FC236}">
                  <a16:creationId xmlns:a16="http://schemas.microsoft.com/office/drawing/2014/main" id="{BFF6A9D4-A73B-492E-B408-B90601A02D9D}"/>
                </a:ext>
              </a:extLst>
            </p:cNvPr>
            <p:cNvSpPr txBox="1"/>
            <p:nvPr/>
          </p:nvSpPr>
          <p:spPr>
            <a:xfrm>
              <a:off x="6031650" y="2421999"/>
              <a:ext cx="1675088" cy="246221"/>
            </a:xfrm>
            <a:prstGeom prst="rect">
              <a:avLst/>
            </a:prstGeom>
            <a:noFill/>
          </p:spPr>
          <p:txBody>
            <a:bodyPr wrap="square" rtlCol="0">
              <a:spAutoFit/>
            </a:bodyPr>
            <a:lstStyle/>
            <a:p>
              <a:r>
                <a:rPr lang="de-DE" sz="1000" err="1"/>
                <a:t>Ongoing</a:t>
              </a:r>
              <a:r>
                <a:rPr lang="de-DE" sz="1000"/>
                <a:t> Treatment</a:t>
              </a:r>
            </a:p>
          </p:txBody>
        </p:sp>
        <p:sp>
          <p:nvSpPr>
            <p:cNvPr id="118" name="Pfeil: nach rechts 117">
              <a:extLst>
                <a:ext uri="{FF2B5EF4-FFF2-40B4-BE49-F238E27FC236}">
                  <a16:creationId xmlns:a16="http://schemas.microsoft.com/office/drawing/2014/main" id="{568E5DF0-9653-413D-8705-A4BC19816D89}"/>
                </a:ext>
              </a:extLst>
            </p:cNvPr>
            <p:cNvSpPr/>
            <p:nvPr/>
          </p:nvSpPr>
          <p:spPr>
            <a:xfrm>
              <a:off x="4679361" y="2169146"/>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98DAADB4-9543-4160-9E5C-F3EDF1C002ED}"/>
                </a:ext>
              </a:extLst>
            </p:cNvPr>
            <p:cNvSpPr/>
            <p:nvPr/>
          </p:nvSpPr>
          <p:spPr>
            <a:xfrm>
              <a:off x="5373345" y="1867453"/>
              <a:ext cx="142078" cy="68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5" name="Rechteck 254">
              <a:extLst>
                <a:ext uri="{FF2B5EF4-FFF2-40B4-BE49-F238E27FC236}">
                  <a16:creationId xmlns:a16="http://schemas.microsoft.com/office/drawing/2014/main" id="{932C3537-B5F2-426E-BD0D-7C627EEF4DCF}"/>
                </a:ext>
              </a:extLst>
            </p:cNvPr>
            <p:cNvSpPr/>
            <p:nvPr/>
          </p:nvSpPr>
          <p:spPr>
            <a:xfrm>
              <a:off x="5373345" y="1998425"/>
              <a:ext cx="142078" cy="68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6" name="Rechteck 255">
              <a:extLst>
                <a:ext uri="{FF2B5EF4-FFF2-40B4-BE49-F238E27FC236}">
                  <a16:creationId xmlns:a16="http://schemas.microsoft.com/office/drawing/2014/main" id="{ECA77229-5C68-4883-8353-22EA63B86DC4}"/>
                </a:ext>
              </a:extLst>
            </p:cNvPr>
            <p:cNvSpPr/>
            <p:nvPr/>
          </p:nvSpPr>
          <p:spPr>
            <a:xfrm>
              <a:off x="5373345" y="2129397"/>
              <a:ext cx="142078" cy="6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7" name="Rechteck 256">
              <a:extLst>
                <a:ext uri="{FF2B5EF4-FFF2-40B4-BE49-F238E27FC236}">
                  <a16:creationId xmlns:a16="http://schemas.microsoft.com/office/drawing/2014/main" id="{B241F5A0-2DAD-4DF3-9190-09408120AE0F}"/>
                </a:ext>
              </a:extLst>
            </p:cNvPr>
            <p:cNvSpPr/>
            <p:nvPr/>
          </p:nvSpPr>
          <p:spPr>
            <a:xfrm>
              <a:off x="5373345" y="2260369"/>
              <a:ext cx="142078" cy="6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8" name="Rechteck 257">
              <a:extLst>
                <a:ext uri="{FF2B5EF4-FFF2-40B4-BE49-F238E27FC236}">
                  <a16:creationId xmlns:a16="http://schemas.microsoft.com/office/drawing/2014/main" id="{47E14146-C16A-4E55-9E6B-5B623C11920D}"/>
                </a:ext>
              </a:extLst>
            </p:cNvPr>
            <p:cNvSpPr/>
            <p:nvPr/>
          </p:nvSpPr>
          <p:spPr>
            <a:xfrm>
              <a:off x="5373345" y="2391339"/>
              <a:ext cx="142078" cy="68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9" name="Textfeld 258">
              <a:extLst>
                <a:ext uri="{FF2B5EF4-FFF2-40B4-BE49-F238E27FC236}">
                  <a16:creationId xmlns:a16="http://schemas.microsoft.com/office/drawing/2014/main" id="{69569746-A54E-43DB-9C1D-9AB46CFC795B}"/>
                </a:ext>
              </a:extLst>
            </p:cNvPr>
            <p:cNvSpPr txBox="1"/>
            <p:nvPr/>
          </p:nvSpPr>
          <p:spPr>
            <a:xfrm>
              <a:off x="5448646" y="1778543"/>
              <a:ext cx="596638" cy="246221"/>
            </a:xfrm>
            <a:prstGeom prst="rect">
              <a:avLst/>
            </a:prstGeom>
            <a:noFill/>
          </p:spPr>
          <p:txBody>
            <a:bodyPr wrap="none" rtlCol="0">
              <a:spAutoFit/>
            </a:bodyPr>
            <a:lstStyle/>
            <a:p>
              <a:r>
                <a:rPr lang="de-DE" sz="1000"/>
                <a:t>DLBCL</a:t>
              </a:r>
            </a:p>
          </p:txBody>
        </p:sp>
        <p:sp>
          <p:nvSpPr>
            <p:cNvPr id="260" name="Textfeld 259">
              <a:extLst>
                <a:ext uri="{FF2B5EF4-FFF2-40B4-BE49-F238E27FC236}">
                  <a16:creationId xmlns:a16="http://schemas.microsoft.com/office/drawing/2014/main" id="{662F25DA-0B38-4DC1-891F-EB07C8DDF288}"/>
                </a:ext>
              </a:extLst>
            </p:cNvPr>
            <p:cNvSpPr txBox="1"/>
            <p:nvPr/>
          </p:nvSpPr>
          <p:spPr>
            <a:xfrm>
              <a:off x="5448646" y="1909514"/>
              <a:ext cx="418704" cy="246221"/>
            </a:xfrm>
            <a:prstGeom prst="rect">
              <a:avLst/>
            </a:prstGeom>
            <a:noFill/>
          </p:spPr>
          <p:txBody>
            <a:bodyPr wrap="none" rtlCol="0">
              <a:spAutoFit/>
            </a:bodyPr>
            <a:lstStyle/>
            <a:p>
              <a:r>
                <a:rPr lang="de-DE" sz="1000"/>
                <a:t>CLL</a:t>
              </a:r>
            </a:p>
          </p:txBody>
        </p:sp>
        <p:sp>
          <p:nvSpPr>
            <p:cNvPr id="261" name="Textfeld 260">
              <a:extLst>
                <a:ext uri="{FF2B5EF4-FFF2-40B4-BE49-F238E27FC236}">
                  <a16:creationId xmlns:a16="http://schemas.microsoft.com/office/drawing/2014/main" id="{F9BC4B5D-A016-4B0E-A3A1-3B19374E2A69}"/>
                </a:ext>
              </a:extLst>
            </p:cNvPr>
            <p:cNvSpPr txBox="1"/>
            <p:nvPr/>
          </p:nvSpPr>
          <p:spPr>
            <a:xfrm>
              <a:off x="5447114" y="2040486"/>
              <a:ext cx="333746" cy="246221"/>
            </a:xfrm>
            <a:prstGeom prst="rect">
              <a:avLst/>
            </a:prstGeom>
            <a:noFill/>
          </p:spPr>
          <p:txBody>
            <a:bodyPr wrap="none" rtlCol="0">
              <a:spAutoFit/>
            </a:bodyPr>
            <a:lstStyle/>
            <a:p>
              <a:r>
                <a:rPr lang="de-DE" sz="1000"/>
                <a:t>FL</a:t>
              </a:r>
            </a:p>
          </p:txBody>
        </p:sp>
        <p:sp>
          <p:nvSpPr>
            <p:cNvPr id="262" name="Textfeld 261">
              <a:extLst>
                <a:ext uri="{FF2B5EF4-FFF2-40B4-BE49-F238E27FC236}">
                  <a16:creationId xmlns:a16="http://schemas.microsoft.com/office/drawing/2014/main" id="{F584355F-146A-4BE2-B688-379062BE0114}"/>
                </a:ext>
              </a:extLst>
            </p:cNvPr>
            <p:cNvSpPr txBox="1"/>
            <p:nvPr/>
          </p:nvSpPr>
          <p:spPr>
            <a:xfrm>
              <a:off x="5447758" y="2171458"/>
              <a:ext cx="441146" cy="246221"/>
            </a:xfrm>
            <a:prstGeom prst="rect">
              <a:avLst/>
            </a:prstGeom>
            <a:noFill/>
          </p:spPr>
          <p:txBody>
            <a:bodyPr wrap="none" rtlCol="0">
              <a:spAutoFit/>
            </a:bodyPr>
            <a:lstStyle/>
            <a:p>
              <a:r>
                <a:rPr lang="de-DE" sz="1000"/>
                <a:t>MZL</a:t>
              </a:r>
            </a:p>
          </p:txBody>
        </p:sp>
        <p:sp>
          <p:nvSpPr>
            <p:cNvPr id="263" name="Textfeld 262">
              <a:extLst>
                <a:ext uri="{FF2B5EF4-FFF2-40B4-BE49-F238E27FC236}">
                  <a16:creationId xmlns:a16="http://schemas.microsoft.com/office/drawing/2014/main" id="{F41572ED-45E9-4AEC-A313-E24C5A30B1DF}"/>
                </a:ext>
              </a:extLst>
            </p:cNvPr>
            <p:cNvSpPr txBox="1"/>
            <p:nvPr/>
          </p:nvSpPr>
          <p:spPr>
            <a:xfrm>
              <a:off x="5447114" y="2302429"/>
              <a:ext cx="455574" cy="246221"/>
            </a:xfrm>
            <a:prstGeom prst="rect">
              <a:avLst/>
            </a:prstGeom>
            <a:noFill/>
          </p:spPr>
          <p:txBody>
            <a:bodyPr wrap="none" rtlCol="0">
              <a:spAutoFit/>
            </a:bodyPr>
            <a:lstStyle/>
            <a:p>
              <a:r>
                <a:rPr lang="de-DE" sz="1000"/>
                <a:t>MCL</a:t>
              </a:r>
            </a:p>
          </p:txBody>
        </p:sp>
        <p:sp>
          <p:nvSpPr>
            <p:cNvPr id="268" name="Rechteck 267">
              <a:extLst>
                <a:ext uri="{FF2B5EF4-FFF2-40B4-BE49-F238E27FC236}">
                  <a16:creationId xmlns:a16="http://schemas.microsoft.com/office/drawing/2014/main" id="{69A463CA-0329-4E7B-898A-A3FF9A30BC7A}"/>
                </a:ext>
              </a:extLst>
            </p:cNvPr>
            <p:cNvSpPr/>
            <p:nvPr/>
          </p:nvSpPr>
          <p:spPr>
            <a:xfrm rot="2700000">
              <a:off x="6032576" y="2402280"/>
              <a:ext cx="46519" cy="465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269" name="Pfeil: nach rechts 268">
              <a:extLst>
                <a:ext uri="{FF2B5EF4-FFF2-40B4-BE49-F238E27FC236}">
                  <a16:creationId xmlns:a16="http://schemas.microsoft.com/office/drawing/2014/main" id="{9531B938-C674-4885-9046-EAA66FB24F8B}"/>
                </a:ext>
              </a:extLst>
            </p:cNvPr>
            <p:cNvSpPr/>
            <p:nvPr/>
          </p:nvSpPr>
          <p:spPr>
            <a:xfrm>
              <a:off x="6027146" y="2515040"/>
              <a:ext cx="57378" cy="67854"/>
            </a:xfrm>
            <a:prstGeom prst="rightArrow">
              <a:avLst>
                <a:gd name="adj1" fmla="val 25884"/>
                <a:gd name="adj2" fmla="val 51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270" name="Textfeld 269">
              <a:extLst>
                <a:ext uri="{FF2B5EF4-FFF2-40B4-BE49-F238E27FC236}">
                  <a16:creationId xmlns:a16="http://schemas.microsoft.com/office/drawing/2014/main" id="{AF9629BC-F4F3-4920-B3C2-31BA9A39E00E}"/>
                </a:ext>
              </a:extLst>
            </p:cNvPr>
            <p:cNvSpPr txBox="1"/>
            <p:nvPr/>
          </p:nvSpPr>
          <p:spPr>
            <a:xfrm>
              <a:off x="6065790" y="1778543"/>
              <a:ext cx="689612" cy="246221"/>
            </a:xfrm>
            <a:prstGeom prst="rect">
              <a:avLst/>
            </a:prstGeom>
            <a:noFill/>
          </p:spPr>
          <p:txBody>
            <a:bodyPr wrap="none" rtlCol="0">
              <a:spAutoFit/>
            </a:bodyPr>
            <a:lstStyle/>
            <a:p>
              <a:r>
                <a:rPr lang="de-DE" sz="1000"/>
                <a:t>PR/PR-L</a:t>
              </a:r>
            </a:p>
          </p:txBody>
        </p:sp>
        <p:sp>
          <p:nvSpPr>
            <p:cNvPr id="272" name="Textfeld 271">
              <a:extLst>
                <a:ext uri="{FF2B5EF4-FFF2-40B4-BE49-F238E27FC236}">
                  <a16:creationId xmlns:a16="http://schemas.microsoft.com/office/drawing/2014/main" id="{7034AC53-2C5B-4AA0-8134-78C2FD496079}"/>
                </a:ext>
              </a:extLst>
            </p:cNvPr>
            <p:cNvSpPr txBox="1"/>
            <p:nvPr/>
          </p:nvSpPr>
          <p:spPr>
            <a:xfrm>
              <a:off x="6065790" y="2038945"/>
              <a:ext cx="362600" cy="246221"/>
            </a:xfrm>
            <a:prstGeom prst="rect">
              <a:avLst/>
            </a:prstGeom>
            <a:noFill/>
          </p:spPr>
          <p:txBody>
            <a:bodyPr wrap="none" rtlCol="0">
              <a:spAutoFit/>
            </a:bodyPr>
            <a:lstStyle/>
            <a:p>
              <a:r>
                <a:rPr lang="de-DE" sz="1000"/>
                <a:t>PD</a:t>
              </a:r>
            </a:p>
          </p:txBody>
        </p:sp>
        <p:sp>
          <p:nvSpPr>
            <p:cNvPr id="273" name="Textfeld 272">
              <a:extLst>
                <a:ext uri="{FF2B5EF4-FFF2-40B4-BE49-F238E27FC236}">
                  <a16:creationId xmlns:a16="http://schemas.microsoft.com/office/drawing/2014/main" id="{186DE21F-760D-4EAA-944E-6CBE6A39E976}"/>
                </a:ext>
              </a:extLst>
            </p:cNvPr>
            <p:cNvSpPr txBox="1"/>
            <p:nvPr/>
          </p:nvSpPr>
          <p:spPr>
            <a:xfrm>
              <a:off x="6065790" y="1908744"/>
              <a:ext cx="362600" cy="246221"/>
            </a:xfrm>
            <a:prstGeom prst="rect">
              <a:avLst/>
            </a:prstGeom>
            <a:noFill/>
          </p:spPr>
          <p:txBody>
            <a:bodyPr wrap="none" rtlCol="0">
              <a:spAutoFit/>
            </a:bodyPr>
            <a:lstStyle/>
            <a:p>
              <a:r>
                <a:rPr lang="de-DE" sz="1000"/>
                <a:t>SD</a:t>
              </a:r>
            </a:p>
          </p:txBody>
        </p:sp>
        <p:sp>
          <p:nvSpPr>
            <p:cNvPr id="274" name="Textfeld 273">
              <a:extLst>
                <a:ext uri="{FF2B5EF4-FFF2-40B4-BE49-F238E27FC236}">
                  <a16:creationId xmlns:a16="http://schemas.microsoft.com/office/drawing/2014/main" id="{7EECD895-AAEE-4E3E-8939-B58E19981759}"/>
                </a:ext>
              </a:extLst>
            </p:cNvPr>
            <p:cNvSpPr txBox="1"/>
            <p:nvPr/>
          </p:nvSpPr>
          <p:spPr>
            <a:xfrm>
              <a:off x="6065790" y="2169146"/>
              <a:ext cx="524503" cy="246221"/>
            </a:xfrm>
            <a:prstGeom prst="rect">
              <a:avLst/>
            </a:prstGeom>
            <a:noFill/>
          </p:spPr>
          <p:txBody>
            <a:bodyPr wrap="none" rtlCol="0">
              <a:spAutoFit/>
            </a:bodyPr>
            <a:lstStyle/>
            <a:p>
              <a:r>
                <a:rPr lang="de-DE" sz="1000"/>
                <a:t>Death</a:t>
              </a:r>
            </a:p>
          </p:txBody>
        </p:sp>
        <p:sp>
          <p:nvSpPr>
            <p:cNvPr id="242" name="Textfeld 241">
              <a:extLst>
                <a:ext uri="{FF2B5EF4-FFF2-40B4-BE49-F238E27FC236}">
                  <a16:creationId xmlns:a16="http://schemas.microsoft.com/office/drawing/2014/main" id="{CB914F8E-39E8-AF41-8957-507D3A44729A}"/>
                </a:ext>
              </a:extLst>
            </p:cNvPr>
            <p:cNvSpPr txBox="1"/>
            <p:nvPr/>
          </p:nvSpPr>
          <p:spPr>
            <a:xfrm>
              <a:off x="6065790" y="2299349"/>
              <a:ext cx="1675088" cy="246221"/>
            </a:xfrm>
            <a:prstGeom prst="rect">
              <a:avLst/>
            </a:prstGeom>
            <a:noFill/>
          </p:spPr>
          <p:txBody>
            <a:bodyPr wrap="square" rtlCol="0">
              <a:spAutoFit/>
            </a:bodyPr>
            <a:lstStyle/>
            <a:p>
              <a:r>
                <a:rPr lang="de-DE" sz="1000" err="1"/>
                <a:t>Reach</a:t>
              </a:r>
              <a:r>
                <a:rPr lang="de-DE" sz="1000"/>
                <a:t> 11417 </a:t>
              </a:r>
              <a:r>
                <a:rPr lang="de-DE" sz="1000" err="1"/>
                <a:t>target</a:t>
              </a:r>
              <a:r>
                <a:rPr lang="de-DE" sz="1000"/>
                <a:t> dose</a:t>
              </a:r>
            </a:p>
          </p:txBody>
        </p:sp>
      </p:grpSp>
    </p:spTree>
    <p:extLst>
      <p:ext uri="{BB962C8B-B14F-4D97-AF65-F5344CB8AC3E}">
        <p14:creationId xmlns:p14="http://schemas.microsoft.com/office/powerpoint/2010/main" val="18857675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a:xfrm>
            <a:off x="417601" y="6356349"/>
            <a:ext cx="7717656" cy="385200"/>
          </a:xfrm>
        </p:spPr>
        <p:txBody>
          <a:bodyPr/>
          <a:lstStyle/>
          <a:p>
            <a:r>
              <a:rPr lang="en-US" sz="800" baseline="30000" err="1">
                <a:latin typeface="Arial" panose="020B0604020202020204" pitchFamily="34" charset="0"/>
                <a:cs typeface="Arial" panose="020B0604020202020204" pitchFamily="34" charset="0"/>
              </a:rPr>
              <a:t>a</a:t>
            </a:r>
            <a:r>
              <a:rPr lang="en-US" sz="800" err="1">
                <a:latin typeface="Arial" panose="020B0604020202020204" pitchFamily="34" charset="0"/>
                <a:cs typeface="Arial" panose="020B0604020202020204" pitchFamily="34" charset="0"/>
              </a:rPr>
              <a:t>Figures</a:t>
            </a:r>
            <a:r>
              <a:rPr lang="en-US" sz="800">
                <a:latin typeface="Arial" panose="020B0604020202020204" pitchFamily="34" charset="0"/>
                <a:cs typeface="Arial" panose="020B0604020202020204" pitchFamily="34" charset="0"/>
              </a:rPr>
              <a:t> represent reduction in ALC above the ULN (4x109/L) compared to pre―BGB-11417 baseline before next dose escalation (or after 1 week at target dose) per dose. Patients receive each BGB-11417 dose level for 1 week before escalating to the next dose. Patients on combination therapy were also receiving </a:t>
            </a:r>
            <a:r>
              <a:rPr lang="en-US" sz="800" err="1">
                <a:latin typeface="Arial" panose="020B0604020202020204" pitchFamily="34" charset="0"/>
                <a:cs typeface="Arial" panose="020B0604020202020204" pitchFamily="34" charset="0"/>
              </a:rPr>
              <a:t>zanubrutinib</a:t>
            </a:r>
            <a:r>
              <a:rPr lang="en-US" sz="800">
                <a:latin typeface="Arial" panose="020B0604020202020204" pitchFamily="34" charset="0"/>
                <a:cs typeface="Arial" panose="020B0604020202020204" pitchFamily="34" charset="0"/>
              </a:rPr>
              <a:t> during BGB-11417 ramp-up, beginning 8-12 weeks before the first BGB-11417 dose (note: 1 patient with normal baseline ALC was excluded from the monotherapy figure).</a:t>
            </a:r>
          </a:p>
          <a:p>
            <a:r>
              <a:rPr lang="en-US" sz="800">
                <a:latin typeface="Arial" panose="020B0604020202020204" pitchFamily="34" charset="0"/>
                <a:cs typeface="Arial" panose="020B0604020202020204" pitchFamily="34" charset="0"/>
              </a:rPr>
              <a:t>ALC, absolute lymphocyte count; CLL, chronic lymphocytic leukemia.</a:t>
            </a:r>
          </a:p>
          <a:p>
            <a:r>
              <a:rPr lang="en-US" sz="800" b="1">
                <a:latin typeface="Arial" panose="020B0604020202020204" pitchFamily="34" charset="0"/>
                <a:cs typeface="Arial" panose="020B0604020202020204" pitchFamily="34" charset="0"/>
              </a:rPr>
              <a:t>Constantine, T</a:t>
            </a:r>
            <a:r>
              <a:rPr lang="en-US" b="1">
                <a:latin typeface="Arial" panose="020B0604020202020204" pitchFamily="34" charset="0"/>
                <a:cs typeface="Arial" panose="020B0604020202020204" pitchFamily="34" charset="0"/>
              </a:rPr>
              <a:t>. Abstract 1419 presented at ASH 2021.</a:t>
            </a:r>
          </a:p>
        </p:txBody>
      </p:sp>
      <p:sp>
        <p:nvSpPr>
          <p:cNvPr id="2" name="Textplatzhalter 1">
            <a:extLst>
              <a:ext uri="{FF2B5EF4-FFF2-40B4-BE49-F238E27FC236}">
                <a16:creationId xmlns:a16="http://schemas.microsoft.com/office/drawing/2014/main" id="{D2660381-64BC-9045-81D8-8C73863E53CE}"/>
              </a:ext>
            </a:extLst>
          </p:cNvPr>
          <p:cNvSpPr>
            <a:spLocks noGrp="1"/>
          </p:cNvSpPr>
          <p:nvPr>
            <p:ph type="body" sz="quarter" idx="12"/>
          </p:nvPr>
        </p:nvSpPr>
        <p:spPr/>
        <p:txBody>
          <a:bodyPr/>
          <a:lstStyle/>
          <a:p>
            <a:r>
              <a:rPr lang="de-DE" err="1"/>
              <a:t>Monotherapy</a:t>
            </a:r>
            <a:endParaRPr lang="de-DE"/>
          </a:p>
        </p:txBody>
      </p:sp>
      <p:sp>
        <p:nvSpPr>
          <p:cNvPr id="4" name="Textplatzhalter 3">
            <a:extLst>
              <a:ext uri="{FF2B5EF4-FFF2-40B4-BE49-F238E27FC236}">
                <a16:creationId xmlns:a16="http://schemas.microsoft.com/office/drawing/2014/main" id="{721C227F-5F4E-054B-AFF6-DA2A81D57528}"/>
              </a:ext>
            </a:extLst>
          </p:cNvPr>
          <p:cNvSpPr>
            <a:spLocks noGrp="1"/>
          </p:cNvSpPr>
          <p:nvPr>
            <p:ph type="body" sz="quarter" idx="13"/>
          </p:nvPr>
        </p:nvSpPr>
        <p:spPr/>
        <p:txBody>
          <a:bodyPr/>
          <a:lstStyle/>
          <a:p>
            <a:r>
              <a:rPr lang="de-DE" err="1"/>
              <a:t>Combination</a:t>
            </a:r>
            <a:endParaRPr lang="de-DE"/>
          </a:p>
        </p:txBody>
      </p:sp>
      <p:cxnSp>
        <p:nvCxnSpPr>
          <p:cNvPr id="32" name="Gerader Verbinder 31">
            <a:extLst>
              <a:ext uri="{FF2B5EF4-FFF2-40B4-BE49-F238E27FC236}">
                <a16:creationId xmlns:a16="http://schemas.microsoft.com/office/drawing/2014/main" id="{47445888-4F88-4401-ACDB-A8D4421BDA28}"/>
              </a:ext>
            </a:extLst>
          </p:cNvPr>
          <p:cNvCxnSpPr>
            <a:cxnSpLocks/>
          </p:cNvCxnSpPr>
          <p:nvPr/>
        </p:nvCxnSpPr>
        <p:spPr>
          <a:xfrm>
            <a:off x="1006475" y="3894039"/>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86F69786-8FC0-450B-BAF6-C93D9F69B13F}"/>
              </a:ext>
            </a:extLst>
          </p:cNvPr>
          <p:cNvGrpSpPr/>
          <p:nvPr/>
        </p:nvGrpSpPr>
        <p:grpSpPr>
          <a:xfrm>
            <a:off x="996950" y="1945382"/>
            <a:ext cx="4954588" cy="2057400"/>
            <a:chOff x="996950" y="2663825"/>
            <a:chExt cx="4954588" cy="2057400"/>
          </a:xfrm>
        </p:grpSpPr>
        <p:cxnSp>
          <p:nvCxnSpPr>
            <p:cNvPr id="25" name="Gerader Verbinder 24">
              <a:extLst>
                <a:ext uri="{FF2B5EF4-FFF2-40B4-BE49-F238E27FC236}">
                  <a16:creationId xmlns:a16="http://schemas.microsoft.com/office/drawing/2014/main" id="{E48E40B2-2CD9-4120-8862-274F2C279C68}"/>
                </a:ext>
              </a:extLst>
            </p:cNvPr>
            <p:cNvCxnSpPr/>
            <p:nvPr/>
          </p:nvCxnSpPr>
          <p:spPr>
            <a:xfrm>
              <a:off x="1066800" y="4612482"/>
              <a:ext cx="48847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56796EE9-30DC-49D3-8AB0-3E917E1A7377}"/>
                </a:ext>
              </a:extLst>
            </p:cNvPr>
            <p:cNvCxnSpPr>
              <a:cxnSpLocks/>
            </p:cNvCxnSpPr>
            <p:nvPr/>
          </p:nvCxnSpPr>
          <p:spPr>
            <a:xfrm>
              <a:off x="1079500" y="2663825"/>
              <a:ext cx="0" cy="2057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37CED2FE-D703-448F-84C7-7F809DAB9F46}"/>
                </a:ext>
              </a:extLst>
            </p:cNvPr>
            <p:cNvCxnSpPr>
              <a:cxnSpLocks/>
            </p:cNvCxnSpPr>
            <p:nvPr/>
          </p:nvCxnSpPr>
          <p:spPr>
            <a:xfrm>
              <a:off x="1006475" y="2677318"/>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972EA688-6D8A-4255-A40A-975CECCECCED}"/>
                </a:ext>
              </a:extLst>
            </p:cNvPr>
            <p:cNvCxnSpPr>
              <a:cxnSpLocks/>
            </p:cNvCxnSpPr>
            <p:nvPr/>
          </p:nvCxnSpPr>
          <p:spPr>
            <a:xfrm>
              <a:off x="1006475" y="3162300"/>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48E736E1-97FF-47EE-ADA4-27D85742390E}"/>
                </a:ext>
              </a:extLst>
            </p:cNvPr>
            <p:cNvCxnSpPr>
              <a:cxnSpLocks/>
            </p:cNvCxnSpPr>
            <p:nvPr/>
          </p:nvCxnSpPr>
          <p:spPr>
            <a:xfrm>
              <a:off x="1006475" y="3642518"/>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055A81BA-923B-4028-BFB8-3513E69078AD}"/>
                </a:ext>
              </a:extLst>
            </p:cNvPr>
            <p:cNvCxnSpPr>
              <a:cxnSpLocks/>
            </p:cNvCxnSpPr>
            <p:nvPr/>
          </p:nvCxnSpPr>
          <p:spPr>
            <a:xfrm>
              <a:off x="1006475" y="4123656"/>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FE920665-6D5C-4291-8CE7-C363480EF239}"/>
                </a:ext>
              </a:extLst>
            </p:cNvPr>
            <p:cNvCxnSpPr>
              <a:cxnSpLocks/>
            </p:cNvCxnSpPr>
            <p:nvPr/>
          </p:nvCxnSpPr>
          <p:spPr>
            <a:xfrm>
              <a:off x="996950" y="4612606"/>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Rechteck 35">
            <a:extLst>
              <a:ext uri="{FF2B5EF4-FFF2-40B4-BE49-F238E27FC236}">
                <a16:creationId xmlns:a16="http://schemas.microsoft.com/office/drawing/2014/main" id="{9B2C4953-A623-4FE0-B968-931E9F100C7B}"/>
              </a:ext>
            </a:extLst>
          </p:cNvPr>
          <p:cNvSpPr/>
          <p:nvPr/>
        </p:nvSpPr>
        <p:spPr>
          <a:xfrm>
            <a:off x="1197768" y="3396606"/>
            <a:ext cx="45719" cy="488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6A03812E-31AD-48B7-B1BE-BD0AFBD246FD}"/>
              </a:ext>
            </a:extLst>
          </p:cNvPr>
          <p:cNvSpPr/>
          <p:nvPr/>
        </p:nvSpPr>
        <p:spPr>
          <a:xfrm>
            <a:off x="1263442" y="3396606"/>
            <a:ext cx="45719" cy="4887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2D1FCC1E-24DC-405F-AC9F-91C831AE98FB}"/>
              </a:ext>
            </a:extLst>
          </p:cNvPr>
          <p:cNvSpPr/>
          <p:nvPr/>
        </p:nvSpPr>
        <p:spPr>
          <a:xfrm>
            <a:off x="1329115" y="3396606"/>
            <a:ext cx="45719" cy="4887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EE735469-5C61-4ECB-854A-C6AF6C2AC3A3}"/>
              </a:ext>
            </a:extLst>
          </p:cNvPr>
          <p:cNvSpPr/>
          <p:nvPr/>
        </p:nvSpPr>
        <p:spPr>
          <a:xfrm>
            <a:off x="1394789" y="3396606"/>
            <a:ext cx="45719" cy="4887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D8639D14-1CF5-469F-A738-1CC321A3CD68}"/>
              </a:ext>
            </a:extLst>
          </p:cNvPr>
          <p:cNvSpPr/>
          <p:nvPr/>
        </p:nvSpPr>
        <p:spPr>
          <a:xfrm>
            <a:off x="1460462" y="3396606"/>
            <a:ext cx="45719" cy="4887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112DAC2A-C718-478C-8A9A-6AB94F94797F}"/>
              </a:ext>
            </a:extLst>
          </p:cNvPr>
          <p:cNvSpPr/>
          <p:nvPr/>
        </p:nvSpPr>
        <p:spPr>
          <a:xfrm>
            <a:off x="1881048" y="2482348"/>
            <a:ext cx="45719" cy="14029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95CC2759-00E9-4AFC-9CF6-C23B1C0FB458}"/>
              </a:ext>
            </a:extLst>
          </p:cNvPr>
          <p:cNvSpPr/>
          <p:nvPr/>
        </p:nvSpPr>
        <p:spPr>
          <a:xfrm>
            <a:off x="1946785" y="3071045"/>
            <a:ext cx="45719" cy="8142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0E5A144D-7A56-47D6-9886-710EF6F82689}"/>
              </a:ext>
            </a:extLst>
          </p:cNvPr>
          <p:cNvSpPr/>
          <p:nvPr/>
        </p:nvSpPr>
        <p:spPr>
          <a:xfrm>
            <a:off x="2012522" y="3560119"/>
            <a:ext cx="49311" cy="3251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06EB2DD2-B947-4390-B6A3-4F7D7DD0ED68}"/>
              </a:ext>
            </a:extLst>
          </p:cNvPr>
          <p:cNvSpPr/>
          <p:nvPr/>
        </p:nvSpPr>
        <p:spPr>
          <a:xfrm>
            <a:off x="2078260" y="3542780"/>
            <a:ext cx="45719" cy="342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FFBD53F5-F7CE-42C0-BFFC-BC576A670EDA}"/>
              </a:ext>
            </a:extLst>
          </p:cNvPr>
          <p:cNvSpPr/>
          <p:nvPr/>
        </p:nvSpPr>
        <p:spPr>
          <a:xfrm>
            <a:off x="2498846" y="1978310"/>
            <a:ext cx="45719" cy="19069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F8AAC2F9-2E1B-41C4-AE34-014D0425E887}"/>
              </a:ext>
            </a:extLst>
          </p:cNvPr>
          <p:cNvSpPr/>
          <p:nvPr/>
        </p:nvSpPr>
        <p:spPr>
          <a:xfrm>
            <a:off x="2564583" y="3305331"/>
            <a:ext cx="45719" cy="5799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6F938B5D-E14C-4C52-A1C5-9A3E7029A952}"/>
              </a:ext>
            </a:extLst>
          </p:cNvPr>
          <p:cNvSpPr/>
          <p:nvPr/>
        </p:nvSpPr>
        <p:spPr>
          <a:xfrm>
            <a:off x="2630320" y="3582467"/>
            <a:ext cx="45719" cy="302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9BA98D64-38E8-4A95-9942-52FDF322C837}"/>
              </a:ext>
            </a:extLst>
          </p:cNvPr>
          <p:cNvSpPr/>
          <p:nvPr/>
        </p:nvSpPr>
        <p:spPr>
          <a:xfrm>
            <a:off x="2696058" y="3708676"/>
            <a:ext cx="45719" cy="1766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F7EBA4D2-4319-443A-95C4-1EA7EE1469E1}"/>
              </a:ext>
            </a:extLst>
          </p:cNvPr>
          <p:cNvSpPr/>
          <p:nvPr/>
        </p:nvSpPr>
        <p:spPr>
          <a:xfrm>
            <a:off x="3113052" y="2057424"/>
            <a:ext cx="45719" cy="18278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F3DDD52D-53BA-4084-8EC3-4BCB6D27E070}"/>
              </a:ext>
            </a:extLst>
          </p:cNvPr>
          <p:cNvSpPr/>
          <p:nvPr/>
        </p:nvSpPr>
        <p:spPr>
          <a:xfrm>
            <a:off x="3178789" y="3473354"/>
            <a:ext cx="45719" cy="4119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C13870B3-9738-4FA1-965E-074EF8ABC4D7}"/>
              </a:ext>
            </a:extLst>
          </p:cNvPr>
          <p:cNvSpPr/>
          <p:nvPr/>
        </p:nvSpPr>
        <p:spPr>
          <a:xfrm>
            <a:off x="3244526" y="3693345"/>
            <a:ext cx="45719" cy="1919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72C6A095-DCE6-4436-8E60-1C9A85F98E17}"/>
              </a:ext>
            </a:extLst>
          </p:cNvPr>
          <p:cNvSpPr/>
          <p:nvPr/>
        </p:nvSpPr>
        <p:spPr>
          <a:xfrm>
            <a:off x="3310264" y="3733826"/>
            <a:ext cx="45719" cy="1514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a:extLst>
              <a:ext uri="{FF2B5EF4-FFF2-40B4-BE49-F238E27FC236}">
                <a16:creationId xmlns:a16="http://schemas.microsoft.com/office/drawing/2014/main" id="{A123DE67-A89F-4478-ACDC-C5860A40159D}"/>
              </a:ext>
            </a:extLst>
          </p:cNvPr>
          <p:cNvSpPr/>
          <p:nvPr/>
        </p:nvSpPr>
        <p:spPr>
          <a:xfrm>
            <a:off x="3733776" y="2974461"/>
            <a:ext cx="45719" cy="9108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a:extLst>
              <a:ext uri="{FF2B5EF4-FFF2-40B4-BE49-F238E27FC236}">
                <a16:creationId xmlns:a16="http://schemas.microsoft.com/office/drawing/2014/main" id="{6E5EF77A-CA23-4163-9FF5-CA8637F60339}"/>
              </a:ext>
            </a:extLst>
          </p:cNvPr>
          <p:cNvSpPr/>
          <p:nvPr/>
        </p:nvSpPr>
        <p:spPr>
          <a:xfrm>
            <a:off x="3799449" y="3485512"/>
            <a:ext cx="45719" cy="399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6B9E45BC-0662-4AE5-89F7-930DA21A0EA4}"/>
              </a:ext>
            </a:extLst>
          </p:cNvPr>
          <p:cNvSpPr/>
          <p:nvPr/>
        </p:nvSpPr>
        <p:spPr>
          <a:xfrm>
            <a:off x="3930229" y="3904768"/>
            <a:ext cx="51913"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A7CA76D8-1171-4852-977A-AF9504A163DF}"/>
              </a:ext>
            </a:extLst>
          </p:cNvPr>
          <p:cNvSpPr/>
          <p:nvPr/>
        </p:nvSpPr>
        <p:spPr>
          <a:xfrm>
            <a:off x="4547192" y="3904768"/>
            <a:ext cx="51913"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ED1F5D83-E109-49CA-B7B6-A5D9ED088534}"/>
              </a:ext>
            </a:extLst>
          </p:cNvPr>
          <p:cNvSpPr/>
          <p:nvPr/>
        </p:nvSpPr>
        <p:spPr>
          <a:xfrm>
            <a:off x="5162225" y="3904768"/>
            <a:ext cx="51912" cy="575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EB486771-E043-4AF4-B7D0-808CE56BB5A1}"/>
              </a:ext>
            </a:extLst>
          </p:cNvPr>
          <p:cNvSpPr/>
          <p:nvPr/>
        </p:nvSpPr>
        <p:spPr>
          <a:xfrm>
            <a:off x="5782019" y="3904768"/>
            <a:ext cx="47311" cy="757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9B30F474-A13C-44E2-AAAA-30C625645A73}"/>
              </a:ext>
            </a:extLst>
          </p:cNvPr>
          <p:cNvSpPr/>
          <p:nvPr/>
        </p:nvSpPr>
        <p:spPr>
          <a:xfrm>
            <a:off x="4355197" y="3122801"/>
            <a:ext cx="45719" cy="7625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89486FFE-6936-4459-A209-180230B35CEE}"/>
              </a:ext>
            </a:extLst>
          </p:cNvPr>
          <p:cNvSpPr/>
          <p:nvPr/>
        </p:nvSpPr>
        <p:spPr>
          <a:xfrm>
            <a:off x="4420870" y="3708686"/>
            <a:ext cx="45719" cy="1766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F9F28E81-E527-4621-AEA2-145D6D67C989}"/>
              </a:ext>
            </a:extLst>
          </p:cNvPr>
          <p:cNvSpPr/>
          <p:nvPr/>
        </p:nvSpPr>
        <p:spPr>
          <a:xfrm>
            <a:off x="4965966" y="3701284"/>
            <a:ext cx="45719" cy="1840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5" name="Gerader Verbinder 74">
            <a:extLst>
              <a:ext uri="{FF2B5EF4-FFF2-40B4-BE49-F238E27FC236}">
                <a16:creationId xmlns:a16="http://schemas.microsoft.com/office/drawing/2014/main" id="{234138F2-77A9-4D89-BE66-044A7D737EAC}"/>
              </a:ext>
            </a:extLst>
          </p:cNvPr>
          <p:cNvCxnSpPr>
            <a:cxnSpLocks/>
          </p:cNvCxnSpPr>
          <p:nvPr/>
        </p:nvCxnSpPr>
        <p:spPr>
          <a:xfrm>
            <a:off x="5060156" y="3904768"/>
            <a:ext cx="0" cy="26029"/>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BFE10BB6-F407-489E-B56F-F82B7B604AA0}"/>
              </a:ext>
            </a:extLst>
          </p:cNvPr>
          <p:cNvCxnSpPr>
            <a:cxnSpLocks/>
          </p:cNvCxnSpPr>
          <p:nvPr/>
        </p:nvCxnSpPr>
        <p:spPr>
          <a:xfrm>
            <a:off x="5610224" y="3859278"/>
            <a:ext cx="0" cy="26029"/>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9" name="Textfeld 78">
            <a:extLst>
              <a:ext uri="{FF2B5EF4-FFF2-40B4-BE49-F238E27FC236}">
                <a16:creationId xmlns:a16="http://schemas.microsoft.com/office/drawing/2014/main" id="{E9F20511-25B1-41DC-8E10-17DF6F584D70}"/>
              </a:ext>
            </a:extLst>
          </p:cNvPr>
          <p:cNvSpPr txBox="1"/>
          <p:nvPr/>
        </p:nvSpPr>
        <p:spPr>
          <a:xfrm>
            <a:off x="975309" y="3950487"/>
            <a:ext cx="771366" cy="276999"/>
          </a:xfrm>
          <a:prstGeom prst="rect">
            <a:avLst/>
          </a:prstGeom>
          <a:noFill/>
        </p:spPr>
        <p:txBody>
          <a:bodyPr wrap="none" rtlCol="0">
            <a:spAutoFit/>
          </a:bodyPr>
          <a:lstStyle/>
          <a:p>
            <a:pPr algn="ctr"/>
            <a:r>
              <a:rPr lang="de-DE" sz="1200"/>
              <a:t>Baseline</a:t>
            </a:r>
          </a:p>
        </p:txBody>
      </p:sp>
      <p:sp>
        <p:nvSpPr>
          <p:cNvPr id="80" name="Textfeld 79">
            <a:extLst>
              <a:ext uri="{FF2B5EF4-FFF2-40B4-BE49-F238E27FC236}">
                <a16:creationId xmlns:a16="http://schemas.microsoft.com/office/drawing/2014/main" id="{8AB3A81E-3F60-4FEC-8B1D-DC97F18CE95D}"/>
              </a:ext>
            </a:extLst>
          </p:cNvPr>
          <p:cNvSpPr txBox="1"/>
          <p:nvPr/>
        </p:nvSpPr>
        <p:spPr>
          <a:xfrm>
            <a:off x="1836366" y="3950487"/>
            <a:ext cx="269626" cy="276999"/>
          </a:xfrm>
          <a:prstGeom prst="rect">
            <a:avLst/>
          </a:prstGeom>
          <a:noFill/>
        </p:spPr>
        <p:txBody>
          <a:bodyPr wrap="none" rtlCol="0">
            <a:spAutoFit/>
          </a:bodyPr>
          <a:lstStyle/>
          <a:p>
            <a:pPr algn="ctr"/>
            <a:r>
              <a:rPr lang="de-DE" sz="1200"/>
              <a:t>1</a:t>
            </a:r>
          </a:p>
        </p:txBody>
      </p:sp>
      <p:sp>
        <p:nvSpPr>
          <p:cNvPr id="81" name="Textfeld 80">
            <a:extLst>
              <a:ext uri="{FF2B5EF4-FFF2-40B4-BE49-F238E27FC236}">
                <a16:creationId xmlns:a16="http://schemas.microsoft.com/office/drawing/2014/main" id="{7EA56645-F195-4BC1-8561-151C5AD7F577}"/>
              </a:ext>
            </a:extLst>
          </p:cNvPr>
          <p:cNvSpPr txBox="1"/>
          <p:nvPr/>
        </p:nvSpPr>
        <p:spPr>
          <a:xfrm>
            <a:off x="2444864" y="3957136"/>
            <a:ext cx="269626" cy="276999"/>
          </a:xfrm>
          <a:prstGeom prst="rect">
            <a:avLst/>
          </a:prstGeom>
          <a:noFill/>
        </p:spPr>
        <p:txBody>
          <a:bodyPr wrap="none" rtlCol="0">
            <a:spAutoFit/>
          </a:bodyPr>
          <a:lstStyle/>
          <a:p>
            <a:pPr algn="ctr"/>
            <a:r>
              <a:rPr lang="de-DE" sz="1200"/>
              <a:t>2</a:t>
            </a:r>
          </a:p>
        </p:txBody>
      </p:sp>
      <p:sp>
        <p:nvSpPr>
          <p:cNvPr id="82" name="Textfeld 81">
            <a:extLst>
              <a:ext uri="{FF2B5EF4-FFF2-40B4-BE49-F238E27FC236}">
                <a16:creationId xmlns:a16="http://schemas.microsoft.com/office/drawing/2014/main" id="{B098FA96-C198-4586-BB86-F33F095B412F}"/>
              </a:ext>
            </a:extLst>
          </p:cNvPr>
          <p:cNvSpPr txBox="1"/>
          <p:nvPr/>
        </p:nvSpPr>
        <p:spPr>
          <a:xfrm>
            <a:off x="3066294" y="3957136"/>
            <a:ext cx="269626" cy="276999"/>
          </a:xfrm>
          <a:prstGeom prst="rect">
            <a:avLst/>
          </a:prstGeom>
          <a:noFill/>
        </p:spPr>
        <p:txBody>
          <a:bodyPr wrap="none" rtlCol="0">
            <a:spAutoFit/>
          </a:bodyPr>
          <a:lstStyle/>
          <a:p>
            <a:pPr algn="ctr"/>
            <a:r>
              <a:rPr lang="de-DE" sz="1200"/>
              <a:t>5</a:t>
            </a:r>
          </a:p>
        </p:txBody>
      </p:sp>
      <p:sp>
        <p:nvSpPr>
          <p:cNvPr id="83" name="Textfeld 82">
            <a:extLst>
              <a:ext uri="{FF2B5EF4-FFF2-40B4-BE49-F238E27FC236}">
                <a16:creationId xmlns:a16="http://schemas.microsoft.com/office/drawing/2014/main" id="{99EA2A7E-0C8E-4276-81BB-B4ED10FF874A}"/>
              </a:ext>
            </a:extLst>
          </p:cNvPr>
          <p:cNvSpPr txBox="1"/>
          <p:nvPr/>
        </p:nvSpPr>
        <p:spPr>
          <a:xfrm>
            <a:off x="3633746" y="3950487"/>
            <a:ext cx="354585" cy="276999"/>
          </a:xfrm>
          <a:prstGeom prst="rect">
            <a:avLst/>
          </a:prstGeom>
          <a:noFill/>
        </p:spPr>
        <p:txBody>
          <a:bodyPr wrap="none" rtlCol="0">
            <a:spAutoFit/>
          </a:bodyPr>
          <a:lstStyle/>
          <a:p>
            <a:pPr algn="ctr"/>
            <a:r>
              <a:rPr lang="de-DE" sz="1200"/>
              <a:t>10</a:t>
            </a:r>
          </a:p>
        </p:txBody>
      </p:sp>
      <p:sp>
        <p:nvSpPr>
          <p:cNvPr id="84" name="Textfeld 83">
            <a:extLst>
              <a:ext uri="{FF2B5EF4-FFF2-40B4-BE49-F238E27FC236}">
                <a16:creationId xmlns:a16="http://schemas.microsoft.com/office/drawing/2014/main" id="{ECC5BC58-A054-4D6B-997E-4D1544BFD944}"/>
              </a:ext>
            </a:extLst>
          </p:cNvPr>
          <p:cNvSpPr txBox="1"/>
          <p:nvPr/>
        </p:nvSpPr>
        <p:spPr>
          <a:xfrm>
            <a:off x="4255807" y="3957136"/>
            <a:ext cx="354585" cy="276999"/>
          </a:xfrm>
          <a:prstGeom prst="rect">
            <a:avLst/>
          </a:prstGeom>
          <a:noFill/>
        </p:spPr>
        <p:txBody>
          <a:bodyPr wrap="none" rtlCol="0">
            <a:spAutoFit/>
          </a:bodyPr>
          <a:lstStyle/>
          <a:p>
            <a:pPr algn="ctr"/>
            <a:r>
              <a:rPr lang="de-DE" sz="1200"/>
              <a:t>20</a:t>
            </a:r>
          </a:p>
        </p:txBody>
      </p:sp>
      <p:sp>
        <p:nvSpPr>
          <p:cNvPr id="85" name="Textfeld 84">
            <a:extLst>
              <a:ext uri="{FF2B5EF4-FFF2-40B4-BE49-F238E27FC236}">
                <a16:creationId xmlns:a16="http://schemas.microsoft.com/office/drawing/2014/main" id="{FFEE98F7-01A5-409A-94EF-4176C59FF1E4}"/>
              </a:ext>
            </a:extLst>
          </p:cNvPr>
          <p:cNvSpPr txBox="1"/>
          <p:nvPr/>
        </p:nvSpPr>
        <p:spPr>
          <a:xfrm>
            <a:off x="4883749" y="3950487"/>
            <a:ext cx="354585" cy="276999"/>
          </a:xfrm>
          <a:prstGeom prst="rect">
            <a:avLst/>
          </a:prstGeom>
          <a:noFill/>
        </p:spPr>
        <p:txBody>
          <a:bodyPr wrap="none" rtlCol="0">
            <a:spAutoFit/>
          </a:bodyPr>
          <a:lstStyle/>
          <a:p>
            <a:pPr algn="ctr"/>
            <a:r>
              <a:rPr lang="de-DE" sz="1200"/>
              <a:t>40</a:t>
            </a:r>
          </a:p>
        </p:txBody>
      </p:sp>
      <p:sp>
        <p:nvSpPr>
          <p:cNvPr id="86" name="Textfeld 85">
            <a:extLst>
              <a:ext uri="{FF2B5EF4-FFF2-40B4-BE49-F238E27FC236}">
                <a16:creationId xmlns:a16="http://schemas.microsoft.com/office/drawing/2014/main" id="{AD079F71-3B92-4E26-B3DB-581E65F7D19F}"/>
              </a:ext>
            </a:extLst>
          </p:cNvPr>
          <p:cNvSpPr txBox="1"/>
          <p:nvPr/>
        </p:nvSpPr>
        <p:spPr>
          <a:xfrm>
            <a:off x="5493375" y="3950487"/>
            <a:ext cx="354585" cy="276999"/>
          </a:xfrm>
          <a:prstGeom prst="rect">
            <a:avLst/>
          </a:prstGeom>
          <a:noFill/>
        </p:spPr>
        <p:txBody>
          <a:bodyPr wrap="none" rtlCol="0">
            <a:spAutoFit/>
          </a:bodyPr>
          <a:lstStyle/>
          <a:p>
            <a:pPr algn="ctr"/>
            <a:r>
              <a:rPr lang="de-DE" sz="1200"/>
              <a:t>80</a:t>
            </a:r>
          </a:p>
        </p:txBody>
      </p:sp>
      <p:sp>
        <p:nvSpPr>
          <p:cNvPr id="87" name="Textfeld 86">
            <a:extLst>
              <a:ext uri="{FF2B5EF4-FFF2-40B4-BE49-F238E27FC236}">
                <a16:creationId xmlns:a16="http://schemas.microsoft.com/office/drawing/2014/main" id="{B6F7564C-AE68-4C97-8FEC-AC29CE683BC4}"/>
              </a:ext>
            </a:extLst>
          </p:cNvPr>
          <p:cNvSpPr txBox="1"/>
          <p:nvPr/>
        </p:nvSpPr>
        <p:spPr>
          <a:xfrm>
            <a:off x="796491" y="3743960"/>
            <a:ext cx="269626" cy="276999"/>
          </a:xfrm>
          <a:prstGeom prst="rect">
            <a:avLst/>
          </a:prstGeom>
          <a:noFill/>
        </p:spPr>
        <p:txBody>
          <a:bodyPr wrap="none" rtlCol="0">
            <a:spAutoFit/>
          </a:bodyPr>
          <a:lstStyle/>
          <a:p>
            <a:pPr algn="r"/>
            <a:r>
              <a:rPr lang="de-DE" sz="1200"/>
              <a:t>0</a:t>
            </a:r>
          </a:p>
        </p:txBody>
      </p:sp>
      <p:sp>
        <p:nvSpPr>
          <p:cNvPr id="88" name="Textfeld 87">
            <a:extLst>
              <a:ext uri="{FF2B5EF4-FFF2-40B4-BE49-F238E27FC236}">
                <a16:creationId xmlns:a16="http://schemas.microsoft.com/office/drawing/2014/main" id="{7AAE118E-0387-41D8-B529-32682A18075C}"/>
              </a:ext>
            </a:extLst>
          </p:cNvPr>
          <p:cNvSpPr txBox="1"/>
          <p:nvPr/>
        </p:nvSpPr>
        <p:spPr>
          <a:xfrm>
            <a:off x="796491" y="3248502"/>
            <a:ext cx="269626" cy="276999"/>
          </a:xfrm>
          <a:prstGeom prst="rect">
            <a:avLst/>
          </a:prstGeom>
          <a:noFill/>
        </p:spPr>
        <p:txBody>
          <a:bodyPr wrap="none" rtlCol="0">
            <a:spAutoFit/>
          </a:bodyPr>
          <a:lstStyle/>
          <a:p>
            <a:pPr algn="r"/>
            <a:r>
              <a:rPr lang="de-DE" sz="1200"/>
              <a:t>1</a:t>
            </a:r>
          </a:p>
        </p:txBody>
      </p:sp>
      <p:sp>
        <p:nvSpPr>
          <p:cNvPr id="89" name="Textfeld 88">
            <a:extLst>
              <a:ext uri="{FF2B5EF4-FFF2-40B4-BE49-F238E27FC236}">
                <a16:creationId xmlns:a16="http://schemas.microsoft.com/office/drawing/2014/main" id="{8DDDD386-E7F3-4906-A4A1-C275643AFB43}"/>
              </a:ext>
            </a:extLst>
          </p:cNvPr>
          <p:cNvSpPr txBox="1"/>
          <p:nvPr/>
        </p:nvSpPr>
        <p:spPr>
          <a:xfrm>
            <a:off x="796491" y="2777732"/>
            <a:ext cx="269626" cy="276999"/>
          </a:xfrm>
          <a:prstGeom prst="rect">
            <a:avLst/>
          </a:prstGeom>
          <a:noFill/>
        </p:spPr>
        <p:txBody>
          <a:bodyPr wrap="none" rtlCol="0">
            <a:spAutoFit/>
          </a:bodyPr>
          <a:lstStyle/>
          <a:p>
            <a:pPr algn="r"/>
            <a:r>
              <a:rPr lang="de-DE" sz="1200"/>
              <a:t>2</a:t>
            </a:r>
          </a:p>
        </p:txBody>
      </p:sp>
      <p:sp>
        <p:nvSpPr>
          <p:cNvPr id="90" name="Textfeld 89">
            <a:extLst>
              <a:ext uri="{FF2B5EF4-FFF2-40B4-BE49-F238E27FC236}">
                <a16:creationId xmlns:a16="http://schemas.microsoft.com/office/drawing/2014/main" id="{61272FFB-DF55-4CAC-8462-5CAEDFB4CB55}"/>
              </a:ext>
            </a:extLst>
          </p:cNvPr>
          <p:cNvSpPr txBox="1"/>
          <p:nvPr/>
        </p:nvSpPr>
        <p:spPr>
          <a:xfrm>
            <a:off x="796491" y="2282711"/>
            <a:ext cx="269626" cy="276999"/>
          </a:xfrm>
          <a:prstGeom prst="rect">
            <a:avLst/>
          </a:prstGeom>
          <a:noFill/>
        </p:spPr>
        <p:txBody>
          <a:bodyPr wrap="none" rtlCol="0">
            <a:spAutoFit/>
          </a:bodyPr>
          <a:lstStyle/>
          <a:p>
            <a:pPr algn="r"/>
            <a:r>
              <a:rPr lang="de-DE" sz="1200"/>
              <a:t>3</a:t>
            </a:r>
          </a:p>
        </p:txBody>
      </p:sp>
      <p:sp>
        <p:nvSpPr>
          <p:cNvPr id="91" name="Textfeld 90">
            <a:extLst>
              <a:ext uri="{FF2B5EF4-FFF2-40B4-BE49-F238E27FC236}">
                <a16:creationId xmlns:a16="http://schemas.microsoft.com/office/drawing/2014/main" id="{4684F498-B675-4B54-B751-B4856D30223E}"/>
              </a:ext>
            </a:extLst>
          </p:cNvPr>
          <p:cNvSpPr txBox="1"/>
          <p:nvPr/>
        </p:nvSpPr>
        <p:spPr>
          <a:xfrm>
            <a:off x="796491" y="1797851"/>
            <a:ext cx="269626" cy="276999"/>
          </a:xfrm>
          <a:prstGeom prst="rect">
            <a:avLst/>
          </a:prstGeom>
          <a:noFill/>
        </p:spPr>
        <p:txBody>
          <a:bodyPr wrap="none" rtlCol="0">
            <a:spAutoFit/>
          </a:bodyPr>
          <a:lstStyle/>
          <a:p>
            <a:pPr algn="r"/>
            <a:r>
              <a:rPr lang="de-DE" sz="1200"/>
              <a:t>4</a:t>
            </a:r>
          </a:p>
        </p:txBody>
      </p:sp>
      <p:sp>
        <p:nvSpPr>
          <p:cNvPr id="92" name="Textfeld 91">
            <a:extLst>
              <a:ext uri="{FF2B5EF4-FFF2-40B4-BE49-F238E27FC236}">
                <a16:creationId xmlns:a16="http://schemas.microsoft.com/office/drawing/2014/main" id="{D0A9F699-4A29-4DA9-A212-5C7B35193CA7}"/>
              </a:ext>
            </a:extLst>
          </p:cNvPr>
          <p:cNvSpPr txBox="1"/>
          <p:nvPr/>
        </p:nvSpPr>
        <p:spPr>
          <a:xfrm rot="16200000">
            <a:off x="-631120" y="2773135"/>
            <a:ext cx="2218877" cy="276999"/>
          </a:xfrm>
          <a:prstGeom prst="rect">
            <a:avLst/>
          </a:prstGeom>
          <a:noFill/>
        </p:spPr>
        <p:txBody>
          <a:bodyPr wrap="none" rtlCol="0">
            <a:spAutoFit/>
          </a:bodyPr>
          <a:lstStyle/>
          <a:p>
            <a:pPr algn="ctr"/>
            <a:r>
              <a:rPr lang="de-DE" sz="1200" b="1"/>
              <a:t>ALC Relative </a:t>
            </a:r>
            <a:r>
              <a:rPr lang="de-DE" sz="1200" b="1" err="1"/>
              <a:t>to</a:t>
            </a:r>
            <a:r>
              <a:rPr lang="de-DE" sz="1200" b="1"/>
              <a:t> Baseline, %</a:t>
            </a:r>
          </a:p>
        </p:txBody>
      </p:sp>
      <p:sp>
        <p:nvSpPr>
          <p:cNvPr id="93" name="Textfeld 92">
            <a:extLst>
              <a:ext uri="{FF2B5EF4-FFF2-40B4-BE49-F238E27FC236}">
                <a16:creationId xmlns:a16="http://schemas.microsoft.com/office/drawing/2014/main" id="{5B81D0AA-F11B-4BE1-8DD7-15B85DF78754}"/>
              </a:ext>
            </a:extLst>
          </p:cNvPr>
          <p:cNvSpPr txBox="1"/>
          <p:nvPr/>
        </p:nvSpPr>
        <p:spPr>
          <a:xfrm>
            <a:off x="2431133" y="4137739"/>
            <a:ext cx="2165529" cy="276999"/>
          </a:xfrm>
          <a:prstGeom prst="rect">
            <a:avLst/>
          </a:prstGeom>
          <a:noFill/>
        </p:spPr>
        <p:txBody>
          <a:bodyPr wrap="none" rtlCol="0">
            <a:spAutoFit/>
          </a:bodyPr>
          <a:lstStyle/>
          <a:p>
            <a:pPr algn="ctr"/>
            <a:r>
              <a:rPr lang="de-DE" sz="1200" b="1"/>
              <a:t>BGB-11417 Dose Level, mg</a:t>
            </a:r>
          </a:p>
        </p:txBody>
      </p:sp>
      <p:sp>
        <p:nvSpPr>
          <p:cNvPr id="94" name="Textfeld 93">
            <a:extLst>
              <a:ext uri="{FF2B5EF4-FFF2-40B4-BE49-F238E27FC236}">
                <a16:creationId xmlns:a16="http://schemas.microsoft.com/office/drawing/2014/main" id="{A8AF59EC-0056-4321-971B-7BCB3F56D8F1}"/>
              </a:ext>
            </a:extLst>
          </p:cNvPr>
          <p:cNvSpPr txBox="1"/>
          <p:nvPr/>
        </p:nvSpPr>
        <p:spPr>
          <a:xfrm>
            <a:off x="8264737" y="4087941"/>
            <a:ext cx="2165529" cy="276999"/>
          </a:xfrm>
          <a:prstGeom prst="rect">
            <a:avLst/>
          </a:prstGeom>
          <a:noFill/>
        </p:spPr>
        <p:txBody>
          <a:bodyPr wrap="none" rtlCol="0">
            <a:spAutoFit/>
          </a:bodyPr>
          <a:lstStyle/>
          <a:p>
            <a:pPr algn="ctr"/>
            <a:r>
              <a:rPr lang="de-DE" sz="1200" b="1"/>
              <a:t>BGB-11417 Dose Level, mg</a:t>
            </a:r>
          </a:p>
        </p:txBody>
      </p:sp>
      <p:sp>
        <p:nvSpPr>
          <p:cNvPr id="95" name="Textfeld 94">
            <a:extLst>
              <a:ext uri="{FF2B5EF4-FFF2-40B4-BE49-F238E27FC236}">
                <a16:creationId xmlns:a16="http://schemas.microsoft.com/office/drawing/2014/main" id="{65DAD74A-825E-4A6E-9D99-9DB3935FCA9E}"/>
              </a:ext>
            </a:extLst>
          </p:cNvPr>
          <p:cNvSpPr txBox="1"/>
          <p:nvPr/>
        </p:nvSpPr>
        <p:spPr>
          <a:xfrm>
            <a:off x="6844508" y="3881503"/>
            <a:ext cx="771366" cy="276999"/>
          </a:xfrm>
          <a:prstGeom prst="rect">
            <a:avLst/>
          </a:prstGeom>
          <a:noFill/>
        </p:spPr>
        <p:txBody>
          <a:bodyPr wrap="none" rtlCol="0">
            <a:spAutoFit/>
          </a:bodyPr>
          <a:lstStyle/>
          <a:p>
            <a:pPr algn="ctr"/>
            <a:r>
              <a:rPr lang="de-DE" sz="1200"/>
              <a:t>Baseline</a:t>
            </a:r>
          </a:p>
        </p:txBody>
      </p:sp>
      <p:sp>
        <p:nvSpPr>
          <p:cNvPr id="96" name="Textfeld 95">
            <a:extLst>
              <a:ext uri="{FF2B5EF4-FFF2-40B4-BE49-F238E27FC236}">
                <a16:creationId xmlns:a16="http://schemas.microsoft.com/office/drawing/2014/main" id="{D1EE572D-68F1-496A-BD29-502E55688755}"/>
              </a:ext>
            </a:extLst>
          </p:cNvPr>
          <p:cNvSpPr txBox="1"/>
          <p:nvPr/>
        </p:nvSpPr>
        <p:spPr>
          <a:xfrm>
            <a:off x="7705565" y="3881503"/>
            <a:ext cx="269626" cy="276999"/>
          </a:xfrm>
          <a:prstGeom prst="rect">
            <a:avLst/>
          </a:prstGeom>
          <a:noFill/>
        </p:spPr>
        <p:txBody>
          <a:bodyPr wrap="none" rtlCol="0">
            <a:spAutoFit/>
          </a:bodyPr>
          <a:lstStyle/>
          <a:p>
            <a:pPr algn="ctr"/>
            <a:r>
              <a:rPr lang="de-DE" sz="1200"/>
              <a:t>1</a:t>
            </a:r>
          </a:p>
        </p:txBody>
      </p:sp>
      <p:sp>
        <p:nvSpPr>
          <p:cNvPr id="97" name="Textfeld 96">
            <a:extLst>
              <a:ext uri="{FF2B5EF4-FFF2-40B4-BE49-F238E27FC236}">
                <a16:creationId xmlns:a16="http://schemas.microsoft.com/office/drawing/2014/main" id="{2F394C8B-7262-4883-9E28-35142B100C7D}"/>
              </a:ext>
            </a:extLst>
          </p:cNvPr>
          <p:cNvSpPr txBox="1"/>
          <p:nvPr/>
        </p:nvSpPr>
        <p:spPr>
          <a:xfrm>
            <a:off x="8304537" y="3888152"/>
            <a:ext cx="269626" cy="276999"/>
          </a:xfrm>
          <a:prstGeom prst="rect">
            <a:avLst/>
          </a:prstGeom>
          <a:noFill/>
        </p:spPr>
        <p:txBody>
          <a:bodyPr wrap="none" rtlCol="0">
            <a:spAutoFit/>
          </a:bodyPr>
          <a:lstStyle/>
          <a:p>
            <a:pPr algn="ctr"/>
            <a:r>
              <a:rPr lang="de-DE" sz="1200"/>
              <a:t>2</a:t>
            </a:r>
          </a:p>
        </p:txBody>
      </p:sp>
      <p:sp>
        <p:nvSpPr>
          <p:cNvPr id="98" name="Textfeld 97">
            <a:extLst>
              <a:ext uri="{FF2B5EF4-FFF2-40B4-BE49-F238E27FC236}">
                <a16:creationId xmlns:a16="http://schemas.microsoft.com/office/drawing/2014/main" id="{DF4AE562-F5B8-44C3-A668-0A1C4C396574}"/>
              </a:ext>
            </a:extLst>
          </p:cNvPr>
          <p:cNvSpPr txBox="1"/>
          <p:nvPr/>
        </p:nvSpPr>
        <p:spPr>
          <a:xfrm>
            <a:off x="8906915" y="3888152"/>
            <a:ext cx="269626" cy="276999"/>
          </a:xfrm>
          <a:prstGeom prst="rect">
            <a:avLst/>
          </a:prstGeom>
          <a:noFill/>
        </p:spPr>
        <p:txBody>
          <a:bodyPr wrap="none" rtlCol="0">
            <a:spAutoFit/>
          </a:bodyPr>
          <a:lstStyle/>
          <a:p>
            <a:pPr algn="ctr"/>
            <a:r>
              <a:rPr lang="de-DE" sz="1200"/>
              <a:t>5</a:t>
            </a:r>
          </a:p>
        </p:txBody>
      </p:sp>
      <p:sp>
        <p:nvSpPr>
          <p:cNvPr id="99" name="Textfeld 98">
            <a:extLst>
              <a:ext uri="{FF2B5EF4-FFF2-40B4-BE49-F238E27FC236}">
                <a16:creationId xmlns:a16="http://schemas.microsoft.com/office/drawing/2014/main" id="{0AB8B46D-19DE-4074-90C2-7EF93E428C83}"/>
              </a:ext>
            </a:extLst>
          </p:cNvPr>
          <p:cNvSpPr txBox="1"/>
          <p:nvPr/>
        </p:nvSpPr>
        <p:spPr>
          <a:xfrm>
            <a:off x="9469604" y="3881503"/>
            <a:ext cx="354585" cy="276999"/>
          </a:xfrm>
          <a:prstGeom prst="rect">
            <a:avLst/>
          </a:prstGeom>
          <a:noFill/>
        </p:spPr>
        <p:txBody>
          <a:bodyPr wrap="none" rtlCol="0">
            <a:spAutoFit/>
          </a:bodyPr>
          <a:lstStyle/>
          <a:p>
            <a:pPr algn="ctr"/>
            <a:r>
              <a:rPr lang="de-DE" sz="1200"/>
              <a:t>10</a:t>
            </a:r>
          </a:p>
        </p:txBody>
      </p:sp>
      <p:sp>
        <p:nvSpPr>
          <p:cNvPr id="100" name="Textfeld 99">
            <a:extLst>
              <a:ext uri="{FF2B5EF4-FFF2-40B4-BE49-F238E27FC236}">
                <a16:creationId xmlns:a16="http://schemas.microsoft.com/office/drawing/2014/main" id="{415841E6-A06F-423E-BB5E-DE55C7514794}"/>
              </a:ext>
            </a:extLst>
          </p:cNvPr>
          <p:cNvSpPr txBox="1"/>
          <p:nvPr/>
        </p:nvSpPr>
        <p:spPr>
          <a:xfrm>
            <a:off x="10072615" y="3888152"/>
            <a:ext cx="354585" cy="276999"/>
          </a:xfrm>
          <a:prstGeom prst="rect">
            <a:avLst/>
          </a:prstGeom>
          <a:noFill/>
        </p:spPr>
        <p:txBody>
          <a:bodyPr wrap="none" rtlCol="0">
            <a:spAutoFit/>
          </a:bodyPr>
          <a:lstStyle/>
          <a:p>
            <a:pPr algn="ctr"/>
            <a:r>
              <a:rPr lang="de-DE" sz="1200"/>
              <a:t>20</a:t>
            </a:r>
          </a:p>
        </p:txBody>
      </p:sp>
      <p:sp>
        <p:nvSpPr>
          <p:cNvPr id="101" name="Textfeld 100">
            <a:extLst>
              <a:ext uri="{FF2B5EF4-FFF2-40B4-BE49-F238E27FC236}">
                <a16:creationId xmlns:a16="http://schemas.microsoft.com/office/drawing/2014/main" id="{5DBDDAE5-5489-4292-9619-C861CAFF5355}"/>
              </a:ext>
            </a:extLst>
          </p:cNvPr>
          <p:cNvSpPr txBox="1"/>
          <p:nvPr/>
        </p:nvSpPr>
        <p:spPr>
          <a:xfrm>
            <a:off x="10671977" y="3881503"/>
            <a:ext cx="354585" cy="276999"/>
          </a:xfrm>
          <a:prstGeom prst="rect">
            <a:avLst/>
          </a:prstGeom>
          <a:noFill/>
        </p:spPr>
        <p:txBody>
          <a:bodyPr wrap="none" rtlCol="0">
            <a:spAutoFit/>
          </a:bodyPr>
          <a:lstStyle/>
          <a:p>
            <a:pPr algn="ctr"/>
            <a:r>
              <a:rPr lang="de-DE" sz="1200"/>
              <a:t>40</a:t>
            </a:r>
          </a:p>
        </p:txBody>
      </p:sp>
      <p:sp>
        <p:nvSpPr>
          <p:cNvPr id="102" name="Textfeld 101">
            <a:extLst>
              <a:ext uri="{FF2B5EF4-FFF2-40B4-BE49-F238E27FC236}">
                <a16:creationId xmlns:a16="http://schemas.microsoft.com/office/drawing/2014/main" id="{F600746D-0E06-42EA-982C-D44B265E87C4}"/>
              </a:ext>
            </a:extLst>
          </p:cNvPr>
          <p:cNvSpPr txBox="1"/>
          <p:nvPr/>
        </p:nvSpPr>
        <p:spPr>
          <a:xfrm>
            <a:off x="11272077" y="3881503"/>
            <a:ext cx="354585" cy="276999"/>
          </a:xfrm>
          <a:prstGeom prst="rect">
            <a:avLst/>
          </a:prstGeom>
          <a:noFill/>
        </p:spPr>
        <p:txBody>
          <a:bodyPr wrap="none" rtlCol="0">
            <a:spAutoFit/>
          </a:bodyPr>
          <a:lstStyle/>
          <a:p>
            <a:pPr algn="ctr"/>
            <a:r>
              <a:rPr lang="de-DE" sz="1200"/>
              <a:t>80</a:t>
            </a:r>
          </a:p>
        </p:txBody>
      </p:sp>
      <p:sp>
        <p:nvSpPr>
          <p:cNvPr id="103" name="Textfeld 102">
            <a:extLst>
              <a:ext uri="{FF2B5EF4-FFF2-40B4-BE49-F238E27FC236}">
                <a16:creationId xmlns:a16="http://schemas.microsoft.com/office/drawing/2014/main" id="{4388D46C-A151-4936-A8F0-6670B7AC1E98}"/>
              </a:ext>
            </a:extLst>
          </p:cNvPr>
          <p:cNvSpPr txBox="1"/>
          <p:nvPr/>
        </p:nvSpPr>
        <p:spPr>
          <a:xfrm>
            <a:off x="6473418" y="3755944"/>
            <a:ext cx="397866" cy="276999"/>
          </a:xfrm>
          <a:prstGeom prst="rect">
            <a:avLst/>
          </a:prstGeom>
          <a:noFill/>
        </p:spPr>
        <p:txBody>
          <a:bodyPr wrap="none" rtlCol="0">
            <a:spAutoFit/>
          </a:bodyPr>
          <a:lstStyle/>
          <a:p>
            <a:pPr algn="r"/>
            <a:r>
              <a:rPr lang="de-DE" sz="1200"/>
              <a:t>0.0</a:t>
            </a:r>
          </a:p>
        </p:txBody>
      </p:sp>
      <p:sp>
        <p:nvSpPr>
          <p:cNvPr id="104" name="Textfeld 103">
            <a:extLst>
              <a:ext uri="{FF2B5EF4-FFF2-40B4-BE49-F238E27FC236}">
                <a16:creationId xmlns:a16="http://schemas.microsoft.com/office/drawing/2014/main" id="{02AD6064-D426-4420-87EA-ABB12D454643}"/>
              </a:ext>
            </a:extLst>
          </p:cNvPr>
          <p:cNvSpPr txBox="1"/>
          <p:nvPr/>
        </p:nvSpPr>
        <p:spPr>
          <a:xfrm>
            <a:off x="6473418" y="3384311"/>
            <a:ext cx="397866" cy="276999"/>
          </a:xfrm>
          <a:prstGeom prst="rect">
            <a:avLst/>
          </a:prstGeom>
          <a:noFill/>
        </p:spPr>
        <p:txBody>
          <a:bodyPr wrap="none" rtlCol="0">
            <a:spAutoFit/>
          </a:bodyPr>
          <a:lstStyle/>
          <a:p>
            <a:pPr algn="r"/>
            <a:r>
              <a:rPr lang="de-DE" sz="1200"/>
              <a:t>0.2</a:t>
            </a:r>
          </a:p>
        </p:txBody>
      </p:sp>
      <p:sp>
        <p:nvSpPr>
          <p:cNvPr id="108" name="Textfeld 107">
            <a:extLst>
              <a:ext uri="{FF2B5EF4-FFF2-40B4-BE49-F238E27FC236}">
                <a16:creationId xmlns:a16="http://schemas.microsoft.com/office/drawing/2014/main" id="{F6D7F9AB-4D61-48BE-8135-39464A455EA7}"/>
              </a:ext>
            </a:extLst>
          </p:cNvPr>
          <p:cNvSpPr txBox="1"/>
          <p:nvPr/>
        </p:nvSpPr>
        <p:spPr>
          <a:xfrm rot="16200000">
            <a:off x="5238079" y="2704151"/>
            <a:ext cx="2218877" cy="276999"/>
          </a:xfrm>
          <a:prstGeom prst="rect">
            <a:avLst/>
          </a:prstGeom>
          <a:noFill/>
        </p:spPr>
        <p:txBody>
          <a:bodyPr wrap="none" rtlCol="0">
            <a:spAutoFit/>
          </a:bodyPr>
          <a:lstStyle/>
          <a:p>
            <a:pPr algn="ctr"/>
            <a:r>
              <a:rPr lang="de-DE" sz="1200" b="1"/>
              <a:t>ALC Relative </a:t>
            </a:r>
            <a:r>
              <a:rPr lang="de-DE" sz="1200" b="1" err="1"/>
              <a:t>to</a:t>
            </a:r>
            <a:r>
              <a:rPr lang="de-DE" sz="1200" b="1"/>
              <a:t> Baseline, %</a:t>
            </a:r>
          </a:p>
        </p:txBody>
      </p:sp>
      <p:sp>
        <p:nvSpPr>
          <p:cNvPr id="109" name="Textfeld 108">
            <a:extLst>
              <a:ext uri="{FF2B5EF4-FFF2-40B4-BE49-F238E27FC236}">
                <a16:creationId xmlns:a16="http://schemas.microsoft.com/office/drawing/2014/main" id="{8DF8B4C7-2E9C-436C-A27D-2C301FB21DA7}"/>
              </a:ext>
            </a:extLst>
          </p:cNvPr>
          <p:cNvSpPr txBox="1"/>
          <p:nvPr/>
        </p:nvSpPr>
        <p:spPr>
          <a:xfrm>
            <a:off x="6473418" y="3003435"/>
            <a:ext cx="397866" cy="276999"/>
          </a:xfrm>
          <a:prstGeom prst="rect">
            <a:avLst/>
          </a:prstGeom>
          <a:noFill/>
        </p:spPr>
        <p:txBody>
          <a:bodyPr wrap="none" rtlCol="0">
            <a:spAutoFit/>
          </a:bodyPr>
          <a:lstStyle/>
          <a:p>
            <a:pPr algn="r"/>
            <a:r>
              <a:rPr lang="de-DE" sz="1200"/>
              <a:t>0.4</a:t>
            </a:r>
          </a:p>
        </p:txBody>
      </p:sp>
      <p:sp>
        <p:nvSpPr>
          <p:cNvPr id="110" name="Textfeld 109">
            <a:extLst>
              <a:ext uri="{FF2B5EF4-FFF2-40B4-BE49-F238E27FC236}">
                <a16:creationId xmlns:a16="http://schemas.microsoft.com/office/drawing/2014/main" id="{5F03B9F1-475B-4FB5-BA41-05B1F53C4ACC}"/>
              </a:ext>
            </a:extLst>
          </p:cNvPr>
          <p:cNvSpPr txBox="1"/>
          <p:nvPr/>
        </p:nvSpPr>
        <p:spPr>
          <a:xfrm>
            <a:off x="6473418" y="2628189"/>
            <a:ext cx="397866" cy="276999"/>
          </a:xfrm>
          <a:prstGeom prst="rect">
            <a:avLst/>
          </a:prstGeom>
          <a:noFill/>
        </p:spPr>
        <p:txBody>
          <a:bodyPr wrap="none" rtlCol="0">
            <a:spAutoFit/>
          </a:bodyPr>
          <a:lstStyle/>
          <a:p>
            <a:pPr algn="r"/>
            <a:r>
              <a:rPr lang="de-DE" sz="1200"/>
              <a:t>0.6</a:t>
            </a:r>
          </a:p>
        </p:txBody>
      </p:sp>
      <p:sp>
        <p:nvSpPr>
          <p:cNvPr id="111" name="Textfeld 110">
            <a:extLst>
              <a:ext uri="{FF2B5EF4-FFF2-40B4-BE49-F238E27FC236}">
                <a16:creationId xmlns:a16="http://schemas.microsoft.com/office/drawing/2014/main" id="{B59A86A4-7BF9-4534-8BD8-AF697C7ED579}"/>
              </a:ext>
            </a:extLst>
          </p:cNvPr>
          <p:cNvSpPr txBox="1"/>
          <p:nvPr/>
        </p:nvSpPr>
        <p:spPr>
          <a:xfrm>
            <a:off x="6473418" y="2247524"/>
            <a:ext cx="397866" cy="276999"/>
          </a:xfrm>
          <a:prstGeom prst="rect">
            <a:avLst/>
          </a:prstGeom>
          <a:noFill/>
        </p:spPr>
        <p:txBody>
          <a:bodyPr wrap="none" rtlCol="0">
            <a:spAutoFit/>
          </a:bodyPr>
          <a:lstStyle/>
          <a:p>
            <a:pPr algn="r"/>
            <a:r>
              <a:rPr lang="de-DE" sz="1200"/>
              <a:t>0.8</a:t>
            </a:r>
          </a:p>
        </p:txBody>
      </p:sp>
      <p:sp>
        <p:nvSpPr>
          <p:cNvPr id="112" name="Textfeld 111">
            <a:extLst>
              <a:ext uri="{FF2B5EF4-FFF2-40B4-BE49-F238E27FC236}">
                <a16:creationId xmlns:a16="http://schemas.microsoft.com/office/drawing/2014/main" id="{9C8BE235-A1F9-4994-A0D2-3F72DC47951F}"/>
              </a:ext>
            </a:extLst>
          </p:cNvPr>
          <p:cNvSpPr txBox="1"/>
          <p:nvPr/>
        </p:nvSpPr>
        <p:spPr>
          <a:xfrm>
            <a:off x="6473418" y="1872855"/>
            <a:ext cx="397866" cy="276999"/>
          </a:xfrm>
          <a:prstGeom prst="rect">
            <a:avLst/>
          </a:prstGeom>
          <a:noFill/>
        </p:spPr>
        <p:txBody>
          <a:bodyPr wrap="none" rtlCol="0">
            <a:spAutoFit/>
          </a:bodyPr>
          <a:lstStyle/>
          <a:p>
            <a:pPr algn="r"/>
            <a:r>
              <a:rPr lang="de-DE" sz="1200"/>
              <a:t>1.0</a:t>
            </a:r>
          </a:p>
        </p:txBody>
      </p:sp>
      <p:grpSp>
        <p:nvGrpSpPr>
          <p:cNvPr id="34" name="Gruppieren 33">
            <a:extLst>
              <a:ext uri="{FF2B5EF4-FFF2-40B4-BE49-F238E27FC236}">
                <a16:creationId xmlns:a16="http://schemas.microsoft.com/office/drawing/2014/main" id="{282BAEAC-53C2-2746-AA4F-B67766A27046}"/>
              </a:ext>
            </a:extLst>
          </p:cNvPr>
          <p:cNvGrpSpPr/>
          <p:nvPr/>
        </p:nvGrpSpPr>
        <p:grpSpPr>
          <a:xfrm>
            <a:off x="10956099" y="1741516"/>
            <a:ext cx="924772" cy="1384995"/>
            <a:chOff x="10956099" y="1741516"/>
            <a:chExt cx="924772" cy="1384995"/>
          </a:xfrm>
        </p:grpSpPr>
        <p:sp>
          <p:nvSpPr>
            <p:cNvPr id="168" name="Textfeld 167">
              <a:extLst>
                <a:ext uri="{FF2B5EF4-FFF2-40B4-BE49-F238E27FC236}">
                  <a16:creationId xmlns:a16="http://schemas.microsoft.com/office/drawing/2014/main" id="{A4B870B2-8223-0B4C-8A90-CF440F921976}"/>
                </a:ext>
              </a:extLst>
            </p:cNvPr>
            <p:cNvSpPr txBox="1"/>
            <p:nvPr/>
          </p:nvSpPr>
          <p:spPr>
            <a:xfrm>
              <a:off x="11005310" y="1741516"/>
              <a:ext cx="875561" cy="1384995"/>
            </a:xfrm>
            <a:prstGeom prst="rect">
              <a:avLst/>
            </a:prstGeom>
            <a:noFill/>
          </p:spPr>
          <p:txBody>
            <a:bodyPr wrap="none" rtlCol="0">
              <a:spAutoFit/>
            </a:bodyPr>
            <a:lstStyle/>
            <a:p>
              <a:r>
                <a:rPr lang="de-DE" sz="1200"/>
                <a:t>Patient 6</a:t>
              </a:r>
            </a:p>
            <a:p>
              <a:r>
                <a:rPr lang="de-DE" sz="1200"/>
                <a:t>Patient 7</a:t>
              </a:r>
            </a:p>
            <a:p>
              <a:r>
                <a:rPr lang="de-DE" sz="1200"/>
                <a:t>Patient 8</a:t>
              </a:r>
            </a:p>
            <a:p>
              <a:r>
                <a:rPr lang="de-DE" sz="1200"/>
                <a:t>Patient 9</a:t>
              </a:r>
            </a:p>
            <a:p>
              <a:r>
                <a:rPr lang="de-DE" sz="1200"/>
                <a:t>Patient 10</a:t>
              </a:r>
            </a:p>
            <a:p>
              <a:r>
                <a:rPr lang="de-DE" sz="1200"/>
                <a:t>Patient 11</a:t>
              </a:r>
            </a:p>
            <a:p>
              <a:r>
                <a:rPr lang="de-DE" sz="1200"/>
                <a:t>Patient 12</a:t>
              </a:r>
            </a:p>
          </p:txBody>
        </p:sp>
        <p:sp>
          <p:nvSpPr>
            <p:cNvPr id="113" name="Rechteck 112">
              <a:extLst>
                <a:ext uri="{FF2B5EF4-FFF2-40B4-BE49-F238E27FC236}">
                  <a16:creationId xmlns:a16="http://schemas.microsoft.com/office/drawing/2014/main" id="{6A38A92F-E8AB-49F1-BE23-47BBCDCD3361}"/>
                </a:ext>
              </a:extLst>
            </p:cNvPr>
            <p:cNvSpPr/>
            <p:nvPr/>
          </p:nvSpPr>
          <p:spPr>
            <a:xfrm>
              <a:off x="10956099" y="2199377"/>
              <a:ext cx="98417" cy="9841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Rechteck 113">
              <a:extLst>
                <a:ext uri="{FF2B5EF4-FFF2-40B4-BE49-F238E27FC236}">
                  <a16:creationId xmlns:a16="http://schemas.microsoft.com/office/drawing/2014/main" id="{A457C83A-C166-46B9-9CD6-BB271F07AB73}"/>
                </a:ext>
              </a:extLst>
            </p:cNvPr>
            <p:cNvSpPr/>
            <p:nvPr/>
          </p:nvSpPr>
          <p:spPr>
            <a:xfrm>
              <a:off x="10956099" y="2380991"/>
              <a:ext cx="98417" cy="9841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Rechteck 114">
              <a:extLst>
                <a:ext uri="{FF2B5EF4-FFF2-40B4-BE49-F238E27FC236}">
                  <a16:creationId xmlns:a16="http://schemas.microsoft.com/office/drawing/2014/main" id="{F9871333-3E87-4EFB-9D5D-93AD2208C235}"/>
                </a:ext>
              </a:extLst>
            </p:cNvPr>
            <p:cNvSpPr/>
            <p:nvPr/>
          </p:nvSpPr>
          <p:spPr>
            <a:xfrm>
              <a:off x="10956099" y="2562605"/>
              <a:ext cx="98417" cy="984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Rechteck 115">
              <a:extLst>
                <a:ext uri="{FF2B5EF4-FFF2-40B4-BE49-F238E27FC236}">
                  <a16:creationId xmlns:a16="http://schemas.microsoft.com/office/drawing/2014/main" id="{8F8E2938-C234-4C10-A537-5F79F3A6D2DB}"/>
                </a:ext>
              </a:extLst>
            </p:cNvPr>
            <p:cNvSpPr/>
            <p:nvPr/>
          </p:nvSpPr>
          <p:spPr>
            <a:xfrm>
              <a:off x="10956099" y="2744219"/>
              <a:ext cx="98417" cy="9841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Rechteck 116">
              <a:extLst>
                <a:ext uri="{FF2B5EF4-FFF2-40B4-BE49-F238E27FC236}">
                  <a16:creationId xmlns:a16="http://schemas.microsoft.com/office/drawing/2014/main" id="{7851FFD8-F084-4BF2-9476-FF26EF7AFD7A}"/>
                </a:ext>
              </a:extLst>
            </p:cNvPr>
            <p:cNvSpPr/>
            <p:nvPr/>
          </p:nvSpPr>
          <p:spPr>
            <a:xfrm>
              <a:off x="10956099" y="2925833"/>
              <a:ext cx="98417" cy="9841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Rechteck 117">
              <a:extLst>
                <a:ext uri="{FF2B5EF4-FFF2-40B4-BE49-F238E27FC236}">
                  <a16:creationId xmlns:a16="http://schemas.microsoft.com/office/drawing/2014/main" id="{7BEA0AF4-8D80-4351-A16D-585A1ADC1A4B}"/>
                </a:ext>
              </a:extLst>
            </p:cNvPr>
            <p:cNvSpPr/>
            <p:nvPr/>
          </p:nvSpPr>
          <p:spPr>
            <a:xfrm>
              <a:off x="10956099" y="1836149"/>
              <a:ext cx="98417" cy="98417"/>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Rechteck 118">
              <a:extLst>
                <a:ext uri="{FF2B5EF4-FFF2-40B4-BE49-F238E27FC236}">
                  <a16:creationId xmlns:a16="http://schemas.microsoft.com/office/drawing/2014/main" id="{CC5197D7-75F8-448C-81F3-B05AA84F1D37}"/>
                </a:ext>
              </a:extLst>
            </p:cNvPr>
            <p:cNvSpPr/>
            <p:nvPr/>
          </p:nvSpPr>
          <p:spPr>
            <a:xfrm>
              <a:off x="10956099" y="2017763"/>
              <a:ext cx="98417" cy="9841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121" name="Gerader Verbinder 120">
            <a:extLst>
              <a:ext uri="{FF2B5EF4-FFF2-40B4-BE49-F238E27FC236}">
                <a16:creationId xmlns:a16="http://schemas.microsoft.com/office/drawing/2014/main" id="{4518FC69-8679-44CA-91D4-3C8BE7E37E24}"/>
              </a:ext>
            </a:extLst>
          </p:cNvPr>
          <p:cNvCxnSpPr>
            <a:cxnSpLocks/>
          </p:cNvCxnSpPr>
          <p:nvPr/>
        </p:nvCxnSpPr>
        <p:spPr>
          <a:xfrm>
            <a:off x="7043738" y="2022375"/>
            <a:ext cx="0" cy="1875804"/>
          </a:xfrm>
          <a:prstGeom prst="line">
            <a:avLst/>
          </a:prstGeom>
          <a:ln w="57150">
            <a:solidFill>
              <a:srgbClr val="96C6FF"/>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8EAC710A-8E97-4F6B-B8E7-3B200E9BF92E}"/>
              </a:ext>
            </a:extLst>
          </p:cNvPr>
          <p:cNvCxnSpPr>
            <a:cxnSpLocks/>
          </p:cNvCxnSpPr>
          <p:nvPr/>
        </p:nvCxnSpPr>
        <p:spPr>
          <a:xfrm>
            <a:off x="7109222" y="2022375"/>
            <a:ext cx="0" cy="1875804"/>
          </a:xfrm>
          <a:prstGeom prst="line">
            <a:avLst/>
          </a:prstGeom>
          <a:ln w="57150">
            <a:solidFill>
              <a:srgbClr val="F8AF79"/>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DD05E48C-D59C-4CE5-9757-F623AE590D45}"/>
              </a:ext>
            </a:extLst>
          </p:cNvPr>
          <p:cNvCxnSpPr>
            <a:cxnSpLocks/>
          </p:cNvCxnSpPr>
          <p:nvPr/>
        </p:nvCxnSpPr>
        <p:spPr>
          <a:xfrm>
            <a:off x="7174706" y="2022375"/>
            <a:ext cx="0" cy="1875804"/>
          </a:xfrm>
          <a:prstGeom prst="line">
            <a:avLst/>
          </a:prstGeom>
          <a:ln w="57150">
            <a:solidFill>
              <a:srgbClr val="FF8F96"/>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9E907DE8-3967-47DB-A21A-E24BD8AAEC03}"/>
              </a:ext>
            </a:extLst>
          </p:cNvPr>
          <p:cNvCxnSpPr>
            <a:cxnSpLocks/>
          </p:cNvCxnSpPr>
          <p:nvPr/>
        </p:nvCxnSpPr>
        <p:spPr>
          <a:xfrm>
            <a:off x="7240190" y="2022375"/>
            <a:ext cx="0" cy="1875804"/>
          </a:xfrm>
          <a:prstGeom prst="line">
            <a:avLst/>
          </a:prstGeom>
          <a:ln w="57150">
            <a:solidFill>
              <a:srgbClr val="C5590A"/>
            </a:solidFill>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FBD884B8-B170-415D-B14F-249E433E3CEB}"/>
              </a:ext>
            </a:extLst>
          </p:cNvPr>
          <p:cNvCxnSpPr>
            <a:cxnSpLocks/>
          </p:cNvCxnSpPr>
          <p:nvPr/>
        </p:nvCxnSpPr>
        <p:spPr>
          <a:xfrm>
            <a:off x="7305674" y="2022375"/>
            <a:ext cx="0" cy="1875804"/>
          </a:xfrm>
          <a:prstGeom prst="line">
            <a:avLst/>
          </a:prstGeom>
          <a:ln w="57150">
            <a:solidFill>
              <a:srgbClr val="FFDC65"/>
            </a:solidFill>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FE727243-50B7-461B-867D-B8ED9DB9D3AD}"/>
              </a:ext>
            </a:extLst>
          </p:cNvPr>
          <p:cNvCxnSpPr>
            <a:cxnSpLocks/>
          </p:cNvCxnSpPr>
          <p:nvPr/>
        </p:nvCxnSpPr>
        <p:spPr>
          <a:xfrm>
            <a:off x="7371158" y="2022375"/>
            <a:ext cx="0" cy="1875804"/>
          </a:xfrm>
          <a:prstGeom prst="line">
            <a:avLst/>
          </a:prstGeom>
          <a:ln w="57150">
            <a:solidFill>
              <a:srgbClr val="843C06"/>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7AA0ECE2-759D-44EF-969D-24738935527F}"/>
              </a:ext>
            </a:extLst>
          </p:cNvPr>
          <p:cNvCxnSpPr>
            <a:cxnSpLocks/>
          </p:cNvCxnSpPr>
          <p:nvPr/>
        </p:nvCxnSpPr>
        <p:spPr>
          <a:xfrm>
            <a:off x="7436644" y="2022375"/>
            <a:ext cx="0" cy="1875804"/>
          </a:xfrm>
          <a:prstGeom prst="line">
            <a:avLst/>
          </a:prstGeom>
          <a:ln w="57150">
            <a:solidFill>
              <a:srgbClr val="3B3B3B"/>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9E4A5354-5BCE-4D73-AF60-FF3114D17582}"/>
              </a:ext>
            </a:extLst>
          </p:cNvPr>
          <p:cNvCxnSpPr>
            <a:cxnSpLocks/>
          </p:cNvCxnSpPr>
          <p:nvPr/>
        </p:nvCxnSpPr>
        <p:spPr>
          <a:xfrm>
            <a:off x="7637463" y="2035107"/>
            <a:ext cx="0" cy="1863072"/>
          </a:xfrm>
          <a:prstGeom prst="line">
            <a:avLst/>
          </a:prstGeom>
          <a:ln w="57150">
            <a:solidFill>
              <a:srgbClr val="96C6FF"/>
            </a:solidFill>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9C475A37-446D-4455-8B1E-D0B522A03C2D}"/>
              </a:ext>
            </a:extLst>
          </p:cNvPr>
          <p:cNvCxnSpPr>
            <a:cxnSpLocks/>
          </p:cNvCxnSpPr>
          <p:nvPr/>
        </p:nvCxnSpPr>
        <p:spPr>
          <a:xfrm>
            <a:off x="7702947" y="2579588"/>
            <a:ext cx="0" cy="1318591"/>
          </a:xfrm>
          <a:prstGeom prst="line">
            <a:avLst/>
          </a:prstGeom>
          <a:ln w="57150">
            <a:solidFill>
              <a:srgbClr val="F8AF79"/>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217B063C-132A-4BA1-9812-86CD4EFB0723}"/>
              </a:ext>
            </a:extLst>
          </p:cNvPr>
          <p:cNvCxnSpPr>
            <a:cxnSpLocks/>
          </p:cNvCxnSpPr>
          <p:nvPr/>
        </p:nvCxnSpPr>
        <p:spPr>
          <a:xfrm>
            <a:off x="7768431" y="2279631"/>
            <a:ext cx="0" cy="1618548"/>
          </a:xfrm>
          <a:prstGeom prst="line">
            <a:avLst/>
          </a:prstGeom>
          <a:ln w="57150">
            <a:solidFill>
              <a:srgbClr val="FF8F96"/>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266A6663-3861-450F-AC88-F41C99E90BC6}"/>
              </a:ext>
            </a:extLst>
          </p:cNvPr>
          <p:cNvCxnSpPr>
            <a:cxnSpLocks/>
          </p:cNvCxnSpPr>
          <p:nvPr/>
        </p:nvCxnSpPr>
        <p:spPr>
          <a:xfrm>
            <a:off x="7833915" y="1887956"/>
            <a:ext cx="0" cy="2010223"/>
          </a:xfrm>
          <a:prstGeom prst="line">
            <a:avLst/>
          </a:prstGeom>
          <a:ln w="57150">
            <a:solidFill>
              <a:srgbClr val="C5590A"/>
            </a:solidFill>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8703B30B-18A7-41EE-8AD2-6623D53D7B24}"/>
              </a:ext>
            </a:extLst>
          </p:cNvPr>
          <p:cNvCxnSpPr>
            <a:cxnSpLocks/>
          </p:cNvCxnSpPr>
          <p:nvPr/>
        </p:nvCxnSpPr>
        <p:spPr>
          <a:xfrm>
            <a:off x="7899399" y="2279631"/>
            <a:ext cx="0" cy="1618548"/>
          </a:xfrm>
          <a:prstGeom prst="line">
            <a:avLst/>
          </a:prstGeom>
          <a:ln w="57150">
            <a:solidFill>
              <a:srgbClr val="FFDC65"/>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1D86C710-7E67-4154-8632-EA379C830705}"/>
              </a:ext>
            </a:extLst>
          </p:cNvPr>
          <p:cNvCxnSpPr>
            <a:cxnSpLocks/>
          </p:cNvCxnSpPr>
          <p:nvPr/>
        </p:nvCxnSpPr>
        <p:spPr>
          <a:xfrm>
            <a:off x="7964883" y="2407363"/>
            <a:ext cx="0" cy="1490816"/>
          </a:xfrm>
          <a:prstGeom prst="line">
            <a:avLst/>
          </a:prstGeom>
          <a:ln w="57150">
            <a:solidFill>
              <a:srgbClr val="843C06"/>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5C517DC6-3854-4FF1-A22C-F999FC321121}"/>
              </a:ext>
            </a:extLst>
          </p:cNvPr>
          <p:cNvCxnSpPr>
            <a:cxnSpLocks/>
          </p:cNvCxnSpPr>
          <p:nvPr/>
        </p:nvCxnSpPr>
        <p:spPr>
          <a:xfrm>
            <a:off x="8030369" y="2133524"/>
            <a:ext cx="0" cy="1764655"/>
          </a:xfrm>
          <a:prstGeom prst="line">
            <a:avLst/>
          </a:prstGeom>
          <a:ln w="57150">
            <a:solidFill>
              <a:srgbClr val="3B3B3B"/>
            </a:solidFill>
          </a:ln>
        </p:spPr>
        <p:style>
          <a:lnRef idx="1">
            <a:schemeClr val="accent1"/>
          </a:lnRef>
          <a:fillRef idx="0">
            <a:schemeClr val="accent1"/>
          </a:fillRef>
          <a:effectRef idx="0">
            <a:schemeClr val="accent1"/>
          </a:effectRef>
          <a:fontRef idx="minor">
            <a:schemeClr val="tx1"/>
          </a:fontRef>
        </p:style>
      </p:cxnSp>
      <p:cxnSp>
        <p:nvCxnSpPr>
          <p:cNvPr id="142" name="Gerader Verbinder 141">
            <a:extLst>
              <a:ext uri="{FF2B5EF4-FFF2-40B4-BE49-F238E27FC236}">
                <a16:creationId xmlns:a16="http://schemas.microsoft.com/office/drawing/2014/main" id="{D0354D7C-30E0-421C-A902-7D0EA14D2615}"/>
              </a:ext>
            </a:extLst>
          </p:cNvPr>
          <p:cNvCxnSpPr>
            <a:cxnSpLocks/>
          </p:cNvCxnSpPr>
          <p:nvPr/>
        </p:nvCxnSpPr>
        <p:spPr>
          <a:xfrm>
            <a:off x="8244682" y="2108101"/>
            <a:ext cx="0" cy="1790078"/>
          </a:xfrm>
          <a:prstGeom prst="line">
            <a:avLst/>
          </a:prstGeom>
          <a:ln w="57150">
            <a:solidFill>
              <a:srgbClr val="96C6FF"/>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BE13E464-28DA-428A-B03A-EA808818BACE}"/>
              </a:ext>
            </a:extLst>
          </p:cNvPr>
          <p:cNvCxnSpPr>
            <a:cxnSpLocks/>
          </p:cNvCxnSpPr>
          <p:nvPr/>
        </p:nvCxnSpPr>
        <p:spPr>
          <a:xfrm>
            <a:off x="8310166" y="2889799"/>
            <a:ext cx="0" cy="1008380"/>
          </a:xfrm>
          <a:prstGeom prst="line">
            <a:avLst/>
          </a:prstGeom>
          <a:ln w="57150">
            <a:solidFill>
              <a:srgbClr val="F8AF79"/>
            </a:solidFill>
          </a:ln>
        </p:spPr>
        <p:style>
          <a:lnRef idx="1">
            <a:schemeClr val="accent1"/>
          </a:lnRef>
          <a:fillRef idx="0">
            <a:schemeClr val="accent1"/>
          </a:fillRef>
          <a:effectRef idx="0">
            <a:schemeClr val="accent1"/>
          </a:effectRef>
          <a:fontRef idx="minor">
            <a:schemeClr val="tx1"/>
          </a:fontRef>
        </p:style>
      </p:cxnSp>
      <p:cxnSp>
        <p:nvCxnSpPr>
          <p:cNvPr id="144" name="Gerader Verbinder 143">
            <a:extLst>
              <a:ext uri="{FF2B5EF4-FFF2-40B4-BE49-F238E27FC236}">
                <a16:creationId xmlns:a16="http://schemas.microsoft.com/office/drawing/2014/main" id="{3C7C66B9-AAB5-4ABC-BD57-1370BBCBFF25}"/>
              </a:ext>
            </a:extLst>
          </p:cNvPr>
          <p:cNvCxnSpPr>
            <a:cxnSpLocks/>
          </p:cNvCxnSpPr>
          <p:nvPr/>
        </p:nvCxnSpPr>
        <p:spPr>
          <a:xfrm>
            <a:off x="8375650" y="2839145"/>
            <a:ext cx="0" cy="1059034"/>
          </a:xfrm>
          <a:prstGeom prst="line">
            <a:avLst/>
          </a:prstGeom>
          <a:ln w="57150">
            <a:solidFill>
              <a:srgbClr val="FF8F96"/>
            </a:solidFill>
          </a:ln>
        </p:spPr>
        <p:style>
          <a:lnRef idx="1">
            <a:schemeClr val="accent1"/>
          </a:lnRef>
          <a:fillRef idx="0">
            <a:schemeClr val="accent1"/>
          </a:fillRef>
          <a:effectRef idx="0">
            <a:schemeClr val="accent1"/>
          </a:effectRef>
          <a:fontRef idx="minor">
            <a:schemeClr val="tx1"/>
          </a:fontRef>
        </p:style>
      </p:cxnSp>
      <p:cxnSp>
        <p:nvCxnSpPr>
          <p:cNvPr id="145" name="Gerader Verbinder 144">
            <a:extLst>
              <a:ext uri="{FF2B5EF4-FFF2-40B4-BE49-F238E27FC236}">
                <a16:creationId xmlns:a16="http://schemas.microsoft.com/office/drawing/2014/main" id="{BEC90257-2714-4A31-AFEC-6FF3A96ABEF2}"/>
              </a:ext>
            </a:extLst>
          </p:cNvPr>
          <p:cNvCxnSpPr>
            <a:cxnSpLocks/>
          </p:cNvCxnSpPr>
          <p:nvPr/>
        </p:nvCxnSpPr>
        <p:spPr>
          <a:xfrm>
            <a:off x="8441134" y="2057424"/>
            <a:ext cx="0" cy="1840755"/>
          </a:xfrm>
          <a:prstGeom prst="line">
            <a:avLst/>
          </a:prstGeom>
          <a:ln w="57150">
            <a:solidFill>
              <a:srgbClr val="C5590A"/>
            </a:solidFill>
          </a:ln>
        </p:spPr>
        <p:style>
          <a:lnRef idx="1">
            <a:schemeClr val="accent1"/>
          </a:lnRef>
          <a:fillRef idx="0">
            <a:schemeClr val="accent1"/>
          </a:fillRef>
          <a:effectRef idx="0">
            <a:schemeClr val="accent1"/>
          </a:effectRef>
          <a:fontRef idx="minor">
            <a:schemeClr val="tx1"/>
          </a:fontRef>
        </p:style>
      </p:cxnSp>
      <p:cxnSp>
        <p:nvCxnSpPr>
          <p:cNvPr id="146" name="Gerader Verbinder 145">
            <a:extLst>
              <a:ext uri="{FF2B5EF4-FFF2-40B4-BE49-F238E27FC236}">
                <a16:creationId xmlns:a16="http://schemas.microsoft.com/office/drawing/2014/main" id="{D2289794-ED6B-4A8F-B86B-B7A262A06815}"/>
              </a:ext>
            </a:extLst>
          </p:cNvPr>
          <p:cNvCxnSpPr>
            <a:cxnSpLocks/>
          </p:cNvCxnSpPr>
          <p:nvPr/>
        </p:nvCxnSpPr>
        <p:spPr>
          <a:xfrm>
            <a:off x="8506618" y="2443857"/>
            <a:ext cx="0" cy="1454322"/>
          </a:xfrm>
          <a:prstGeom prst="line">
            <a:avLst/>
          </a:prstGeom>
          <a:ln w="57150">
            <a:solidFill>
              <a:srgbClr val="FFDC65"/>
            </a:solidFill>
          </a:ln>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id="{1C381ABD-FE6B-4982-BFA8-088A8C7D0400}"/>
              </a:ext>
            </a:extLst>
          </p:cNvPr>
          <p:cNvCxnSpPr>
            <a:cxnSpLocks/>
          </p:cNvCxnSpPr>
          <p:nvPr/>
        </p:nvCxnSpPr>
        <p:spPr>
          <a:xfrm>
            <a:off x="8572102" y="2652560"/>
            <a:ext cx="0" cy="1245619"/>
          </a:xfrm>
          <a:prstGeom prst="line">
            <a:avLst/>
          </a:prstGeom>
          <a:ln w="57150">
            <a:solidFill>
              <a:srgbClr val="843C06"/>
            </a:solidFill>
          </a:ln>
        </p:spPr>
        <p:style>
          <a:lnRef idx="1">
            <a:schemeClr val="accent1"/>
          </a:lnRef>
          <a:fillRef idx="0">
            <a:schemeClr val="accent1"/>
          </a:fillRef>
          <a:effectRef idx="0">
            <a:schemeClr val="accent1"/>
          </a:effectRef>
          <a:fontRef idx="minor">
            <a:schemeClr val="tx1"/>
          </a:fontRef>
        </p:style>
      </p:cxnSp>
      <p:cxnSp>
        <p:nvCxnSpPr>
          <p:cNvPr id="148" name="Gerader Verbinder 147">
            <a:extLst>
              <a:ext uri="{FF2B5EF4-FFF2-40B4-BE49-F238E27FC236}">
                <a16:creationId xmlns:a16="http://schemas.microsoft.com/office/drawing/2014/main" id="{3174BA98-4DD3-44EA-894E-D162308EA4BB}"/>
              </a:ext>
            </a:extLst>
          </p:cNvPr>
          <p:cNvCxnSpPr>
            <a:cxnSpLocks/>
          </p:cNvCxnSpPr>
          <p:nvPr/>
        </p:nvCxnSpPr>
        <p:spPr>
          <a:xfrm>
            <a:off x="8637588" y="2331938"/>
            <a:ext cx="0" cy="1566241"/>
          </a:xfrm>
          <a:prstGeom prst="line">
            <a:avLst/>
          </a:prstGeom>
          <a:ln w="57150">
            <a:solidFill>
              <a:srgbClr val="3B3B3B"/>
            </a:solidFill>
          </a:ln>
        </p:spPr>
        <p:style>
          <a:lnRef idx="1">
            <a:schemeClr val="accent1"/>
          </a:lnRef>
          <a:fillRef idx="0">
            <a:schemeClr val="accent1"/>
          </a:fillRef>
          <a:effectRef idx="0">
            <a:schemeClr val="accent1"/>
          </a:effectRef>
          <a:fontRef idx="minor">
            <a:schemeClr val="tx1"/>
          </a:fontRef>
        </p:style>
      </p:cxnSp>
      <p:cxnSp>
        <p:nvCxnSpPr>
          <p:cNvPr id="156" name="Gerader Verbinder 155">
            <a:extLst>
              <a:ext uri="{FF2B5EF4-FFF2-40B4-BE49-F238E27FC236}">
                <a16:creationId xmlns:a16="http://schemas.microsoft.com/office/drawing/2014/main" id="{281BC19F-4456-421D-999C-6B857F23090B}"/>
              </a:ext>
            </a:extLst>
          </p:cNvPr>
          <p:cNvCxnSpPr>
            <a:cxnSpLocks/>
          </p:cNvCxnSpPr>
          <p:nvPr/>
        </p:nvCxnSpPr>
        <p:spPr>
          <a:xfrm>
            <a:off x="8847138" y="3184426"/>
            <a:ext cx="0" cy="713753"/>
          </a:xfrm>
          <a:prstGeom prst="line">
            <a:avLst/>
          </a:prstGeom>
          <a:ln w="57150">
            <a:solidFill>
              <a:srgbClr val="96C6FF"/>
            </a:solidFill>
          </a:ln>
        </p:spPr>
        <p:style>
          <a:lnRef idx="1">
            <a:schemeClr val="accent1"/>
          </a:lnRef>
          <a:fillRef idx="0">
            <a:schemeClr val="accent1"/>
          </a:fillRef>
          <a:effectRef idx="0">
            <a:schemeClr val="accent1"/>
          </a:effectRef>
          <a:fontRef idx="minor">
            <a:schemeClr val="tx1"/>
          </a:fontRef>
        </p:style>
      </p:cxnSp>
      <p:cxnSp>
        <p:nvCxnSpPr>
          <p:cNvPr id="157" name="Gerader Verbinder 156">
            <a:extLst>
              <a:ext uri="{FF2B5EF4-FFF2-40B4-BE49-F238E27FC236}">
                <a16:creationId xmlns:a16="http://schemas.microsoft.com/office/drawing/2014/main" id="{B9AE5392-4B08-47A0-ADB7-52B423386CDC}"/>
              </a:ext>
            </a:extLst>
          </p:cNvPr>
          <p:cNvCxnSpPr>
            <a:cxnSpLocks/>
          </p:cNvCxnSpPr>
          <p:nvPr/>
        </p:nvCxnSpPr>
        <p:spPr>
          <a:xfrm>
            <a:off x="8910121" y="3089176"/>
            <a:ext cx="2501" cy="809003"/>
          </a:xfrm>
          <a:prstGeom prst="line">
            <a:avLst/>
          </a:prstGeom>
          <a:ln w="57150">
            <a:solidFill>
              <a:srgbClr val="F8AF79"/>
            </a:solidFill>
          </a:ln>
        </p:spPr>
        <p:style>
          <a:lnRef idx="1">
            <a:schemeClr val="accent1"/>
          </a:lnRef>
          <a:fillRef idx="0">
            <a:schemeClr val="accent1"/>
          </a:fillRef>
          <a:effectRef idx="0">
            <a:schemeClr val="accent1"/>
          </a:effectRef>
          <a:fontRef idx="minor">
            <a:schemeClr val="tx1"/>
          </a:fontRef>
        </p:style>
      </p:cxnSp>
      <p:cxnSp>
        <p:nvCxnSpPr>
          <p:cNvPr id="158" name="Gerader Verbinder 157">
            <a:extLst>
              <a:ext uri="{FF2B5EF4-FFF2-40B4-BE49-F238E27FC236}">
                <a16:creationId xmlns:a16="http://schemas.microsoft.com/office/drawing/2014/main" id="{3EE99E1C-79B5-46A1-A4CD-800B9C37C4FE}"/>
              </a:ext>
            </a:extLst>
          </p:cNvPr>
          <p:cNvCxnSpPr>
            <a:cxnSpLocks/>
          </p:cNvCxnSpPr>
          <p:nvPr/>
        </p:nvCxnSpPr>
        <p:spPr>
          <a:xfrm>
            <a:off x="8978106" y="3184426"/>
            <a:ext cx="0" cy="713753"/>
          </a:xfrm>
          <a:prstGeom prst="line">
            <a:avLst/>
          </a:prstGeom>
          <a:ln w="57150">
            <a:solidFill>
              <a:srgbClr val="FF8F96"/>
            </a:solidFill>
          </a:ln>
        </p:spPr>
        <p:style>
          <a:lnRef idx="1">
            <a:schemeClr val="accent1"/>
          </a:lnRef>
          <a:fillRef idx="0">
            <a:schemeClr val="accent1"/>
          </a:fillRef>
          <a:effectRef idx="0">
            <a:schemeClr val="accent1"/>
          </a:effectRef>
          <a:fontRef idx="minor">
            <a:schemeClr val="tx1"/>
          </a:fontRef>
        </p:style>
      </p:cxnSp>
      <p:cxnSp>
        <p:nvCxnSpPr>
          <p:cNvPr id="159" name="Gerader Verbinder 158">
            <a:extLst>
              <a:ext uri="{FF2B5EF4-FFF2-40B4-BE49-F238E27FC236}">
                <a16:creationId xmlns:a16="http://schemas.microsoft.com/office/drawing/2014/main" id="{10BCB0B9-8E66-4B60-B9E3-B6666A08ABB4}"/>
              </a:ext>
            </a:extLst>
          </p:cNvPr>
          <p:cNvCxnSpPr>
            <a:cxnSpLocks/>
          </p:cNvCxnSpPr>
          <p:nvPr/>
        </p:nvCxnSpPr>
        <p:spPr>
          <a:xfrm>
            <a:off x="9043590" y="2443857"/>
            <a:ext cx="0" cy="1454322"/>
          </a:xfrm>
          <a:prstGeom prst="line">
            <a:avLst/>
          </a:prstGeom>
          <a:ln w="57150">
            <a:solidFill>
              <a:srgbClr val="C5590A"/>
            </a:solidFill>
          </a:ln>
        </p:spPr>
        <p:style>
          <a:lnRef idx="1">
            <a:schemeClr val="accent1"/>
          </a:lnRef>
          <a:fillRef idx="0">
            <a:schemeClr val="accent1"/>
          </a:fillRef>
          <a:effectRef idx="0">
            <a:schemeClr val="accent1"/>
          </a:effectRef>
          <a:fontRef idx="minor">
            <a:schemeClr val="tx1"/>
          </a:fontRef>
        </p:style>
      </p:cxnSp>
      <p:cxnSp>
        <p:nvCxnSpPr>
          <p:cNvPr id="160" name="Gerader Verbinder 159">
            <a:extLst>
              <a:ext uri="{FF2B5EF4-FFF2-40B4-BE49-F238E27FC236}">
                <a16:creationId xmlns:a16="http://schemas.microsoft.com/office/drawing/2014/main" id="{6BD2547B-E7CE-43BD-94EC-555E37E79757}"/>
              </a:ext>
            </a:extLst>
          </p:cNvPr>
          <p:cNvCxnSpPr>
            <a:cxnSpLocks/>
          </p:cNvCxnSpPr>
          <p:nvPr/>
        </p:nvCxnSpPr>
        <p:spPr>
          <a:xfrm>
            <a:off x="9109074" y="2889799"/>
            <a:ext cx="0" cy="1008380"/>
          </a:xfrm>
          <a:prstGeom prst="line">
            <a:avLst/>
          </a:prstGeom>
          <a:ln w="57150">
            <a:solidFill>
              <a:srgbClr val="FFDC65"/>
            </a:solidFill>
          </a:ln>
        </p:spPr>
        <p:style>
          <a:lnRef idx="1">
            <a:schemeClr val="accent1"/>
          </a:lnRef>
          <a:fillRef idx="0">
            <a:schemeClr val="accent1"/>
          </a:fillRef>
          <a:effectRef idx="0">
            <a:schemeClr val="accent1"/>
          </a:effectRef>
          <a:fontRef idx="minor">
            <a:schemeClr val="tx1"/>
          </a:fontRef>
        </p:style>
      </p:cxnSp>
      <p:cxnSp>
        <p:nvCxnSpPr>
          <p:cNvPr id="161" name="Gerader Verbinder 160">
            <a:extLst>
              <a:ext uri="{FF2B5EF4-FFF2-40B4-BE49-F238E27FC236}">
                <a16:creationId xmlns:a16="http://schemas.microsoft.com/office/drawing/2014/main" id="{DD1D305C-49DE-432C-B7FD-0E06D62BB1FE}"/>
              </a:ext>
            </a:extLst>
          </p:cNvPr>
          <p:cNvCxnSpPr>
            <a:cxnSpLocks/>
          </p:cNvCxnSpPr>
          <p:nvPr/>
        </p:nvCxnSpPr>
        <p:spPr>
          <a:xfrm>
            <a:off x="9174558" y="3039342"/>
            <a:ext cx="0" cy="858837"/>
          </a:xfrm>
          <a:prstGeom prst="line">
            <a:avLst/>
          </a:prstGeom>
          <a:ln w="57150">
            <a:solidFill>
              <a:srgbClr val="843C06"/>
            </a:solidFill>
          </a:ln>
        </p:spPr>
        <p:style>
          <a:lnRef idx="1">
            <a:schemeClr val="accent1"/>
          </a:lnRef>
          <a:fillRef idx="0">
            <a:schemeClr val="accent1"/>
          </a:fillRef>
          <a:effectRef idx="0">
            <a:schemeClr val="accent1"/>
          </a:effectRef>
          <a:fontRef idx="minor">
            <a:schemeClr val="tx1"/>
          </a:fontRef>
        </p:style>
      </p:cxnSp>
      <p:cxnSp>
        <p:nvCxnSpPr>
          <p:cNvPr id="162" name="Gerader Verbinder 161">
            <a:extLst>
              <a:ext uri="{FF2B5EF4-FFF2-40B4-BE49-F238E27FC236}">
                <a16:creationId xmlns:a16="http://schemas.microsoft.com/office/drawing/2014/main" id="{D3E15EBB-8B39-4E4D-A3B2-4AD10F3E51A1}"/>
              </a:ext>
            </a:extLst>
          </p:cNvPr>
          <p:cNvCxnSpPr>
            <a:cxnSpLocks/>
          </p:cNvCxnSpPr>
          <p:nvPr/>
        </p:nvCxnSpPr>
        <p:spPr>
          <a:xfrm>
            <a:off x="9240044" y="2628189"/>
            <a:ext cx="0" cy="1269990"/>
          </a:xfrm>
          <a:prstGeom prst="line">
            <a:avLst/>
          </a:prstGeom>
          <a:ln w="57150">
            <a:solidFill>
              <a:srgbClr val="3B3B3B"/>
            </a:solidFill>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FED8FBCC-E37B-459C-9052-83A5350BC39B}"/>
              </a:ext>
            </a:extLst>
          </p:cNvPr>
          <p:cNvCxnSpPr>
            <a:cxnSpLocks/>
          </p:cNvCxnSpPr>
          <p:nvPr/>
        </p:nvCxnSpPr>
        <p:spPr>
          <a:xfrm flipH="1">
            <a:off x="9449981" y="3305331"/>
            <a:ext cx="4612" cy="592848"/>
          </a:xfrm>
          <a:prstGeom prst="line">
            <a:avLst/>
          </a:prstGeom>
          <a:ln w="57150">
            <a:solidFill>
              <a:srgbClr val="96C6FF"/>
            </a:solidFill>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23D1712C-D5F9-4EDD-B619-43A484E4DD75}"/>
              </a:ext>
            </a:extLst>
          </p:cNvPr>
          <p:cNvCxnSpPr>
            <a:cxnSpLocks/>
          </p:cNvCxnSpPr>
          <p:nvPr/>
        </p:nvCxnSpPr>
        <p:spPr>
          <a:xfrm>
            <a:off x="9512499" y="3652603"/>
            <a:ext cx="2966" cy="245576"/>
          </a:xfrm>
          <a:prstGeom prst="line">
            <a:avLst/>
          </a:prstGeom>
          <a:ln w="57150">
            <a:solidFill>
              <a:srgbClr val="F8AF79"/>
            </a:solidFill>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4B3C05CD-8B45-431D-BA31-2A2ACDA4E1F5}"/>
              </a:ext>
            </a:extLst>
          </p:cNvPr>
          <p:cNvCxnSpPr>
            <a:cxnSpLocks/>
          </p:cNvCxnSpPr>
          <p:nvPr/>
        </p:nvCxnSpPr>
        <p:spPr>
          <a:xfrm>
            <a:off x="9579336" y="3542780"/>
            <a:ext cx="1613" cy="355399"/>
          </a:xfrm>
          <a:prstGeom prst="line">
            <a:avLst/>
          </a:prstGeom>
          <a:ln w="57150">
            <a:solidFill>
              <a:srgbClr val="FF8F96"/>
            </a:solidFill>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361C065D-DAE5-426A-849D-B55D80EDCA03}"/>
              </a:ext>
            </a:extLst>
          </p:cNvPr>
          <p:cNvCxnSpPr>
            <a:cxnSpLocks/>
          </p:cNvCxnSpPr>
          <p:nvPr/>
        </p:nvCxnSpPr>
        <p:spPr>
          <a:xfrm>
            <a:off x="9646433" y="2822476"/>
            <a:ext cx="0" cy="1075703"/>
          </a:xfrm>
          <a:prstGeom prst="line">
            <a:avLst/>
          </a:prstGeom>
          <a:ln w="57150">
            <a:solidFill>
              <a:srgbClr val="C5590A"/>
            </a:solidFill>
          </a:ln>
        </p:spPr>
        <p:style>
          <a:lnRef idx="1">
            <a:schemeClr val="accent1"/>
          </a:lnRef>
          <a:fillRef idx="0">
            <a:schemeClr val="accent1"/>
          </a:fillRef>
          <a:effectRef idx="0">
            <a:schemeClr val="accent1"/>
          </a:effectRef>
          <a:fontRef idx="minor">
            <a:schemeClr val="tx1"/>
          </a:fontRef>
        </p:style>
      </p:cxnSp>
      <p:cxnSp>
        <p:nvCxnSpPr>
          <p:cNvPr id="174" name="Gerader Verbinder 173">
            <a:extLst>
              <a:ext uri="{FF2B5EF4-FFF2-40B4-BE49-F238E27FC236}">
                <a16:creationId xmlns:a16="http://schemas.microsoft.com/office/drawing/2014/main" id="{5D6FFC81-32AC-4608-A54D-E0AE9E51237F}"/>
              </a:ext>
            </a:extLst>
          </p:cNvPr>
          <p:cNvCxnSpPr>
            <a:cxnSpLocks/>
          </p:cNvCxnSpPr>
          <p:nvPr/>
        </p:nvCxnSpPr>
        <p:spPr>
          <a:xfrm>
            <a:off x="9711917" y="3464560"/>
            <a:ext cx="0" cy="433619"/>
          </a:xfrm>
          <a:prstGeom prst="line">
            <a:avLst/>
          </a:prstGeom>
          <a:ln w="57150">
            <a:solidFill>
              <a:srgbClr val="FFDC65"/>
            </a:solidFill>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2197CC10-1E24-4A17-BE6E-132D03394990}"/>
              </a:ext>
            </a:extLst>
          </p:cNvPr>
          <p:cNvCxnSpPr>
            <a:cxnSpLocks/>
          </p:cNvCxnSpPr>
          <p:nvPr/>
        </p:nvCxnSpPr>
        <p:spPr>
          <a:xfrm>
            <a:off x="9775022" y="3464560"/>
            <a:ext cx="2379" cy="433619"/>
          </a:xfrm>
          <a:prstGeom prst="line">
            <a:avLst/>
          </a:prstGeom>
          <a:ln w="57150">
            <a:solidFill>
              <a:srgbClr val="843C06"/>
            </a:solidFill>
          </a:ln>
        </p:spPr>
        <p:style>
          <a:lnRef idx="1">
            <a:schemeClr val="accent1"/>
          </a:lnRef>
          <a:fillRef idx="0">
            <a:schemeClr val="accent1"/>
          </a:fillRef>
          <a:effectRef idx="0">
            <a:schemeClr val="accent1"/>
          </a:effectRef>
          <a:fontRef idx="minor">
            <a:schemeClr val="tx1"/>
          </a:fontRef>
        </p:style>
      </p:cxnSp>
      <p:cxnSp>
        <p:nvCxnSpPr>
          <p:cNvPr id="176" name="Gerader Verbinder 175">
            <a:extLst>
              <a:ext uri="{FF2B5EF4-FFF2-40B4-BE49-F238E27FC236}">
                <a16:creationId xmlns:a16="http://schemas.microsoft.com/office/drawing/2014/main" id="{1DCFB7A0-604A-49EC-9310-0BFCCDB16E7C}"/>
              </a:ext>
            </a:extLst>
          </p:cNvPr>
          <p:cNvCxnSpPr>
            <a:cxnSpLocks/>
          </p:cNvCxnSpPr>
          <p:nvPr/>
        </p:nvCxnSpPr>
        <p:spPr>
          <a:xfrm>
            <a:off x="9842887" y="2924075"/>
            <a:ext cx="0" cy="974104"/>
          </a:xfrm>
          <a:prstGeom prst="line">
            <a:avLst/>
          </a:prstGeom>
          <a:ln w="57150">
            <a:solidFill>
              <a:srgbClr val="3B3B3B"/>
            </a:solidFill>
          </a:ln>
        </p:spPr>
        <p:style>
          <a:lnRef idx="1">
            <a:schemeClr val="accent1"/>
          </a:lnRef>
          <a:fillRef idx="0">
            <a:schemeClr val="accent1"/>
          </a:fillRef>
          <a:effectRef idx="0">
            <a:schemeClr val="accent1"/>
          </a:effectRef>
          <a:fontRef idx="minor">
            <a:schemeClr val="tx1"/>
          </a:fontRef>
        </p:style>
      </p:cxnSp>
      <p:cxnSp>
        <p:nvCxnSpPr>
          <p:cNvPr id="240" name="Gerader Verbinder 239">
            <a:extLst>
              <a:ext uri="{FF2B5EF4-FFF2-40B4-BE49-F238E27FC236}">
                <a16:creationId xmlns:a16="http://schemas.microsoft.com/office/drawing/2014/main" id="{2E3AEE96-1125-4DD2-937D-6A26B5486AA5}"/>
              </a:ext>
            </a:extLst>
          </p:cNvPr>
          <p:cNvCxnSpPr>
            <a:cxnSpLocks/>
          </p:cNvCxnSpPr>
          <p:nvPr/>
        </p:nvCxnSpPr>
        <p:spPr>
          <a:xfrm>
            <a:off x="10052329" y="3725724"/>
            <a:ext cx="0" cy="172455"/>
          </a:xfrm>
          <a:prstGeom prst="line">
            <a:avLst/>
          </a:prstGeom>
          <a:ln w="57150">
            <a:solidFill>
              <a:srgbClr val="96C6FF"/>
            </a:solidFill>
          </a:ln>
        </p:spPr>
        <p:style>
          <a:lnRef idx="1">
            <a:schemeClr val="accent1"/>
          </a:lnRef>
          <a:fillRef idx="0">
            <a:schemeClr val="accent1"/>
          </a:fillRef>
          <a:effectRef idx="0">
            <a:schemeClr val="accent1"/>
          </a:effectRef>
          <a:fontRef idx="minor">
            <a:schemeClr val="tx1"/>
          </a:fontRef>
        </p:style>
      </p:cxnSp>
      <p:cxnSp>
        <p:nvCxnSpPr>
          <p:cNvPr id="241" name="Gerader Verbinder 240">
            <a:extLst>
              <a:ext uri="{FF2B5EF4-FFF2-40B4-BE49-F238E27FC236}">
                <a16:creationId xmlns:a16="http://schemas.microsoft.com/office/drawing/2014/main" id="{98F16ECD-44AE-4D6E-AA72-85E0E60B7291}"/>
              </a:ext>
            </a:extLst>
          </p:cNvPr>
          <p:cNvCxnSpPr>
            <a:cxnSpLocks/>
          </p:cNvCxnSpPr>
          <p:nvPr/>
        </p:nvCxnSpPr>
        <p:spPr>
          <a:xfrm>
            <a:off x="10117813" y="3846155"/>
            <a:ext cx="0" cy="52024"/>
          </a:xfrm>
          <a:prstGeom prst="line">
            <a:avLst/>
          </a:prstGeom>
          <a:ln w="57150">
            <a:solidFill>
              <a:srgbClr val="F8AF79"/>
            </a:solidFill>
          </a:ln>
        </p:spPr>
        <p:style>
          <a:lnRef idx="1">
            <a:schemeClr val="accent1"/>
          </a:lnRef>
          <a:fillRef idx="0">
            <a:schemeClr val="accent1"/>
          </a:fillRef>
          <a:effectRef idx="0">
            <a:schemeClr val="accent1"/>
          </a:effectRef>
          <a:fontRef idx="minor">
            <a:schemeClr val="tx1"/>
          </a:fontRef>
        </p:style>
      </p:cxnSp>
      <p:cxnSp>
        <p:nvCxnSpPr>
          <p:cNvPr id="242" name="Gerader Verbinder 241">
            <a:extLst>
              <a:ext uri="{FF2B5EF4-FFF2-40B4-BE49-F238E27FC236}">
                <a16:creationId xmlns:a16="http://schemas.microsoft.com/office/drawing/2014/main" id="{B2FB4E33-8B96-46AB-9ECA-871292F09231}"/>
              </a:ext>
            </a:extLst>
          </p:cNvPr>
          <p:cNvCxnSpPr>
            <a:cxnSpLocks/>
          </p:cNvCxnSpPr>
          <p:nvPr/>
        </p:nvCxnSpPr>
        <p:spPr>
          <a:xfrm>
            <a:off x="10183297" y="3792786"/>
            <a:ext cx="0" cy="105393"/>
          </a:xfrm>
          <a:prstGeom prst="line">
            <a:avLst/>
          </a:prstGeom>
          <a:ln w="57150">
            <a:solidFill>
              <a:srgbClr val="FF8F96"/>
            </a:solidFill>
          </a:ln>
        </p:spPr>
        <p:style>
          <a:lnRef idx="1">
            <a:schemeClr val="accent1"/>
          </a:lnRef>
          <a:fillRef idx="0">
            <a:schemeClr val="accent1"/>
          </a:fillRef>
          <a:effectRef idx="0">
            <a:schemeClr val="accent1"/>
          </a:effectRef>
          <a:fontRef idx="minor">
            <a:schemeClr val="tx1"/>
          </a:fontRef>
        </p:style>
      </p:cxnSp>
      <p:cxnSp>
        <p:nvCxnSpPr>
          <p:cNvPr id="243" name="Gerader Verbinder 242">
            <a:extLst>
              <a:ext uri="{FF2B5EF4-FFF2-40B4-BE49-F238E27FC236}">
                <a16:creationId xmlns:a16="http://schemas.microsoft.com/office/drawing/2014/main" id="{B1F00024-AB6E-4EDB-8C9F-89AD95EB9FE7}"/>
              </a:ext>
            </a:extLst>
          </p:cNvPr>
          <p:cNvCxnSpPr>
            <a:cxnSpLocks/>
          </p:cNvCxnSpPr>
          <p:nvPr/>
        </p:nvCxnSpPr>
        <p:spPr>
          <a:xfrm>
            <a:off x="10248781" y="3105845"/>
            <a:ext cx="0" cy="792334"/>
          </a:xfrm>
          <a:prstGeom prst="line">
            <a:avLst/>
          </a:prstGeom>
          <a:ln w="57150">
            <a:solidFill>
              <a:srgbClr val="C5590A"/>
            </a:solidFill>
          </a:ln>
        </p:spPr>
        <p:style>
          <a:lnRef idx="1">
            <a:schemeClr val="accent1"/>
          </a:lnRef>
          <a:fillRef idx="0">
            <a:schemeClr val="accent1"/>
          </a:fillRef>
          <a:effectRef idx="0">
            <a:schemeClr val="accent1"/>
          </a:effectRef>
          <a:fontRef idx="minor">
            <a:schemeClr val="tx1"/>
          </a:fontRef>
        </p:style>
      </p:cxnSp>
      <p:cxnSp>
        <p:nvCxnSpPr>
          <p:cNvPr id="244" name="Gerader Verbinder 243">
            <a:extLst>
              <a:ext uri="{FF2B5EF4-FFF2-40B4-BE49-F238E27FC236}">
                <a16:creationId xmlns:a16="http://schemas.microsoft.com/office/drawing/2014/main" id="{E31B3957-4E6C-48EF-8392-840015D32ACF}"/>
              </a:ext>
            </a:extLst>
          </p:cNvPr>
          <p:cNvCxnSpPr>
            <a:cxnSpLocks/>
          </p:cNvCxnSpPr>
          <p:nvPr/>
        </p:nvCxnSpPr>
        <p:spPr>
          <a:xfrm>
            <a:off x="10314265" y="3582467"/>
            <a:ext cx="0" cy="315712"/>
          </a:xfrm>
          <a:prstGeom prst="line">
            <a:avLst/>
          </a:prstGeom>
          <a:ln w="57150">
            <a:solidFill>
              <a:srgbClr val="FFDC65"/>
            </a:solidFill>
          </a:ln>
        </p:spPr>
        <p:style>
          <a:lnRef idx="1">
            <a:schemeClr val="accent1"/>
          </a:lnRef>
          <a:fillRef idx="0">
            <a:schemeClr val="accent1"/>
          </a:fillRef>
          <a:effectRef idx="0">
            <a:schemeClr val="accent1"/>
          </a:effectRef>
          <a:fontRef idx="minor">
            <a:schemeClr val="tx1"/>
          </a:fontRef>
        </p:style>
      </p:cxnSp>
      <p:cxnSp>
        <p:nvCxnSpPr>
          <p:cNvPr id="245" name="Gerader Verbinder 244">
            <a:extLst>
              <a:ext uri="{FF2B5EF4-FFF2-40B4-BE49-F238E27FC236}">
                <a16:creationId xmlns:a16="http://schemas.microsoft.com/office/drawing/2014/main" id="{175985B8-3626-47ED-9DE9-CFB71F8FB248}"/>
              </a:ext>
            </a:extLst>
          </p:cNvPr>
          <p:cNvCxnSpPr>
            <a:cxnSpLocks/>
          </p:cNvCxnSpPr>
          <p:nvPr/>
        </p:nvCxnSpPr>
        <p:spPr>
          <a:xfrm>
            <a:off x="10379749" y="3624957"/>
            <a:ext cx="0" cy="273222"/>
          </a:xfrm>
          <a:prstGeom prst="line">
            <a:avLst/>
          </a:prstGeom>
          <a:ln w="57150">
            <a:solidFill>
              <a:srgbClr val="843C06"/>
            </a:solidFill>
          </a:ln>
        </p:spPr>
        <p:style>
          <a:lnRef idx="1">
            <a:schemeClr val="accent1"/>
          </a:lnRef>
          <a:fillRef idx="0">
            <a:schemeClr val="accent1"/>
          </a:fillRef>
          <a:effectRef idx="0">
            <a:schemeClr val="accent1"/>
          </a:effectRef>
          <a:fontRef idx="minor">
            <a:schemeClr val="tx1"/>
          </a:fontRef>
        </p:style>
      </p:cxnSp>
      <p:cxnSp>
        <p:nvCxnSpPr>
          <p:cNvPr id="246" name="Gerader Verbinder 245">
            <a:extLst>
              <a:ext uri="{FF2B5EF4-FFF2-40B4-BE49-F238E27FC236}">
                <a16:creationId xmlns:a16="http://schemas.microsoft.com/office/drawing/2014/main" id="{9E6DEA9C-2BE7-4B54-84AB-7B3CB0BAEEFA}"/>
              </a:ext>
            </a:extLst>
          </p:cNvPr>
          <p:cNvCxnSpPr>
            <a:cxnSpLocks/>
          </p:cNvCxnSpPr>
          <p:nvPr/>
        </p:nvCxnSpPr>
        <p:spPr>
          <a:xfrm>
            <a:off x="10445235" y="3708676"/>
            <a:ext cx="0" cy="189503"/>
          </a:xfrm>
          <a:prstGeom prst="line">
            <a:avLst/>
          </a:prstGeom>
          <a:ln w="57150">
            <a:solidFill>
              <a:srgbClr val="3B3B3B"/>
            </a:solidFill>
          </a:ln>
        </p:spPr>
        <p:style>
          <a:lnRef idx="1">
            <a:schemeClr val="accent1"/>
          </a:lnRef>
          <a:fillRef idx="0">
            <a:schemeClr val="accent1"/>
          </a:fillRef>
          <a:effectRef idx="0">
            <a:schemeClr val="accent1"/>
          </a:effectRef>
          <a:fontRef idx="minor">
            <a:schemeClr val="tx1"/>
          </a:fontRef>
        </p:style>
      </p:cxnSp>
      <p:cxnSp>
        <p:nvCxnSpPr>
          <p:cNvPr id="296" name="Gerader Verbinder 295">
            <a:extLst>
              <a:ext uri="{FF2B5EF4-FFF2-40B4-BE49-F238E27FC236}">
                <a16:creationId xmlns:a16="http://schemas.microsoft.com/office/drawing/2014/main" id="{A6FCA393-6136-4A8D-B190-694E49A1D435}"/>
              </a:ext>
            </a:extLst>
          </p:cNvPr>
          <p:cNvCxnSpPr>
            <a:cxnSpLocks/>
          </p:cNvCxnSpPr>
          <p:nvPr/>
        </p:nvCxnSpPr>
        <p:spPr>
          <a:xfrm>
            <a:off x="10657166" y="3846155"/>
            <a:ext cx="0" cy="48016"/>
          </a:xfrm>
          <a:prstGeom prst="line">
            <a:avLst/>
          </a:prstGeom>
          <a:ln w="57150">
            <a:solidFill>
              <a:srgbClr val="96C6FF"/>
            </a:solidFill>
          </a:ln>
        </p:spPr>
        <p:style>
          <a:lnRef idx="1">
            <a:schemeClr val="accent1"/>
          </a:lnRef>
          <a:fillRef idx="0">
            <a:schemeClr val="accent1"/>
          </a:fillRef>
          <a:effectRef idx="0">
            <a:schemeClr val="accent1"/>
          </a:effectRef>
          <a:fontRef idx="minor">
            <a:schemeClr val="tx1"/>
          </a:fontRef>
        </p:style>
      </p:cxnSp>
      <p:cxnSp>
        <p:nvCxnSpPr>
          <p:cNvPr id="297" name="Gerader Verbinder 296">
            <a:extLst>
              <a:ext uri="{FF2B5EF4-FFF2-40B4-BE49-F238E27FC236}">
                <a16:creationId xmlns:a16="http://schemas.microsoft.com/office/drawing/2014/main" id="{06E39289-76E6-478E-AF14-8AE2CE868BC5}"/>
              </a:ext>
            </a:extLst>
          </p:cNvPr>
          <p:cNvCxnSpPr>
            <a:cxnSpLocks/>
          </p:cNvCxnSpPr>
          <p:nvPr/>
        </p:nvCxnSpPr>
        <p:spPr>
          <a:xfrm>
            <a:off x="10853618" y="3405213"/>
            <a:ext cx="0" cy="488958"/>
          </a:xfrm>
          <a:prstGeom prst="line">
            <a:avLst/>
          </a:prstGeom>
          <a:ln w="57150">
            <a:solidFill>
              <a:srgbClr val="C5590A"/>
            </a:solidFill>
          </a:ln>
        </p:spPr>
        <p:style>
          <a:lnRef idx="1">
            <a:schemeClr val="accent1"/>
          </a:lnRef>
          <a:fillRef idx="0">
            <a:schemeClr val="accent1"/>
          </a:fillRef>
          <a:effectRef idx="0">
            <a:schemeClr val="accent1"/>
          </a:effectRef>
          <a:fontRef idx="minor">
            <a:schemeClr val="tx1"/>
          </a:fontRef>
        </p:style>
      </p:cxnSp>
      <p:cxnSp>
        <p:nvCxnSpPr>
          <p:cNvPr id="298" name="Gerader Verbinder 297">
            <a:extLst>
              <a:ext uri="{FF2B5EF4-FFF2-40B4-BE49-F238E27FC236}">
                <a16:creationId xmlns:a16="http://schemas.microsoft.com/office/drawing/2014/main" id="{D001427C-AC0A-4388-AFDF-543AECF19C46}"/>
              </a:ext>
            </a:extLst>
          </p:cNvPr>
          <p:cNvCxnSpPr>
            <a:cxnSpLocks/>
          </p:cNvCxnSpPr>
          <p:nvPr/>
        </p:nvCxnSpPr>
        <p:spPr>
          <a:xfrm>
            <a:off x="10919102" y="3774976"/>
            <a:ext cx="0" cy="119195"/>
          </a:xfrm>
          <a:prstGeom prst="line">
            <a:avLst/>
          </a:prstGeom>
          <a:ln w="57150">
            <a:solidFill>
              <a:srgbClr val="FFDC65"/>
            </a:solidFill>
          </a:ln>
        </p:spPr>
        <p:style>
          <a:lnRef idx="1">
            <a:schemeClr val="accent1"/>
          </a:lnRef>
          <a:fillRef idx="0">
            <a:schemeClr val="accent1"/>
          </a:fillRef>
          <a:effectRef idx="0">
            <a:schemeClr val="accent1"/>
          </a:effectRef>
          <a:fontRef idx="minor">
            <a:schemeClr val="tx1"/>
          </a:fontRef>
        </p:style>
      </p:cxnSp>
      <p:cxnSp>
        <p:nvCxnSpPr>
          <p:cNvPr id="299" name="Gerader Verbinder 298">
            <a:extLst>
              <a:ext uri="{FF2B5EF4-FFF2-40B4-BE49-F238E27FC236}">
                <a16:creationId xmlns:a16="http://schemas.microsoft.com/office/drawing/2014/main" id="{0F79CBFF-54AC-4047-9CA7-1E3F073D9319}"/>
              </a:ext>
            </a:extLst>
          </p:cNvPr>
          <p:cNvCxnSpPr>
            <a:cxnSpLocks/>
          </p:cNvCxnSpPr>
          <p:nvPr/>
        </p:nvCxnSpPr>
        <p:spPr>
          <a:xfrm>
            <a:off x="10984586" y="3755944"/>
            <a:ext cx="0" cy="138227"/>
          </a:xfrm>
          <a:prstGeom prst="line">
            <a:avLst/>
          </a:prstGeom>
          <a:ln w="57150">
            <a:solidFill>
              <a:srgbClr val="843C06"/>
            </a:solidFill>
          </a:ln>
        </p:spPr>
        <p:style>
          <a:lnRef idx="1">
            <a:schemeClr val="accent1"/>
          </a:lnRef>
          <a:fillRef idx="0">
            <a:schemeClr val="accent1"/>
          </a:fillRef>
          <a:effectRef idx="0">
            <a:schemeClr val="accent1"/>
          </a:effectRef>
          <a:fontRef idx="minor">
            <a:schemeClr val="tx1"/>
          </a:fontRef>
        </p:style>
      </p:cxnSp>
      <p:cxnSp>
        <p:nvCxnSpPr>
          <p:cNvPr id="316" name="Gerader Verbinder 315">
            <a:extLst>
              <a:ext uri="{FF2B5EF4-FFF2-40B4-BE49-F238E27FC236}">
                <a16:creationId xmlns:a16="http://schemas.microsoft.com/office/drawing/2014/main" id="{918E8340-1F33-4AF5-B944-AF93B3F78BDC}"/>
              </a:ext>
            </a:extLst>
          </p:cNvPr>
          <p:cNvCxnSpPr>
            <a:cxnSpLocks/>
          </p:cNvCxnSpPr>
          <p:nvPr/>
        </p:nvCxnSpPr>
        <p:spPr>
          <a:xfrm>
            <a:off x="11456074" y="3652603"/>
            <a:ext cx="0" cy="244479"/>
          </a:xfrm>
          <a:prstGeom prst="line">
            <a:avLst/>
          </a:prstGeom>
          <a:ln w="57150">
            <a:solidFill>
              <a:srgbClr val="C5590A"/>
            </a:solidFill>
          </a:ln>
        </p:spPr>
        <p:style>
          <a:lnRef idx="1">
            <a:schemeClr val="accent1"/>
          </a:lnRef>
          <a:fillRef idx="0">
            <a:schemeClr val="accent1"/>
          </a:fillRef>
          <a:effectRef idx="0">
            <a:schemeClr val="accent1"/>
          </a:effectRef>
          <a:fontRef idx="minor">
            <a:schemeClr val="tx1"/>
          </a:fontRef>
        </p:style>
      </p:cxnSp>
      <p:grpSp>
        <p:nvGrpSpPr>
          <p:cNvPr id="26" name="Gruppieren 25">
            <a:extLst>
              <a:ext uri="{FF2B5EF4-FFF2-40B4-BE49-F238E27FC236}">
                <a16:creationId xmlns:a16="http://schemas.microsoft.com/office/drawing/2014/main" id="{32412BA0-2F32-394B-AF4D-EB444BC2A42E}"/>
              </a:ext>
            </a:extLst>
          </p:cNvPr>
          <p:cNvGrpSpPr/>
          <p:nvPr/>
        </p:nvGrpSpPr>
        <p:grpSpPr>
          <a:xfrm>
            <a:off x="5214298" y="1729501"/>
            <a:ext cx="839812" cy="1015663"/>
            <a:chOff x="5214298" y="1729501"/>
            <a:chExt cx="839812" cy="1015663"/>
          </a:xfrm>
        </p:grpSpPr>
        <p:sp>
          <p:nvSpPr>
            <p:cNvPr id="57" name="Rechteck 56">
              <a:extLst>
                <a:ext uri="{FF2B5EF4-FFF2-40B4-BE49-F238E27FC236}">
                  <a16:creationId xmlns:a16="http://schemas.microsoft.com/office/drawing/2014/main" id="{0C086937-44EF-4491-9FFC-DBF010D76F5D}"/>
                </a:ext>
              </a:extLst>
            </p:cNvPr>
            <p:cNvSpPr/>
            <p:nvPr/>
          </p:nvSpPr>
          <p:spPr>
            <a:xfrm>
              <a:off x="5214298" y="1824134"/>
              <a:ext cx="98417" cy="984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F151C4B9-952D-4163-A27C-C20831179DE9}"/>
                </a:ext>
              </a:extLst>
            </p:cNvPr>
            <p:cNvSpPr/>
            <p:nvPr/>
          </p:nvSpPr>
          <p:spPr>
            <a:xfrm>
              <a:off x="5214298" y="2005420"/>
              <a:ext cx="98417" cy="984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a:extLst>
                <a:ext uri="{FF2B5EF4-FFF2-40B4-BE49-F238E27FC236}">
                  <a16:creationId xmlns:a16="http://schemas.microsoft.com/office/drawing/2014/main" id="{5C5D0298-AFC7-47A8-AEFF-7D227266DC34}"/>
                </a:ext>
              </a:extLst>
            </p:cNvPr>
            <p:cNvSpPr/>
            <p:nvPr/>
          </p:nvSpPr>
          <p:spPr>
            <a:xfrm>
              <a:off x="5214298" y="2186706"/>
              <a:ext cx="98417" cy="984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411EB5DE-A610-4168-9ED9-9D0AFB096EC3}"/>
                </a:ext>
              </a:extLst>
            </p:cNvPr>
            <p:cNvSpPr/>
            <p:nvPr/>
          </p:nvSpPr>
          <p:spPr>
            <a:xfrm>
              <a:off x="5214298" y="2367992"/>
              <a:ext cx="98417" cy="984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a:extLst>
                <a:ext uri="{FF2B5EF4-FFF2-40B4-BE49-F238E27FC236}">
                  <a16:creationId xmlns:a16="http://schemas.microsoft.com/office/drawing/2014/main" id="{BAC435E7-073B-4515-BAF4-4A443E29C631}"/>
                </a:ext>
              </a:extLst>
            </p:cNvPr>
            <p:cNvSpPr/>
            <p:nvPr/>
          </p:nvSpPr>
          <p:spPr>
            <a:xfrm>
              <a:off x="5214298" y="2549278"/>
              <a:ext cx="98417" cy="9841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8" name="Textfeld 317">
              <a:extLst>
                <a:ext uri="{FF2B5EF4-FFF2-40B4-BE49-F238E27FC236}">
                  <a16:creationId xmlns:a16="http://schemas.microsoft.com/office/drawing/2014/main" id="{019EAEFE-6172-46F0-B993-C62A2DB2D2CB}"/>
                </a:ext>
              </a:extLst>
            </p:cNvPr>
            <p:cNvSpPr txBox="1"/>
            <p:nvPr/>
          </p:nvSpPr>
          <p:spPr>
            <a:xfrm>
              <a:off x="5263509" y="1729501"/>
              <a:ext cx="790601" cy="1015663"/>
            </a:xfrm>
            <a:prstGeom prst="rect">
              <a:avLst/>
            </a:prstGeom>
            <a:noFill/>
          </p:spPr>
          <p:txBody>
            <a:bodyPr wrap="none" rtlCol="0">
              <a:spAutoFit/>
            </a:bodyPr>
            <a:lstStyle/>
            <a:p>
              <a:r>
                <a:rPr lang="de-DE" sz="1200"/>
                <a:t>Patient 1</a:t>
              </a:r>
            </a:p>
            <a:p>
              <a:r>
                <a:rPr lang="de-DE" sz="1200"/>
                <a:t>Patient 2</a:t>
              </a:r>
            </a:p>
            <a:p>
              <a:r>
                <a:rPr lang="de-DE" sz="1200"/>
                <a:t>Patient 3</a:t>
              </a:r>
            </a:p>
            <a:p>
              <a:r>
                <a:rPr lang="de-DE" sz="1200"/>
                <a:t>Patient 4</a:t>
              </a:r>
            </a:p>
            <a:p>
              <a:r>
                <a:rPr lang="de-DE" sz="1200"/>
                <a:t>Patient 5</a:t>
              </a:r>
            </a:p>
          </p:txBody>
        </p:sp>
      </p:grpSp>
      <p:sp>
        <p:nvSpPr>
          <p:cNvPr id="14" name="Titel 13">
            <a:extLst>
              <a:ext uri="{FF2B5EF4-FFF2-40B4-BE49-F238E27FC236}">
                <a16:creationId xmlns:a16="http://schemas.microsoft.com/office/drawing/2014/main" id="{A8E1C09D-E87B-0048-9B0F-5C9E1A0B545D}"/>
              </a:ext>
            </a:extLst>
          </p:cNvPr>
          <p:cNvSpPr>
            <a:spLocks noGrp="1"/>
          </p:cNvSpPr>
          <p:nvPr>
            <p:ph type="title"/>
          </p:nvPr>
        </p:nvSpPr>
        <p:spPr>
          <a:xfrm>
            <a:off x="416533" y="356864"/>
            <a:ext cx="11367479" cy="900000"/>
          </a:xfrm>
        </p:spPr>
        <p:txBody>
          <a:bodyPr>
            <a:normAutofit fontScale="90000"/>
          </a:bodyPr>
          <a:lstStyle/>
          <a:p>
            <a:r>
              <a:rPr lang="de-DE" err="1"/>
              <a:t>Activity</a:t>
            </a:r>
            <a:r>
              <a:rPr lang="de-DE"/>
              <a:t> </a:t>
            </a:r>
            <a:r>
              <a:rPr lang="de-DE" err="1"/>
              <a:t>of</a:t>
            </a:r>
            <a:r>
              <a:rPr lang="de-DE"/>
              <a:t> BGB-11417: </a:t>
            </a:r>
            <a:r>
              <a:rPr lang="de-DE" err="1"/>
              <a:t>Reduction</a:t>
            </a:r>
            <a:r>
              <a:rPr lang="de-DE"/>
              <a:t> in ALC </a:t>
            </a:r>
            <a:r>
              <a:rPr lang="de-DE" err="1"/>
              <a:t>over</a:t>
            </a:r>
            <a:r>
              <a:rPr lang="de-DE"/>
              <a:t> </a:t>
            </a:r>
            <a:r>
              <a:rPr lang="de-DE" err="1"/>
              <a:t>ramp-up</a:t>
            </a:r>
            <a:r>
              <a:rPr lang="de-DE"/>
              <a:t> in </a:t>
            </a:r>
            <a:r>
              <a:rPr lang="de-DE" err="1"/>
              <a:t>patients</a:t>
            </a:r>
            <a:r>
              <a:rPr lang="de-DE"/>
              <a:t> </a:t>
            </a:r>
            <a:r>
              <a:rPr lang="de-DE" err="1"/>
              <a:t>with</a:t>
            </a:r>
            <a:r>
              <a:rPr lang="de-DE"/>
              <a:t> </a:t>
            </a:r>
            <a:r>
              <a:rPr lang="de-DE" err="1"/>
              <a:t>CLL</a:t>
            </a:r>
            <a:r>
              <a:rPr lang="de-DE" baseline="30000" err="1"/>
              <a:t>a</a:t>
            </a:r>
            <a:endParaRPr lang="de-DE" baseline="30000"/>
          </a:p>
        </p:txBody>
      </p:sp>
      <p:grpSp>
        <p:nvGrpSpPr>
          <p:cNvPr id="22" name="Gruppieren 21">
            <a:extLst>
              <a:ext uri="{FF2B5EF4-FFF2-40B4-BE49-F238E27FC236}">
                <a16:creationId xmlns:a16="http://schemas.microsoft.com/office/drawing/2014/main" id="{3E66DCB4-5C48-44D9-8CB8-45AD9F8771CE}"/>
              </a:ext>
            </a:extLst>
          </p:cNvPr>
          <p:cNvGrpSpPr/>
          <p:nvPr/>
        </p:nvGrpSpPr>
        <p:grpSpPr>
          <a:xfrm>
            <a:off x="6829425" y="1952525"/>
            <a:ext cx="73025" cy="1955800"/>
            <a:chOff x="6829425" y="2663825"/>
            <a:chExt cx="73025" cy="1955800"/>
          </a:xfrm>
        </p:grpSpPr>
        <p:cxnSp>
          <p:nvCxnSpPr>
            <p:cNvPr id="3" name="Gerader Verbinder 2">
              <a:extLst>
                <a:ext uri="{FF2B5EF4-FFF2-40B4-BE49-F238E27FC236}">
                  <a16:creationId xmlns:a16="http://schemas.microsoft.com/office/drawing/2014/main" id="{A1ABAF9A-87C3-42D7-98CC-941A7CD3DF51}"/>
                </a:ext>
              </a:extLst>
            </p:cNvPr>
            <p:cNvCxnSpPr/>
            <p:nvPr/>
          </p:nvCxnSpPr>
          <p:spPr>
            <a:xfrm>
              <a:off x="6902450" y="2663825"/>
              <a:ext cx="0" cy="195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90B8BF27-3355-4171-B91B-C468FAA80346}"/>
                </a:ext>
              </a:extLst>
            </p:cNvPr>
            <p:cNvCxnSpPr>
              <a:cxnSpLocks/>
            </p:cNvCxnSpPr>
            <p:nvPr/>
          </p:nvCxnSpPr>
          <p:spPr>
            <a:xfrm>
              <a:off x="6829425" y="2733675"/>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05825646-DC01-41D8-B007-0D1D3D99AAD2}"/>
                </a:ext>
              </a:extLst>
            </p:cNvPr>
            <p:cNvCxnSpPr>
              <a:cxnSpLocks/>
            </p:cNvCxnSpPr>
            <p:nvPr/>
          </p:nvCxnSpPr>
          <p:spPr>
            <a:xfrm>
              <a:off x="6829425" y="3121025"/>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422CBF33-AE2A-45A3-8838-BB6EC01B0B53}"/>
                </a:ext>
              </a:extLst>
            </p:cNvPr>
            <p:cNvCxnSpPr>
              <a:cxnSpLocks/>
            </p:cNvCxnSpPr>
            <p:nvPr/>
          </p:nvCxnSpPr>
          <p:spPr>
            <a:xfrm>
              <a:off x="6829425" y="3495675"/>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25B5B1A4-37C2-4430-AE95-5DD18B1BC45C}"/>
                </a:ext>
              </a:extLst>
            </p:cNvPr>
            <p:cNvCxnSpPr>
              <a:cxnSpLocks/>
            </p:cNvCxnSpPr>
            <p:nvPr/>
          </p:nvCxnSpPr>
          <p:spPr>
            <a:xfrm>
              <a:off x="6829425" y="3876006"/>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55CF72E5-7EB9-4276-84D4-0CA9ED913698}"/>
                </a:ext>
              </a:extLst>
            </p:cNvPr>
            <p:cNvCxnSpPr>
              <a:cxnSpLocks/>
            </p:cNvCxnSpPr>
            <p:nvPr/>
          </p:nvCxnSpPr>
          <p:spPr>
            <a:xfrm>
              <a:off x="6829425" y="4257006"/>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B8B7985E-7099-4ED7-8F75-670FDE1618BA}"/>
                </a:ext>
              </a:extLst>
            </p:cNvPr>
            <p:cNvCxnSpPr>
              <a:cxnSpLocks/>
            </p:cNvCxnSpPr>
            <p:nvPr/>
          </p:nvCxnSpPr>
          <p:spPr>
            <a:xfrm>
              <a:off x="6829425" y="4612606"/>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 name="Gerader Verbinder 6">
            <a:extLst>
              <a:ext uri="{FF2B5EF4-FFF2-40B4-BE49-F238E27FC236}">
                <a16:creationId xmlns:a16="http://schemas.microsoft.com/office/drawing/2014/main" id="{9A423C2B-D6D7-4055-8823-4C6D93E64BC4}"/>
              </a:ext>
            </a:extLst>
          </p:cNvPr>
          <p:cNvCxnSpPr/>
          <p:nvPr/>
        </p:nvCxnSpPr>
        <p:spPr>
          <a:xfrm>
            <a:off x="6899275" y="3901182"/>
            <a:ext cx="48847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1370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Conclusions</a:t>
            </a:r>
          </a:p>
        </p:txBody>
      </p:sp>
      <p:sp>
        <p:nvSpPr>
          <p:cNvPr id="17" name="Inhaltsplatzhalter 16">
            <a:extLst>
              <a:ext uri="{FF2B5EF4-FFF2-40B4-BE49-F238E27FC236}">
                <a16:creationId xmlns:a16="http://schemas.microsoft.com/office/drawing/2014/main" id="{238C59BC-A0E7-D94B-97B1-297D0700B980}"/>
              </a:ext>
            </a:extLst>
          </p:cNvPr>
          <p:cNvSpPr>
            <a:spLocks noGrp="1"/>
          </p:cNvSpPr>
          <p:nvPr>
            <p:ph idx="1"/>
          </p:nvPr>
        </p:nvSpPr>
        <p:spPr/>
        <p:txBody>
          <a:bodyPr/>
          <a:lstStyle/>
          <a:p>
            <a:r>
              <a:rPr lang="de-DE" sz="2000" b="1"/>
              <a:t>These </a:t>
            </a:r>
            <a:r>
              <a:rPr lang="de-DE" sz="2000" b="1" err="1"/>
              <a:t>early</a:t>
            </a:r>
            <a:r>
              <a:rPr lang="de-DE" sz="2000" b="1"/>
              <a:t> </a:t>
            </a:r>
            <a:r>
              <a:rPr lang="de-DE" sz="2000" b="1" err="1"/>
              <a:t>phase</a:t>
            </a:r>
            <a:r>
              <a:rPr lang="de-DE" sz="2000" b="1"/>
              <a:t> 1 </a:t>
            </a:r>
            <a:r>
              <a:rPr lang="de-DE" sz="2000" b="1" err="1"/>
              <a:t>results</a:t>
            </a:r>
            <a:r>
              <a:rPr lang="de-DE" sz="2000" b="1"/>
              <a:t> </a:t>
            </a:r>
            <a:r>
              <a:rPr lang="de-DE" sz="2000" b="1" err="1"/>
              <a:t>suggest</a:t>
            </a:r>
            <a:r>
              <a:rPr lang="de-DE" sz="2000" b="1"/>
              <a:t> </a:t>
            </a:r>
            <a:r>
              <a:rPr lang="de-DE" sz="2000" b="1" err="1"/>
              <a:t>that</a:t>
            </a:r>
            <a:r>
              <a:rPr lang="de-DE" sz="2000" b="1"/>
              <a:t> BGB-11417 </a:t>
            </a:r>
            <a:r>
              <a:rPr lang="de-DE" sz="2000" b="1" err="1"/>
              <a:t>is</a:t>
            </a:r>
            <a:r>
              <a:rPr lang="de-DE" sz="2000" b="1"/>
              <a:t> tolerable in </a:t>
            </a:r>
            <a:r>
              <a:rPr lang="de-DE" sz="2000" b="1" err="1"/>
              <a:t>patients</a:t>
            </a:r>
            <a:r>
              <a:rPr lang="de-DE" sz="2000" b="1"/>
              <a:t> </a:t>
            </a:r>
            <a:r>
              <a:rPr lang="de-DE" sz="2000" b="1" err="1"/>
              <a:t>with</a:t>
            </a:r>
            <a:r>
              <a:rPr lang="de-DE" sz="2000" b="1"/>
              <a:t> CLL </a:t>
            </a:r>
            <a:r>
              <a:rPr lang="de-DE" sz="2000" b="1" err="1"/>
              <a:t>or</a:t>
            </a:r>
            <a:r>
              <a:rPr lang="de-DE" sz="2000" b="1"/>
              <a:t> NHL at </a:t>
            </a:r>
            <a:r>
              <a:rPr lang="de-DE" sz="2000" b="1" err="1"/>
              <a:t>the</a:t>
            </a:r>
            <a:r>
              <a:rPr lang="de-DE" sz="2000" b="1"/>
              <a:t> dose </a:t>
            </a:r>
            <a:r>
              <a:rPr lang="de-DE" sz="2000" b="1" err="1"/>
              <a:t>levels</a:t>
            </a:r>
            <a:r>
              <a:rPr lang="de-DE" sz="2000" b="1"/>
              <a:t> </a:t>
            </a:r>
            <a:r>
              <a:rPr lang="de-DE" sz="2000" b="1" err="1"/>
              <a:t>tested</a:t>
            </a:r>
            <a:endParaRPr lang="de-DE" sz="2000" b="1"/>
          </a:p>
          <a:p>
            <a:pPr lvl="1"/>
            <a:r>
              <a:rPr lang="de-DE" err="1"/>
              <a:t>Only</a:t>
            </a:r>
            <a:r>
              <a:rPr lang="de-DE"/>
              <a:t> 1 DLT was </a:t>
            </a:r>
            <a:r>
              <a:rPr lang="de-DE" err="1"/>
              <a:t>seen</a:t>
            </a:r>
            <a:r>
              <a:rPr lang="de-DE"/>
              <a:t> </a:t>
            </a:r>
            <a:r>
              <a:rPr lang="de-DE" err="1"/>
              <a:t>across</a:t>
            </a:r>
            <a:r>
              <a:rPr lang="de-DE"/>
              <a:t> </a:t>
            </a:r>
            <a:r>
              <a:rPr lang="de-DE" err="1"/>
              <a:t>the</a:t>
            </a:r>
            <a:r>
              <a:rPr lang="de-DE"/>
              <a:t> 4 dose </a:t>
            </a:r>
            <a:r>
              <a:rPr lang="de-DE" err="1"/>
              <a:t>levels</a:t>
            </a:r>
            <a:r>
              <a:rPr lang="de-DE"/>
              <a:t> </a:t>
            </a:r>
            <a:r>
              <a:rPr lang="de-DE" err="1"/>
              <a:t>tested</a:t>
            </a:r>
            <a:r>
              <a:rPr lang="de-DE"/>
              <a:t> in NHL, </a:t>
            </a:r>
            <a:r>
              <a:rPr lang="de-DE" err="1"/>
              <a:t>and</a:t>
            </a:r>
            <a:r>
              <a:rPr lang="de-DE"/>
              <a:t> 1 DLT was </a:t>
            </a:r>
            <a:r>
              <a:rPr lang="de-DE" err="1"/>
              <a:t>seen</a:t>
            </a:r>
            <a:r>
              <a:rPr lang="de-DE"/>
              <a:t> in a CLL </a:t>
            </a:r>
            <a:r>
              <a:rPr lang="de-DE" err="1"/>
              <a:t>cohort</a:t>
            </a:r>
            <a:endParaRPr lang="de-DE"/>
          </a:p>
          <a:p>
            <a:pPr lvl="1"/>
            <a:r>
              <a:rPr lang="de-DE"/>
              <a:t>Grade ≥3 AEs </a:t>
            </a:r>
            <a:r>
              <a:rPr lang="de-DE" err="1"/>
              <a:t>have</a:t>
            </a:r>
            <a:r>
              <a:rPr lang="de-DE"/>
              <a:t> </a:t>
            </a:r>
            <a:r>
              <a:rPr lang="de-DE" err="1"/>
              <a:t>been</a:t>
            </a:r>
            <a:r>
              <a:rPr lang="de-DE"/>
              <a:t> </a:t>
            </a:r>
            <a:r>
              <a:rPr lang="de-DE" err="1"/>
              <a:t>infrequent</a:t>
            </a:r>
            <a:r>
              <a:rPr lang="de-DE"/>
              <a:t> </a:t>
            </a:r>
            <a:r>
              <a:rPr lang="de-DE" err="1"/>
              <a:t>and</a:t>
            </a:r>
            <a:r>
              <a:rPr lang="de-DE"/>
              <a:t> </a:t>
            </a:r>
            <a:r>
              <a:rPr lang="de-DE" err="1"/>
              <a:t>manageable</a:t>
            </a:r>
            <a:r>
              <a:rPr lang="de-DE"/>
              <a:t>, </a:t>
            </a:r>
            <a:r>
              <a:rPr lang="de-DE" err="1"/>
              <a:t>with</a:t>
            </a:r>
            <a:r>
              <a:rPr lang="de-DE"/>
              <a:t> </a:t>
            </a:r>
            <a:r>
              <a:rPr lang="de-DE" err="1"/>
              <a:t>none</a:t>
            </a:r>
            <a:r>
              <a:rPr lang="de-DE"/>
              <a:t> </a:t>
            </a:r>
            <a:r>
              <a:rPr lang="de-DE" err="1"/>
              <a:t>seen</a:t>
            </a:r>
            <a:r>
              <a:rPr lang="de-DE"/>
              <a:t> so </a:t>
            </a:r>
            <a:r>
              <a:rPr lang="de-DE" err="1"/>
              <a:t>far</a:t>
            </a:r>
            <a:r>
              <a:rPr lang="de-DE"/>
              <a:t> in </a:t>
            </a:r>
            <a:r>
              <a:rPr lang="de-DE" err="1"/>
              <a:t>combination</a:t>
            </a:r>
            <a:r>
              <a:rPr lang="de-DE"/>
              <a:t> </a:t>
            </a:r>
            <a:r>
              <a:rPr lang="de-DE" err="1"/>
              <a:t>cohorts</a:t>
            </a:r>
            <a:endParaRPr lang="de-DE"/>
          </a:p>
          <a:p>
            <a:r>
              <a:rPr lang="de-DE" sz="2000" err="1"/>
              <a:t>Risk</a:t>
            </a:r>
            <a:r>
              <a:rPr lang="de-DE" sz="2000"/>
              <a:t> </a:t>
            </a:r>
            <a:r>
              <a:rPr lang="de-DE" sz="2000" err="1"/>
              <a:t>of</a:t>
            </a:r>
            <a:r>
              <a:rPr lang="de-DE" sz="2000"/>
              <a:t> TLS </a:t>
            </a:r>
            <a:r>
              <a:rPr lang="de-DE" sz="2000" err="1"/>
              <a:t>appears</a:t>
            </a:r>
            <a:r>
              <a:rPr lang="de-DE" sz="2000"/>
              <a:t> limited </a:t>
            </a:r>
            <a:r>
              <a:rPr lang="de-DE" sz="2000" err="1"/>
              <a:t>and</a:t>
            </a:r>
            <a:r>
              <a:rPr lang="de-DE" sz="2000"/>
              <a:t> </a:t>
            </a:r>
            <a:r>
              <a:rPr lang="de-DE" sz="2000" err="1"/>
              <a:t>manageable</a:t>
            </a:r>
            <a:r>
              <a:rPr lang="de-DE" sz="2000"/>
              <a:t>: </a:t>
            </a:r>
            <a:r>
              <a:rPr lang="de-DE" sz="2000" err="1"/>
              <a:t>laboratory</a:t>
            </a:r>
            <a:r>
              <a:rPr lang="de-DE" sz="2000"/>
              <a:t> </a:t>
            </a:r>
            <a:r>
              <a:rPr lang="de-DE" sz="2000" err="1"/>
              <a:t>findings</a:t>
            </a:r>
            <a:r>
              <a:rPr lang="de-DE" sz="2000"/>
              <a:t> </a:t>
            </a:r>
            <a:r>
              <a:rPr lang="de-DE" sz="2000" err="1"/>
              <a:t>suggesting</a:t>
            </a:r>
            <a:r>
              <a:rPr lang="de-DE" sz="2000"/>
              <a:t> TLS </a:t>
            </a:r>
            <a:r>
              <a:rPr lang="de-DE" sz="2000" err="1"/>
              <a:t>were</a:t>
            </a:r>
            <a:r>
              <a:rPr lang="de-DE" sz="2000"/>
              <a:t> </a:t>
            </a:r>
            <a:r>
              <a:rPr lang="de-DE" sz="2000" err="1"/>
              <a:t>seen</a:t>
            </a:r>
            <a:r>
              <a:rPr lang="de-DE" sz="2000"/>
              <a:t> in 1 </a:t>
            </a:r>
            <a:r>
              <a:rPr lang="de-DE" sz="2000" err="1"/>
              <a:t>patient</a:t>
            </a:r>
            <a:r>
              <a:rPr lang="de-DE" sz="2000"/>
              <a:t> </a:t>
            </a:r>
            <a:r>
              <a:rPr lang="de-DE" sz="2000" err="1"/>
              <a:t>with</a:t>
            </a:r>
            <a:r>
              <a:rPr lang="de-DE" sz="2000"/>
              <a:t> CLL </a:t>
            </a:r>
            <a:r>
              <a:rPr lang="de-DE" sz="2000" err="1"/>
              <a:t>who</a:t>
            </a:r>
            <a:r>
              <a:rPr lang="de-DE" sz="2000"/>
              <a:t> </a:t>
            </a:r>
            <a:r>
              <a:rPr lang="de-DE" sz="2000" err="1"/>
              <a:t>had</a:t>
            </a:r>
            <a:r>
              <a:rPr lang="de-DE" sz="2000"/>
              <a:t> high TLS </a:t>
            </a:r>
            <a:r>
              <a:rPr lang="de-DE" sz="2000" err="1"/>
              <a:t>risk</a:t>
            </a:r>
            <a:endParaRPr lang="de-DE" sz="2000"/>
          </a:p>
          <a:p>
            <a:r>
              <a:rPr lang="de-DE" sz="2000"/>
              <a:t>Transient </a:t>
            </a:r>
            <a:r>
              <a:rPr lang="de-DE" sz="2000" err="1"/>
              <a:t>neutropenia</a:t>
            </a:r>
            <a:r>
              <a:rPr lang="de-DE" sz="2000"/>
              <a:t> </a:t>
            </a:r>
            <a:r>
              <a:rPr lang="de-DE" sz="2000" err="1"/>
              <a:t>has</a:t>
            </a:r>
            <a:r>
              <a:rPr lang="de-DE" sz="2000"/>
              <a:t> </a:t>
            </a:r>
            <a:r>
              <a:rPr lang="de-DE" sz="2000" err="1"/>
              <a:t>been</a:t>
            </a:r>
            <a:r>
              <a:rPr lang="de-DE" sz="2000"/>
              <a:t> </a:t>
            </a:r>
            <a:r>
              <a:rPr lang="de-DE" sz="2000" err="1"/>
              <a:t>the</a:t>
            </a:r>
            <a:r>
              <a:rPr lang="de-DE" sz="2000"/>
              <a:t> </a:t>
            </a:r>
            <a:r>
              <a:rPr lang="de-DE" sz="2000" err="1"/>
              <a:t>most</a:t>
            </a:r>
            <a:r>
              <a:rPr lang="de-DE" sz="2000"/>
              <a:t> </a:t>
            </a:r>
            <a:r>
              <a:rPr lang="de-DE" sz="2000" err="1"/>
              <a:t>frequent</a:t>
            </a:r>
            <a:r>
              <a:rPr lang="de-DE" sz="2000"/>
              <a:t> grade ≥3 AE</a:t>
            </a:r>
          </a:p>
          <a:p>
            <a:r>
              <a:rPr lang="de-DE" sz="2000"/>
              <a:t>Substantial </a:t>
            </a:r>
            <a:r>
              <a:rPr lang="de-DE" sz="2000" err="1"/>
              <a:t>decreases</a:t>
            </a:r>
            <a:r>
              <a:rPr lang="de-DE" sz="2000"/>
              <a:t> in ALC </a:t>
            </a:r>
            <a:r>
              <a:rPr lang="de-DE" sz="2000" err="1"/>
              <a:t>have</a:t>
            </a:r>
            <a:r>
              <a:rPr lang="de-DE" sz="2000"/>
              <a:t> </a:t>
            </a:r>
            <a:r>
              <a:rPr lang="de-DE" sz="2000" err="1"/>
              <a:t>been</a:t>
            </a:r>
            <a:r>
              <a:rPr lang="de-DE" sz="2000"/>
              <a:t> </a:t>
            </a:r>
            <a:r>
              <a:rPr lang="de-DE" sz="2000" err="1"/>
              <a:t>seen</a:t>
            </a:r>
            <a:r>
              <a:rPr lang="de-DE" sz="2000"/>
              <a:t> </a:t>
            </a:r>
            <a:r>
              <a:rPr lang="de-DE" sz="2000" err="1"/>
              <a:t>during</a:t>
            </a:r>
            <a:r>
              <a:rPr lang="de-DE" sz="2000"/>
              <a:t> </a:t>
            </a:r>
            <a:r>
              <a:rPr lang="de-DE" sz="2000" err="1"/>
              <a:t>ramp-up</a:t>
            </a:r>
            <a:r>
              <a:rPr lang="de-DE" sz="2000"/>
              <a:t> </a:t>
            </a:r>
            <a:r>
              <a:rPr lang="de-DE" sz="2000" err="1"/>
              <a:t>for</a:t>
            </a:r>
            <a:r>
              <a:rPr lang="de-DE" sz="2000"/>
              <a:t> CLL </a:t>
            </a:r>
            <a:r>
              <a:rPr lang="de-DE" sz="2000" err="1"/>
              <a:t>patients</a:t>
            </a:r>
            <a:endParaRPr lang="de-DE" sz="2000"/>
          </a:p>
          <a:p>
            <a:r>
              <a:rPr lang="de-DE" sz="2000"/>
              <a:t>Evaluation </a:t>
            </a:r>
            <a:r>
              <a:rPr lang="de-DE" sz="2000" err="1"/>
              <a:t>of</a:t>
            </a:r>
            <a:r>
              <a:rPr lang="de-DE" sz="2000"/>
              <a:t> </a:t>
            </a:r>
            <a:r>
              <a:rPr lang="de-DE" sz="2000" err="1"/>
              <a:t>patients</a:t>
            </a:r>
            <a:r>
              <a:rPr lang="de-DE" sz="2000"/>
              <a:t> </a:t>
            </a:r>
            <a:r>
              <a:rPr lang="de-DE" sz="2000" err="1"/>
              <a:t>with</a:t>
            </a:r>
            <a:r>
              <a:rPr lang="de-DE" sz="2000"/>
              <a:t> MCL, </a:t>
            </a:r>
            <a:r>
              <a:rPr lang="de-DE" sz="2000" err="1"/>
              <a:t>treatment</a:t>
            </a:r>
            <a:r>
              <a:rPr lang="de-DE" sz="2000"/>
              <a:t>-naive CLL, </a:t>
            </a:r>
            <a:r>
              <a:rPr lang="de-DE" sz="2000" err="1"/>
              <a:t>or</a:t>
            </a:r>
            <a:r>
              <a:rPr lang="de-DE" sz="2000"/>
              <a:t> WM </a:t>
            </a:r>
            <a:r>
              <a:rPr lang="de-DE" sz="2000" err="1"/>
              <a:t>is</a:t>
            </a:r>
            <a:r>
              <a:rPr lang="de-DE" sz="2000"/>
              <a:t> </a:t>
            </a:r>
            <a:r>
              <a:rPr lang="de-DE" sz="2000" err="1"/>
              <a:t>planned</a:t>
            </a:r>
            <a:r>
              <a:rPr lang="de-DE" sz="2000"/>
              <a:t> </a:t>
            </a:r>
            <a:r>
              <a:rPr lang="de-DE" sz="2000" err="1"/>
              <a:t>for</a:t>
            </a:r>
            <a:r>
              <a:rPr lang="de-DE" sz="2000"/>
              <a:t> </a:t>
            </a:r>
            <a:r>
              <a:rPr lang="de-DE" sz="2000" err="1"/>
              <a:t>future</a:t>
            </a:r>
            <a:r>
              <a:rPr lang="de-DE" sz="2000"/>
              <a:t> </a:t>
            </a:r>
            <a:r>
              <a:rPr lang="de-DE" sz="2000" err="1"/>
              <a:t>cohorts</a:t>
            </a:r>
            <a:endParaRPr lang="de-DE" sz="2000"/>
          </a:p>
          <a:p>
            <a:endParaRPr lang="de-DE" sz="2000"/>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a:xfrm>
            <a:off x="417601" y="6356349"/>
            <a:ext cx="8154900" cy="385200"/>
          </a:xfrm>
        </p:spPr>
        <p:txBody>
          <a:bodyPr/>
          <a:lstStyle/>
          <a:p>
            <a:r>
              <a:rPr lang="en-US" sz="800">
                <a:latin typeface="Arial" panose="020B0604020202020204" pitchFamily="34" charset="0"/>
                <a:cs typeface="Arial" panose="020B0604020202020204" pitchFamily="34" charset="0"/>
              </a:rPr>
              <a:t>AE, adverse event; ALC, absolute lymphocyte count; CLL, chronic lymphocytic leukemia; DLT, dose-limiting toxicity; MCL, mantle cell lymphoma; NHL, non-Hodgkin lymphoma; SLL, small lymphocytic lymphoma; TLS, tumor lysis syndrome; WM, </a:t>
            </a:r>
            <a:r>
              <a:rPr lang="en-US" sz="800" err="1">
                <a:latin typeface="Arial" panose="020B0604020202020204" pitchFamily="34" charset="0"/>
                <a:cs typeface="Arial" panose="020B0604020202020204" pitchFamily="34" charset="0"/>
              </a:rPr>
              <a:t>Waldenström</a:t>
            </a:r>
            <a:r>
              <a:rPr lang="en-US" sz="800">
                <a:latin typeface="Arial" panose="020B0604020202020204" pitchFamily="34" charset="0"/>
                <a:cs typeface="Arial" panose="020B0604020202020204" pitchFamily="34" charset="0"/>
              </a:rPr>
              <a:t> macroglobulinemia.</a:t>
            </a:r>
          </a:p>
          <a:p>
            <a:r>
              <a:rPr lang="en-US" sz="800" b="1">
                <a:latin typeface="Arial" panose="020B0604020202020204" pitchFamily="34" charset="0"/>
                <a:cs typeface="Arial" panose="020B0604020202020204" pitchFamily="34" charset="0"/>
              </a:rPr>
              <a:t>Constantine, T</a:t>
            </a:r>
            <a:r>
              <a:rPr lang="en-US" b="1">
                <a:latin typeface="Arial" panose="020B0604020202020204" pitchFamily="34" charset="0"/>
                <a:cs typeface="Arial" panose="020B0604020202020204" pitchFamily="34" charset="0"/>
              </a:rPr>
              <a:t>. Abstract 1419 presented at ASH 2021.</a:t>
            </a:r>
          </a:p>
        </p:txBody>
      </p:sp>
    </p:spTree>
    <p:extLst>
      <p:ext uri="{BB962C8B-B14F-4D97-AF65-F5344CB8AC3E}">
        <p14:creationId xmlns:p14="http://schemas.microsoft.com/office/powerpoint/2010/main" val="22817707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3F41853-18D8-FF40-B3A3-468B1E315C64}"/>
              </a:ext>
            </a:extLst>
          </p:cNvPr>
          <p:cNvSpPr>
            <a:spLocks noGrp="1"/>
          </p:cNvSpPr>
          <p:nvPr>
            <p:ph type="title"/>
          </p:nvPr>
        </p:nvSpPr>
        <p:spPr/>
        <p:txBody>
          <a:bodyPr/>
          <a:lstStyle/>
          <a:p>
            <a:r>
              <a:rPr lang="de-DE" dirty="0"/>
              <a:t>ASH 2021 </a:t>
            </a:r>
            <a:br>
              <a:rPr lang="de-DE" dirty="0"/>
            </a:br>
            <a:r>
              <a:rPr lang="de-DE" dirty="0"/>
              <a:t>Congress Report</a:t>
            </a:r>
          </a:p>
        </p:txBody>
      </p:sp>
      <p:sp>
        <p:nvSpPr>
          <p:cNvPr id="7" name="Textplatzhalter 6">
            <a:extLst>
              <a:ext uri="{FF2B5EF4-FFF2-40B4-BE49-F238E27FC236}">
                <a16:creationId xmlns:a16="http://schemas.microsoft.com/office/drawing/2014/main" id="{A89AA95D-635B-194B-85D3-56EFCE119AF2}"/>
              </a:ext>
            </a:extLst>
          </p:cNvPr>
          <p:cNvSpPr>
            <a:spLocks noGrp="1"/>
          </p:cNvSpPr>
          <p:nvPr>
            <p:ph type="body" idx="1"/>
          </p:nvPr>
        </p:nvSpPr>
        <p:spPr/>
        <p:txBody>
          <a:bodyPr/>
          <a:lstStyle/>
          <a:p>
            <a:r>
              <a:rPr lang="de-DE" dirty="0"/>
              <a:t>BTK inhibition and BCL2 inhibition </a:t>
            </a:r>
          </a:p>
          <a:p>
            <a:r>
              <a:rPr lang="de-DE" dirty="0"/>
              <a:t>in CLL/SLL and </a:t>
            </a:r>
            <a:r>
              <a:rPr lang="de-DE" dirty="0" err="1"/>
              <a:t>other</a:t>
            </a:r>
            <a:r>
              <a:rPr lang="de-DE" dirty="0"/>
              <a:t> B-</a:t>
            </a:r>
            <a:r>
              <a:rPr lang="de-DE" dirty="0" err="1"/>
              <a:t>cell</a:t>
            </a:r>
            <a:r>
              <a:rPr lang="de-DE" dirty="0"/>
              <a:t> </a:t>
            </a:r>
            <a:r>
              <a:rPr lang="de-DE" dirty="0" err="1"/>
              <a:t>malignancies</a:t>
            </a:r>
            <a:endParaRPr lang="de-DE" dirty="0"/>
          </a:p>
        </p:txBody>
      </p:sp>
    </p:spTree>
    <p:extLst>
      <p:ext uri="{BB962C8B-B14F-4D97-AF65-F5344CB8AC3E}">
        <p14:creationId xmlns:p14="http://schemas.microsoft.com/office/powerpoint/2010/main" val="350109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Del(17p), chromosome 17p deletion; IRC, independent review committee; PFS, progression-free survival</a:t>
            </a:r>
            <a:r>
              <a:rPr lang="en-US" b="1">
                <a:latin typeface="Arial" panose="020B0604020202020204" pitchFamily="34" charset="0"/>
                <a:cs typeface="Arial" panose="020B0604020202020204" pitchFamily="34" charset="0"/>
              </a:rPr>
              <a:t>.</a:t>
            </a:r>
          </a:p>
          <a:p>
            <a:r>
              <a:rPr lang="en-US" b="1">
                <a:latin typeface="Arial" panose="020B0604020202020204" pitchFamily="34" charset="0"/>
                <a:cs typeface="Arial" panose="020B0604020202020204" pitchFamily="34" charset="0"/>
              </a:rPr>
              <a:t>Tam, C. Abstract 396 presented at ASH 2021.</a:t>
            </a:r>
          </a:p>
        </p:txBody>
      </p:sp>
      <p:sp>
        <p:nvSpPr>
          <p:cNvPr id="135" name="Freihandform: Form 134">
            <a:extLst>
              <a:ext uri="{FF2B5EF4-FFF2-40B4-BE49-F238E27FC236}">
                <a16:creationId xmlns:a16="http://schemas.microsoft.com/office/drawing/2014/main" id="{F944BC28-230E-49F1-A43E-39F56E9CACEC}"/>
              </a:ext>
            </a:extLst>
          </p:cNvPr>
          <p:cNvSpPr/>
          <p:nvPr/>
        </p:nvSpPr>
        <p:spPr>
          <a:xfrm>
            <a:off x="2594084" y="1982031"/>
            <a:ext cx="7956550" cy="698500"/>
          </a:xfrm>
          <a:custGeom>
            <a:avLst/>
            <a:gdLst>
              <a:gd name="connsiteX0" fmla="*/ 7956550 w 7956550"/>
              <a:gd name="connsiteY0" fmla="*/ 273050 h 698500"/>
              <a:gd name="connsiteX1" fmla="*/ 7956550 w 7956550"/>
              <a:gd name="connsiteY1" fmla="*/ 698500 h 698500"/>
              <a:gd name="connsiteX2" fmla="*/ 5530850 w 7956550"/>
              <a:gd name="connsiteY2" fmla="*/ 698500 h 698500"/>
              <a:gd name="connsiteX3" fmla="*/ 5530850 w 7956550"/>
              <a:gd name="connsiteY3" fmla="*/ 635000 h 698500"/>
              <a:gd name="connsiteX4" fmla="*/ 5397500 w 7956550"/>
              <a:gd name="connsiteY4" fmla="*/ 635000 h 698500"/>
              <a:gd name="connsiteX5" fmla="*/ 5397500 w 7956550"/>
              <a:gd name="connsiteY5" fmla="*/ 590550 h 698500"/>
              <a:gd name="connsiteX6" fmla="*/ 4876800 w 7956550"/>
              <a:gd name="connsiteY6" fmla="*/ 590550 h 698500"/>
              <a:gd name="connsiteX7" fmla="*/ 4876800 w 7956550"/>
              <a:gd name="connsiteY7" fmla="*/ 539750 h 698500"/>
              <a:gd name="connsiteX8" fmla="*/ 4248150 w 7956550"/>
              <a:gd name="connsiteY8" fmla="*/ 539750 h 698500"/>
              <a:gd name="connsiteX9" fmla="*/ 4248150 w 7956550"/>
              <a:gd name="connsiteY9" fmla="*/ 514350 h 698500"/>
              <a:gd name="connsiteX10" fmla="*/ 2825750 w 7956550"/>
              <a:gd name="connsiteY10" fmla="*/ 514350 h 698500"/>
              <a:gd name="connsiteX11" fmla="*/ 2825750 w 7956550"/>
              <a:gd name="connsiteY11" fmla="*/ 482600 h 698500"/>
              <a:gd name="connsiteX12" fmla="*/ 2419350 w 7956550"/>
              <a:gd name="connsiteY12" fmla="*/ 482600 h 698500"/>
              <a:gd name="connsiteX13" fmla="*/ 2419350 w 7956550"/>
              <a:gd name="connsiteY13" fmla="*/ 457200 h 698500"/>
              <a:gd name="connsiteX14" fmla="*/ 2393950 w 7956550"/>
              <a:gd name="connsiteY14" fmla="*/ 457200 h 698500"/>
              <a:gd name="connsiteX15" fmla="*/ 2393950 w 7956550"/>
              <a:gd name="connsiteY15" fmla="*/ 406400 h 698500"/>
              <a:gd name="connsiteX16" fmla="*/ 2349500 w 7956550"/>
              <a:gd name="connsiteY16" fmla="*/ 406400 h 698500"/>
              <a:gd name="connsiteX17" fmla="*/ 2349500 w 7956550"/>
              <a:gd name="connsiteY17" fmla="*/ 374650 h 698500"/>
              <a:gd name="connsiteX18" fmla="*/ 1847850 w 7956550"/>
              <a:gd name="connsiteY18" fmla="*/ 374650 h 698500"/>
              <a:gd name="connsiteX19" fmla="*/ 1847850 w 7956550"/>
              <a:gd name="connsiteY19" fmla="*/ 342900 h 698500"/>
              <a:gd name="connsiteX20" fmla="*/ 1162050 w 7956550"/>
              <a:gd name="connsiteY20" fmla="*/ 342900 h 698500"/>
              <a:gd name="connsiteX21" fmla="*/ 1162050 w 7956550"/>
              <a:gd name="connsiteY21" fmla="*/ 304800 h 698500"/>
              <a:gd name="connsiteX22" fmla="*/ 546100 w 7956550"/>
              <a:gd name="connsiteY22" fmla="*/ 304800 h 698500"/>
              <a:gd name="connsiteX23" fmla="*/ 546100 w 7956550"/>
              <a:gd name="connsiteY23" fmla="*/ 234950 h 698500"/>
              <a:gd name="connsiteX24" fmla="*/ 444500 w 7956550"/>
              <a:gd name="connsiteY24" fmla="*/ 234950 h 698500"/>
              <a:gd name="connsiteX25" fmla="*/ 444500 w 7956550"/>
              <a:gd name="connsiteY25" fmla="*/ 196850 h 698500"/>
              <a:gd name="connsiteX26" fmla="*/ 406400 w 7956550"/>
              <a:gd name="connsiteY26" fmla="*/ 196850 h 698500"/>
              <a:gd name="connsiteX27" fmla="*/ 406400 w 7956550"/>
              <a:gd name="connsiteY27" fmla="*/ 177800 h 698500"/>
              <a:gd name="connsiteX28" fmla="*/ 0 w 7956550"/>
              <a:gd name="connsiteY28" fmla="*/ 177800 h 698500"/>
              <a:gd name="connsiteX29" fmla="*/ 0 w 7956550"/>
              <a:gd name="connsiteY29" fmla="*/ 0 h 698500"/>
              <a:gd name="connsiteX30" fmla="*/ 412750 w 7956550"/>
              <a:gd name="connsiteY30" fmla="*/ 0 h 698500"/>
              <a:gd name="connsiteX31" fmla="*/ 412750 w 7956550"/>
              <a:gd name="connsiteY31" fmla="*/ 19050 h 698500"/>
              <a:gd name="connsiteX32" fmla="*/ 450850 w 7956550"/>
              <a:gd name="connsiteY32" fmla="*/ 19050 h 698500"/>
              <a:gd name="connsiteX33" fmla="*/ 450850 w 7956550"/>
              <a:gd name="connsiteY33" fmla="*/ 38100 h 698500"/>
              <a:gd name="connsiteX34" fmla="*/ 533400 w 7956550"/>
              <a:gd name="connsiteY34" fmla="*/ 38100 h 698500"/>
              <a:gd name="connsiteX35" fmla="*/ 533400 w 7956550"/>
              <a:gd name="connsiteY35" fmla="*/ 69850 h 698500"/>
              <a:gd name="connsiteX36" fmla="*/ 1162050 w 7956550"/>
              <a:gd name="connsiteY36" fmla="*/ 69850 h 698500"/>
              <a:gd name="connsiteX37" fmla="*/ 1162050 w 7956550"/>
              <a:gd name="connsiteY37" fmla="*/ 88900 h 698500"/>
              <a:gd name="connsiteX38" fmla="*/ 1854200 w 7956550"/>
              <a:gd name="connsiteY38" fmla="*/ 88900 h 698500"/>
              <a:gd name="connsiteX39" fmla="*/ 1854200 w 7956550"/>
              <a:gd name="connsiteY39" fmla="*/ 107950 h 698500"/>
              <a:gd name="connsiteX40" fmla="*/ 2349500 w 7956550"/>
              <a:gd name="connsiteY40" fmla="*/ 107950 h 698500"/>
              <a:gd name="connsiteX41" fmla="*/ 2349500 w 7956550"/>
              <a:gd name="connsiteY41" fmla="*/ 120650 h 698500"/>
              <a:gd name="connsiteX42" fmla="*/ 2393950 w 7956550"/>
              <a:gd name="connsiteY42" fmla="*/ 120650 h 698500"/>
              <a:gd name="connsiteX43" fmla="*/ 2393950 w 7956550"/>
              <a:gd name="connsiteY43" fmla="*/ 139700 h 698500"/>
              <a:gd name="connsiteX44" fmla="*/ 2413000 w 7956550"/>
              <a:gd name="connsiteY44" fmla="*/ 139700 h 698500"/>
              <a:gd name="connsiteX45" fmla="*/ 2413000 w 7956550"/>
              <a:gd name="connsiteY45" fmla="*/ 158750 h 698500"/>
              <a:gd name="connsiteX46" fmla="*/ 2832100 w 7956550"/>
              <a:gd name="connsiteY46" fmla="*/ 158750 h 698500"/>
              <a:gd name="connsiteX47" fmla="*/ 2832100 w 7956550"/>
              <a:gd name="connsiteY47" fmla="*/ 171450 h 698500"/>
              <a:gd name="connsiteX48" fmla="*/ 4260850 w 7956550"/>
              <a:gd name="connsiteY48" fmla="*/ 171450 h 698500"/>
              <a:gd name="connsiteX49" fmla="*/ 4260850 w 7956550"/>
              <a:gd name="connsiteY49" fmla="*/ 196850 h 698500"/>
              <a:gd name="connsiteX50" fmla="*/ 4883150 w 7956550"/>
              <a:gd name="connsiteY50" fmla="*/ 196850 h 698500"/>
              <a:gd name="connsiteX51" fmla="*/ 4883150 w 7956550"/>
              <a:gd name="connsiteY51" fmla="*/ 222250 h 698500"/>
              <a:gd name="connsiteX52" fmla="*/ 5391150 w 7956550"/>
              <a:gd name="connsiteY52" fmla="*/ 222250 h 698500"/>
              <a:gd name="connsiteX53" fmla="*/ 5391150 w 7956550"/>
              <a:gd name="connsiteY53" fmla="*/ 247650 h 698500"/>
              <a:gd name="connsiteX54" fmla="*/ 5530850 w 7956550"/>
              <a:gd name="connsiteY54" fmla="*/ 247650 h 698500"/>
              <a:gd name="connsiteX55" fmla="*/ 5530850 w 7956550"/>
              <a:gd name="connsiteY55" fmla="*/ 279400 h 698500"/>
              <a:gd name="connsiteX56" fmla="*/ 7956550 w 7956550"/>
              <a:gd name="connsiteY56" fmla="*/ 273050 h 69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956550" h="698500">
                <a:moveTo>
                  <a:pt x="7956550" y="273050"/>
                </a:moveTo>
                <a:lnTo>
                  <a:pt x="7956550" y="698500"/>
                </a:lnTo>
                <a:lnTo>
                  <a:pt x="5530850" y="698500"/>
                </a:lnTo>
                <a:lnTo>
                  <a:pt x="5530850" y="635000"/>
                </a:lnTo>
                <a:lnTo>
                  <a:pt x="5397500" y="635000"/>
                </a:lnTo>
                <a:lnTo>
                  <a:pt x="5397500" y="590550"/>
                </a:lnTo>
                <a:lnTo>
                  <a:pt x="4876800" y="590550"/>
                </a:lnTo>
                <a:lnTo>
                  <a:pt x="4876800" y="539750"/>
                </a:lnTo>
                <a:lnTo>
                  <a:pt x="4248150" y="539750"/>
                </a:lnTo>
                <a:lnTo>
                  <a:pt x="4248150" y="514350"/>
                </a:lnTo>
                <a:lnTo>
                  <a:pt x="2825750" y="514350"/>
                </a:lnTo>
                <a:lnTo>
                  <a:pt x="2825750" y="482600"/>
                </a:lnTo>
                <a:lnTo>
                  <a:pt x="2419350" y="482600"/>
                </a:lnTo>
                <a:lnTo>
                  <a:pt x="2419350" y="457200"/>
                </a:lnTo>
                <a:lnTo>
                  <a:pt x="2393950" y="457200"/>
                </a:lnTo>
                <a:lnTo>
                  <a:pt x="2393950" y="406400"/>
                </a:lnTo>
                <a:lnTo>
                  <a:pt x="2349500" y="406400"/>
                </a:lnTo>
                <a:lnTo>
                  <a:pt x="2349500" y="374650"/>
                </a:lnTo>
                <a:lnTo>
                  <a:pt x="1847850" y="374650"/>
                </a:lnTo>
                <a:lnTo>
                  <a:pt x="1847850" y="342900"/>
                </a:lnTo>
                <a:lnTo>
                  <a:pt x="1162050" y="342900"/>
                </a:lnTo>
                <a:lnTo>
                  <a:pt x="1162050" y="304800"/>
                </a:lnTo>
                <a:lnTo>
                  <a:pt x="546100" y="304800"/>
                </a:lnTo>
                <a:lnTo>
                  <a:pt x="546100" y="234950"/>
                </a:lnTo>
                <a:lnTo>
                  <a:pt x="444500" y="234950"/>
                </a:lnTo>
                <a:lnTo>
                  <a:pt x="444500" y="196850"/>
                </a:lnTo>
                <a:lnTo>
                  <a:pt x="406400" y="196850"/>
                </a:lnTo>
                <a:lnTo>
                  <a:pt x="406400" y="177800"/>
                </a:lnTo>
                <a:lnTo>
                  <a:pt x="0" y="177800"/>
                </a:lnTo>
                <a:lnTo>
                  <a:pt x="0" y="0"/>
                </a:lnTo>
                <a:lnTo>
                  <a:pt x="412750" y="0"/>
                </a:lnTo>
                <a:lnTo>
                  <a:pt x="412750" y="19050"/>
                </a:lnTo>
                <a:lnTo>
                  <a:pt x="450850" y="19050"/>
                </a:lnTo>
                <a:lnTo>
                  <a:pt x="450850" y="38100"/>
                </a:lnTo>
                <a:lnTo>
                  <a:pt x="533400" y="38100"/>
                </a:lnTo>
                <a:lnTo>
                  <a:pt x="533400" y="69850"/>
                </a:lnTo>
                <a:lnTo>
                  <a:pt x="1162050" y="69850"/>
                </a:lnTo>
                <a:lnTo>
                  <a:pt x="1162050" y="88900"/>
                </a:lnTo>
                <a:lnTo>
                  <a:pt x="1854200" y="88900"/>
                </a:lnTo>
                <a:lnTo>
                  <a:pt x="1854200" y="107950"/>
                </a:lnTo>
                <a:lnTo>
                  <a:pt x="2349500" y="107950"/>
                </a:lnTo>
                <a:lnTo>
                  <a:pt x="2349500" y="120650"/>
                </a:lnTo>
                <a:lnTo>
                  <a:pt x="2393950" y="120650"/>
                </a:lnTo>
                <a:lnTo>
                  <a:pt x="2393950" y="139700"/>
                </a:lnTo>
                <a:lnTo>
                  <a:pt x="2413000" y="139700"/>
                </a:lnTo>
                <a:lnTo>
                  <a:pt x="2413000" y="158750"/>
                </a:lnTo>
                <a:lnTo>
                  <a:pt x="2832100" y="158750"/>
                </a:lnTo>
                <a:lnTo>
                  <a:pt x="2832100" y="171450"/>
                </a:lnTo>
                <a:lnTo>
                  <a:pt x="4260850" y="171450"/>
                </a:lnTo>
                <a:lnTo>
                  <a:pt x="4260850" y="196850"/>
                </a:lnTo>
                <a:lnTo>
                  <a:pt x="4883150" y="196850"/>
                </a:lnTo>
                <a:lnTo>
                  <a:pt x="4883150" y="222250"/>
                </a:lnTo>
                <a:lnTo>
                  <a:pt x="5391150" y="222250"/>
                </a:lnTo>
                <a:lnTo>
                  <a:pt x="5391150" y="247650"/>
                </a:lnTo>
                <a:lnTo>
                  <a:pt x="5530850" y="247650"/>
                </a:lnTo>
                <a:lnTo>
                  <a:pt x="5530850" y="279400"/>
                </a:lnTo>
                <a:lnTo>
                  <a:pt x="7956550" y="27305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 name="Gerader Verbinder 3">
            <a:extLst>
              <a:ext uri="{FF2B5EF4-FFF2-40B4-BE49-F238E27FC236}">
                <a16:creationId xmlns:a16="http://schemas.microsoft.com/office/drawing/2014/main" id="{B83A2C63-6BFB-48D6-95EE-57137D22B0E0}"/>
              </a:ext>
            </a:extLst>
          </p:cNvPr>
          <p:cNvCxnSpPr>
            <a:cxnSpLocks/>
          </p:cNvCxnSpPr>
          <p:nvPr/>
        </p:nvCxnSpPr>
        <p:spPr>
          <a:xfrm flipV="1">
            <a:off x="1885265" y="1867732"/>
            <a:ext cx="0" cy="29884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E779D923-CF98-4C54-BA29-466179D9D8BB}"/>
              </a:ext>
            </a:extLst>
          </p:cNvPr>
          <p:cNvCxnSpPr>
            <a:cxnSpLocks/>
          </p:cNvCxnSpPr>
          <p:nvPr/>
        </p:nvCxnSpPr>
        <p:spPr>
          <a:xfrm>
            <a:off x="1878122" y="4844295"/>
            <a:ext cx="8878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756D6177-7DF1-40B1-ACBB-FC7326F31E67}"/>
              </a:ext>
            </a:extLst>
          </p:cNvPr>
          <p:cNvCxnSpPr>
            <a:cxnSpLocks/>
          </p:cNvCxnSpPr>
          <p:nvPr/>
        </p:nvCxnSpPr>
        <p:spPr>
          <a:xfrm flipH="1">
            <a:off x="1794778" y="4537113"/>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2F5D28FE-7F59-4EEC-A87C-E7B19C3F8C13}"/>
              </a:ext>
            </a:extLst>
          </p:cNvPr>
          <p:cNvCxnSpPr>
            <a:cxnSpLocks/>
          </p:cNvCxnSpPr>
          <p:nvPr/>
        </p:nvCxnSpPr>
        <p:spPr>
          <a:xfrm flipH="1">
            <a:off x="1794778" y="4844297"/>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0E2B34AB-D1F1-47D2-813D-A7CBE7DD5F12}"/>
              </a:ext>
            </a:extLst>
          </p:cNvPr>
          <p:cNvCxnSpPr>
            <a:cxnSpLocks/>
          </p:cNvCxnSpPr>
          <p:nvPr/>
        </p:nvCxnSpPr>
        <p:spPr>
          <a:xfrm flipH="1">
            <a:off x="1794778" y="4241835"/>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A5318839-93C1-4F52-A42A-47E2E5941B0E}"/>
              </a:ext>
            </a:extLst>
          </p:cNvPr>
          <p:cNvCxnSpPr>
            <a:cxnSpLocks/>
          </p:cNvCxnSpPr>
          <p:nvPr/>
        </p:nvCxnSpPr>
        <p:spPr>
          <a:xfrm flipH="1">
            <a:off x="1794778" y="3946558"/>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81CFD7F2-425D-42A8-A6D4-83FA4242F41B}"/>
              </a:ext>
            </a:extLst>
          </p:cNvPr>
          <p:cNvCxnSpPr>
            <a:cxnSpLocks/>
          </p:cNvCxnSpPr>
          <p:nvPr/>
        </p:nvCxnSpPr>
        <p:spPr>
          <a:xfrm flipH="1">
            <a:off x="1794778" y="3653665"/>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AAE92EC8-4ECE-464B-8D46-431189AA4519}"/>
              </a:ext>
            </a:extLst>
          </p:cNvPr>
          <p:cNvCxnSpPr>
            <a:cxnSpLocks/>
          </p:cNvCxnSpPr>
          <p:nvPr/>
        </p:nvCxnSpPr>
        <p:spPr>
          <a:xfrm flipH="1">
            <a:off x="1794778" y="3353625"/>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541DA236-6CAC-4E79-8936-E65555D426D4}"/>
              </a:ext>
            </a:extLst>
          </p:cNvPr>
          <p:cNvCxnSpPr>
            <a:cxnSpLocks/>
          </p:cNvCxnSpPr>
          <p:nvPr/>
        </p:nvCxnSpPr>
        <p:spPr>
          <a:xfrm flipH="1">
            <a:off x="1794778" y="3060731"/>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AA18B906-EEAD-4C61-9B3D-3859DB4302FB}"/>
              </a:ext>
            </a:extLst>
          </p:cNvPr>
          <p:cNvCxnSpPr>
            <a:cxnSpLocks/>
          </p:cNvCxnSpPr>
          <p:nvPr/>
        </p:nvCxnSpPr>
        <p:spPr>
          <a:xfrm flipH="1">
            <a:off x="1794778" y="2765456"/>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A420E01-0C31-47F4-BCD2-9BCF6940F58E}"/>
              </a:ext>
            </a:extLst>
          </p:cNvPr>
          <p:cNvCxnSpPr>
            <a:cxnSpLocks/>
          </p:cNvCxnSpPr>
          <p:nvPr/>
        </p:nvCxnSpPr>
        <p:spPr>
          <a:xfrm flipH="1">
            <a:off x="1794778" y="2467800"/>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C18C71EA-26FA-4FEE-B8C7-EB5B9C8BDF1C}"/>
              </a:ext>
            </a:extLst>
          </p:cNvPr>
          <p:cNvCxnSpPr>
            <a:cxnSpLocks/>
          </p:cNvCxnSpPr>
          <p:nvPr/>
        </p:nvCxnSpPr>
        <p:spPr>
          <a:xfrm flipH="1">
            <a:off x="1794778" y="2172524"/>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44F0D4E6-F135-4B32-84FD-12B15DFFCD03}"/>
              </a:ext>
            </a:extLst>
          </p:cNvPr>
          <p:cNvCxnSpPr>
            <a:cxnSpLocks/>
          </p:cNvCxnSpPr>
          <p:nvPr/>
        </p:nvCxnSpPr>
        <p:spPr>
          <a:xfrm flipH="1">
            <a:off x="1794778" y="1877250"/>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4D2C3DAC-4DC6-403A-B99E-7A0EE6C7E1CE}"/>
              </a:ext>
            </a:extLst>
          </p:cNvPr>
          <p:cNvCxnSpPr>
            <a:cxnSpLocks/>
          </p:cNvCxnSpPr>
          <p:nvPr/>
        </p:nvCxnSpPr>
        <p:spPr>
          <a:xfrm rot="5400000" flipH="1">
            <a:off x="1840021" y="4889538"/>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486CE700-8A44-43D0-86FE-50ECDFCAF2B3}"/>
              </a:ext>
            </a:extLst>
          </p:cNvPr>
          <p:cNvCxnSpPr>
            <a:cxnSpLocks/>
          </p:cNvCxnSpPr>
          <p:nvPr/>
        </p:nvCxnSpPr>
        <p:spPr>
          <a:xfrm rot="5400000" flipH="1">
            <a:off x="2511540" y="4889538"/>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80EA6374-CD19-4596-A7E8-6797BE8FBA19}"/>
              </a:ext>
            </a:extLst>
          </p:cNvPr>
          <p:cNvCxnSpPr>
            <a:cxnSpLocks/>
          </p:cNvCxnSpPr>
          <p:nvPr/>
        </p:nvCxnSpPr>
        <p:spPr>
          <a:xfrm rot="5400000" flipH="1">
            <a:off x="3180680" y="4889538"/>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5B70BF8D-9F06-4E6C-B0F6-7EAAFF911B3D}"/>
              </a:ext>
            </a:extLst>
          </p:cNvPr>
          <p:cNvCxnSpPr>
            <a:cxnSpLocks/>
          </p:cNvCxnSpPr>
          <p:nvPr/>
        </p:nvCxnSpPr>
        <p:spPr>
          <a:xfrm rot="5400000" flipH="1">
            <a:off x="3852202" y="4889537"/>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DCC44AB5-740F-4A18-AEEA-BBD6E20C584D}"/>
              </a:ext>
            </a:extLst>
          </p:cNvPr>
          <p:cNvCxnSpPr>
            <a:cxnSpLocks/>
          </p:cNvCxnSpPr>
          <p:nvPr/>
        </p:nvCxnSpPr>
        <p:spPr>
          <a:xfrm rot="5400000" flipH="1">
            <a:off x="4526102" y="4889536"/>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AE23E15E-220F-4F9F-860F-589208724845}"/>
              </a:ext>
            </a:extLst>
          </p:cNvPr>
          <p:cNvCxnSpPr>
            <a:cxnSpLocks/>
          </p:cNvCxnSpPr>
          <p:nvPr/>
        </p:nvCxnSpPr>
        <p:spPr>
          <a:xfrm rot="5400000" flipH="1">
            <a:off x="5197622" y="4889536"/>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DE8369E8-90C9-4218-992D-576A32E3F19F}"/>
              </a:ext>
            </a:extLst>
          </p:cNvPr>
          <p:cNvCxnSpPr>
            <a:cxnSpLocks/>
          </p:cNvCxnSpPr>
          <p:nvPr/>
        </p:nvCxnSpPr>
        <p:spPr>
          <a:xfrm rot="5400000" flipH="1">
            <a:off x="5869142" y="4889536"/>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F26988C9-A470-4CFE-97AE-7947728F666A}"/>
              </a:ext>
            </a:extLst>
          </p:cNvPr>
          <p:cNvCxnSpPr>
            <a:cxnSpLocks/>
          </p:cNvCxnSpPr>
          <p:nvPr/>
        </p:nvCxnSpPr>
        <p:spPr>
          <a:xfrm rot="5400000" flipH="1">
            <a:off x="6540662" y="4889536"/>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EF381A48-D5BD-409A-8B9A-BE6451D38EED}"/>
              </a:ext>
            </a:extLst>
          </p:cNvPr>
          <p:cNvCxnSpPr>
            <a:cxnSpLocks/>
          </p:cNvCxnSpPr>
          <p:nvPr/>
        </p:nvCxnSpPr>
        <p:spPr>
          <a:xfrm rot="5400000" flipH="1">
            <a:off x="7212183" y="4889535"/>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D881CD78-3EAA-49BB-86B4-F50A9B90F68A}"/>
              </a:ext>
            </a:extLst>
          </p:cNvPr>
          <p:cNvCxnSpPr>
            <a:cxnSpLocks/>
          </p:cNvCxnSpPr>
          <p:nvPr/>
        </p:nvCxnSpPr>
        <p:spPr>
          <a:xfrm rot="5400000" flipH="1">
            <a:off x="7883704" y="4889534"/>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C5E5CFA2-C3DB-4728-A366-3D2C50B4A851}"/>
              </a:ext>
            </a:extLst>
          </p:cNvPr>
          <p:cNvCxnSpPr>
            <a:cxnSpLocks/>
          </p:cNvCxnSpPr>
          <p:nvPr/>
        </p:nvCxnSpPr>
        <p:spPr>
          <a:xfrm rot="5400000" flipH="1">
            <a:off x="8555223" y="4889533"/>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9A17EA09-955C-42F8-ABF8-DAB3DC83E6B3}"/>
              </a:ext>
            </a:extLst>
          </p:cNvPr>
          <p:cNvCxnSpPr>
            <a:cxnSpLocks/>
          </p:cNvCxnSpPr>
          <p:nvPr/>
        </p:nvCxnSpPr>
        <p:spPr>
          <a:xfrm rot="5400000" flipH="1">
            <a:off x="9229125" y="4889533"/>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C16AF70E-4F75-4E95-89A9-2AE4FA356325}"/>
              </a:ext>
            </a:extLst>
          </p:cNvPr>
          <p:cNvCxnSpPr>
            <a:cxnSpLocks/>
          </p:cNvCxnSpPr>
          <p:nvPr/>
        </p:nvCxnSpPr>
        <p:spPr>
          <a:xfrm rot="5400000" flipH="1">
            <a:off x="9900642" y="4889533"/>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2D236B0F-D98A-435B-BE6A-750712D43E16}"/>
              </a:ext>
            </a:extLst>
          </p:cNvPr>
          <p:cNvCxnSpPr>
            <a:cxnSpLocks/>
          </p:cNvCxnSpPr>
          <p:nvPr/>
        </p:nvCxnSpPr>
        <p:spPr>
          <a:xfrm rot="5400000" flipH="1">
            <a:off x="10572160" y="4889533"/>
            <a:ext cx="904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Freihandform: Form 44">
            <a:extLst>
              <a:ext uri="{FF2B5EF4-FFF2-40B4-BE49-F238E27FC236}">
                <a16:creationId xmlns:a16="http://schemas.microsoft.com/office/drawing/2014/main" id="{3F0BF8C8-9AD6-4692-893E-1E446F3AC24A}"/>
              </a:ext>
            </a:extLst>
          </p:cNvPr>
          <p:cNvSpPr/>
          <p:nvPr/>
        </p:nvSpPr>
        <p:spPr>
          <a:xfrm>
            <a:off x="1882884" y="1968061"/>
            <a:ext cx="8715375" cy="453231"/>
          </a:xfrm>
          <a:custGeom>
            <a:avLst/>
            <a:gdLst>
              <a:gd name="connsiteX0" fmla="*/ 0 w 8362950"/>
              <a:gd name="connsiteY0" fmla="*/ 0 h 450850"/>
              <a:gd name="connsiteX1" fmla="*/ 717550 w 8362950"/>
              <a:gd name="connsiteY1" fmla="*/ 0 h 450850"/>
              <a:gd name="connsiteX2" fmla="*/ 717550 w 8362950"/>
              <a:gd name="connsiteY2" fmla="*/ 31750 h 450850"/>
              <a:gd name="connsiteX3" fmla="*/ 1117600 w 8362950"/>
              <a:gd name="connsiteY3" fmla="*/ 31750 h 450850"/>
              <a:gd name="connsiteX4" fmla="*/ 1117600 w 8362950"/>
              <a:gd name="connsiteY4" fmla="*/ 63500 h 450850"/>
              <a:gd name="connsiteX5" fmla="*/ 1162050 w 8362950"/>
              <a:gd name="connsiteY5" fmla="*/ 63500 h 450850"/>
              <a:gd name="connsiteX6" fmla="*/ 1162050 w 8362950"/>
              <a:gd name="connsiteY6" fmla="*/ 88900 h 450850"/>
              <a:gd name="connsiteX7" fmla="*/ 1238250 w 8362950"/>
              <a:gd name="connsiteY7" fmla="*/ 88900 h 450850"/>
              <a:gd name="connsiteX8" fmla="*/ 1238250 w 8362950"/>
              <a:gd name="connsiteY8" fmla="*/ 114300 h 450850"/>
              <a:gd name="connsiteX9" fmla="*/ 1244600 w 8362950"/>
              <a:gd name="connsiteY9" fmla="*/ 114300 h 450850"/>
              <a:gd name="connsiteX10" fmla="*/ 1244600 w 8362950"/>
              <a:gd name="connsiteY10" fmla="*/ 139700 h 450850"/>
              <a:gd name="connsiteX11" fmla="*/ 1866900 w 8362950"/>
              <a:gd name="connsiteY11" fmla="*/ 139700 h 450850"/>
              <a:gd name="connsiteX12" fmla="*/ 1866900 w 8362950"/>
              <a:gd name="connsiteY12" fmla="*/ 165100 h 450850"/>
              <a:gd name="connsiteX13" fmla="*/ 2552700 w 8362950"/>
              <a:gd name="connsiteY13" fmla="*/ 165100 h 450850"/>
              <a:gd name="connsiteX14" fmla="*/ 2552700 w 8362950"/>
              <a:gd name="connsiteY14" fmla="*/ 196850 h 450850"/>
              <a:gd name="connsiteX15" fmla="*/ 3041650 w 8362950"/>
              <a:gd name="connsiteY15" fmla="*/ 196850 h 450850"/>
              <a:gd name="connsiteX16" fmla="*/ 3041650 w 8362950"/>
              <a:gd name="connsiteY16" fmla="*/ 222250 h 450850"/>
              <a:gd name="connsiteX17" fmla="*/ 3105150 w 8362950"/>
              <a:gd name="connsiteY17" fmla="*/ 222250 h 450850"/>
              <a:gd name="connsiteX18" fmla="*/ 3105150 w 8362950"/>
              <a:gd name="connsiteY18" fmla="*/ 279400 h 450850"/>
              <a:gd name="connsiteX19" fmla="*/ 3543300 w 8362950"/>
              <a:gd name="connsiteY19" fmla="*/ 279400 h 450850"/>
              <a:gd name="connsiteX20" fmla="*/ 3543300 w 8362950"/>
              <a:gd name="connsiteY20" fmla="*/ 304800 h 450850"/>
              <a:gd name="connsiteX21" fmla="*/ 4997450 w 8362950"/>
              <a:gd name="connsiteY21" fmla="*/ 304800 h 450850"/>
              <a:gd name="connsiteX22" fmla="*/ 4997450 w 8362950"/>
              <a:gd name="connsiteY22" fmla="*/ 330200 h 450850"/>
              <a:gd name="connsiteX23" fmla="*/ 5607050 w 8362950"/>
              <a:gd name="connsiteY23" fmla="*/ 330200 h 450850"/>
              <a:gd name="connsiteX24" fmla="*/ 5607050 w 8362950"/>
              <a:gd name="connsiteY24" fmla="*/ 368300 h 450850"/>
              <a:gd name="connsiteX25" fmla="*/ 6089650 w 8362950"/>
              <a:gd name="connsiteY25" fmla="*/ 368300 h 450850"/>
              <a:gd name="connsiteX26" fmla="*/ 6089650 w 8362950"/>
              <a:gd name="connsiteY26" fmla="*/ 400050 h 450850"/>
              <a:gd name="connsiteX27" fmla="*/ 6229350 w 8362950"/>
              <a:gd name="connsiteY27" fmla="*/ 400050 h 450850"/>
              <a:gd name="connsiteX28" fmla="*/ 6229350 w 8362950"/>
              <a:gd name="connsiteY28" fmla="*/ 438150 h 450850"/>
              <a:gd name="connsiteX29" fmla="*/ 6273800 w 8362950"/>
              <a:gd name="connsiteY29" fmla="*/ 438150 h 450850"/>
              <a:gd name="connsiteX30" fmla="*/ 6273800 w 8362950"/>
              <a:gd name="connsiteY30" fmla="*/ 450850 h 450850"/>
              <a:gd name="connsiteX31" fmla="*/ 8362950 w 8362950"/>
              <a:gd name="connsiteY31" fmla="*/ 450850 h 450850"/>
              <a:gd name="connsiteX0" fmla="*/ 0 w 8715375"/>
              <a:gd name="connsiteY0" fmla="*/ 0 h 453231"/>
              <a:gd name="connsiteX1" fmla="*/ 717550 w 8715375"/>
              <a:gd name="connsiteY1" fmla="*/ 0 h 453231"/>
              <a:gd name="connsiteX2" fmla="*/ 717550 w 8715375"/>
              <a:gd name="connsiteY2" fmla="*/ 31750 h 453231"/>
              <a:gd name="connsiteX3" fmla="*/ 1117600 w 8715375"/>
              <a:gd name="connsiteY3" fmla="*/ 31750 h 453231"/>
              <a:gd name="connsiteX4" fmla="*/ 1117600 w 8715375"/>
              <a:gd name="connsiteY4" fmla="*/ 63500 h 453231"/>
              <a:gd name="connsiteX5" fmla="*/ 1162050 w 8715375"/>
              <a:gd name="connsiteY5" fmla="*/ 63500 h 453231"/>
              <a:gd name="connsiteX6" fmla="*/ 1162050 w 8715375"/>
              <a:gd name="connsiteY6" fmla="*/ 88900 h 453231"/>
              <a:gd name="connsiteX7" fmla="*/ 1238250 w 8715375"/>
              <a:gd name="connsiteY7" fmla="*/ 88900 h 453231"/>
              <a:gd name="connsiteX8" fmla="*/ 1238250 w 8715375"/>
              <a:gd name="connsiteY8" fmla="*/ 114300 h 453231"/>
              <a:gd name="connsiteX9" fmla="*/ 1244600 w 8715375"/>
              <a:gd name="connsiteY9" fmla="*/ 114300 h 453231"/>
              <a:gd name="connsiteX10" fmla="*/ 1244600 w 8715375"/>
              <a:gd name="connsiteY10" fmla="*/ 139700 h 453231"/>
              <a:gd name="connsiteX11" fmla="*/ 1866900 w 8715375"/>
              <a:gd name="connsiteY11" fmla="*/ 139700 h 453231"/>
              <a:gd name="connsiteX12" fmla="*/ 1866900 w 8715375"/>
              <a:gd name="connsiteY12" fmla="*/ 165100 h 453231"/>
              <a:gd name="connsiteX13" fmla="*/ 2552700 w 8715375"/>
              <a:gd name="connsiteY13" fmla="*/ 165100 h 453231"/>
              <a:gd name="connsiteX14" fmla="*/ 2552700 w 8715375"/>
              <a:gd name="connsiteY14" fmla="*/ 196850 h 453231"/>
              <a:gd name="connsiteX15" fmla="*/ 3041650 w 8715375"/>
              <a:gd name="connsiteY15" fmla="*/ 196850 h 453231"/>
              <a:gd name="connsiteX16" fmla="*/ 3041650 w 8715375"/>
              <a:gd name="connsiteY16" fmla="*/ 222250 h 453231"/>
              <a:gd name="connsiteX17" fmla="*/ 3105150 w 8715375"/>
              <a:gd name="connsiteY17" fmla="*/ 222250 h 453231"/>
              <a:gd name="connsiteX18" fmla="*/ 3105150 w 8715375"/>
              <a:gd name="connsiteY18" fmla="*/ 279400 h 453231"/>
              <a:gd name="connsiteX19" fmla="*/ 3543300 w 8715375"/>
              <a:gd name="connsiteY19" fmla="*/ 279400 h 453231"/>
              <a:gd name="connsiteX20" fmla="*/ 3543300 w 8715375"/>
              <a:gd name="connsiteY20" fmla="*/ 304800 h 453231"/>
              <a:gd name="connsiteX21" fmla="*/ 4997450 w 8715375"/>
              <a:gd name="connsiteY21" fmla="*/ 304800 h 453231"/>
              <a:gd name="connsiteX22" fmla="*/ 4997450 w 8715375"/>
              <a:gd name="connsiteY22" fmla="*/ 330200 h 453231"/>
              <a:gd name="connsiteX23" fmla="*/ 5607050 w 8715375"/>
              <a:gd name="connsiteY23" fmla="*/ 330200 h 453231"/>
              <a:gd name="connsiteX24" fmla="*/ 5607050 w 8715375"/>
              <a:gd name="connsiteY24" fmla="*/ 368300 h 453231"/>
              <a:gd name="connsiteX25" fmla="*/ 6089650 w 8715375"/>
              <a:gd name="connsiteY25" fmla="*/ 368300 h 453231"/>
              <a:gd name="connsiteX26" fmla="*/ 6089650 w 8715375"/>
              <a:gd name="connsiteY26" fmla="*/ 400050 h 453231"/>
              <a:gd name="connsiteX27" fmla="*/ 6229350 w 8715375"/>
              <a:gd name="connsiteY27" fmla="*/ 400050 h 453231"/>
              <a:gd name="connsiteX28" fmla="*/ 6229350 w 8715375"/>
              <a:gd name="connsiteY28" fmla="*/ 438150 h 453231"/>
              <a:gd name="connsiteX29" fmla="*/ 6273800 w 8715375"/>
              <a:gd name="connsiteY29" fmla="*/ 438150 h 453231"/>
              <a:gd name="connsiteX30" fmla="*/ 6273800 w 8715375"/>
              <a:gd name="connsiteY30" fmla="*/ 450850 h 453231"/>
              <a:gd name="connsiteX31" fmla="*/ 8715375 w 8715375"/>
              <a:gd name="connsiteY31" fmla="*/ 453231 h 45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15375" h="453231">
                <a:moveTo>
                  <a:pt x="0" y="0"/>
                </a:moveTo>
                <a:lnTo>
                  <a:pt x="717550" y="0"/>
                </a:lnTo>
                <a:lnTo>
                  <a:pt x="717550" y="31750"/>
                </a:lnTo>
                <a:lnTo>
                  <a:pt x="1117600" y="31750"/>
                </a:lnTo>
                <a:lnTo>
                  <a:pt x="1117600" y="63500"/>
                </a:lnTo>
                <a:lnTo>
                  <a:pt x="1162050" y="63500"/>
                </a:lnTo>
                <a:lnTo>
                  <a:pt x="1162050" y="88900"/>
                </a:lnTo>
                <a:lnTo>
                  <a:pt x="1238250" y="88900"/>
                </a:lnTo>
                <a:lnTo>
                  <a:pt x="1238250" y="114300"/>
                </a:lnTo>
                <a:lnTo>
                  <a:pt x="1244600" y="114300"/>
                </a:lnTo>
                <a:lnTo>
                  <a:pt x="1244600" y="139700"/>
                </a:lnTo>
                <a:lnTo>
                  <a:pt x="1866900" y="139700"/>
                </a:lnTo>
                <a:lnTo>
                  <a:pt x="1866900" y="165100"/>
                </a:lnTo>
                <a:lnTo>
                  <a:pt x="2552700" y="165100"/>
                </a:lnTo>
                <a:lnTo>
                  <a:pt x="2552700" y="196850"/>
                </a:lnTo>
                <a:lnTo>
                  <a:pt x="3041650" y="196850"/>
                </a:lnTo>
                <a:lnTo>
                  <a:pt x="3041650" y="222250"/>
                </a:lnTo>
                <a:lnTo>
                  <a:pt x="3105150" y="222250"/>
                </a:lnTo>
                <a:lnTo>
                  <a:pt x="3105150" y="279400"/>
                </a:lnTo>
                <a:lnTo>
                  <a:pt x="3543300" y="279400"/>
                </a:lnTo>
                <a:lnTo>
                  <a:pt x="3543300" y="304800"/>
                </a:lnTo>
                <a:lnTo>
                  <a:pt x="4997450" y="304800"/>
                </a:lnTo>
                <a:lnTo>
                  <a:pt x="4997450" y="330200"/>
                </a:lnTo>
                <a:lnTo>
                  <a:pt x="5607050" y="330200"/>
                </a:lnTo>
                <a:lnTo>
                  <a:pt x="5607050" y="368300"/>
                </a:lnTo>
                <a:lnTo>
                  <a:pt x="6089650" y="368300"/>
                </a:lnTo>
                <a:lnTo>
                  <a:pt x="6089650" y="400050"/>
                </a:lnTo>
                <a:lnTo>
                  <a:pt x="6229350" y="400050"/>
                </a:lnTo>
                <a:lnTo>
                  <a:pt x="6229350" y="438150"/>
                </a:lnTo>
                <a:lnTo>
                  <a:pt x="6273800" y="438150"/>
                </a:lnTo>
                <a:lnTo>
                  <a:pt x="6273800" y="450850"/>
                </a:lnTo>
                <a:lnTo>
                  <a:pt x="8715375" y="453231"/>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45">
            <a:extLst>
              <a:ext uri="{FF2B5EF4-FFF2-40B4-BE49-F238E27FC236}">
                <a16:creationId xmlns:a16="http://schemas.microsoft.com/office/drawing/2014/main" id="{8C6A3733-1D34-4999-AA6A-CA69EBFFA3C9}"/>
              </a:ext>
            </a:extLst>
          </p:cNvPr>
          <p:cNvSpPr txBox="1"/>
          <p:nvPr/>
        </p:nvSpPr>
        <p:spPr>
          <a:xfrm>
            <a:off x="1364340" y="1723361"/>
            <a:ext cx="482824" cy="307777"/>
          </a:xfrm>
          <a:prstGeom prst="rect">
            <a:avLst/>
          </a:prstGeom>
          <a:noFill/>
        </p:spPr>
        <p:txBody>
          <a:bodyPr wrap="none" rtlCol="0">
            <a:spAutoFit/>
          </a:bodyPr>
          <a:lstStyle/>
          <a:p>
            <a:r>
              <a:rPr lang="de-DE" sz="1400"/>
              <a:t>100</a:t>
            </a:r>
          </a:p>
        </p:txBody>
      </p:sp>
      <p:sp>
        <p:nvSpPr>
          <p:cNvPr id="47" name="Textfeld 46">
            <a:extLst>
              <a:ext uri="{FF2B5EF4-FFF2-40B4-BE49-F238E27FC236}">
                <a16:creationId xmlns:a16="http://schemas.microsoft.com/office/drawing/2014/main" id="{D950E62C-3AF0-4F13-B01C-0E6159C86511}"/>
              </a:ext>
            </a:extLst>
          </p:cNvPr>
          <p:cNvSpPr txBox="1"/>
          <p:nvPr/>
        </p:nvSpPr>
        <p:spPr>
          <a:xfrm>
            <a:off x="1463727" y="2017745"/>
            <a:ext cx="383438" cy="307777"/>
          </a:xfrm>
          <a:prstGeom prst="rect">
            <a:avLst/>
          </a:prstGeom>
          <a:noFill/>
        </p:spPr>
        <p:txBody>
          <a:bodyPr wrap="none" rtlCol="0">
            <a:spAutoFit/>
          </a:bodyPr>
          <a:lstStyle/>
          <a:p>
            <a:r>
              <a:rPr lang="de-DE" sz="1400"/>
              <a:t>90</a:t>
            </a:r>
          </a:p>
        </p:txBody>
      </p:sp>
      <p:sp>
        <p:nvSpPr>
          <p:cNvPr id="48" name="Textfeld 47">
            <a:extLst>
              <a:ext uri="{FF2B5EF4-FFF2-40B4-BE49-F238E27FC236}">
                <a16:creationId xmlns:a16="http://schemas.microsoft.com/office/drawing/2014/main" id="{952D8D2C-4B53-44FF-85B6-D642AD0E8A31}"/>
              </a:ext>
            </a:extLst>
          </p:cNvPr>
          <p:cNvSpPr txBox="1"/>
          <p:nvPr/>
        </p:nvSpPr>
        <p:spPr>
          <a:xfrm>
            <a:off x="1463727" y="2313018"/>
            <a:ext cx="383438" cy="307777"/>
          </a:xfrm>
          <a:prstGeom prst="rect">
            <a:avLst/>
          </a:prstGeom>
          <a:noFill/>
        </p:spPr>
        <p:txBody>
          <a:bodyPr wrap="none" rtlCol="0">
            <a:spAutoFit/>
          </a:bodyPr>
          <a:lstStyle/>
          <a:p>
            <a:r>
              <a:rPr lang="de-DE" sz="1400"/>
              <a:t>80</a:t>
            </a:r>
          </a:p>
        </p:txBody>
      </p:sp>
      <p:sp>
        <p:nvSpPr>
          <p:cNvPr id="49" name="Textfeld 48">
            <a:extLst>
              <a:ext uri="{FF2B5EF4-FFF2-40B4-BE49-F238E27FC236}">
                <a16:creationId xmlns:a16="http://schemas.microsoft.com/office/drawing/2014/main" id="{95933070-49EC-4722-BE95-778EFBF41C8D}"/>
              </a:ext>
            </a:extLst>
          </p:cNvPr>
          <p:cNvSpPr txBox="1"/>
          <p:nvPr/>
        </p:nvSpPr>
        <p:spPr>
          <a:xfrm>
            <a:off x="1463727" y="2613630"/>
            <a:ext cx="383438" cy="307777"/>
          </a:xfrm>
          <a:prstGeom prst="rect">
            <a:avLst/>
          </a:prstGeom>
          <a:noFill/>
        </p:spPr>
        <p:txBody>
          <a:bodyPr wrap="none" rtlCol="0">
            <a:spAutoFit/>
          </a:bodyPr>
          <a:lstStyle/>
          <a:p>
            <a:r>
              <a:rPr lang="de-DE" sz="1400"/>
              <a:t>70</a:t>
            </a:r>
          </a:p>
        </p:txBody>
      </p:sp>
      <p:sp>
        <p:nvSpPr>
          <p:cNvPr id="50" name="Textfeld 49">
            <a:extLst>
              <a:ext uri="{FF2B5EF4-FFF2-40B4-BE49-F238E27FC236}">
                <a16:creationId xmlns:a16="http://schemas.microsoft.com/office/drawing/2014/main" id="{B118B197-F566-4159-B31C-981CA0306C26}"/>
              </a:ext>
            </a:extLst>
          </p:cNvPr>
          <p:cNvSpPr txBox="1"/>
          <p:nvPr/>
        </p:nvSpPr>
        <p:spPr>
          <a:xfrm>
            <a:off x="1463727" y="2906204"/>
            <a:ext cx="383438" cy="307777"/>
          </a:xfrm>
          <a:prstGeom prst="rect">
            <a:avLst/>
          </a:prstGeom>
          <a:noFill/>
        </p:spPr>
        <p:txBody>
          <a:bodyPr wrap="none" rtlCol="0">
            <a:spAutoFit/>
          </a:bodyPr>
          <a:lstStyle/>
          <a:p>
            <a:r>
              <a:rPr lang="de-DE" sz="1400"/>
              <a:t>60</a:t>
            </a:r>
          </a:p>
        </p:txBody>
      </p:sp>
      <p:sp>
        <p:nvSpPr>
          <p:cNvPr id="51" name="Textfeld 50">
            <a:extLst>
              <a:ext uri="{FF2B5EF4-FFF2-40B4-BE49-F238E27FC236}">
                <a16:creationId xmlns:a16="http://schemas.microsoft.com/office/drawing/2014/main" id="{48CF8C81-0FC3-4943-A441-2A6A1B42601D}"/>
              </a:ext>
            </a:extLst>
          </p:cNvPr>
          <p:cNvSpPr txBox="1"/>
          <p:nvPr/>
        </p:nvSpPr>
        <p:spPr>
          <a:xfrm>
            <a:off x="1463727" y="3199098"/>
            <a:ext cx="383438" cy="307777"/>
          </a:xfrm>
          <a:prstGeom prst="rect">
            <a:avLst/>
          </a:prstGeom>
          <a:noFill/>
        </p:spPr>
        <p:txBody>
          <a:bodyPr wrap="none" rtlCol="0">
            <a:spAutoFit/>
          </a:bodyPr>
          <a:lstStyle/>
          <a:p>
            <a:r>
              <a:rPr lang="de-DE" sz="1400"/>
              <a:t>50</a:t>
            </a:r>
          </a:p>
        </p:txBody>
      </p:sp>
      <p:sp>
        <p:nvSpPr>
          <p:cNvPr id="52" name="Textfeld 51">
            <a:extLst>
              <a:ext uri="{FF2B5EF4-FFF2-40B4-BE49-F238E27FC236}">
                <a16:creationId xmlns:a16="http://schemas.microsoft.com/office/drawing/2014/main" id="{066A460A-061E-4591-8D11-294AA3E827BD}"/>
              </a:ext>
            </a:extLst>
          </p:cNvPr>
          <p:cNvSpPr txBox="1"/>
          <p:nvPr/>
        </p:nvSpPr>
        <p:spPr>
          <a:xfrm>
            <a:off x="1456583" y="3499139"/>
            <a:ext cx="383438" cy="307777"/>
          </a:xfrm>
          <a:prstGeom prst="rect">
            <a:avLst/>
          </a:prstGeom>
          <a:noFill/>
        </p:spPr>
        <p:txBody>
          <a:bodyPr wrap="none" rtlCol="0">
            <a:spAutoFit/>
          </a:bodyPr>
          <a:lstStyle/>
          <a:p>
            <a:r>
              <a:rPr lang="de-DE" sz="1400"/>
              <a:t>40</a:t>
            </a:r>
          </a:p>
        </p:txBody>
      </p:sp>
      <p:sp>
        <p:nvSpPr>
          <p:cNvPr id="53" name="Textfeld 52">
            <a:extLst>
              <a:ext uri="{FF2B5EF4-FFF2-40B4-BE49-F238E27FC236}">
                <a16:creationId xmlns:a16="http://schemas.microsoft.com/office/drawing/2014/main" id="{B74ED0F0-D257-4911-8C02-A4DF966A90DD}"/>
              </a:ext>
            </a:extLst>
          </p:cNvPr>
          <p:cNvSpPr txBox="1"/>
          <p:nvPr/>
        </p:nvSpPr>
        <p:spPr>
          <a:xfrm>
            <a:off x="1463727" y="3794415"/>
            <a:ext cx="383438" cy="307777"/>
          </a:xfrm>
          <a:prstGeom prst="rect">
            <a:avLst/>
          </a:prstGeom>
          <a:noFill/>
        </p:spPr>
        <p:txBody>
          <a:bodyPr wrap="none" rtlCol="0">
            <a:spAutoFit/>
          </a:bodyPr>
          <a:lstStyle/>
          <a:p>
            <a:r>
              <a:rPr lang="de-DE" sz="1400"/>
              <a:t>30</a:t>
            </a:r>
          </a:p>
        </p:txBody>
      </p:sp>
      <p:sp>
        <p:nvSpPr>
          <p:cNvPr id="54" name="Textfeld 53">
            <a:extLst>
              <a:ext uri="{FF2B5EF4-FFF2-40B4-BE49-F238E27FC236}">
                <a16:creationId xmlns:a16="http://schemas.microsoft.com/office/drawing/2014/main" id="{C51B5544-A982-461F-AD8B-9F29B34DE06F}"/>
              </a:ext>
            </a:extLst>
          </p:cNvPr>
          <p:cNvSpPr txBox="1"/>
          <p:nvPr/>
        </p:nvSpPr>
        <p:spPr>
          <a:xfrm>
            <a:off x="1463727" y="4087312"/>
            <a:ext cx="383438" cy="307777"/>
          </a:xfrm>
          <a:prstGeom prst="rect">
            <a:avLst/>
          </a:prstGeom>
          <a:noFill/>
        </p:spPr>
        <p:txBody>
          <a:bodyPr wrap="none" rtlCol="0">
            <a:spAutoFit/>
          </a:bodyPr>
          <a:lstStyle/>
          <a:p>
            <a:r>
              <a:rPr lang="de-DE" sz="1400"/>
              <a:t>20</a:t>
            </a:r>
          </a:p>
        </p:txBody>
      </p:sp>
      <p:sp>
        <p:nvSpPr>
          <p:cNvPr id="55" name="Textfeld 54">
            <a:extLst>
              <a:ext uri="{FF2B5EF4-FFF2-40B4-BE49-F238E27FC236}">
                <a16:creationId xmlns:a16="http://schemas.microsoft.com/office/drawing/2014/main" id="{2EDD05F8-4AC5-49B0-81DA-2DD1585E5920}"/>
              </a:ext>
            </a:extLst>
          </p:cNvPr>
          <p:cNvSpPr txBox="1"/>
          <p:nvPr/>
        </p:nvSpPr>
        <p:spPr>
          <a:xfrm>
            <a:off x="1463727" y="4381697"/>
            <a:ext cx="383438" cy="307777"/>
          </a:xfrm>
          <a:prstGeom prst="rect">
            <a:avLst/>
          </a:prstGeom>
          <a:noFill/>
        </p:spPr>
        <p:txBody>
          <a:bodyPr wrap="none" rtlCol="0">
            <a:spAutoFit/>
          </a:bodyPr>
          <a:lstStyle/>
          <a:p>
            <a:r>
              <a:rPr lang="de-DE" sz="1400"/>
              <a:t>10</a:t>
            </a:r>
          </a:p>
        </p:txBody>
      </p:sp>
      <p:sp>
        <p:nvSpPr>
          <p:cNvPr id="56" name="Textfeld 55">
            <a:extLst>
              <a:ext uri="{FF2B5EF4-FFF2-40B4-BE49-F238E27FC236}">
                <a16:creationId xmlns:a16="http://schemas.microsoft.com/office/drawing/2014/main" id="{C55688E5-F5FB-46E9-931F-E156232FE9CD}"/>
              </a:ext>
            </a:extLst>
          </p:cNvPr>
          <p:cNvSpPr txBox="1"/>
          <p:nvPr/>
        </p:nvSpPr>
        <p:spPr>
          <a:xfrm>
            <a:off x="1563114" y="4690344"/>
            <a:ext cx="284052" cy="307777"/>
          </a:xfrm>
          <a:prstGeom prst="rect">
            <a:avLst/>
          </a:prstGeom>
          <a:noFill/>
        </p:spPr>
        <p:txBody>
          <a:bodyPr wrap="none" rtlCol="0">
            <a:spAutoFit/>
          </a:bodyPr>
          <a:lstStyle/>
          <a:p>
            <a:r>
              <a:rPr lang="de-DE" sz="1400"/>
              <a:t>0</a:t>
            </a:r>
          </a:p>
        </p:txBody>
      </p:sp>
      <p:sp>
        <p:nvSpPr>
          <p:cNvPr id="57" name="Textfeld 56">
            <a:extLst>
              <a:ext uri="{FF2B5EF4-FFF2-40B4-BE49-F238E27FC236}">
                <a16:creationId xmlns:a16="http://schemas.microsoft.com/office/drawing/2014/main" id="{E4EEE7FF-17AD-4900-80DD-41F2F4814257}"/>
              </a:ext>
            </a:extLst>
          </p:cNvPr>
          <p:cNvSpPr txBox="1"/>
          <p:nvPr/>
        </p:nvSpPr>
        <p:spPr>
          <a:xfrm>
            <a:off x="1745617" y="4894867"/>
            <a:ext cx="284052" cy="307777"/>
          </a:xfrm>
          <a:prstGeom prst="rect">
            <a:avLst/>
          </a:prstGeom>
          <a:noFill/>
        </p:spPr>
        <p:txBody>
          <a:bodyPr wrap="none" rtlCol="0">
            <a:spAutoFit/>
          </a:bodyPr>
          <a:lstStyle/>
          <a:p>
            <a:pPr algn="ctr"/>
            <a:r>
              <a:rPr lang="de-DE" sz="1400"/>
              <a:t>0</a:t>
            </a:r>
          </a:p>
        </p:txBody>
      </p:sp>
      <p:sp>
        <p:nvSpPr>
          <p:cNvPr id="58" name="Textfeld 57">
            <a:extLst>
              <a:ext uri="{FF2B5EF4-FFF2-40B4-BE49-F238E27FC236}">
                <a16:creationId xmlns:a16="http://schemas.microsoft.com/office/drawing/2014/main" id="{ACE325F8-D3A0-4C6A-B14D-96807F6B9032}"/>
              </a:ext>
            </a:extLst>
          </p:cNvPr>
          <p:cNvSpPr txBox="1"/>
          <p:nvPr/>
        </p:nvSpPr>
        <p:spPr>
          <a:xfrm>
            <a:off x="2412374" y="4896030"/>
            <a:ext cx="284052" cy="307777"/>
          </a:xfrm>
          <a:prstGeom prst="rect">
            <a:avLst/>
          </a:prstGeom>
          <a:noFill/>
        </p:spPr>
        <p:txBody>
          <a:bodyPr wrap="none" rtlCol="0">
            <a:spAutoFit/>
          </a:bodyPr>
          <a:lstStyle/>
          <a:p>
            <a:pPr algn="ctr"/>
            <a:r>
              <a:rPr lang="de-DE" sz="1400"/>
              <a:t>3</a:t>
            </a:r>
          </a:p>
        </p:txBody>
      </p:sp>
      <p:sp>
        <p:nvSpPr>
          <p:cNvPr id="59" name="Textfeld 58">
            <a:extLst>
              <a:ext uri="{FF2B5EF4-FFF2-40B4-BE49-F238E27FC236}">
                <a16:creationId xmlns:a16="http://schemas.microsoft.com/office/drawing/2014/main" id="{2BB6CA0F-6FC7-44CF-9DB4-DB8682CCD15E}"/>
              </a:ext>
            </a:extLst>
          </p:cNvPr>
          <p:cNvSpPr txBox="1"/>
          <p:nvPr/>
        </p:nvSpPr>
        <p:spPr>
          <a:xfrm>
            <a:off x="3083890" y="4897181"/>
            <a:ext cx="284052" cy="307777"/>
          </a:xfrm>
          <a:prstGeom prst="rect">
            <a:avLst/>
          </a:prstGeom>
          <a:noFill/>
        </p:spPr>
        <p:txBody>
          <a:bodyPr wrap="none" rtlCol="0">
            <a:spAutoFit/>
          </a:bodyPr>
          <a:lstStyle/>
          <a:p>
            <a:pPr algn="ctr"/>
            <a:r>
              <a:rPr lang="de-DE" sz="1400"/>
              <a:t>6</a:t>
            </a:r>
          </a:p>
        </p:txBody>
      </p:sp>
      <p:sp>
        <p:nvSpPr>
          <p:cNvPr id="60" name="Textfeld 59">
            <a:extLst>
              <a:ext uri="{FF2B5EF4-FFF2-40B4-BE49-F238E27FC236}">
                <a16:creationId xmlns:a16="http://schemas.microsoft.com/office/drawing/2014/main" id="{0BF2179F-432D-4E6B-99F5-2A34B5FDD707}"/>
              </a:ext>
            </a:extLst>
          </p:cNvPr>
          <p:cNvSpPr txBox="1"/>
          <p:nvPr/>
        </p:nvSpPr>
        <p:spPr>
          <a:xfrm>
            <a:off x="3755410" y="4896030"/>
            <a:ext cx="284052" cy="307777"/>
          </a:xfrm>
          <a:prstGeom prst="rect">
            <a:avLst/>
          </a:prstGeom>
          <a:noFill/>
        </p:spPr>
        <p:txBody>
          <a:bodyPr wrap="none" rtlCol="0">
            <a:spAutoFit/>
          </a:bodyPr>
          <a:lstStyle/>
          <a:p>
            <a:pPr algn="ctr"/>
            <a:r>
              <a:rPr lang="de-DE" sz="1400"/>
              <a:t>9</a:t>
            </a:r>
          </a:p>
        </p:txBody>
      </p:sp>
      <p:sp>
        <p:nvSpPr>
          <p:cNvPr id="61" name="Textfeld 60">
            <a:extLst>
              <a:ext uri="{FF2B5EF4-FFF2-40B4-BE49-F238E27FC236}">
                <a16:creationId xmlns:a16="http://schemas.microsoft.com/office/drawing/2014/main" id="{841E8A2C-CD28-4033-87CB-C70C9C41B0F9}"/>
              </a:ext>
            </a:extLst>
          </p:cNvPr>
          <p:cNvSpPr txBox="1"/>
          <p:nvPr/>
        </p:nvSpPr>
        <p:spPr>
          <a:xfrm>
            <a:off x="4377247" y="4894866"/>
            <a:ext cx="383438" cy="307777"/>
          </a:xfrm>
          <a:prstGeom prst="rect">
            <a:avLst/>
          </a:prstGeom>
          <a:noFill/>
        </p:spPr>
        <p:txBody>
          <a:bodyPr wrap="none" rtlCol="0">
            <a:spAutoFit/>
          </a:bodyPr>
          <a:lstStyle/>
          <a:p>
            <a:pPr algn="ctr"/>
            <a:r>
              <a:rPr lang="de-DE" sz="1400"/>
              <a:t>12</a:t>
            </a:r>
          </a:p>
        </p:txBody>
      </p:sp>
      <p:sp>
        <p:nvSpPr>
          <p:cNvPr id="62" name="Textfeld 61">
            <a:extLst>
              <a:ext uri="{FF2B5EF4-FFF2-40B4-BE49-F238E27FC236}">
                <a16:creationId xmlns:a16="http://schemas.microsoft.com/office/drawing/2014/main" id="{876FA33F-E384-4D0C-B312-F66C2007EF22}"/>
              </a:ext>
            </a:extLst>
          </p:cNvPr>
          <p:cNvSpPr txBox="1"/>
          <p:nvPr/>
        </p:nvSpPr>
        <p:spPr>
          <a:xfrm>
            <a:off x="5049354" y="4896030"/>
            <a:ext cx="383438" cy="307777"/>
          </a:xfrm>
          <a:prstGeom prst="rect">
            <a:avLst/>
          </a:prstGeom>
          <a:noFill/>
        </p:spPr>
        <p:txBody>
          <a:bodyPr wrap="none" rtlCol="0">
            <a:spAutoFit/>
          </a:bodyPr>
          <a:lstStyle/>
          <a:p>
            <a:pPr algn="ctr"/>
            <a:r>
              <a:rPr lang="de-DE" sz="1400"/>
              <a:t>15</a:t>
            </a:r>
          </a:p>
        </p:txBody>
      </p:sp>
      <p:sp>
        <p:nvSpPr>
          <p:cNvPr id="63" name="Textfeld 62">
            <a:extLst>
              <a:ext uri="{FF2B5EF4-FFF2-40B4-BE49-F238E27FC236}">
                <a16:creationId xmlns:a16="http://schemas.microsoft.com/office/drawing/2014/main" id="{188DE9AD-0CE5-4DB3-AF5E-4B0B43648FAA}"/>
              </a:ext>
            </a:extLst>
          </p:cNvPr>
          <p:cNvSpPr txBox="1"/>
          <p:nvPr/>
        </p:nvSpPr>
        <p:spPr>
          <a:xfrm>
            <a:off x="5722284" y="4896030"/>
            <a:ext cx="383438" cy="307777"/>
          </a:xfrm>
          <a:prstGeom prst="rect">
            <a:avLst/>
          </a:prstGeom>
          <a:noFill/>
        </p:spPr>
        <p:txBody>
          <a:bodyPr wrap="none" rtlCol="0">
            <a:spAutoFit/>
          </a:bodyPr>
          <a:lstStyle/>
          <a:p>
            <a:pPr algn="ctr"/>
            <a:r>
              <a:rPr lang="de-DE" sz="1400"/>
              <a:t>18</a:t>
            </a:r>
          </a:p>
        </p:txBody>
      </p:sp>
      <p:sp>
        <p:nvSpPr>
          <p:cNvPr id="64" name="Textfeld 63">
            <a:extLst>
              <a:ext uri="{FF2B5EF4-FFF2-40B4-BE49-F238E27FC236}">
                <a16:creationId xmlns:a16="http://schemas.microsoft.com/office/drawing/2014/main" id="{97CE09EF-9384-4C91-B833-2AEBC42F1402}"/>
              </a:ext>
            </a:extLst>
          </p:cNvPr>
          <p:cNvSpPr txBox="1"/>
          <p:nvPr/>
        </p:nvSpPr>
        <p:spPr>
          <a:xfrm>
            <a:off x="6394186" y="4897181"/>
            <a:ext cx="383438" cy="307777"/>
          </a:xfrm>
          <a:prstGeom prst="rect">
            <a:avLst/>
          </a:prstGeom>
          <a:noFill/>
        </p:spPr>
        <p:txBody>
          <a:bodyPr wrap="none" rtlCol="0">
            <a:spAutoFit/>
          </a:bodyPr>
          <a:lstStyle/>
          <a:p>
            <a:pPr algn="ctr"/>
            <a:r>
              <a:rPr lang="de-DE" sz="1400"/>
              <a:t>21</a:t>
            </a:r>
          </a:p>
        </p:txBody>
      </p:sp>
      <p:sp>
        <p:nvSpPr>
          <p:cNvPr id="65" name="Textfeld 64">
            <a:extLst>
              <a:ext uri="{FF2B5EF4-FFF2-40B4-BE49-F238E27FC236}">
                <a16:creationId xmlns:a16="http://schemas.microsoft.com/office/drawing/2014/main" id="{67F53657-2B5F-4379-B41F-D0186CBE4C83}"/>
              </a:ext>
            </a:extLst>
          </p:cNvPr>
          <p:cNvSpPr txBox="1"/>
          <p:nvPr/>
        </p:nvSpPr>
        <p:spPr>
          <a:xfrm>
            <a:off x="7065706" y="4896030"/>
            <a:ext cx="383438" cy="307777"/>
          </a:xfrm>
          <a:prstGeom prst="rect">
            <a:avLst/>
          </a:prstGeom>
          <a:noFill/>
        </p:spPr>
        <p:txBody>
          <a:bodyPr wrap="none" rtlCol="0">
            <a:spAutoFit/>
          </a:bodyPr>
          <a:lstStyle/>
          <a:p>
            <a:pPr algn="ctr"/>
            <a:r>
              <a:rPr lang="de-DE" sz="1400"/>
              <a:t>24</a:t>
            </a:r>
          </a:p>
        </p:txBody>
      </p:sp>
      <p:sp>
        <p:nvSpPr>
          <p:cNvPr id="66" name="Textfeld 65">
            <a:extLst>
              <a:ext uri="{FF2B5EF4-FFF2-40B4-BE49-F238E27FC236}">
                <a16:creationId xmlns:a16="http://schemas.microsoft.com/office/drawing/2014/main" id="{6E199430-9859-476B-881D-D196A58E5917}"/>
              </a:ext>
            </a:extLst>
          </p:cNvPr>
          <p:cNvSpPr txBox="1"/>
          <p:nvPr/>
        </p:nvSpPr>
        <p:spPr>
          <a:xfrm>
            <a:off x="7737226" y="4896030"/>
            <a:ext cx="383438" cy="307777"/>
          </a:xfrm>
          <a:prstGeom prst="rect">
            <a:avLst/>
          </a:prstGeom>
          <a:noFill/>
        </p:spPr>
        <p:txBody>
          <a:bodyPr wrap="none" rtlCol="0">
            <a:spAutoFit/>
          </a:bodyPr>
          <a:lstStyle/>
          <a:p>
            <a:pPr algn="ctr"/>
            <a:r>
              <a:rPr lang="de-DE" sz="1400"/>
              <a:t>27</a:t>
            </a:r>
          </a:p>
        </p:txBody>
      </p:sp>
      <p:sp>
        <p:nvSpPr>
          <p:cNvPr id="67" name="Textfeld 66">
            <a:extLst>
              <a:ext uri="{FF2B5EF4-FFF2-40B4-BE49-F238E27FC236}">
                <a16:creationId xmlns:a16="http://schemas.microsoft.com/office/drawing/2014/main" id="{E5FE97E7-5E49-4D60-AFAA-A81948A4A440}"/>
              </a:ext>
            </a:extLst>
          </p:cNvPr>
          <p:cNvSpPr txBox="1"/>
          <p:nvPr/>
        </p:nvSpPr>
        <p:spPr>
          <a:xfrm>
            <a:off x="8408746" y="4899562"/>
            <a:ext cx="383438" cy="307777"/>
          </a:xfrm>
          <a:prstGeom prst="rect">
            <a:avLst/>
          </a:prstGeom>
          <a:noFill/>
        </p:spPr>
        <p:txBody>
          <a:bodyPr wrap="none" rtlCol="0">
            <a:spAutoFit/>
          </a:bodyPr>
          <a:lstStyle/>
          <a:p>
            <a:pPr algn="ctr"/>
            <a:r>
              <a:rPr lang="de-DE" sz="1400"/>
              <a:t>30</a:t>
            </a:r>
          </a:p>
        </p:txBody>
      </p:sp>
      <p:sp>
        <p:nvSpPr>
          <p:cNvPr id="68" name="Textfeld 67">
            <a:extLst>
              <a:ext uri="{FF2B5EF4-FFF2-40B4-BE49-F238E27FC236}">
                <a16:creationId xmlns:a16="http://schemas.microsoft.com/office/drawing/2014/main" id="{D0FE241A-8A47-4404-8371-7BB65AF5624E}"/>
              </a:ext>
            </a:extLst>
          </p:cNvPr>
          <p:cNvSpPr txBox="1"/>
          <p:nvPr/>
        </p:nvSpPr>
        <p:spPr>
          <a:xfrm>
            <a:off x="9082651" y="4899549"/>
            <a:ext cx="383438" cy="307777"/>
          </a:xfrm>
          <a:prstGeom prst="rect">
            <a:avLst/>
          </a:prstGeom>
          <a:noFill/>
        </p:spPr>
        <p:txBody>
          <a:bodyPr wrap="none" rtlCol="0">
            <a:spAutoFit/>
          </a:bodyPr>
          <a:lstStyle/>
          <a:p>
            <a:pPr algn="ctr"/>
            <a:r>
              <a:rPr lang="de-DE" sz="1400"/>
              <a:t>33</a:t>
            </a:r>
          </a:p>
        </p:txBody>
      </p:sp>
      <p:sp>
        <p:nvSpPr>
          <p:cNvPr id="69" name="Textfeld 68">
            <a:extLst>
              <a:ext uri="{FF2B5EF4-FFF2-40B4-BE49-F238E27FC236}">
                <a16:creationId xmlns:a16="http://schemas.microsoft.com/office/drawing/2014/main" id="{01D906A7-45D0-404A-9532-C4F7D2E0C863}"/>
              </a:ext>
            </a:extLst>
          </p:cNvPr>
          <p:cNvSpPr txBox="1"/>
          <p:nvPr/>
        </p:nvSpPr>
        <p:spPr>
          <a:xfrm>
            <a:off x="9755959" y="4896030"/>
            <a:ext cx="383438" cy="307777"/>
          </a:xfrm>
          <a:prstGeom prst="rect">
            <a:avLst/>
          </a:prstGeom>
          <a:noFill/>
        </p:spPr>
        <p:txBody>
          <a:bodyPr wrap="none" rtlCol="0">
            <a:spAutoFit/>
          </a:bodyPr>
          <a:lstStyle/>
          <a:p>
            <a:pPr algn="ctr"/>
            <a:r>
              <a:rPr lang="de-DE" sz="1400"/>
              <a:t>36</a:t>
            </a:r>
          </a:p>
        </p:txBody>
      </p:sp>
      <p:sp>
        <p:nvSpPr>
          <p:cNvPr id="70" name="Textfeld 69">
            <a:extLst>
              <a:ext uri="{FF2B5EF4-FFF2-40B4-BE49-F238E27FC236}">
                <a16:creationId xmlns:a16="http://schemas.microsoft.com/office/drawing/2014/main" id="{8E8A8BE0-636E-4C7A-97D4-C9CE93888D3D}"/>
              </a:ext>
            </a:extLst>
          </p:cNvPr>
          <p:cNvSpPr txBox="1"/>
          <p:nvPr/>
        </p:nvSpPr>
        <p:spPr>
          <a:xfrm>
            <a:off x="10425098" y="4896030"/>
            <a:ext cx="383438" cy="307777"/>
          </a:xfrm>
          <a:prstGeom prst="rect">
            <a:avLst/>
          </a:prstGeom>
          <a:noFill/>
        </p:spPr>
        <p:txBody>
          <a:bodyPr wrap="none" rtlCol="0">
            <a:spAutoFit/>
          </a:bodyPr>
          <a:lstStyle/>
          <a:p>
            <a:pPr algn="ctr"/>
            <a:r>
              <a:rPr lang="de-DE" sz="1400"/>
              <a:t>39</a:t>
            </a:r>
          </a:p>
        </p:txBody>
      </p:sp>
      <p:sp>
        <p:nvSpPr>
          <p:cNvPr id="71" name="Textfeld 70">
            <a:extLst>
              <a:ext uri="{FF2B5EF4-FFF2-40B4-BE49-F238E27FC236}">
                <a16:creationId xmlns:a16="http://schemas.microsoft.com/office/drawing/2014/main" id="{F32750BE-82F7-4767-BA47-3300086658C4}"/>
              </a:ext>
            </a:extLst>
          </p:cNvPr>
          <p:cNvSpPr txBox="1"/>
          <p:nvPr/>
        </p:nvSpPr>
        <p:spPr>
          <a:xfrm>
            <a:off x="5860325" y="5155746"/>
            <a:ext cx="914033" cy="338554"/>
          </a:xfrm>
          <a:prstGeom prst="rect">
            <a:avLst/>
          </a:prstGeom>
          <a:noFill/>
        </p:spPr>
        <p:txBody>
          <a:bodyPr wrap="none" rtlCol="0">
            <a:spAutoFit/>
          </a:bodyPr>
          <a:lstStyle/>
          <a:p>
            <a:pPr algn="ctr"/>
            <a:r>
              <a:rPr lang="de-DE" sz="1600" b="1" err="1"/>
              <a:t>Months</a:t>
            </a:r>
            <a:endParaRPr lang="de-DE" sz="1400" b="1"/>
          </a:p>
        </p:txBody>
      </p:sp>
      <p:cxnSp>
        <p:nvCxnSpPr>
          <p:cNvPr id="74" name="Gerader Verbinder 73">
            <a:extLst>
              <a:ext uri="{FF2B5EF4-FFF2-40B4-BE49-F238E27FC236}">
                <a16:creationId xmlns:a16="http://schemas.microsoft.com/office/drawing/2014/main" id="{647AC3CE-E1FD-4E37-8DD5-562EEFE00760}"/>
              </a:ext>
            </a:extLst>
          </p:cNvPr>
          <p:cNvCxnSpPr>
            <a:cxnSpLocks/>
          </p:cNvCxnSpPr>
          <p:nvPr/>
        </p:nvCxnSpPr>
        <p:spPr>
          <a:xfrm flipV="1">
            <a:off x="10557778" y="2379705"/>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FC3CCD8A-FF54-4F6C-9E39-93D5DB25E80E}"/>
              </a:ext>
            </a:extLst>
          </p:cNvPr>
          <p:cNvCxnSpPr>
            <a:cxnSpLocks/>
          </p:cNvCxnSpPr>
          <p:nvPr/>
        </p:nvCxnSpPr>
        <p:spPr>
          <a:xfrm flipV="1">
            <a:off x="10074385" y="2377691"/>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E0FD9431-01BF-4942-B8B1-957453809822}"/>
              </a:ext>
            </a:extLst>
          </p:cNvPr>
          <p:cNvCxnSpPr>
            <a:cxnSpLocks/>
          </p:cNvCxnSpPr>
          <p:nvPr/>
        </p:nvCxnSpPr>
        <p:spPr>
          <a:xfrm flipV="1">
            <a:off x="9929128" y="2374038"/>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B6E2AD87-17C6-4302-8082-044F19407818}"/>
              </a:ext>
            </a:extLst>
          </p:cNvPr>
          <p:cNvCxnSpPr>
            <a:cxnSpLocks/>
          </p:cNvCxnSpPr>
          <p:nvPr/>
        </p:nvCxnSpPr>
        <p:spPr>
          <a:xfrm flipV="1">
            <a:off x="9421922" y="2374038"/>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731D3884-D16A-4E59-9AA1-7BFA8D1A395E}"/>
              </a:ext>
            </a:extLst>
          </p:cNvPr>
          <p:cNvCxnSpPr>
            <a:cxnSpLocks/>
          </p:cNvCxnSpPr>
          <p:nvPr/>
        </p:nvCxnSpPr>
        <p:spPr>
          <a:xfrm flipV="1">
            <a:off x="9386204" y="2374038"/>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3EB8BB9B-931A-4FE8-8453-E16E8E89CB3C}"/>
              </a:ext>
            </a:extLst>
          </p:cNvPr>
          <p:cNvCxnSpPr>
            <a:cxnSpLocks/>
          </p:cNvCxnSpPr>
          <p:nvPr/>
        </p:nvCxnSpPr>
        <p:spPr>
          <a:xfrm flipV="1">
            <a:off x="9367153" y="2374037"/>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3DDCEE56-5E96-4C5F-838F-BB6E034341CB}"/>
              </a:ext>
            </a:extLst>
          </p:cNvPr>
          <p:cNvCxnSpPr>
            <a:cxnSpLocks/>
          </p:cNvCxnSpPr>
          <p:nvPr/>
        </p:nvCxnSpPr>
        <p:spPr>
          <a:xfrm flipV="1">
            <a:off x="9348103" y="2374037"/>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DB74AD17-ED58-4197-B377-9BB3693A3225}"/>
              </a:ext>
            </a:extLst>
          </p:cNvPr>
          <p:cNvCxnSpPr>
            <a:cxnSpLocks/>
          </p:cNvCxnSpPr>
          <p:nvPr/>
        </p:nvCxnSpPr>
        <p:spPr>
          <a:xfrm flipV="1">
            <a:off x="9329053" y="2374036"/>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A9C7BE45-4E6C-4442-A518-E6DEEBDE89B8}"/>
              </a:ext>
            </a:extLst>
          </p:cNvPr>
          <p:cNvCxnSpPr>
            <a:cxnSpLocks/>
          </p:cNvCxnSpPr>
          <p:nvPr/>
        </p:nvCxnSpPr>
        <p:spPr>
          <a:xfrm flipV="1">
            <a:off x="9310003" y="2374035"/>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473251DC-4980-486F-AB7B-04667015635E}"/>
              </a:ext>
            </a:extLst>
          </p:cNvPr>
          <p:cNvCxnSpPr>
            <a:cxnSpLocks/>
          </p:cNvCxnSpPr>
          <p:nvPr/>
        </p:nvCxnSpPr>
        <p:spPr>
          <a:xfrm flipV="1">
            <a:off x="9283892" y="2374034"/>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244EB2FA-5EC0-469E-86FB-F85684D4D10F}"/>
              </a:ext>
            </a:extLst>
          </p:cNvPr>
          <p:cNvCxnSpPr>
            <a:cxnSpLocks/>
          </p:cNvCxnSpPr>
          <p:nvPr/>
        </p:nvCxnSpPr>
        <p:spPr>
          <a:xfrm flipV="1">
            <a:off x="9252935" y="2374034"/>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64A96C0A-34F3-4513-BC11-E719A320163E}"/>
              </a:ext>
            </a:extLst>
          </p:cNvPr>
          <p:cNvCxnSpPr>
            <a:cxnSpLocks/>
          </p:cNvCxnSpPr>
          <p:nvPr/>
        </p:nvCxnSpPr>
        <p:spPr>
          <a:xfrm flipV="1">
            <a:off x="9052910" y="2374033"/>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DF6C6781-0FB3-4D89-A077-1C8214AA6409}"/>
              </a:ext>
            </a:extLst>
          </p:cNvPr>
          <p:cNvCxnSpPr>
            <a:cxnSpLocks/>
          </p:cNvCxnSpPr>
          <p:nvPr/>
        </p:nvCxnSpPr>
        <p:spPr>
          <a:xfrm flipV="1">
            <a:off x="8812402" y="2374033"/>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51C5A445-A77F-4462-AA12-7C490C36D1CF}"/>
              </a:ext>
            </a:extLst>
          </p:cNvPr>
          <p:cNvCxnSpPr>
            <a:cxnSpLocks/>
          </p:cNvCxnSpPr>
          <p:nvPr/>
        </p:nvCxnSpPr>
        <p:spPr>
          <a:xfrm flipV="1">
            <a:off x="8774302" y="2374033"/>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C034AFAF-0282-41B1-BB93-03CCA0D9F07C}"/>
              </a:ext>
            </a:extLst>
          </p:cNvPr>
          <p:cNvCxnSpPr>
            <a:cxnSpLocks/>
          </p:cNvCxnSpPr>
          <p:nvPr/>
        </p:nvCxnSpPr>
        <p:spPr>
          <a:xfrm flipV="1">
            <a:off x="8752871" y="2374032"/>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49FFE6C6-E49B-4A30-AD61-743D31E0717F}"/>
              </a:ext>
            </a:extLst>
          </p:cNvPr>
          <p:cNvCxnSpPr>
            <a:cxnSpLocks/>
          </p:cNvCxnSpPr>
          <p:nvPr/>
        </p:nvCxnSpPr>
        <p:spPr>
          <a:xfrm flipV="1">
            <a:off x="8733821" y="2374032"/>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495C1FD3-1F3B-4E18-B3B0-F8AAD88EE335}"/>
              </a:ext>
            </a:extLst>
          </p:cNvPr>
          <p:cNvCxnSpPr>
            <a:cxnSpLocks/>
          </p:cNvCxnSpPr>
          <p:nvPr/>
        </p:nvCxnSpPr>
        <p:spPr>
          <a:xfrm flipV="1">
            <a:off x="8717152" y="2374031"/>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0D4183A2-4017-4CDD-9B5B-3BF7A594C6A0}"/>
              </a:ext>
            </a:extLst>
          </p:cNvPr>
          <p:cNvCxnSpPr>
            <a:cxnSpLocks/>
          </p:cNvCxnSpPr>
          <p:nvPr/>
        </p:nvCxnSpPr>
        <p:spPr>
          <a:xfrm flipV="1">
            <a:off x="8698102" y="2374031"/>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BB13CC23-C8CB-4AD8-AA13-C0302E618FDD}"/>
              </a:ext>
            </a:extLst>
          </p:cNvPr>
          <p:cNvCxnSpPr>
            <a:cxnSpLocks/>
          </p:cNvCxnSpPr>
          <p:nvPr/>
        </p:nvCxnSpPr>
        <p:spPr>
          <a:xfrm flipV="1">
            <a:off x="8681433" y="2374031"/>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C7A844D9-6A34-4087-9A33-3FCFFE48034A}"/>
              </a:ext>
            </a:extLst>
          </p:cNvPr>
          <p:cNvCxnSpPr>
            <a:cxnSpLocks/>
          </p:cNvCxnSpPr>
          <p:nvPr/>
        </p:nvCxnSpPr>
        <p:spPr>
          <a:xfrm flipV="1">
            <a:off x="8664764" y="2374031"/>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16F7CB6A-7A0C-4E9A-8397-979642615DEC}"/>
              </a:ext>
            </a:extLst>
          </p:cNvPr>
          <p:cNvCxnSpPr>
            <a:cxnSpLocks/>
          </p:cNvCxnSpPr>
          <p:nvPr/>
        </p:nvCxnSpPr>
        <p:spPr>
          <a:xfrm flipV="1">
            <a:off x="8636189" y="2374030"/>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4A0DD770-3632-4151-B360-87C16AB05338}"/>
              </a:ext>
            </a:extLst>
          </p:cNvPr>
          <p:cNvCxnSpPr>
            <a:cxnSpLocks/>
          </p:cNvCxnSpPr>
          <p:nvPr/>
        </p:nvCxnSpPr>
        <p:spPr>
          <a:xfrm flipV="1">
            <a:off x="8429015" y="2373860"/>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999B5441-2DE6-4B2C-A94F-D4B18845A0F2}"/>
              </a:ext>
            </a:extLst>
          </p:cNvPr>
          <p:cNvCxnSpPr>
            <a:cxnSpLocks/>
          </p:cNvCxnSpPr>
          <p:nvPr/>
        </p:nvCxnSpPr>
        <p:spPr>
          <a:xfrm flipV="1">
            <a:off x="8186128" y="2373860"/>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4996EBCC-3B3B-485E-8DCA-85C6E8157305}"/>
              </a:ext>
            </a:extLst>
          </p:cNvPr>
          <p:cNvCxnSpPr>
            <a:cxnSpLocks/>
          </p:cNvCxnSpPr>
          <p:nvPr/>
        </p:nvCxnSpPr>
        <p:spPr>
          <a:xfrm flipV="1">
            <a:off x="8169459" y="2373860"/>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70E24CDC-47F0-454C-8CE2-772E81C283B0}"/>
              </a:ext>
            </a:extLst>
          </p:cNvPr>
          <p:cNvCxnSpPr>
            <a:cxnSpLocks/>
          </p:cNvCxnSpPr>
          <p:nvPr/>
        </p:nvCxnSpPr>
        <p:spPr>
          <a:xfrm flipV="1">
            <a:off x="8150409" y="2373859"/>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0" name="Gerader Verbinder 99">
            <a:extLst>
              <a:ext uri="{FF2B5EF4-FFF2-40B4-BE49-F238E27FC236}">
                <a16:creationId xmlns:a16="http://schemas.microsoft.com/office/drawing/2014/main" id="{136D4671-132B-4FB9-9B35-B5690EB0F441}"/>
              </a:ext>
            </a:extLst>
          </p:cNvPr>
          <p:cNvCxnSpPr>
            <a:cxnSpLocks/>
          </p:cNvCxnSpPr>
          <p:nvPr/>
        </p:nvCxnSpPr>
        <p:spPr>
          <a:xfrm flipV="1">
            <a:off x="8130263" y="2373858"/>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4B5D41B1-745D-40DC-8F2B-84A9951374CB}"/>
              </a:ext>
            </a:extLst>
          </p:cNvPr>
          <p:cNvCxnSpPr>
            <a:cxnSpLocks/>
          </p:cNvCxnSpPr>
          <p:nvPr/>
        </p:nvCxnSpPr>
        <p:spPr>
          <a:xfrm flipV="1">
            <a:off x="8119718" y="2375897"/>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2EB6C0F7-5FB1-4E00-8436-ECA3EC982B47}"/>
              </a:ext>
            </a:extLst>
          </p:cNvPr>
          <p:cNvCxnSpPr>
            <a:cxnSpLocks/>
          </p:cNvCxnSpPr>
          <p:nvPr/>
        </p:nvCxnSpPr>
        <p:spPr>
          <a:xfrm flipV="1">
            <a:off x="8150749" y="2364333"/>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F9F9FED6-3846-4F3C-A0A7-3285BC0FA1B6}"/>
              </a:ext>
            </a:extLst>
          </p:cNvPr>
          <p:cNvCxnSpPr>
            <a:cxnSpLocks/>
          </p:cNvCxnSpPr>
          <p:nvPr/>
        </p:nvCxnSpPr>
        <p:spPr>
          <a:xfrm flipV="1">
            <a:off x="8130678" y="2364333"/>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5B9C2C56-DB44-42C1-9DF0-6DD113B89BA4}"/>
              </a:ext>
            </a:extLst>
          </p:cNvPr>
          <p:cNvCxnSpPr>
            <a:cxnSpLocks/>
          </p:cNvCxnSpPr>
          <p:nvPr/>
        </p:nvCxnSpPr>
        <p:spPr>
          <a:xfrm flipV="1">
            <a:off x="8114349" y="2330257"/>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D2797F92-FED5-4112-AE3D-561737D5E716}"/>
              </a:ext>
            </a:extLst>
          </p:cNvPr>
          <p:cNvCxnSpPr>
            <a:cxnSpLocks/>
          </p:cNvCxnSpPr>
          <p:nvPr/>
        </p:nvCxnSpPr>
        <p:spPr>
          <a:xfrm flipV="1">
            <a:off x="8097680" y="2330257"/>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E8AB64A0-6127-4937-A653-4A1DD77A9518}"/>
              </a:ext>
            </a:extLst>
          </p:cNvPr>
          <p:cNvCxnSpPr>
            <a:cxnSpLocks/>
          </p:cNvCxnSpPr>
          <p:nvPr/>
        </p:nvCxnSpPr>
        <p:spPr>
          <a:xfrm flipV="1">
            <a:off x="8078630" y="2330257"/>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C72A7797-F106-461A-90DA-04A942014138}"/>
              </a:ext>
            </a:extLst>
          </p:cNvPr>
          <p:cNvCxnSpPr>
            <a:cxnSpLocks/>
          </p:cNvCxnSpPr>
          <p:nvPr/>
        </p:nvCxnSpPr>
        <p:spPr>
          <a:xfrm flipV="1">
            <a:off x="8059580" y="2330257"/>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89FA3687-2B01-4E22-AA61-633707377044}"/>
              </a:ext>
            </a:extLst>
          </p:cNvPr>
          <p:cNvCxnSpPr>
            <a:cxnSpLocks/>
          </p:cNvCxnSpPr>
          <p:nvPr/>
        </p:nvCxnSpPr>
        <p:spPr>
          <a:xfrm flipV="1">
            <a:off x="8042911" y="2330257"/>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91CDDF48-6BFE-4A7C-ABF7-65389D6AC42A}"/>
              </a:ext>
            </a:extLst>
          </p:cNvPr>
          <p:cNvCxnSpPr>
            <a:cxnSpLocks/>
          </p:cNvCxnSpPr>
          <p:nvPr/>
        </p:nvCxnSpPr>
        <p:spPr>
          <a:xfrm flipV="1">
            <a:off x="8023861" y="2330257"/>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A89ADCBC-14B9-4148-B226-D62A02ED31C8}"/>
              </a:ext>
            </a:extLst>
          </p:cNvPr>
          <p:cNvCxnSpPr>
            <a:cxnSpLocks/>
          </p:cNvCxnSpPr>
          <p:nvPr/>
        </p:nvCxnSpPr>
        <p:spPr>
          <a:xfrm rot="5400000" flipV="1">
            <a:off x="8125859" y="2381374"/>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A1350E4B-823C-4C67-9162-C83098B4097C}"/>
              </a:ext>
            </a:extLst>
          </p:cNvPr>
          <p:cNvCxnSpPr>
            <a:cxnSpLocks/>
          </p:cNvCxnSpPr>
          <p:nvPr/>
        </p:nvCxnSpPr>
        <p:spPr>
          <a:xfrm flipV="1">
            <a:off x="7969092" y="2286656"/>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619FADE0-E577-47D4-95CB-0A70B705D7E3}"/>
              </a:ext>
            </a:extLst>
          </p:cNvPr>
          <p:cNvCxnSpPr>
            <a:cxnSpLocks/>
          </p:cNvCxnSpPr>
          <p:nvPr/>
        </p:nvCxnSpPr>
        <p:spPr>
          <a:xfrm flipV="1">
            <a:off x="7978616" y="2327903"/>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15C7942E-425B-4AF8-B8A4-4A15AB47BC62}"/>
              </a:ext>
            </a:extLst>
          </p:cNvPr>
          <p:cNvCxnSpPr>
            <a:cxnSpLocks/>
          </p:cNvCxnSpPr>
          <p:nvPr/>
        </p:nvCxnSpPr>
        <p:spPr>
          <a:xfrm rot="5400000" flipV="1">
            <a:off x="7985099" y="2330316"/>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BAAAB07A-FEF3-43BD-9D6A-B136D09CE3C1}"/>
              </a:ext>
            </a:extLst>
          </p:cNvPr>
          <p:cNvCxnSpPr>
            <a:cxnSpLocks/>
          </p:cNvCxnSpPr>
          <p:nvPr/>
        </p:nvCxnSpPr>
        <p:spPr>
          <a:xfrm rot="5400000" flipV="1">
            <a:off x="7969092" y="2291114"/>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47D80E60-C2F3-4822-958A-C3E095C04D97}"/>
              </a:ext>
            </a:extLst>
          </p:cNvPr>
          <p:cNvCxnSpPr>
            <a:cxnSpLocks/>
          </p:cNvCxnSpPr>
          <p:nvPr/>
        </p:nvCxnSpPr>
        <p:spPr>
          <a:xfrm flipV="1">
            <a:off x="7597617" y="2292504"/>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6" name="Gerader Verbinder 115">
            <a:extLst>
              <a:ext uri="{FF2B5EF4-FFF2-40B4-BE49-F238E27FC236}">
                <a16:creationId xmlns:a16="http://schemas.microsoft.com/office/drawing/2014/main" id="{0926E318-2FCE-4932-B718-EFADFB18E272}"/>
              </a:ext>
            </a:extLst>
          </p:cNvPr>
          <p:cNvCxnSpPr>
            <a:cxnSpLocks/>
          </p:cNvCxnSpPr>
          <p:nvPr/>
        </p:nvCxnSpPr>
        <p:spPr>
          <a:xfrm flipV="1">
            <a:off x="7554755" y="2292504"/>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BD4BB033-84BF-4E1A-B21A-0F43D6390B16}"/>
              </a:ext>
            </a:extLst>
          </p:cNvPr>
          <p:cNvCxnSpPr>
            <a:cxnSpLocks/>
          </p:cNvCxnSpPr>
          <p:nvPr/>
        </p:nvCxnSpPr>
        <p:spPr>
          <a:xfrm flipV="1">
            <a:off x="7542583" y="2292504"/>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B3BD6A9F-86C6-460C-ADF9-8E866F17D503}"/>
              </a:ext>
            </a:extLst>
          </p:cNvPr>
          <p:cNvCxnSpPr>
            <a:cxnSpLocks/>
          </p:cNvCxnSpPr>
          <p:nvPr/>
        </p:nvCxnSpPr>
        <p:spPr>
          <a:xfrm flipV="1">
            <a:off x="7497339" y="2292504"/>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D9857C99-A2AE-4B46-9FBA-66AC3CAA4617}"/>
              </a:ext>
            </a:extLst>
          </p:cNvPr>
          <p:cNvCxnSpPr>
            <a:cxnSpLocks/>
          </p:cNvCxnSpPr>
          <p:nvPr/>
        </p:nvCxnSpPr>
        <p:spPr>
          <a:xfrm flipV="1">
            <a:off x="7485434" y="2292504"/>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72F26A9A-9114-480D-822A-60E4897BCA8C}"/>
              </a:ext>
            </a:extLst>
          </p:cNvPr>
          <p:cNvCxnSpPr>
            <a:cxnSpLocks/>
          </p:cNvCxnSpPr>
          <p:nvPr/>
        </p:nvCxnSpPr>
        <p:spPr>
          <a:xfrm flipV="1">
            <a:off x="7466384" y="2269417"/>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id="{3454BDBD-5586-4788-8D43-50112AAC2B08}"/>
              </a:ext>
            </a:extLst>
          </p:cNvPr>
          <p:cNvCxnSpPr>
            <a:cxnSpLocks/>
          </p:cNvCxnSpPr>
          <p:nvPr/>
        </p:nvCxnSpPr>
        <p:spPr>
          <a:xfrm flipV="1">
            <a:off x="7455756" y="2252749"/>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662D4FFF-B1E8-4E15-A075-3834B136605A}"/>
              </a:ext>
            </a:extLst>
          </p:cNvPr>
          <p:cNvCxnSpPr>
            <a:cxnSpLocks/>
          </p:cNvCxnSpPr>
          <p:nvPr/>
        </p:nvCxnSpPr>
        <p:spPr>
          <a:xfrm flipV="1">
            <a:off x="7431944" y="2252748"/>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13F59579-DE12-4D22-B021-B193460735FE}"/>
              </a:ext>
            </a:extLst>
          </p:cNvPr>
          <p:cNvCxnSpPr>
            <a:cxnSpLocks/>
          </p:cNvCxnSpPr>
          <p:nvPr/>
        </p:nvCxnSpPr>
        <p:spPr>
          <a:xfrm flipV="1">
            <a:off x="7420037" y="2252748"/>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31F1DD44-7E4D-4DAF-9E6F-FA0FE90B617E}"/>
              </a:ext>
            </a:extLst>
          </p:cNvPr>
          <p:cNvCxnSpPr>
            <a:cxnSpLocks/>
          </p:cNvCxnSpPr>
          <p:nvPr/>
        </p:nvCxnSpPr>
        <p:spPr>
          <a:xfrm flipV="1">
            <a:off x="7158096" y="2252573"/>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359D0A47-103E-492F-83EA-246BA558171D}"/>
              </a:ext>
            </a:extLst>
          </p:cNvPr>
          <p:cNvCxnSpPr>
            <a:cxnSpLocks/>
          </p:cNvCxnSpPr>
          <p:nvPr/>
        </p:nvCxnSpPr>
        <p:spPr>
          <a:xfrm flipV="1">
            <a:off x="6972355" y="2252573"/>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058D55CD-7053-4C09-9AED-3A0B2F09A020}"/>
              </a:ext>
            </a:extLst>
          </p:cNvPr>
          <p:cNvCxnSpPr>
            <a:cxnSpLocks/>
          </p:cNvCxnSpPr>
          <p:nvPr/>
        </p:nvCxnSpPr>
        <p:spPr>
          <a:xfrm flipV="1">
            <a:off x="6891393" y="2252573"/>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B6DBAF1C-4FDE-4038-A0CA-4DD0993331FD}"/>
              </a:ext>
            </a:extLst>
          </p:cNvPr>
          <p:cNvCxnSpPr>
            <a:cxnSpLocks/>
          </p:cNvCxnSpPr>
          <p:nvPr/>
        </p:nvCxnSpPr>
        <p:spPr>
          <a:xfrm flipV="1">
            <a:off x="6872343" y="2252573"/>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C914893C-306D-4975-8BC4-26C25D3FF0E0}"/>
              </a:ext>
            </a:extLst>
          </p:cNvPr>
          <p:cNvCxnSpPr>
            <a:cxnSpLocks/>
          </p:cNvCxnSpPr>
          <p:nvPr/>
        </p:nvCxnSpPr>
        <p:spPr>
          <a:xfrm flipV="1">
            <a:off x="6853293" y="2252573"/>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7875683E-DBBB-4F2A-BEE1-37773B47912A}"/>
              </a:ext>
            </a:extLst>
          </p:cNvPr>
          <p:cNvCxnSpPr>
            <a:cxnSpLocks/>
          </p:cNvCxnSpPr>
          <p:nvPr/>
        </p:nvCxnSpPr>
        <p:spPr>
          <a:xfrm flipV="1">
            <a:off x="6837366" y="2225816"/>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15C8F713-71E1-46EC-BBBF-31433820BA38}"/>
              </a:ext>
            </a:extLst>
          </p:cNvPr>
          <p:cNvCxnSpPr>
            <a:cxnSpLocks/>
          </p:cNvCxnSpPr>
          <p:nvPr/>
        </p:nvCxnSpPr>
        <p:spPr>
          <a:xfrm flipV="1">
            <a:off x="6749259" y="2225070"/>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272D761F-B7DE-4CE8-968D-C33230C8037B}"/>
              </a:ext>
            </a:extLst>
          </p:cNvPr>
          <p:cNvCxnSpPr>
            <a:cxnSpLocks/>
          </p:cNvCxnSpPr>
          <p:nvPr/>
        </p:nvCxnSpPr>
        <p:spPr>
          <a:xfrm rot="5400000" flipV="1">
            <a:off x="6853293" y="2262066"/>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868BF2CB-0F0F-447B-AE09-4ED6E10110DB}"/>
              </a:ext>
            </a:extLst>
          </p:cNvPr>
          <p:cNvCxnSpPr>
            <a:cxnSpLocks/>
          </p:cNvCxnSpPr>
          <p:nvPr/>
        </p:nvCxnSpPr>
        <p:spPr>
          <a:xfrm flipV="1">
            <a:off x="5594353" y="2225070"/>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CCEBB1C9-1AB9-4B81-9450-3F9D6AE1C8D4}"/>
              </a:ext>
            </a:extLst>
          </p:cNvPr>
          <p:cNvCxnSpPr>
            <a:cxnSpLocks/>
          </p:cNvCxnSpPr>
          <p:nvPr/>
        </p:nvCxnSpPr>
        <p:spPr>
          <a:xfrm flipV="1">
            <a:off x="2101060" y="1930544"/>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2F3C3311-3162-416F-B148-6F8FF583959A}"/>
              </a:ext>
            </a:extLst>
          </p:cNvPr>
          <p:cNvCxnSpPr>
            <a:cxnSpLocks/>
          </p:cNvCxnSpPr>
          <p:nvPr/>
        </p:nvCxnSpPr>
        <p:spPr>
          <a:xfrm rot="5400000" flipV="1">
            <a:off x="4987032" y="2182201"/>
            <a:ext cx="0" cy="872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6" name="Textfeld 135">
            <a:extLst>
              <a:ext uri="{FF2B5EF4-FFF2-40B4-BE49-F238E27FC236}">
                <a16:creationId xmlns:a16="http://schemas.microsoft.com/office/drawing/2014/main" id="{85A8E71C-AC89-4933-A974-8C6119907886}"/>
              </a:ext>
            </a:extLst>
          </p:cNvPr>
          <p:cNvSpPr txBox="1"/>
          <p:nvPr/>
        </p:nvSpPr>
        <p:spPr>
          <a:xfrm>
            <a:off x="2045249" y="3779535"/>
            <a:ext cx="2398413" cy="307777"/>
          </a:xfrm>
          <a:prstGeom prst="rect">
            <a:avLst/>
          </a:prstGeom>
          <a:noFill/>
        </p:spPr>
        <p:txBody>
          <a:bodyPr wrap="none" rtlCol="0">
            <a:spAutoFit/>
          </a:bodyPr>
          <a:lstStyle/>
          <a:p>
            <a:r>
              <a:rPr lang="de-DE" sz="1400" b="1"/>
              <a:t>Median follow-</a:t>
            </a:r>
            <a:r>
              <a:rPr lang="de-DE" sz="1400" b="1" err="1"/>
              <a:t>up</a:t>
            </a:r>
            <a:r>
              <a:rPr lang="de-DE" sz="1400" b="1"/>
              <a:t>: </a:t>
            </a:r>
            <a:r>
              <a:rPr lang="de-DE" sz="1400"/>
              <a:t>30.5 </a:t>
            </a:r>
            <a:r>
              <a:rPr lang="de-DE" sz="1400" err="1"/>
              <a:t>mo</a:t>
            </a:r>
            <a:endParaRPr lang="de-DE" sz="1400"/>
          </a:p>
        </p:txBody>
      </p:sp>
      <p:sp>
        <p:nvSpPr>
          <p:cNvPr id="137" name="Textfeld 136">
            <a:extLst>
              <a:ext uri="{FF2B5EF4-FFF2-40B4-BE49-F238E27FC236}">
                <a16:creationId xmlns:a16="http://schemas.microsoft.com/office/drawing/2014/main" id="{DA6BA3B6-2FC5-4E94-AEC8-8362FEB475CA}"/>
              </a:ext>
            </a:extLst>
          </p:cNvPr>
          <p:cNvSpPr txBox="1"/>
          <p:nvPr/>
        </p:nvSpPr>
        <p:spPr>
          <a:xfrm>
            <a:off x="2045249" y="4022560"/>
            <a:ext cx="3358612" cy="307777"/>
          </a:xfrm>
          <a:prstGeom prst="rect">
            <a:avLst/>
          </a:prstGeom>
          <a:noFill/>
        </p:spPr>
        <p:txBody>
          <a:bodyPr wrap="none" rtlCol="0">
            <a:spAutoFit/>
          </a:bodyPr>
          <a:lstStyle/>
          <a:p>
            <a:r>
              <a:rPr lang="de-DE" sz="1400" b="1"/>
              <a:t>24-mo PFS: 88.9% </a:t>
            </a:r>
            <a:r>
              <a:rPr lang="de-DE" sz="1400"/>
              <a:t>(95% CI, 81.3-93.6) </a:t>
            </a:r>
          </a:p>
        </p:txBody>
      </p:sp>
      <p:sp>
        <p:nvSpPr>
          <p:cNvPr id="138" name="Textfeld 137">
            <a:extLst>
              <a:ext uri="{FF2B5EF4-FFF2-40B4-BE49-F238E27FC236}">
                <a16:creationId xmlns:a16="http://schemas.microsoft.com/office/drawing/2014/main" id="{E8753A30-3DED-4BCE-A33E-450196881B55}"/>
              </a:ext>
            </a:extLst>
          </p:cNvPr>
          <p:cNvSpPr txBox="1"/>
          <p:nvPr/>
        </p:nvSpPr>
        <p:spPr>
          <a:xfrm>
            <a:off x="2311329" y="4293493"/>
            <a:ext cx="1010213" cy="307777"/>
          </a:xfrm>
          <a:prstGeom prst="rect">
            <a:avLst/>
          </a:prstGeom>
          <a:noFill/>
        </p:spPr>
        <p:txBody>
          <a:bodyPr wrap="none" rtlCol="0">
            <a:spAutoFit/>
          </a:bodyPr>
          <a:lstStyle/>
          <a:p>
            <a:r>
              <a:rPr lang="de-DE" sz="1400" b="1" err="1"/>
              <a:t>Censored</a:t>
            </a:r>
            <a:endParaRPr lang="de-DE" sz="1400"/>
          </a:p>
        </p:txBody>
      </p:sp>
      <p:sp>
        <p:nvSpPr>
          <p:cNvPr id="139" name="Textfeld 138">
            <a:extLst>
              <a:ext uri="{FF2B5EF4-FFF2-40B4-BE49-F238E27FC236}">
                <a16:creationId xmlns:a16="http://schemas.microsoft.com/office/drawing/2014/main" id="{9A00E11A-282F-4D36-A3E2-C36D36F473FC}"/>
              </a:ext>
            </a:extLst>
          </p:cNvPr>
          <p:cNvSpPr txBox="1"/>
          <p:nvPr/>
        </p:nvSpPr>
        <p:spPr>
          <a:xfrm>
            <a:off x="2311328" y="4516928"/>
            <a:ext cx="772969" cy="307777"/>
          </a:xfrm>
          <a:prstGeom prst="rect">
            <a:avLst/>
          </a:prstGeom>
          <a:noFill/>
        </p:spPr>
        <p:txBody>
          <a:bodyPr wrap="none" rtlCol="0">
            <a:spAutoFit/>
          </a:bodyPr>
          <a:lstStyle/>
          <a:p>
            <a:r>
              <a:rPr lang="de-DE" sz="1400" b="1"/>
              <a:t>95% CI</a:t>
            </a:r>
            <a:endParaRPr lang="de-DE" sz="1400"/>
          </a:p>
        </p:txBody>
      </p:sp>
      <p:sp>
        <p:nvSpPr>
          <p:cNvPr id="140" name="Rechteck 139">
            <a:extLst>
              <a:ext uri="{FF2B5EF4-FFF2-40B4-BE49-F238E27FC236}">
                <a16:creationId xmlns:a16="http://schemas.microsoft.com/office/drawing/2014/main" id="{64FAC111-E290-4E81-A730-A077E57CFEEF}"/>
              </a:ext>
            </a:extLst>
          </p:cNvPr>
          <p:cNvSpPr/>
          <p:nvPr/>
        </p:nvSpPr>
        <p:spPr>
          <a:xfrm>
            <a:off x="2060292" y="4627992"/>
            <a:ext cx="270247" cy="1096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Kreuz 140">
            <a:extLst>
              <a:ext uri="{FF2B5EF4-FFF2-40B4-BE49-F238E27FC236}">
                <a16:creationId xmlns:a16="http://schemas.microsoft.com/office/drawing/2014/main" id="{487E1E7C-E8AA-47AA-9C10-AF5759F5E02E}"/>
              </a:ext>
            </a:extLst>
          </p:cNvPr>
          <p:cNvSpPr/>
          <p:nvPr/>
        </p:nvSpPr>
        <p:spPr>
          <a:xfrm>
            <a:off x="2126682" y="4387952"/>
            <a:ext cx="128588" cy="128588"/>
          </a:xfrm>
          <a:prstGeom prst="plus">
            <a:avLst>
              <a:gd name="adj" fmla="val 4322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42" name="Tabelle 142">
            <a:extLst>
              <a:ext uri="{FF2B5EF4-FFF2-40B4-BE49-F238E27FC236}">
                <a16:creationId xmlns:a16="http://schemas.microsoft.com/office/drawing/2014/main" id="{EC2A325F-FBD1-4B6F-9395-18E0DDEF680C}"/>
              </a:ext>
            </a:extLst>
          </p:cNvPr>
          <p:cNvGraphicFramePr>
            <a:graphicFrameLocks noGrp="1"/>
          </p:cNvGraphicFramePr>
          <p:nvPr>
            <p:extLst>
              <p:ext uri="{D42A27DB-BD31-4B8C-83A1-F6EECF244321}">
                <p14:modId xmlns:p14="http://schemas.microsoft.com/office/powerpoint/2010/main" val="1018857728"/>
              </p:ext>
            </p:extLst>
          </p:nvPr>
        </p:nvGraphicFramePr>
        <p:xfrm>
          <a:off x="408572" y="5589014"/>
          <a:ext cx="10572650" cy="618992"/>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val="1488760841"/>
                    </a:ext>
                  </a:extLst>
                </a:gridCol>
                <a:gridCol w="675475">
                  <a:extLst>
                    <a:ext uri="{9D8B030D-6E8A-4147-A177-3AD203B41FA5}">
                      <a16:colId xmlns:a16="http://schemas.microsoft.com/office/drawing/2014/main" val="1113279528"/>
                    </a:ext>
                  </a:extLst>
                </a:gridCol>
                <a:gridCol w="675475">
                  <a:extLst>
                    <a:ext uri="{9D8B030D-6E8A-4147-A177-3AD203B41FA5}">
                      <a16:colId xmlns:a16="http://schemas.microsoft.com/office/drawing/2014/main" val="1722334293"/>
                    </a:ext>
                  </a:extLst>
                </a:gridCol>
                <a:gridCol w="675475">
                  <a:extLst>
                    <a:ext uri="{9D8B030D-6E8A-4147-A177-3AD203B41FA5}">
                      <a16:colId xmlns:a16="http://schemas.microsoft.com/office/drawing/2014/main" val="2060348767"/>
                    </a:ext>
                  </a:extLst>
                </a:gridCol>
                <a:gridCol w="675475">
                  <a:extLst>
                    <a:ext uri="{9D8B030D-6E8A-4147-A177-3AD203B41FA5}">
                      <a16:colId xmlns:a16="http://schemas.microsoft.com/office/drawing/2014/main" val="502116994"/>
                    </a:ext>
                  </a:extLst>
                </a:gridCol>
                <a:gridCol w="675475">
                  <a:extLst>
                    <a:ext uri="{9D8B030D-6E8A-4147-A177-3AD203B41FA5}">
                      <a16:colId xmlns:a16="http://schemas.microsoft.com/office/drawing/2014/main" val="2448652158"/>
                    </a:ext>
                  </a:extLst>
                </a:gridCol>
                <a:gridCol w="675475">
                  <a:extLst>
                    <a:ext uri="{9D8B030D-6E8A-4147-A177-3AD203B41FA5}">
                      <a16:colId xmlns:a16="http://schemas.microsoft.com/office/drawing/2014/main" val="3642016907"/>
                    </a:ext>
                  </a:extLst>
                </a:gridCol>
                <a:gridCol w="675475">
                  <a:extLst>
                    <a:ext uri="{9D8B030D-6E8A-4147-A177-3AD203B41FA5}">
                      <a16:colId xmlns:a16="http://schemas.microsoft.com/office/drawing/2014/main" val="16817765"/>
                    </a:ext>
                  </a:extLst>
                </a:gridCol>
                <a:gridCol w="675475">
                  <a:extLst>
                    <a:ext uri="{9D8B030D-6E8A-4147-A177-3AD203B41FA5}">
                      <a16:colId xmlns:a16="http://schemas.microsoft.com/office/drawing/2014/main" val="4183556273"/>
                    </a:ext>
                  </a:extLst>
                </a:gridCol>
                <a:gridCol w="675475">
                  <a:extLst>
                    <a:ext uri="{9D8B030D-6E8A-4147-A177-3AD203B41FA5}">
                      <a16:colId xmlns:a16="http://schemas.microsoft.com/office/drawing/2014/main" val="3045799814"/>
                    </a:ext>
                  </a:extLst>
                </a:gridCol>
                <a:gridCol w="675475">
                  <a:extLst>
                    <a:ext uri="{9D8B030D-6E8A-4147-A177-3AD203B41FA5}">
                      <a16:colId xmlns:a16="http://schemas.microsoft.com/office/drawing/2014/main" val="53191550"/>
                    </a:ext>
                  </a:extLst>
                </a:gridCol>
                <a:gridCol w="675475">
                  <a:extLst>
                    <a:ext uri="{9D8B030D-6E8A-4147-A177-3AD203B41FA5}">
                      <a16:colId xmlns:a16="http://schemas.microsoft.com/office/drawing/2014/main" val="86287338"/>
                    </a:ext>
                  </a:extLst>
                </a:gridCol>
                <a:gridCol w="675475">
                  <a:extLst>
                    <a:ext uri="{9D8B030D-6E8A-4147-A177-3AD203B41FA5}">
                      <a16:colId xmlns:a16="http://schemas.microsoft.com/office/drawing/2014/main" val="3003719729"/>
                    </a:ext>
                  </a:extLst>
                </a:gridCol>
                <a:gridCol w="675475">
                  <a:extLst>
                    <a:ext uri="{9D8B030D-6E8A-4147-A177-3AD203B41FA5}">
                      <a16:colId xmlns:a16="http://schemas.microsoft.com/office/drawing/2014/main" val="4067356541"/>
                    </a:ext>
                  </a:extLst>
                </a:gridCol>
                <a:gridCol w="675475">
                  <a:extLst>
                    <a:ext uri="{9D8B030D-6E8A-4147-A177-3AD203B41FA5}">
                      <a16:colId xmlns:a16="http://schemas.microsoft.com/office/drawing/2014/main" val="1054150674"/>
                    </a:ext>
                  </a:extLst>
                </a:gridCol>
              </a:tblGrid>
              <a:tr h="309496">
                <a:tc gridSpan="15">
                  <a:txBody>
                    <a:bodyPr/>
                    <a:lstStyle/>
                    <a:p>
                      <a:r>
                        <a:rPr lang="de-DE" sz="1400" err="1"/>
                        <a:t>No</a:t>
                      </a:r>
                      <a:r>
                        <a:rPr lang="de-DE" sz="1400"/>
                        <a:t>. </a:t>
                      </a:r>
                      <a:r>
                        <a:rPr lang="de-DE" sz="1400" err="1"/>
                        <a:t>of</a:t>
                      </a:r>
                      <a:r>
                        <a:rPr lang="de-DE" sz="1400"/>
                        <a:t> </a:t>
                      </a:r>
                      <a:r>
                        <a:rPr lang="de-DE" sz="1400" err="1"/>
                        <a:t>patients</a:t>
                      </a:r>
                      <a:r>
                        <a:rPr lang="de-DE" sz="1400"/>
                        <a:t> at </a:t>
                      </a:r>
                      <a:r>
                        <a:rPr lang="de-DE" sz="1400" err="1"/>
                        <a:t>risk</a:t>
                      </a:r>
                      <a:endParaRPr lang="de-DE" sz="1400"/>
                    </a:p>
                  </a:txBody>
                  <a:tcPr marL="72000" marR="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741719488"/>
                  </a:ext>
                </a:extLst>
              </a:tr>
              <a:tr h="309496">
                <a:tc>
                  <a:txBody>
                    <a:bodyPr/>
                    <a:lstStyle/>
                    <a:p>
                      <a:r>
                        <a:rPr lang="de-DE" sz="1400" err="1">
                          <a:solidFill>
                            <a:schemeClr val="bg1"/>
                          </a:solidFill>
                        </a:rPr>
                        <a:t>Zanubrutinib</a:t>
                      </a:r>
                      <a:endParaRPr lang="de-DE" sz="1400">
                        <a:solidFill>
                          <a:schemeClr val="bg1"/>
                        </a:solidFill>
                      </a:endParaRPr>
                    </a:p>
                  </a:txBody>
                  <a:tcPr marL="72000" marR="0" anchor="ctr">
                    <a:solidFill>
                      <a:schemeClr val="accent5"/>
                    </a:solidFill>
                  </a:tcPr>
                </a:tc>
                <a:tc>
                  <a:txBody>
                    <a:bodyPr/>
                    <a:lstStyle/>
                    <a:p>
                      <a:pPr algn="ctr"/>
                      <a:r>
                        <a:rPr lang="de-DE" sz="1400"/>
                        <a:t>110</a:t>
                      </a:r>
                    </a:p>
                  </a:txBody>
                  <a:tcPr marL="18000" marR="18000" anchor="ctr"/>
                </a:tc>
                <a:tc>
                  <a:txBody>
                    <a:bodyPr/>
                    <a:lstStyle/>
                    <a:p>
                      <a:pPr algn="ctr"/>
                      <a:r>
                        <a:rPr lang="de-DE" sz="1400"/>
                        <a:t>109</a:t>
                      </a:r>
                    </a:p>
                  </a:txBody>
                  <a:tcPr marL="18000" marR="18000" anchor="ctr"/>
                </a:tc>
                <a:tc>
                  <a:txBody>
                    <a:bodyPr/>
                    <a:lstStyle/>
                    <a:p>
                      <a:pPr algn="ctr"/>
                      <a:r>
                        <a:rPr lang="de-DE" sz="1400"/>
                        <a:t>104</a:t>
                      </a:r>
                    </a:p>
                  </a:txBody>
                  <a:tcPr marL="18000" marR="18000" anchor="ctr"/>
                </a:tc>
                <a:tc>
                  <a:txBody>
                    <a:bodyPr/>
                    <a:lstStyle/>
                    <a:p>
                      <a:pPr algn="ctr"/>
                      <a:r>
                        <a:rPr lang="de-DE" sz="1400"/>
                        <a:t>103</a:t>
                      </a:r>
                    </a:p>
                  </a:txBody>
                  <a:tcPr marL="18000" marR="18000" anchor="ctr"/>
                </a:tc>
                <a:tc>
                  <a:txBody>
                    <a:bodyPr/>
                    <a:lstStyle/>
                    <a:p>
                      <a:pPr algn="ctr"/>
                      <a:r>
                        <a:rPr lang="de-DE" sz="1400"/>
                        <a:t>102</a:t>
                      </a:r>
                    </a:p>
                  </a:txBody>
                  <a:tcPr marL="18000" marR="18000" anchor="ctr"/>
                </a:tc>
                <a:tc>
                  <a:txBody>
                    <a:bodyPr/>
                    <a:lstStyle/>
                    <a:p>
                      <a:pPr algn="ctr"/>
                      <a:r>
                        <a:rPr lang="de-DE" sz="1400"/>
                        <a:t>98</a:t>
                      </a:r>
                    </a:p>
                  </a:txBody>
                  <a:tcPr marL="18000" marR="18000" anchor="ctr"/>
                </a:tc>
                <a:tc>
                  <a:txBody>
                    <a:bodyPr/>
                    <a:lstStyle/>
                    <a:p>
                      <a:pPr algn="ctr"/>
                      <a:r>
                        <a:rPr lang="de-DE" sz="1400"/>
                        <a:t>96</a:t>
                      </a:r>
                    </a:p>
                  </a:txBody>
                  <a:tcPr marL="18000" marR="18000" anchor="ctr"/>
                </a:tc>
                <a:tc>
                  <a:txBody>
                    <a:bodyPr/>
                    <a:lstStyle/>
                    <a:p>
                      <a:pPr algn="ctr"/>
                      <a:r>
                        <a:rPr lang="de-DE" sz="1400"/>
                        <a:t>96</a:t>
                      </a:r>
                    </a:p>
                  </a:txBody>
                  <a:tcPr marL="18000" marR="18000" anchor="ctr"/>
                </a:tc>
                <a:tc>
                  <a:txBody>
                    <a:bodyPr/>
                    <a:lstStyle/>
                    <a:p>
                      <a:pPr algn="ctr"/>
                      <a:r>
                        <a:rPr lang="de-DE" sz="1400"/>
                        <a:t>86</a:t>
                      </a:r>
                    </a:p>
                  </a:txBody>
                  <a:tcPr marL="18000" marR="18000" anchor="ctr"/>
                </a:tc>
                <a:tc>
                  <a:txBody>
                    <a:bodyPr/>
                    <a:lstStyle/>
                    <a:p>
                      <a:pPr algn="ctr"/>
                      <a:r>
                        <a:rPr lang="de-DE" sz="1400"/>
                        <a:t>74</a:t>
                      </a:r>
                    </a:p>
                  </a:txBody>
                  <a:tcPr marL="18000" marR="18000" anchor="ctr"/>
                </a:tc>
                <a:tc>
                  <a:txBody>
                    <a:bodyPr/>
                    <a:lstStyle/>
                    <a:p>
                      <a:pPr algn="ctr"/>
                      <a:r>
                        <a:rPr lang="de-DE" sz="1400"/>
                        <a:t>37</a:t>
                      </a:r>
                    </a:p>
                  </a:txBody>
                  <a:tcPr marL="18000" marR="18000" anchor="ctr"/>
                </a:tc>
                <a:tc>
                  <a:txBody>
                    <a:bodyPr/>
                    <a:lstStyle/>
                    <a:p>
                      <a:pPr algn="ctr"/>
                      <a:r>
                        <a:rPr lang="de-DE" sz="1400"/>
                        <a:t>19</a:t>
                      </a:r>
                    </a:p>
                  </a:txBody>
                  <a:tcPr marL="18000" marR="18000" anchor="ctr"/>
                </a:tc>
                <a:tc>
                  <a:txBody>
                    <a:bodyPr/>
                    <a:lstStyle/>
                    <a:p>
                      <a:pPr algn="ctr"/>
                      <a:r>
                        <a:rPr lang="de-DE" sz="1400"/>
                        <a:t>2</a:t>
                      </a:r>
                    </a:p>
                  </a:txBody>
                  <a:tcPr marL="18000" marR="18000" anchor="ctr"/>
                </a:tc>
                <a:tc>
                  <a:txBody>
                    <a:bodyPr/>
                    <a:lstStyle/>
                    <a:p>
                      <a:pPr algn="ctr"/>
                      <a:r>
                        <a:rPr lang="de-DE" sz="1400"/>
                        <a:t>0</a:t>
                      </a:r>
                    </a:p>
                  </a:txBody>
                  <a:tcPr marL="18000" marR="18000" anchor="ctr"/>
                </a:tc>
                <a:extLst>
                  <a:ext uri="{0D108BD9-81ED-4DB2-BD59-A6C34878D82A}">
                    <a16:rowId xmlns:a16="http://schemas.microsoft.com/office/drawing/2014/main" val="327373234"/>
                  </a:ext>
                </a:extLst>
              </a:tr>
            </a:tbl>
          </a:graphicData>
        </a:graphic>
      </p:graphicFrame>
      <p:sp>
        <p:nvSpPr>
          <p:cNvPr id="145" name="Textfeld 144">
            <a:extLst>
              <a:ext uri="{FF2B5EF4-FFF2-40B4-BE49-F238E27FC236}">
                <a16:creationId xmlns:a16="http://schemas.microsoft.com/office/drawing/2014/main" id="{A504F7D2-D057-3C44-9AAF-E8F4C9695D75}"/>
              </a:ext>
            </a:extLst>
          </p:cNvPr>
          <p:cNvSpPr txBox="1"/>
          <p:nvPr/>
        </p:nvSpPr>
        <p:spPr>
          <a:xfrm rot="16200000">
            <a:off x="-151154" y="3075853"/>
            <a:ext cx="2464136" cy="523220"/>
          </a:xfrm>
          <a:prstGeom prst="rect">
            <a:avLst/>
          </a:prstGeom>
          <a:noFill/>
        </p:spPr>
        <p:txBody>
          <a:bodyPr wrap="none" rtlCol="0">
            <a:spAutoFit/>
          </a:bodyPr>
          <a:lstStyle/>
          <a:p>
            <a:pPr algn="ctr"/>
            <a:r>
              <a:rPr lang="de-DE" sz="1400" b="1"/>
              <a:t>Progression-Free </a:t>
            </a:r>
            <a:r>
              <a:rPr lang="de-DE" sz="1400" b="1" err="1"/>
              <a:t>Survival</a:t>
            </a:r>
            <a:r>
              <a:rPr lang="de-DE" sz="1400" b="1"/>
              <a:t> </a:t>
            </a:r>
            <a:br>
              <a:rPr lang="de-DE" sz="1400" b="1"/>
            </a:br>
            <a:r>
              <a:rPr lang="de-DE" sz="1400" b="1" err="1"/>
              <a:t>Probability</a:t>
            </a:r>
            <a:endParaRPr lang="de-DE" sz="1400" b="1"/>
          </a:p>
        </p:txBody>
      </p:sp>
      <p:sp>
        <p:nvSpPr>
          <p:cNvPr id="8" name="Titel 7">
            <a:extLst>
              <a:ext uri="{FF2B5EF4-FFF2-40B4-BE49-F238E27FC236}">
                <a16:creationId xmlns:a16="http://schemas.microsoft.com/office/drawing/2014/main" id="{75464D26-D5CF-3746-A203-22173D0D71A1}"/>
              </a:ext>
            </a:extLst>
          </p:cNvPr>
          <p:cNvSpPr>
            <a:spLocks noGrp="1"/>
          </p:cNvSpPr>
          <p:nvPr>
            <p:ph type="title"/>
          </p:nvPr>
        </p:nvSpPr>
        <p:spPr/>
        <p:txBody>
          <a:bodyPr/>
          <a:lstStyle/>
          <a:p>
            <a:r>
              <a:rPr lang="de-DE" err="1"/>
              <a:t>Cohort</a:t>
            </a:r>
            <a:r>
              <a:rPr lang="de-DE"/>
              <a:t> 2: PFS per IRC </a:t>
            </a:r>
            <a:r>
              <a:rPr lang="de-DE" err="1"/>
              <a:t>assessment</a:t>
            </a:r>
            <a:r>
              <a:rPr lang="de-DE"/>
              <a:t> in </a:t>
            </a:r>
            <a:r>
              <a:rPr lang="de-DE" err="1"/>
              <a:t>patients</a:t>
            </a:r>
            <a:r>
              <a:rPr lang="de-DE"/>
              <a:t> </a:t>
            </a:r>
            <a:r>
              <a:rPr lang="de-DE" err="1"/>
              <a:t>with</a:t>
            </a:r>
            <a:r>
              <a:rPr lang="de-DE"/>
              <a:t> Del(17p)</a:t>
            </a:r>
          </a:p>
        </p:txBody>
      </p:sp>
    </p:spTree>
    <p:extLst>
      <p:ext uri="{BB962C8B-B14F-4D97-AF65-F5344CB8AC3E}">
        <p14:creationId xmlns:p14="http://schemas.microsoft.com/office/powerpoint/2010/main" val="843318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SEQUOIA Conclusions</a:t>
            </a:r>
          </a:p>
        </p:txBody>
      </p:sp>
      <p:sp>
        <p:nvSpPr>
          <p:cNvPr id="3" name="Inhaltsplatzhalter 2">
            <a:extLst>
              <a:ext uri="{FF2B5EF4-FFF2-40B4-BE49-F238E27FC236}">
                <a16:creationId xmlns:a16="http://schemas.microsoft.com/office/drawing/2014/main" id="{71E26213-04FF-8648-9B24-6D08DDBBE8EB}"/>
              </a:ext>
            </a:extLst>
          </p:cNvPr>
          <p:cNvSpPr>
            <a:spLocks noGrp="1"/>
          </p:cNvSpPr>
          <p:nvPr>
            <p:ph idx="1"/>
          </p:nvPr>
        </p:nvSpPr>
        <p:spPr/>
        <p:txBody>
          <a:bodyPr vert="horz" lIns="0" tIns="0" rIns="0" bIns="0" rtlCol="0" anchor="t">
            <a:noAutofit/>
          </a:bodyPr>
          <a:lstStyle/>
          <a:p>
            <a:r>
              <a:rPr lang="de-DE" sz="2000" b="1" err="1"/>
              <a:t>Zanubrutinib</a:t>
            </a:r>
            <a:r>
              <a:rPr lang="de-DE" sz="2000" b="1"/>
              <a:t> </a:t>
            </a:r>
            <a:r>
              <a:rPr lang="de-DE" sz="2000" b="1" err="1"/>
              <a:t>demonstrated</a:t>
            </a:r>
            <a:r>
              <a:rPr lang="de-DE" sz="2000" b="1"/>
              <a:t> </a:t>
            </a:r>
            <a:r>
              <a:rPr lang="de-DE" sz="2000" b="1" err="1"/>
              <a:t>superiority</a:t>
            </a:r>
            <a:r>
              <a:rPr lang="de-DE" sz="2000" b="1"/>
              <a:t> in PFS </a:t>
            </a:r>
            <a:r>
              <a:rPr lang="de-DE" sz="2000" b="1" err="1"/>
              <a:t>over</a:t>
            </a:r>
            <a:r>
              <a:rPr lang="de-DE" sz="2000" b="1"/>
              <a:t> </a:t>
            </a:r>
            <a:r>
              <a:rPr lang="de-DE" sz="2000" b="1" err="1"/>
              <a:t>bendamustine</a:t>
            </a:r>
            <a:r>
              <a:rPr lang="de-DE" sz="2000" b="1"/>
              <a:t> + </a:t>
            </a:r>
            <a:r>
              <a:rPr lang="de-DE" sz="2000" b="1" err="1"/>
              <a:t>rituximab</a:t>
            </a:r>
            <a:r>
              <a:rPr lang="de-DE" sz="2000" b="1"/>
              <a:t> (HR 0.42, 2-sided P&lt;0.0001) </a:t>
            </a:r>
            <a:r>
              <a:rPr lang="de-DE" sz="2000" b="1" err="1"/>
              <a:t>as</a:t>
            </a:r>
            <a:r>
              <a:rPr lang="de-DE" sz="2000" b="1"/>
              <a:t> </a:t>
            </a:r>
            <a:r>
              <a:rPr lang="de-DE" sz="2000" b="1" err="1"/>
              <a:t>assessed</a:t>
            </a:r>
            <a:r>
              <a:rPr lang="de-DE" sz="2000" b="1"/>
              <a:t> </a:t>
            </a:r>
            <a:r>
              <a:rPr lang="de-DE" sz="2000" b="1" err="1"/>
              <a:t>by</a:t>
            </a:r>
            <a:r>
              <a:rPr lang="de-DE" sz="2000" b="1"/>
              <a:t> </a:t>
            </a:r>
            <a:r>
              <a:rPr lang="de-DE" sz="2000" b="1" err="1"/>
              <a:t>independent</a:t>
            </a:r>
            <a:r>
              <a:rPr lang="de-DE" sz="2000" b="1"/>
              <a:t> review</a:t>
            </a:r>
            <a:endParaRPr lang="de-DE" sz="2000">
              <a:cs typeface="Arial"/>
            </a:endParaRPr>
          </a:p>
          <a:p>
            <a:r>
              <a:rPr lang="de-DE" sz="2000" err="1"/>
              <a:t>Superiority</a:t>
            </a:r>
            <a:r>
              <a:rPr lang="de-DE" sz="2000"/>
              <a:t> was also </a:t>
            </a:r>
            <a:r>
              <a:rPr lang="de-DE" sz="2000" err="1"/>
              <a:t>observed</a:t>
            </a:r>
            <a:r>
              <a:rPr lang="de-DE" sz="2000"/>
              <a:t> </a:t>
            </a:r>
            <a:r>
              <a:rPr lang="de-DE" sz="2000" err="1"/>
              <a:t>across</a:t>
            </a:r>
            <a:r>
              <a:rPr lang="de-DE" sz="2000"/>
              <a:t> high-</a:t>
            </a:r>
            <a:r>
              <a:rPr lang="de-DE" sz="2000" err="1"/>
              <a:t>risk</a:t>
            </a:r>
            <a:r>
              <a:rPr lang="de-DE" sz="2000"/>
              <a:t> </a:t>
            </a:r>
            <a:r>
              <a:rPr lang="de-DE" sz="2000" err="1"/>
              <a:t>subgroups</a:t>
            </a:r>
            <a:r>
              <a:rPr lang="de-DE" sz="2000"/>
              <a:t>, such </a:t>
            </a:r>
            <a:r>
              <a:rPr lang="de-DE" sz="2000" err="1"/>
              <a:t>as</a:t>
            </a:r>
            <a:r>
              <a:rPr lang="de-DE" sz="2000"/>
              <a:t> </a:t>
            </a:r>
            <a:r>
              <a:rPr lang="de-DE" sz="2000" err="1"/>
              <a:t>patients</a:t>
            </a:r>
            <a:r>
              <a:rPr lang="de-DE" sz="2000"/>
              <a:t> </a:t>
            </a:r>
            <a:r>
              <a:rPr lang="de-DE" sz="2000" err="1"/>
              <a:t>with</a:t>
            </a:r>
            <a:r>
              <a:rPr lang="de-DE" sz="2000"/>
              <a:t> </a:t>
            </a:r>
            <a:r>
              <a:rPr lang="de-DE" sz="2000" err="1"/>
              <a:t>unmutated</a:t>
            </a:r>
            <a:r>
              <a:rPr lang="de-DE" sz="2000"/>
              <a:t> IGHV and del(11q)</a:t>
            </a:r>
          </a:p>
          <a:p>
            <a:r>
              <a:rPr lang="de-DE" sz="2000" err="1"/>
              <a:t>Consistent</a:t>
            </a:r>
            <a:r>
              <a:rPr lang="de-DE" sz="2000"/>
              <a:t> </a:t>
            </a:r>
            <a:r>
              <a:rPr lang="de-DE" sz="2000" err="1"/>
              <a:t>with</a:t>
            </a:r>
            <a:r>
              <a:rPr lang="de-DE" sz="2000"/>
              <a:t> </a:t>
            </a:r>
            <a:r>
              <a:rPr lang="de-DE" sz="2000" err="1"/>
              <a:t>other</a:t>
            </a:r>
            <a:r>
              <a:rPr lang="de-DE" sz="2000"/>
              <a:t> </a:t>
            </a:r>
            <a:r>
              <a:rPr lang="de-DE" sz="2000" err="1"/>
              <a:t>zanubrutinib</a:t>
            </a:r>
            <a:r>
              <a:rPr lang="de-DE" sz="2000"/>
              <a:t> </a:t>
            </a:r>
            <a:r>
              <a:rPr lang="de-DE" sz="2000" err="1"/>
              <a:t>studies</a:t>
            </a:r>
            <a:r>
              <a:rPr lang="de-DE" sz="2000"/>
              <a:t>, </a:t>
            </a:r>
            <a:r>
              <a:rPr lang="de-DE" sz="2000" err="1"/>
              <a:t>zanubrutinib</a:t>
            </a:r>
            <a:r>
              <a:rPr lang="de-DE" sz="2000"/>
              <a:t> </a:t>
            </a:r>
            <a:r>
              <a:rPr lang="de-DE" sz="2000" err="1"/>
              <a:t>appeared</a:t>
            </a:r>
            <a:r>
              <a:rPr lang="de-DE" sz="2000"/>
              <a:t> </a:t>
            </a:r>
            <a:r>
              <a:rPr lang="de-DE" sz="2000" err="1"/>
              <a:t>well</a:t>
            </a:r>
            <a:r>
              <a:rPr lang="de-DE" sz="2000"/>
              <a:t> </a:t>
            </a:r>
            <a:r>
              <a:rPr lang="de-DE" sz="2000" err="1"/>
              <a:t>tolerated</a:t>
            </a:r>
            <a:r>
              <a:rPr lang="de-DE" sz="2000"/>
              <a:t> </a:t>
            </a:r>
            <a:r>
              <a:rPr lang="de-DE" sz="2000" err="1"/>
              <a:t>with</a:t>
            </a:r>
            <a:r>
              <a:rPr lang="de-DE" sz="2000"/>
              <a:t> </a:t>
            </a:r>
            <a:r>
              <a:rPr lang="de-DE" sz="2000" err="1"/>
              <a:t>no</a:t>
            </a:r>
            <a:r>
              <a:rPr lang="de-DE" sz="2000"/>
              <a:t> </a:t>
            </a:r>
            <a:r>
              <a:rPr lang="de-DE" sz="2000" err="1"/>
              <a:t>new</a:t>
            </a:r>
            <a:r>
              <a:rPr lang="de-DE" sz="2000"/>
              <a:t> </a:t>
            </a:r>
            <a:r>
              <a:rPr lang="de-DE" sz="2000" err="1"/>
              <a:t>safety</a:t>
            </a:r>
            <a:r>
              <a:rPr lang="de-DE" sz="2000"/>
              <a:t> </a:t>
            </a:r>
            <a:r>
              <a:rPr lang="de-DE" sz="2000" err="1"/>
              <a:t>signals</a:t>
            </a:r>
            <a:r>
              <a:rPr lang="de-DE" sz="2000"/>
              <a:t> </a:t>
            </a:r>
            <a:r>
              <a:rPr lang="de-DE" sz="2000" err="1"/>
              <a:t>identified</a:t>
            </a:r>
            <a:r>
              <a:rPr lang="de-DE" sz="2000"/>
              <a:t>; </a:t>
            </a:r>
            <a:r>
              <a:rPr lang="de-DE" sz="2000" err="1"/>
              <a:t>the</a:t>
            </a:r>
            <a:r>
              <a:rPr lang="de-DE" sz="2000"/>
              <a:t> rate </a:t>
            </a:r>
            <a:r>
              <a:rPr lang="de-DE" sz="2000" err="1"/>
              <a:t>of</a:t>
            </a:r>
            <a:r>
              <a:rPr lang="de-DE" sz="2000"/>
              <a:t> atrial </a:t>
            </a:r>
            <a:r>
              <a:rPr lang="de-DE" sz="2000" err="1"/>
              <a:t>fibrillation</a:t>
            </a:r>
            <a:r>
              <a:rPr lang="de-DE" sz="2000"/>
              <a:t> was </a:t>
            </a:r>
            <a:r>
              <a:rPr lang="de-DE" sz="2000" err="1"/>
              <a:t>low</a:t>
            </a:r>
            <a:endParaRPr lang="de-DE" sz="2000"/>
          </a:p>
          <a:p>
            <a:r>
              <a:rPr lang="de-DE" sz="2000"/>
              <a:t>These </a:t>
            </a:r>
            <a:r>
              <a:rPr lang="de-DE" sz="2000" err="1"/>
              <a:t>data</a:t>
            </a:r>
            <a:r>
              <a:rPr lang="de-DE" sz="2000"/>
              <a:t> </a:t>
            </a:r>
            <a:r>
              <a:rPr lang="de-DE" sz="2000" err="1"/>
              <a:t>demonstrate</a:t>
            </a:r>
            <a:r>
              <a:rPr lang="de-DE" sz="2000"/>
              <a:t> </a:t>
            </a:r>
            <a:r>
              <a:rPr lang="de-DE" sz="2000" err="1"/>
              <a:t>that</a:t>
            </a:r>
            <a:r>
              <a:rPr lang="de-DE" sz="2000"/>
              <a:t> a </a:t>
            </a:r>
            <a:r>
              <a:rPr lang="de-DE" sz="2000" err="1"/>
              <a:t>chemotherapy-free</a:t>
            </a:r>
            <a:r>
              <a:rPr lang="de-DE" sz="2000"/>
              <a:t> </a:t>
            </a:r>
            <a:r>
              <a:rPr lang="de-DE" sz="2000" err="1"/>
              <a:t>treatment</a:t>
            </a:r>
            <a:r>
              <a:rPr lang="de-DE" sz="2000"/>
              <a:t> </a:t>
            </a:r>
            <a:r>
              <a:rPr lang="de-DE" sz="2000" err="1"/>
              <a:t>using</a:t>
            </a:r>
            <a:r>
              <a:rPr lang="de-DE" sz="2000"/>
              <a:t> a potent and </a:t>
            </a:r>
            <a:r>
              <a:rPr lang="de-DE" sz="2000" err="1"/>
              <a:t>selective</a:t>
            </a:r>
            <a:r>
              <a:rPr lang="de-DE" sz="2000"/>
              <a:t> BTK </a:t>
            </a:r>
            <a:r>
              <a:rPr lang="de-DE" sz="2000" err="1"/>
              <a:t>inhibitor</a:t>
            </a:r>
            <a:r>
              <a:rPr lang="de-DE" sz="2000"/>
              <a:t> </a:t>
            </a:r>
            <a:r>
              <a:rPr lang="de-DE" sz="2000" err="1"/>
              <a:t>is</a:t>
            </a:r>
            <a:r>
              <a:rPr lang="de-DE" sz="2000"/>
              <a:t> </a:t>
            </a:r>
            <a:r>
              <a:rPr lang="de-DE" sz="2000" err="1"/>
              <a:t>safe</a:t>
            </a:r>
            <a:r>
              <a:rPr lang="de-DE" sz="2000"/>
              <a:t> and </a:t>
            </a:r>
            <a:r>
              <a:rPr lang="de-DE" sz="2000" err="1"/>
              <a:t>effective</a:t>
            </a:r>
            <a:r>
              <a:rPr lang="de-DE" sz="2000"/>
              <a:t> </a:t>
            </a:r>
            <a:r>
              <a:rPr lang="de-DE" sz="2000" err="1"/>
              <a:t>for</a:t>
            </a:r>
            <a:r>
              <a:rPr lang="de-DE" sz="2000"/>
              <a:t> </a:t>
            </a:r>
            <a:r>
              <a:rPr lang="de-DE" sz="2000" err="1"/>
              <a:t>patients</a:t>
            </a:r>
            <a:r>
              <a:rPr lang="de-DE" sz="2000"/>
              <a:t> </a:t>
            </a:r>
            <a:r>
              <a:rPr lang="de-DE" sz="2000" err="1"/>
              <a:t>with</a:t>
            </a:r>
            <a:r>
              <a:rPr lang="de-DE" sz="2000"/>
              <a:t> </a:t>
            </a:r>
            <a:r>
              <a:rPr lang="de-DE" sz="2000" err="1"/>
              <a:t>treatment</a:t>
            </a:r>
            <a:r>
              <a:rPr lang="de-DE" sz="2000"/>
              <a:t>-naive CLL/SLL</a:t>
            </a:r>
          </a:p>
          <a:p>
            <a:endParaRPr lang="de-DE" sz="2000"/>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BTK, Bruton’s tyrosine kinase; CLL/SLL, chronic lymphocytic leukemia/small lymphocytic lymphoma; IGHV, gene encoding the immunoglobulin heavy chain variable region; PFS, progression-free survival .</a:t>
            </a:r>
          </a:p>
          <a:p>
            <a:r>
              <a:rPr lang="en-US" b="1">
                <a:latin typeface="Arial" panose="020B0604020202020204" pitchFamily="34" charset="0"/>
                <a:cs typeface="Arial" panose="020B0604020202020204" pitchFamily="34" charset="0"/>
              </a:rPr>
              <a:t>Tam, C. Abstract 396 presented at ASH 2021.</a:t>
            </a:r>
          </a:p>
        </p:txBody>
      </p:sp>
    </p:spTree>
    <p:extLst>
      <p:ext uri="{BB962C8B-B14F-4D97-AF65-F5344CB8AC3E}">
        <p14:creationId xmlns:p14="http://schemas.microsoft.com/office/powerpoint/2010/main" val="4019773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B93033-6D81-9A43-BD92-5E232D5EA927}"/>
              </a:ext>
            </a:extLst>
          </p:cNvPr>
          <p:cNvSpPr>
            <a:spLocks noGrp="1"/>
          </p:cNvSpPr>
          <p:nvPr>
            <p:ph type="title"/>
          </p:nvPr>
        </p:nvSpPr>
        <p:spPr/>
        <p:txBody>
          <a:bodyPr/>
          <a:lstStyle/>
          <a:p>
            <a:r>
              <a:rPr lang="de-DE"/>
              <a:t>SEQUOIA Arm D</a:t>
            </a:r>
          </a:p>
        </p:txBody>
      </p:sp>
      <p:sp>
        <p:nvSpPr>
          <p:cNvPr id="8" name="Textplatzhalter 7">
            <a:extLst>
              <a:ext uri="{FF2B5EF4-FFF2-40B4-BE49-F238E27FC236}">
                <a16:creationId xmlns:a16="http://schemas.microsoft.com/office/drawing/2014/main" id="{79325C25-E099-3B4C-A339-0B39AE93456B}"/>
              </a:ext>
            </a:extLst>
          </p:cNvPr>
          <p:cNvSpPr>
            <a:spLocks noGrp="1"/>
          </p:cNvSpPr>
          <p:nvPr>
            <p:ph type="body" idx="1"/>
          </p:nvPr>
        </p:nvSpPr>
        <p:spPr/>
        <p:txBody>
          <a:bodyPr/>
          <a:lstStyle/>
          <a:p>
            <a:r>
              <a:rPr lang="de-DE" err="1"/>
              <a:t>Zanubrutinib</a:t>
            </a:r>
            <a:r>
              <a:rPr lang="de-DE"/>
              <a:t> </a:t>
            </a:r>
            <a:r>
              <a:rPr lang="de-DE" err="1"/>
              <a:t>vs</a:t>
            </a:r>
            <a:r>
              <a:rPr lang="de-DE"/>
              <a:t> </a:t>
            </a:r>
            <a:r>
              <a:rPr lang="de-DE" err="1"/>
              <a:t>bendamustine</a:t>
            </a:r>
            <a:r>
              <a:rPr lang="de-DE"/>
              <a:t> + </a:t>
            </a:r>
            <a:r>
              <a:rPr lang="de-DE" err="1"/>
              <a:t>rituximab</a:t>
            </a:r>
            <a:r>
              <a:rPr lang="de-DE"/>
              <a:t> in </a:t>
            </a:r>
            <a:r>
              <a:rPr lang="de-DE" err="1"/>
              <a:t>treatment-naïve</a:t>
            </a:r>
            <a:r>
              <a:rPr lang="de-DE"/>
              <a:t> CLL/SLL </a:t>
            </a:r>
            <a:r>
              <a:rPr lang="de-DE" err="1"/>
              <a:t>with</a:t>
            </a:r>
            <a:r>
              <a:rPr lang="de-DE"/>
              <a:t> del(17p)</a:t>
            </a:r>
          </a:p>
        </p:txBody>
      </p:sp>
    </p:spTree>
    <p:extLst>
      <p:ext uri="{BB962C8B-B14F-4D97-AF65-F5344CB8AC3E}">
        <p14:creationId xmlns:p14="http://schemas.microsoft.com/office/powerpoint/2010/main" val="1578315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hteck 73">
            <a:extLst>
              <a:ext uri="{FF2B5EF4-FFF2-40B4-BE49-F238E27FC236}">
                <a16:creationId xmlns:a16="http://schemas.microsoft.com/office/drawing/2014/main" id="{FC5A7E1F-43EA-4BA1-9BC8-FE1156F0B9B0}"/>
              </a:ext>
            </a:extLst>
          </p:cNvPr>
          <p:cNvSpPr/>
          <p:nvPr/>
        </p:nvSpPr>
        <p:spPr>
          <a:xfrm>
            <a:off x="9275817" y="3281445"/>
            <a:ext cx="2508195" cy="219601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tlCol="0" anchor="ctr"/>
          <a:lstStyle/>
          <a:p>
            <a:r>
              <a:rPr lang="de-DE" sz="1400" b="1">
                <a:solidFill>
                  <a:schemeClr val="tx1"/>
                </a:solidFill>
              </a:rPr>
              <a:t>Arm D Key Endpoints</a:t>
            </a:r>
          </a:p>
          <a:p>
            <a:pPr marL="285750" indent="-285750">
              <a:buFont typeface="Arial" panose="020B0604020202020204" pitchFamily="34" charset="0"/>
              <a:buChar char="•"/>
            </a:pPr>
            <a:r>
              <a:rPr lang="de-DE" sz="1400" err="1">
                <a:solidFill>
                  <a:schemeClr val="tx1"/>
                </a:solidFill>
              </a:rPr>
              <a:t>Safety</a:t>
            </a:r>
            <a:r>
              <a:rPr lang="de-DE" sz="1400">
                <a:solidFill>
                  <a:schemeClr val="tx1"/>
                </a:solidFill>
              </a:rPr>
              <a:t>, ORR, PFS, DOR, </a:t>
            </a:r>
            <a:r>
              <a:rPr lang="de-DE" sz="1400" err="1">
                <a:solidFill>
                  <a:schemeClr val="tx1"/>
                </a:solidFill>
              </a:rPr>
              <a:t>uMRD</a:t>
            </a:r>
            <a:endParaRPr lang="de-DE" sz="1400">
              <a:solidFill>
                <a:schemeClr val="tx1"/>
              </a:solidFill>
            </a:endParaRPr>
          </a:p>
          <a:p>
            <a:pPr marL="285750" indent="-285750">
              <a:buFont typeface="Arial" panose="020B0604020202020204" pitchFamily="34" charset="0"/>
              <a:buChar char="•"/>
            </a:pPr>
            <a:endParaRPr lang="de-DE" sz="1400">
              <a:solidFill>
                <a:schemeClr val="tx1"/>
              </a:solidFill>
            </a:endParaRPr>
          </a:p>
          <a:p>
            <a:r>
              <a:rPr lang="de-DE" sz="1400" b="1">
                <a:solidFill>
                  <a:schemeClr val="tx1"/>
                </a:solidFill>
              </a:rPr>
              <a:t>Arm D </a:t>
            </a:r>
            <a:r>
              <a:rPr lang="de-DE" sz="1400" b="1" err="1">
                <a:solidFill>
                  <a:schemeClr val="tx1"/>
                </a:solidFill>
              </a:rPr>
              <a:t>Exploratory</a:t>
            </a:r>
            <a:r>
              <a:rPr lang="de-DE" sz="1400" b="1">
                <a:solidFill>
                  <a:schemeClr val="tx1"/>
                </a:solidFill>
              </a:rPr>
              <a:t> </a:t>
            </a:r>
            <a:r>
              <a:rPr lang="de-DE" sz="1400" b="1" err="1">
                <a:solidFill>
                  <a:schemeClr val="tx1"/>
                </a:solidFill>
              </a:rPr>
              <a:t>endpoints</a:t>
            </a:r>
            <a:endParaRPr lang="de-DE" sz="1400" b="1">
              <a:solidFill>
                <a:schemeClr val="tx1"/>
              </a:solidFill>
            </a:endParaRPr>
          </a:p>
          <a:p>
            <a:pPr marL="285750" indent="-285750">
              <a:buFont typeface="Arial" panose="020B0604020202020204" pitchFamily="34" charset="0"/>
              <a:buChar char="•"/>
            </a:pPr>
            <a:r>
              <a:rPr lang="de-DE" sz="1400">
                <a:solidFill>
                  <a:schemeClr val="tx1"/>
                </a:solidFill>
              </a:rPr>
              <a:t>OS, PROs, time </a:t>
            </a:r>
            <a:r>
              <a:rPr lang="de-DE" sz="1400" err="1">
                <a:solidFill>
                  <a:schemeClr val="tx1"/>
                </a:solidFill>
              </a:rPr>
              <a:t>to</a:t>
            </a:r>
            <a:r>
              <a:rPr lang="de-DE" sz="1400">
                <a:solidFill>
                  <a:schemeClr val="tx1"/>
                </a:solidFill>
              </a:rPr>
              <a:t> MRD after EOT</a:t>
            </a:r>
          </a:p>
        </p:txBody>
      </p:sp>
      <p:sp>
        <p:nvSpPr>
          <p:cNvPr id="73" name="Rechteck 72">
            <a:extLst>
              <a:ext uri="{FF2B5EF4-FFF2-40B4-BE49-F238E27FC236}">
                <a16:creationId xmlns:a16="http://schemas.microsoft.com/office/drawing/2014/main" id="{32762758-56C5-4748-8371-977D64DF382C}"/>
              </a:ext>
            </a:extLst>
          </p:cNvPr>
          <p:cNvSpPr/>
          <p:nvPr/>
        </p:nvSpPr>
        <p:spPr>
          <a:xfrm>
            <a:off x="2876550" y="4279895"/>
            <a:ext cx="6441908" cy="119756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12" name="Footer Placeholder 11">
            <a:extLst>
              <a:ext uri="{FF2B5EF4-FFF2-40B4-BE49-F238E27FC236}">
                <a16:creationId xmlns:a16="http://schemas.microsoft.com/office/drawing/2014/main" id="{E1E3CDDB-7F84-4A22-823C-78A423EBCD1F}"/>
              </a:ext>
            </a:extLst>
          </p:cNvPr>
          <p:cNvSpPr>
            <a:spLocks noGrp="1"/>
          </p:cNvSpPr>
          <p:nvPr>
            <p:ph type="ftr" sz="quarter" idx="11"/>
          </p:nvPr>
        </p:nvSpPr>
        <p:spPr/>
        <p:txBody>
          <a:bodyPr/>
          <a:lstStyle/>
          <a:p>
            <a:r>
              <a:rPr lang="en-US">
                <a:ea typeface="+mn-lt"/>
                <a:cs typeface="+mn-lt"/>
              </a:rPr>
              <a:t>CLL/SLL, chronic lymphocytic leukemia/small lymphocytic lymphoma; del(17p), chromosome 17p deletion; DOR, duration of response; EOT, end of treatment; IWCLL, International Workshop on CLL; MRD, measurable residual disease; ORR, overall response rate; OS, overall survival; PFS, progression-free survival; PRO, patient-reported outcomes; R, randomized; TN, treatment naive; TP53mut, mutation in the gene encoding tumor protein p53; uMRD, undetectable measurable residual disease.</a:t>
            </a:r>
          </a:p>
          <a:p>
            <a:r>
              <a:rPr lang="en-US" b="1">
                <a:latin typeface="Arial" panose="020B0604020202020204" pitchFamily="34" charset="0"/>
                <a:cs typeface="Arial" panose="020B0604020202020204" pitchFamily="34" charset="0"/>
              </a:rPr>
              <a:t>Tedeschi, A. Abstract 67 presented at ASH 2021.</a:t>
            </a:r>
          </a:p>
        </p:txBody>
      </p:sp>
      <p:sp>
        <p:nvSpPr>
          <p:cNvPr id="6" name="Textplatzhalter 5">
            <a:extLst>
              <a:ext uri="{FF2B5EF4-FFF2-40B4-BE49-F238E27FC236}">
                <a16:creationId xmlns:a16="http://schemas.microsoft.com/office/drawing/2014/main" id="{DB428A62-3587-694C-B2FA-2ADF89391F01}"/>
              </a:ext>
            </a:extLst>
          </p:cNvPr>
          <p:cNvSpPr>
            <a:spLocks noGrp="1"/>
          </p:cNvSpPr>
          <p:nvPr>
            <p:ph type="body" sz="quarter" idx="12"/>
          </p:nvPr>
        </p:nvSpPr>
        <p:spPr/>
        <p:txBody>
          <a:bodyPr/>
          <a:lstStyle/>
          <a:p>
            <a:r>
              <a:rPr lang="de-DE"/>
              <a:t>Early </a:t>
            </a:r>
            <a:r>
              <a:rPr lang="de-DE" err="1"/>
              <a:t>results</a:t>
            </a:r>
            <a:r>
              <a:rPr lang="de-DE"/>
              <a:t> </a:t>
            </a:r>
            <a:r>
              <a:rPr lang="de-DE" err="1"/>
              <a:t>from</a:t>
            </a:r>
            <a:r>
              <a:rPr lang="de-DE"/>
              <a:t> Arm D </a:t>
            </a:r>
            <a:r>
              <a:rPr lang="de-DE" err="1"/>
              <a:t>of</a:t>
            </a:r>
            <a:r>
              <a:rPr lang="de-DE"/>
              <a:t> </a:t>
            </a:r>
            <a:r>
              <a:rPr lang="de-DE" err="1"/>
              <a:t>the</a:t>
            </a:r>
            <a:r>
              <a:rPr lang="de-DE"/>
              <a:t> SEQUOIA </a:t>
            </a:r>
            <a:r>
              <a:rPr lang="de-DE" err="1"/>
              <a:t>trial</a:t>
            </a:r>
            <a:r>
              <a:rPr lang="de-DE"/>
              <a:t> </a:t>
            </a:r>
            <a:r>
              <a:rPr lang="de-DE" err="1"/>
              <a:t>of</a:t>
            </a:r>
            <a:r>
              <a:rPr lang="de-DE"/>
              <a:t> </a:t>
            </a:r>
            <a:r>
              <a:rPr lang="de-DE" err="1"/>
              <a:t>zanubrutinib</a:t>
            </a:r>
            <a:r>
              <a:rPr lang="de-DE"/>
              <a:t> in </a:t>
            </a:r>
            <a:r>
              <a:rPr lang="de-DE" err="1"/>
              <a:t>combination</a:t>
            </a:r>
            <a:r>
              <a:rPr lang="de-DE"/>
              <a:t> </a:t>
            </a:r>
            <a:r>
              <a:rPr lang="de-DE" err="1"/>
              <a:t>with</a:t>
            </a:r>
            <a:r>
              <a:rPr lang="de-DE"/>
              <a:t> </a:t>
            </a:r>
            <a:r>
              <a:rPr lang="de-DE" err="1"/>
              <a:t>venetoclax</a:t>
            </a:r>
            <a:r>
              <a:rPr lang="de-DE"/>
              <a:t> in TN CLL/SLL </a:t>
            </a:r>
            <a:r>
              <a:rPr lang="de-DE" err="1"/>
              <a:t>patients</a:t>
            </a:r>
            <a:r>
              <a:rPr lang="de-DE"/>
              <a:t> </a:t>
            </a:r>
            <a:r>
              <a:rPr lang="de-DE" err="1"/>
              <a:t>with</a:t>
            </a:r>
            <a:r>
              <a:rPr lang="de-DE"/>
              <a:t> del(17p) </a:t>
            </a:r>
            <a:r>
              <a:rPr lang="de-DE" err="1"/>
              <a:t>and</a:t>
            </a:r>
            <a:r>
              <a:rPr lang="de-DE"/>
              <a:t>/</a:t>
            </a:r>
            <a:r>
              <a:rPr lang="de-DE" err="1"/>
              <a:t>or</a:t>
            </a:r>
            <a:r>
              <a:rPr lang="de-DE"/>
              <a:t> TP53 variant(s)</a:t>
            </a:r>
          </a:p>
        </p:txBody>
      </p:sp>
      <p:cxnSp>
        <p:nvCxnSpPr>
          <p:cNvPr id="39" name="Straight Arrow Connector 38">
            <a:extLst>
              <a:ext uri="{FF2B5EF4-FFF2-40B4-BE49-F238E27FC236}">
                <a16:creationId xmlns:a16="http://schemas.microsoft.com/office/drawing/2014/main" id="{ED0D34F5-401D-4017-9631-0643DD697297}"/>
              </a:ext>
            </a:extLst>
          </p:cNvPr>
          <p:cNvCxnSpPr>
            <a:cxnSpLocks/>
          </p:cNvCxnSpPr>
          <p:nvPr/>
        </p:nvCxnSpPr>
        <p:spPr>
          <a:xfrm flipV="1">
            <a:off x="4698941" y="3564752"/>
            <a:ext cx="1534103" cy="13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45024B1-BCBF-4BD8-A403-A25514639A35}"/>
              </a:ext>
            </a:extLst>
          </p:cNvPr>
          <p:cNvSpPr txBox="1"/>
          <p:nvPr/>
        </p:nvSpPr>
        <p:spPr>
          <a:xfrm>
            <a:off x="5008087" y="4599490"/>
            <a:ext cx="915810" cy="276999"/>
          </a:xfrm>
          <a:prstGeom prst="rect">
            <a:avLst/>
          </a:prstGeom>
          <a:noFill/>
        </p:spPr>
        <p:txBody>
          <a:bodyPr wrap="square" rtlCol="0">
            <a:spAutoFit/>
          </a:bodyPr>
          <a:lstStyle/>
          <a:p>
            <a:r>
              <a:rPr lang="en-US" sz="1200"/>
              <a:t>Recruiting</a:t>
            </a:r>
          </a:p>
        </p:txBody>
      </p:sp>
      <p:cxnSp>
        <p:nvCxnSpPr>
          <p:cNvPr id="45" name="Straight Arrow Connector 44">
            <a:extLst>
              <a:ext uri="{FF2B5EF4-FFF2-40B4-BE49-F238E27FC236}">
                <a16:creationId xmlns:a16="http://schemas.microsoft.com/office/drawing/2014/main" id="{6F462386-0101-4120-96AB-F2133A2F8326}"/>
              </a:ext>
            </a:extLst>
          </p:cNvPr>
          <p:cNvCxnSpPr>
            <a:cxnSpLocks/>
          </p:cNvCxnSpPr>
          <p:nvPr/>
        </p:nvCxnSpPr>
        <p:spPr>
          <a:xfrm>
            <a:off x="4698941" y="4883989"/>
            <a:ext cx="1534103" cy="52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310237F-C0D9-468B-B01C-864BEFCE05C9}"/>
              </a:ext>
            </a:extLst>
          </p:cNvPr>
          <p:cNvSpPr txBox="1"/>
          <p:nvPr/>
        </p:nvSpPr>
        <p:spPr>
          <a:xfrm>
            <a:off x="416668" y="5668496"/>
            <a:ext cx="11367345" cy="307777"/>
          </a:xfrm>
          <a:prstGeom prst="rect">
            <a:avLst/>
          </a:prstGeom>
          <a:solidFill>
            <a:schemeClr val="accent2">
              <a:lumMod val="20000"/>
              <a:lumOff val="80000"/>
            </a:schemeClr>
          </a:solidFill>
        </p:spPr>
        <p:txBody>
          <a:bodyPr wrap="square" lIns="91440" tIns="45720" rIns="91440" bIns="45720" anchor="t">
            <a:spAutoFit/>
          </a:bodyPr>
          <a:lstStyle/>
          <a:p>
            <a:pPr algn="ctr"/>
            <a:r>
              <a:rPr lang="en-US" sz="1400"/>
              <a:t>Response assessment: Per modified </a:t>
            </a:r>
            <a:r>
              <a:rPr lang="en-US" sz="1400" err="1"/>
              <a:t>iwCLL</a:t>
            </a:r>
            <a:r>
              <a:rPr lang="en-US" sz="1400"/>
              <a:t> criteria for CLL and Lugano criteria for SLL (investigator assessments)</a:t>
            </a:r>
          </a:p>
        </p:txBody>
      </p:sp>
      <p:sp>
        <p:nvSpPr>
          <p:cNvPr id="3" name="Rechteck 2">
            <a:extLst>
              <a:ext uri="{FF2B5EF4-FFF2-40B4-BE49-F238E27FC236}">
                <a16:creationId xmlns:a16="http://schemas.microsoft.com/office/drawing/2014/main" id="{39DFA9B8-7008-4214-BDE2-DAECCF3FBE4B}"/>
              </a:ext>
            </a:extLst>
          </p:cNvPr>
          <p:cNvSpPr/>
          <p:nvPr/>
        </p:nvSpPr>
        <p:spPr>
          <a:xfrm>
            <a:off x="3004177" y="1814778"/>
            <a:ext cx="1694764" cy="8621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err="1"/>
              <a:t>Cohort</a:t>
            </a:r>
            <a:r>
              <a:rPr lang="de-DE" sz="1400" b="1"/>
              <a:t> 1</a:t>
            </a:r>
          </a:p>
          <a:p>
            <a:pPr algn="ctr"/>
            <a:r>
              <a:rPr lang="de-DE" sz="1400" err="1"/>
              <a:t>Without</a:t>
            </a:r>
            <a:r>
              <a:rPr lang="de-DE" sz="1400"/>
              <a:t> del(17p)</a:t>
            </a:r>
          </a:p>
          <a:p>
            <a:pPr algn="ctr"/>
            <a:r>
              <a:rPr lang="de-DE" sz="1400"/>
              <a:t>n~450</a:t>
            </a:r>
          </a:p>
        </p:txBody>
      </p:sp>
      <p:cxnSp>
        <p:nvCxnSpPr>
          <p:cNvPr id="13" name="Verbinder: gewinkelt 12">
            <a:extLst>
              <a:ext uri="{FF2B5EF4-FFF2-40B4-BE49-F238E27FC236}">
                <a16:creationId xmlns:a16="http://schemas.microsoft.com/office/drawing/2014/main" id="{13A475DF-05A0-4917-B2C3-28B98240664F}"/>
              </a:ext>
            </a:extLst>
          </p:cNvPr>
          <p:cNvCxnSpPr>
            <a:cxnSpLocks/>
            <a:endCxn id="3" idx="1"/>
          </p:cNvCxnSpPr>
          <p:nvPr/>
        </p:nvCxnSpPr>
        <p:spPr>
          <a:xfrm rot="5400000" flipH="1" flipV="1">
            <a:off x="2133626" y="2693504"/>
            <a:ext cx="1318202" cy="42290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Verbinder: gewinkelt 14">
            <a:extLst>
              <a:ext uri="{FF2B5EF4-FFF2-40B4-BE49-F238E27FC236}">
                <a16:creationId xmlns:a16="http://schemas.microsoft.com/office/drawing/2014/main" id="{EAB0E61E-AE77-42FC-81EA-B9CC6C5B7DC5}"/>
              </a:ext>
            </a:extLst>
          </p:cNvPr>
          <p:cNvCxnSpPr>
            <a:cxnSpLocks/>
            <a:endCxn id="41" idx="1"/>
          </p:cNvCxnSpPr>
          <p:nvPr/>
        </p:nvCxnSpPr>
        <p:spPr>
          <a:xfrm rot="16200000" flipH="1">
            <a:off x="2131838" y="3785673"/>
            <a:ext cx="1321778" cy="42290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Rechteck 39">
            <a:extLst>
              <a:ext uri="{FF2B5EF4-FFF2-40B4-BE49-F238E27FC236}">
                <a16:creationId xmlns:a16="http://schemas.microsoft.com/office/drawing/2014/main" id="{67D0715D-1FD9-4D5F-8C70-F79916C3A5BC}"/>
              </a:ext>
            </a:extLst>
          </p:cNvPr>
          <p:cNvSpPr/>
          <p:nvPr/>
        </p:nvSpPr>
        <p:spPr>
          <a:xfrm>
            <a:off x="3004177" y="3134376"/>
            <a:ext cx="1694764" cy="862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err="1"/>
              <a:t>Cohort</a:t>
            </a:r>
            <a:r>
              <a:rPr lang="de-DE" sz="1400" b="1"/>
              <a:t> 2</a:t>
            </a:r>
          </a:p>
          <a:p>
            <a:pPr algn="ctr"/>
            <a:r>
              <a:rPr lang="de-DE" sz="1400" err="1"/>
              <a:t>With</a:t>
            </a:r>
            <a:r>
              <a:rPr lang="de-DE" sz="1400"/>
              <a:t> del(17p)</a:t>
            </a:r>
          </a:p>
          <a:p>
            <a:pPr algn="ctr"/>
            <a:r>
              <a:rPr lang="de-DE" sz="1400"/>
              <a:t>n~100</a:t>
            </a:r>
          </a:p>
        </p:txBody>
      </p:sp>
      <p:sp>
        <p:nvSpPr>
          <p:cNvPr id="41" name="Rechteck 40">
            <a:extLst>
              <a:ext uri="{FF2B5EF4-FFF2-40B4-BE49-F238E27FC236}">
                <a16:creationId xmlns:a16="http://schemas.microsoft.com/office/drawing/2014/main" id="{69E0EA48-4A6C-4271-B623-B74EB8072F6D}"/>
              </a:ext>
            </a:extLst>
          </p:cNvPr>
          <p:cNvSpPr/>
          <p:nvPr/>
        </p:nvSpPr>
        <p:spPr>
          <a:xfrm>
            <a:off x="3004177" y="4455542"/>
            <a:ext cx="1694764" cy="862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400" b="1" err="1"/>
              <a:t>Cohort</a:t>
            </a:r>
            <a:r>
              <a:rPr lang="de-DE" sz="1400" b="1"/>
              <a:t> 3</a:t>
            </a:r>
          </a:p>
          <a:p>
            <a:pPr algn="ctr"/>
            <a:r>
              <a:rPr lang="de-DE" sz="1400" err="1"/>
              <a:t>With</a:t>
            </a:r>
            <a:r>
              <a:rPr lang="de-DE" sz="1400"/>
              <a:t> del(17p)/TP53mut</a:t>
            </a:r>
            <a:endParaRPr lang="de-DE" sz="1400">
              <a:cs typeface="Arial"/>
            </a:endParaRPr>
          </a:p>
          <a:p>
            <a:pPr algn="ctr"/>
            <a:r>
              <a:rPr lang="de-DE" sz="1400"/>
              <a:t>n~80</a:t>
            </a:r>
            <a:endParaRPr lang="de-DE" sz="1400">
              <a:cs typeface="Arial"/>
            </a:endParaRPr>
          </a:p>
        </p:txBody>
      </p:sp>
      <p:sp>
        <p:nvSpPr>
          <p:cNvPr id="19" name="Rechteck 18">
            <a:extLst>
              <a:ext uri="{FF2B5EF4-FFF2-40B4-BE49-F238E27FC236}">
                <a16:creationId xmlns:a16="http://schemas.microsoft.com/office/drawing/2014/main" id="{60ABC363-2031-4CD3-A332-9EFC693BF4B7}"/>
              </a:ext>
            </a:extLst>
          </p:cNvPr>
          <p:cNvSpPr/>
          <p:nvPr/>
        </p:nvSpPr>
        <p:spPr>
          <a:xfrm>
            <a:off x="416668" y="2726061"/>
            <a:ext cx="1747429" cy="1678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err="1"/>
              <a:t>Patients</a:t>
            </a:r>
            <a:r>
              <a:rPr lang="de-DE" sz="1400"/>
              <a:t> </a:t>
            </a:r>
            <a:r>
              <a:rPr lang="de-DE" sz="1400" err="1"/>
              <a:t>with</a:t>
            </a:r>
            <a:r>
              <a:rPr lang="de-DE" sz="1400"/>
              <a:t> </a:t>
            </a:r>
            <a:r>
              <a:rPr lang="de-DE" sz="1400" err="1"/>
              <a:t>treatment-naïve</a:t>
            </a:r>
            <a:endParaRPr lang="de-DE" sz="1400"/>
          </a:p>
          <a:p>
            <a:pPr algn="ctr"/>
            <a:r>
              <a:rPr lang="de-DE" sz="1400"/>
              <a:t>CLL/SLL</a:t>
            </a:r>
          </a:p>
        </p:txBody>
      </p:sp>
      <p:cxnSp>
        <p:nvCxnSpPr>
          <p:cNvPr id="25" name="Gerade Verbindung mit Pfeil 24">
            <a:extLst>
              <a:ext uri="{FF2B5EF4-FFF2-40B4-BE49-F238E27FC236}">
                <a16:creationId xmlns:a16="http://schemas.microsoft.com/office/drawing/2014/main" id="{D1AB0A9A-9B39-407E-8E6C-CD95BFF2B5DE}"/>
              </a:ext>
            </a:extLst>
          </p:cNvPr>
          <p:cNvCxnSpPr>
            <a:cxnSpLocks/>
          </p:cNvCxnSpPr>
          <p:nvPr/>
        </p:nvCxnSpPr>
        <p:spPr>
          <a:xfrm flipV="1">
            <a:off x="2164097" y="3565060"/>
            <a:ext cx="840080"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Rechteck 47">
            <a:extLst>
              <a:ext uri="{FF2B5EF4-FFF2-40B4-BE49-F238E27FC236}">
                <a16:creationId xmlns:a16="http://schemas.microsoft.com/office/drawing/2014/main" id="{3086CF54-7517-4153-A3ED-90A33B0FB075}"/>
              </a:ext>
            </a:extLst>
          </p:cNvPr>
          <p:cNvSpPr/>
          <p:nvPr/>
        </p:nvSpPr>
        <p:spPr>
          <a:xfrm>
            <a:off x="6233044" y="1814778"/>
            <a:ext cx="3060000" cy="33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a:solidFill>
                  <a:schemeClr val="bg1"/>
                </a:solidFill>
              </a:rPr>
              <a:t>Arm A: </a:t>
            </a:r>
            <a:r>
              <a:rPr lang="de-DE" sz="1400" err="1">
                <a:solidFill>
                  <a:schemeClr val="bg1"/>
                </a:solidFill>
              </a:rPr>
              <a:t>Zanubrutinib</a:t>
            </a:r>
            <a:endParaRPr lang="de-DE" sz="1400">
              <a:solidFill>
                <a:schemeClr val="bg1"/>
              </a:solidFill>
            </a:endParaRPr>
          </a:p>
        </p:txBody>
      </p:sp>
      <p:sp>
        <p:nvSpPr>
          <p:cNvPr id="53" name="Rechteck 52">
            <a:extLst>
              <a:ext uri="{FF2B5EF4-FFF2-40B4-BE49-F238E27FC236}">
                <a16:creationId xmlns:a16="http://schemas.microsoft.com/office/drawing/2014/main" id="{E89B66AD-13A1-457D-927A-F3ABF72A81FC}"/>
              </a:ext>
            </a:extLst>
          </p:cNvPr>
          <p:cNvSpPr/>
          <p:nvPr/>
        </p:nvSpPr>
        <p:spPr>
          <a:xfrm>
            <a:off x="6233044" y="2339579"/>
            <a:ext cx="3060000" cy="332008"/>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a:t>Arm B: </a:t>
            </a:r>
            <a:r>
              <a:rPr lang="de-DE" sz="1400" err="1"/>
              <a:t>Bendamustine</a:t>
            </a:r>
            <a:r>
              <a:rPr lang="de-DE" sz="1400"/>
              <a:t> + </a:t>
            </a:r>
            <a:r>
              <a:rPr lang="de-DE" sz="1400" err="1"/>
              <a:t>rituximab</a:t>
            </a:r>
            <a:endParaRPr lang="de-DE" sz="1400"/>
          </a:p>
        </p:txBody>
      </p:sp>
      <p:sp>
        <p:nvSpPr>
          <p:cNvPr id="55" name="Rechteck 54">
            <a:extLst>
              <a:ext uri="{FF2B5EF4-FFF2-40B4-BE49-F238E27FC236}">
                <a16:creationId xmlns:a16="http://schemas.microsoft.com/office/drawing/2014/main" id="{9881F956-3403-4D63-8779-CDCDA4510B90}"/>
              </a:ext>
            </a:extLst>
          </p:cNvPr>
          <p:cNvSpPr/>
          <p:nvPr/>
        </p:nvSpPr>
        <p:spPr>
          <a:xfrm>
            <a:off x="6233044" y="3398833"/>
            <a:ext cx="2508195" cy="332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a:solidFill>
                  <a:schemeClr val="tx1"/>
                </a:solidFill>
              </a:rPr>
              <a:t>Arm C: </a:t>
            </a:r>
            <a:r>
              <a:rPr lang="de-DE" sz="1400" err="1">
                <a:solidFill>
                  <a:schemeClr val="tx1"/>
                </a:solidFill>
              </a:rPr>
              <a:t>Zanubrutinib</a:t>
            </a:r>
            <a:endParaRPr lang="de-DE" sz="1400">
              <a:solidFill>
                <a:schemeClr val="tx1"/>
              </a:solidFill>
            </a:endParaRPr>
          </a:p>
        </p:txBody>
      </p:sp>
      <p:sp>
        <p:nvSpPr>
          <p:cNvPr id="56" name="Rechteck 55">
            <a:extLst>
              <a:ext uri="{FF2B5EF4-FFF2-40B4-BE49-F238E27FC236}">
                <a16:creationId xmlns:a16="http://schemas.microsoft.com/office/drawing/2014/main" id="{844C895E-6A19-4669-AC58-67413B0E219A}"/>
              </a:ext>
            </a:extLst>
          </p:cNvPr>
          <p:cNvSpPr/>
          <p:nvPr/>
        </p:nvSpPr>
        <p:spPr>
          <a:xfrm>
            <a:off x="6233044" y="4720613"/>
            <a:ext cx="3060000" cy="332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a:t>Arm D: </a:t>
            </a:r>
            <a:r>
              <a:rPr lang="de-DE" sz="1400" err="1"/>
              <a:t>Zanubrutinib</a:t>
            </a:r>
            <a:r>
              <a:rPr lang="de-DE" sz="1400"/>
              <a:t> + </a:t>
            </a:r>
            <a:r>
              <a:rPr lang="de-DE" sz="1400" err="1"/>
              <a:t>venetoclax</a:t>
            </a:r>
            <a:endParaRPr lang="de-DE" sz="1400"/>
          </a:p>
        </p:txBody>
      </p:sp>
      <p:cxnSp>
        <p:nvCxnSpPr>
          <p:cNvPr id="62" name="Verbinder: gewinkelt 61">
            <a:extLst>
              <a:ext uri="{FF2B5EF4-FFF2-40B4-BE49-F238E27FC236}">
                <a16:creationId xmlns:a16="http://schemas.microsoft.com/office/drawing/2014/main" id="{6DD34566-0F2E-4BC7-BCDC-385DEE3F5245}"/>
              </a:ext>
            </a:extLst>
          </p:cNvPr>
          <p:cNvCxnSpPr>
            <a:cxnSpLocks/>
            <a:stCxn id="3" idx="3"/>
            <a:endCxn id="48" idx="1"/>
          </p:cNvCxnSpPr>
          <p:nvPr/>
        </p:nvCxnSpPr>
        <p:spPr>
          <a:xfrm flipV="1">
            <a:off x="4698941" y="1980782"/>
            <a:ext cx="1534103" cy="265071"/>
          </a:xfrm>
          <a:prstGeom prst="bentConnector3">
            <a:avLst>
              <a:gd name="adj1" fmla="val 7581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Verbinder: gewinkelt 64">
            <a:extLst>
              <a:ext uri="{FF2B5EF4-FFF2-40B4-BE49-F238E27FC236}">
                <a16:creationId xmlns:a16="http://schemas.microsoft.com/office/drawing/2014/main" id="{F8B0D5EC-BAC1-4169-A85B-AD8AE4E9D18B}"/>
              </a:ext>
            </a:extLst>
          </p:cNvPr>
          <p:cNvCxnSpPr>
            <a:cxnSpLocks/>
            <a:stCxn id="3" idx="3"/>
            <a:endCxn id="53" idx="1"/>
          </p:cNvCxnSpPr>
          <p:nvPr/>
        </p:nvCxnSpPr>
        <p:spPr>
          <a:xfrm>
            <a:off x="4698941" y="2245853"/>
            <a:ext cx="1534103" cy="259730"/>
          </a:xfrm>
          <a:prstGeom prst="bentConnector3">
            <a:avLst>
              <a:gd name="adj1" fmla="val 7581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feld 66">
            <a:extLst>
              <a:ext uri="{FF2B5EF4-FFF2-40B4-BE49-F238E27FC236}">
                <a16:creationId xmlns:a16="http://schemas.microsoft.com/office/drawing/2014/main" id="{875B9D8A-48F9-41E5-A3B0-EB3DEF78FB7C}"/>
              </a:ext>
            </a:extLst>
          </p:cNvPr>
          <p:cNvSpPr txBox="1"/>
          <p:nvPr/>
        </p:nvSpPr>
        <p:spPr>
          <a:xfrm>
            <a:off x="4848827" y="1733934"/>
            <a:ext cx="933269" cy="276999"/>
          </a:xfrm>
          <a:prstGeom prst="rect">
            <a:avLst/>
          </a:prstGeom>
          <a:noFill/>
        </p:spPr>
        <p:txBody>
          <a:bodyPr wrap="none" rtlCol="0">
            <a:spAutoFit/>
          </a:bodyPr>
          <a:lstStyle/>
          <a:p>
            <a:r>
              <a:rPr lang="de-DE" sz="1200"/>
              <a:t>Open-label</a:t>
            </a:r>
          </a:p>
        </p:txBody>
      </p:sp>
      <p:sp>
        <p:nvSpPr>
          <p:cNvPr id="8" name="Titel 7">
            <a:extLst>
              <a:ext uri="{FF2B5EF4-FFF2-40B4-BE49-F238E27FC236}">
                <a16:creationId xmlns:a16="http://schemas.microsoft.com/office/drawing/2014/main" id="{5A831633-89D1-924F-A576-B22AA0D67E4F}"/>
              </a:ext>
            </a:extLst>
          </p:cNvPr>
          <p:cNvSpPr>
            <a:spLocks noGrp="1"/>
          </p:cNvSpPr>
          <p:nvPr>
            <p:ph type="title"/>
          </p:nvPr>
        </p:nvSpPr>
        <p:spPr/>
        <p:txBody>
          <a:bodyPr/>
          <a:lstStyle/>
          <a:p>
            <a:r>
              <a:rPr lang="de-DE"/>
              <a:t>SEQUOIA Study design</a:t>
            </a:r>
          </a:p>
        </p:txBody>
      </p:sp>
      <p:sp>
        <p:nvSpPr>
          <p:cNvPr id="31" name="Oval 30">
            <a:extLst>
              <a:ext uri="{FF2B5EF4-FFF2-40B4-BE49-F238E27FC236}">
                <a16:creationId xmlns:a16="http://schemas.microsoft.com/office/drawing/2014/main" id="{957D9BDE-C7AE-AD47-951E-75CF2D9A84DB}"/>
              </a:ext>
            </a:extLst>
          </p:cNvPr>
          <p:cNvSpPr/>
          <p:nvPr/>
        </p:nvSpPr>
        <p:spPr>
          <a:xfrm>
            <a:off x="5051367" y="1988487"/>
            <a:ext cx="528188" cy="528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a:latin typeface="+mj-lt"/>
              </a:rPr>
              <a:t>R</a:t>
            </a:r>
            <a:br>
              <a:rPr lang="en-GB" sz="1200">
                <a:latin typeface="+mj-lt"/>
              </a:rPr>
            </a:br>
            <a:r>
              <a:rPr lang="en-GB" sz="1200">
                <a:latin typeface="+mj-lt"/>
              </a:rPr>
              <a:t>1:1</a:t>
            </a:r>
          </a:p>
        </p:txBody>
      </p:sp>
    </p:spTree>
    <p:extLst>
      <p:ext uri="{BB962C8B-B14F-4D97-AF65-F5344CB8AC3E}">
        <p14:creationId xmlns:p14="http://schemas.microsoft.com/office/powerpoint/2010/main" val="1932611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1546585" y="6449059"/>
            <a:ext cx="85725" cy="135935"/>
          </a:xfrm>
          <a:prstGeom prst="rect">
            <a:avLst/>
          </a:prstGeom>
        </p:spPr>
        <p:txBody>
          <a:bodyPr vert="horz" wrap="square" lIns="0" tIns="12700" rIns="0" bIns="0" rtlCol="0">
            <a:spAutoFit/>
          </a:bodyPr>
          <a:lstStyle/>
          <a:p>
            <a:pPr marL="12700">
              <a:lnSpc>
                <a:spcPct val="100000"/>
              </a:lnSpc>
              <a:spcBef>
                <a:spcPts val="100"/>
              </a:spcBef>
            </a:pPr>
            <a:r>
              <a:rPr lang="de-DE" sz="800">
                <a:solidFill>
                  <a:srgbClr val="FFFFFF"/>
                </a:solidFill>
                <a:latin typeface="Arial" panose="020B0604020202020204" pitchFamily="34" charset="0"/>
                <a:cs typeface="Arial" panose="020B0604020202020204" pitchFamily="34" charset="0"/>
              </a:rPr>
              <a:t>2</a:t>
            </a:r>
            <a:endParaRPr lang="de-DE" sz="800">
              <a:latin typeface="Arial" panose="020B0604020202020204" pitchFamily="34" charset="0"/>
              <a:cs typeface="Arial" panose="020B0604020202020204" pitchFamily="34" charset="0"/>
            </a:endParaRPr>
          </a:p>
        </p:txBody>
      </p:sp>
      <p:graphicFrame>
        <p:nvGraphicFramePr>
          <p:cNvPr id="2" name="Tabelle 3">
            <a:extLst>
              <a:ext uri="{FF2B5EF4-FFF2-40B4-BE49-F238E27FC236}">
                <a16:creationId xmlns:a16="http://schemas.microsoft.com/office/drawing/2014/main" id="{BCF76E43-E69C-4E45-A96A-334178185E76}"/>
              </a:ext>
            </a:extLst>
          </p:cNvPr>
          <p:cNvGraphicFramePr>
            <a:graphicFrameLocks noGrp="1"/>
          </p:cNvGraphicFramePr>
          <p:nvPr>
            <p:extLst>
              <p:ext uri="{D42A27DB-BD31-4B8C-83A1-F6EECF244321}">
                <p14:modId xmlns:p14="http://schemas.microsoft.com/office/powerpoint/2010/main" val="739779819"/>
              </p:ext>
            </p:extLst>
          </p:nvPr>
        </p:nvGraphicFramePr>
        <p:xfrm>
          <a:off x="401410" y="3901729"/>
          <a:ext cx="10214184" cy="1916248"/>
        </p:xfrm>
        <a:graphic>
          <a:graphicData uri="http://schemas.openxmlformats.org/drawingml/2006/table">
            <a:tbl>
              <a:tblPr firstRow="1" bandRow="1">
                <a:tableStyleId>{5C22544A-7EE6-4342-B048-85BDC9FD1C3A}</a:tableStyleId>
              </a:tblPr>
              <a:tblGrid>
                <a:gridCol w="1716194">
                  <a:extLst>
                    <a:ext uri="{9D8B030D-6E8A-4147-A177-3AD203B41FA5}">
                      <a16:colId xmlns:a16="http://schemas.microsoft.com/office/drawing/2014/main" val="162251006"/>
                    </a:ext>
                  </a:extLst>
                </a:gridCol>
                <a:gridCol w="849799">
                  <a:extLst>
                    <a:ext uri="{9D8B030D-6E8A-4147-A177-3AD203B41FA5}">
                      <a16:colId xmlns:a16="http://schemas.microsoft.com/office/drawing/2014/main" val="3869853430"/>
                    </a:ext>
                  </a:extLst>
                </a:gridCol>
                <a:gridCol w="849799">
                  <a:extLst>
                    <a:ext uri="{9D8B030D-6E8A-4147-A177-3AD203B41FA5}">
                      <a16:colId xmlns:a16="http://schemas.microsoft.com/office/drawing/2014/main" val="4151659208"/>
                    </a:ext>
                  </a:extLst>
                </a:gridCol>
                <a:gridCol w="849799">
                  <a:extLst>
                    <a:ext uri="{9D8B030D-6E8A-4147-A177-3AD203B41FA5}">
                      <a16:colId xmlns:a16="http://schemas.microsoft.com/office/drawing/2014/main" val="2695584497"/>
                    </a:ext>
                  </a:extLst>
                </a:gridCol>
                <a:gridCol w="849799">
                  <a:extLst>
                    <a:ext uri="{9D8B030D-6E8A-4147-A177-3AD203B41FA5}">
                      <a16:colId xmlns:a16="http://schemas.microsoft.com/office/drawing/2014/main" val="1194129503"/>
                    </a:ext>
                  </a:extLst>
                </a:gridCol>
                <a:gridCol w="849799">
                  <a:extLst>
                    <a:ext uri="{9D8B030D-6E8A-4147-A177-3AD203B41FA5}">
                      <a16:colId xmlns:a16="http://schemas.microsoft.com/office/drawing/2014/main" val="1845011282"/>
                    </a:ext>
                  </a:extLst>
                </a:gridCol>
                <a:gridCol w="849799">
                  <a:extLst>
                    <a:ext uri="{9D8B030D-6E8A-4147-A177-3AD203B41FA5}">
                      <a16:colId xmlns:a16="http://schemas.microsoft.com/office/drawing/2014/main" val="3774349629"/>
                    </a:ext>
                  </a:extLst>
                </a:gridCol>
                <a:gridCol w="849799">
                  <a:extLst>
                    <a:ext uri="{9D8B030D-6E8A-4147-A177-3AD203B41FA5}">
                      <a16:colId xmlns:a16="http://schemas.microsoft.com/office/drawing/2014/main" val="1224298861"/>
                    </a:ext>
                  </a:extLst>
                </a:gridCol>
                <a:gridCol w="849799">
                  <a:extLst>
                    <a:ext uri="{9D8B030D-6E8A-4147-A177-3AD203B41FA5}">
                      <a16:colId xmlns:a16="http://schemas.microsoft.com/office/drawing/2014/main" val="1631593453"/>
                    </a:ext>
                  </a:extLst>
                </a:gridCol>
                <a:gridCol w="849799">
                  <a:extLst>
                    <a:ext uri="{9D8B030D-6E8A-4147-A177-3AD203B41FA5}">
                      <a16:colId xmlns:a16="http://schemas.microsoft.com/office/drawing/2014/main" val="2063619687"/>
                    </a:ext>
                  </a:extLst>
                </a:gridCol>
                <a:gridCol w="849799">
                  <a:extLst>
                    <a:ext uri="{9D8B030D-6E8A-4147-A177-3AD203B41FA5}">
                      <a16:colId xmlns:a16="http://schemas.microsoft.com/office/drawing/2014/main" val="233247015"/>
                    </a:ext>
                  </a:extLst>
                </a:gridCol>
              </a:tblGrid>
              <a:tr h="479062">
                <a:tc>
                  <a:txBody>
                    <a:bodyPr/>
                    <a:lstStyle/>
                    <a:p>
                      <a:pPr algn="ctr"/>
                      <a:r>
                        <a:rPr lang="de-DE" sz="1200">
                          <a:solidFill>
                            <a:schemeClr val="bg1"/>
                          </a:solidFill>
                        </a:rPr>
                        <a:t>Hematology/physical examination/imaging</a:t>
                      </a:r>
                    </a:p>
                  </a:txBody>
                  <a:tcPr anchor="ctr">
                    <a:lnB w="12700" cap="flat" cmpd="sng" algn="ctr">
                      <a:solidFill>
                        <a:schemeClr val="bg1"/>
                      </a:solidFill>
                      <a:prstDash val="solid"/>
                      <a:round/>
                      <a:headEnd type="none" w="med" len="med"/>
                      <a:tailEnd type="none" w="med" len="med"/>
                    </a:lnB>
                    <a:solidFill>
                      <a:schemeClr val="accent1">
                        <a:lumMod val="25000"/>
                        <a:lumOff val="75000"/>
                      </a:schemeClr>
                    </a:solidFill>
                  </a:tcPr>
                </a:tc>
                <a:tc>
                  <a:txBody>
                    <a:bodyPr/>
                    <a:lstStyle/>
                    <a:p>
                      <a:endParaRPr lang="de-DE" sz="120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834349164"/>
                  </a:ext>
                </a:extLst>
              </a:tr>
              <a:tr h="479062">
                <a:tc>
                  <a:txBody>
                    <a:bodyPr/>
                    <a:lstStyle/>
                    <a:p>
                      <a:pPr algn="ctr"/>
                      <a:r>
                        <a:rPr lang="de-DE" sz="1200" b="1">
                          <a:solidFill>
                            <a:schemeClr val="bg1"/>
                          </a:solidFill>
                        </a:rPr>
                        <a:t>MRD: PB</a:t>
                      </a:r>
                    </a:p>
                  </a:txBody>
                  <a:tcPr anchor="ctr">
                    <a:lnT w="12700" cap="flat" cmpd="sng" algn="ctr">
                      <a:solidFill>
                        <a:schemeClr val="bg1"/>
                      </a:solidFill>
                      <a:prstDash val="solid"/>
                      <a:round/>
                      <a:headEnd type="none" w="med" len="med"/>
                      <a:tailEnd type="none" w="med" len="med"/>
                    </a:lnT>
                    <a:solidFill>
                      <a:schemeClr val="accent1">
                        <a:lumMod val="50000"/>
                        <a:lumOff val="50000"/>
                      </a:schemeClr>
                    </a:solid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3005029601"/>
                  </a:ext>
                </a:extLst>
              </a:tr>
              <a:tr h="479062">
                <a:tc>
                  <a:txBody>
                    <a:bodyPr/>
                    <a:lstStyle/>
                    <a:p>
                      <a:pPr algn="ctr"/>
                      <a:r>
                        <a:rPr lang="de-DE" sz="1200" b="1">
                          <a:solidFill>
                            <a:schemeClr val="bg1"/>
                          </a:solidFill>
                        </a:rPr>
                        <a:t>BM </a:t>
                      </a:r>
                      <a:r>
                        <a:rPr lang="de-DE" sz="1200" b="1" err="1">
                          <a:solidFill>
                            <a:schemeClr val="bg1"/>
                          </a:solidFill>
                        </a:rPr>
                        <a:t>biopsy</a:t>
                      </a:r>
                      <a:r>
                        <a:rPr lang="de-DE" sz="1200" b="1">
                          <a:solidFill>
                            <a:schemeClr val="bg1"/>
                          </a:solidFill>
                        </a:rPr>
                        <a:t> &amp; </a:t>
                      </a:r>
                      <a:r>
                        <a:rPr lang="de-DE" sz="1200" b="1" err="1">
                          <a:solidFill>
                            <a:schemeClr val="bg1"/>
                          </a:solidFill>
                        </a:rPr>
                        <a:t>aspirate</a:t>
                      </a:r>
                      <a:r>
                        <a:rPr lang="de-DE" sz="1200" b="1">
                          <a:solidFill>
                            <a:schemeClr val="bg1"/>
                          </a:solidFill>
                        </a:rPr>
                        <a:t> </a:t>
                      </a:r>
                      <a:r>
                        <a:rPr lang="de-DE" sz="1200" b="1" err="1">
                          <a:solidFill>
                            <a:schemeClr val="bg1"/>
                          </a:solidFill>
                        </a:rPr>
                        <a:t>for</a:t>
                      </a:r>
                      <a:r>
                        <a:rPr lang="de-DE" sz="1200" b="1">
                          <a:solidFill>
                            <a:schemeClr val="bg1"/>
                          </a:solidFill>
                        </a:rPr>
                        <a:t> </a:t>
                      </a:r>
                      <a:r>
                        <a:rPr lang="de-DE" sz="1200" b="1" err="1">
                          <a:solidFill>
                            <a:schemeClr val="bg1"/>
                          </a:solidFill>
                        </a:rPr>
                        <a:t>CR</a:t>
                      </a:r>
                      <a:r>
                        <a:rPr lang="de-DE" sz="1200" b="1" baseline="30000" err="1">
                          <a:solidFill>
                            <a:schemeClr val="bg1"/>
                          </a:solidFill>
                        </a:rPr>
                        <a:t>a</a:t>
                      </a:r>
                      <a:endParaRPr lang="de-DE" sz="1200" b="1">
                        <a:solidFill>
                          <a:schemeClr val="bg1"/>
                        </a:solidFill>
                      </a:endParaRPr>
                    </a:p>
                  </a:txBody>
                  <a:tcPr anchor="ctr">
                    <a:solidFill>
                      <a:schemeClr val="accent1">
                        <a:lumMod val="75000"/>
                        <a:lumOff val="25000"/>
                      </a:schemeClr>
                    </a:solid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1957846523"/>
                  </a:ext>
                </a:extLst>
              </a:tr>
              <a:tr h="479062">
                <a:tc>
                  <a:txBody>
                    <a:bodyPr/>
                    <a:lstStyle/>
                    <a:p>
                      <a:pPr algn="ctr"/>
                      <a:r>
                        <a:rPr lang="de-DE" sz="1200" b="1">
                          <a:solidFill>
                            <a:schemeClr val="bg1"/>
                          </a:solidFill>
                        </a:rPr>
                        <a:t>MRD: BM </a:t>
                      </a:r>
                      <a:r>
                        <a:rPr lang="de-DE" sz="1200" b="1" err="1">
                          <a:solidFill>
                            <a:schemeClr val="bg1"/>
                          </a:solidFill>
                        </a:rPr>
                        <a:t>aspirate</a:t>
                      </a:r>
                      <a:r>
                        <a:rPr lang="de-DE" sz="1200" b="1" baseline="30000" err="1">
                          <a:solidFill>
                            <a:schemeClr val="bg1"/>
                          </a:solidFill>
                        </a:rPr>
                        <a:t>b</a:t>
                      </a:r>
                      <a:endParaRPr lang="de-DE" sz="1200" b="1">
                        <a:solidFill>
                          <a:schemeClr val="bg1"/>
                        </a:solidFill>
                      </a:endParaRPr>
                    </a:p>
                  </a:txBody>
                  <a:tcPr anchor="ctr">
                    <a:solidFill>
                      <a:schemeClr val="accent1">
                        <a:lumMod val="90000"/>
                        <a:lumOff val="10000"/>
                      </a:schemeClr>
                    </a:solid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de-DE" sz="1200"/>
                    </a:p>
                  </a:txBody>
                  <a:tcP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3276156694"/>
                  </a:ext>
                </a:extLst>
              </a:tr>
            </a:tbl>
          </a:graphicData>
        </a:graphic>
      </p:graphicFrame>
      <p:sp>
        <p:nvSpPr>
          <p:cNvPr id="4" name="Ellipse 3">
            <a:extLst>
              <a:ext uri="{FF2B5EF4-FFF2-40B4-BE49-F238E27FC236}">
                <a16:creationId xmlns:a16="http://schemas.microsoft.com/office/drawing/2014/main" id="{35EE59E5-DE9F-46ED-813C-A52A83D5F7DC}"/>
              </a:ext>
            </a:extLst>
          </p:cNvPr>
          <p:cNvSpPr/>
          <p:nvPr/>
        </p:nvSpPr>
        <p:spPr>
          <a:xfrm>
            <a:off x="2726868" y="4036428"/>
            <a:ext cx="212400" cy="210509"/>
          </a:xfrm>
          <a:prstGeom prst="ellipse">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46501DED-3853-4422-9259-21A41A57CD45}"/>
              </a:ext>
            </a:extLst>
          </p:cNvPr>
          <p:cNvSpPr/>
          <p:nvPr/>
        </p:nvSpPr>
        <p:spPr>
          <a:xfrm>
            <a:off x="3595961" y="4036428"/>
            <a:ext cx="212400" cy="210509"/>
          </a:xfrm>
          <a:prstGeom prst="ellipse">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4686DFF7-3ED9-477E-8980-F39FB6ECEC2D}"/>
              </a:ext>
            </a:extLst>
          </p:cNvPr>
          <p:cNvSpPr/>
          <p:nvPr/>
        </p:nvSpPr>
        <p:spPr>
          <a:xfrm>
            <a:off x="4465054" y="4036428"/>
            <a:ext cx="212400" cy="210509"/>
          </a:xfrm>
          <a:prstGeom prst="ellipse">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9FC8050D-21E1-4582-8DDE-47A8020F2732}"/>
              </a:ext>
            </a:extLst>
          </p:cNvPr>
          <p:cNvSpPr/>
          <p:nvPr/>
        </p:nvSpPr>
        <p:spPr>
          <a:xfrm>
            <a:off x="5334147" y="4036428"/>
            <a:ext cx="212400" cy="210509"/>
          </a:xfrm>
          <a:prstGeom prst="ellipse">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C2972616-AA82-4644-8865-90E8D07D9C66}"/>
              </a:ext>
            </a:extLst>
          </p:cNvPr>
          <p:cNvSpPr/>
          <p:nvPr/>
        </p:nvSpPr>
        <p:spPr>
          <a:xfrm>
            <a:off x="6203240" y="4036428"/>
            <a:ext cx="212400" cy="210509"/>
          </a:xfrm>
          <a:prstGeom prst="ellipse">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5D8970E-CD81-4F11-8D53-F355257BE528}"/>
              </a:ext>
            </a:extLst>
          </p:cNvPr>
          <p:cNvSpPr/>
          <p:nvPr/>
        </p:nvSpPr>
        <p:spPr>
          <a:xfrm>
            <a:off x="7072333" y="4036428"/>
            <a:ext cx="212400" cy="210509"/>
          </a:xfrm>
          <a:prstGeom prst="ellipse">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0D457402-C63F-4DF7-8A65-B9996DF24B2B}"/>
              </a:ext>
            </a:extLst>
          </p:cNvPr>
          <p:cNvSpPr/>
          <p:nvPr/>
        </p:nvSpPr>
        <p:spPr>
          <a:xfrm>
            <a:off x="7941426" y="4036428"/>
            <a:ext cx="212400" cy="210509"/>
          </a:xfrm>
          <a:prstGeom prst="ellipse">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6F539DA4-EC64-4D60-8CC4-5A84E6C372DB}"/>
              </a:ext>
            </a:extLst>
          </p:cNvPr>
          <p:cNvSpPr/>
          <p:nvPr/>
        </p:nvSpPr>
        <p:spPr>
          <a:xfrm>
            <a:off x="8810519" y="4036428"/>
            <a:ext cx="212400" cy="210509"/>
          </a:xfrm>
          <a:prstGeom prst="ellipse">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30A8ABD6-63DA-4FB0-9642-FC75C6C85176}"/>
              </a:ext>
            </a:extLst>
          </p:cNvPr>
          <p:cNvSpPr/>
          <p:nvPr/>
        </p:nvSpPr>
        <p:spPr>
          <a:xfrm>
            <a:off x="9679612" y="4036428"/>
            <a:ext cx="212400" cy="210509"/>
          </a:xfrm>
          <a:prstGeom prst="ellipse">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C5CEA17F-DFA5-4519-BFED-2DBB71889D7A}"/>
              </a:ext>
            </a:extLst>
          </p:cNvPr>
          <p:cNvSpPr/>
          <p:nvPr/>
        </p:nvSpPr>
        <p:spPr>
          <a:xfrm>
            <a:off x="10548701" y="4036428"/>
            <a:ext cx="212400" cy="210509"/>
          </a:xfrm>
          <a:prstGeom prst="ellipse">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4505D676-9200-47AA-827A-B43383B46F18}"/>
              </a:ext>
            </a:extLst>
          </p:cNvPr>
          <p:cNvSpPr/>
          <p:nvPr/>
        </p:nvSpPr>
        <p:spPr>
          <a:xfrm>
            <a:off x="2726868" y="4531131"/>
            <a:ext cx="212400" cy="210509"/>
          </a:xfrm>
          <a:prstGeom prst="ellips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57006857-71BB-4467-8C16-84CC6E32077F}"/>
              </a:ext>
            </a:extLst>
          </p:cNvPr>
          <p:cNvSpPr/>
          <p:nvPr/>
        </p:nvSpPr>
        <p:spPr>
          <a:xfrm>
            <a:off x="3595961" y="4531131"/>
            <a:ext cx="212400" cy="210509"/>
          </a:xfrm>
          <a:prstGeom prst="ellips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EF6C7245-18E9-482F-A328-53E93D65AE36}"/>
              </a:ext>
            </a:extLst>
          </p:cNvPr>
          <p:cNvSpPr/>
          <p:nvPr/>
        </p:nvSpPr>
        <p:spPr>
          <a:xfrm>
            <a:off x="4465054" y="4531131"/>
            <a:ext cx="212400" cy="210509"/>
          </a:xfrm>
          <a:prstGeom prst="ellips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CB7A0595-EF1F-41CF-B704-199F10A650FD}"/>
              </a:ext>
            </a:extLst>
          </p:cNvPr>
          <p:cNvSpPr/>
          <p:nvPr/>
        </p:nvSpPr>
        <p:spPr>
          <a:xfrm>
            <a:off x="5334147" y="4531131"/>
            <a:ext cx="212400" cy="210509"/>
          </a:xfrm>
          <a:prstGeom prst="ellips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6E6608FF-65C3-44A5-B344-1E88978E7235}"/>
              </a:ext>
            </a:extLst>
          </p:cNvPr>
          <p:cNvSpPr/>
          <p:nvPr/>
        </p:nvSpPr>
        <p:spPr>
          <a:xfrm>
            <a:off x="6203240" y="4531131"/>
            <a:ext cx="212400" cy="210509"/>
          </a:xfrm>
          <a:prstGeom prst="ellips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BB3D6AC5-AE8C-40D8-A52A-0EB66744B667}"/>
              </a:ext>
            </a:extLst>
          </p:cNvPr>
          <p:cNvSpPr/>
          <p:nvPr/>
        </p:nvSpPr>
        <p:spPr>
          <a:xfrm>
            <a:off x="7072333" y="4531131"/>
            <a:ext cx="212400" cy="210509"/>
          </a:xfrm>
          <a:prstGeom prst="ellips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a:extLst>
              <a:ext uri="{FF2B5EF4-FFF2-40B4-BE49-F238E27FC236}">
                <a16:creationId xmlns:a16="http://schemas.microsoft.com/office/drawing/2014/main" id="{8DF8A5F7-0145-4744-B8F0-78250C9D66FD}"/>
              </a:ext>
            </a:extLst>
          </p:cNvPr>
          <p:cNvSpPr/>
          <p:nvPr/>
        </p:nvSpPr>
        <p:spPr>
          <a:xfrm>
            <a:off x="7941426" y="4531131"/>
            <a:ext cx="212400" cy="210509"/>
          </a:xfrm>
          <a:prstGeom prst="ellips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67F9FC4D-A91C-4039-A2BA-A071885DF7D6}"/>
              </a:ext>
            </a:extLst>
          </p:cNvPr>
          <p:cNvSpPr/>
          <p:nvPr/>
        </p:nvSpPr>
        <p:spPr>
          <a:xfrm>
            <a:off x="8810519" y="4531131"/>
            <a:ext cx="212400" cy="210509"/>
          </a:xfrm>
          <a:prstGeom prst="ellips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3285BC4F-3DEE-4D32-A154-5E77FA5EF7E4}"/>
              </a:ext>
            </a:extLst>
          </p:cNvPr>
          <p:cNvSpPr/>
          <p:nvPr/>
        </p:nvSpPr>
        <p:spPr>
          <a:xfrm>
            <a:off x="9679612" y="4531131"/>
            <a:ext cx="212400" cy="210509"/>
          </a:xfrm>
          <a:prstGeom prst="ellips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a:extLst>
              <a:ext uri="{FF2B5EF4-FFF2-40B4-BE49-F238E27FC236}">
                <a16:creationId xmlns:a16="http://schemas.microsoft.com/office/drawing/2014/main" id="{B0D377B8-1E26-4840-A759-43CA4575CEBD}"/>
              </a:ext>
            </a:extLst>
          </p:cNvPr>
          <p:cNvSpPr/>
          <p:nvPr/>
        </p:nvSpPr>
        <p:spPr>
          <a:xfrm>
            <a:off x="10548701" y="4531131"/>
            <a:ext cx="212400" cy="210509"/>
          </a:xfrm>
          <a:prstGeom prst="ellips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uppieren 34">
            <a:extLst>
              <a:ext uri="{FF2B5EF4-FFF2-40B4-BE49-F238E27FC236}">
                <a16:creationId xmlns:a16="http://schemas.microsoft.com/office/drawing/2014/main" id="{F09DD193-378B-4B02-9F02-5CA18F52BDB5}"/>
              </a:ext>
            </a:extLst>
          </p:cNvPr>
          <p:cNvGrpSpPr/>
          <p:nvPr/>
        </p:nvGrpSpPr>
        <p:grpSpPr>
          <a:xfrm>
            <a:off x="5099646" y="4988755"/>
            <a:ext cx="5675736" cy="210509"/>
            <a:chOff x="4721245" y="4975856"/>
            <a:chExt cx="5675736" cy="210509"/>
          </a:xfrm>
        </p:grpSpPr>
        <p:sp>
          <p:nvSpPr>
            <p:cNvPr id="33" name="Ellipse 32">
              <a:extLst>
                <a:ext uri="{FF2B5EF4-FFF2-40B4-BE49-F238E27FC236}">
                  <a16:creationId xmlns:a16="http://schemas.microsoft.com/office/drawing/2014/main" id="{AA456D19-1EC4-4453-9A16-E71F4B600551}"/>
                </a:ext>
              </a:extLst>
            </p:cNvPr>
            <p:cNvSpPr/>
            <p:nvPr/>
          </p:nvSpPr>
          <p:spPr>
            <a:xfrm>
              <a:off x="4721245" y="4975856"/>
              <a:ext cx="212400" cy="210509"/>
            </a:xfrm>
            <a:prstGeom prst="ellipse">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Pfeil: nach rechts 33">
              <a:extLst>
                <a:ext uri="{FF2B5EF4-FFF2-40B4-BE49-F238E27FC236}">
                  <a16:creationId xmlns:a16="http://schemas.microsoft.com/office/drawing/2014/main" id="{3459C0F2-E540-459E-BC40-7245034B874B}"/>
                </a:ext>
              </a:extLst>
            </p:cNvPr>
            <p:cNvSpPr/>
            <p:nvPr/>
          </p:nvSpPr>
          <p:spPr>
            <a:xfrm>
              <a:off x="4841245" y="4995871"/>
              <a:ext cx="5555736" cy="175735"/>
            </a:xfrm>
            <a:prstGeom prst="rightArrow">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6" name="Gruppieren 35">
            <a:extLst>
              <a:ext uri="{FF2B5EF4-FFF2-40B4-BE49-F238E27FC236}">
                <a16:creationId xmlns:a16="http://schemas.microsoft.com/office/drawing/2014/main" id="{B42E5677-A71D-472C-97D9-3DA425601D6C}"/>
              </a:ext>
            </a:extLst>
          </p:cNvPr>
          <p:cNvGrpSpPr/>
          <p:nvPr/>
        </p:nvGrpSpPr>
        <p:grpSpPr>
          <a:xfrm>
            <a:off x="5085365" y="5454034"/>
            <a:ext cx="5675736" cy="210509"/>
            <a:chOff x="4721245" y="4975856"/>
            <a:chExt cx="5675736" cy="210509"/>
          </a:xfrm>
          <a:solidFill>
            <a:schemeClr val="accent1">
              <a:lumMod val="90000"/>
              <a:lumOff val="10000"/>
            </a:schemeClr>
          </a:solidFill>
        </p:grpSpPr>
        <p:sp>
          <p:nvSpPr>
            <p:cNvPr id="37" name="Ellipse 36">
              <a:extLst>
                <a:ext uri="{FF2B5EF4-FFF2-40B4-BE49-F238E27FC236}">
                  <a16:creationId xmlns:a16="http://schemas.microsoft.com/office/drawing/2014/main" id="{DEE4BCA2-A19A-4B07-9193-1900AAEA2CD5}"/>
                </a:ext>
              </a:extLst>
            </p:cNvPr>
            <p:cNvSpPr/>
            <p:nvPr/>
          </p:nvSpPr>
          <p:spPr>
            <a:xfrm>
              <a:off x="4721245" y="4975856"/>
              <a:ext cx="212400" cy="2105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Pfeil: nach rechts 37">
              <a:extLst>
                <a:ext uri="{FF2B5EF4-FFF2-40B4-BE49-F238E27FC236}">
                  <a16:creationId xmlns:a16="http://schemas.microsoft.com/office/drawing/2014/main" id="{6B24D1AC-C614-4BF3-BF8E-A1188FAE87EA}"/>
                </a:ext>
              </a:extLst>
            </p:cNvPr>
            <p:cNvSpPr/>
            <p:nvPr/>
          </p:nvSpPr>
          <p:spPr>
            <a:xfrm>
              <a:off x="4841245" y="4995871"/>
              <a:ext cx="5555736" cy="175735"/>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9" name="Rechteck 38">
            <a:extLst>
              <a:ext uri="{FF2B5EF4-FFF2-40B4-BE49-F238E27FC236}">
                <a16:creationId xmlns:a16="http://schemas.microsoft.com/office/drawing/2014/main" id="{C09929FB-B95A-4D4E-95BA-02AA8A244D1D}"/>
              </a:ext>
            </a:extLst>
          </p:cNvPr>
          <p:cNvSpPr/>
          <p:nvPr/>
        </p:nvSpPr>
        <p:spPr>
          <a:xfrm>
            <a:off x="2833068" y="2577069"/>
            <a:ext cx="8345102" cy="3434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err="1"/>
              <a:t>Zanubrutinib</a:t>
            </a:r>
            <a:r>
              <a:rPr lang="de-DE" sz="1400" b="1"/>
              <a:t> 160mg </a:t>
            </a:r>
            <a:r>
              <a:rPr lang="de-DE" sz="1400" b="1" err="1"/>
              <a:t>twice</a:t>
            </a:r>
            <a:r>
              <a:rPr lang="de-DE" sz="1400" b="1"/>
              <a:t> </a:t>
            </a:r>
            <a:r>
              <a:rPr lang="de-DE" sz="1400" b="1" err="1"/>
              <a:t>daily</a:t>
            </a:r>
            <a:r>
              <a:rPr lang="de-DE" sz="1400" b="1"/>
              <a:t> </a:t>
            </a:r>
            <a:r>
              <a:rPr lang="de-DE" sz="1400" b="1" err="1"/>
              <a:t>for</a:t>
            </a:r>
            <a:r>
              <a:rPr lang="de-DE" sz="1400" b="1"/>
              <a:t> ≥27 </a:t>
            </a:r>
            <a:r>
              <a:rPr lang="de-DE" sz="1400" b="1" err="1"/>
              <a:t>cycles</a:t>
            </a:r>
            <a:endParaRPr lang="de-DE" sz="1400" b="1"/>
          </a:p>
        </p:txBody>
      </p:sp>
      <p:sp>
        <p:nvSpPr>
          <p:cNvPr id="40" name="Rechteck 39">
            <a:extLst>
              <a:ext uri="{FF2B5EF4-FFF2-40B4-BE49-F238E27FC236}">
                <a16:creationId xmlns:a16="http://schemas.microsoft.com/office/drawing/2014/main" id="{E1B3F8B1-EFA4-44CB-9873-B0C25942B172}"/>
              </a:ext>
            </a:extLst>
          </p:cNvPr>
          <p:cNvSpPr/>
          <p:nvPr/>
        </p:nvSpPr>
        <p:spPr>
          <a:xfrm>
            <a:off x="4172976" y="2940495"/>
            <a:ext cx="6518275" cy="370103"/>
          </a:xfrm>
          <a:prstGeom prst="rect">
            <a:avLst/>
          </a:prstGeom>
          <a:solidFill>
            <a:srgbClr val="E30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err="1"/>
              <a:t>Venetoclax</a:t>
            </a:r>
            <a:r>
              <a:rPr lang="de-DE" sz="1400"/>
              <a:t> </a:t>
            </a:r>
            <a:r>
              <a:rPr lang="de-DE" sz="1400" err="1"/>
              <a:t>ramp-up</a:t>
            </a:r>
            <a:r>
              <a:rPr lang="de-DE" sz="1400"/>
              <a:t> </a:t>
            </a:r>
            <a:r>
              <a:rPr lang="de-DE" sz="1400" err="1"/>
              <a:t>cycle</a:t>
            </a:r>
            <a:r>
              <a:rPr lang="de-DE" sz="1400"/>
              <a:t>, </a:t>
            </a:r>
            <a:r>
              <a:rPr lang="de-DE" sz="1400" err="1"/>
              <a:t>then</a:t>
            </a:r>
            <a:r>
              <a:rPr lang="de-DE" sz="1400"/>
              <a:t> 400mg </a:t>
            </a:r>
            <a:r>
              <a:rPr lang="de-DE" sz="1400" err="1"/>
              <a:t>once</a:t>
            </a:r>
            <a:r>
              <a:rPr lang="de-DE" sz="1400"/>
              <a:t> </a:t>
            </a:r>
            <a:r>
              <a:rPr lang="de-DE" sz="1400" err="1"/>
              <a:t>daily</a:t>
            </a:r>
            <a:r>
              <a:rPr lang="de-DE" sz="1400"/>
              <a:t> </a:t>
            </a:r>
            <a:r>
              <a:rPr lang="de-DE" sz="1400" err="1"/>
              <a:t>for</a:t>
            </a:r>
            <a:r>
              <a:rPr lang="de-DE" sz="1400"/>
              <a:t> 12-24 </a:t>
            </a:r>
            <a:r>
              <a:rPr lang="de-DE" sz="1400" err="1"/>
              <a:t>cycles</a:t>
            </a:r>
            <a:endParaRPr lang="de-DE" sz="1400"/>
          </a:p>
        </p:txBody>
      </p:sp>
      <p:sp>
        <p:nvSpPr>
          <p:cNvPr id="43" name="Rechteck 42">
            <a:extLst>
              <a:ext uri="{FF2B5EF4-FFF2-40B4-BE49-F238E27FC236}">
                <a16:creationId xmlns:a16="http://schemas.microsoft.com/office/drawing/2014/main" id="{A2914290-28A2-4341-AD86-1D64102D32F3}"/>
              </a:ext>
            </a:extLst>
          </p:cNvPr>
          <p:cNvSpPr/>
          <p:nvPr/>
        </p:nvSpPr>
        <p:spPr>
          <a:xfrm>
            <a:off x="7040864" y="3328963"/>
            <a:ext cx="3650387" cy="5037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i="1" err="1"/>
              <a:t>Discontinue</a:t>
            </a:r>
            <a:r>
              <a:rPr lang="de-DE" sz="1400" i="1"/>
              <a:t> </a:t>
            </a:r>
            <a:r>
              <a:rPr lang="de-DE" sz="1400" i="1" err="1"/>
              <a:t>venetoclax</a:t>
            </a:r>
            <a:r>
              <a:rPr lang="de-DE" sz="1400" i="1"/>
              <a:t> </a:t>
            </a:r>
            <a:r>
              <a:rPr lang="de-DE" sz="1400" i="1" err="1"/>
              <a:t>for</a:t>
            </a:r>
            <a:r>
              <a:rPr lang="de-DE" sz="1400" i="1"/>
              <a:t> </a:t>
            </a:r>
            <a:r>
              <a:rPr lang="de-DE" sz="1400" i="1" err="1"/>
              <a:t>confirmed</a:t>
            </a:r>
            <a:r>
              <a:rPr lang="de-DE" sz="1400" i="1"/>
              <a:t> </a:t>
            </a:r>
            <a:r>
              <a:rPr lang="de-DE" sz="1400" i="1" err="1"/>
              <a:t>uMRD</a:t>
            </a:r>
            <a:r>
              <a:rPr lang="de-DE" sz="1400" i="1"/>
              <a:t> (PB and BM)</a:t>
            </a:r>
          </a:p>
        </p:txBody>
      </p:sp>
      <p:sp>
        <p:nvSpPr>
          <p:cNvPr id="46" name="Textfeld 45">
            <a:extLst>
              <a:ext uri="{FF2B5EF4-FFF2-40B4-BE49-F238E27FC236}">
                <a16:creationId xmlns:a16="http://schemas.microsoft.com/office/drawing/2014/main" id="{B3235C99-A60C-4AA6-886D-6E8F0B627FD0}"/>
              </a:ext>
            </a:extLst>
          </p:cNvPr>
          <p:cNvSpPr txBox="1"/>
          <p:nvPr/>
        </p:nvSpPr>
        <p:spPr>
          <a:xfrm>
            <a:off x="2406146" y="3304042"/>
            <a:ext cx="1766830" cy="461665"/>
          </a:xfrm>
          <a:prstGeom prst="rect">
            <a:avLst/>
          </a:prstGeom>
          <a:noFill/>
        </p:spPr>
        <p:txBody>
          <a:bodyPr wrap="none" rtlCol="0">
            <a:spAutoFit/>
          </a:bodyPr>
          <a:lstStyle/>
          <a:p>
            <a:r>
              <a:rPr lang="de-DE" sz="1200" b="1" i="1"/>
              <a:t>Baseline &amp; end </a:t>
            </a:r>
            <a:r>
              <a:rPr lang="de-DE" sz="1200" b="1" i="1" err="1"/>
              <a:t>of</a:t>
            </a:r>
            <a:r>
              <a:rPr lang="de-DE" sz="1200" b="1" i="1"/>
              <a:t> C3:</a:t>
            </a:r>
          </a:p>
          <a:p>
            <a:r>
              <a:rPr lang="de-DE" sz="1200" i="1"/>
              <a:t>TLS </a:t>
            </a:r>
            <a:r>
              <a:rPr lang="de-DE" sz="1200" i="1" err="1"/>
              <a:t>risk</a:t>
            </a:r>
            <a:r>
              <a:rPr lang="de-DE" sz="1200" i="1"/>
              <a:t> </a:t>
            </a:r>
            <a:r>
              <a:rPr lang="de-DE" sz="1200" i="1" err="1"/>
              <a:t>assessment</a:t>
            </a:r>
            <a:endParaRPr lang="de-DE" sz="1200" i="1"/>
          </a:p>
        </p:txBody>
      </p:sp>
      <p:sp>
        <p:nvSpPr>
          <p:cNvPr id="47" name="Rechteck 46">
            <a:extLst>
              <a:ext uri="{FF2B5EF4-FFF2-40B4-BE49-F238E27FC236}">
                <a16:creationId xmlns:a16="http://schemas.microsoft.com/office/drawing/2014/main" id="{88BA70B1-22F1-4AE6-8CEB-33AE10D084A4}"/>
              </a:ext>
            </a:extLst>
          </p:cNvPr>
          <p:cNvSpPr/>
          <p:nvPr/>
        </p:nvSpPr>
        <p:spPr>
          <a:xfrm>
            <a:off x="9544686" y="1817603"/>
            <a:ext cx="2239326" cy="364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i="1" err="1"/>
              <a:t>Starting</a:t>
            </a:r>
            <a:r>
              <a:rPr lang="de-DE" sz="900" i="1"/>
              <a:t> at C28, </a:t>
            </a:r>
            <a:r>
              <a:rPr lang="de-DE" sz="900" i="1" err="1"/>
              <a:t>discontinue</a:t>
            </a:r>
            <a:r>
              <a:rPr lang="de-DE" sz="900" i="1"/>
              <a:t> </a:t>
            </a:r>
            <a:r>
              <a:rPr lang="de-DE" sz="900" i="1" err="1"/>
              <a:t>zanubrutinib</a:t>
            </a:r>
            <a:r>
              <a:rPr lang="de-DE" sz="900" i="1"/>
              <a:t> upon </a:t>
            </a:r>
            <a:r>
              <a:rPr lang="de-DE" sz="900" i="1" err="1"/>
              <a:t>confirmed</a:t>
            </a:r>
            <a:r>
              <a:rPr lang="de-DE" sz="900" i="1"/>
              <a:t> </a:t>
            </a:r>
            <a:r>
              <a:rPr lang="de-DE" sz="900" i="1" err="1"/>
              <a:t>uMRD</a:t>
            </a:r>
            <a:endParaRPr lang="de-DE" sz="900" i="1"/>
          </a:p>
        </p:txBody>
      </p:sp>
      <p:cxnSp>
        <p:nvCxnSpPr>
          <p:cNvPr id="8" name="Gerader Verbinder 7">
            <a:extLst>
              <a:ext uri="{FF2B5EF4-FFF2-40B4-BE49-F238E27FC236}">
                <a16:creationId xmlns:a16="http://schemas.microsoft.com/office/drawing/2014/main" id="{7273D7BC-82A6-4383-9234-64F0333EA933}"/>
              </a:ext>
            </a:extLst>
          </p:cNvPr>
          <p:cNvCxnSpPr>
            <a:cxnSpLocks/>
          </p:cNvCxnSpPr>
          <p:nvPr/>
        </p:nvCxnSpPr>
        <p:spPr>
          <a:xfrm flipV="1">
            <a:off x="2839526" y="2466723"/>
            <a:ext cx="0" cy="1108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ADAE96A8-D7DA-4917-B002-0971422092E2}"/>
              </a:ext>
            </a:extLst>
          </p:cNvPr>
          <p:cNvCxnSpPr>
            <a:cxnSpLocks/>
          </p:cNvCxnSpPr>
          <p:nvPr/>
        </p:nvCxnSpPr>
        <p:spPr>
          <a:xfrm flipV="1">
            <a:off x="4543699" y="2466723"/>
            <a:ext cx="0" cy="1108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ADC5450C-F150-4124-B4F6-45E0F523935B}"/>
              </a:ext>
            </a:extLst>
          </p:cNvPr>
          <p:cNvCxnSpPr>
            <a:cxnSpLocks/>
          </p:cNvCxnSpPr>
          <p:nvPr/>
        </p:nvCxnSpPr>
        <p:spPr>
          <a:xfrm flipV="1">
            <a:off x="5466036" y="2466723"/>
            <a:ext cx="0" cy="1108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C0B81316-75C3-4771-9E64-7B2A3AB6C036}"/>
              </a:ext>
            </a:extLst>
          </p:cNvPr>
          <p:cNvCxnSpPr>
            <a:cxnSpLocks/>
          </p:cNvCxnSpPr>
          <p:nvPr/>
        </p:nvCxnSpPr>
        <p:spPr>
          <a:xfrm flipV="1">
            <a:off x="6314070" y="2466723"/>
            <a:ext cx="0" cy="1108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00BDF15D-AD15-4B25-A21C-6CB01819D81A}"/>
              </a:ext>
            </a:extLst>
          </p:cNvPr>
          <p:cNvCxnSpPr>
            <a:cxnSpLocks/>
          </p:cNvCxnSpPr>
          <p:nvPr/>
        </p:nvCxnSpPr>
        <p:spPr>
          <a:xfrm flipV="1">
            <a:off x="7177670" y="2466723"/>
            <a:ext cx="0" cy="1108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960E3324-8A25-457A-AE58-4FBDC4A5A753}"/>
              </a:ext>
            </a:extLst>
          </p:cNvPr>
          <p:cNvCxnSpPr>
            <a:cxnSpLocks/>
          </p:cNvCxnSpPr>
          <p:nvPr/>
        </p:nvCxnSpPr>
        <p:spPr>
          <a:xfrm flipV="1">
            <a:off x="8066670" y="2466723"/>
            <a:ext cx="0" cy="1108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F52EBC8C-10DC-4A4C-A099-B0745BFC79E0}"/>
              </a:ext>
            </a:extLst>
          </p:cNvPr>
          <p:cNvCxnSpPr>
            <a:cxnSpLocks/>
          </p:cNvCxnSpPr>
          <p:nvPr/>
        </p:nvCxnSpPr>
        <p:spPr>
          <a:xfrm flipV="1">
            <a:off x="8907253" y="2466723"/>
            <a:ext cx="0" cy="1108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94714203-208B-414F-A5D6-1A02CC53EF2D}"/>
              </a:ext>
            </a:extLst>
          </p:cNvPr>
          <p:cNvCxnSpPr>
            <a:cxnSpLocks/>
          </p:cNvCxnSpPr>
          <p:nvPr/>
        </p:nvCxnSpPr>
        <p:spPr>
          <a:xfrm flipV="1">
            <a:off x="9775614" y="2466723"/>
            <a:ext cx="0" cy="1108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10B9E033-3246-45B5-8621-30459AB7BB4E}"/>
              </a:ext>
            </a:extLst>
          </p:cNvPr>
          <p:cNvCxnSpPr>
            <a:cxnSpLocks/>
          </p:cNvCxnSpPr>
          <p:nvPr/>
        </p:nvCxnSpPr>
        <p:spPr>
          <a:xfrm flipV="1">
            <a:off x="10676335" y="2466723"/>
            <a:ext cx="0" cy="1108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1B3AAAE6-106C-450F-883C-5619E87BFBED}"/>
              </a:ext>
            </a:extLst>
          </p:cNvPr>
          <p:cNvSpPr txBox="1"/>
          <p:nvPr/>
        </p:nvSpPr>
        <p:spPr>
          <a:xfrm>
            <a:off x="2649441" y="2197723"/>
            <a:ext cx="380232" cy="276999"/>
          </a:xfrm>
          <a:prstGeom prst="rect">
            <a:avLst/>
          </a:prstGeom>
          <a:noFill/>
        </p:spPr>
        <p:txBody>
          <a:bodyPr wrap="none" rtlCol="0">
            <a:spAutoFit/>
          </a:bodyPr>
          <a:lstStyle/>
          <a:p>
            <a:r>
              <a:rPr lang="de-DE" sz="1200"/>
              <a:t>C1</a:t>
            </a:r>
          </a:p>
        </p:txBody>
      </p:sp>
      <p:sp>
        <p:nvSpPr>
          <p:cNvPr id="58" name="Textfeld 57">
            <a:extLst>
              <a:ext uri="{FF2B5EF4-FFF2-40B4-BE49-F238E27FC236}">
                <a16:creationId xmlns:a16="http://schemas.microsoft.com/office/drawing/2014/main" id="{24EE2012-D08B-48FA-91CB-8F5906CEE390}"/>
              </a:ext>
            </a:extLst>
          </p:cNvPr>
          <p:cNvSpPr txBox="1"/>
          <p:nvPr/>
        </p:nvSpPr>
        <p:spPr>
          <a:xfrm>
            <a:off x="3455961" y="2199559"/>
            <a:ext cx="380232" cy="276999"/>
          </a:xfrm>
          <a:prstGeom prst="rect">
            <a:avLst/>
          </a:prstGeom>
          <a:noFill/>
        </p:spPr>
        <p:txBody>
          <a:bodyPr wrap="none" rtlCol="0">
            <a:spAutoFit/>
          </a:bodyPr>
          <a:lstStyle/>
          <a:p>
            <a:r>
              <a:rPr lang="de-DE" sz="1200"/>
              <a:t>C4</a:t>
            </a:r>
          </a:p>
        </p:txBody>
      </p:sp>
      <p:sp>
        <p:nvSpPr>
          <p:cNvPr id="59" name="Textfeld 58">
            <a:extLst>
              <a:ext uri="{FF2B5EF4-FFF2-40B4-BE49-F238E27FC236}">
                <a16:creationId xmlns:a16="http://schemas.microsoft.com/office/drawing/2014/main" id="{7FCE5246-AEA6-4399-864C-CD55CA356307}"/>
              </a:ext>
            </a:extLst>
          </p:cNvPr>
          <p:cNvSpPr txBox="1"/>
          <p:nvPr/>
        </p:nvSpPr>
        <p:spPr>
          <a:xfrm>
            <a:off x="4353583" y="2194880"/>
            <a:ext cx="380232" cy="276999"/>
          </a:xfrm>
          <a:prstGeom prst="rect">
            <a:avLst/>
          </a:prstGeom>
          <a:noFill/>
        </p:spPr>
        <p:txBody>
          <a:bodyPr wrap="none" rtlCol="0">
            <a:spAutoFit/>
          </a:bodyPr>
          <a:lstStyle/>
          <a:p>
            <a:r>
              <a:rPr lang="de-DE" sz="1200"/>
              <a:t>C7</a:t>
            </a:r>
          </a:p>
        </p:txBody>
      </p:sp>
      <p:sp>
        <p:nvSpPr>
          <p:cNvPr id="60" name="Textfeld 59">
            <a:extLst>
              <a:ext uri="{FF2B5EF4-FFF2-40B4-BE49-F238E27FC236}">
                <a16:creationId xmlns:a16="http://schemas.microsoft.com/office/drawing/2014/main" id="{3D73F9A6-5737-44D0-85A8-BDF54E0EF739}"/>
              </a:ext>
            </a:extLst>
          </p:cNvPr>
          <p:cNvSpPr txBox="1"/>
          <p:nvPr/>
        </p:nvSpPr>
        <p:spPr>
          <a:xfrm>
            <a:off x="5234645" y="2197926"/>
            <a:ext cx="465192" cy="276999"/>
          </a:xfrm>
          <a:prstGeom prst="rect">
            <a:avLst/>
          </a:prstGeom>
          <a:noFill/>
        </p:spPr>
        <p:txBody>
          <a:bodyPr wrap="none" rtlCol="0">
            <a:spAutoFit/>
          </a:bodyPr>
          <a:lstStyle/>
          <a:p>
            <a:r>
              <a:rPr lang="de-DE" sz="1200"/>
              <a:t>C10</a:t>
            </a:r>
          </a:p>
        </p:txBody>
      </p:sp>
      <p:sp>
        <p:nvSpPr>
          <p:cNvPr id="61" name="Textfeld 60">
            <a:extLst>
              <a:ext uri="{FF2B5EF4-FFF2-40B4-BE49-F238E27FC236}">
                <a16:creationId xmlns:a16="http://schemas.microsoft.com/office/drawing/2014/main" id="{6882752B-1889-4865-BB9D-96AD95483001}"/>
              </a:ext>
            </a:extLst>
          </p:cNvPr>
          <p:cNvSpPr txBox="1"/>
          <p:nvPr/>
        </p:nvSpPr>
        <p:spPr>
          <a:xfrm>
            <a:off x="6084577" y="2197926"/>
            <a:ext cx="465192" cy="276999"/>
          </a:xfrm>
          <a:prstGeom prst="rect">
            <a:avLst/>
          </a:prstGeom>
          <a:noFill/>
        </p:spPr>
        <p:txBody>
          <a:bodyPr wrap="none" rtlCol="0">
            <a:spAutoFit/>
          </a:bodyPr>
          <a:lstStyle/>
          <a:p>
            <a:r>
              <a:rPr lang="de-DE" sz="1200"/>
              <a:t>C13</a:t>
            </a:r>
          </a:p>
        </p:txBody>
      </p:sp>
      <p:sp>
        <p:nvSpPr>
          <p:cNvPr id="62" name="Textfeld 61">
            <a:extLst>
              <a:ext uri="{FF2B5EF4-FFF2-40B4-BE49-F238E27FC236}">
                <a16:creationId xmlns:a16="http://schemas.microsoft.com/office/drawing/2014/main" id="{567C75D5-D5A1-4D57-AEB0-53B85ECE4BB0}"/>
              </a:ext>
            </a:extLst>
          </p:cNvPr>
          <p:cNvSpPr txBox="1"/>
          <p:nvPr/>
        </p:nvSpPr>
        <p:spPr>
          <a:xfrm>
            <a:off x="6945294" y="2197608"/>
            <a:ext cx="465192" cy="276999"/>
          </a:xfrm>
          <a:prstGeom prst="rect">
            <a:avLst/>
          </a:prstGeom>
          <a:noFill/>
        </p:spPr>
        <p:txBody>
          <a:bodyPr wrap="none" rtlCol="0">
            <a:spAutoFit/>
          </a:bodyPr>
          <a:lstStyle/>
          <a:p>
            <a:r>
              <a:rPr lang="de-DE" sz="1200"/>
              <a:t>C16</a:t>
            </a:r>
          </a:p>
        </p:txBody>
      </p:sp>
      <p:sp>
        <p:nvSpPr>
          <p:cNvPr id="63" name="Textfeld 62">
            <a:extLst>
              <a:ext uri="{FF2B5EF4-FFF2-40B4-BE49-F238E27FC236}">
                <a16:creationId xmlns:a16="http://schemas.microsoft.com/office/drawing/2014/main" id="{230138C7-121A-422F-9DF9-3493D25AF7BC}"/>
              </a:ext>
            </a:extLst>
          </p:cNvPr>
          <p:cNvSpPr txBox="1"/>
          <p:nvPr/>
        </p:nvSpPr>
        <p:spPr>
          <a:xfrm>
            <a:off x="7834293" y="2198040"/>
            <a:ext cx="465192" cy="276999"/>
          </a:xfrm>
          <a:prstGeom prst="rect">
            <a:avLst/>
          </a:prstGeom>
          <a:noFill/>
        </p:spPr>
        <p:txBody>
          <a:bodyPr wrap="none" rtlCol="0">
            <a:spAutoFit/>
          </a:bodyPr>
          <a:lstStyle/>
          <a:p>
            <a:r>
              <a:rPr lang="de-DE" sz="1200"/>
              <a:t>C19</a:t>
            </a:r>
          </a:p>
        </p:txBody>
      </p:sp>
      <p:sp>
        <p:nvSpPr>
          <p:cNvPr id="64" name="Textfeld 63">
            <a:extLst>
              <a:ext uri="{FF2B5EF4-FFF2-40B4-BE49-F238E27FC236}">
                <a16:creationId xmlns:a16="http://schemas.microsoft.com/office/drawing/2014/main" id="{6B07C750-4D79-469C-A43C-4FF46A21DBC2}"/>
              </a:ext>
            </a:extLst>
          </p:cNvPr>
          <p:cNvSpPr txBox="1"/>
          <p:nvPr/>
        </p:nvSpPr>
        <p:spPr>
          <a:xfrm>
            <a:off x="8677451" y="2191012"/>
            <a:ext cx="465192" cy="276999"/>
          </a:xfrm>
          <a:prstGeom prst="rect">
            <a:avLst/>
          </a:prstGeom>
          <a:noFill/>
        </p:spPr>
        <p:txBody>
          <a:bodyPr wrap="none" rtlCol="0">
            <a:spAutoFit/>
          </a:bodyPr>
          <a:lstStyle/>
          <a:p>
            <a:r>
              <a:rPr lang="de-DE" sz="1200"/>
              <a:t>C22</a:t>
            </a:r>
          </a:p>
        </p:txBody>
      </p:sp>
      <p:sp>
        <p:nvSpPr>
          <p:cNvPr id="65" name="Textfeld 64">
            <a:extLst>
              <a:ext uri="{FF2B5EF4-FFF2-40B4-BE49-F238E27FC236}">
                <a16:creationId xmlns:a16="http://schemas.microsoft.com/office/drawing/2014/main" id="{F768D257-9B8D-4A68-9B15-63EBE5C6625A}"/>
              </a:ext>
            </a:extLst>
          </p:cNvPr>
          <p:cNvSpPr txBox="1"/>
          <p:nvPr/>
        </p:nvSpPr>
        <p:spPr>
          <a:xfrm>
            <a:off x="9544685" y="2193736"/>
            <a:ext cx="465192" cy="276999"/>
          </a:xfrm>
          <a:prstGeom prst="rect">
            <a:avLst/>
          </a:prstGeom>
          <a:noFill/>
        </p:spPr>
        <p:txBody>
          <a:bodyPr wrap="none" rtlCol="0">
            <a:spAutoFit/>
          </a:bodyPr>
          <a:lstStyle/>
          <a:p>
            <a:r>
              <a:rPr lang="de-DE" sz="1200"/>
              <a:t>C25</a:t>
            </a:r>
          </a:p>
        </p:txBody>
      </p:sp>
      <p:sp>
        <p:nvSpPr>
          <p:cNvPr id="66" name="Textfeld 65">
            <a:extLst>
              <a:ext uri="{FF2B5EF4-FFF2-40B4-BE49-F238E27FC236}">
                <a16:creationId xmlns:a16="http://schemas.microsoft.com/office/drawing/2014/main" id="{EEA2382B-301D-4E5D-A875-4609D3FAD936}"/>
              </a:ext>
            </a:extLst>
          </p:cNvPr>
          <p:cNvSpPr txBox="1"/>
          <p:nvPr/>
        </p:nvSpPr>
        <p:spPr>
          <a:xfrm>
            <a:off x="10400499" y="2198120"/>
            <a:ext cx="554960" cy="276999"/>
          </a:xfrm>
          <a:prstGeom prst="rect">
            <a:avLst/>
          </a:prstGeom>
          <a:noFill/>
        </p:spPr>
        <p:txBody>
          <a:bodyPr wrap="none" rtlCol="0">
            <a:spAutoFit/>
          </a:bodyPr>
          <a:lstStyle/>
          <a:p>
            <a:r>
              <a:rPr lang="de-DE" sz="1200"/>
              <a:t>C28+</a:t>
            </a:r>
          </a:p>
        </p:txBody>
      </p:sp>
      <p:sp>
        <p:nvSpPr>
          <p:cNvPr id="6" name="Rechtwinkliges Dreieck 5">
            <a:extLst>
              <a:ext uri="{FF2B5EF4-FFF2-40B4-BE49-F238E27FC236}">
                <a16:creationId xmlns:a16="http://schemas.microsoft.com/office/drawing/2014/main" id="{4CC059D5-FE10-48E4-ACA7-2B70A31A10A1}"/>
              </a:ext>
            </a:extLst>
          </p:cNvPr>
          <p:cNvSpPr/>
          <p:nvPr/>
        </p:nvSpPr>
        <p:spPr>
          <a:xfrm rot="10800000">
            <a:off x="3615011" y="2941425"/>
            <a:ext cx="562727" cy="364886"/>
          </a:xfrm>
          <a:prstGeom prst="rtTriangle">
            <a:avLst/>
          </a:prstGeom>
          <a:solidFill>
            <a:srgbClr val="E30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ußzeilenplatzhalter 13">
            <a:extLst>
              <a:ext uri="{FF2B5EF4-FFF2-40B4-BE49-F238E27FC236}">
                <a16:creationId xmlns:a16="http://schemas.microsoft.com/office/drawing/2014/main" id="{6CC80541-0254-FD47-91C5-0FFF38E20779}"/>
              </a:ext>
            </a:extLst>
          </p:cNvPr>
          <p:cNvSpPr>
            <a:spLocks noGrp="1"/>
          </p:cNvSpPr>
          <p:nvPr>
            <p:ph type="ftr" sz="quarter" idx="11"/>
          </p:nvPr>
        </p:nvSpPr>
        <p:spPr/>
        <p:txBody>
          <a:bodyPr/>
          <a:lstStyle/>
          <a:p>
            <a:r>
              <a:rPr lang="en-GB" baseline="30000"/>
              <a:t>a</a:t>
            </a:r>
            <a:r>
              <a:rPr lang="en-GB"/>
              <a:t>Bone marrow biopsy and aspirate are required to confirm a suspected CR/CRi, starting after cycle 9 and then annually if needed.</a:t>
            </a:r>
          </a:p>
          <a:p>
            <a:r>
              <a:rPr lang="en-GB" baseline="30000"/>
              <a:t>b</a:t>
            </a:r>
            <a:r>
              <a:rPr lang="en-GB"/>
              <a:t>Patients with confirmed CR/CRi and 2 consecutive peripheral blood MRD tests plus 2 consecutive BM aspirate MRD tests with results that meet uMRD requirements for dose stopping.</a:t>
            </a:r>
          </a:p>
          <a:p>
            <a:r>
              <a:rPr lang="en-GB"/>
              <a:t>BM, bone marrow; C, cycle; CLL, chronic lymphocytic leukemia; CR, complete response; CRi, CR with incomplete bone marrow recovery; MRD, measurable residual disease; PB, peripheral blood; TLS, tumor lysis syndrome; uMRD, undetectable measurable residual disease (&lt;1 CLL cell in 10,000 leukocytes at 10-4sensitivity by 8-color flow cytometry).</a:t>
            </a:r>
          </a:p>
          <a:p>
            <a:r>
              <a:rPr lang="en-GB" b="1"/>
              <a:t>Tedeschi, A. Abstract 67 presented at ASH 2021.</a:t>
            </a:r>
          </a:p>
        </p:txBody>
      </p:sp>
      <p:cxnSp>
        <p:nvCxnSpPr>
          <p:cNvPr id="69" name="Gerader Verbinder 48">
            <a:extLst>
              <a:ext uri="{FF2B5EF4-FFF2-40B4-BE49-F238E27FC236}">
                <a16:creationId xmlns:a16="http://schemas.microsoft.com/office/drawing/2014/main" id="{4DEA440C-7D95-2742-8053-46F38D2994D8}"/>
              </a:ext>
            </a:extLst>
          </p:cNvPr>
          <p:cNvCxnSpPr>
            <a:cxnSpLocks/>
          </p:cNvCxnSpPr>
          <p:nvPr/>
        </p:nvCxnSpPr>
        <p:spPr>
          <a:xfrm flipV="1">
            <a:off x="3643591" y="2466723"/>
            <a:ext cx="0" cy="1108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38">
            <a:extLst>
              <a:ext uri="{FF2B5EF4-FFF2-40B4-BE49-F238E27FC236}">
                <a16:creationId xmlns:a16="http://schemas.microsoft.com/office/drawing/2014/main" id="{FC67C238-E8AB-B544-8A7F-6460D55C13EC}"/>
              </a:ext>
            </a:extLst>
          </p:cNvPr>
          <p:cNvCxnSpPr>
            <a:cxnSpLocks/>
          </p:cNvCxnSpPr>
          <p:nvPr/>
        </p:nvCxnSpPr>
        <p:spPr>
          <a:xfrm flipV="1">
            <a:off x="3643591" y="2998285"/>
            <a:ext cx="0" cy="2740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38">
            <a:extLst>
              <a:ext uri="{FF2B5EF4-FFF2-40B4-BE49-F238E27FC236}">
                <a16:creationId xmlns:a16="http://schemas.microsoft.com/office/drawing/2014/main" id="{94DCE88F-00D9-9C47-931F-C47E9B811813}"/>
              </a:ext>
            </a:extLst>
          </p:cNvPr>
          <p:cNvCxnSpPr>
            <a:cxnSpLocks/>
          </p:cNvCxnSpPr>
          <p:nvPr/>
        </p:nvCxnSpPr>
        <p:spPr>
          <a:xfrm flipV="1">
            <a:off x="2839526" y="2998285"/>
            <a:ext cx="0" cy="2740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itel 40">
            <a:extLst>
              <a:ext uri="{FF2B5EF4-FFF2-40B4-BE49-F238E27FC236}">
                <a16:creationId xmlns:a16="http://schemas.microsoft.com/office/drawing/2014/main" id="{3058DE0E-EF6B-D342-AA4B-780EA011F0EB}"/>
              </a:ext>
            </a:extLst>
          </p:cNvPr>
          <p:cNvSpPr>
            <a:spLocks noGrp="1"/>
          </p:cNvSpPr>
          <p:nvPr>
            <p:ph type="title"/>
          </p:nvPr>
        </p:nvSpPr>
        <p:spPr/>
        <p:txBody>
          <a:bodyPr/>
          <a:lstStyle/>
          <a:p>
            <a:r>
              <a:rPr lang="de-DE"/>
              <a:t>Arm D </a:t>
            </a:r>
            <a:r>
              <a:rPr lang="de-DE" err="1"/>
              <a:t>treatment</a:t>
            </a:r>
            <a:r>
              <a:rPr lang="de-DE"/>
              <a:t> </a:t>
            </a:r>
            <a:r>
              <a:rPr lang="de-DE" err="1"/>
              <a:t>regimen</a:t>
            </a:r>
            <a:r>
              <a:rPr lang="de-DE"/>
              <a:t> </a:t>
            </a:r>
            <a:r>
              <a:rPr lang="de-DE" err="1"/>
              <a:t>and</a:t>
            </a:r>
            <a:r>
              <a:rPr lang="de-DE"/>
              <a:t> </a:t>
            </a:r>
            <a:r>
              <a:rPr lang="de-DE" err="1"/>
              <a:t>response</a:t>
            </a:r>
            <a:r>
              <a:rPr lang="de-DE"/>
              <a:t> </a:t>
            </a:r>
            <a:r>
              <a:rPr lang="de-DE" err="1"/>
              <a:t>assessment</a:t>
            </a:r>
            <a:r>
              <a:rPr lang="de-DE"/>
              <a:t> </a:t>
            </a:r>
            <a:r>
              <a:rPr lang="de-DE" err="1"/>
              <a:t>schedule</a:t>
            </a:r>
            <a:endParaRPr lang="de-DE"/>
          </a:p>
        </p:txBody>
      </p:sp>
    </p:spTree>
    <p:extLst>
      <p:ext uri="{BB962C8B-B14F-4D97-AF65-F5344CB8AC3E}">
        <p14:creationId xmlns:p14="http://schemas.microsoft.com/office/powerpoint/2010/main" val="1736398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16532" y="365125"/>
            <a:ext cx="11367479" cy="1325563"/>
          </a:xfrm>
        </p:spPr>
        <p:txBody>
          <a:bodyPr>
            <a:normAutofit/>
          </a:bodyPr>
          <a:lstStyle/>
          <a:p>
            <a:r>
              <a:rPr lang="en-US"/>
              <a:t>AE summary</a:t>
            </a:r>
          </a:p>
        </p:txBody>
      </p:sp>
      <p:sp>
        <p:nvSpPr>
          <p:cNvPr id="7" name="object 7"/>
          <p:cNvSpPr txBox="1"/>
          <p:nvPr/>
        </p:nvSpPr>
        <p:spPr>
          <a:xfrm>
            <a:off x="11546585" y="6449059"/>
            <a:ext cx="85725" cy="135935"/>
          </a:xfrm>
          <a:prstGeom prst="rect">
            <a:avLst/>
          </a:prstGeom>
        </p:spPr>
        <p:txBody>
          <a:bodyPr vert="horz" wrap="square" lIns="0" tIns="12700" rIns="0" bIns="0" rtlCol="0">
            <a:spAutoFit/>
          </a:bodyPr>
          <a:lstStyle/>
          <a:p>
            <a:pPr marL="12700">
              <a:lnSpc>
                <a:spcPct val="100000"/>
              </a:lnSpc>
              <a:spcBef>
                <a:spcPts val="100"/>
              </a:spcBef>
            </a:pPr>
            <a:r>
              <a:rPr lang="de-DE" sz="800">
                <a:solidFill>
                  <a:srgbClr val="FFFFFF"/>
                </a:solidFill>
                <a:latin typeface="Arial" panose="020B0604020202020204" pitchFamily="34" charset="0"/>
                <a:cs typeface="Arial" panose="020B0604020202020204" pitchFamily="34" charset="0"/>
              </a:rPr>
              <a:t>2</a:t>
            </a:r>
            <a:endParaRPr lang="de-DE" sz="800">
              <a:latin typeface="Arial" panose="020B0604020202020204" pitchFamily="34" charset="0"/>
              <a:cs typeface="Arial" panose="020B0604020202020204" pitchFamily="34" charset="0"/>
            </a:endParaRPr>
          </a:p>
        </p:txBody>
      </p:sp>
      <p:graphicFrame>
        <p:nvGraphicFramePr>
          <p:cNvPr id="4" name="Tabelle 5">
            <a:extLst>
              <a:ext uri="{FF2B5EF4-FFF2-40B4-BE49-F238E27FC236}">
                <a16:creationId xmlns:a16="http://schemas.microsoft.com/office/drawing/2014/main" id="{D53C5333-5221-412D-B02D-FF450622315F}"/>
              </a:ext>
            </a:extLst>
          </p:cNvPr>
          <p:cNvGraphicFramePr>
            <a:graphicFrameLocks noGrp="1"/>
          </p:cNvGraphicFramePr>
          <p:nvPr>
            <p:extLst>
              <p:ext uri="{D42A27DB-BD31-4B8C-83A1-F6EECF244321}">
                <p14:modId xmlns:p14="http://schemas.microsoft.com/office/powerpoint/2010/main" val="1682802010"/>
              </p:ext>
            </p:extLst>
          </p:nvPr>
        </p:nvGraphicFramePr>
        <p:xfrm>
          <a:off x="410956" y="1808163"/>
          <a:ext cx="11367477" cy="2651760"/>
        </p:xfrm>
        <a:graphic>
          <a:graphicData uri="http://schemas.openxmlformats.org/drawingml/2006/table">
            <a:tbl>
              <a:tblPr firstRow="1" bandRow="1">
                <a:tableStyleId>{5C22544A-7EE6-4342-B048-85BDC9FD1C3A}</a:tableStyleId>
              </a:tblPr>
              <a:tblGrid>
                <a:gridCol w="3789159">
                  <a:extLst>
                    <a:ext uri="{9D8B030D-6E8A-4147-A177-3AD203B41FA5}">
                      <a16:colId xmlns:a16="http://schemas.microsoft.com/office/drawing/2014/main" val="3972586271"/>
                    </a:ext>
                  </a:extLst>
                </a:gridCol>
                <a:gridCol w="3789159">
                  <a:extLst>
                    <a:ext uri="{9D8B030D-6E8A-4147-A177-3AD203B41FA5}">
                      <a16:colId xmlns:a16="http://schemas.microsoft.com/office/drawing/2014/main" val="668765440"/>
                    </a:ext>
                  </a:extLst>
                </a:gridCol>
                <a:gridCol w="3789159">
                  <a:extLst>
                    <a:ext uri="{9D8B030D-6E8A-4147-A177-3AD203B41FA5}">
                      <a16:colId xmlns:a16="http://schemas.microsoft.com/office/drawing/2014/main" val="653456695"/>
                    </a:ext>
                  </a:extLst>
                </a:gridCol>
              </a:tblGrid>
              <a:tr h="129095">
                <a:tc>
                  <a:txBody>
                    <a:bodyPr/>
                    <a:lstStyle/>
                    <a:p>
                      <a:r>
                        <a:rPr lang="de-DE" sz="1400"/>
                        <a:t>n (%)</a:t>
                      </a:r>
                    </a:p>
                  </a:txBody>
                  <a:tcPr marL="144000" anchor="ctr"/>
                </a:tc>
                <a:tc>
                  <a:txBody>
                    <a:bodyPr/>
                    <a:lstStyle/>
                    <a:p>
                      <a:pPr algn="ctr"/>
                      <a:r>
                        <a:rPr lang="de-DE" sz="1400"/>
                        <a:t>All Patients </a:t>
                      </a:r>
                      <a:br>
                        <a:rPr lang="de-DE" sz="1400"/>
                      </a:br>
                      <a:r>
                        <a:rPr lang="de-DE" sz="1400"/>
                        <a:t>(n=49)</a:t>
                      </a:r>
                    </a:p>
                  </a:txBody>
                  <a:tcPr anchor="ctr"/>
                </a:tc>
                <a:tc>
                  <a:txBody>
                    <a:bodyPr/>
                    <a:lstStyle/>
                    <a:p>
                      <a:pPr algn="ctr"/>
                      <a:r>
                        <a:rPr lang="de-DE" sz="1400"/>
                        <a:t>Patients on combination treatment </a:t>
                      </a:r>
                      <a:br>
                        <a:rPr lang="de-DE" sz="1400"/>
                      </a:br>
                      <a:r>
                        <a:rPr lang="de-DE" sz="1400"/>
                        <a:t>(n=34)</a:t>
                      </a:r>
                    </a:p>
                  </a:txBody>
                  <a:tcPr anchor="ctr"/>
                </a:tc>
                <a:extLst>
                  <a:ext uri="{0D108BD9-81ED-4DB2-BD59-A6C34878D82A}">
                    <a16:rowId xmlns:a16="http://schemas.microsoft.com/office/drawing/2014/main" val="448768925"/>
                  </a:ext>
                </a:extLst>
              </a:tr>
              <a:tr h="129095">
                <a:tc>
                  <a:txBody>
                    <a:bodyPr/>
                    <a:lstStyle/>
                    <a:p>
                      <a:r>
                        <a:rPr lang="de-DE" sz="1400" b="1"/>
                        <a:t>Any AE</a:t>
                      </a:r>
                    </a:p>
                  </a:txBody>
                  <a:tcPr marL="144000" anchor="ctr"/>
                </a:tc>
                <a:tc>
                  <a:txBody>
                    <a:bodyPr/>
                    <a:lstStyle/>
                    <a:p>
                      <a:pPr algn="ctr"/>
                      <a:r>
                        <a:rPr lang="de-DE" sz="1400"/>
                        <a:t>40 (81.6)</a:t>
                      </a:r>
                    </a:p>
                  </a:txBody>
                  <a:tcPr anchor="ctr"/>
                </a:tc>
                <a:tc>
                  <a:txBody>
                    <a:bodyPr/>
                    <a:lstStyle/>
                    <a:p>
                      <a:pPr algn="ctr"/>
                      <a:r>
                        <a:rPr lang="de-DE" sz="1400"/>
                        <a:t>29 (85.3)</a:t>
                      </a:r>
                    </a:p>
                  </a:txBody>
                  <a:tcPr anchor="ctr"/>
                </a:tc>
                <a:extLst>
                  <a:ext uri="{0D108BD9-81ED-4DB2-BD59-A6C34878D82A}">
                    <a16:rowId xmlns:a16="http://schemas.microsoft.com/office/drawing/2014/main" val="2017699348"/>
                  </a:ext>
                </a:extLst>
              </a:tr>
              <a:tr h="129095">
                <a:tc>
                  <a:txBody>
                    <a:bodyPr/>
                    <a:lstStyle/>
                    <a:p>
                      <a:r>
                        <a:rPr lang="de-DE" sz="1400" b="1"/>
                        <a:t>Grade ≥3 AE</a:t>
                      </a:r>
                    </a:p>
                  </a:txBody>
                  <a:tcPr marL="144000" anchor="ctr"/>
                </a:tc>
                <a:tc>
                  <a:txBody>
                    <a:bodyPr/>
                    <a:lstStyle/>
                    <a:p>
                      <a:pPr algn="ctr"/>
                      <a:r>
                        <a:rPr lang="de-DE" sz="1400"/>
                        <a:t>16 (32.7)</a:t>
                      </a:r>
                    </a:p>
                  </a:txBody>
                  <a:tcPr anchor="ctr"/>
                </a:tc>
                <a:tc>
                  <a:txBody>
                    <a:bodyPr/>
                    <a:lstStyle/>
                    <a:p>
                      <a:pPr algn="ctr"/>
                      <a:r>
                        <a:rPr lang="de-DE" sz="1400"/>
                        <a:t>13 (38.2)</a:t>
                      </a:r>
                    </a:p>
                  </a:txBody>
                  <a:tcPr anchor="ctr"/>
                </a:tc>
                <a:extLst>
                  <a:ext uri="{0D108BD9-81ED-4DB2-BD59-A6C34878D82A}">
                    <a16:rowId xmlns:a16="http://schemas.microsoft.com/office/drawing/2014/main" val="2156675594"/>
                  </a:ext>
                </a:extLst>
              </a:tr>
              <a:tr h="129095">
                <a:tc>
                  <a:txBody>
                    <a:bodyPr/>
                    <a:lstStyle/>
                    <a:p>
                      <a:r>
                        <a:rPr lang="de-DE" sz="1400" b="1" err="1"/>
                        <a:t>Serious</a:t>
                      </a:r>
                      <a:r>
                        <a:rPr lang="de-DE" sz="1400" b="1"/>
                        <a:t> AE</a:t>
                      </a:r>
                    </a:p>
                  </a:txBody>
                  <a:tcPr marL="144000" anchor="ctr"/>
                </a:tc>
                <a:tc>
                  <a:txBody>
                    <a:bodyPr/>
                    <a:lstStyle/>
                    <a:p>
                      <a:pPr algn="ctr"/>
                      <a:r>
                        <a:rPr lang="de-DE" sz="1400"/>
                        <a:t>4</a:t>
                      </a:r>
                      <a:r>
                        <a:rPr lang="de-DE" sz="1400" baseline="30000"/>
                        <a:t>a</a:t>
                      </a:r>
                      <a:r>
                        <a:rPr lang="de-DE" sz="1400" baseline="0"/>
                        <a:t> (8.2)</a:t>
                      </a:r>
                      <a:endParaRPr lang="de-DE" sz="1400"/>
                    </a:p>
                  </a:txBody>
                  <a:tcPr anchor="ctr"/>
                </a:tc>
                <a:tc>
                  <a:txBody>
                    <a:bodyPr/>
                    <a:lstStyle/>
                    <a:p>
                      <a:pPr algn="ctr"/>
                      <a:r>
                        <a:rPr lang="de-DE" sz="1400"/>
                        <a:t>3</a:t>
                      </a:r>
                      <a:r>
                        <a:rPr lang="de-DE" sz="1400" baseline="30000"/>
                        <a:t>c</a:t>
                      </a:r>
                      <a:r>
                        <a:rPr lang="de-DE" sz="1400" baseline="0"/>
                        <a:t> (8.8)</a:t>
                      </a:r>
                      <a:endParaRPr lang="de-DE" sz="1400"/>
                    </a:p>
                  </a:txBody>
                  <a:tcPr anchor="ctr"/>
                </a:tc>
                <a:extLst>
                  <a:ext uri="{0D108BD9-81ED-4DB2-BD59-A6C34878D82A}">
                    <a16:rowId xmlns:a16="http://schemas.microsoft.com/office/drawing/2014/main" val="4198197495"/>
                  </a:ext>
                </a:extLst>
              </a:tr>
              <a:tr h="129095">
                <a:tc>
                  <a:txBody>
                    <a:bodyPr/>
                    <a:lstStyle/>
                    <a:p>
                      <a:r>
                        <a:rPr lang="de-DE" sz="1400" b="1"/>
                        <a:t>Fatal AE</a:t>
                      </a:r>
                    </a:p>
                  </a:txBody>
                  <a:tcPr marL="144000" anchor="ctr"/>
                </a:tc>
                <a:tc>
                  <a:txBody>
                    <a:bodyPr/>
                    <a:lstStyle/>
                    <a:p>
                      <a:pPr algn="ctr"/>
                      <a:r>
                        <a:rPr lang="de-DE" sz="1400"/>
                        <a:t>1</a:t>
                      </a:r>
                      <a:r>
                        <a:rPr lang="de-DE" sz="1400" baseline="30000"/>
                        <a:t>b</a:t>
                      </a:r>
                      <a:r>
                        <a:rPr lang="de-DE" sz="1400" baseline="0"/>
                        <a:t> (2.0)</a:t>
                      </a:r>
                      <a:endParaRPr lang="de-DE" sz="1400"/>
                    </a:p>
                  </a:txBody>
                  <a:tcPr anchor="ctr"/>
                </a:tc>
                <a:tc>
                  <a:txBody>
                    <a:bodyPr/>
                    <a:lstStyle/>
                    <a:p>
                      <a:pPr algn="ctr"/>
                      <a:r>
                        <a:rPr lang="de-DE" sz="1400"/>
                        <a:t>0</a:t>
                      </a:r>
                    </a:p>
                  </a:txBody>
                  <a:tcPr anchor="ctr"/>
                </a:tc>
                <a:extLst>
                  <a:ext uri="{0D108BD9-81ED-4DB2-BD59-A6C34878D82A}">
                    <a16:rowId xmlns:a16="http://schemas.microsoft.com/office/drawing/2014/main" val="1755776383"/>
                  </a:ext>
                </a:extLst>
              </a:tr>
              <a:tr h="129095">
                <a:tc>
                  <a:txBody>
                    <a:bodyPr/>
                    <a:lstStyle/>
                    <a:p>
                      <a:r>
                        <a:rPr lang="de-DE" sz="1400" b="1"/>
                        <a:t>AE </a:t>
                      </a:r>
                      <a:r>
                        <a:rPr lang="de-DE" sz="1400" b="1" err="1"/>
                        <a:t>leading</a:t>
                      </a:r>
                      <a:r>
                        <a:rPr lang="de-DE" sz="1400" b="1"/>
                        <a:t> </a:t>
                      </a:r>
                      <a:r>
                        <a:rPr lang="de-DE" sz="1400" b="1" err="1"/>
                        <a:t>to</a:t>
                      </a:r>
                      <a:r>
                        <a:rPr lang="de-DE" sz="1400" b="1"/>
                        <a:t> dose </a:t>
                      </a:r>
                      <a:r>
                        <a:rPr lang="de-DE" sz="1400" b="1" err="1"/>
                        <a:t>interruption</a:t>
                      </a:r>
                      <a:endParaRPr lang="de-DE" sz="1400" b="1"/>
                    </a:p>
                  </a:txBody>
                  <a:tcPr marL="144000" anchor="ctr"/>
                </a:tc>
                <a:tc>
                  <a:txBody>
                    <a:bodyPr/>
                    <a:lstStyle/>
                    <a:p>
                      <a:pPr algn="ctr"/>
                      <a:r>
                        <a:rPr lang="de-DE" sz="1400"/>
                        <a:t>10 (20.4)</a:t>
                      </a:r>
                    </a:p>
                  </a:txBody>
                  <a:tcPr anchor="ctr"/>
                </a:tc>
                <a:tc>
                  <a:txBody>
                    <a:bodyPr/>
                    <a:lstStyle/>
                    <a:p>
                      <a:pPr algn="ctr"/>
                      <a:r>
                        <a:rPr lang="de-DE" sz="1400"/>
                        <a:t>10 (29.4)</a:t>
                      </a:r>
                    </a:p>
                  </a:txBody>
                  <a:tcPr anchor="ctr"/>
                </a:tc>
                <a:extLst>
                  <a:ext uri="{0D108BD9-81ED-4DB2-BD59-A6C34878D82A}">
                    <a16:rowId xmlns:a16="http://schemas.microsoft.com/office/drawing/2014/main" val="506845093"/>
                  </a:ext>
                </a:extLst>
              </a:tr>
              <a:tr h="129095">
                <a:tc>
                  <a:txBody>
                    <a:bodyPr/>
                    <a:lstStyle/>
                    <a:p>
                      <a:r>
                        <a:rPr lang="de-DE" sz="1400" b="1"/>
                        <a:t>AE </a:t>
                      </a:r>
                      <a:r>
                        <a:rPr lang="de-DE" sz="1400" b="1" err="1"/>
                        <a:t>leading</a:t>
                      </a:r>
                      <a:r>
                        <a:rPr lang="de-DE" sz="1400" b="1"/>
                        <a:t> </a:t>
                      </a:r>
                      <a:r>
                        <a:rPr lang="de-DE" sz="1400" b="1" err="1"/>
                        <a:t>to</a:t>
                      </a:r>
                      <a:r>
                        <a:rPr lang="de-DE" sz="1400" b="1"/>
                        <a:t> dose </a:t>
                      </a:r>
                      <a:r>
                        <a:rPr lang="de-DE" sz="1400" b="1" err="1"/>
                        <a:t>reduction</a:t>
                      </a:r>
                      <a:endParaRPr lang="de-DE" sz="1400" b="1"/>
                    </a:p>
                  </a:txBody>
                  <a:tcPr marL="144000" anchor="ctr"/>
                </a:tc>
                <a:tc>
                  <a:txBody>
                    <a:bodyPr/>
                    <a:lstStyle/>
                    <a:p>
                      <a:pPr algn="ctr"/>
                      <a:r>
                        <a:rPr lang="de-DE" sz="1400"/>
                        <a:t>0</a:t>
                      </a:r>
                    </a:p>
                  </a:txBody>
                  <a:tcPr anchor="ctr"/>
                </a:tc>
                <a:tc>
                  <a:txBody>
                    <a:bodyPr/>
                    <a:lstStyle/>
                    <a:p>
                      <a:pPr algn="ctr"/>
                      <a:r>
                        <a:rPr lang="de-DE" sz="1400"/>
                        <a:t>0</a:t>
                      </a:r>
                    </a:p>
                  </a:txBody>
                  <a:tcPr anchor="ctr"/>
                </a:tc>
                <a:extLst>
                  <a:ext uri="{0D108BD9-81ED-4DB2-BD59-A6C34878D82A}">
                    <a16:rowId xmlns:a16="http://schemas.microsoft.com/office/drawing/2014/main" val="1967579978"/>
                  </a:ext>
                </a:extLst>
              </a:tr>
              <a:tr h="129095">
                <a:tc>
                  <a:txBody>
                    <a:bodyPr/>
                    <a:lstStyle/>
                    <a:p>
                      <a:r>
                        <a:rPr lang="de-DE" sz="1400" b="1"/>
                        <a:t>AE </a:t>
                      </a:r>
                      <a:r>
                        <a:rPr lang="de-DE" sz="1400" b="1" err="1"/>
                        <a:t>leading</a:t>
                      </a:r>
                      <a:r>
                        <a:rPr lang="de-DE" sz="1400" b="1"/>
                        <a:t> </a:t>
                      </a:r>
                      <a:r>
                        <a:rPr lang="de-DE" sz="1400" b="1" err="1"/>
                        <a:t>to</a:t>
                      </a:r>
                      <a:r>
                        <a:rPr lang="de-DE" sz="1400" b="1"/>
                        <a:t> </a:t>
                      </a:r>
                      <a:r>
                        <a:rPr lang="de-DE" sz="1400" b="1" err="1"/>
                        <a:t>treatment</a:t>
                      </a:r>
                      <a:r>
                        <a:rPr lang="de-DE" sz="1400" b="1"/>
                        <a:t> </a:t>
                      </a:r>
                      <a:r>
                        <a:rPr lang="de-DE" sz="1400" b="1" err="1"/>
                        <a:t>discontinuation</a:t>
                      </a:r>
                      <a:endParaRPr lang="de-DE" sz="1400" b="1"/>
                    </a:p>
                  </a:txBody>
                  <a:tcPr marL="144000" anchor="ctr"/>
                </a:tc>
                <a:tc>
                  <a:txBody>
                    <a:bodyPr/>
                    <a:lstStyle/>
                    <a:p>
                      <a:pPr algn="ctr"/>
                      <a:r>
                        <a:rPr lang="de-DE" sz="1400"/>
                        <a:t>1</a:t>
                      </a:r>
                      <a:r>
                        <a:rPr lang="de-DE" sz="1400" baseline="30000"/>
                        <a:t>b</a:t>
                      </a:r>
                      <a:r>
                        <a:rPr lang="de-DE" sz="1400" baseline="0"/>
                        <a:t> (2.0)</a:t>
                      </a:r>
                      <a:endParaRPr lang="de-DE" sz="1400"/>
                    </a:p>
                  </a:txBody>
                  <a:tcPr anchor="ctr"/>
                </a:tc>
                <a:tc>
                  <a:txBody>
                    <a:bodyPr/>
                    <a:lstStyle/>
                    <a:p>
                      <a:pPr algn="ctr"/>
                      <a:r>
                        <a:rPr lang="de-DE" sz="1400"/>
                        <a:t>0</a:t>
                      </a:r>
                    </a:p>
                  </a:txBody>
                  <a:tcPr anchor="ctr"/>
                </a:tc>
                <a:extLst>
                  <a:ext uri="{0D108BD9-81ED-4DB2-BD59-A6C34878D82A}">
                    <a16:rowId xmlns:a16="http://schemas.microsoft.com/office/drawing/2014/main" val="780304582"/>
                  </a:ext>
                </a:extLst>
              </a:tr>
            </a:tbl>
          </a:graphicData>
        </a:graphic>
      </p:graphicFrame>
      <p:sp>
        <p:nvSpPr>
          <p:cNvPr id="2" name="Fußzeilenplatzhalter 1">
            <a:extLst>
              <a:ext uri="{FF2B5EF4-FFF2-40B4-BE49-F238E27FC236}">
                <a16:creationId xmlns:a16="http://schemas.microsoft.com/office/drawing/2014/main" id="{6C972604-1B8D-6040-A4E4-7E0C21FB1539}"/>
              </a:ext>
            </a:extLst>
          </p:cNvPr>
          <p:cNvSpPr>
            <a:spLocks noGrp="1"/>
          </p:cNvSpPr>
          <p:nvPr>
            <p:ph type="ftr" sz="quarter" idx="11"/>
          </p:nvPr>
        </p:nvSpPr>
        <p:spPr/>
        <p:txBody>
          <a:bodyPr/>
          <a:lstStyle/>
          <a:p>
            <a:r>
              <a:rPr lang="en-GB" baseline="30000"/>
              <a:t>a</a:t>
            </a:r>
            <a:r>
              <a:rPr lang="en-GB"/>
              <a:t>Serious AEs included anemia, drug hypersensitivity, COVID-19 pneumonia, thoracic vertebral fracture, and lung carcinoma. </a:t>
            </a:r>
            <a:r>
              <a:rPr lang="en-GB" baseline="30000"/>
              <a:t>b</a:t>
            </a:r>
            <a:r>
              <a:rPr lang="en-GB"/>
              <a:t>Lung carcinoma (unrelated) leading to discontinuation of zanubrutinib and death prior to initiating venetoclax treatment. </a:t>
            </a:r>
            <a:r>
              <a:rPr lang="en-GB" baseline="30000"/>
              <a:t>c</a:t>
            </a:r>
            <a:r>
              <a:rPr lang="en-GB"/>
              <a:t>Serious AEs included anemia, COVID-19 pneumonia, and drug hypersensitivity.</a:t>
            </a:r>
          </a:p>
          <a:p>
            <a:r>
              <a:rPr lang="en-GB"/>
              <a:t>AE, adverse event.</a:t>
            </a:r>
          </a:p>
          <a:p>
            <a:r>
              <a:rPr lang="en-GB" b="1"/>
              <a:t>Tedeschi, A. Abstract 67 presented at ASH 2021.</a:t>
            </a:r>
          </a:p>
        </p:txBody>
      </p:sp>
    </p:spTree>
    <p:extLst>
      <p:ext uri="{BB962C8B-B14F-4D97-AF65-F5344CB8AC3E}">
        <p14:creationId xmlns:p14="http://schemas.microsoft.com/office/powerpoint/2010/main" val="2077423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uppieren 44">
            <a:extLst>
              <a:ext uri="{FF2B5EF4-FFF2-40B4-BE49-F238E27FC236}">
                <a16:creationId xmlns:a16="http://schemas.microsoft.com/office/drawing/2014/main" id="{C62BFB28-5BA6-4DDE-8701-F75AA6517733}"/>
              </a:ext>
            </a:extLst>
          </p:cNvPr>
          <p:cNvGrpSpPr/>
          <p:nvPr/>
        </p:nvGrpSpPr>
        <p:grpSpPr>
          <a:xfrm>
            <a:off x="323767" y="1690688"/>
            <a:ext cx="9737498" cy="4031164"/>
            <a:chOff x="416532" y="1808163"/>
            <a:chExt cx="9737498" cy="4031164"/>
          </a:xfrm>
        </p:grpSpPr>
        <p:graphicFrame>
          <p:nvGraphicFramePr>
            <p:cNvPr id="15" name="Diagramm 14">
              <a:extLst>
                <a:ext uri="{FF2B5EF4-FFF2-40B4-BE49-F238E27FC236}">
                  <a16:creationId xmlns:a16="http://schemas.microsoft.com/office/drawing/2014/main" id="{74FCAEBB-A020-41E4-AF46-12CD9114F891}"/>
                </a:ext>
              </a:extLst>
            </p:cNvPr>
            <p:cNvGraphicFramePr/>
            <p:nvPr>
              <p:extLst>
                <p:ext uri="{D42A27DB-BD31-4B8C-83A1-F6EECF244321}">
                  <p14:modId xmlns:p14="http://schemas.microsoft.com/office/powerpoint/2010/main" val="2909285704"/>
                </p:ext>
              </p:extLst>
            </p:nvPr>
          </p:nvGraphicFramePr>
          <p:xfrm>
            <a:off x="416532" y="1808163"/>
            <a:ext cx="9737498" cy="4031164"/>
          </p:xfrm>
          <a:graphic>
            <a:graphicData uri="http://schemas.openxmlformats.org/drawingml/2006/chart">
              <c:chart xmlns:c="http://schemas.openxmlformats.org/drawingml/2006/chart" xmlns:r="http://schemas.openxmlformats.org/officeDocument/2006/relationships" r:id="rId2"/>
            </a:graphicData>
          </a:graphic>
        </p:graphicFrame>
        <p:sp>
          <p:nvSpPr>
            <p:cNvPr id="34" name="Textfeld 33">
              <a:extLst>
                <a:ext uri="{FF2B5EF4-FFF2-40B4-BE49-F238E27FC236}">
                  <a16:creationId xmlns:a16="http://schemas.microsoft.com/office/drawing/2014/main" id="{993C0488-DB38-4394-BDFE-B65030136967}"/>
                </a:ext>
              </a:extLst>
            </p:cNvPr>
            <p:cNvSpPr txBox="1"/>
            <p:nvPr/>
          </p:nvSpPr>
          <p:spPr>
            <a:xfrm>
              <a:off x="2947294" y="4765016"/>
              <a:ext cx="242374" cy="215444"/>
            </a:xfrm>
            <a:prstGeom prst="rect">
              <a:avLst/>
            </a:prstGeom>
            <a:noFill/>
          </p:spPr>
          <p:txBody>
            <a:bodyPr wrap="none" rtlCol="0">
              <a:spAutoFit/>
            </a:bodyPr>
            <a:lstStyle/>
            <a:p>
              <a:r>
                <a:rPr lang="de-DE" sz="1200" baseline="30000"/>
                <a:t>g</a:t>
              </a:r>
            </a:p>
          </p:txBody>
        </p:sp>
        <p:sp>
          <p:nvSpPr>
            <p:cNvPr id="35" name="Textfeld 34">
              <a:extLst>
                <a:ext uri="{FF2B5EF4-FFF2-40B4-BE49-F238E27FC236}">
                  <a16:creationId xmlns:a16="http://schemas.microsoft.com/office/drawing/2014/main" id="{74B8C6D3-08D5-4474-8AF2-9E23D68A14F1}"/>
                </a:ext>
              </a:extLst>
            </p:cNvPr>
            <p:cNvSpPr txBox="1"/>
            <p:nvPr/>
          </p:nvSpPr>
          <p:spPr>
            <a:xfrm>
              <a:off x="2976148" y="4145081"/>
              <a:ext cx="213520" cy="215444"/>
            </a:xfrm>
            <a:prstGeom prst="rect">
              <a:avLst/>
            </a:prstGeom>
            <a:noFill/>
          </p:spPr>
          <p:txBody>
            <a:bodyPr wrap="none" rtlCol="0">
              <a:spAutoFit/>
            </a:bodyPr>
            <a:lstStyle/>
            <a:p>
              <a:r>
                <a:rPr lang="de-DE" sz="1200" baseline="30000"/>
                <a:t>f</a:t>
              </a:r>
            </a:p>
          </p:txBody>
        </p:sp>
        <p:sp>
          <p:nvSpPr>
            <p:cNvPr id="36" name="Textfeld 35">
              <a:extLst>
                <a:ext uri="{FF2B5EF4-FFF2-40B4-BE49-F238E27FC236}">
                  <a16:creationId xmlns:a16="http://schemas.microsoft.com/office/drawing/2014/main" id="{469BEA81-5A65-472C-AB30-E89EE99B42E5}"/>
                </a:ext>
              </a:extLst>
            </p:cNvPr>
            <p:cNvSpPr txBox="1"/>
            <p:nvPr/>
          </p:nvSpPr>
          <p:spPr>
            <a:xfrm>
              <a:off x="2947294" y="3322902"/>
              <a:ext cx="242374" cy="215444"/>
            </a:xfrm>
            <a:prstGeom prst="rect">
              <a:avLst/>
            </a:prstGeom>
            <a:noFill/>
          </p:spPr>
          <p:txBody>
            <a:bodyPr wrap="none" rtlCol="0">
              <a:spAutoFit/>
            </a:bodyPr>
            <a:lstStyle/>
            <a:p>
              <a:r>
                <a:rPr lang="de-DE" sz="1200" baseline="30000"/>
                <a:t>e</a:t>
              </a:r>
            </a:p>
          </p:txBody>
        </p:sp>
        <p:sp>
          <p:nvSpPr>
            <p:cNvPr id="37" name="Textfeld 36">
              <a:extLst>
                <a:ext uri="{FF2B5EF4-FFF2-40B4-BE49-F238E27FC236}">
                  <a16:creationId xmlns:a16="http://schemas.microsoft.com/office/drawing/2014/main" id="{7E76B8F1-53AF-4B01-AF76-CD95EE5DC4E5}"/>
                </a:ext>
              </a:extLst>
            </p:cNvPr>
            <p:cNvSpPr txBox="1"/>
            <p:nvPr/>
          </p:nvSpPr>
          <p:spPr>
            <a:xfrm>
              <a:off x="2947294" y="2705347"/>
              <a:ext cx="242374" cy="215444"/>
            </a:xfrm>
            <a:prstGeom prst="rect">
              <a:avLst/>
            </a:prstGeom>
            <a:noFill/>
          </p:spPr>
          <p:txBody>
            <a:bodyPr wrap="none" rtlCol="0">
              <a:spAutoFit/>
            </a:bodyPr>
            <a:lstStyle/>
            <a:p>
              <a:r>
                <a:rPr lang="de-DE" sz="1200" baseline="30000"/>
                <a:t>d</a:t>
              </a:r>
            </a:p>
          </p:txBody>
        </p:sp>
        <p:sp>
          <p:nvSpPr>
            <p:cNvPr id="38" name="Textfeld 37">
              <a:extLst>
                <a:ext uri="{FF2B5EF4-FFF2-40B4-BE49-F238E27FC236}">
                  <a16:creationId xmlns:a16="http://schemas.microsoft.com/office/drawing/2014/main" id="{F82A3C7B-6D1F-4E36-9D61-BEB266D1AD9B}"/>
                </a:ext>
              </a:extLst>
            </p:cNvPr>
            <p:cNvSpPr txBox="1"/>
            <p:nvPr/>
          </p:nvSpPr>
          <p:spPr>
            <a:xfrm>
              <a:off x="2953706" y="2300856"/>
              <a:ext cx="235962" cy="215444"/>
            </a:xfrm>
            <a:prstGeom prst="rect">
              <a:avLst/>
            </a:prstGeom>
            <a:noFill/>
          </p:spPr>
          <p:txBody>
            <a:bodyPr wrap="none" rtlCol="0">
              <a:spAutoFit/>
            </a:bodyPr>
            <a:lstStyle/>
            <a:p>
              <a:r>
                <a:rPr lang="de-DE" sz="1200" baseline="30000"/>
                <a:t>c</a:t>
              </a:r>
            </a:p>
          </p:txBody>
        </p:sp>
        <p:sp>
          <p:nvSpPr>
            <p:cNvPr id="39" name="Textfeld 38">
              <a:extLst>
                <a:ext uri="{FF2B5EF4-FFF2-40B4-BE49-F238E27FC236}">
                  <a16:creationId xmlns:a16="http://schemas.microsoft.com/office/drawing/2014/main" id="{E165DD73-6894-4AC7-BBFD-9942611177D5}"/>
                </a:ext>
              </a:extLst>
            </p:cNvPr>
            <p:cNvSpPr txBox="1"/>
            <p:nvPr/>
          </p:nvSpPr>
          <p:spPr>
            <a:xfrm>
              <a:off x="2947294" y="2103943"/>
              <a:ext cx="242374" cy="215444"/>
            </a:xfrm>
            <a:prstGeom prst="rect">
              <a:avLst/>
            </a:prstGeom>
            <a:noFill/>
          </p:spPr>
          <p:txBody>
            <a:bodyPr wrap="none" rtlCol="0">
              <a:spAutoFit/>
            </a:bodyPr>
            <a:lstStyle/>
            <a:p>
              <a:r>
                <a:rPr lang="de-DE" sz="1200" baseline="30000"/>
                <a:t>b</a:t>
              </a:r>
            </a:p>
          </p:txBody>
        </p:sp>
        <p:sp>
          <p:nvSpPr>
            <p:cNvPr id="40" name="Textfeld 39">
              <a:extLst>
                <a:ext uri="{FF2B5EF4-FFF2-40B4-BE49-F238E27FC236}">
                  <a16:creationId xmlns:a16="http://schemas.microsoft.com/office/drawing/2014/main" id="{7F5CA1B7-4710-41B7-948C-E93138A68AA5}"/>
                </a:ext>
              </a:extLst>
            </p:cNvPr>
            <p:cNvSpPr txBox="1"/>
            <p:nvPr/>
          </p:nvSpPr>
          <p:spPr>
            <a:xfrm>
              <a:off x="2947294" y="1901698"/>
              <a:ext cx="242374" cy="215444"/>
            </a:xfrm>
            <a:prstGeom prst="rect">
              <a:avLst/>
            </a:prstGeom>
            <a:noFill/>
          </p:spPr>
          <p:txBody>
            <a:bodyPr wrap="none" rtlCol="0">
              <a:spAutoFit/>
            </a:bodyPr>
            <a:lstStyle/>
            <a:p>
              <a:r>
                <a:rPr lang="de-DE" sz="1200" baseline="30000"/>
                <a:t>a</a:t>
              </a:r>
            </a:p>
          </p:txBody>
        </p:sp>
      </p:grpSp>
      <p:sp>
        <p:nvSpPr>
          <p:cNvPr id="7" name="object 7"/>
          <p:cNvSpPr txBox="1"/>
          <p:nvPr/>
        </p:nvSpPr>
        <p:spPr>
          <a:xfrm>
            <a:off x="11546585" y="6449059"/>
            <a:ext cx="85725" cy="135935"/>
          </a:xfrm>
          <a:prstGeom prst="rect">
            <a:avLst/>
          </a:prstGeom>
        </p:spPr>
        <p:txBody>
          <a:bodyPr vert="horz" wrap="square" lIns="0" tIns="12700" rIns="0" bIns="0" rtlCol="0">
            <a:spAutoFit/>
          </a:bodyPr>
          <a:lstStyle/>
          <a:p>
            <a:pPr marL="12700">
              <a:lnSpc>
                <a:spcPct val="100000"/>
              </a:lnSpc>
              <a:spcBef>
                <a:spcPts val="100"/>
              </a:spcBef>
            </a:pPr>
            <a:r>
              <a:rPr lang="de-DE" sz="800">
                <a:solidFill>
                  <a:srgbClr val="FFFFFF"/>
                </a:solidFill>
                <a:latin typeface="Arial" panose="020B0604020202020204" pitchFamily="34" charset="0"/>
                <a:cs typeface="Arial" panose="020B0604020202020204" pitchFamily="34" charset="0"/>
              </a:rPr>
              <a:t>2</a:t>
            </a:r>
            <a:endParaRPr lang="de-DE" sz="80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F5C8199E-DDF0-4B99-ADBF-C5A378A8CA06}"/>
              </a:ext>
            </a:extLst>
          </p:cNvPr>
          <p:cNvSpPr txBox="1"/>
          <p:nvPr/>
        </p:nvSpPr>
        <p:spPr>
          <a:xfrm>
            <a:off x="5451604" y="1790438"/>
            <a:ext cx="619080" cy="276999"/>
          </a:xfrm>
          <a:prstGeom prst="rect">
            <a:avLst/>
          </a:prstGeom>
          <a:noFill/>
        </p:spPr>
        <p:txBody>
          <a:bodyPr wrap="none" rtlCol="0">
            <a:spAutoFit/>
          </a:bodyPr>
          <a:lstStyle/>
          <a:p>
            <a:r>
              <a:rPr lang="de-DE" sz="1200"/>
              <a:t>16.3%</a:t>
            </a:r>
          </a:p>
        </p:txBody>
      </p:sp>
      <p:sp>
        <p:nvSpPr>
          <p:cNvPr id="19" name="Textfeld 18">
            <a:extLst>
              <a:ext uri="{FF2B5EF4-FFF2-40B4-BE49-F238E27FC236}">
                <a16:creationId xmlns:a16="http://schemas.microsoft.com/office/drawing/2014/main" id="{70BB88E4-59D5-4279-A90A-A338B82AAB56}"/>
              </a:ext>
            </a:extLst>
          </p:cNvPr>
          <p:cNvSpPr txBox="1"/>
          <p:nvPr/>
        </p:nvSpPr>
        <p:spPr>
          <a:xfrm>
            <a:off x="5163493" y="1993800"/>
            <a:ext cx="619080" cy="276999"/>
          </a:xfrm>
          <a:prstGeom prst="rect">
            <a:avLst/>
          </a:prstGeom>
          <a:noFill/>
        </p:spPr>
        <p:txBody>
          <a:bodyPr wrap="none" rtlCol="0">
            <a:spAutoFit/>
          </a:bodyPr>
          <a:lstStyle/>
          <a:p>
            <a:r>
              <a:rPr lang="de-DE" sz="1200"/>
              <a:t>14.3%</a:t>
            </a:r>
          </a:p>
        </p:txBody>
      </p:sp>
      <p:sp>
        <p:nvSpPr>
          <p:cNvPr id="20" name="Textfeld 19">
            <a:extLst>
              <a:ext uri="{FF2B5EF4-FFF2-40B4-BE49-F238E27FC236}">
                <a16:creationId xmlns:a16="http://schemas.microsoft.com/office/drawing/2014/main" id="{4557D568-9B23-446B-B25A-A37B136506F0}"/>
              </a:ext>
            </a:extLst>
          </p:cNvPr>
          <p:cNvSpPr txBox="1"/>
          <p:nvPr/>
        </p:nvSpPr>
        <p:spPr>
          <a:xfrm>
            <a:off x="4853953" y="2201912"/>
            <a:ext cx="619080" cy="276999"/>
          </a:xfrm>
          <a:prstGeom prst="rect">
            <a:avLst/>
          </a:prstGeom>
          <a:noFill/>
        </p:spPr>
        <p:txBody>
          <a:bodyPr wrap="none" rtlCol="0">
            <a:spAutoFit/>
          </a:bodyPr>
          <a:lstStyle/>
          <a:p>
            <a:r>
              <a:rPr lang="de-DE" sz="1200"/>
              <a:t>12.2%</a:t>
            </a:r>
          </a:p>
        </p:txBody>
      </p:sp>
      <p:sp>
        <p:nvSpPr>
          <p:cNvPr id="21" name="Textfeld 20">
            <a:extLst>
              <a:ext uri="{FF2B5EF4-FFF2-40B4-BE49-F238E27FC236}">
                <a16:creationId xmlns:a16="http://schemas.microsoft.com/office/drawing/2014/main" id="{53081300-B944-487A-917A-C01A2D718690}"/>
              </a:ext>
            </a:extLst>
          </p:cNvPr>
          <p:cNvSpPr txBox="1"/>
          <p:nvPr/>
        </p:nvSpPr>
        <p:spPr>
          <a:xfrm>
            <a:off x="4853953" y="2404916"/>
            <a:ext cx="619080" cy="276999"/>
          </a:xfrm>
          <a:prstGeom prst="rect">
            <a:avLst/>
          </a:prstGeom>
          <a:noFill/>
        </p:spPr>
        <p:txBody>
          <a:bodyPr wrap="none" rtlCol="0">
            <a:spAutoFit/>
          </a:bodyPr>
          <a:lstStyle/>
          <a:p>
            <a:r>
              <a:rPr lang="de-DE" sz="1200"/>
              <a:t>12.2%</a:t>
            </a:r>
          </a:p>
        </p:txBody>
      </p:sp>
      <p:sp>
        <p:nvSpPr>
          <p:cNvPr id="22" name="Textfeld 21">
            <a:extLst>
              <a:ext uri="{FF2B5EF4-FFF2-40B4-BE49-F238E27FC236}">
                <a16:creationId xmlns:a16="http://schemas.microsoft.com/office/drawing/2014/main" id="{459DECAA-A932-4A91-9244-5D2287A906FB}"/>
              </a:ext>
            </a:extLst>
          </p:cNvPr>
          <p:cNvSpPr txBox="1"/>
          <p:nvPr/>
        </p:nvSpPr>
        <p:spPr>
          <a:xfrm>
            <a:off x="4853953" y="2607920"/>
            <a:ext cx="619080" cy="276999"/>
          </a:xfrm>
          <a:prstGeom prst="rect">
            <a:avLst/>
          </a:prstGeom>
          <a:noFill/>
        </p:spPr>
        <p:txBody>
          <a:bodyPr wrap="none" rtlCol="0">
            <a:spAutoFit/>
          </a:bodyPr>
          <a:lstStyle/>
          <a:p>
            <a:r>
              <a:rPr lang="de-DE" sz="1200"/>
              <a:t>12.2%</a:t>
            </a:r>
          </a:p>
        </p:txBody>
      </p:sp>
      <p:sp>
        <p:nvSpPr>
          <p:cNvPr id="23" name="Textfeld 22">
            <a:extLst>
              <a:ext uri="{FF2B5EF4-FFF2-40B4-BE49-F238E27FC236}">
                <a16:creationId xmlns:a16="http://schemas.microsoft.com/office/drawing/2014/main" id="{21B64CA5-8697-4F17-A5D4-00777669A102}"/>
              </a:ext>
            </a:extLst>
          </p:cNvPr>
          <p:cNvSpPr txBox="1"/>
          <p:nvPr/>
        </p:nvSpPr>
        <p:spPr>
          <a:xfrm>
            <a:off x="4853953" y="2810925"/>
            <a:ext cx="619080" cy="276999"/>
          </a:xfrm>
          <a:prstGeom prst="rect">
            <a:avLst/>
          </a:prstGeom>
          <a:noFill/>
        </p:spPr>
        <p:txBody>
          <a:bodyPr wrap="none" rtlCol="0">
            <a:spAutoFit/>
          </a:bodyPr>
          <a:lstStyle/>
          <a:p>
            <a:r>
              <a:rPr lang="de-DE" sz="1200"/>
              <a:t>12.2%</a:t>
            </a:r>
          </a:p>
        </p:txBody>
      </p:sp>
      <p:sp>
        <p:nvSpPr>
          <p:cNvPr id="24" name="Textfeld 23">
            <a:extLst>
              <a:ext uri="{FF2B5EF4-FFF2-40B4-BE49-F238E27FC236}">
                <a16:creationId xmlns:a16="http://schemas.microsoft.com/office/drawing/2014/main" id="{11A75E5F-4236-4BD4-BB01-0FE2E0AC067F}"/>
              </a:ext>
            </a:extLst>
          </p:cNvPr>
          <p:cNvSpPr txBox="1"/>
          <p:nvPr/>
        </p:nvSpPr>
        <p:spPr>
          <a:xfrm>
            <a:off x="4561531" y="3019359"/>
            <a:ext cx="619080" cy="276999"/>
          </a:xfrm>
          <a:prstGeom prst="rect">
            <a:avLst/>
          </a:prstGeom>
          <a:noFill/>
        </p:spPr>
        <p:txBody>
          <a:bodyPr wrap="none" rtlCol="0">
            <a:spAutoFit/>
          </a:bodyPr>
          <a:lstStyle/>
          <a:p>
            <a:r>
              <a:rPr lang="de-DE" sz="1200"/>
              <a:t>10.2%</a:t>
            </a:r>
          </a:p>
        </p:txBody>
      </p:sp>
      <p:sp>
        <p:nvSpPr>
          <p:cNvPr id="25" name="Textfeld 24">
            <a:extLst>
              <a:ext uri="{FF2B5EF4-FFF2-40B4-BE49-F238E27FC236}">
                <a16:creationId xmlns:a16="http://schemas.microsoft.com/office/drawing/2014/main" id="{6857C41B-9370-448D-A27C-A5D798CEA94A}"/>
              </a:ext>
            </a:extLst>
          </p:cNvPr>
          <p:cNvSpPr txBox="1"/>
          <p:nvPr/>
        </p:nvSpPr>
        <p:spPr>
          <a:xfrm>
            <a:off x="4269109" y="3223031"/>
            <a:ext cx="534121" cy="276999"/>
          </a:xfrm>
          <a:prstGeom prst="rect">
            <a:avLst/>
          </a:prstGeom>
          <a:noFill/>
        </p:spPr>
        <p:txBody>
          <a:bodyPr wrap="none" rtlCol="0">
            <a:spAutoFit/>
          </a:bodyPr>
          <a:lstStyle/>
          <a:p>
            <a:r>
              <a:rPr lang="de-DE" sz="1200"/>
              <a:t>8.2%</a:t>
            </a:r>
          </a:p>
        </p:txBody>
      </p:sp>
      <p:sp>
        <p:nvSpPr>
          <p:cNvPr id="26" name="Textfeld 25">
            <a:extLst>
              <a:ext uri="{FF2B5EF4-FFF2-40B4-BE49-F238E27FC236}">
                <a16:creationId xmlns:a16="http://schemas.microsoft.com/office/drawing/2014/main" id="{866EB761-11F9-42F2-93CA-47DC615126C8}"/>
              </a:ext>
            </a:extLst>
          </p:cNvPr>
          <p:cNvSpPr txBox="1"/>
          <p:nvPr/>
        </p:nvSpPr>
        <p:spPr>
          <a:xfrm>
            <a:off x="3669033" y="3420871"/>
            <a:ext cx="534121" cy="276999"/>
          </a:xfrm>
          <a:prstGeom prst="rect">
            <a:avLst/>
          </a:prstGeom>
          <a:noFill/>
        </p:spPr>
        <p:txBody>
          <a:bodyPr wrap="none" rtlCol="0">
            <a:spAutoFit/>
          </a:bodyPr>
          <a:lstStyle/>
          <a:p>
            <a:r>
              <a:rPr lang="de-DE" sz="1200"/>
              <a:t>4.1%</a:t>
            </a:r>
          </a:p>
        </p:txBody>
      </p:sp>
      <p:sp>
        <p:nvSpPr>
          <p:cNvPr id="27" name="Textfeld 26">
            <a:extLst>
              <a:ext uri="{FF2B5EF4-FFF2-40B4-BE49-F238E27FC236}">
                <a16:creationId xmlns:a16="http://schemas.microsoft.com/office/drawing/2014/main" id="{E019B150-0618-479F-87CE-A97FBF6279CC}"/>
              </a:ext>
            </a:extLst>
          </p:cNvPr>
          <p:cNvSpPr txBox="1"/>
          <p:nvPr/>
        </p:nvSpPr>
        <p:spPr>
          <a:xfrm>
            <a:off x="3669033" y="3626218"/>
            <a:ext cx="534121" cy="276999"/>
          </a:xfrm>
          <a:prstGeom prst="rect">
            <a:avLst/>
          </a:prstGeom>
          <a:noFill/>
        </p:spPr>
        <p:txBody>
          <a:bodyPr wrap="none" rtlCol="0">
            <a:spAutoFit/>
          </a:bodyPr>
          <a:lstStyle/>
          <a:p>
            <a:r>
              <a:rPr lang="de-DE" sz="1200"/>
              <a:t>4.1%</a:t>
            </a:r>
          </a:p>
        </p:txBody>
      </p:sp>
      <p:sp>
        <p:nvSpPr>
          <p:cNvPr id="28" name="Textfeld 27">
            <a:extLst>
              <a:ext uri="{FF2B5EF4-FFF2-40B4-BE49-F238E27FC236}">
                <a16:creationId xmlns:a16="http://schemas.microsoft.com/office/drawing/2014/main" id="{62BAD393-6989-4629-A4A3-4188C46B9172}"/>
              </a:ext>
            </a:extLst>
          </p:cNvPr>
          <p:cNvSpPr txBox="1"/>
          <p:nvPr/>
        </p:nvSpPr>
        <p:spPr>
          <a:xfrm>
            <a:off x="3669033" y="3831565"/>
            <a:ext cx="534121" cy="276999"/>
          </a:xfrm>
          <a:prstGeom prst="rect">
            <a:avLst/>
          </a:prstGeom>
          <a:noFill/>
        </p:spPr>
        <p:txBody>
          <a:bodyPr wrap="none" rtlCol="0">
            <a:spAutoFit/>
          </a:bodyPr>
          <a:lstStyle/>
          <a:p>
            <a:r>
              <a:rPr lang="de-DE" sz="1200"/>
              <a:t>4.1%</a:t>
            </a:r>
          </a:p>
        </p:txBody>
      </p:sp>
      <p:sp>
        <p:nvSpPr>
          <p:cNvPr id="29" name="Textfeld 28">
            <a:extLst>
              <a:ext uri="{FF2B5EF4-FFF2-40B4-BE49-F238E27FC236}">
                <a16:creationId xmlns:a16="http://schemas.microsoft.com/office/drawing/2014/main" id="{EA602586-43E8-4DDD-B626-7AED89E317CD}"/>
              </a:ext>
            </a:extLst>
          </p:cNvPr>
          <p:cNvSpPr txBox="1"/>
          <p:nvPr/>
        </p:nvSpPr>
        <p:spPr>
          <a:xfrm>
            <a:off x="3669033" y="4036913"/>
            <a:ext cx="534121" cy="276999"/>
          </a:xfrm>
          <a:prstGeom prst="rect">
            <a:avLst/>
          </a:prstGeom>
          <a:noFill/>
        </p:spPr>
        <p:txBody>
          <a:bodyPr wrap="none" rtlCol="0">
            <a:spAutoFit/>
          </a:bodyPr>
          <a:lstStyle/>
          <a:p>
            <a:r>
              <a:rPr lang="de-DE" sz="1200"/>
              <a:t>4.1%</a:t>
            </a:r>
          </a:p>
        </p:txBody>
      </p:sp>
      <p:sp>
        <p:nvSpPr>
          <p:cNvPr id="30" name="Textfeld 29">
            <a:extLst>
              <a:ext uri="{FF2B5EF4-FFF2-40B4-BE49-F238E27FC236}">
                <a16:creationId xmlns:a16="http://schemas.microsoft.com/office/drawing/2014/main" id="{DD10D77B-8A6E-431B-B57C-476B0FA36403}"/>
              </a:ext>
            </a:extLst>
          </p:cNvPr>
          <p:cNvSpPr txBox="1"/>
          <p:nvPr/>
        </p:nvSpPr>
        <p:spPr>
          <a:xfrm>
            <a:off x="3361852" y="4235642"/>
            <a:ext cx="997389" cy="276999"/>
          </a:xfrm>
          <a:prstGeom prst="rect">
            <a:avLst/>
          </a:prstGeom>
          <a:noFill/>
        </p:spPr>
        <p:txBody>
          <a:bodyPr wrap="none" rtlCol="0">
            <a:spAutoFit/>
          </a:bodyPr>
          <a:lstStyle/>
          <a:p>
            <a:r>
              <a:rPr lang="de-DE" sz="1200"/>
              <a:t>2.0% (</a:t>
            </a:r>
            <a:r>
              <a:rPr lang="de-DE" sz="1200" err="1"/>
              <a:t>n</a:t>
            </a:r>
            <a:r>
              <a:rPr lang="de-DE" sz="1200"/>
              <a:t>=1</a:t>
            </a:r>
            <a:r>
              <a:rPr lang="de-DE" sz="1200" baseline="30000"/>
              <a:t>h</a:t>
            </a:r>
            <a:r>
              <a:rPr lang="de-DE" sz="1200"/>
              <a:t>)</a:t>
            </a:r>
          </a:p>
        </p:txBody>
      </p:sp>
      <p:sp>
        <p:nvSpPr>
          <p:cNvPr id="31" name="Textfeld 30">
            <a:extLst>
              <a:ext uri="{FF2B5EF4-FFF2-40B4-BE49-F238E27FC236}">
                <a16:creationId xmlns:a16="http://schemas.microsoft.com/office/drawing/2014/main" id="{6BACBAA6-5504-48D3-B944-D7F760F41C72}"/>
              </a:ext>
            </a:extLst>
          </p:cNvPr>
          <p:cNvSpPr txBox="1"/>
          <p:nvPr/>
        </p:nvSpPr>
        <p:spPr>
          <a:xfrm>
            <a:off x="3361851" y="4438803"/>
            <a:ext cx="962123" cy="276999"/>
          </a:xfrm>
          <a:prstGeom prst="rect">
            <a:avLst/>
          </a:prstGeom>
          <a:noFill/>
        </p:spPr>
        <p:txBody>
          <a:bodyPr wrap="none" rtlCol="0">
            <a:spAutoFit/>
          </a:bodyPr>
          <a:lstStyle/>
          <a:p>
            <a:r>
              <a:rPr lang="de-DE" sz="1200"/>
              <a:t>2.0% (</a:t>
            </a:r>
            <a:r>
              <a:rPr lang="de-DE" sz="1200" err="1"/>
              <a:t>n</a:t>
            </a:r>
            <a:r>
              <a:rPr lang="de-DE" sz="1200"/>
              <a:t>=1</a:t>
            </a:r>
            <a:r>
              <a:rPr lang="de-DE" sz="1200" baseline="30000"/>
              <a:t>i</a:t>
            </a:r>
            <a:r>
              <a:rPr lang="de-DE" sz="1200"/>
              <a:t>)</a:t>
            </a:r>
          </a:p>
        </p:txBody>
      </p:sp>
      <p:sp>
        <p:nvSpPr>
          <p:cNvPr id="32" name="Textfeld 31">
            <a:extLst>
              <a:ext uri="{FF2B5EF4-FFF2-40B4-BE49-F238E27FC236}">
                <a16:creationId xmlns:a16="http://schemas.microsoft.com/office/drawing/2014/main" id="{4072C8A5-7554-4A80-9BDE-5B8C80A14160}"/>
              </a:ext>
            </a:extLst>
          </p:cNvPr>
          <p:cNvSpPr txBox="1"/>
          <p:nvPr/>
        </p:nvSpPr>
        <p:spPr>
          <a:xfrm>
            <a:off x="3074328" y="4644360"/>
            <a:ext cx="405880" cy="276999"/>
          </a:xfrm>
          <a:prstGeom prst="rect">
            <a:avLst/>
          </a:prstGeom>
          <a:noFill/>
        </p:spPr>
        <p:txBody>
          <a:bodyPr wrap="none" rtlCol="0">
            <a:spAutoFit/>
          </a:bodyPr>
          <a:lstStyle/>
          <a:p>
            <a:r>
              <a:rPr lang="de-DE" sz="1200"/>
              <a:t>0%</a:t>
            </a:r>
          </a:p>
        </p:txBody>
      </p:sp>
      <p:sp>
        <p:nvSpPr>
          <p:cNvPr id="33" name="Textfeld 32">
            <a:extLst>
              <a:ext uri="{FF2B5EF4-FFF2-40B4-BE49-F238E27FC236}">
                <a16:creationId xmlns:a16="http://schemas.microsoft.com/office/drawing/2014/main" id="{FFBCD012-A872-4DD8-8223-3625143458FA}"/>
              </a:ext>
            </a:extLst>
          </p:cNvPr>
          <p:cNvSpPr txBox="1"/>
          <p:nvPr/>
        </p:nvSpPr>
        <p:spPr>
          <a:xfrm>
            <a:off x="3074328" y="4842480"/>
            <a:ext cx="405880" cy="276999"/>
          </a:xfrm>
          <a:prstGeom prst="rect">
            <a:avLst/>
          </a:prstGeom>
          <a:noFill/>
        </p:spPr>
        <p:txBody>
          <a:bodyPr wrap="none" rtlCol="0">
            <a:spAutoFit/>
          </a:bodyPr>
          <a:lstStyle/>
          <a:p>
            <a:r>
              <a:rPr lang="de-DE" sz="1200"/>
              <a:t>0%</a:t>
            </a:r>
          </a:p>
        </p:txBody>
      </p:sp>
      <p:sp>
        <p:nvSpPr>
          <p:cNvPr id="3" name="Titel 2">
            <a:extLst>
              <a:ext uri="{FF2B5EF4-FFF2-40B4-BE49-F238E27FC236}">
                <a16:creationId xmlns:a16="http://schemas.microsoft.com/office/drawing/2014/main" id="{EC91889F-9A31-DC40-8945-F1C92A3A8901}"/>
              </a:ext>
            </a:extLst>
          </p:cNvPr>
          <p:cNvSpPr>
            <a:spLocks noGrp="1"/>
          </p:cNvSpPr>
          <p:nvPr>
            <p:ph type="title"/>
          </p:nvPr>
        </p:nvSpPr>
        <p:spPr/>
        <p:txBody>
          <a:bodyPr/>
          <a:lstStyle/>
          <a:p>
            <a:r>
              <a:rPr lang="de-DE"/>
              <a:t>AEs </a:t>
            </a:r>
            <a:r>
              <a:rPr lang="de-DE" err="1"/>
              <a:t>of</a:t>
            </a:r>
            <a:r>
              <a:rPr lang="de-DE"/>
              <a:t> </a:t>
            </a:r>
            <a:r>
              <a:rPr lang="de-DE" err="1"/>
              <a:t>interest</a:t>
            </a:r>
            <a:r>
              <a:rPr lang="de-DE"/>
              <a:t> in all </a:t>
            </a:r>
            <a:r>
              <a:rPr lang="de-DE" err="1"/>
              <a:t>patients</a:t>
            </a:r>
            <a:endParaRPr lang="de-DE"/>
          </a:p>
        </p:txBody>
      </p:sp>
      <p:sp>
        <p:nvSpPr>
          <p:cNvPr id="6" name="Fußzeilenplatzhalter 5">
            <a:extLst>
              <a:ext uri="{FF2B5EF4-FFF2-40B4-BE49-F238E27FC236}">
                <a16:creationId xmlns:a16="http://schemas.microsoft.com/office/drawing/2014/main" id="{F655280B-23D5-5949-A634-1746B26490E7}"/>
              </a:ext>
            </a:extLst>
          </p:cNvPr>
          <p:cNvSpPr>
            <a:spLocks noGrp="1"/>
          </p:cNvSpPr>
          <p:nvPr>
            <p:ph type="ftr" sz="quarter" idx="11"/>
          </p:nvPr>
        </p:nvSpPr>
        <p:spPr/>
        <p:txBody>
          <a:bodyPr/>
          <a:lstStyle/>
          <a:p>
            <a:r>
              <a:rPr lang="en-GB"/>
              <a:t>Note: Pooled term analysis. Median follow-up: 7.9 months.</a:t>
            </a:r>
          </a:p>
          <a:p>
            <a:r>
              <a:rPr lang="en-GB"/>
              <a:t>aAll infection terms pooled. bNeutropenia, neutrophil count decreased, or febrile neutropenia. cPurpura, contusion, ecchymosis or increased tendency to bruise. dPooled term of bleeding not included in bruising, petechiae, or major bleeding. eThrombocytopenia or platelet count decreased. fHypertension, blood pressure increased, or hypertensive crisis. gGrade ≥3 hemorrhage, serious hemorrhage, and central nervous system hemorrhage of any grade were pooled. hOne patient experienced atrial fibrillation that was worsened from a pre-existing condition. iLung carcinoma (unrelated) leading to discontinuation of zanubrutinib and death prior to initiating venetoclax treatment.</a:t>
            </a:r>
          </a:p>
          <a:p>
            <a:r>
              <a:rPr lang="en-GB"/>
              <a:t>AE, adverse event; TLS, tumor lysis syndrome.</a:t>
            </a:r>
          </a:p>
          <a:p>
            <a:r>
              <a:rPr lang="en-GB" b="1"/>
              <a:t>Tedeschi, A. Abstract 67 presented at ASH 2021.</a:t>
            </a:r>
          </a:p>
        </p:txBody>
      </p:sp>
    </p:spTree>
    <p:extLst>
      <p:ext uri="{BB962C8B-B14F-4D97-AF65-F5344CB8AC3E}">
        <p14:creationId xmlns:p14="http://schemas.microsoft.com/office/powerpoint/2010/main" val="851068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 11">
            <a:extLst>
              <a:ext uri="{FF2B5EF4-FFF2-40B4-BE49-F238E27FC236}">
                <a16:creationId xmlns:a16="http://schemas.microsoft.com/office/drawing/2014/main" id="{86422A5D-16F6-43EF-82D7-4A42FBB4FD87}"/>
              </a:ext>
            </a:extLst>
          </p:cNvPr>
          <p:cNvGraphicFramePr/>
          <p:nvPr>
            <p:extLst>
              <p:ext uri="{D42A27DB-BD31-4B8C-83A1-F6EECF244321}">
                <p14:modId xmlns:p14="http://schemas.microsoft.com/office/powerpoint/2010/main" val="376504239"/>
              </p:ext>
            </p:extLst>
          </p:nvPr>
        </p:nvGraphicFramePr>
        <p:xfrm>
          <a:off x="320281" y="1683813"/>
          <a:ext cx="9737498" cy="4031164"/>
        </p:xfrm>
        <a:graphic>
          <a:graphicData uri="http://schemas.openxmlformats.org/drawingml/2006/chart">
            <c:chart xmlns:c="http://schemas.openxmlformats.org/drawingml/2006/chart" xmlns:r="http://schemas.openxmlformats.org/officeDocument/2006/relationships" r:id="rId2"/>
          </a:graphicData>
        </a:graphic>
      </p:graphicFrame>
      <p:sp>
        <p:nvSpPr>
          <p:cNvPr id="7" name="object 7"/>
          <p:cNvSpPr txBox="1"/>
          <p:nvPr/>
        </p:nvSpPr>
        <p:spPr>
          <a:xfrm>
            <a:off x="11546585" y="6449059"/>
            <a:ext cx="85725" cy="135935"/>
          </a:xfrm>
          <a:prstGeom prst="rect">
            <a:avLst/>
          </a:prstGeom>
        </p:spPr>
        <p:txBody>
          <a:bodyPr vert="horz" wrap="square" lIns="0" tIns="12700" rIns="0" bIns="0" rtlCol="0">
            <a:spAutoFit/>
          </a:bodyPr>
          <a:lstStyle/>
          <a:p>
            <a:pPr marL="12700">
              <a:lnSpc>
                <a:spcPct val="100000"/>
              </a:lnSpc>
              <a:spcBef>
                <a:spcPts val="100"/>
              </a:spcBef>
            </a:pPr>
            <a:r>
              <a:rPr lang="de-DE" sz="800">
                <a:solidFill>
                  <a:srgbClr val="FFFFFF"/>
                </a:solidFill>
                <a:latin typeface="Arial" panose="020B0604020202020204" pitchFamily="34" charset="0"/>
                <a:cs typeface="Arial" panose="020B0604020202020204" pitchFamily="34" charset="0"/>
              </a:rPr>
              <a:t>2</a:t>
            </a:r>
            <a:endParaRPr lang="de-DE" sz="80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4EA3574D-B635-4333-8D5D-D90343D48550}"/>
              </a:ext>
            </a:extLst>
          </p:cNvPr>
          <p:cNvSpPr txBox="1"/>
          <p:nvPr/>
        </p:nvSpPr>
        <p:spPr>
          <a:xfrm>
            <a:off x="2851042" y="4440634"/>
            <a:ext cx="242374" cy="215444"/>
          </a:xfrm>
          <a:prstGeom prst="rect">
            <a:avLst/>
          </a:prstGeom>
          <a:noFill/>
        </p:spPr>
        <p:txBody>
          <a:bodyPr wrap="none" rtlCol="0">
            <a:spAutoFit/>
          </a:bodyPr>
          <a:lstStyle/>
          <a:p>
            <a:r>
              <a:rPr lang="de-DE" sz="1200" baseline="30000"/>
              <a:t>g</a:t>
            </a:r>
          </a:p>
        </p:txBody>
      </p:sp>
      <p:sp>
        <p:nvSpPr>
          <p:cNvPr id="14" name="Textfeld 13">
            <a:extLst>
              <a:ext uri="{FF2B5EF4-FFF2-40B4-BE49-F238E27FC236}">
                <a16:creationId xmlns:a16="http://schemas.microsoft.com/office/drawing/2014/main" id="{C804B93F-2D26-40FA-BF4A-F835D949B625}"/>
              </a:ext>
            </a:extLst>
          </p:cNvPr>
          <p:cNvSpPr txBox="1"/>
          <p:nvPr/>
        </p:nvSpPr>
        <p:spPr>
          <a:xfrm>
            <a:off x="2851042" y="4244586"/>
            <a:ext cx="213520" cy="215444"/>
          </a:xfrm>
          <a:prstGeom prst="rect">
            <a:avLst/>
          </a:prstGeom>
          <a:noFill/>
        </p:spPr>
        <p:txBody>
          <a:bodyPr wrap="none" rtlCol="0">
            <a:spAutoFit/>
          </a:bodyPr>
          <a:lstStyle/>
          <a:p>
            <a:r>
              <a:rPr lang="de-DE" sz="1200" baseline="30000"/>
              <a:t>f</a:t>
            </a:r>
          </a:p>
        </p:txBody>
      </p:sp>
      <p:sp>
        <p:nvSpPr>
          <p:cNvPr id="15" name="Textfeld 14">
            <a:extLst>
              <a:ext uri="{FF2B5EF4-FFF2-40B4-BE49-F238E27FC236}">
                <a16:creationId xmlns:a16="http://schemas.microsoft.com/office/drawing/2014/main" id="{A3AA503A-48FD-4BAF-886D-F1B979719B04}"/>
              </a:ext>
            </a:extLst>
          </p:cNvPr>
          <p:cNvSpPr txBox="1"/>
          <p:nvPr/>
        </p:nvSpPr>
        <p:spPr>
          <a:xfrm>
            <a:off x="2851042" y="3198552"/>
            <a:ext cx="242374" cy="215444"/>
          </a:xfrm>
          <a:prstGeom prst="rect">
            <a:avLst/>
          </a:prstGeom>
          <a:noFill/>
        </p:spPr>
        <p:txBody>
          <a:bodyPr wrap="none" rtlCol="0">
            <a:spAutoFit/>
          </a:bodyPr>
          <a:lstStyle/>
          <a:p>
            <a:r>
              <a:rPr lang="de-DE" sz="1200" baseline="30000"/>
              <a:t>e</a:t>
            </a:r>
          </a:p>
        </p:txBody>
      </p:sp>
      <p:sp>
        <p:nvSpPr>
          <p:cNvPr id="16" name="Textfeld 15">
            <a:extLst>
              <a:ext uri="{FF2B5EF4-FFF2-40B4-BE49-F238E27FC236}">
                <a16:creationId xmlns:a16="http://schemas.microsoft.com/office/drawing/2014/main" id="{435B558D-CB3D-4B34-9E17-7BF301E91B34}"/>
              </a:ext>
            </a:extLst>
          </p:cNvPr>
          <p:cNvSpPr txBox="1"/>
          <p:nvPr/>
        </p:nvSpPr>
        <p:spPr>
          <a:xfrm>
            <a:off x="2851042" y="3014394"/>
            <a:ext cx="242374" cy="215444"/>
          </a:xfrm>
          <a:prstGeom prst="rect">
            <a:avLst/>
          </a:prstGeom>
          <a:noFill/>
        </p:spPr>
        <p:txBody>
          <a:bodyPr wrap="none" rtlCol="0">
            <a:spAutoFit/>
          </a:bodyPr>
          <a:lstStyle/>
          <a:p>
            <a:r>
              <a:rPr lang="de-DE" sz="1200" baseline="30000"/>
              <a:t>d</a:t>
            </a:r>
          </a:p>
        </p:txBody>
      </p:sp>
      <p:sp>
        <p:nvSpPr>
          <p:cNvPr id="17" name="Textfeld 16">
            <a:extLst>
              <a:ext uri="{FF2B5EF4-FFF2-40B4-BE49-F238E27FC236}">
                <a16:creationId xmlns:a16="http://schemas.microsoft.com/office/drawing/2014/main" id="{DC31F115-3B9E-4587-A9F0-4C0D806183FB}"/>
              </a:ext>
            </a:extLst>
          </p:cNvPr>
          <p:cNvSpPr txBox="1"/>
          <p:nvPr/>
        </p:nvSpPr>
        <p:spPr>
          <a:xfrm>
            <a:off x="2857454" y="2805170"/>
            <a:ext cx="235962" cy="215444"/>
          </a:xfrm>
          <a:prstGeom prst="rect">
            <a:avLst/>
          </a:prstGeom>
          <a:noFill/>
        </p:spPr>
        <p:txBody>
          <a:bodyPr wrap="none" rtlCol="0">
            <a:spAutoFit/>
          </a:bodyPr>
          <a:lstStyle/>
          <a:p>
            <a:r>
              <a:rPr lang="de-DE" sz="1200" baseline="30000"/>
              <a:t>c</a:t>
            </a:r>
          </a:p>
        </p:txBody>
      </p:sp>
      <p:sp>
        <p:nvSpPr>
          <p:cNvPr id="18" name="Textfeld 17">
            <a:extLst>
              <a:ext uri="{FF2B5EF4-FFF2-40B4-BE49-F238E27FC236}">
                <a16:creationId xmlns:a16="http://schemas.microsoft.com/office/drawing/2014/main" id="{49F17B92-D2D8-4B7E-B59E-CC1296023058}"/>
              </a:ext>
            </a:extLst>
          </p:cNvPr>
          <p:cNvSpPr txBox="1"/>
          <p:nvPr/>
        </p:nvSpPr>
        <p:spPr>
          <a:xfrm>
            <a:off x="2851042" y="1979593"/>
            <a:ext cx="242374" cy="215444"/>
          </a:xfrm>
          <a:prstGeom prst="rect">
            <a:avLst/>
          </a:prstGeom>
          <a:noFill/>
        </p:spPr>
        <p:txBody>
          <a:bodyPr wrap="none" rtlCol="0">
            <a:spAutoFit/>
          </a:bodyPr>
          <a:lstStyle/>
          <a:p>
            <a:r>
              <a:rPr lang="de-DE" sz="1200" baseline="30000"/>
              <a:t>b</a:t>
            </a:r>
          </a:p>
        </p:txBody>
      </p:sp>
      <p:sp>
        <p:nvSpPr>
          <p:cNvPr id="19" name="Textfeld 18">
            <a:extLst>
              <a:ext uri="{FF2B5EF4-FFF2-40B4-BE49-F238E27FC236}">
                <a16:creationId xmlns:a16="http://schemas.microsoft.com/office/drawing/2014/main" id="{C84394A4-C821-4A9C-B773-1C3B7185BF14}"/>
              </a:ext>
            </a:extLst>
          </p:cNvPr>
          <p:cNvSpPr txBox="1"/>
          <p:nvPr/>
        </p:nvSpPr>
        <p:spPr>
          <a:xfrm>
            <a:off x="2851042" y="1777348"/>
            <a:ext cx="242374" cy="215444"/>
          </a:xfrm>
          <a:prstGeom prst="rect">
            <a:avLst/>
          </a:prstGeom>
          <a:noFill/>
        </p:spPr>
        <p:txBody>
          <a:bodyPr wrap="none" rtlCol="0">
            <a:spAutoFit/>
          </a:bodyPr>
          <a:lstStyle/>
          <a:p>
            <a:r>
              <a:rPr lang="de-DE" sz="1200" baseline="30000"/>
              <a:t>a</a:t>
            </a:r>
          </a:p>
        </p:txBody>
      </p:sp>
      <p:sp>
        <p:nvSpPr>
          <p:cNvPr id="20" name="Textfeld 19">
            <a:extLst>
              <a:ext uri="{FF2B5EF4-FFF2-40B4-BE49-F238E27FC236}">
                <a16:creationId xmlns:a16="http://schemas.microsoft.com/office/drawing/2014/main" id="{594A78AD-C41E-49A2-A946-2A97A22614DC}"/>
              </a:ext>
            </a:extLst>
          </p:cNvPr>
          <p:cNvSpPr txBox="1"/>
          <p:nvPr/>
        </p:nvSpPr>
        <p:spPr>
          <a:xfrm>
            <a:off x="6466657" y="1783563"/>
            <a:ext cx="619080" cy="276999"/>
          </a:xfrm>
          <a:prstGeom prst="rect">
            <a:avLst/>
          </a:prstGeom>
          <a:noFill/>
        </p:spPr>
        <p:txBody>
          <a:bodyPr wrap="none" rtlCol="0">
            <a:spAutoFit/>
          </a:bodyPr>
          <a:lstStyle/>
          <a:p>
            <a:r>
              <a:rPr lang="de-DE" sz="1200"/>
              <a:t>23.5%</a:t>
            </a:r>
          </a:p>
        </p:txBody>
      </p:sp>
      <p:sp>
        <p:nvSpPr>
          <p:cNvPr id="21" name="Textfeld 20">
            <a:extLst>
              <a:ext uri="{FF2B5EF4-FFF2-40B4-BE49-F238E27FC236}">
                <a16:creationId xmlns:a16="http://schemas.microsoft.com/office/drawing/2014/main" id="{C8C5596A-15EE-4B35-AB4C-2D01E996402F}"/>
              </a:ext>
            </a:extLst>
          </p:cNvPr>
          <p:cNvSpPr txBox="1"/>
          <p:nvPr/>
        </p:nvSpPr>
        <p:spPr>
          <a:xfrm>
            <a:off x="6038846" y="1986925"/>
            <a:ext cx="619080" cy="276999"/>
          </a:xfrm>
          <a:prstGeom prst="rect">
            <a:avLst/>
          </a:prstGeom>
          <a:noFill/>
        </p:spPr>
        <p:txBody>
          <a:bodyPr wrap="none" rtlCol="0">
            <a:spAutoFit/>
          </a:bodyPr>
          <a:lstStyle/>
          <a:p>
            <a:r>
              <a:rPr lang="de-DE" sz="1200"/>
              <a:t>20.6%</a:t>
            </a:r>
          </a:p>
        </p:txBody>
      </p:sp>
      <p:sp>
        <p:nvSpPr>
          <p:cNvPr id="22" name="Textfeld 21">
            <a:extLst>
              <a:ext uri="{FF2B5EF4-FFF2-40B4-BE49-F238E27FC236}">
                <a16:creationId xmlns:a16="http://schemas.microsoft.com/office/drawing/2014/main" id="{F7116EE9-04D5-4BEA-8D97-8EDADB3EEEDE}"/>
              </a:ext>
            </a:extLst>
          </p:cNvPr>
          <p:cNvSpPr txBox="1"/>
          <p:nvPr/>
        </p:nvSpPr>
        <p:spPr>
          <a:xfrm>
            <a:off x="5157806" y="2195037"/>
            <a:ext cx="619080" cy="276999"/>
          </a:xfrm>
          <a:prstGeom prst="rect">
            <a:avLst/>
          </a:prstGeom>
          <a:noFill/>
        </p:spPr>
        <p:txBody>
          <a:bodyPr wrap="none" rtlCol="0">
            <a:spAutoFit/>
          </a:bodyPr>
          <a:lstStyle/>
          <a:p>
            <a:r>
              <a:rPr lang="de-DE" sz="1200"/>
              <a:t>14.7%</a:t>
            </a:r>
          </a:p>
        </p:txBody>
      </p:sp>
      <p:sp>
        <p:nvSpPr>
          <p:cNvPr id="23" name="Textfeld 22">
            <a:extLst>
              <a:ext uri="{FF2B5EF4-FFF2-40B4-BE49-F238E27FC236}">
                <a16:creationId xmlns:a16="http://schemas.microsoft.com/office/drawing/2014/main" id="{F5F43FFD-2DEF-4DD7-9858-64516BC03DE2}"/>
              </a:ext>
            </a:extLst>
          </p:cNvPr>
          <p:cNvSpPr txBox="1"/>
          <p:nvPr/>
        </p:nvSpPr>
        <p:spPr>
          <a:xfrm>
            <a:off x="5157806" y="2398041"/>
            <a:ext cx="619080" cy="276999"/>
          </a:xfrm>
          <a:prstGeom prst="rect">
            <a:avLst/>
          </a:prstGeom>
          <a:noFill/>
        </p:spPr>
        <p:txBody>
          <a:bodyPr wrap="none" rtlCol="0">
            <a:spAutoFit/>
          </a:bodyPr>
          <a:lstStyle/>
          <a:p>
            <a:r>
              <a:rPr lang="de-DE" sz="1200"/>
              <a:t>14.7%</a:t>
            </a:r>
          </a:p>
        </p:txBody>
      </p:sp>
      <p:sp>
        <p:nvSpPr>
          <p:cNvPr id="24" name="Textfeld 23">
            <a:extLst>
              <a:ext uri="{FF2B5EF4-FFF2-40B4-BE49-F238E27FC236}">
                <a16:creationId xmlns:a16="http://schemas.microsoft.com/office/drawing/2014/main" id="{994F54A9-DEA1-4687-984B-6D032E552088}"/>
              </a:ext>
            </a:extLst>
          </p:cNvPr>
          <p:cNvSpPr txBox="1"/>
          <p:nvPr/>
        </p:nvSpPr>
        <p:spPr>
          <a:xfrm>
            <a:off x="5157806" y="2601045"/>
            <a:ext cx="619080" cy="276999"/>
          </a:xfrm>
          <a:prstGeom prst="rect">
            <a:avLst/>
          </a:prstGeom>
          <a:noFill/>
        </p:spPr>
        <p:txBody>
          <a:bodyPr wrap="none" rtlCol="0">
            <a:spAutoFit/>
          </a:bodyPr>
          <a:lstStyle/>
          <a:p>
            <a:r>
              <a:rPr lang="de-DE" sz="1200"/>
              <a:t>14.7%</a:t>
            </a:r>
          </a:p>
        </p:txBody>
      </p:sp>
      <p:sp>
        <p:nvSpPr>
          <p:cNvPr id="25" name="Textfeld 24">
            <a:extLst>
              <a:ext uri="{FF2B5EF4-FFF2-40B4-BE49-F238E27FC236}">
                <a16:creationId xmlns:a16="http://schemas.microsoft.com/office/drawing/2014/main" id="{62B8317F-E443-46A9-AA97-1B4C84A279B7}"/>
              </a:ext>
            </a:extLst>
          </p:cNvPr>
          <p:cNvSpPr txBox="1"/>
          <p:nvPr/>
        </p:nvSpPr>
        <p:spPr>
          <a:xfrm>
            <a:off x="4802206" y="2804050"/>
            <a:ext cx="607667" cy="276999"/>
          </a:xfrm>
          <a:prstGeom prst="rect">
            <a:avLst/>
          </a:prstGeom>
          <a:noFill/>
        </p:spPr>
        <p:txBody>
          <a:bodyPr wrap="none" rtlCol="0">
            <a:spAutoFit/>
          </a:bodyPr>
          <a:lstStyle/>
          <a:p>
            <a:r>
              <a:rPr lang="de-DE" sz="1200"/>
              <a:t>11.8%</a:t>
            </a:r>
          </a:p>
        </p:txBody>
      </p:sp>
      <p:sp>
        <p:nvSpPr>
          <p:cNvPr id="26" name="Textfeld 25">
            <a:extLst>
              <a:ext uri="{FF2B5EF4-FFF2-40B4-BE49-F238E27FC236}">
                <a16:creationId xmlns:a16="http://schemas.microsoft.com/office/drawing/2014/main" id="{17C1FDC0-CFA4-41ED-BFF2-A1E5DEF039FF}"/>
              </a:ext>
            </a:extLst>
          </p:cNvPr>
          <p:cNvSpPr txBox="1"/>
          <p:nvPr/>
        </p:nvSpPr>
        <p:spPr>
          <a:xfrm>
            <a:off x="4325312" y="3012484"/>
            <a:ext cx="534121" cy="276999"/>
          </a:xfrm>
          <a:prstGeom prst="rect">
            <a:avLst/>
          </a:prstGeom>
          <a:noFill/>
        </p:spPr>
        <p:txBody>
          <a:bodyPr wrap="none" rtlCol="0">
            <a:spAutoFit/>
          </a:bodyPr>
          <a:lstStyle/>
          <a:p>
            <a:r>
              <a:rPr lang="de-DE" sz="1200"/>
              <a:t>8.8%</a:t>
            </a:r>
          </a:p>
        </p:txBody>
      </p:sp>
      <p:sp>
        <p:nvSpPr>
          <p:cNvPr id="27" name="Textfeld 26">
            <a:extLst>
              <a:ext uri="{FF2B5EF4-FFF2-40B4-BE49-F238E27FC236}">
                <a16:creationId xmlns:a16="http://schemas.microsoft.com/office/drawing/2014/main" id="{8E30E39D-054C-46B0-9015-673DECBE8056}"/>
              </a:ext>
            </a:extLst>
          </p:cNvPr>
          <p:cNvSpPr txBox="1"/>
          <p:nvPr/>
        </p:nvSpPr>
        <p:spPr>
          <a:xfrm>
            <a:off x="4325312" y="3216156"/>
            <a:ext cx="534121" cy="276999"/>
          </a:xfrm>
          <a:prstGeom prst="rect">
            <a:avLst/>
          </a:prstGeom>
          <a:noFill/>
        </p:spPr>
        <p:txBody>
          <a:bodyPr wrap="none" rtlCol="0">
            <a:spAutoFit/>
          </a:bodyPr>
          <a:lstStyle/>
          <a:p>
            <a:r>
              <a:rPr lang="de-DE" sz="1200"/>
              <a:t>8.8%</a:t>
            </a:r>
          </a:p>
        </p:txBody>
      </p:sp>
      <p:sp>
        <p:nvSpPr>
          <p:cNvPr id="28" name="Textfeld 27">
            <a:extLst>
              <a:ext uri="{FF2B5EF4-FFF2-40B4-BE49-F238E27FC236}">
                <a16:creationId xmlns:a16="http://schemas.microsoft.com/office/drawing/2014/main" id="{848DB08F-45D5-437C-AAB7-62F069C15AAB}"/>
              </a:ext>
            </a:extLst>
          </p:cNvPr>
          <p:cNvSpPr txBox="1"/>
          <p:nvPr/>
        </p:nvSpPr>
        <p:spPr>
          <a:xfrm>
            <a:off x="3443455" y="3413996"/>
            <a:ext cx="534121" cy="276999"/>
          </a:xfrm>
          <a:prstGeom prst="rect">
            <a:avLst/>
          </a:prstGeom>
          <a:noFill/>
        </p:spPr>
        <p:txBody>
          <a:bodyPr wrap="none" rtlCol="0">
            <a:spAutoFit/>
          </a:bodyPr>
          <a:lstStyle/>
          <a:p>
            <a:r>
              <a:rPr lang="de-DE" sz="1200"/>
              <a:t>2.9%</a:t>
            </a:r>
          </a:p>
        </p:txBody>
      </p:sp>
      <p:sp>
        <p:nvSpPr>
          <p:cNvPr id="29" name="Textfeld 28">
            <a:extLst>
              <a:ext uri="{FF2B5EF4-FFF2-40B4-BE49-F238E27FC236}">
                <a16:creationId xmlns:a16="http://schemas.microsoft.com/office/drawing/2014/main" id="{8F809C06-EC54-492A-BB57-001CD10D3B8F}"/>
              </a:ext>
            </a:extLst>
          </p:cNvPr>
          <p:cNvSpPr txBox="1"/>
          <p:nvPr/>
        </p:nvSpPr>
        <p:spPr>
          <a:xfrm>
            <a:off x="3443455" y="3619343"/>
            <a:ext cx="534121" cy="276999"/>
          </a:xfrm>
          <a:prstGeom prst="rect">
            <a:avLst/>
          </a:prstGeom>
          <a:noFill/>
        </p:spPr>
        <p:txBody>
          <a:bodyPr wrap="none" rtlCol="0">
            <a:spAutoFit/>
          </a:bodyPr>
          <a:lstStyle/>
          <a:p>
            <a:r>
              <a:rPr lang="de-DE" sz="1200"/>
              <a:t>2.9%</a:t>
            </a:r>
          </a:p>
        </p:txBody>
      </p:sp>
      <p:sp>
        <p:nvSpPr>
          <p:cNvPr id="30" name="Textfeld 29">
            <a:extLst>
              <a:ext uri="{FF2B5EF4-FFF2-40B4-BE49-F238E27FC236}">
                <a16:creationId xmlns:a16="http://schemas.microsoft.com/office/drawing/2014/main" id="{1B0EC47C-885B-4BBA-BE53-2BEF2DB3C963}"/>
              </a:ext>
            </a:extLst>
          </p:cNvPr>
          <p:cNvSpPr txBox="1"/>
          <p:nvPr/>
        </p:nvSpPr>
        <p:spPr>
          <a:xfrm>
            <a:off x="3443455" y="3824690"/>
            <a:ext cx="1024639" cy="276999"/>
          </a:xfrm>
          <a:prstGeom prst="rect">
            <a:avLst/>
          </a:prstGeom>
          <a:noFill/>
        </p:spPr>
        <p:txBody>
          <a:bodyPr wrap="none" rtlCol="0">
            <a:spAutoFit/>
          </a:bodyPr>
          <a:lstStyle/>
          <a:p>
            <a:r>
              <a:rPr lang="de-DE" sz="1200"/>
              <a:t>2.9% (</a:t>
            </a:r>
            <a:r>
              <a:rPr lang="de-DE" sz="1200" err="1"/>
              <a:t>n</a:t>
            </a:r>
            <a:r>
              <a:rPr lang="de-DE" sz="1200"/>
              <a:t>=1</a:t>
            </a:r>
            <a:r>
              <a:rPr lang="de-DE" sz="1200" baseline="30000"/>
              <a:t>h</a:t>
            </a:r>
            <a:r>
              <a:rPr lang="de-DE" sz="1200"/>
              <a:t>)</a:t>
            </a:r>
          </a:p>
        </p:txBody>
      </p:sp>
      <p:sp>
        <p:nvSpPr>
          <p:cNvPr id="31" name="Textfeld 30">
            <a:extLst>
              <a:ext uri="{FF2B5EF4-FFF2-40B4-BE49-F238E27FC236}">
                <a16:creationId xmlns:a16="http://schemas.microsoft.com/office/drawing/2014/main" id="{3ABECFDF-7D94-4EFF-B475-74541981986F}"/>
              </a:ext>
            </a:extLst>
          </p:cNvPr>
          <p:cNvSpPr txBox="1"/>
          <p:nvPr/>
        </p:nvSpPr>
        <p:spPr>
          <a:xfrm>
            <a:off x="3443455" y="4030038"/>
            <a:ext cx="534121" cy="276999"/>
          </a:xfrm>
          <a:prstGeom prst="rect">
            <a:avLst/>
          </a:prstGeom>
          <a:noFill/>
        </p:spPr>
        <p:txBody>
          <a:bodyPr wrap="none" rtlCol="0">
            <a:spAutoFit/>
          </a:bodyPr>
          <a:lstStyle/>
          <a:p>
            <a:r>
              <a:rPr lang="de-DE" sz="1200"/>
              <a:t>2.9%</a:t>
            </a:r>
          </a:p>
        </p:txBody>
      </p:sp>
      <p:sp>
        <p:nvSpPr>
          <p:cNvPr id="32" name="Textfeld 31">
            <a:extLst>
              <a:ext uri="{FF2B5EF4-FFF2-40B4-BE49-F238E27FC236}">
                <a16:creationId xmlns:a16="http://schemas.microsoft.com/office/drawing/2014/main" id="{30C14F73-728B-4ED1-9E16-2C65A09A53DE}"/>
              </a:ext>
            </a:extLst>
          </p:cNvPr>
          <p:cNvSpPr txBox="1"/>
          <p:nvPr/>
        </p:nvSpPr>
        <p:spPr>
          <a:xfrm>
            <a:off x="3443455" y="4228767"/>
            <a:ext cx="534121" cy="276999"/>
          </a:xfrm>
          <a:prstGeom prst="rect">
            <a:avLst/>
          </a:prstGeom>
          <a:noFill/>
        </p:spPr>
        <p:txBody>
          <a:bodyPr wrap="none" rtlCol="0">
            <a:spAutoFit/>
          </a:bodyPr>
          <a:lstStyle/>
          <a:p>
            <a:r>
              <a:rPr lang="de-DE" sz="1200"/>
              <a:t>2.9%</a:t>
            </a:r>
          </a:p>
        </p:txBody>
      </p:sp>
      <p:sp>
        <p:nvSpPr>
          <p:cNvPr id="33" name="Textfeld 32">
            <a:extLst>
              <a:ext uri="{FF2B5EF4-FFF2-40B4-BE49-F238E27FC236}">
                <a16:creationId xmlns:a16="http://schemas.microsoft.com/office/drawing/2014/main" id="{44F3921C-4324-46D0-A5CB-731A550411C9}"/>
              </a:ext>
            </a:extLst>
          </p:cNvPr>
          <p:cNvSpPr txBox="1"/>
          <p:nvPr/>
        </p:nvSpPr>
        <p:spPr>
          <a:xfrm>
            <a:off x="3086081" y="4431928"/>
            <a:ext cx="405880" cy="276999"/>
          </a:xfrm>
          <a:prstGeom prst="rect">
            <a:avLst/>
          </a:prstGeom>
          <a:noFill/>
        </p:spPr>
        <p:txBody>
          <a:bodyPr wrap="none" rtlCol="0">
            <a:spAutoFit/>
          </a:bodyPr>
          <a:lstStyle/>
          <a:p>
            <a:r>
              <a:rPr lang="de-DE" sz="1200"/>
              <a:t>0%</a:t>
            </a:r>
          </a:p>
        </p:txBody>
      </p:sp>
      <p:sp>
        <p:nvSpPr>
          <p:cNvPr id="34" name="Textfeld 33">
            <a:extLst>
              <a:ext uri="{FF2B5EF4-FFF2-40B4-BE49-F238E27FC236}">
                <a16:creationId xmlns:a16="http://schemas.microsoft.com/office/drawing/2014/main" id="{4905994F-DC6E-4D70-9374-74BCF44CAC05}"/>
              </a:ext>
            </a:extLst>
          </p:cNvPr>
          <p:cNvSpPr txBox="1"/>
          <p:nvPr/>
        </p:nvSpPr>
        <p:spPr>
          <a:xfrm>
            <a:off x="3086081" y="4637485"/>
            <a:ext cx="405880" cy="276999"/>
          </a:xfrm>
          <a:prstGeom prst="rect">
            <a:avLst/>
          </a:prstGeom>
          <a:noFill/>
        </p:spPr>
        <p:txBody>
          <a:bodyPr wrap="none" rtlCol="0">
            <a:spAutoFit/>
          </a:bodyPr>
          <a:lstStyle/>
          <a:p>
            <a:r>
              <a:rPr lang="de-DE" sz="1200"/>
              <a:t>0%</a:t>
            </a:r>
          </a:p>
        </p:txBody>
      </p:sp>
      <p:sp>
        <p:nvSpPr>
          <p:cNvPr id="35" name="Textfeld 34">
            <a:extLst>
              <a:ext uri="{FF2B5EF4-FFF2-40B4-BE49-F238E27FC236}">
                <a16:creationId xmlns:a16="http://schemas.microsoft.com/office/drawing/2014/main" id="{7CCD2F79-811F-4EA4-AB12-C5D921292B73}"/>
              </a:ext>
            </a:extLst>
          </p:cNvPr>
          <p:cNvSpPr txBox="1"/>
          <p:nvPr/>
        </p:nvSpPr>
        <p:spPr>
          <a:xfrm>
            <a:off x="3086081" y="4835605"/>
            <a:ext cx="405880" cy="276999"/>
          </a:xfrm>
          <a:prstGeom prst="rect">
            <a:avLst/>
          </a:prstGeom>
          <a:noFill/>
        </p:spPr>
        <p:txBody>
          <a:bodyPr wrap="none" rtlCol="0">
            <a:spAutoFit/>
          </a:bodyPr>
          <a:lstStyle/>
          <a:p>
            <a:r>
              <a:rPr lang="de-DE" sz="1200"/>
              <a:t>0%</a:t>
            </a:r>
          </a:p>
        </p:txBody>
      </p:sp>
      <p:sp>
        <p:nvSpPr>
          <p:cNvPr id="4" name="Titel 3">
            <a:extLst>
              <a:ext uri="{FF2B5EF4-FFF2-40B4-BE49-F238E27FC236}">
                <a16:creationId xmlns:a16="http://schemas.microsoft.com/office/drawing/2014/main" id="{DD6D0E8E-6C7B-D743-829F-B95E3F03328B}"/>
              </a:ext>
            </a:extLst>
          </p:cNvPr>
          <p:cNvSpPr>
            <a:spLocks noGrp="1"/>
          </p:cNvSpPr>
          <p:nvPr>
            <p:ph type="title"/>
          </p:nvPr>
        </p:nvSpPr>
        <p:spPr/>
        <p:txBody>
          <a:bodyPr/>
          <a:lstStyle/>
          <a:p>
            <a:r>
              <a:rPr lang="de-DE"/>
              <a:t>AEs </a:t>
            </a:r>
            <a:r>
              <a:rPr lang="de-DE" err="1"/>
              <a:t>of</a:t>
            </a:r>
            <a:r>
              <a:rPr lang="de-DE"/>
              <a:t> </a:t>
            </a:r>
            <a:r>
              <a:rPr lang="de-DE" err="1"/>
              <a:t>interest</a:t>
            </a:r>
            <a:r>
              <a:rPr lang="de-DE"/>
              <a:t> in </a:t>
            </a:r>
            <a:r>
              <a:rPr lang="de-DE" err="1"/>
              <a:t>patients</a:t>
            </a:r>
            <a:r>
              <a:rPr lang="de-DE"/>
              <a:t> </a:t>
            </a:r>
            <a:r>
              <a:rPr lang="de-DE" err="1"/>
              <a:t>receiving</a:t>
            </a:r>
            <a:r>
              <a:rPr lang="de-DE"/>
              <a:t> </a:t>
            </a:r>
            <a:r>
              <a:rPr lang="de-DE" err="1"/>
              <a:t>combination</a:t>
            </a:r>
            <a:r>
              <a:rPr lang="de-DE"/>
              <a:t> </a:t>
            </a:r>
            <a:r>
              <a:rPr lang="de-DE" err="1"/>
              <a:t>treatment</a:t>
            </a:r>
            <a:endParaRPr lang="de-DE"/>
          </a:p>
        </p:txBody>
      </p:sp>
      <p:sp>
        <p:nvSpPr>
          <p:cNvPr id="6" name="Fußzeilenplatzhalter 5">
            <a:extLst>
              <a:ext uri="{FF2B5EF4-FFF2-40B4-BE49-F238E27FC236}">
                <a16:creationId xmlns:a16="http://schemas.microsoft.com/office/drawing/2014/main" id="{5E0EB245-A488-BF4D-B02E-368958993EF4}"/>
              </a:ext>
            </a:extLst>
          </p:cNvPr>
          <p:cNvSpPr>
            <a:spLocks noGrp="1"/>
          </p:cNvSpPr>
          <p:nvPr>
            <p:ph type="ftr" sz="quarter" idx="11"/>
          </p:nvPr>
        </p:nvSpPr>
        <p:spPr/>
        <p:txBody>
          <a:bodyPr/>
          <a:lstStyle/>
          <a:p>
            <a:r>
              <a:rPr lang="en-GB"/>
              <a:t>Note: Pooled term analysis; median follow-up: 13.5 months.</a:t>
            </a:r>
          </a:p>
          <a:p>
            <a:r>
              <a:rPr lang="en-GB" baseline="30000"/>
              <a:t>a</a:t>
            </a:r>
            <a:r>
              <a:rPr lang="en-GB"/>
              <a:t>All infection terms pooled. </a:t>
            </a:r>
            <a:r>
              <a:rPr lang="en-GB" baseline="30000"/>
              <a:t>b</a:t>
            </a:r>
            <a:r>
              <a:rPr lang="en-GB"/>
              <a:t>Neutropenia, neutrophil count decreased, or febrile neutropenia. </a:t>
            </a:r>
            <a:r>
              <a:rPr lang="en-GB" baseline="30000"/>
              <a:t>c</a:t>
            </a:r>
            <a:r>
              <a:rPr lang="en-GB"/>
              <a:t>Purpura, contusion, ecchymosis or increased tendency to bruise. </a:t>
            </a:r>
            <a:r>
              <a:rPr lang="en-GB" baseline="30000"/>
              <a:t>d</a:t>
            </a:r>
            <a:r>
              <a:rPr lang="en-GB"/>
              <a:t>Pooled term of bleeding not included in bruising, petechiae, or major bleeding. </a:t>
            </a:r>
            <a:r>
              <a:rPr lang="en-GB" baseline="30000"/>
              <a:t>e</a:t>
            </a:r>
            <a:r>
              <a:rPr lang="en-GB"/>
              <a:t>Thrombocytopenia or platelet count decreased. </a:t>
            </a:r>
            <a:r>
              <a:rPr lang="en-GB" baseline="30000"/>
              <a:t>f</a:t>
            </a:r>
            <a:r>
              <a:rPr lang="en-GB"/>
              <a:t>Hypertension, blood pressure increased, or hypertensive crisis. </a:t>
            </a:r>
            <a:r>
              <a:rPr lang="en-GB" baseline="30000"/>
              <a:t>g</a:t>
            </a:r>
            <a:r>
              <a:rPr lang="en-GB"/>
              <a:t>Grade ≥3 hemorrhage, serious hemorrhage, and central nervous system hemorrhage of any grade were pooled. </a:t>
            </a:r>
            <a:r>
              <a:rPr lang="en-GB" baseline="30000"/>
              <a:t>h</a:t>
            </a:r>
            <a:r>
              <a:rPr lang="en-GB"/>
              <a:t>One patient experienced atrial fibrillation that was worsened from a pre-existing condition.</a:t>
            </a:r>
          </a:p>
          <a:p>
            <a:r>
              <a:rPr lang="en-GB"/>
              <a:t>AE, adverse event; TLS, tumor lysis syndrome.</a:t>
            </a:r>
          </a:p>
          <a:p>
            <a:r>
              <a:rPr lang="en-GB" b="1"/>
              <a:t>Tedeschi, A. Abstract 67 presented at ASH 2021.</a:t>
            </a:r>
          </a:p>
        </p:txBody>
      </p:sp>
    </p:spTree>
    <p:extLst>
      <p:ext uri="{BB962C8B-B14F-4D97-AF65-F5344CB8AC3E}">
        <p14:creationId xmlns:p14="http://schemas.microsoft.com/office/powerpoint/2010/main" val="1356841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8E8383B-5329-44DC-9F98-8A5BA015CD6C}"/>
              </a:ext>
            </a:extLst>
          </p:cNvPr>
          <p:cNvSpPr>
            <a:spLocks noChangeArrowheads="1"/>
          </p:cNvSpPr>
          <p:nvPr/>
        </p:nvSpPr>
        <p:spPr bwMode="auto">
          <a:xfrm>
            <a:off x="769938" y="2909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itel 3">
            <a:extLst>
              <a:ext uri="{FF2B5EF4-FFF2-40B4-BE49-F238E27FC236}">
                <a16:creationId xmlns:a16="http://schemas.microsoft.com/office/drawing/2014/main" id="{04A08382-14CA-2549-9C34-AF03529FF4DD}"/>
              </a:ext>
            </a:extLst>
          </p:cNvPr>
          <p:cNvSpPr>
            <a:spLocks noGrp="1"/>
          </p:cNvSpPr>
          <p:nvPr>
            <p:ph type="title"/>
          </p:nvPr>
        </p:nvSpPr>
        <p:spPr/>
        <p:txBody>
          <a:bodyPr/>
          <a:lstStyle/>
          <a:p>
            <a:r>
              <a:rPr lang="de-DE"/>
              <a:t>Contents (i)</a:t>
            </a:r>
          </a:p>
        </p:txBody>
      </p:sp>
      <p:graphicFrame>
        <p:nvGraphicFramePr>
          <p:cNvPr id="9" name="Table 3">
            <a:extLst>
              <a:ext uri="{FF2B5EF4-FFF2-40B4-BE49-F238E27FC236}">
                <a16:creationId xmlns:a16="http://schemas.microsoft.com/office/drawing/2014/main" id="{39A495A4-6594-5E43-8092-033DF6084EA0}"/>
              </a:ext>
            </a:extLst>
          </p:cNvPr>
          <p:cNvGraphicFramePr>
            <a:graphicFrameLocks noGrp="1"/>
          </p:cNvGraphicFramePr>
          <p:nvPr>
            <p:extLst>
              <p:ext uri="{D42A27DB-BD31-4B8C-83A1-F6EECF244321}">
                <p14:modId xmlns:p14="http://schemas.microsoft.com/office/powerpoint/2010/main" val="1816355166"/>
              </p:ext>
            </p:extLst>
          </p:nvPr>
        </p:nvGraphicFramePr>
        <p:xfrm>
          <a:off x="416454" y="1810063"/>
          <a:ext cx="11367479" cy="3559437"/>
        </p:xfrm>
        <a:graphic>
          <a:graphicData uri="http://schemas.openxmlformats.org/drawingml/2006/table">
            <a:tbl>
              <a:tblPr firstRow="1" bandRow="1">
                <a:tableStyleId>{5C22544A-7EE6-4342-B048-85BDC9FD1C3A}</a:tableStyleId>
              </a:tblPr>
              <a:tblGrid>
                <a:gridCol w="1136289">
                  <a:extLst>
                    <a:ext uri="{9D8B030D-6E8A-4147-A177-3AD203B41FA5}">
                      <a16:colId xmlns:a16="http://schemas.microsoft.com/office/drawing/2014/main" val="2369725370"/>
                    </a:ext>
                  </a:extLst>
                </a:gridCol>
                <a:gridCol w="6977793">
                  <a:extLst>
                    <a:ext uri="{9D8B030D-6E8A-4147-A177-3AD203B41FA5}">
                      <a16:colId xmlns:a16="http://schemas.microsoft.com/office/drawing/2014/main" val="3851562108"/>
                    </a:ext>
                  </a:extLst>
                </a:gridCol>
                <a:gridCol w="1411689">
                  <a:extLst>
                    <a:ext uri="{9D8B030D-6E8A-4147-A177-3AD203B41FA5}">
                      <a16:colId xmlns:a16="http://schemas.microsoft.com/office/drawing/2014/main" val="359418087"/>
                    </a:ext>
                  </a:extLst>
                </a:gridCol>
                <a:gridCol w="1841708">
                  <a:extLst>
                    <a:ext uri="{9D8B030D-6E8A-4147-A177-3AD203B41FA5}">
                      <a16:colId xmlns:a16="http://schemas.microsoft.com/office/drawing/2014/main" val="1352664065"/>
                    </a:ext>
                  </a:extLst>
                </a:gridCol>
              </a:tblGrid>
              <a:tr h="467097">
                <a:tc>
                  <a:txBody>
                    <a:bodyPr/>
                    <a:lstStyle/>
                    <a:p>
                      <a:pPr algn="ctr"/>
                      <a:r>
                        <a:rPr lang="en-US" sz="1200"/>
                        <a:t>Slide numbers</a:t>
                      </a:r>
                    </a:p>
                  </a:txBody>
                  <a:tcPr anchor="ctr"/>
                </a:tc>
                <a:tc>
                  <a:txBody>
                    <a:bodyPr/>
                    <a:lstStyle/>
                    <a:p>
                      <a:pPr marL="0" algn="ctr" defTabSz="914400" rtl="0" eaLnBrk="1" latinLnBrk="0" hangingPunct="1"/>
                      <a:r>
                        <a:rPr lang="en-US" sz="1200" b="1" kern="1200">
                          <a:solidFill>
                            <a:schemeClr val="lt1"/>
                          </a:solidFill>
                          <a:latin typeface="+mn-lt"/>
                          <a:ea typeface="+mn-ea"/>
                          <a:cs typeface="+mn-cs"/>
                        </a:rPr>
                        <a:t>Study </a:t>
                      </a:r>
                    </a:p>
                  </a:txBody>
                  <a:tcPr anchor="ctr"/>
                </a:tc>
                <a:tc>
                  <a:txBody>
                    <a:bodyPr/>
                    <a:lstStyle/>
                    <a:p>
                      <a:pPr marL="0" algn="ctr" defTabSz="914400" rtl="0" eaLnBrk="1" latinLnBrk="0" hangingPunct="1"/>
                      <a:r>
                        <a:rPr lang="en-US" sz="1200" b="1" kern="1200">
                          <a:solidFill>
                            <a:schemeClr val="lt1"/>
                          </a:solidFill>
                          <a:latin typeface="+mn-lt"/>
                          <a:ea typeface="+mn-ea"/>
                          <a:cs typeface="+mn-cs"/>
                        </a:rPr>
                        <a:t>Abstract Number</a:t>
                      </a:r>
                    </a:p>
                  </a:txBody>
                  <a:tcPr marL="36000" marR="36000" anchor="ctr"/>
                </a:tc>
                <a:tc>
                  <a:txBody>
                    <a:bodyPr/>
                    <a:lstStyle/>
                    <a:p>
                      <a:pPr marL="0" algn="ctr" defTabSz="914400" rtl="0" eaLnBrk="1" latinLnBrk="0" hangingPunct="1"/>
                      <a:r>
                        <a:rPr lang="en-US" sz="1200" b="1" kern="1200">
                          <a:solidFill>
                            <a:schemeClr val="lt1"/>
                          </a:solidFill>
                          <a:latin typeface="+mn-lt"/>
                          <a:ea typeface="+mn-ea"/>
                          <a:cs typeface="+mn-cs"/>
                        </a:rPr>
                        <a:t>Presenter</a:t>
                      </a:r>
                    </a:p>
                  </a:txBody>
                  <a:tcPr anchor="ctr"/>
                </a:tc>
                <a:extLst>
                  <a:ext uri="{0D108BD9-81ED-4DB2-BD59-A6C34878D82A}">
                    <a16:rowId xmlns:a16="http://schemas.microsoft.com/office/drawing/2014/main" val="3483188175"/>
                  </a:ext>
                </a:extLst>
              </a:tr>
              <a:tr h="490452">
                <a:tc>
                  <a:txBody>
                    <a:bodyPr/>
                    <a:lstStyle/>
                    <a:p>
                      <a:pPr algn="ctr" fontAlgn="base"/>
                      <a:r>
                        <a:rPr lang="en-US" sz="1200" b="0" i="0">
                          <a:solidFill>
                            <a:schemeClr val="tx1"/>
                          </a:solidFill>
                          <a:effectLst/>
                          <a:latin typeface="+mj-lt"/>
                        </a:rPr>
                        <a:t>4 – 13</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a:solidFill>
                            <a:schemeClr val="tx1"/>
                          </a:solidFill>
                          <a:effectLst/>
                          <a:latin typeface="+mj-lt"/>
                        </a:rPr>
                        <a:t>SEQUOIA</a:t>
                      </a:r>
                      <a:r>
                        <a:rPr lang="en-US" sz="1200" b="0" i="0">
                          <a:solidFill>
                            <a:schemeClr val="tx1"/>
                          </a:solidFill>
                          <a:effectLst/>
                          <a:latin typeface="+mj-lt"/>
                        </a:rPr>
                        <a:t>: Results of a Phase 3 randomized study of zanubrutinib vs bendamustine + rituximab in patients with treatment-naïve CLL/SLL</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396</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Constantine Tam</a:t>
                      </a:r>
                    </a:p>
                  </a:txBody>
                  <a:tcPr anchor="ctr"/>
                </a:tc>
                <a:extLst>
                  <a:ext uri="{0D108BD9-81ED-4DB2-BD59-A6C34878D82A}">
                    <a16:rowId xmlns:a16="http://schemas.microsoft.com/office/drawing/2014/main" val="3073187361"/>
                  </a:ext>
                </a:extLst>
              </a:tr>
              <a:tr h="490452">
                <a:tc>
                  <a:txBody>
                    <a:bodyPr/>
                    <a:lstStyle/>
                    <a:p>
                      <a:pPr algn="ctr" fontAlgn="base"/>
                      <a:r>
                        <a:rPr lang="en-US" sz="1200" b="0" i="0">
                          <a:solidFill>
                            <a:schemeClr val="tx1"/>
                          </a:solidFill>
                          <a:effectLst/>
                          <a:latin typeface="+mj-lt"/>
                        </a:rPr>
                        <a:t>14</a:t>
                      </a:r>
                      <a:r>
                        <a:rPr lang="en-US" sz="1200" b="0" i="0" kern="1200">
                          <a:solidFill>
                            <a:schemeClr val="tx1"/>
                          </a:solidFill>
                          <a:effectLst/>
                          <a:latin typeface="+mn-lt"/>
                          <a:ea typeface="+mn-ea"/>
                          <a:cs typeface="+mn-cs"/>
                        </a:rPr>
                        <a:t> – </a:t>
                      </a:r>
                      <a:r>
                        <a:rPr lang="en-US" sz="1200" b="0" i="0">
                          <a:solidFill>
                            <a:schemeClr val="tx1"/>
                          </a:solidFill>
                          <a:effectLst/>
                          <a:latin typeface="+mj-lt"/>
                        </a:rPr>
                        <a:t>22</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a:solidFill>
                            <a:schemeClr val="tx1"/>
                          </a:solidFill>
                          <a:effectLst/>
                          <a:latin typeface="+mj-lt"/>
                        </a:rPr>
                        <a:t>SEQUOIA (Arm D)</a:t>
                      </a:r>
                      <a:r>
                        <a:rPr lang="en-US" sz="1200" b="0" i="0">
                          <a:solidFill>
                            <a:schemeClr val="tx1"/>
                          </a:solidFill>
                          <a:effectLst/>
                          <a:latin typeface="+mj-lt"/>
                        </a:rPr>
                        <a:t>: Zanubrutinib + venetoclax for patients with treatment-naïve CLL/SLL with del(17p): Early results from Arm D of the SEQUOIA trial</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67</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Alessandra Tedeschi</a:t>
                      </a:r>
                    </a:p>
                  </a:txBody>
                  <a:tcPr anchor="ctr"/>
                </a:tc>
                <a:extLst>
                  <a:ext uri="{0D108BD9-81ED-4DB2-BD59-A6C34878D82A}">
                    <a16:rowId xmlns:a16="http://schemas.microsoft.com/office/drawing/2014/main" val="3375744713"/>
                  </a:ext>
                </a:extLst>
              </a:tr>
              <a:tr h="490452">
                <a:tc>
                  <a:txBody>
                    <a:bodyPr/>
                    <a:lstStyle/>
                    <a:p>
                      <a:pPr algn="ctr" fontAlgn="base"/>
                      <a:r>
                        <a:rPr lang="en-US" sz="1200" b="0" i="0">
                          <a:solidFill>
                            <a:schemeClr val="tx1"/>
                          </a:solidFill>
                          <a:effectLst/>
                          <a:latin typeface="+mj-lt"/>
                        </a:rPr>
                        <a:t>23</a:t>
                      </a:r>
                      <a:r>
                        <a:rPr lang="en-US" sz="1200" b="0" i="0" kern="1200">
                          <a:solidFill>
                            <a:schemeClr val="tx1"/>
                          </a:solidFill>
                          <a:effectLst/>
                          <a:latin typeface="+mn-lt"/>
                          <a:ea typeface="+mn-ea"/>
                          <a:cs typeface="+mn-cs"/>
                        </a:rPr>
                        <a:t> – </a:t>
                      </a:r>
                      <a:r>
                        <a:rPr lang="en-US" sz="1200" b="0" i="0">
                          <a:solidFill>
                            <a:schemeClr val="tx1"/>
                          </a:solidFill>
                          <a:effectLst/>
                          <a:latin typeface="+mj-lt"/>
                        </a:rPr>
                        <a:t>32</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a:solidFill>
                            <a:schemeClr val="tx1"/>
                          </a:solidFill>
                          <a:effectLst/>
                          <a:latin typeface="+mj-lt"/>
                        </a:rPr>
                        <a:t>CAPTIVATE</a:t>
                      </a:r>
                      <a:r>
                        <a:rPr lang="en-US" sz="1200" b="0" i="0">
                          <a:solidFill>
                            <a:schemeClr val="tx1"/>
                          </a:solidFill>
                          <a:effectLst/>
                          <a:latin typeface="+mj-lt"/>
                        </a:rPr>
                        <a:t>: First-line treatment with ibrutinib + venetoclax for CLL: 2-Year post-randomization disease-free survival results from the MRD cohort of the Phase 2 CAPTIVATE study</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68</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Paolo Ghia</a:t>
                      </a:r>
                    </a:p>
                  </a:txBody>
                  <a:tcPr anchor="ctr"/>
                </a:tc>
                <a:extLst>
                  <a:ext uri="{0D108BD9-81ED-4DB2-BD59-A6C34878D82A}">
                    <a16:rowId xmlns:a16="http://schemas.microsoft.com/office/drawing/2014/main" val="3819257182"/>
                  </a:ext>
                </a:extLst>
              </a:tr>
              <a:tr h="490452">
                <a:tc>
                  <a:txBody>
                    <a:bodyPr/>
                    <a:lstStyle/>
                    <a:p>
                      <a:pPr algn="ctr" fontAlgn="base"/>
                      <a:r>
                        <a:rPr lang="en-US" sz="1200" b="0" i="0">
                          <a:solidFill>
                            <a:schemeClr val="tx1"/>
                          </a:solidFill>
                          <a:effectLst/>
                          <a:latin typeface="+mj-lt"/>
                        </a:rPr>
                        <a:t>33</a:t>
                      </a:r>
                      <a:r>
                        <a:rPr lang="en-US" sz="1200" b="0" i="0" kern="1200">
                          <a:solidFill>
                            <a:schemeClr val="tx1"/>
                          </a:solidFill>
                          <a:effectLst/>
                          <a:latin typeface="+mn-lt"/>
                          <a:ea typeface="+mn-ea"/>
                          <a:cs typeface="+mn-cs"/>
                        </a:rPr>
                        <a:t> – </a:t>
                      </a:r>
                      <a:r>
                        <a:rPr lang="en-US" sz="1200" b="0" i="0">
                          <a:solidFill>
                            <a:schemeClr val="tx1"/>
                          </a:solidFill>
                          <a:effectLst/>
                          <a:latin typeface="+mj-lt"/>
                        </a:rPr>
                        <a:t>42</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a:solidFill>
                            <a:schemeClr val="tx1"/>
                          </a:solidFill>
                          <a:effectLst/>
                          <a:latin typeface="+mj-lt"/>
                        </a:rPr>
                        <a:t>GLOW</a:t>
                      </a:r>
                      <a:r>
                        <a:rPr lang="en-US" sz="1200" b="0" i="0">
                          <a:solidFill>
                            <a:schemeClr val="tx1"/>
                          </a:solidFill>
                          <a:effectLst/>
                          <a:latin typeface="+mj-lt"/>
                        </a:rPr>
                        <a:t>: First prospective data on MRD outcomes after fixed-duration ibrutinib + venetoclax vs chlorambucil + obinutuzumab for first-line treatment of CLL in elderly or unfit patients</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70</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Tahla Munir</a:t>
                      </a:r>
                    </a:p>
                  </a:txBody>
                  <a:tcPr anchor="ctr"/>
                </a:tc>
                <a:extLst>
                  <a:ext uri="{0D108BD9-81ED-4DB2-BD59-A6C34878D82A}">
                    <a16:rowId xmlns:a16="http://schemas.microsoft.com/office/drawing/2014/main" val="821058421"/>
                  </a:ext>
                </a:extLst>
              </a:tr>
              <a:tr h="490452">
                <a:tc>
                  <a:txBody>
                    <a:bodyPr/>
                    <a:lstStyle/>
                    <a:p>
                      <a:pPr algn="ctr" fontAlgn="base"/>
                      <a:r>
                        <a:rPr lang="en-US" sz="1200" b="0" i="0">
                          <a:solidFill>
                            <a:schemeClr val="tx1"/>
                          </a:solidFill>
                          <a:effectLst/>
                          <a:latin typeface="+mj-lt"/>
                        </a:rPr>
                        <a:t>43</a:t>
                      </a:r>
                      <a:r>
                        <a:rPr lang="en-US" sz="1200" b="0" i="0" kern="1200">
                          <a:solidFill>
                            <a:schemeClr val="tx1"/>
                          </a:solidFill>
                          <a:effectLst/>
                          <a:latin typeface="+mn-lt"/>
                          <a:ea typeface="+mn-ea"/>
                          <a:cs typeface="+mn-cs"/>
                        </a:rPr>
                        <a:t> – </a:t>
                      </a:r>
                      <a:r>
                        <a:rPr lang="en-US" sz="1200" b="0" i="0">
                          <a:solidFill>
                            <a:schemeClr val="tx1"/>
                          </a:solidFill>
                          <a:effectLst/>
                          <a:latin typeface="+mj-lt"/>
                        </a:rPr>
                        <a:t>52</a:t>
                      </a:r>
                    </a:p>
                  </a:txBody>
                  <a:tcPr anchor="ctr"/>
                </a:tc>
                <a:tc>
                  <a:txBody>
                    <a:bodyPr/>
                    <a:lstStyle/>
                    <a:p>
                      <a:pPr algn="l" fontAlgn="base"/>
                      <a:r>
                        <a:rPr lang="en-US" sz="1200" b="1" i="0">
                          <a:solidFill>
                            <a:schemeClr val="tx1"/>
                          </a:solidFill>
                          <a:effectLst/>
                          <a:latin typeface="+mj-lt"/>
                        </a:rPr>
                        <a:t>GAIA (CLL13)</a:t>
                      </a:r>
                      <a:r>
                        <a:rPr lang="en-US" sz="1200" b="0" i="0">
                          <a:solidFill>
                            <a:schemeClr val="tx1"/>
                          </a:solidFill>
                          <a:effectLst/>
                          <a:latin typeface="+mj-lt"/>
                        </a:rPr>
                        <a:t>: A randomized Phase 3 study of venetoclax-based time-limited combination treatments (RVe, GVe, GIVe) vs standard chemoimmunotherapy (FCR/BR) in frontline CLL of fit patients: First co-primary endpoint analysis of the International Intergroup GAIA trial</a:t>
                      </a:r>
                    </a:p>
                  </a:txBody>
                  <a:tcPr anchor="ctr"/>
                </a:tc>
                <a:tc>
                  <a:txBody>
                    <a:bodyPr/>
                    <a:lstStyle/>
                    <a:p>
                      <a:pPr algn="ctr" fontAlgn="base"/>
                      <a:r>
                        <a:rPr lang="en-US" sz="1200" b="0" i="0">
                          <a:solidFill>
                            <a:schemeClr val="tx1"/>
                          </a:solidFill>
                          <a:effectLst/>
                          <a:latin typeface="+mj-lt"/>
                        </a:rPr>
                        <a:t>71</a:t>
                      </a:r>
                    </a:p>
                  </a:txBody>
                  <a:tcPr anchor="ctr"/>
                </a:tc>
                <a:tc>
                  <a:txBody>
                    <a:bodyPr/>
                    <a:lstStyle/>
                    <a:p>
                      <a:pPr algn="ctr" fontAlgn="base"/>
                      <a:r>
                        <a:rPr lang="en-US" sz="1200" b="0" i="0" kern="1200">
                          <a:solidFill>
                            <a:schemeClr val="tx1"/>
                          </a:solidFill>
                          <a:effectLst/>
                          <a:latin typeface="+mj-lt"/>
                          <a:ea typeface="+mn-ea"/>
                          <a:cs typeface="+mn-cs"/>
                        </a:rPr>
                        <a:t>Barbara Eichhorst</a:t>
                      </a:r>
                    </a:p>
                  </a:txBody>
                  <a:tcPr anchor="ctr"/>
                </a:tc>
                <a:extLst>
                  <a:ext uri="{0D108BD9-81ED-4DB2-BD59-A6C34878D82A}">
                    <a16:rowId xmlns:a16="http://schemas.microsoft.com/office/drawing/2014/main" val="842912487"/>
                  </a:ext>
                </a:extLst>
              </a:tr>
              <a:tr h="490452">
                <a:tc>
                  <a:txBody>
                    <a:bodyPr/>
                    <a:lstStyle/>
                    <a:p>
                      <a:pPr algn="ctr" fontAlgn="base"/>
                      <a:r>
                        <a:rPr lang="en-US" sz="1200" b="0" i="0">
                          <a:solidFill>
                            <a:schemeClr val="tx1"/>
                          </a:solidFill>
                          <a:effectLst/>
                          <a:latin typeface="+mj-lt"/>
                        </a:rPr>
                        <a:t>53</a:t>
                      </a:r>
                      <a:r>
                        <a:rPr lang="en-US" sz="1200" b="0" i="0" kern="1200">
                          <a:solidFill>
                            <a:schemeClr val="tx1"/>
                          </a:solidFill>
                          <a:effectLst/>
                          <a:latin typeface="+mn-lt"/>
                          <a:ea typeface="+mn-ea"/>
                          <a:cs typeface="+mn-cs"/>
                        </a:rPr>
                        <a:t> – </a:t>
                      </a:r>
                      <a:r>
                        <a:rPr lang="en-US" sz="1200" b="0" i="0">
                          <a:solidFill>
                            <a:schemeClr val="tx1"/>
                          </a:solidFill>
                          <a:effectLst/>
                          <a:latin typeface="+mj-lt"/>
                        </a:rPr>
                        <a:t>61</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a:solidFill>
                            <a:schemeClr val="tx1"/>
                          </a:solidFill>
                          <a:effectLst/>
                          <a:latin typeface="+mj-lt"/>
                        </a:rPr>
                        <a:t>ELEVATE R/R</a:t>
                      </a:r>
                      <a:r>
                        <a:rPr lang="en-US" sz="1200" b="0" i="0">
                          <a:solidFill>
                            <a:schemeClr val="tx1"/>
                          </a:solidFill>
                          <a:effectLst/>
                          <a:latin typeface="+mj-lt"/>
                        </a:rPr>
                        <a:t>: Characterization of BTK inhibitor-related adverse events in a head-to-head trial of acalabrutinib vs ibrutinib in previously treated CLL</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3721</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John Seymour</a:t>
                      </a:r>
                    </a:p>
                  </a:txBody>
                  <a:tcPr anchor="ctr"/>
                </a:tc>
                <a:extLst>
                  <a:ext uri="{0D108BD9-81ED-4DB2-BD59-A6C34878D82A}">
                    <a16:rowId xmlns:a16="http://schemas.microsoft.com/office/drawing/2014/main" val="2271587091"/>
                  </a:ext>
                </a:extLst>
              </a:tr>
            </a:tbl>
          </a:graphicData>
        </a:graphic>
      </p:graphicFrame>
      <p:sp>
        <p:nvSpPr>
          <p:cNvPr id="11" name="Fußzeilenplatzhalter 10">
            <a:extLst>
              <a:ext uri="{FF2B5EF4-FFF2-40B4-BE49-F238E27FC236}">
                <a16:creationId xmlns:a16="http://schemas.microsoft.com/office/drawing/2014/main" id="{7FD85BBB-B470-A846-9055-FF0BFB810736}"/>
              </a:ext>
            </a:extLst>
          </p:cNvPr>
          <p:cNvSpPr>
            <a:spLocks noGrp="1"/>
          </p:cNvSpPr>
          <p:nvPr>
            <p:ph type="ftr" sz="quarter" idx="11"/>
          </p:nvPr>
        </p:nvSpPr>
        <p:spPr/>
        <p:txBody>
          <a:bodyPr/>
          <a:lstStyle/>
          <a:p>
            <a:r>
              <a:rPr lang="en-GB"/>
              <a:t>BTK, Bruton’s tyrosine kinase; CLL, chronic lymphocytic leukemia; MRD, minimal residual disease; SLL, small lymphocytic lymphoma.</a:t>
            </a:r>
          </a:p>
        </p:txBody>
      </p:sp>
    </p:spTree>
    <p:extLst>
      <p:ext uri="{BB962C8B-B14F-4D97-AF65-F5344CB8AC3E}">
        <p14:creationId xmlns:p14="http://schemas.microsoft.com/office/powerpoint/2010/main" val="2384234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C6B9099-EA4E-4DC3-B0B2-8386590EB4DF}"/>
              </a:ext>
            </a:extLst>
          </p:cNvPr>
          <p:cNvSpPr txBox="1"/>
          <p:nvPr/>
        </p:nvSpPr>
        <p:spPr>
          <a:xfrm>
            <a:off x="6245897" y="1815303"/>
            <a:ext cx="5538116" cy="3016210"/>
          </a:xfrm>
          <a:prstGeom prst="rect">
            <a:avLst/>
          </a:prstGeom>
          <a:noFill/>
        </p:spPr>
        <p:txBody>
          <a:bodyPr wrap="square" lIns="0" tIns="0" rIns="0" bIns="0" rtlCol="0">
            <a:spAutoFit/>
          </a:bodyPr>
          <a:lstStyle/>
          <a:p>
            <a:pPr marL="285750" indent="-285750">
              <a:buClr>
                <a:schemeClr val="bg2"/>
              </a:buClr>
              <a:buFont typeface="Arial" panose="020B0604020202020204" pitchFamily="34" charset="0"/>
              <a:buChar char="•"/>
            </a:pPr>
            <a:r>
              <a:rPr lang="en-US" sz="1400" b="1">
                <a:latin typeface="+mj-lt"/>
              </a:rPr>
              <a:t>High ORR despite short follow-up</a:t>
            </a:r>
          </a:p>
          <a:p>
            <a:pPr marL="731520" lvl="1" indent="-285750">
              <a:buClr>
                <a:schemeClr val="bg2"/>
              </a:buClr>
              <a:buFont typeface="Arial" panose="020B0604020202020204" pitchFamily="34" charset="0"/>
              <a:buChar char="•"/>
            </a:pPr>
            <a:r>
              <a:rPr lang="en-US" sz="1400">
                <a:latin typeface="+mj-lt"/>
              </a:rPr>
              <a:t>Median Follow-Up (Range): 12.0 Months (3.0–21.7)</a:t>
            </a:r>
          </a:p>
          <a:p>
            <a:pPr marL="445770" lvl="1">
              <a:buClr>
                <a:schemeClr val="bg2"/>
              </a:buClr>
            </a:pPr>
            <a:endParaRPr lang="en-US" sz="1400">
              <a:latin typeface="+mj-lt"/>
            </a:endParaRPr>
          </a:p>
          <a:p>
            <a:pPr marL="285750" indent="-285750">
              <a:buClr>
                <a:schemeClr val="bg2"/>
              </a:buClr>
              <a:buFont typeface="Arial" panose="020B0604020202020204" pitchFamily="34" charset="0"/>
              <a:buChar char="•"/>
            </a:pPr>
            <a:r>
              <a:rPr lang="en-US" sz="1400">
                <a:latin typeface="+mj-lt"/>
              </a:rPr>
              <a:t>Thirty-six patients had post-baseline response evaluations by the data cutoff date</a:t>
            </a:r>
          </a:p>
          <a:p>
            <a:pPr>
              <a:buClr>
                <a:schemeClr val="bg2"/>
              </a:buClr>
            </a:pPr>
            <a:endParaRPr lang="en-US" sz="1400">
              <a:latin typeface="+mj-lt"/>
            </a:endParaRPr>
          </a:p>
          <a:p>
            <a:pPr marL="285750" indent="-285750">
              <a:buClr>
                <a:schemeClr val="bg2"/>
              </a:buClr>
              <a:buFont typeface="Arial" panose="020B0604020202020204" pitchFamily="34" charset="0"/>
              <a:buChar char="•"/>
            </a:pPr>
            <a:r>
              <a:rPr lang="en-US" sz="1400">
                <a:latin typeface="+mj-lt"/>
              </a:rPr>
              <a:t>Of 36 patients, 14 were treated with the combination therapy for at least 12 months</a:t>
            </a:r>
          </a:p>
          <a:p>
            <a:pPr marL="731520" lvl="1" indent="-285750">
              <a:buClr>
                <a:schemeClr val="bg2"/>
              </a:buClr>
              <a:buFont typeface="Arial" panose="020B0604020202020204" pitchFamily="34" charset="0"/>
              <a:buChar char="•"/>
            </a:pPr>
            <a:r>
              <a:rPr lang="en-US" sz="1400">
                <a:latin typeface="+mj-lt"/>
              </a:rPr>
              <a:t>Five of 14 (36%) patients performed bone marrow assessment to assess CR, and all 5 patients achieved confirmed CR/CRi</a:t>
            </a:r>
          </a:p>
          <a:p>
            <a:pPr marL="731520" lvl="1" indent="-285750">
              <a:buClr>
                <a:schemeClr val="bg2"/>
              </a:buClr>
              <a:buFont typeface="Arial" panose="020B0604020202020204" pitchFamily="34" charset="0"/>
              <a:buChar char="•"/>
            </a:pPr>
            <a:r>
              <a:rPr lang="en-US" sz="1400">
                <a:latin typeface="+mj-lt"/>
              </a:rPr>
              <a:t>Four additional patients in this subgroup met criteria for CR/CRi but did not perform bone marrow assessment to confirm CR/CRi, some due to COVID-19 restrictions</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a:xfrm>
            <a:off x="417601" y="6356349"/>
            <a:ext cx="5426939" cy="385200"/>
          </a:xfrm>
        </p:spPr>
        <p:txBody>
          <a:bodyPr/>
          <a:lstStyle/>
          <a:p>
            <a:r>
              <a:rPr lang="en-US">
                <a:latin typeface="Arial" panose="020B0604020202020204" pitchFamily="34" charset="0"/>
                <a:cs typeface="Arial" panose="020B0604020202020204" pitchFamily="34" charset="0"/>
              </a:rPr>
              <a:t>Data cutoff date: September 7, 2021.</a:t>
            </a:r>
          </a:p>
          <a:p>
            <a:r>
              <a:rPr lang="en-US">
                <a:latin typeface="Arial" panose="020B0604020202020204" pitchFamily="34" charset="0"/>
                <a:cs typeface="Arial" panose="020B0604020202020204" pitchFamily="34" charset="0"/>
              </a:rPr>
              <a:t>CR, complete response; CRi, complete response with incomplete bone marrow recovery; ORR, overall response rate; PR, partial response; PR-L, PR with lymphocytosis; SD, stable disease.</a:t>
            </a:r>
          </a:p>
          <a:p>
            <a:r>
              <a:rPr lang="en-US" b="1">
                <a:latin typeface="Arial"/>
                <a:cs typeface="Arial"/>
              </a:rPr>
              <a:t>Tedeschi, A. Abstract 67 presented at ASH 2021.</a:t>
            </a:r>
            <a:endParaRPr lang="en-US">
              <a:latin typeface="Arial"/>
              <a:cs typeface="Arial"/>
            </a:endParaRPr>
          </a:p>
        </p:txBody>
      </p:sp>
      <p:graphicFrame>
        <p:nvGraphicFramePr>
          <p:cNvPr id="14" name="Chart 13">
            <a:extLst>
              <a:ext uri="{FF2B5EF4-FFF2-40B4-BE49-F238E27FC236}">
                <a16:creationId xmlns:a16="http://schemas.microsoft.com/office/drawing/2014/main" id="{57F95FA6-9AA0-41D9-A9C4-2928E5596B02}"/>
              </a:ext>
            </a:extLst>
          </p:cNvPr>
          <p:cNvGraphicFramePr/>
          <p:nvPr>
            <p:extLst>
              <p:ext uri="{D42A27DB-BD31-4B8C-83A1-F6EECF244321}">
                <p14:modId xmlns:p14="http://schemas.microsoft.com/office/powerpoint/2010/main" val="137294168"/>
              </p:ext>
            </p:extLst>
          </p:nvPr>
        </p:nvGraphicFramePr>
        <p:xfrm>
          <a:off x="217931" y="1747675"/>
          <a:ext cx="5519929" cy="44531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3A00F81-E423-4CEB-A759-8DE35289ECE1}"/>
              </a:ext>
            </a:extLst>
          </p:cNvPr>
          <p:cNvSpPr txBox="1"/>
          <p:nvPr/>
        </p:nvSpPr>
        <p:spPr>
          <a:xfrm>
            <a:off x="4482010" y="3429536"/>
            <a:ext cx="2051023" cy="523220"/>
          </a:xfrm>
          <a:prstGeom prst="rect">
            <a:avLst/>
          </a:prstGeom>
          <a:noFill/>
        </p:spPr>
        <p:txBody>
          <a:bodyPr wrap="square" rtlCol="0">
            <a:spAutoFit/>
          </a:bodyPr>
          <a:lstStyle/>
          <a:p>
            <a:r>
              <a:rPr lang="en-US" sz="1400" b="1"/>
              <a:t>ORR: 97.2% </a:t>
            </a:r>
          </a:p>
          <a:p>
            <a:r>
              <a:rPr lang="en-US" sz="1400"/>
              <a:t>(95% CI,85.5-99.9)</a:t>
            </a:r>
          </a:p>
        </p:txBody>
      </p:sp>
      <p:sp>
        <p:nvSpPr>
          <p:cNvPr id="4" name="Titel 3">
            <a:extLst>
              <a:ext uri="{FF2B5EF4-FFF2-40B4-BE49-F238E27FC236}">
                <a16:creationId xmlns:a16="http://schemas.microsoft.com/office/drawing/2014/main" id="{F8ED30B5-77FF-384C-B8B7-7C04BCF71B1C}"/>
              </a:ext>
            </a:extLst>
          </p:cNvPr>
          <p:cNvSpPr>
            <a:spLocks noGrp="1"/>
          </p:cNvSpPr>
          <p:nvPr>
            <p:ph type="title"/>
          </p:nvPr>
        </p:nvSpPr>
        <p:spPr/>
        <p:txBody>
          <a:bodyPr/>
          <a:lstStyle/>
          <a:p>
            <a:r>
              <a:rPr lang="de-DE"/>
              <a:t>Overall </a:t>
            </a:r>
            <a:r>
              <a:rPr lang="de-DE" err="1"/>
              <a:t>response</a:t>
            </a:r>
            <a:r>
              <a:rPr lang="de-DE"/>
              <a:t> rate</a:t>
            </a:r>
          </a:p>
        </p:txBody>
      </p:sp>
    </p:spTree>
    <p:extLst>
      <p:ext uri="{BB962C8B-B14F-4D97-AF65-F5344CB8AC3E}">
        <p14:creationId xmlns:p14="http://schemas.microsoft.com/office/powerpoint/2010/main" val="3749045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ihandform: Form 65">
            <a:extLst>
              <a:ext uri="{FF2B5EF4-FFF2-40B4-BE49-F238E27FC236}">
                <a16:creationId xmlns:a16="http://schemas.microsoft.com/office/drawing/2014/main" id="{D080F133-3DA0-468E-909A-84D8951F97FD}"/>
              </a:ext>
            </a:extLst>
          </p:cNvPr>
          <p:cNvSpPr/>
          <p:nvPr/>
        </p:nvSpPr>
        <p:spPr>
          <a:xfrm>
            <a:off x="7567842" y="1895933"/>
            <a:ext cx="3171825" cy="409575"/>
          </a:xfrm>
          <a:custGeom>
            <a:avLst/>
            <a:gdLst>
              <a:gd name="connsiteX0" fmla="*/ 0 w 3171825"/>
              <a:gd name="connsiteY0" fmla="*/ 403225 h 409575"/>
              <a:gd name="connsiteX1" fmla="*/ 0 w 3171825"/>
              <a:gd name="connsiteY1" fmla="*/ 0 h 409575"/>
              <a:gd name="connsiteX2" fmla="*/ 3171825 w 3171825"/>
              <a:gd name="connsiteY2" fmla="*/ 0 h 409575"/>
              <a:gd name="connsiteX3" fmla="*/ 3171825 w 3171825"/>
              <a:gd name="connsiteY3" fmla="*/ 409575 h 409575"/>
              <a:gd name="connsiteX4" fmla="*/ 0 w 3171825"/>
              <a:gd name="connsiteY4" fmla="*/ 403225 h 4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825" h="409575">
                <a:moveTo>
                  <a:pt x="0" y="403225"/>
                </a:moveTo>
                <a:lnTo>
                  <a:pt x="0" y="0"/>
                </a:lnTo>
                <a:lnTo>
                  <a:pt x="3171825" y="0"/>
                </a:lnTo>
                <a:lnTo>
                  <a:pt x="3171825" y="409575"/>
                </a:lnTo>
                <a:lnTo>
                  <a:pt x="0" y="403225"/>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a16="http://schemas.microsoft.com/office/drawing/2014/main" id="{EA513483-3E5E-B045-8967-421774C2F5EB}"/>
              </a:ext>
            </a:extLst>
          </p:cNvPr>
          <p:cNvSpPr>
            <a:spLocks noGrp="1"/>
          </p:cNvSpPr>
          <p:nvPr>
            <p:ph type="body" sz="quarter" idx="13"/>
          </p:nvPr>
        </p:nvSpPr>
        <p:spPr>
          <a:xfrm>
            <a:off x="6249008" y="1160463"/>
            <a:ext cx="5535005" cy="647700"/>
          </a:xfrm>
        </p:spPr>
        <p:txBody>
          <a:bodyPr/>
          <a:lstStyle/>
          <a:p>
            <a:r>
              <a:rPr lang="de-DE"/>
              <a:t>Overall </a:t>
            </a:r>
            <a:r>
              <a:rPr lang="de-DE" err="1"/>
              <a:t>survival</a:t>
            </a:r>
            <a:endParaRPr lang="de-DE"/>
          </a:p>
        </p:txBody>
      </p:sp>
      <p:sp>
        <p:nvSpPr>
          <p:cNvPr id="7" name="object 7"/>
          <p:cNvSpPr txBox="1"/>
          <p:nvPr/>
        </p:nvSpPr>
        <p:spPr>
          <a:xfrm>
            <a:off x="11546585" y="6449059"/>
            <a:ext cx="85725" cy="135935"/>
          </a:xfrm>
          <a:prstGeom prst="rect">
            <a:avLst/>
          </a:prstGeom>
        </p:spPr>
        <p:txBody>
          <a:bodyPr vert="horz" wrap="square" lIns="0" tIns="12700" rIns="0" bIns="0" rtlCol="0">
            <a:spAutoFit/>
          </a:bodyPr>
          <a:lstStyle/>
          <a:p>
            <a:pPr marL="12700">
              <a:lnSpc>
                <a:spcPct val="100000"/>
              </a:lnSpc>
              <a:spcBef>
                <a:spcPts val="100"/>
              </a:spcBef>
            </a:pPr>
            <a:r>
              <a:rPr lang="de-DE" sz="800">
                <a:solidFill>
                  <a:srgbClr val="FFFFFF"/>
                </a:solidFill>
                <a:latin typeface="Arial" panose="020B0604020202020204" pitchFamily="34" charset="0"/>
                <a:cs typeface="Arial" panose="020B0604020202020204" pitchFamily="34" charset="0"/>
              </a:rPr>
              <a:t>2</a:t>
            </a:r>
            <a:endParaRPr lang="de-DE" sz="8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B418DC4-AF22-4DC1-86C2-2645A933DD89}"/>
              </a:ext>
            </a:extLst>
          </p:cNvPr>
          <p:cNvSpPr txBox="1"/>
          <p:nvPr/>
        </p:nvSpPr>
        <p:spPr>
          <a:xfrm>
            <a:off x="416533" y="5142794"/>
            <a:ext cx="5547364" cy="1177706"/>
          </a:xfrm>
          <a:prstGeom prst="rect">
            <a:avLst/>
          </a:prstGeom>
          <a:noFill/>
        </p:spPr>
        <p:txBody>
          <a:bodyPr wrap="square" lIns="0" tIns="0" rIns="0" bIns="0">
            <a:noAutofit/>
          </a:bodyPr>
          <a:lstStyle/>
          <a:p>
            <a:pPr marL="285750" indent="-285750">
              <a:buClr>
                <a:schemeClr val="bg2"/>
              </a:buClr>
              <a:buFont typeface="Arial" panose="020B0604020202020204" pitchFamily="34" charset="0"/>
              <a:buChar char="•"/>
            </a:pPr>
            <a:r>
              <a:rPr lang="en-US" sz="1200"/>
              <a:t>One patient had PD as assessed by investigator</a:t>
            </a:r>
          </a:p>
          <a:p>
            <a:pPr marL="742950" lvl="1" indent="-285750">
              <a:buClr>
                <a:schemeClr val="bg2"/>
              </a:buClr>
              <a:buFont typeface="Arial" panose="020B0604020202020204" pitchFamily="34" charset="0"/>
              <a:buChar char="•"/>
            </a:pPr>
            <a:r>
              <a:rPr lang="en-US" sz="1200"/>
              <a:t>PD based on enlargement of one non-target lesion, while all other compartments responded</a:t>
            </a:r>
          </a:p>
          <a:p>
            <a:pPr marL="742950" lvl="1" indent="-285750">
              <a:buClr>
                <a:schemeClr val="bg2"/>
              </a:buClr>
              <a:buFont typeface="Arial" panose="020B0604020202020204" pitchFamily="34" charset="0"/>
              <a:buChar char="•"/>
            </a:pPr>
            <a:r>
              <a:rPr lang="en-US" sz="1200"/>
              <a:t>No Richter transformation reported</a:t>
            </a:r>
          </a:p>
          <a:p>
            <a:pPr marL="742950" lvl="1" indent="-285750">
              <a:buClr>
                <a:schemeClr val="bg2"/>
              </a:buClr>
              <a:buFont typeface="Arial" panose="020B0604020202020204" pitchFamily="34" charset="0"/>
              <a:buChar char="•"/>
            </a:pPr>
            <a:r>
              <a:rPr lang="en-US" sz="1200"/>
              <a:t>No PLCG2, BTK, or BCL-2 gene mutations identified in post-PD sample</a:t>
            </a:r>
          </a:p>
        </p:txBody>
      </p:sp>
      <p:sp>
        <p:nvSpPr>
          <p:cNvPr id="11" name="TextBox 10">
            <a:extLst>
              <a:ext uri="{FF2B5EF4-FFF2-40B4-BE49-F238E27FC236}">
                <a16:creationId xmlns:a16="http://schemas.microsoft.com/office/drawing/2014/main" id="{104F144B-7FC0-4C74-A670-B34F2674506B}"/>
              </a:ext>
            </a:extLst>
          </p:cNvPr>
          <p:cNvSpPr txBox="1"/>
          <p:nvPr/>
        </p:nvSpPr>
        <p:spPr>
          <a:xfrm>
            <a:off x="6249008" y="5142794"/>
            <a:ext cx="5354637" cy="1173080"/>
          </a:xfrm>
          <a:prstGeom prst="rect">
            <a:avLst/>
          </a:prstGeom>
          <a:noFill/>
        </p:spPr>
        <p:txBody>
          <a:bodyPr wrap="square" lIns="0" tIns="0" rIns="0" bIns="0" anchor="t" anchorCtr="0">
            <a:noAutofit/>
          </a:bodyPr>
          <a:lstStyle/>
          <a:p>
            <a:pPr marL="285750" indent="-285750">
              <a:buClr>
                <a:schemeClr val="bg2"/>
              </a:buClr>
              <a:buFont typeface="Arial" panose="020B0604020202020204" pitchFamily="34" charset="0"/>
              <a:buChar char="•"/>
            </a:pPr>
            <a:r>
              <a:rPr lang="en-US" sz="1200"/>
              <a:t>One death due to lung carcinoma prior to initiating venetoclax treatment</a:t>
            </a:r>
          </a:p>
          <a:p>
            <a:pPr marL="285750" indent="-285750">
              <a:buClr>
                <a:schemeClr val="bg2"/>
              </a:buClr>
              <a:buFont typeface="Arial" panose="020B0604020202020204" pitchFamily="34" charset="0"/>
              <a:buChar char="•"/>
            </a:pPr>
            <a:r>
              <a:rPr lang="en-US" sz="1200"/>
              <a:t>No reported sudden death</a:t>
            </a:r>
          </a:p>
        </p:txBody>
      </p:sp>
      <p:grpSp>
        <p:nvGrpSpPr>
          <p:cNvPr id="12" name="Gruppieren 11">
            <a:extLst>
              <a:ext uri="{FF2B5EF4-FFF2-40B4-BE49-F238E27FC236}">
                <a16:creationId xmlns:a16="http://schemas.microsoft.com/office/drawing/2014/main" id="{17A924DD-F937-4AAE-96CC-CF06E6E129B7}"/>
              </a:ext>
            </a:extLst>
          </p:cNvPr>
          <p:cNvGrpSpPr/>
          <p:nvPr/>
        </p:nvGrpSpPr>
        <p:grpSpPr>
          <a:xfrm>
            <a:off x="6477485" y="1758305"/>
            <a:ext cx="4836754" cy="2449972"/>
            <a:chOff x="6610918" y="1968678"/>
            <a:chExt cx="4836754" cy="2449972"/>
          </a:xfrm>
        </p:grpSpPr>
        <p:grpSp>
          <p:nvGrpSpPr>
            <p:cNvPr id="106" name="Gruppieren 105">
              <a:extLst>
                <a:ext uri="{FF2B5EF4-FFF2-40B4-BE49-F238E27FC236}">
                  <a16:creationId xmlns:a16="http://schemas.microsoft.com/office/drawing/2014/main" id="{0E0D1803-CAB4-44D5-AE61-63A706C36099}"/>
                </a:ext>
              </a:extLst>
            </p:cNvPr>
            <p:cNvGrpSpPr/>
            <p:nvPr/>
          </p:nvGrpSpPr>
          <p:grpSpPr>
            <a:xfrm>
              <a:off x="6972886" y="2028043"/>
              <a:ext cx="59530" cy="2081212"/>
              <a:chOff x="1116806" y="2052638"/>
              <a:chExt cx="59530" cy="2081212"/>
            </a:xfrm>
          </p:grpSpPr>
          <p:cxnSp>
            <p:nvCxnSpPr>
              <p:cNvPr id="107" name="Gerader Verbinder 106">
                <a:extLst>
                  <a:ext uri="{FF2B5EF4-FFF2-40B4-BE49-F238E27FC236}">
                    <a16:creationId xmlns:a16="http://schemas.microsoft.com/office/drawing/2014/main" id="{F671D4F0-C972-4B51-A4AF-5D2D8D53715F}"/>
                  </a:ext>
                </a:extLst>
              </p:cNvPr>
              <p:cNvCxnSpPr>
                <a:cxnSpLocks/>
              </p:cNvCxnSpPr>
              <p:nvPr/>
            </p:nvCxnSpPr>
            <p:spPr>
              <a:xfrm>
                <a:off x="1176336" y="2052638"/>
                <a:ext cx="0" cy="20812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E33FDF6B-5BDF-4F34-8EAC-51AB71A1608F}"/>
                  </a:ext>
                </a:extLst>
              </p:cNvPr>
              <p:cNvCxnSpPr>
                <a:cxnSpLocks/>
              </p:cNvCxnSpPr>
              <p:nvPr/>
            </p:nvCxnSpPr>
            <p:spPr>
              <a:xfrm flipH="1">
                <a:off x="1116806" y="2126458"/>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E7F3F723-DDDD-4492-8D4E-99DE2D027590}"/>
                  </a:ext>
                </a:extLst>
              </p:cNvPr>
              <p:cNvCxnSpPr>
                <a:cxnSpLocks/>
              </p:cNvCxnSpPr>
              <p:nvPr/>
            </p:nvCxnSpPr>
            <p:spPr>
              <a:xfrm flipH="1">
                <a:off x="1116806" y="2326483"/>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B8DC883A-6854-4258-BA3B-8F2EA687A487}"/>
                  </a:ext>
                </a:extLst>
              </p:cNvPr>
              <p:cNvCxnSpPr>
                <a:cxnSpLocks/>
              </p:cNvCxnSpPr>
              <p:nvPr/>
            </p:nvCxnSpPr>
            <p:spPr>
              <a:xfrm flipH="1">
                <a:off x="1116806" y="2524127"/>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ADA24985-6E9D-4E5A-AAE1-100C4F5AAEEB}"/>
                  </a:ext>
                </a:extLst>
              </p:cNvPr>
              <p:cNvCxnSpPr>
                <a:cxnSpLocks/>
              </p:cNvCxnSpPr>
              <p:nvPr/>
            </p:nvCxnSpPr>
            <p:spPr>
              <a:xfrm flipH="1">
                <a:off x="1116806" y="2721771"/>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CD345578-F644-4335-81ED-F172D9ED332B}"/>
                  </a:ext>
                </a:extLst>
              </p:cNvPr>
              <p:cNvCxnSpPr>
                <a:cxnSpLocks/>
              </p:cNvCxnSpPr>
              <p:nvPr/>
            </p:nvCxnSpPr>
            <p:spPr>
              <a:xfrm flipH="1">
                <a:off x="1116806" y="2917033"/>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839BC9FD-307B-46D2-B841-0C87B388EAF2}"/>
                  </a:ext>
                </a:extLst>
              </p:cNvPr>
              <p:cNvCxnSpPr>
                <a:cxnSpLocks/>
              </p:cNvCxnSpPr>
              <p:nvPr/>
            </p:nvCxnSpPr>
            <p:spPr>
              <a:xfrm flipH="1">
                <a:off x="1116806" y="3126583"/>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5C847D3B-A63C-4449-B201-9383EF96F5B9}"/>
                  </a:ext>
                </a:extLst>
              </p:cNvPr>
              <p:cNvCxnSpPr>
                <a:cxnSpLocks/>
              </p:cNvCxnSpPr>
              <p:nvPr/>
            </p:nvCxnSpPr>
            <p:spPr>
              <a:xfrm flipH="1">
                <a:off x="1116806" y="3324227"/>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E8FD2412-1274-478E-B398-A336195A29D0}"/>
                  </a:ext>
                </a:extLst>
              </p:cNvPr>
              <p:cNvCxnSpPr>
                <a:cxnSpLocks/>
              </p:cNvCxnSpPr>
              <p:nvPr/>
            </p:nvCxnSpPr>
            <p:spPr>
              <a:xfrm flipH="1">
                <a:off x="1116806" y="3529015"/>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r Verbinder 115">
                <a:extLst>
                  <a:ext uri="{FF2B5EF4-FFF2-40B4-BE49-F238E27FC236}">
                    <a16:creationId xmlns:a16="http://schemas.microsoft.com/office/drawing/2014/main" id="{B4522708-D96F-407B-9C68-61687E2AD86D}"/>
                  </a:ext>
                </a:extLst>
              </p:cNvPr>
              <p:cNvCxnSpPr>
                <a:cxnSpLocks/>
              </p:cNvCxnSpPr>
              <p:nvPr/>
            </p:nvCxnSpPr>
            <p:spPr>
              <a:xfrm flipH="1">
                <a:off x="1116806" y="3726659"/>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0097070E-828E-43C5-85C4-4A1EE19CCB40}"/>
                  </a:ext>
                </a:extLst>
              </p:cNvPr>
              <p:cNvCxnSpPr>
                <a:cxnSpLocks/>
              </p:cNvCxnSpPr>
              <p:nvPr/>
            </p:nvCxnSpPr>
            <p:spPr>
              <a:xfrm flipH="1">
                <a:off x="1116806" y="3926684"/>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02EC9D12-1CFD-4764-AE19-A2D845670A63}"/>
                  </a:ext>
                </a:extLst>
              </p:cNvPr>
              <p:cNvCxnSpPr>
                <a:cxnSpLocks/>
              </p:cNvCxnSpPr>
              <p:nvPr/>
            </p:nvCxnSpPr>
            <p:spPr>
              <a:xfrm flipH="1">
                <a:off x="1116806" y="4119562"/>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1" name="Gerader Verbinder 120">
              <a:extLst>
                <a:ext uri="{FF2B5EF4-FFF2-40B4-BE49-F238E27FC236}">
                  <a16:creationId xmlns:a16="http://schemas.microsoft.com/office/drawing/2014/main" id="{A5671133-7E38-47DF-877E-AAFEE7F2DF5D}"/>
                </a:ext>
              </a:extLst>
            </p:cNvPr>
            <p:cNvCxnSpPr>
              <a:cxnSpLocks/>
            </p:cNvCxnSpPr>
            <p:nvPr/>
          </p:nvCxnSpPr>
          <p:spPr>
            <a:xfrm>
              <a:off x="7030035" y="4099729"/>
              <a:ext cx="44176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1C574390-539A-402D-85FE-1838BC648F5E}"/>
                </a:ext>
              </a:extLst>
            </p:cNvPr>
            <p:cNvCxnSpPr>
              <a:cxnSpLocks/>
            </p:cNvCxnSpPr>
            <p:nvPr/>
          </p:nvCxnSpPr>
          <p:spPr>
            <a:xfrm flipH="1">
              <a:off x="7032419" y="4094967"/>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00B9560E-AD1F-42EB-8246-7FAA7EDF8FF4}"/>
                </a:ext>
              </a:extLst>
            </p:cNvPr>
            <p:cNvCxnSpPr>
              <a:cxnSpLocks/>
            </p:cNvCxnSpPr>
            <p:nvPr/>
          </p:nvCxnSpPr>
          <p:spPr>
            <a:xfrm flipH="1">
              <a:off x="7565817" y="4094967"/>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D0BFD172-65EC-4BC5-AB3E-9F42E61594CE}"/>
                </a:ext>
              </a:extLst>
            </p:cNvPr>
            <p:cNvCxnSpPr>
              <a:cxnSpLocks/>
            </p:cNvCxnSpPr>
            <p:nvPr/>
          </p:nvCxnSpPr>
          <p:spPr>
            <a:xfrm flipH="1">
              <a:off x="8094454" y="4094967"/>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BFF8F528-02F7-4592-B59A-E2B3F48743E1}"/>
                </a:ext>
              </a:extLst>
            </p:cNvPr>
            <p:cNvCxnSpPr>
              <a:cxnSpLocks/>
            </p:cNvCxnSpPr>
            <p:nvPr/>
          </p:nvCxnSpPr>
          <p:spPr>
            <a:xfrm flipH="1">
              <a:off x="8630236" y="4094967"/>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24CBA5D1-574C-491F-AD47-B4E84C5F148D}"/>
                </a:ext>
              </a:extLst>
            </p:cNvPr>
            <p:cNvCxnSpPr>
              <a:cxnSpLocks/>
            </p:cNvCxnSpPr>
            <p:nvPr/>
          </p:nvCxnSpPr>
          <p:spPr>
            <a:xfrm flipH="1">
              <a:off x="9158870" y="4094967"/>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30F741A7-5EB2-44A4-A9B1-21298167B860}"/>
                </a:ext>
              </a:extLst>
            </p:cNvPr>
            <p:cNvCxnSpPr>
              <a:cxnSpLocks/>
            </p:cNvCxnSpPr>
            <p:nvPr/>
          </p:nvCxnSpPr>
          <p:spPr>
            <a:xfrm flipH="1">
              <a:off x="9689884" y="4094967"/>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81EFC6A8-AE63-4772-A4B5-B4C0111F8F45}"/>
                </a:ext>
              </a:extLst>
            </p:cNvPr>
            <p:cNvCxnSpPr>
              <a:cxnSpLocks/>
            </p:cNvCxnSpPr>
            <p:nvPr/>
          </p:nvCxnSpPr>
          <p:spPr>
            <a:xfrm flipH="1">
              <a:off x="10747949" y="4094967"/>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Textfeld 129">
              <a:extLst>
                <a:ext uri="{FF2B5EF4-FFF2-40B4-BE49-F238E27FC236}">
                  <a16:creationId xmlns:a16="http://schemas.microsoft.com/office/drawing/2014/main" id="{B11B0D80-9AE8-4A10-94C0-708C9C7C24F9}"/>
                </a:ext>
              </a:extLst>
            </p:cNvPr>
            <p:cNvSpPr txBox="1"/>
            <p:nvPr/>
          </p:nvSpPr>
          <p:spPr>
            <a:xfrm>
              <a:off x="6610918" y="1968678"/>
              <a:ext cx="420308" cy="261610"/>
            </a:xfrm>
            <a:prstGeom prst="rect">
              <a:avLst/>
            </a:prstGeom>
            <a:noFill/>
          </p:spPr>
          <p:txBody>
            <a:bodyPr wrap="none" rtlCol="0">
              <a:spAutoFit/>
            </a:bodyPr>
            <a:lstStyle/>
            <a:p>
              <a:r>
                <a:rPr lang="de-DE" sz="1100"/>
                <a:t>100</a:t>
              </a:r>
            </a:p>
          </p:txBody>
        </p:sp>
        <p:sp>
          <p:nvSpPr>
            <p:cNvPr id="131" name="Textfeld 130">
              <a:extLst>
                <a:ext uri="{FF2B5EF4-FFF2-40B4-BE49-F238E27FC236}">
                  <a16:creationId xmlns:a16="http://schemas.microsoft.com/office/drawing/2014/main" id="{16860D51-E9F5-4524-ADAF-1C16564344B5}"/>
                </a:ext>
              </a:extLst>
            </p:cNvPr>
            <p:cNvSpPr txBox="1"/>
            <p:nvPr/>
          </p:nvSpPr>
          <p:spPr>
            <a:xfrm>
              <a:off x="6687655" y="2168381"/>
              <a:ext cx="341760" cy="261610"/>
            </a:xfrm>
            <a:prstGeom prst="rect">
              <a:avLst/>
            </a:prstGeom>
            <a:noFill/>
          </p:spPr>
          <p:txBody>
            <a:bodyPr wrap="none" rtlCol="0">
              <a:spAutoFit/>
            </a:bodyPr>
            <a:lstStyle/>
            <a:p>
              <a:r>
                <a:rPr lang="de-DE" sz="1100"/>
                <a:t>90</a:t>
              </a:r>
            </a:p>
          </p:txBody>
        </p:sp>
        <p:sp>
          <p:nvSpPr>
            <p:cNvPr id="132" name="Textfeld 131">
              <a:extLst>
                <a:ext uri="{FF2B5EF4-FFF2-40B4-BE49-F238E27FC236}">
                  <a16:creationId xmlns:a16="http://schemas.microsoft.com/office/drawing/2014/main" id="{1DFAAF96-7F43-411B-A002-4DEBCC9B2705}"/>
                </a:ext>
              </a:extLst>
            </p:cNvPr>
            <p:cNvSpPr txBox="1"/>
            <p:nvPr/>
          </p:nvSpPr>
          <p:spPr>
            <a:xfrm>
              <a:off x="6688275" y="2367000"/>
              <a:ext cx="341760" cy="261610"/>
            </a:xfrm>
            <a:prstGeom prst="rect">
              <a:avLst/>
            </a:prstGeom>
            <a:noFill/>
          </p:spPr>
          <p:txBody>
            <a:bodyPr wrap="none" rtlCol="0">
              <a:spAutoFit/>
            </a:bodyPr>
            <a:lstStyle/>
            <a:p>
              <a:r>
                <a:rPr lang="de-DE" sz="1100"/>
                <a:t>80</a:t>
              </a:r>
            </a:p>
          </p:txBody>
        </p:sp>
        <p:sp>
          <p:nvSpPr>
            <p:cNvPr id="133" name="Textfeld 132">
              <a:extLst>
                <a:ext uri="{FF2B5EF4-FFF2-40B4-BE49-F238E27FC236}">
                  <a16:creationId xmlns:a16="http://schemas.microsoft.com/office/drawing/2014/main" id="{589285C9-4B81-4E8F-AF26-5E2808F6CEF3}"/>
                </a:ext>
              </a:extLst>
            </p:cNvPr>
            <p:cNvSpPr txBox="1"/>
            <p:nvPr/>
          </p:nvSpPr>
          <p:spPr>
            <a:xfrm>
              <a:off x="6690656" y="2561773"/>
              <a:ext cx="341760" cy="261610"/>
            </a:xfrm>
            <a:prstGeom prst="rect">
              <a:avLst/>
            </a:prstGeom>
            <a:noFill/>
          </p:spPr>
          <p:txBody>
            <a:bodyPr wrap="none" rtlCol="0">
              <a:spAutoFit/>
            </a:bodyPr>
            <a:lstStyle/>
            <a:p>
              <a:r>
                <a:rPr lang="de-DE" sz="1100"/>
                <a:t>70</a:t>
              </a:r>
            </a:p>
          </p:txBody>
        </p:sp>
        <p:sp>
          <p:nvSpPr>
            <p:cNvPr id="134" name="Textfeld 133">
              <a:extLst>
                <a:ext uri="{FF2B5EF4-FFF2-40B4-BE49-F238E27FC236}">
                  <a16:creationId xmlns:a16="http://schemas.microsoft.com/office/drawing/2014/main" id="{905A7D9F-58E7-4C3E-9CFA-9DE65F2D77A7}"/>
                </a:ext>
              </a:extLst>
            </p:cNvPr>
            <p:cNvSpPr txBox="1"/>
            <p:nvPr/>
          </p:nvSpPr>
          <p:spPr>
            <a:xfrm>
              <a:off x="6690656" y="2755848"/>
              <a:ext cx="341760" cy="261610"/>
            </a:xfrm>
            <a:prstGeom prst="rect">
              <a:avLst/>
            </a:prstGeom>
            <a:noFill/>
          </p:spPr>
          <p:txBody>
            <a:bodyPr wrap="none" rtlCol="0">
              <a:spAutoFit/>
            </a:bodyPr>
            <a:lstStyle/>
            <a:p>
              <a:r>
                <a:rPr lang="de-DE" sz="1100"/>
                <a:t>60</a:t>
              </a:r>
            </a:p>
          </p:txBody>
        </p:sp>
        <p:sp>
          <p:nvSpPr>
            <p:cNvPr id="135" name="Textfeld 134">
              <a:extLst>
                <a:ext uri="{FF2B5EF4-FFF2-40B4-BE49-F238E27FC236}">
                  <a16:creationId xmlns:a16="http://schemas.microsoft.com/office/drawing/2014/main" id="{9F7D83F0-6FC0-4523-BD16-2B46847A3E23}"/>
                </a:ext>
              </a:extLst>
            </p:cNvPr>
            <p:cNvSpPr txBox="1"/>
            <p:nvPr/>
          </p:nvSpPr>
          <p:spPr>
            <a:xfrm>
              <a:off x="6690658" y="2966749"/>
              <a:ext cx="341760" cy="261610"/>
            </a:xfrm>
            <a:prstGeom prst="rect">
              <a:avLst/>
            </a:prstGeom>
            <a:noFill/>
          </p:spPr>
          <p:txBody>
            <a:bodyPr wrap="none" rtlCol="0">
              <a:spAutoFit/>
            </a:bodyPr>
            <a:lstStyle/>
            <a:p>
              <a:r>
                <a:rPr lang="de-DE" sz="1100"/>
                <a:t>50</a:t>
              </a:r>
            </a:p>
          </p:txBody>
        </p:sp>
        <p:sp>
          <p:nvSpPr>
            <p:cNvPr id="136" name="Textfeld 135">
              <a:extLst>
                <a:ext uri="{FF2B5EF4-FFF2-40B4-BE49-F238E27FC236}">
                  <a16:creationId xmlns:a16="http://schemas.microsoft.com/office/drawing/2014/main" id="{ED574E87-1180-41C0-AACC-683D86FB26D0}"/>
                </a:ext>
              </a:extLst>
            </p:cNvPr>
            <p:cNvSpPr txBox="1"/>
            <p:nvPr/>
          </p:nvSpPr>
          <p:spPr>
            <a:xfrm>
              <a:off x="6687655" y="3168603"/>
              <a:ext cx="341760" cy="261610"/>
            </a:xfrm>
            <a:prstGeom prst="rect">
              <a:avLst/>
            </a:prstGeom>
            <a:noFill/>
          </p:spPr>
          <p:txBody>
            <a:bodyPr wrap="none" rtlCol="0">
              <a:spAutoFit/>
            </a:bodyPr>
            <a:lstStyle/>
            <a:p>
              <a:r>
                <a:rPr lang="de-DE" sz="1100"/>
                <a:t>40</a:t>
              </a:r>
            </a:p>
          </p:txBody>
        </p:sp>
        <p:sp>
          <p:nvSpPr>
            <p:cNvPr id="137" name="Textfeld 136">
              <a:extLst>
                <a:ext uri="{FF2B5EF4-FFF2-40B4-BE49-F238E27FC236}">
                  <a16:creationId xmlns:a16="http://schemas.microsoft.com/office/drawing/2014/main" id="{A9753829-633D-41B0-A29E-35F652AF9E54}"/>
                </a:ext>
              </a:extLst>
            </p:cNvPr>
            <p:cNvSpPr txBox="1"/>
            <p:nvPr/>
          </p:nvSpPr>
          <p:spPr>
            <a:xfrm>
              <a:off x="6690035" y="3371004"/>
              <a:ext cx="341760" cy="261610"/>
            </a:xfrm>
            <a:prstGeom prst="rect">
              <a:avLst/>
            </a:prstGeom>
            <a:noFill/>
          </p:spPr>
          <p:txBody>
            <a:bodyPr wrap="none" rtlCol="0">
              <a:spAutoFit/>
            </a:bodyPr>
            <a:lstStyle/>
            <a:p>
              <a:r>
                <a:rPr lang="de-DE" sz="1100"/>
                <a:t>30</a:t>
              </a:r>
            </a:p>
          </p:txBody>
        </p:sp>
        <p:sp>
          <p:nvSpPr>
            <p:cNvPr id="138" name="Textfeld 137">
              <a:extLst>
                <a:ext uri="{FF2B5EF4-FFF2-40B4-BE49-F238E27FC236}">
                  <a16:creationId xmlns:a16="http://schemas.microsoft.com/office/drawing/2014/main" id="{205FEA29-7ABC-4FB3-A8DE-CE8FF1486BED}"/>
                </a:ext>
              </a:extLst>
            </p:cNvPr>
            <p:cNvSpPr txBox="1"/>
            <p:nvPr/>
          </p:nvSpPr>
          <p:spPr>
            <a:xfrm>
              <a:off x="6692415" y="3559186"/>
              <a:ext cx="341760" cy="261610"/>
            </a:xfrm>
            <a:prstGeom prst="rect">
              <a:avLst/>
            </a:prstGeom>
            <a:noFill/>
          </p:spPr>
          <p:txBody>
            <a:bodyPr wrap="none" rtlCol="0">
              <a:spAutoFit/>
            </a:bodyPr>
            <a:lstStyle/>
            <a:p>
              <a:r>
                <a:rPr lang="de-DE" sz="1100"/>
                <a:t>20</a:t>
              </a:r>
            </a:p>
          </p:txBody>
        </p:sp>
        <p:sp>
          <p:nvSpPr>
            <p:cNvPr id="139" name="Textfeld 138">
              <a:extLst>
                <a:ext uri="{FF2B5EF4-FFF2-40B4-BE49-F238E27FC236}">
                  <a16:creationId xmlns:a16="http://schemas.microsoft.com/office/drawing/2014/main" id="{DE2FCE2E-079F-4435-8E18-DAEB9812C5AC}"/>
                </a:ext>
              </a:extLst>
            </p:cNvPr>
            <p:cNvSpPr txBox="1"/>
            <p:nvPr/>
          </p:nvSpPr>
          <p:spPr>
            <a:xfrm>
              <a:off x="6691226" y="3768413"/>
              <a:ext cx="341760" cy="261610"/>
            </a:xfrm>
            <a:prstGeom prst="rect">
              <a:avLst/>
            </a:prstGeom>
            <a:noFill/>
          </p:spPr>
          <p:txBody>
            <a:bodyPr wrap="none" rtlCol="0">
              <a:spAutoFit/>
            </a:bodyPr>
            <a:lstStyle/>
            <a:p>
              <a:r>
                <a:rPr lang="de-DE" sz="1100"/>
                <a:t>10</a:t>
              </a:r>
            </a:p>
          </p:txBody>
        </p:sp>
        <p:sp>
          <p:nvSpPr>
            <p:cNvPr id="140" name="Textfeld 139">
              <a:extLst>
                <a:ext uri="{FF2B5EF4-FFF2-40B4-BE49-F238E27FC236}">
                  <a16:creationId xmlns:a16="http://schemas.microsoft.com/office/drawing/2014/main" id="{416C7EC4-8CC4-4018-8B5E-9B183486F8F2}"/>
                </a:ext>
              </a:extLst>
            </p:cNvPr>
            <p:cNvSpPr txBox="1"/>
            <p:nvPr/>
          </p:nvSpPr>
          <p:spPr>
            <a:xfrm>
              <a:off x="6771360" y="3963677"/>
              <a:ext cx="263214" cy="261610"/>
            </a:xfrm>
            <a:prstGeom prst="rect">
              <a:avLst/>
            </a:prstGeom>
            <a:noFill/>
          </p:spPr>
          <p:txBody>
            <a:bodyPr wrap="none" rtlCol="0">
              <a:spAutoFit/>
            </a:bodyPr>
            <a:lstStyle/>
            <a:p>
              <a:r>
                <a:rPr lang="de-DE" sz="1100"/>
                <a:t>0</a:t>
              </a:r>
            </a:p>
          </p:txBody>
        </p:sp>
        <p:sp>
          <p:nvSpPr>
            <p:cNvPr id="141" name="Textfeld 140">
              <a:extLst>
                <a:ext uri="{FF2B5EF4-FFF2-40B4-BE49-F238E27FC236}">
                  <a16:creationId xmlns:a16="http://schemas.microsoft.com/office/drawing/2014/main" id="{924F3B7E-4731-4085-A209-D83F9CF68ACD}"/>
                </a:ext>
              </a:extLst>
            </p:cNvPr>
            <p:cNvSpPr txBox="1"/>
            <p:nvPr/>
          </p:nvSpPr>
          <p:spPr>
            <a:xfrm>
              <a:off x="6900586" y="4141482"/>
              <a:ext cx="263214" cy="261610"/>
            </a:xfrm>
            <a:prstGeom prst="rect">
              <a:avLst/>
            </a:prstGeom>
            <a:noFill/>
          </p:spPr>
          <p:txBody>
            <a:bodyPr wrap="none" rtlCol="0">
              <a:spAutoFit/>
            </a:bodyPr>
            <a:lstStyle/>
            <a:p>
              <a:r>
                <a:rPr lang="de-DE" sz="1100"/>
                <a:t>0</a:t>
              </a:r>
            </a:p>
          </p:txBody>
        </p:sp>
        <p:sp>
          <p:nvSpPr>
            <p:cNvPr id="142" name="Textfeld 141">
              <a:extLst>
                <a:ext uri="{FF2B5EF4-FFF2-40B4-BE49-F238E27FC236}">
                  <a16:creationId xmlns:a16="http://schemas.microsoft.com/office/drawing/2014/main" id="{599CEDCB-7C32-4460-AECF-F5A37FB43DF1}"/>
                </a:ext>
              </a:extLst>
            </p:cNvPr>
            <p:cNvSpPr txBox="1"/>
            <p:nvPr/>
          </p:nvSpPr>
          <p:spPr>
            <a:xfrm>
              <a:off x="7436364" y="4141482"/>
              <a:ext cx="263214" cy="261610"/>
            </a:xfrm>
            <a:prstGeom prst="rect">
              <a:avLst/>
            </a:prstGeom>
            <a:noFill/>
          </p:spPr>
          <p:txBody>
            <a:bodyPr wrap="none" rtlCol="0">
              <a:spAutoFit/>
            </a:bodyPr>
            <a:lstStyle/>
            <a:p>
              <a:r>
                <a:rPr lang="de-DE" sz="1100"/>
                <a:t>3</a:t>
              </a:r>
            </a:p>
          </p:txBody>
        </p:sp>
        <p:sp>
          <p:nvSpPr>
            <p:cNvPr id="143" name="Textfeld 142">
              <a:extLst>
                <a:ext uri="{FF2B5EF4-FFF2-40B4-BE49-F238E27FC236}">
                  <a16:creationId xmlns:a16="http://schemas.microsoft.com/office/drawing/2014/main" id="{CBE17A39-BEF3-4605-B089-3A4A4EB038FE}"/>
                </a:ext>
              </a:extLst>
            </p:cNvPr>
            <p:cNvSpPr txBox="1"/>
            <p:nvPr/>
          </p:nvSpPr>
          <p:spPr>
            <a:xfrm>
              <a:off x="7960466" y="4139967"/>
              <a:ext cx="263214" cy="261610"/>
            </a:xfrm>
            <a:prstGeom prst="rect">
              <a:avLst/>
            </a:prstGeom>
            <a:noFill/>
          </p:spPr>
          <p:txBody>
            <a:bodyPr wrap="none" rtlCol="0">
              <a:spAutoFit/>
            </a:bodyPr>
            <a:lstStyle/>
            <a:p>
              <a:r>
                <a:rPr lang="de-DE" sz="1100"/>
                <a:t>6</a:t>
              </a:r>
            </a:p>
          </p:txBody>
        </p:sp>
        <p:sp>
          <p:nvSpPr>
            <p:cNvPr id="144" name="Textfeld 143">
              <a:extLst>
                <a:ext uri="{FF2B5EF4-FFF2-40B4-BE49-F238E27FC236}">
                  <a16:creationId xmlns:a16="http://schemas.microsoft.com/office/drawing/2014/main" id="{31E8C238-4DDF-4696-A1DA-5BA6E29B8450}"/>
                </a:ext>
              </a:extLst>
            </p:cNvPr>
            <p:cNvSpPr txBox="1"/>
            <p:nvPr/>
          </p:nvSpPr>
          <p:spPr>
            <a:xfrm>
              <a:off x="8500686" y="4143417"/>
              <a:ext cx="263214" cy="261610"/>
            </a:xfrm>
            <a:prstGeom prst="rect">
              <a:avLst/>
            </a:prstGeom>
            <a:noFill/>
          </p:spPr>
          <p:txBody>
            <a:bodyPr wrap="none" rtlCol="0">
              <a:spAutoFit/>
            </a:bodyPr>
            <a:lstStyle/>
            <a:p>
              <a:r>
                <a:rPr lang="de-DE" sz="1100"/>
                <a:t>9</a:t>
              </a:r>
            </a:p>
          </p:txBody>
        </p:sp>
        <p:sp>
          <p:nvSpPr>
            <p:cNvPr id="145" name="Textfeld 144">
              <a:extLst>
                <a:ext uri="{FF2B5EF4-FFF2-40B4-BE49-F238E27FC236}">
                  <a16:creationId xmlns:a16="http://schemas.microsoft.com/office/drawing/2014/main" id="{D3C80114-A21C-41A2-B5FF-E0CEE41C8954}"/>
                </a:ext>
              </a:extLst>
            </p:cNvPr>
            <p:cNvSpPr txBox="1"/>
            <p:nvPr/>
          </p:nvSpPr>
          <p:spPr>
            <a:xfrm>
              <a:off x="8987990" y="4146524"/>
              <a:ext cx="341760" cy="261610"/>
            </a:xfrm>
            <a:prstGeom prst="rect">
              <a:avLst/>
            </a:prstGeom>
            <a:noFill/>
          </p:spPr>
          <p:txBody>
            <a:bodyPr wrap="none" rtlCol="0">
              <a:spAutoFit/>
            </a:bodyPr>
            <a:lstStyle/>
            <a:p>
              <a:r>
                <a:rPr lang="de-DE" sz="1100"/>
                <a:t>12</a:t>
              </a:r>
            </a:p>
          </p:txBody>
        </p:sp>
        <p:sp>
          <p:nvSpPr>
            <p:cNvPr id="146" name="Textfeld 145">
              <a:extLst>
                <a:ext uri="{FF2B5EF4-FFF2-40B4-BE49-F238E27FC236}">
                  <a16:creationId xmlns:a16="http://schemas.microsoft.com/office/drawing/2014/main" id="{C47DB119-E8EB-424B-B294-AD89A4C1208C}"/>
                </a:ext>
              </a:extLst>
            </p:cNvPr>
            <p:cNvSpPr txBox="1"/>
            <p:nvPr/>
          </p:nvSpPr>
          <p:spPr>
            <a:xfrm>
              <a:off x="9516622" y="4154659"/>
              <a:ext cx="341760" cy="261610"/>
            </a:xfrm>
            <a:prstGeom prst="rect">
              <a:avLst/>
            </a:prstGeom>
            <a:noFill/>
          </p:spPr>
          <p:txBody>
            <a:bodyPr wrap="none" rtlCol="0">
              <a:spAutoFit/>
            </a:bodyPr>
            <a:lstStyle/>
            <a:p>
              <a:r>
                <a:rPr lang="de-DE" sz="1100"/>
                <a:t>15</a:t>
              </a:r>
            </a:p>
          </p:txBody>
        </p:sp>
        <p:sp>
          <p:nvSpPr>
            <p:cNvPr id="148" name="Textfeld 147">
              <a:extLst>
                <a:ext uri="{FF2B5EF4-FFF2-40B4-BE49-F238E27FC236}">
                  <a16:creationId xmlns:a16="http://schemas.microsoft.com/office/drawing/2014/main" id="{8D05D637-B15B-4059-81C8-847B0F9907B0}"/>
                </a:ext>
              </a:extLst>
            </p:cNvPr>
            <p:cNvSpPr txBox="1"/>
            <p:nvPr/>
          </p:nvSpPr>
          <p:spPr>
            <a:xfrm>
              <a:off x="10575583" y="4146524"/>
              <a:ext cx="341760" cy="261610"/>
            </a:xfrm>
            <a:prstGeom prst="rect">
              <a:avLst/>
            </a:prstGeom>
            <a:noFill/>
          </p:spPr>
          <p:txBody>
            <a:bodyPr wrap="none" rtlCol="0">
              <a:spAutoFit/>
            </a:bodyPr>
            <a:lstStyle/>
            <a:p>
              <a:r>
                <a:rPr lang="de-DE" sz="1100"/>
                <a:t>21</a:t>
              </a:r>
            </a:p>
          </p:txBody>
        </p:sp>
        <p:cxnSp>
          <p:nvCxnSpPr>
            <p:cNvPr id="151" name="Gerader Verbinder 150">
              <a:extLst>
                <a:ext uri="{FF2B5EF4-FFF2-40B4-BE49-F238E27FC236}">
                  <a16:creationId xmlns:a16="http://schemas.microsoft.com/office/drawing/2014/main" id="{7AF701C3-9EC7-4A95-847F-7996969ACD9E}"/>
                </a:ext>
              </a:extLst>
            </p:cNvPr>
            <p:cNvCxnSpPr>
              <a:cxnSpLocks/>
            </p:cNvCxnSpPr>
            <p:nvPr/>
          </p:nvCxnSpPr>
          <p:spPr>
            <a:xfrm flipH="1">
              <a:off x="10218516" y="4097348"/>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Textfeld 151">
              <a:extLst>
                <a:ext uri="{FF2B5EF4-FFF2-40B4-BE49-F238E27FC236}">
                  <a16:creationId xmlns:a16="http://schemas.microsoft.com/office/drawing/2014/main" id="{F4343479-6D2F-431C-B01E-565E82A3F000}"/>
                </a:ext>
              </a:extLst>
            </p:cNvPr>
            <p:cNvSpPr txBox="1"/>
            <p:nvPr/>
          </p:nvSpPr>
          <p:spPr>
            <a:xfrm>
              <a:off x="10045254" y="4157040"/>
              <a:ext cx="341760" cy="261610"/>
            </a:xfrm>
            <a:prstGeom prst="rect">
              <a:avLst/>
            </a:prstGeom>
            <a:noFill/>
          </p:spPr>
          <p:txBody>
            <a:bodyPr wrap="none" rtlCol="0">
              <a:spAutoFit/>
            </a:bodyPr>
            <a:lstStyle/>
            <a:p>
              <a:r>
                <a:rPr lang="de-DE" sz="1100"/>
                <a:t>18</a:t>
              </a:r>
            </a:p>
          </p:txBody>
        </p:sp>
        <p:cxnSp>
          <p:nvCxnSpPr>
            <p:cNvPr id="153" name="Gerader Verbinder 152">
              <a:extLst>
                <a:ext uri="{FF2B5EF4-FFF2-40B4-BE49-F238E27FC236}">
                  <a16:creationId xmlns:a16="http://schemas.microsoft.com/office/drawing/2014/main" id="{C264346F-E2BC-4A46-8B8F-F8BD3DF3E14A}"/>
                </a:ext>
              </a:extLst>
            </p:cNvPr>
            <p:cNvCxnSpPr>
              <a:cxnSpLocks/>
            </p:cNvCxnSpPr>
            <p:nvPr/>
          </p:nvCxnSpPr>
          <p:spPr>
            <a:xfrm flipH="1">
              <a:off x="11278278" y="4093582"/>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Textfeld 153">
              <a:extLst>
                <a:ext uri="{FF2B5EF4-FFF2-40B4-BE49-F238E27FC236}">
                  <a16:creationId xmlns:a16="http://schemas.microsoft.com/office/drawing/2014/main" id="{ECCFE07F-51E1-4D21-B3C1-A7F1E9934298}"/>
                </a:ext>
              </a:extLst>
            </p:cNvPr>
            <p:cNvSpPr txBox="1"/>
            <p:nvPr/>
          </p:nvSpPr>
          <p:spPr>
            <a:xfrm>
              <a:off x="11105912" y="4145139"/>
              <a:ext cx="341760" cy="261610"/>
            </a:xfrm>
            <a:prstGeom prst="rect">
              <a:avLst/>
            </a:prstGeom>
            <a:noFill/>
          </p:spPr>
          <p:txBody>
            <a:bodyPr wrap="none" rtlCol="0">
              <a:spAutoFit/>
            </a:bodyPr>
            <a:lstStyle/>
            <a:p>
              <a:r>
                <a:rPr lang="de-DE" sz="1100"/>
                <a:t>24</a:t>
              </a:r>
            </a:p>
          </p:txBody>
        </p:sp>
      </p:grpSp>
      <p:sp>
        <p:nvSpPr>
          <p:cNvPr id="105" name="Textfeld 104">
            <a:extLst>
              <a:ext uri="{FF2B5EF4-FFF2-40B4-BE49-F238E27FC236}">
                <a16:creationId xmlns:a16="http://schemas.microsoft.com/office/drawing/2014/main" id="{AAD3A028-7DEC-4EDA-A343-79A2644EADA8}"/>
              </a:ext>
            </a:extLst>
          </p:cNvPr>
          <p:cNvSpPr txBox="1"/>
          <p:nvPr/>
        </p:nvSpPr>
        <p:spPr>
          <a:xfrm rot="16200000">
            <a:off x="5706021" y="2729778"/>
            <a:ext cx="1390124" cy="461665"/>
          </a:xfrm>
          <a:prstGeom prst="rect">
            <a:avLst/>
          </a:prstGeom>
          <a:noFill/>
        </p:spPr>
        <p:txBody>
          <a:bodyPr wrap="none" rtlCol="0">
            <a:spAutoFit/>
          </a:bodyPr>
          <a:lstStyle/>
          <a:p>
            <a:pPr algn="ctr"/>
            <a:r>
              <a:rPr lang="de-DE" sz="1200" b="1"/>
              <a:t>Overall </a:t>
            </a:r>
            <a:r>
              <a:rPr lang="de-DE" sz="1200" b="1" err="1"/>
              <a:t>Survival</a:t>
            </a:r>
            <a:r>
              <a:rPr lang="de-DE" sz="1200" b="1"/>
              <a:t> </a:t>
            </a:r>
            <a:br>
              <a:rPr lang="de-DE" sz="1200" b="1"/>
            </a:br>
            <a:r>
              <a:rPr lang="de-DE" sz="1200" b="1" err="1"/>
              <a:t>Probability</a:t>
            </a:r>
            <a:endParaRPr lang="de-DE" sz="1400" b="1"/>
          </a:p>
        </p:txBody>
      </p:sp>
      <p:sp>
        <p:nvSpPr>
          <p:cNvPr id="128" name="Textfeld 127">
            <a:extLst>
              <a:ext uri="{FF2B5EF4-FFF2-40B4-BE49-F238E27FC236}">
                <a16:creationId xmlns:a16="http://schemas.microsoft.com/office/drawing/2014/main" id="{BCBECC5A-FF37-4079-87F5-A8923EBFD248}"/>
              </a:ext>
            </a:extLst>
          </p:cNvPr>
          <p:cNvSpPr txBox="1"/>
          <p:nvPr/>
        </p:nvSpPr>
        <p:spPr>
          <a:xfrm>
            <a:off x="8694239" y="4110498"/>
            <a:ext cx="732894" cy="276999"/>
          </a:xfrm>
          <a:prstGeom prst="rect">
            <a:avLst/>
          </a:prstGeom>
          <a:noFill/>
        </p:spPr>
        <p:txBody>
          <a:bodyPr wrap="none" rtlCol="0">
            <a:spAutoFit/>
          </a:bodyPr>
          <a:lstStyle/>
          <a:p>
            <a:pPr algn="ctr"/>
            <a:r>
              <a:rPr lang="de-DE" sz="1200" b="1" err="1"/>
              <a:t>Months</a:t>
            </a:r>
            <a:endParaRPr lang="de-DE" sz="1400" b="1"/>
          </a:p>
        </p:txBody>
      </p:sp>
      <p:sp>
        <p:nvSpPr>
          <p:cNvPr id="150" name="Textfeld 149">
            <a:extLst>
              <a:ext uri="{FF2B5EF4-FFF2-40B4-BE49-F238E27FC236}">
                <a16:creationId xmlns:a16="http://schemas.microsoft.com/office/drawing/2014/main" id="{45EB15D0-1AB4-4260-865D-A4EBD77D3D3C}"/>
              </a:ext>
            </a:extLst>
          </p:cNvPr>
          <p:cNvSpPr txBox="1"/>
          <p:nvPr/>
        </p:nvSpPr>
        <p:spPr>
          <a:xfrm>
            <a:off x="7109212" y="3381483"/>
            <a:ext cx="797013" cy="261610"/>
          </a:xfrm>
          <a:prstGeom prst="rect">
            <a:avLst/>
          </a:prstGeom>
          <a:noFill/>
        </p:spPr>
        <p:txBody>
          <a:bodyPr wrap="none" rtlCol="0">
            <a:spAutoFit/>
          </a:bodyPr>
          <a:lstStyle/>
          <a:p>
            <a:r>
              <a:rPr lang="de-DE" sz="1100" err="1"/>
              <a:t>Censored</a:t>
            </a:r>
            <a:endParaRPr lang="de-DE" sz="1100"/>
          </a:p>
        </p:txBody>
      </p:sp>
      <p:sp>
        <p:nvSpPr>
          <p:cNvPr id="156" name="Textfeld 155">
            <a:extLst>
              <a:ext uri="{FF2B5EF4-FFF2-40B4-BE49-F238E27FC236}">
                <a16:creationId xmlns:a16="http://schemas.microsoft.com/office/drawing/2014/main" id="{1A5E9704-09D9-49A4-8E39-4DA55FB5707F}"/>
              </a:ext>
            </a:extLst>
          </p:cNvPr>
          <p:cNvSpPr txBox="1"/>
          <p:nvPr/>
        </p:nvSpPr>
        <p:spPr>
          <a:xfrm>
            <a:off x="7105158" y="3559643"/>
            <a:ext cx="646331" cy="261610"/>
          </a:xfrm>
          <a:prstGeom prst="rect">
            <a:avLst/>
          </a:prstGeom>
          <a:noFill/>
        </p:spPr>
        <p:txBody>
          <a:bodyPr wrap="none" rtlCol="0">
            <a:spAutoFit/>
          </a:bodyPr>
          <a:lstStyle/>
          <a:p>
            <a:r>
              <a:rPr lang="de-DE" sz="1100"/>
              <a:t>95% CI</a:t>
            </a:r>
          </a:p>
        </p:txBody>
      </p:sp>
      <p:sp>
        <p:nvSpPr>
          <p:cNvPr id="157" name="Rechteck 156">
            <a:extLst>
              <a:ext uri="{FF2B5EF4-FFF2-40B4-BE49-F238E27FC236}">
                <a16:creationId xmlns:a16="http://schemas.microsoft.com/office/drawing/2014/main" id="{BBBDCF48-60DD-4BC8-8FF0-B8D69AABBD9A}"/>
              </a:ext>
            </a:extLst>
          </p:cNvPr>
          <p:cNvSpPr/>
          <p:nvPr/>
        </p:nvSpPr>
        <p:spPr>
          <a:xfrm>
            <a:off x="7025066" y="3668229"/>
            <a:ext cx="134374" cy="4571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8" name="Kreuz 157">
            <a:extLst>
              <a:ext uri="{FF2B5EF4-FFF2-40B4-BE49-F238E27FC236}">
                <a16:creationId xmlns:a16="http://schemas.microsoft.com/office/drawing/2014/main" id="{A91B183E-7A75-40F4-B2CD-94340FBFB32F}"/>
              </a:ext>
            </a:extLst>
          </p:cNvPr>
          <p:cNvSpPr/>
          <p:nvPr/>
        </p:nvSpPr>
        <p:spPr>
          <a:xfrm>
            <a:off x="7056500" y="3497242"/>
            <a:ext cx="78902" cy="78902"/>
          </a:xfrm>
          <a:prstGeom prst="plus">
            <a:avLst>
              <a:gd name="adj" fmla="val 45833"/>
            </a:avLst>
          </a:prstGeom>
          <a:solidFill>
            <a:schemeClr val="accent1">
              <a:lumMod val="50000"/>
              <a:lumOff val="5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Freihandform: Form 63">
            <a:extLst>
              <a:ext uri="{FF2B5EF4-FFF2-40B4-BE49-F238E27FC236}">
                <a16:creationId xmlns:a16="http://schemas.microsoft.com/office/drawing/2014/main" id="{0FACC705-AED9-4888-9308-2E96CB248968}"/>
              </a:ext>
            </a:extLst>
          </p:cNvPr>
          <p:cNvSpPr/>
          <p:nvPr/>
        </p:nvSpPr>
        <p:spPr>
          <a:xfrm>
            <a:off x="1949450" y="1899108"/>
            <a:ext cx="3657600" cy="495300"/>
          </a:xfrm>
          <a:custGeom>
            <a:avLst/>
            <a:gdLst>
              <a:gd name="connsiteX0" fmla="*/ 0 w 3657600"/>
              <a:gd name="connsiteY0" fmla="*/ 415925 h 495300"/>
              <a:gd name="connsiteX1" fmla="*/ 0 w 3657600"/>
              <a:gd name="connsiteY1" fmla="*/ 0 h 495300"/>
              <a:gd name="connsiteX2" fmla="*/ 403225 w 3657600"/>
              <a:gd name="connsiteY2" fmla="*/ 0 h 495300"/>
              <a:gd name="connsiteX3" fmla="*/ 403225 w 3657600"/>
              <a:gd name="connsiteY3" fmla="*/ 31750 h 495300"/>
              <a:gd name="connsiteX4" fmla="*/ 3657600 w 3657600"/>
              <a:gd name="connsiteY4" fmla="*/ 31750 h 495300"/>
              <a:gd name="connsiteX5" fmla="*/ 3657600 w 3657600"/>
              <a:gd name="connsiteY5" fmla="*/ 495300 h 495300"/>
              <a:gd name="connsiteX6" fmla="*/ 400050 w 3657600"/>
              <a:gd name="connsiteY6" fmla="*/ 495300 h 495300"/>
              <a:gd name="connsiteX7" fmla="*/ 400050 w 3657600"/>
              <a:gd name="connsiteY7" fmla="*/ 406400 h 495300"/>
              <a:gd name="connsiteX8" fmla="*/ 0 w 3657600"/>
              <a:gd name="connsiteY8" fmla="*/ 415925 h 495300"/>
              <a:gd name="connsiteX0" fmla="*/ 0 w 3657600"/>
              <a:gd name="connsiteY0" fmla="*/ 415925 h 495300"/>
              <a:gd name="connsiteX1" fmla="*/ 0 w 3657600"/>
              <a:gd name="connsiteY1" fmla="*/ 0 h 495300"/>
              <a:gd name="connsiteX2" fmla="*/ 403225 w 3657600"/>
              <a:gd name="connsiteY2" fmla="*/ 0 h 495300"/>
              <a:gd name="connsiteX3" fmla="*/ 403225 w 3657600"/>
              <a:gd name="connsiteY3" fmla="*/ 31750 h 495300"/>
              <a:gd name="connsiteX4" fmla="*/ 3657600 w 3657600"/>
              <a:gd name="connsiteY4" fmla="*/ 31750 h 495300"/>
              <a:gd name="connsiteX5" fmla="*/ 3657600 w 3657600"/>
              <a:gd name="connsiteY5" fmla="*/ 495300 h 495300"/>
              <a:gd name="connsiteX6" fmla="*/ 400050 w 3657600"/>
              <a:gd name="connsiteY6" fmla="*/ 495300 h 495300"/>
              <a:gd name="connsiteX7" fmla="*/ 400050 w 3657600"/>
              <a:gd name="connsiteY7" fmla="*/ 415925 h 495300"/>
              <a:gd name="connsiteX8" fmla="*/ 0 w 3657600"/>
              <a:gd name="connsiteY8" fmla="*/ 415925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495300">
                <a:moveTo>
                  <a:pt x="0" y="415925"/>
                </a:moveTo>
                <a:lnTo>
                  <a:pt x="0" y="0"/>
                </a:lnTo>
                <a:lnTo>
                  <a:pt x="403225" y="0"/>
                </a:lnTo>
                <a:lnTo>
                  <a:pt x="403225" y="31750"/>
                </a:lnTo>
                <a:lnTo>
                  <a:pt x="3657600" y="31750"/>
                </a:lnTo>
                <a:lnTo>
                  <a:pt x="3657600" y="495300"/>
                </a:lnTo>
                <a:lnTo>
                  <a:pt x="400050" y="495300"/>
                </a:lnTo>
                <a:lnTo>
                  <a:pt x="400050" y="415925"/>
                </a:lnTo>
                <a:lnTo>
                  <a:pt x="0" y="415925"/>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uppieren 1">
            <a:extLst>
              <a:ext uri="{FF2B5EF4-FFF2-40B4-BE49-F238E27FC236}">
                <a16:creationId xmlns:a16="http://schemas.microsoft.com/office/drawing/2014/main" id="{6E6CC182-8B03-4FA4-AD1C-84D80D1D43DA}"/>
              </a:ext>
            </a:extLst>
          </p:cNvPr>
          <p:cNvGrpSpPr/>
          <p:nvPr/>
        </p:nvGrpSpPr>
        <p:grpSpPr>
          <a:xfrm>
            <a:off x="646888" y="1760686"/>
            <a:ext cx="5368477" cy="2447591"/>
            <a:chOff x="754838" y="1993273"/>
            <a:chExt cx="5368477" cy="2447591"/>
          </a:xfrm>
        </p:grpSpPr>
        <p:grpSp>
          <p:nvGrpSpPr>
            <p:cNvPr id="30" name="Gruppieren 29">
              <a:extLst>
                <a:ext uri="{FF2B5EF4-FFF2-40B4-BE49-F238E27FC236}">
                  <a16:creationId xmlns:a16="http://schemas.microsoft.com/office/drawing/2014/main" id="{1C51B5B3-AF81-45BF-A7EA-EDDBC286F475}"/>
                </a:ext>
              </a:extLst>
            </p:cNvPr>
            <p:cNvGrpSpPr/>
            <p:nvPr/>
          </p:nvGrpSpPr>
          <p:grpSpPr>
            <a:xfrm>
              <a:off x="1116806" y="2052638"/>
              <a:ext cx="59530" cy="2081212"/>
              <a:chOff x="1116806" y="2052638"/>
              <a:chExt cx="59530" cy="2081212"/>
            </a:xfrm>
          </p:grpSpPr>
          <p:cxnSp>
            <p:nvCxnSpPr>
              <p:cNvPr id="4" name="Gerader Verbinder 3">
                <a:extLst>
                  <a:ext uri="{FF2B5EF4-FFF2-40B4-BE49-F238E27FC236}">
                    <a16:creationId xmlns:a16="http://schemas.microsoft.com/office/drawing/2014/main" id="{C2AAAFC8-434F-4129-8DCE-98E843D5EF14}"/>
                  </a:ext>
                </a:extLst>
              </p:cNvPr>
              <p:cNvCxnSpPr>
                <a:cxnSpLocks/>
              </p:cNvCxnSpPr>
              <p:nvPr/>
            </p:nvCxnSpPr>
            <p:spPr>
              <a:xfrm>
                <a:off x="1176336" y="2052638"/>
                <a:ext cx="0" cy="20812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E0071C9C-6960-4E8E-915D-0151C4E7DA4E}"/>
                  </a:ext>
                </a:extLst>
              </p:cNvPr>
              <p:cNvCxnSpPr>
                <a:cxnSpLocks/>
              </p:cNvCxnSpPr>
              <p:nvPr/>
            </p:nvCxnSpPr>
            <p:spPr>
              <a:xfrm flipH="1">
                <a:off x="1116806" y="2126458"/>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88C6181E-4FD8-4F54-B711-32B7B7484D7A}"/>
                  </a:ext>
                </a:extLst>
              </p:cNvPr>
              <p:cNvCxnSpPr>
                <a:cxnSpLocks/>
              </p:cNvCxnSpPr>
              <p:nvPr/>
            </p:nvCxnSpPr>
            <p:spPr>
              <a:xfrm flipH="1">
                <a:off x="1116806" y="2326483"/>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3379AA9C-B31E-41CE-B7E1-8F8CE6BBEF9C}"/>
                  </a:ext>
                </a:extLst>
              </p:cNvPr>
              <p:cNvCxnSpPr>
                <a:cxnSpLocks/>
              </p:cNvCxnSpPr>
              <p:nvPr/>
            </p:nvCxnSpPr>
            <p:spPr>
              <a:xfrm flipH="1">
                <a:off x="1116806" y="2524127"/>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5D8F62CE-26FE-42AB-A7CD-5FEA455180DA}"/>
                  </a:ext>
                </a:extLst>
              </p:cNvPr>
              <p:cNvCxnSpPr>
                <a:cxnSpLocks/>
              </p:cNvCxnSpPr>
              <p:nvPr/>
            </p:nvCxnSpPr>
            <p:spPr>
              <a:xfrm flipH="1">
                <a:off x="1116806" y="2721771"/>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B2023114-83AE-4F34-9F8F-C07C98C4543A}"/>
                  </a:ext>
                </a:extLst>
              </p:cNvPr>
              <p:cNvCxnSpPr>
                <a:cxnSpLocks/>
              </p:cNvCxnSpPr>
              <p:nvPr/>
            </p:nvCxnSpPr>
            <p:spPr>
              <a:xfrm flipH="1">
                <a:off x="1116806" y="2917033"/>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1F15D3FA-F1A3-431F-B8A7-D71F52D6B62C}"/>
                  </a:ext>
                </a:extLst>
              </p:cNvPr>
              <p:cNvCxnSpPr>
                <a:cxnSpLocks/>
              </p:cNvCxnSpPr>
              <p:nvPr/>
            </p:nvCxnSpPr>
            <p:spPr>
              <a:xfrm flipH="1">
                <a:off x="1116806" y="3126583"/>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EF773A38-F2BD-4F59-8F57-212ACA3BFAF2}"/>
                  </a:ext>
                </a:extLst>
              </p:cNvPr>
              <p:cNvCxnSpPr>
                <a:cxnSpLocks/>
              </p:cNvCxnSpPr>
              <p:nvPr/>
            </p:nvCxnSpPr>
            <p:spPr>
              <a:xfrm flipH="1">
                <a:off x="1116806" y="3324227"/>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3F946D09-99FC-439C-AC99-A246DB1F841B}"/>
                  </a:ext>
                </a:extLst>
              </p:cNvPr>
              <p:cNvCxnSpPr>
                <a:cxnSpLocks/>
              </p:cNvCxnSpPr>
              <p:nvPr/>
            </p:nvCxnSpPr>
            <p:spPr>
              <a:xfrm flipH="1">
                <a:off x="1116806" y="3529015"/>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8E829F8C-F1D2-4EC5-AB7C-03D42DBD4142}"/>
                  </a:ext>
                </a:extLst>
              </p:cNvPr>
              <p:cNvCxnSpPr>
                <a:cxnSpLocks/>
              </p:cNvCxnSpPr>
              <p:nvPr/>
            </p:nvCxnSpPr>
            <p:spPr>
              <a:xfrm flipH="1">
                <a:off x="1116806" y="3726659"/>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A8A3CBDD-21CB-44D1-B05F-281CD44F61FC}"/>
                  </a:ext>
                </a:extLst>
              </p:cNvPr>
              <p:cNvCxnSpPr>
                <a:cxnSpLocks/>
              </p:cNvCxnSpPr>
              <p:nvPr/>
            </p:nvCxnSpPr>
            <p:spPr>
              <a:xfrm flipH="1">
                <a:off x="1116806" y="3926684"/>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896BFC78-A98C-4CD2-BDF0-07926E57EA27}"/>
                  </a:ext>
                </a:extLst>
              </p:cNvPr>
              <p:cNvCxnSpPr>
                <a:cxnSpLocks/>
              </p:cNvCxnSpPr>
              <p:nvPr/>
            </p:nvCxnSpPr>
            <p:spPr>
              <a:xfrm flipH="1">
                <a:off x="1116806" y="4119562"/>
                <a:ext cx="59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uppieren 41">
              <a:extLst>
                <a:ext uri="{FF2B5EF4-FFF2-40B4-BE49-F238E27FC236}">
                  <a16:creationId xmlns:a16="http://schemas.microsoft.com/office/drawing/2014/main" id="{2331FC78-912E-46B8-8BAA-F36B22FAAA57}"/>
                </a:ext>
              </a:extLst>
            </p:cNvPr>
            <p:cNvGrpSpPr/>
            <p:nvPr/>
          </p:nvGrpSpPr>
          <p:grpSpPr>
            <a:xfrm>
              <a:off x="1173955" y="4119562"/>
              <a:ext cx="4841083" cy="90000"/>
              <a:chOff x="1173955" y="4119562"/>
              <a:chExt cx="4841083" cy="90000"/>
            </a:xfrm>
          </p:grpSpPr>
          <p:cxnSp>
            <p:nvCxnSpPr>
              <p:cNvPr id="15" name="Gerader Verbinder 14">
                <a:extLst>
                  <a:ext uri="{FF2B5EF4-FFF2-40B4-BE49-F238E27FC236}">
                    <a16:creationId xmlns:a16="http://schemas.microsoft.com/office/drawing/2014/main" id="{9556BC52-1BE7-47ED-8F91-CAC6A857EF5B}"/>
                  </a:ext>
                </a:extLst>
              </p:cNvPr>
              <p:cNvCxnSpPr>
                <a:cxnSpLocks/>
              </p:cNvCxnSpPr>
              <p:nvPr/>
            </p:nvCxnSpPr>
            <p:spPr>
              <a:xfrm>
                <a:off x="1176336" y="4119562"/>
                <a:ext cx="48387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88422A08-DA83-4252-AABB-722093670710}"/>
                  </a:ext>
                </a:extLst>
              </p:cNvPr>
              <p:cNvCxnSpPr>
                <a:cxnSpLocks/>
              </p:cNvCxnSpPr>
              <p:nvPr/>
            </p:nvCxnSpPr>
            <p:spPr>
              <a:xfrm flipV="1">
                <a:off x="1173955" y="4119562"/>
                <a:ext cx="4838702" cy="47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928AAF57-BF76-4D72-9818-509EA162E944}"/>
                  </a:ext>
                </a:extLst>
              </p:cNvPr>
              <p:cNvCxnSpPr>
                <a:cxnSpLocks/>
              </p:cNvCxnSpPr>
              <p:nvPr/>
            </p:nvCxnSpPr>
            <p:spPr>
              <a:xfrm flipH="1">
                <a:off x="1176339" y="4119562"/>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3C9E7D93-EB2C-472F-9727-5B7239B142BD}"/>
                  </a:ext>
                </a:extLst>
              </p:cNvPr>
              <p:cNvCxnSpPr>
                <a:cxnSpLocks/>
              </p:cNvCxnSpPr>
              <p:nvPr/>
            </p:nvCxnSpPr>
            <p:spPr>
              <a:xfrm flipH="1">
                <a:off x="1866901" y="4119562"/>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CF00BCA6-7AA2-4BF4-B31C-F03E6AC2BEC9}"/>
                  </a:ext>
                </a:extLst>
              </p:cNvPr>
              <p:cNvCxnSpPr>
                <a:cxnSpLocks/>
              </p:cNvCxnSpPr>
              <p:nvPr/>
            </p:nvCxnSpPr>
            <p:spPr>
              <a:xfrm flipH="1">
                <a:off x="2547939" y="4119562"/>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B8066DE8-9622-4854-9800-35389D7244DE}"/>
                  </a:ext>
                </a:extLst>
              </p:cNvPr>
              <p:cNvCxnSpPr>
                <a:cxnSpLocks/>
              </p:cNvCxnSpPr>
              <p:nvPr/>
            </p:nvCxnSpPr>
            <p:spPr>
              <a:xfrm flipH="1">
                <a:off x="3231358" y="4119562"/>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4613321C-3313-4438-80AD-8E1E48DE677A}"/>
                  </a:ext>
                </a:extLst>
              </p:cNvPr>
              <p:cNvCxnSpPr>
                <a:cxnSpLocks/>
              </p:cNvCxnSpPr>
              <p:nvPr/>
            </p:nvCxnSpPr>
            <p:spPr>
              <a:xfrm flipH="1">
                <a:off x="3905252" y="4119562"/>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D2D2CFBC-3F0C-4452-8690-C60D87340C95}"/>
                  </a:ext>
                </a:extLst>
              </p:cNvPr>
              <p:cNvCxnSpPr>
                <a:cxnSpLocks/>
              </p:cNvCxnSpPr>
              <p:nvPr/>
            </p:nvCxnSpPr>
            <p:spPr>
              <a:xfrm flipH="1">
                <a:off x="4593433" y="4119562"/>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A0884ED6-4976-4B86-A531-9C8CFD6AD0AA}"/>
                  </a:ext>
                </a:extLst>
              </p:cNvPr>
              <p:cNvCxnSpPr>
                <a:cxnSpLocks/>
              </p:cNvCxnSpPr>
              <p:nvPr/>
            </p:nvCxnSpPr>
            <p:spPr>
              <a:xfrm flipH="1">
                <a:off x="5279233" y="4119562"/>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D6E2A5DA-1312-4468-917C-73EABCF88E94}"/>
                  </a:ext>
                </a:extLst>
              </p:cNvPr>
              <p:cNvCxnSpPr>
                <a:cxnSpLocks/>
              </p:cNvCxnSpPr>
              <p:nvPr/>
            </p:nvCxnSpPr>
            <p:spPr>
              <a:xfrm flipH="1">
                <a:off x="5953921" y="4119562"/>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feld 42">
              <a:extLst>
                <a:ext uri="{FF2B5EF4-FFF2-40B4-BE49-F238E27FC236}">
                  <a16:creationId xmlns:a16="http://schemas.microsoft.com/office/drawing/2014/main" id="{C358EF23-3EFF-446C-A2DD-DB171D60C5AF}"/>
                </a:ext>
              </a:extLst>
            </p:cNvPr>
            <p:cNvSpPr txBox="1"/>
            <p:nvPr/>
          </p:nvSpPr>
          <p:spPr>
            <a:xfrm>
              <a:off x="754838" y="1993273"/>
              <a:ext cx="420308" cy="261610"/>
            </a:xfrm>
            <a:prstGeom prst="rect">
              <a:avLst/>
            </a:prstGeom>
            <a:noFill/>
          </p:spPr>
          <p:txBody>
            <a:bodyPr wrap="none" rtlCol="0">
              <a:spAutoFit/>
            </a:bodyPr>
            <a:lstStyle/>
            <a:p>
              <a:r>
                <a:rPr lang="de-DE" sz="1100"/>
                <a:t>100</a:t>
              </a:r>
            </a:p>
          </p:txBody>
        </p:sp>
        <p:sp>
          <p:nvSpPr>
            <p:cNvPr id="44" name="Textfeld 43">
              <a:extLst>
                <a:ext uri="{FF2B5EF4-FFF2-40B4-BE49-F238E27FC236}">
                  <a16:creationId xmlns:a16="http://schemas.microsoft.com/office/drawing/2014/main" id="{4466362F-76C5-4E84-9D7A-D3A0D692E855}"/>
                </a:ext>
              </a:extLst>
            </p:cNvPr>
            <p:cNvSpPr txBox="1"/>
            <p:nvPr/>
          </p:nvSpPr>
          <p:spPr>
            <a:xfrm>
              <a:off x="831575" y="2192976"/>
              <a:ext cx="341760" cy="261610"/>
            </a:xfrm>
            <a:prstGeom prst="rect">
              <a:avLst/>
            </a:prstGeom>
            <a:noFill/>
          </p:spPr>
          <p:txBody>
            <a:bodyPr wrap="none" rtlCol="0">
              <a:spAutoFit/>
            </a:bodyPr>
            <a:lstStyle/>
            <a:p>
              <a:r>
                <a:rPr lang="de-DE" sz="1100"/>
                <a:t>90</a:t>
              </a:r>
            </a:p>
          </p:txBody>
        </p:sp>
        <p:sp>
          <p:nvSpPr>
            <p:cNvPr id="45" name="Textfeld 44">
              <a:extLst>
                <a:ext uri="{FF2B5EF4-FFF2-40B4-BE49-F238E27FC236}">
                  <a16:creationId xmlns:a16="http://schemas.microsoft.com/office/drawing/2014/main" id="{6BB1356D-09A0-40B9-82C8-43482CB949DB}"/>
                </a:ext>
              </a:extLst>
            </p:cNvPr>
            <p:cNvSpPr txBox="1"/>
            <p:nvPr/>
          </p:nvSpPr>
          <p:spPr>
            <a:xfrm>
              <a:off x="832195" y="2391595"/>
              <a:ext cx="341760" cy="261610"/>
            </a:xfrm>
            <a:prstGeom prst="rect">
              <a:avLst/>
            </a:prstGeom>
            <a:noFill/>
          </p:spPr>
          <p:txBody>
            <a:bodyPr wrap="none" rtlCol="0">
              <a:spAutoFit/>
            </a:bodyPr>
            <a:lstStyle/>
            <a:p>
              <a:r>
                <a:rPr lang="de-DE" sz="1100"/>
                <a:t>80</a:t>
              </a:r>
            </a:p>
          </p:txBody>
        </p:sp>
        <p:sp>
          <p:nvSpPr>
            <p:cNvPr id="46" name="Textfeld 45">
              <a:extLst>
                <a:ext uri="{FF2B5EF4-FFF2-40B4-BE49-F238E27FC236}">
                  <a16:creationId xmlns:a16="http://schemas.microsoft.com/office/drawing/2014/main" id="{AD0ED091-1D34-4CCD-934F-1247CCF18B36}"/>
                </a:ext>
              </a:extLst>
            </p:cNvPr>
            <p:cNvSpPr txBox="1"/>
            <p:nvPr/>
          </p:nvSpPr>
          <p:spPr>
            <a:xfrm>
              <a:off x="834576" y="2586368"/>
              <a:ext cx="341760" cy="261610"/>
            </a:xfrm>
            <a:prstGeom prst="rect">
              <a:avLst/>
            </a:prstGeom>
            <a:noFill/>
          </p:spPr>
          <p:txBody>
            <a:bodyPr wrap="none" rtlCol="0">
              <a:spAutoFit/>
            </a:bodyPr>
            <a:lstStyle/>
            <a:p>
              <a:r>
                <a:rPr lang="de-DE" sz="1100"/>
                <a:t>70</a:t>
              </a:r>
            </a:p>
          </p:txBody>
        </p:sp>
        <p:sp>
          <p:nvSpPr>
            <p:cNvPr id="47" name="Textfeld 46">
              <a:extLst>
                <a:ext uri="{FF2B5EF4-FFF2-40B4-BE49-F238E27FC236}">
                  <a16:creationId xmlns:a16="http://schemas.microsoft.com/office/drawing/2014/main" id="{029D80EC-41FF-48C4-A22E-1D28A5F05020}"/>
                </a:ext>
              </a:extLst>
            </p:cNvPr>
            <p:cNvSpPr txBox="1"/>
            <p:nvPr/>
          </p:nvSpPr>
          <p:spPr>
            <a:xfrm>
              <a:off x="834576" y="2780443"/>
              <a:ext cx="341760" cy="261610"/>
            </a:xfrm>
            <a:prstGeom prst="rect">
              <a:avLst/>
            </a:prstGeom>
            <a:noFill/>
          </p:spPr>
          <p:txBody>
            <a:bodyPr wrap="none" rtlCol="0">
              <a:spAutoFit/>
            </a:bodyPr>
            <a:lstStyle/>
            <a:p>
              <a:r>
                <a:rPr lang="de-DE" sz="1100"/>
                <a:t>60</a:t>
              </a:r>
            </a:p>
          </p:txBody>
        </p:sp>
        <p:sp>
          <p:nvSpPr>
            <p:cNvPr id="48" name="Textfeld 47">
              <a:extLst>
                <a:ext uri="{FF2B5EF4-FFF2-40B4-BE49-F238E27FC236}">
                  <a16:creationId xmlns:a16="http://schemas.microsoft.com/office/drawing/2014/main" id="{866186AD-97F4-4868-9BFA-71F983CDC1ED}"/>
                </a:ext>
              </a:extLst>
            </p:cNvPr>
            <p:cNvSpPr txBox="1"/>
            <p:nvPr/>
          </p:nvSpPr>
          <p:spPr>
            <a:xfrm>
              <a:off x="834578" y="2991344"/>
              <a:ext cx="341760" cy="261610"/>
            </a:xfrm>
            <a:prstGeom prst="rect">
              <a:avLst/>
            </a:prstGeom>
            <a:noFill/>
          </p:spPr>
          <p:txBody>
            <a:bodyPr wrap="none" rtlCol="0">
              <a:spAutoFit/>
            </a:bodyPr>
            <a:lstStyle/>
            <a:p>
              <a:r>
                <a:rPr lang="de-DE" sz="1100"/>
                <a:t>50</a:t>
              </a:r>
            </a:p>
          </p:txBody>
        </p:sp>
        <p:sp>
          <p:nvSpPr>
            <p:cNvPr id="49" name="Textfeld 48">
              <a:extLst>
                <a:ext uri="{FF2B5EF4-FFF2-40B4-BE49-F238E27FC236}">
                  <a16:creationId xmlns:a16="http://schemas.microsoft.com/office/drawing/2014/main" id="{FDEA7405-E1A5-49DF-8C28-E0569CADF343}"/>
                </a:ext>
              </a:extLst>
            </p:cNvPr>
            <p:cNvSpPr txBox="1"/>
            <p:nvPr/>
          </p:nvSpPr>
          <p:spPr>
            <a:xfrm>
              <a:off x="831575" y="3193198"/>
              <a:ext cx="341760" cy="261610"/>
            </a:xfrm>
            <a:prstGeom prst="rect">
              <a:avLst/>
            </a:prstGeom>
            <a:noFill/>
          </p:spPr>
          <p:txBody>
            <a:bodyPr wrap="none" rtlCol="0">
              <a:spAutoFit/>
            </a:bodyPr>
            <a:lstStyle/>
            <a:p>
              <a:r>
                <a:rPr lang="de-DE" sz="1100"/>
                <a:t>40</a:t>
              </a:r>
            </a:p>
          </p:txBody>
        </p:sp>
        <p:sp>
          <p:nvSpPr>
            <p:cNvPr id="50" name="Textfeld 49">
              <a:extLst>
                <a:ext uri="{FF2B5EF4-FFF2-40B4-BE49-F238E27FC236}">
                  <a16:creationId xmlns:a16="http://schemas.microsoft.com/office/drawing/2014/main" id="{915652BF-D5D7-4454-8BE4-628E552E7435}"/>
                </a:ext>
              </a:extLst>
            </p:cNvPr>
            <p:cNvSpPr txBox="1"/>
            <p:nvPr/>
          </p:nvSpPr>
          <p:spPr>
            <a:xfrm>
              <a:off x="833955" y="3395599"/>
              <a:ext cx="341760" cy="261610"/>
            </a:xfrm>
            <a:prstGeom prst="rect">
              <a:avLst/>
            </a:prstGeom>
            <a:noFill/>
          </p:spPr>
          <p:txBody>
            <a:bodyPr wrap="none" rtlCol="0">
              <a:spAutoFit/>
            </a:bodyPr>
            <a:lstStyle/>
            <a:p>
              <a:r>
                <a:rPr lang="de-DE" sz="1100"/>
                <a:t>30</a:t>
              </a:r>
            </a:p>
          </p:txBody>
        </p:sp>
        <p:sp>
          <p:nvSpPr>
            <p:cNvPr id="51" name="Textfeld 50">
              <a:extLst>
                <a:ext uri="{FF2B5EF4-FFF2-40B4-BE49-F238E27FC236}">
                  <a16:creationId xmlns:a16="http://schemas.microsoft.com/office/drawing/2014/main" id="{CD145FFC-9E04-4BBB-BCB4-828BF57F5973}"/>
                </a:ext>
              </a:extLst>
            </p:cNvPr>
            <p:cNvSpPr txBox="1"/>
            <p:nvPr/>
          </p:nvSpPr>
          <p:spPr>
            <a:xfrm>
              <a:off x="836335" y="3583781"/>
              <a:ext cx="341760" cy="261610"/>
            </a:xfrm>
            <a:prstGeom prst="rect">
              <a:avLst/>
            </a:prstGeom>
            <a:noFill/>
          </p:spPr>
          <p:txBody>
            <a:bodyPr wrap="none" rtlCol="0">
              <a:spAutoFit/>
            </a:bodyPr>
            <a:lstStyle/>
            <a:p>
              <a:r>
                <a:rPr lang="de-DE" sz="1100"/>
                <a:t>20</a:t>
              </a:r>
            </a:p>
          </p:txBody>
        </p:sp>
        <p:sp>
          <p:nvSpPr>
            <p:cNvPr id="52" name="Textfeld 51">
              <a:extLst>
                <a:ext uri="{FF2B5EF4-FFF2-40B4-BE49-F238E27FC236}">
                  <a16:creationId xmlns:a16="http://schemas.microsoft.com/office/drawing/2014/main" id="{A97FA760-AF5D-410B-A8FF-428D0D060BEA}"/>
                </a:ext>
              </a:extLst>
            </p:cNvPr>
            <p:cNvSpPr txBox="1"/>
            <p:nvPr/>
          </p:nvSpPr>
          <p:spPr>
            <a:xfrm>
              <a:off x="835146" y="3793008"/>
              <a:ext cx="341760" cy="261610"/>
            </a:xfrm>
            <a:prstGeom prst="rect">
              <a:avLst/>
            </a:prstGeom>
            <a:noFill/>
          </p:spPr>
          <p:txBody>
            <a:bodyPr wrap="none" rtlCol="0">
              <a:spAutoFit/>
            </a:bodyPr>
            <a:lstStyle/>
            <a:p>
              <a:r>
                <a:rPr lang="de-DE" sz="1100"/>
                <a:t>10</a:t>
              </a:r>
            </a:p>
          </p:txBody>
        </p:sp>
        <p:sp>
          <p:nvSpPr>
            <p:cNvPr id="53" name="Textfeld 52">
              <a:extLst>
                <a:ext uri="{FF2B5EF4-FFF2-40B4-BE49-F238E27FC236}">
                  <a16:creationId xmlns:a16="http://schemas.microsoft.com/office/drawing/2014/main" id="{09F19BFC-2DD3-48A8-AB13-97B3BF0E4196}"/>
                </a:ext>
              </a:extLst>
            </p:cNvPr>
            <p:cNvSpPr txBox="1"/>
            <p:nvPr/>
          </p:nvSpPr>
          <p:spPr>
            <a:xfrm>
              <a:off x="915280" y="3988272"/>
              <a:ext cx="263214" cy="261610"/>
            </a:xfrm>
            <a:prstGeom prst="rect">
              <a:avLst/>
            </a:prstGeom>
            <a:noFill/>
          </p:spPr>
          <p:txBody>
            <a:bodyPr wrap="none" rtlCol="0">
              <a:spAutoFit/>
            </a:bodyPr>
            <a:lstStyle/>
            <a:p>
              <a:r>
                <a:rPr lang="de-DE" sz="1100"/>
                <a:t>0</a:t>
              </a:r>
            </a:p>
          </p:txBody>
        </p:sp>
        <p:sp>
          <p:nvSpPr>
            <p:cNvPr id="54" name="Textfeld 53">
              <a:extLst>
                <a:ext uri="{FF2B5EF4-FFF2-40B4-BE49-F238E27FC236}">
                  <a16:creationId xmlns:a16="http://schemas.microsoft.com/office/drawing/2014/main" id="{3F4C0595-C96B-4C85-8DEA-7957687B5296}"/>
                </a:ext>
              </a:extLst>
            </p:cNvPr>
            <p:cNvSpPr txBox="1"/>
            <p:nvPr/>
          </p:nvSpPr>
          <p:spPr>
            <a:xfrm>
              <a:off x="1044506" y="4166077"/>
              <a:ext cx="263214" cy="261610"/>
            </a:xfrm>
            <a:prstGeom prst="rect">
              <a:avLst/>
            </a:prstGeom>
            <a:noFill/>
          </p:spPr>
          <p:txBody>
            <a:bodyPr wrap="none" rtlCol="0">
              <a:spAutoFit/>
            </a:bodyPr>
            <a:lstStyle/>
            <a:p>
              <a:r>
                <a:rPr lang="de-DE" sz="1100"/>
                <a:t>0</a:t>
              </a:r>
            </a:p>
          </p:txBody>
        </p:sp>
        <p:sp>
          <p:nvSpPr>
            <p:cNvPr id="55" name="Textfeld 54">
              <a:extLst>
                <a:ext uri="{FF2B5EF4-FFF2-40B4-BE49-F238E27FC236}">
                  <a16:creationId xmlns:a16="http://schemas.microsoft.com/office/drawing/2014/main" id="{578FDDE2-ED6E-44AA-9B38-4F9748BD83F0}"/>
                </a:ext>
              </a:extLst>
            </p:cNvPr>
            <p:cNvSpPr txBox="1"/>
            <p:nvPr/>
          </p:nvSpPr>
          <p:spPr>
            <a:xfrm>
              <a:off x="1737448" y="4166077"/>
              <a:ext cx="263214" cy="261610"/>
            </a:xfrm>
            <a:prstGeom prst="rect">
              <a:avLst/>
            </a:prstGeom>
            <a:noFill/>
          </p:spPr>
          <p:txBody>
            <a:bodyPr wrap="none" rtlCol="0">
              <a:spAutoFit/>
            </a:bodyPr>
            <a:lstStyle/>
            <a:p>
              <a:r>
                <a:rPr lang="de-DE" sz="1100"/>
                <a:t>3</a:t>
              </a:r>
            </a:p>
          </p:txBody>
        </p:sp>
        <p:sp>
          <p:nvSpPr>
            <p:cNvPr id="56" name="Textfeld 55">
              <a:extLst>
                <a:ext uri="{FF2B5EF4-FFF2-40B4-BE49-F238E27FC236}">
                  <a16:creationId xmlns:a16="http://schemas.microsoft.com/office/drawing/2014/main" id="{FEA73E77-2FE1-4276-BDCB-00060118954B}"/>
                </a:ext>
              </a:extLst>
            </p:cNvPr>
            <p:cNvSpPr txBox="1"/>
            <p:nvPr/>
          </p:nvSpPr>
          <p:spPr>
            <a:xfrm>
              <a:off x="2413951" y="4164562"/>
              <a:ext cx="263214" cy="261610"/>
            </a:xfrm>
            <a:prstGeom prst="rect">
              <a:avLst/>
            </a:prstGeom>
            <a:noFill/>
          </p:spPr>
          <p:txBody>
            <a:bodyPr wrap="none" rtlCol="0">
              <a:spAutoFit/>
            </a:bodyPr>
            <a:lstStyle/>
            <a:p>
              <a:r>
                <a:rPr lang="de-DE" sz="1100"/>
                <a:t>6</a:t>
              </a:r>
            </a:p>
          </p:txBody>
        </p:sp>
        <p:sp>
          <p:nvSpPr>
            <p:cNvPr id="57" name="Textfeld 56">
              <a:extLst>
                <a:ext uri="{FF2B5EF4-FFF2-40B4-BE49-F238E27FC236}">
                  <a16:creationId xmlns:a16="http://schemas.microsoft.com/office/drawing/2014/main" id="{338978DD-1E9E-4264-8C5A-053F5F694FFF}"/>
                </a:ext>
              </a:extLst>
            </p:cNvPr>
            <p:cNvSpPr txBox="1"/>
            <p:nvPr/>
          </p:nvSpPr>
          <p:spPr>
            <a:xfrm>
              <a:off x="3101808" y="4168012"/>
              <a:ext cx="263214" cy="261610"/>
            </a:xfrm>
            <a:prstGeom prst="rect">
              <a:avLst/>
            </a:prstGeom>
            <a:noFill/>
          </p:spPr>
          <p:txBody>
            <a:bodyPr wrap="none" rtlCol="0">
              <a:spAutoFit/>
            </a:bodyPr>
            <a:lstStyle/>
            <a:p>
              <a:r>
                <a:rPr lang="de-DE" sz="1100"/>
                <a:t>9</a:t>
              </a:r>
            </a:p>
          </p:txBody>
        </p:sp>
        <p:sp>
          <p:nvSpPr>
            <p:cNvPr id="58" name="Textfeld 57">
              <a:extLst>
                <a:ext uri="{FF2B5EF4-FFF2-40B4-BE49-F238E27FC236}">
                  <a16:creationId xmlns:a16="http://schemas.microsoft.com/office/drawing/2014/main" id="{00CE0205-2B70-475E-96E8-86DEB601E31E}"/>
                </a:ext>
              </a:extLst>
            </p:cNvPr>
            <p:cNvSpPr txBox="1"/>
            <p:nvPr/>
          </p:nvSpPr>
          <p:spPr>
            <a:xfrm>
              <a:off x="3734372" y="4171119"/>
              <a:ext cx="341760" cy="261610"/>
            </a:xfrm>
            <a:prstGeom prst="rect">
              <a:avLst/>
            </a:prstGeom>
            <a:noFill/>
          </p:spPr>
          <p:txBody>
            <a:bodyPr wrap="none" rtlCol="0">
              <a:spAutoFit/>
            </a:bodyPr>
            <a:lstStyle/>
            <a:p>
              <a:r>
                <a:rPr lang="de-DE" sz="1100"/>
                <a:t>12</a:t>
              </a:r>
            </a:p>
          </p:txBody>
        </p:sp>
        <p:sp>
          <p:nvSpPr>
            <p:cNvPr id="59" name="Textfeld 58">
              <a:extLst>
                <a:ext uri="{FF2B5EF4-FFF2-40B4-BE49-F238E27FC236}">
                  <a16:creationId xmlns:a16="http://schemas.microsoft.com/office/drawing/2014/main" id="{E63D8E71-92F1-496E-8871-180B24FB6E9C}"/>
                </a:ext>
              </a:extLst>
            </p:cNvPr>
            <p:cNvSpPr txBox="1"/>
            <p:nvPr/>
          </p:nvSpPr>
          <p:spPr>
            <a:xfrm>
              <a:off x="4420171" y="4179254"/>
              <a:ext cx="341760" cy="261610"/>
            </a:xfrm>
            <a:prstGeom prst="rect">
              <a:avLst/>
            </a:prstGeom>
            <a:noFill/>
          </p:spPr>
          <p:txBody>
            <a:bodyPr wrap="none" rtlCol="0">
              <a:spAutoFit/>
            </a:bodyPr>
            <a:lstStyle/>
            <a:p>
              <a:r>
                <a:rPr lang="de-DE" sz="1100"/>
                <a:t>15</a:t>
              </a:r>
            </a:p>
          </p:txBody>
        </p:sp>
        <p:sp>
          <p:nvSpPr>
            <p:cNvPr id="60" name="Textfeld 59">
              <a:extLst>
                <a:ext uri="{FF2B5EF4-FFF2-40B4-BE49-F238E27FC236}">
                  <a16:creationId xmlns:a16="http://schemas.microsoft.com/office/drawing/2014/main" id="{046C0992-CE48-4E1D-A382-5DC0AFE6CCAD}"/>
                </a:ext>
              </a:extLst>
            </p:cNvPr>
            <p:cNvSpPr txBox="1"/>
            <p:nvPr/>
          </p:nvSpPr>
          <p:spPr>
            <a:xfrm>
              <a:off x="5108352" y="4171119"/>
              <a:ext cx="341760" cy="261610"/>
            </a:xfrm>
            <a:prstGeom prst="rect">
              <a:avLst/>
            </a:prstGeom>
            <a:noFill/>
          </p:spPr>
          <p:txBody>
            <a:bodyPr wrap="none" rtlCol="0">
              <a:spAutoFit/>
            </a:bodyPr>
            <a:lstStyle/>
            <a:p>
              <a:r>
                <a:rPr lang="de-DE" sz="1100"/>
                <a:t>18</a:t>
              </a:r>
            </a:p>
          </p:txBody>
        </p:sp>
        <p:sp>
          <p:nvSpPr>
            <p:cNvPr id="61" name="Textfeld 60">
              <a:extLst>
                <a:ext uri="{FF2B5EF4-FFF2-40B4-BE49-F238E27FC236}">
                  <a16:creationId xmlns:a16="http://schemas.microsoft.com/office/drawing/2014/main" id="{A41CFA65-4178-4B33-B21A-835F7209CA79}"/>
                </a:ext>
              </a:extLst>
            </p:cNvPr>
            <p:cNvSpPr txBox="1"/>
            <p:nvPr/>
          </p:nvSpPr>
          <p:spPr>
            <a:xfrm>
              <a:off x="5781555" y="4171119"/>
              <a:ext cx="341760" cy="261610"/>
            </a:xfrm>
            <a:prstGeom prst="rect">
              <a:avLst/>
            </a:prstGeom>
            <a:noFill/>
          </p:spPr>
          <p:txBody>
            <a:bodyPr wrap="none" rtlCol="0">
              <a:spAutoFit/>
            </a:bodyPr>
            <a:lstStyle/>
            <a:p>
              <a:r>
                <a:rPr lang="de-DE" sz="1100"/>
                <a:t>21</a:t>
              </a:r>
            </a:p>
          </p:txBody>
        </p:sp>
      </p:grpSp>
      <p:sp>
        <p:nvSpPr>
          <p:cNvPr id="16" name="Textfeld 15">
            <a:extLst>
              <a:ext uri="{FF2B5EF4-FFF2-40B4-BE49-F238E27FC236}">
                <a16:creationId xmlns:a16="http://schemas.microsoft.com/office/drawing/2014/main" id="{DC880295-3E77-4680-9931-D3DFE26BC7B1}"/>
              </a:ext>
            </a:extLst>
          </p:cNvPr>
          <p:cNvSpPr txBox="1"/>
          <p:nvPr/>
        </p:nvSpPr>
        <p:spPr>
          <a:xfrm rot="16200000">
            <a:off x="-485359" y="2721183"/>
            <a:ext cx="2098651" cy="461665"/>
          </a:xfrm>
          <a:prstGeom prst="rect">
            <a:avLst/>
          </a:prstGeom>
          <a:noFill/>
        </p:spPr>
        <p:txBody>
          <a:bodyPr wrap="none" rtlCol="0">
            <a:spAutoFit/>
          </a:bodyPr>
          <a:lstStyle/>
          <a:p>
            <a:pPr algn="ctr"/>
            <a:r>
              <a:rPr lang="de-DE" sz="1200" b="1"/>
              <a:t>Progression-Free </a:t>
            </a:r>
            <a:r>
              <a:rPr lang="de-DE" sz="1200" b="1" err="1"/>
              <a:t>Survival</a:t>
            </a:r>
            <a:endParaRPr lang="de-DE" sz="1200" b="1"/>
          </a:p>
          <a:p>
            <a:pPr algn="ctr"/>
            <a:r>
              <a:rPr lang="de-DE" sz="1200" b="1" err="1"/>
              <a:t>Probability</a:t>
            </a:r>
            <a:endParaRPr lang="de-DE" sz="1400" b="1"/>
          </a:p>
        </p:txBody>
      </p:sp>
      <p:sp>
        <p:nvSpPr>
          <p:cNvPr id="119" name="Textfeld 118">
            <a:extLst>
              <a:ext uri="{FF2B5EF4-FFF2-40B4-BE49-F238E27FC236}">
                <a16:creationId xmlns:a16="http://schemas.microsoft.com/office/drawing/2014/main" id="{FE829D2F-2510-47AD-859B-C53F0465925E}"/>
              </a:ext>
            </a:extLst>
          </p:cNvPr>
          <p:cNvSpPr txBox="1"/>
          <p:nvPr/>
        </p:nvSpPr>
        <p:spPr>
          <a:xfrm>
            <a:off x="3024395" y="4122427"/>
            <a:ext cx="732894" cy="276999"/>
          </a:xfrm>
          <a:prstGeom prst="rect">
            <a:avLst/>
          </a:prstGeom>
          <a:noFill/>
        </p:spPr>
        <p:txBody>
          <a:bodyPr wrap="none" rtlCol="0">
            <a:spAutoFit/>
          </a:bodyPr>
          <a:lstStyle/>
          <a:p>
            <a:pPr algn="ctr"/>
            <a:r>
              <a:rPr lang="de-DE" sz="1200" b="1" err="1"/>
              <a:t>Months</a:t>
            </a:r>
            <a:endParaRPr lang="de-DE" sz="1400" b="1"/>
          </a:p>
        </p:txBody>
      </p:sp>
      <p:sp>
        <p:nvSpPr>
          <p:cNvPr id="147" name="Textfeld 146">
            <a:extLst>
              <a:ext uri="{FF2B5EF4-FFF2-40B4-BE49-F238E27FC236}">
                <a16:creationId xmlns:a16="http://schemas.microsoft.com/office/drawing/2014/main" id="{29BE7398-4C5D-4DBC-8EC3-EA8AC876E9AF}"/>
              </a:ext>
            </a:extLst>
          </p:cNvPr>
          <p:cNvSpPr txBox="1"/>
          <p:nvPr/>
        </p:nvSpPr>
        <p:spPr>
          <a:xfrm>
            <a:off x="1196664" y="3394189"/>
            <a:ext cx="797013" cy="261610"/>
          </a:xfrm>
          <a:prstGeom prst="rect">
            <a:avLst/>
          </a:prstGeom>
          <a:noFill/>
        </p:spPr>
        <p:txBody>
          <a:bodyPr wrap="none" rtlCol="0">
            <a:spAutoFit/>
          </a:bodyPr>
          <a:lstStyle/>
          <a:p>
            <a:r>
              <a:rPr lang="de-DE" sz="1100" err="1"/>
              <a:t>Censored</a:t>
            </a:r>
            <a:endParaRPr lang="de-DE" sz="1100"/>
          </a:p>
        </p:txBody>
      </p:sp>
      <p:sp>
        <p:nvSpPr>
          <p:cNvPr id="149" name="Textfeld 148">
            <a:extLst>
              <a:ext uri="{FF2B5EF4-FFF2-40B4-BE49-F238E27FC236}">
                <a16:creationId xmlns:a16="http://schemas.microsoft.com/office/drawing/2014/main" id="{E3E4A0A7-B5B1-4F57-AE86-85ABA6F30C0D}"/>
              </a:ext>
            </a:extLst>
          </p:cNvPr>
          <p:cNvSpPr txBox="1"/>
          <p:nvPr/>
        </p:nvSpPr>
        <p:spPr>
          <a:xfrm>
            <a:off x="1192610" y="3572349"/>
            <a:ext cx="646331" cy="261610"/>
          </a:xfrm>
          <a:prstGeom prst="rect">
            <a:avLst/>
          </a:prstGeom>
          <a:noFill/>
        </p:spPr>
        <p:txBody>
          <a:bodyPr wrap="none" rtlCol="0">
            <a:spAutoFit/>
          </a:bodyPr>
          <a:lstStyle/>
          <a:p>
            <a:r>
              <a:rPr lang="de-DE" sz="1100"/>
              <a:t>95% CI</a:t>
            </a:r>
          </a:p>
        </p:txBody>
      </p:sp>
      <p:sp>
        <p:nvSpPr>
          <p:cNvPr id="17" name="Rechteck 16">
            <a:extLst>
              <a:ext uri="{FF2B5EF4-FFF2-40B4-BE49-F238E27FC236}">
                <a16:creationId xmlns:a16="http://schemas.microsoft.com/office/drawing/2014/main" id="{BAC9B171-4E3F-4659-88CE-D0D9D78CA46A}"/>
              </a:ext>
            </a:extLst>
          </p:cNvPr>
          <p:cNvSpPr/>
          <p:nvPr/>
        </p:nvSpPr>
        <p:spPr>
          <a:xfrm>
            <a:off x="1112518" y="3680935"/>
            <a:ext cx="134374" cy="4571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Kreuz 17">
            <a:extLst>
              <a:ext uri="{FF2B5EF4-FFF2-40B4-BE49-F238E27FC236}">
                <a16:creationId xmlns:a16="http://schemas.microsoft.com/office/drawing/2014/main" id="{0B6453FF-C23A-420F-AF97-25539591D706}"/>
              </a:ext>
            </a:extLst>
          </p:cNvPr>
          <p:cNvSpPr/>
          <p:nvPr/>
        </p:nvSpPr>
        <p:spPr>
          <a:xfrm>
            <a:off x="1143952" y="3509948"/>
            <a:ext cx="78902" cy="78902"/>
          </a:xfrm>
          <a:prstGeom prst="plus">
            <a:avLst>
              <a:gd name="adj" fmla="val 45833"/>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Freihandform: Form 30">
            <a:extLst>
              <a:ext uri="{FF2B5EF4-FFF2-40B4-BE49-F238E27FC236}">
                <a16:creationId xmlns:a16="http://schemas.microsoft.com/office/drawing/2014/main" id="{6A2D8C49-8675-4A38-8D69-231615F1C590}"/>
              </a:ext>
            </a:extLst>
          </p:cNvPr>
          <p:cNvSpPr/>
          <p:nvPr/>
        </p:nvSpPr>
        <p:spPr>
          <a:xfrm>
            <a:off x="1066800" y="1894346"/>
            <a:ext cx="4562475" cy="142875"/>
          </a:xfrm>
          <a:custGeom>
            <a:avLst/>
            <a:gdLst>
              <a:gd name="connsiteX0" fmla="*/ 0 w 4562475"/>
              <a:gd name="connsiteY0" fmla="*/ 0 h 142875"/>
              <a:gd name="connsiteX1" fmla="*/ 885825 w 4562475"/>
              <a:gd name="connsiteY1" fmla="*/ 0 h 142875"/>
              <a:gd name="connsiteX2" fmla="*/ 885825 w 4562475"/>
              <a:gd name="connsiteY2" fmla="*/ 71437 h 142875"/>
              <a:gd name="connsiteX3" fmla="*/ 1281113 w 4562475"/>
              <a:gd name="connsiteY3" fmla="*/ 71437 h 142875"/>
              <a:gd name="connsiteX4" fmla="*/ 1281113 w 4562475"/>
              <a:gd name="connsiteY4" fmla="*/ 142875 h 142875"/>
              <a:gd name="connsiteX5" fmla="*/ 4562475 w 4562475"/>
              <a:gd name="connsiteY5"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2475" h="142875">
                <a:moveTo>
                  <a:pt x="0" y="0"/>
                </a:moveTo>
                <a:lnTo>
                  <a:pt x="885825" y="0"/>
                </a:lnTo>
                <a:lnTo>
                  <a:pt x="885825" y="71437"/>
                </a:lnTo>
                <a:lnTo>
                  <a:pt x="1281113" y="71437"/>
                </a:lnTo>
                <a:lnTo>
                  <a:pt x="1281113" y="142875"/>
                </a:lnTo>
                <a:lnTo>
                  <a:pt x="4562475" y="142875"/>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2" name="Gerader Verbinder 61">
            <a:extLst>
              <a:ext uri="{FF2B5EF4-FFF2-40B4-BE49-F238E27FC236}">
                <a16:creationId xmlns:a16="http://schemas.microsoft.com/office/drawing/2014/main" id="{44804FCC-386E-4BD5-9488-4D04DDACFACB}"/>
              </a:ext>
            </a:extLst>
          </p:cNvPr>
          <p:cNvCxnSpPr>
            <a:cxnSpLocks/>
          </p:cNvCxnSpPr>
          <p:nvPr/>
        </p:nvCxnSpPr>
        <p:spPr>
          <a:xfrm flipV="1">
            <a:off x="1704975" y="1864673"/>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9" name="Gerader Verbinder 158">
            <a:extLst>
              <a:ext uri="{FF2B5EF4-FFF2-40B4-BE49-F238E27FC236}">
                <a16:creationId xmlns:a16="http://schemas.microsoft.com/office/drawing/2014/main" id="{5F15CAB7-C2E7-4013-BFE0-1EB16ADD6312}"/>
              </a:ext>
            </a:extLst>
          </p:cNvPr>
          <p:cNvCxnSpPr>
            <a:cxnSpLocks/>
          </p:cNvCxnSpPr>
          <p:nvPr/>
        </p:nvCxnSpPr>
        <p:spPr>
          <a:xfrm flipV="1">
            <a:off x="1716882" y="1864673"/>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0" name="Gerader Verbinder 159">
            <a:extLst>
              <a:ext uri="{FF2B5EF4-FFF2-40B4-BE49-F238E27FC236}">
                <a16:creationId xmlns:a16="http://schemas.microsoft.com/office/drawing/2014/main" id="{627112A2-3C64-476D-B741-9340513D93AD}"/>
              </a:ext>
            </a:extLst>
          </p:cNvPr>
          <p:cNvCxnSpPr>
            <a:cxnSpLocks/>
          </p:cNvCxnSpPr>
          <p:nvPr/>
        </p:nvCxnSpPr>
        <p:spPr>
          <a:xfrm flipV="1">
            <a:off x="1744665" y="1864673"/>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1" name="Gerader Verbinder 160">
            <a:extLst>
              <a:ext uri="{FF2B5EF4-FFF2-40B4-BE49-F238E27FC236}">
                <a16:creationId xmlns:a16="http://schemas.microsoft.com/office/drawing/2014/main" id="{5B4BB5C2-75CD-4396-B885-A84AAA08EAB6}"/>
              </a:ext>
            </a:extLst>
          </p:cNvPr>
          <p:cNvCxnSpPr>
            <a:cxnSpLocks/>
          </p:cNvCxnSpPr>
          <p:nvPr/>
        </p:nvCxnSpPr>
        <p:spPr>
          <a:xfrm flipV="1">
            <a:off x="1768475" y="1864673"/>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2" name="Gerader Verbinder 161">
            <a:extLst>
              <a:ext uri="{FF2B5EF4-FFF2-40B4-BE49-F238E27FC236}">
                <a16:creationId xmlns:a16="http://schemas.microsoft.com/office/drawing/2014/main" id="{A25F93C5-4390-45F1-83C2-764459224CA5}"/>
              </a:ext>
            </a:extLst>
          </p:cNvPr>
          <p:cNvCxnSpPr>
            <a:cxnSpLocks/>
          </p:cNvCxnSpPr>
          <p:nvPr/>
        </p:nvCxnSpPr>
        <p:spPr>
          <a:xfrm flipV="1">
            <a:off x="2314732" y="1933122"/>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3" name="Gerader Verbinder 162">
            <a:extLst>
              <a:ext uri="{FF2B5EF4-FFF2-40B4-BE49-F238E27FC236}">
                <a16:creationId xmlns:a16="http://schemas.microsoft.com/office/drawing/2014/main" id="{310BDA35-7B79-4F80-BA1F-7125E4D887C7}"/>
              </a:ext>
            </a:extLst>
          </p:cNvPr>
          <p:cNvCxnSpPr>
            <a:cxnSpLocks/>
          </p:cNvCxnSpPr>
          <p:nvPr/>
        </p:nvCxnSpPr>
        <p:spPr>
          <a:xfrm flipV="1">
            <a:off x="2326640" y="1933122"/>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4" name="Gerader Verbinder 163">
            <a:extLst>
              <a:ext uri="{FF2B5EF4-FFF2-40B4-BE49-F238E27FC236}">
                <a16:creationId xmlns:a16="http://schemas.microsoft.com/office/drawing/2014/main" id="{B5A00915-7DA8-4913-BD55-D0EBD07E3BF1}"/>
              </a:ext>
            </a:extLst>
          </p:cNvPr>
          <p:cNvCxnSpPr>
            <a:cxnSpLocks/>
          </p:cNvCxnSpPr>
          <p:nvPr/>
        </p:nvCxnSpPr>
        <p:spPr>
          <a:xfrm flipV="1">
            <a:off x="2345690" y="1933122"/>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D39A3AAE-6964-489E-BF48-164C8F2F7213}"/>
              </a:ext>
            </a:extLst>
          </p:cNvPr>
          <p:cNvCxnSpPr>
            <a:cxnSpLocks/>
          </p:cNvCxnSpPr>
          <p:nvPr/>
        </p:nvCxnSpPr>
        <p:spPr>
          <a:xfrm flipV="1">
            <a:off x="2348071"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64655DDA-1BEB-4D4B-BE84-A20373E34406}"/>
              </a:ext>
            </a:extLst>
          </p:cNvPr>
          <p:cNvCxnSpPr>
            <a:cxnSpLocks/>
          </p:cNvCxnSpPr>
          <p:nvPr/>
        </p:nvCxnSpPr>
        <p:spPr>
          <a:xfrm flipV="1">
            <a:off x="2376646"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C72149EF-B936-49F4-8CA5-C685595C3440}"/>
              </a:ext>
            </a:extLst>
          </p:cNvPr>
          <p:cNvCxnSpPr>
            <a:cxnSpLocks/>
          </p:cNvCxnSpPr>
          <p:nvPr/>
        </p:nvCxnSpPr>
        <p:spPr>
          <a:xfrm flipV="1">
            <a:off x="2452848"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A24EC69B-EF0F-4EB6-AD31-A7E10A73F34E}"/>
              </a:ext>
            </a:extLst>
          </p:cNvPr>
          <p:cNvCxnSpPr>
            <a:cxnSpLocks/>
          </p:cNvCxnSpPr>
          <p:nvPr/>
        </p:nvCxnSpPr>
        <p:spPr>
          <a:xfrm flipV="1">
            <a:off x="2505235"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0C5515E7-37AF-4B80-A0DB-E2B272869EA6}"/>
              </a:ext>
            </a:extLst>
          </p:cNvPr>
          <p:cNvCxnSpPr>
            <a:cxnSpLocks/>
          </p:cNvCxnSpPr>
          <p:nvPr/>
        </p:nvCxnSpPr>
        <p:spPr>
          <a:xfrm flipV="1">
            <a:off x="2931478"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0C3351BC-D489-4806-94EF-A78B1EF6F206}"/>
              </a:ext>
            </a:extLst>
          </p:cNvPr>
          <p:cNvCxnSpPr>
            <a:cxnSpLocks/>
          </p:cNvCxnSpPr>
          <p:nvPr/>
        </p:nvCxnSpPr>
        <p:spPr>
          <a:xfrm flipV="1">
            <a:off x="2964815"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C937B528-4D3C-43DC-9B23-1EC1B8EE7B13}"/>
              </a:ext>
            </a:extLst>
          </p:cNvPr>
          <p:cNvCxnSpPr>
            <a:cxnSpLocks/>
          </p:cNvCxnSpPr>
          <p:nvPr/>
        </p:nvCxnSpPr>
        <p:spPr>
          <a:xfrm flipV="1">
            <a:off x="2994017"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1737975E-878A-46CF-ADE8-19B4A79F0F82}"/>
              </a:ext>
            </a:extLst>
          </p:cNvPr>
          <p:cNvCxnSpPr>
            <a:cxnSpLocks/>
          </p:cNvCxnSpPr>
          <p:nvPr/>
        </p:nvCxnSpPr>
        <p:spPr>
          <a:xfrm flipV="1">
            <a:off x="3548272"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FACC0FCD-23BF-4F04-83B1-56E3C599E3C5}"/>
              </a:ext>
            </a:extLst>
          </p:cNvPr>
          <p:cNvCxnSpPr>
            <a:cxnSpLocks/>
          </p:cNvCxnSpPr>
          <p:nvPr/>
        </p:nvCxnSpPr>
        <p:spPr>
          <a:xfrm flipV="1">
            <a:off x="3579228"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4" name="Gerader Verbinder 173">
            <a:extLst>
              <a:ext uri="{FF2B5EF4-FFF2-40B4-BE49-F238E27FC236}">
                <a16:creationId xmlns:a16="http://schemas.microsoft.com/office/drawing/2014/main" id="{215142AE-730B-4868-BB89-9D1009714B03}"/>
              </a:ext>
            </a:extLst>
          </p:cNvPr>
          <p:cNvCxnSpPr>
            <a:cxnSpLocks/>
          </p:cNvCxnSpPr>
          <p:nvPr/>
        </p:nvCxnSpPr>
        <p:spPr>
          <a:xfrm flipV="1">
            <a:off x="3614726"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13AB7D2E-0D10-4844-8FF2-F941D2464B22}"/>
              </a:ext>
            </a:extLst>
          </p:cNvPr>
          <p:cNvCxnSpPr>
            <a:cxnSpLocks/>
          </p:cNvCxnSpPr>
          <p:nvPr/>
        </p:nvCxnSpPr>
        <p:spPr>
          <a:xfrm flipV="1">
            <a:off x="4219349"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6" name="Gerader Verbinder 175">
            <a:extLst>
              <a:ext uri="{FF2B5EF4-FFF2-40B4-BE49-F238E27FC236}">
                <a16:creationId xmlns:a16="http://schemas.microsoft.com/office/drawing/2014/main" id="{1EFA8A8F-61C0-49BA-90AC-5977CC210A75}"/>
              </a:ext>
            </a:extLst>
          </p:cNvPr>
          <p:cNvCxnSpPr>
            <a:cxnSpLocks/>
          </p:cNvCxnSpPr>
          <p:nvPr/>
        </p:nvCxnSpPr>
        <p:spPr>
          <a:xfrm flipV="1">
            <a:off x="4247924" y="2005378"/>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7" name="Gerader Verbinder 176">
            <a:extLst>
              <a:ext uri="{FF2B5EF4-FFF2-40B4-BE49-F238E27FC236}">
                <a16:creationId xmlns:a16="http://schemas.microsoft.com/office/drawing/2014/main" id="{68B1FBEA-0E29-4AE2-A645-2757B94DBFC8}"/>
              </a:ext>
            </a:extLst>
          </p:cNvPr>
          <p:cNvCxnSpPr>
            <a:cxnSpLocks/>
          </p:cNvCxnSpPr>
          <p:nvPr/>
        </p:nvCxnSpPr>
        <p:spPr>
          <a:xfrm flipV="1">
            <a:off x="4855142" y="2005378"/>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8" name="Gerader Verbinder 177">
            <a:extLst>
              <a:ext uri="{FF2B5EF4-FFF2-40B4-BE49-F238E27FC236}">
                <a16:creationId xmlns:a16="http://schemas.microsoft.com/office/drawing/2014/main" id="{B5DB24D6-2FA1-4F03-B5CC-61E60712915E}"/>
              </a:ext>
            </a:extLst>
          </p:cNvPr>
          <p:cNvCxnSpPr>
            <a:cxnSpLocks/>
          </p:cNvCxnSpPr>
          <p:nvPr/>
        </p:nvCxnSpPr>
        <p:spPr>
          <a:xfrm flipV="1">
            <a:off x="4883717"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9" name="Gerader Verbinder 178">
            <a:extLst>
              <a:ext uri="{FF2B5EF4-FFF2-40B4-BE49-F238E27FC236}">
                <a16:creationId xmlns:a16="http://schemas.microsoft.com/office/drawing/2014/main" id="{7FCAAF12-8239-4525-AEE8-CAD9FB54BC14}"/>
              </a:ext>
            </a:extLst>
          </p:cNvPr>
          <p:cNvCxnSpPr>
            <a:cxnSpLocks/>
          </p:cNvCxnSpPr>
          <p:nvPr/>
        </p:nvCxnSpPr>
        <p:spPr>
          <a:xfrm flipV="1">
            <a:off x="5424260"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0" name="Gerader Verbinder 179">
            <a:extLst>
              <a:ext uri="{FF2B5EF4-FFF2-40B4-BE49-F238E27FC236}">
                <a16:creationId xmlns:a16="http://schemas.microsoft.com/office/drawing/2014/main" id="{CB10AA78-2DCA-4553-B952-32C1DA5BBCF2}"/>
              </a:ext>
            </a:extLst>
          </p:cNvPr>
          <p:cNvCxnSpPr>
            <a:cxnSpLocks/>
          </p:cNvCxnSpPr>
          <p:nvPr/>
        </p:nvCxnSpPr>
        <p:spPr>
          <a:xfrm flipV="1">
            <a:off x="5483792"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1" name="Gerader Verbinder 180">
            <a:extLst>
              <a:ext uri="{FF2B5EF4-FFF2-40B4-BE49-F238E27FC236}">
                <a16:creationId xmlns:a16="http://schemas.microsoft.com/office/drawing/2014/main" id="{435BA3EE-46D4-460A-B623-2349E0153965}"/>
              </a:ext>
            </a:extLst>
          </p:cNvPr>
          <p:cNvCxnSpPr>
            <a:cxnSpLocks/>
          </p:cNvCxnSpPr>
          <p:nvPr/>
        </p:nvCxnSpPr>
        <p:spPr>
          <a:xfrm flipV="1">
            <a:off x="5529036"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2" name="Gerader Verbinder 181">
            <a:extLst>
              <a:ext uri="{FF2B5EF4-FFF2-40B4-BE49-F238E27FC236}">
                <a16:creationId xmlns:a16="http://schemas.microsoft.com/office/drawing/2014/main" id="{AFD72A7E-A718-474F-90C5-6B8196CDFFC6}"/>
              </a:ext>
            </a:extLst>
          </p:cNvPr>
          <p:cNvCxnSpPr>
            <a:cxnSpLocks/>
          </p:cNvCxnSpPr>
          <p:nvPr/>
        </p:nvCxnSpPr>
        <p:spPr>
          <a:xfrm flipV="1">
            <a:off x="5600474" y="2005377"/>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5" name="Freihandform: Form 64">
            <a:extLst>
              <a:ext uri="{FF2B5EF4-FFF2-40B4-BE49-F238E27FC236}">
                <a16:creationId xmlns:a16="http://schemas.microsoft.com/office/drawing/2014/main" id="{0D38DCFF-1D3B-41BC-9ED8-16C0DE521288}"/>
              </a:ext>
            </a:extLst>
          </p:cNvPr>
          <p:cNvSpPr/>
          <p:nvPr/>
        </p:nvSpPr>
        <p:spPr>
          <a:xfrm>
            <a:off x="6897917" y="1892758"/>
            <a:ext cx="3854450" cy="60325"/>
          </a:xfrm>
          <a:custGeom>
            <a:avLst/>
            <a:gdLst>
              <a:gd name="connsiteX0" fmla="*/ 0 w 3854450"/>
              <a:gd name="connsiteY0" fmla="*/ 0 h 60325"/>
              <a:gd name="connsiteX1" fmla="*/ 673100 w 3854450"/>
              <a:gd name="connsiteY1" fmla="*/ 0 h 60325"/>
              <a:gd name="connsiteX2" fmla="*/ 673100 w 3854450"/>
              <a:gd name="connsiteY2" fmla="*/ 60325 h 60325"/>
              <a:gd name="connsiteX3" fmla="*/ 3854450 w 3854450"/>
              <a:gd name="connsiteY3" fmla="*/ 60325 h 60325"/>
            </a:gdLst>
            <a:ahLst/>
            <a:cxnLst>
              <a:cxn ang="0">
                <a:pos x="connsiteX0" y="connsiteY0"/>
              </a:cxn>
              <a:cxn ang="0">
                <a:pos x="connsiteX1" y="connsiteY1"/>
              </a:cxn>
              <a:cxn ang="0">
                <a:pos x="connsiteX2" y="connsiteY2"/>
              </a:cxn>
              <a:cxn ang="0">
                <a:pos x="connsiteX3" y="connsiteY3"/>
              </a:cxn>
            </a:cxnLst>
            <a:rect l="l" t="t" r="r" b="b"/>
            <a:pathLst>
              <a:path w="3854450" h="60325">
                <a:moveTo>
                  <a:pt x="0" y="0"/>
                </a:moveTo>
                <a:lnTo>
                  <a:pt x="673100" y="0"/>
                </a:lnTo>
                <a:lnTo>
                  <a:pt x="673100" y="60325"/>
                </a:lnTo>
                <a:lnTo>
                  <a:pt x="3854450" y="60325"/>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83" name="Gerader Verbinder 182">
            <a:extLst>
              <a:ext uri="{FF2B5EF4-FFF2-40B4-BE49-F238E27FC236}">
                <a16:creationId xmlns:a16="http://schemas.microsoft.com/office/drawing/2014/main" id="{CC62F7F3-890F-45D3-91DB-8919F6B13525}"/>
              </a:ext>
            </a:extLst>
          </p:cNvPr>
          <p:cNvCxnSpPr>
            <a:cxnSpLocks/>
          </p:cNvCxnSpPr>
          <p:nvPr/>
        </p:nvCxnSpPr>
        <p:spPr>
          <a:xfrm flipV="1">
            <a:off x="7430003" y="1859911"/>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4" name="Gerader Verbinder 183">
            <a:extLst>
              <a:ext uri="{FF2B5EF4-FFF2-40B4-BE49-F238E27FC236}">
                <a16:creationId xmlns:a16="http://schemas.microsoft.com/office/drawing/2014/main" id="{FE5A28E8-2A1F-4718-9526-793ACEC8C65B}"/>
              </a:ext>
            </a:extLst>
          </p:cNvPr>
          <p:cNvCxnSpPr>
            <a:cxnSpLocks/>
          </p:cNvCxnSpPr>
          <p:nvPr/>
        </p:nvCxnSpPr>
        <p:spPr>
          <a:xfrm flipV="1">
            <a:off x="7477904" y="1859911"/>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5" name="Gerader Verbinder 184">
            <a:extLst>
              <a:ext uri="{FF2B5EF4-FFF2-40B4-BE49-F238E27FC236}">
                <a16:creationId xmlns:a16="http://schemas.microsoft.com/office/drawing/2014/main" id="{A344A45B-D355-451A-80BF-FF18A9389F7F}"/>
              </a:ext>
            </a:extLst>
          </p:cNvPr>
          <p:cNvCxnSpPr>
            <a:cxnSpLocks/>
          </p:cNvCxnSpPr>
          <p:nvPr/>
        </p:nvCxnSpPr>
        <p:spPr>
          <a:xfrm flipV="1">
            <a:off x="7511241" y="1859911"/>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6" name="Gerader Verbinder 185">
            <a:extLst>
              <a:ext uri="{FF2B5EF4-FFF2-40B4-BE49-F238E27FC236}">
                <a16:creationId xmlns:a16="http://schemas.microsoft.com/office/drawing/2014/main" id="{638DC0BC-6387-40ED-9BEC-CE68D6FA0077}"/>
              </a:ext>
            </a:extLst>
          </p:cNvPr>
          <p:cNvCxnSpPr>
            <a:cxnSpLocks/>
          </p:cNvCxnSpPr>
          <p:nvPr/>
        </p:nvCxnSpPr>
        <p:spPr>
          <a:xfrm flipV="1">
            <a:off x="7834176" y="1921239"/>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7" name="Gerader Verbinder 186">
            <a:extLst>
              <a:ext uri="{FF2B5EF4-FFF2-40B4-BE49-F238E27FC236}">
                <a16:creationId xmlns:a16="http://schemas.microsoft.com/office/drawing/2014/main" id="{BDE8536C-2FF1-4132-86E8-255056258F79}"/>
              </a:ext>
            </a:extLst>
          </p:cNvPr>
          <p:cNvCxnSpPr>
            <a:cxnSpLocks/>
          </p:cNvCxnSpPr>
          <p:nvPr/>
        </p:nvCxnSpPr>
        <p:spPr>
          <a:xfrm flipV="1">
            <a:off x="7879420" y="1921239"/>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8" name="Gerader Verbinder 187">
            <a:extLst>
              <a:ext uri="{FF2B5EF4-FFF2-40B4-BE49-F238E27FC236}">
                <a16:creationId xmlns:a16="http://schemas.microsoft.com/office/drawing/2014/main" id="{B5844443-9597-4EBC-AACB-C21E6E40276F}"/>
              </a:ext>
            </a:extLst>
          </p:cNvPr>
          <p:cNvCxnSpPr>
            <a:cxnSpLocks/>
          </p:cNvCxnSpPr>
          <p:nvPr/>
        </p:nvCxnSpPr>
        <p:spPr>
          <a:xfrm flipV="1">
            <a:off x="7913368" y="1921239"/>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9" name="Gerader Verbinder 188">
            <a:extLst>
              <a:ext uri="{FF2B5EF4-FFF2-40B4-BE49-F238E27FC236}">
                <a16:creationId xmlns:a16="http://schemas.microsoft.com/office/drawing/2014/main" id="{1CDAB606-8044-4D9A-995A-7DAD28FD810F}"/>
              </a:ext>
            </a:extLst>
          </p:cNvPr>
          <p:cNvCxnSpPr>
            <a:cxnSpLocks/>
          </p:cNvCxnSpPr>
          <p:nvPr/>
        </p:nvCxnSpPr>
        <p:spPr>
          <a:xfrm flipV="1">
            <a:off x="8006236" y="1921239"/>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0" name="Gerader Verbinder 189">
            <a:extLst>
              <a:ext uri="{FF2B5EF4-FFF2-40B4-BE49-F238E27FC236}">
                <a16:creationId xmlns:a16="http://schemas.microsoft.com/office/drawing/2014/main" id="{65282463-5455-4A62-B711-7EDFF86FE269}"/>
              </a:ext>
            </a:extLst>
          </p:cNvPr>
          <p:cNvCxnSpPr>
            <a:cxnSpLocks/>
          </p:cNvCxnSpPr>
          <p:nvPr/>
        </p:nvCxnSpPr>
        <p:spPr>
          <a:xfrm flipV="1">
            <a:off x="8261030" y="1921239"/>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1" name="Gerader Verbinder 190">
            <a:extLst>
              <a:ext uri="{FF2B5EF4-FFF2-40B4-BE49-F238E27FC236}">
                <a16:creationId xmlns:a16="http://schemas.microsoft.com/office/drawing/2014/main" id="{AB128635-A17E-402A-8C86-47F2228CB5CD}"/>
              </a:ext>
            </a:extLst>
          </p:cNvPr>
          <p:cNvCxnSpPr>
            <a:cxnSpLocks/>
          </p:cNvCxnSpPr>
          <p:nvPr/>
        </p:nvCxnSpPr>
        <p:spPr>
          <a:xfrm flipV="1">
            <a:off x="8291986" y="1921239"/>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2" name="Gerader Verbinder 191">
            <a:extLst>
              <a:ext uri="{FF2B5EF4-FFF2-40B4-BE49-F238E27FC236}">
                <a16:creationId xmlns:a16="http://schemas.microsoft.com/office/drawing/2014/main" id="{10FA1612-EB1E-40C7-BBFF-B68CDC7CFC66}"/>
              </a:ext>
            </a:extLst>
          </p:cNvPr>
          <p:cNvCxnSpPr>
            <a:cxnSpLocks/>
          </p:cNvCxnSpPr>
          <p:nvPr/>
        </p:nvCxnSpPr>
        <p:spPr>
          <a:xfrm flipV="1">
            <a:off x="8327705" y="1921239"/>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3" name="Gerader Verbinder 192">
            <a:extLst>
              <a:ext uri="{FF2B5EF4-FFF2-40B4-BE49-F238E27FC236}">
                <a16:creationId xmlns:a16="http://schemas.microsoft.com/office/drawing/2014/main" id="{D7F1BFAE-8414-4931-AC27-91CC1D077F08}"/>
              </a:ext>
            </a:extLst>
          </p:cNvPr>
          <p:cNvCxnSpPr>
            <a:cxnSpLocks/>
          </p:cNvCxnSpPr>
          <p:nvPr/>
        </p:nvCxnSpPr>
        <p:spPr>
          <a:xfrm flipV="1">
            <a:off x="8382475"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4" name="Gerader Verbinder 193">
            <a:extLst>
              <a:ext uri="{FF2B5EF4-FFF2-40B4-BE49-F238E27FC236}">
                <a16:creationId xmlns:a16="http://schemas.microsoft.com/office/drawing/2014/main" id="{2254FCB4-7C22-464A-B050-9865D9AE386D}"/>
              </a:ext>
            </a:extLst>
          </p:cNvPr>
          <p:cNvCxnSpPr>
            <a:cxnSpLocks/>
          </p:cNvCxnSpPr>
          <p:nvPr/>
        </p:nvCxnSpPr>
        <p:spPr>
          <a:xfrm flipV="1">
            <a:off x="8687276"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5" name="Gerader Verbinder 194">
            <a:extLst>
              <a:ext uri="{FF2B5EF4-FFF2-40B4-BE49-F238E27FC236}">
                <a16:creationId xmlns:a16="http://schemas.microsoft.com/office/drawing/2014/main" id="{26806F5F-EC8C-4DDB-9CD4-60860C8539B5}"/>
              </a:ext>
            </a:extLst>
          </p:cNvPr>
          <p:cNvCxnSpPr>
            <a:cxnSpLocks/>
          </p:cNvCxnSpPr>
          <p:nvPr/>
        </p:nvCxnSpPr>
        <p:spPr>
          <a:xfrm flipV="1">
            <a:off x="8780145"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86585D90-A551-46E3-ADD8-38B58F3E8CB0}"/>
              </a:ext>
            </a:extLst>
          </p:cNvPr>
          <p:cNvCxnSpPr>
            <a:cxnSpLocks/>
          </p:cNvCxnSpPr>
          <p:nvPr/>
        </p:nvCxnSpPr>
        <p:spPr>
          <a:xfrm flipV="1">
            <a:off x="8850041"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40AE47A9-6ADD-421F-9B0E-FE83742AD729}"/>
              </a:ext>
            </a:extLst>
          </p:cNvPr>
          <p:cNvCxnSpPr>
            <a:cxnSpLocks/>
          </p:cNvCxnSpPr>
          <p:nvPr/>
        </p:nvCxnSpPr>
        <p:spPr>
          <a:xfrm flipV="1">
            <a:off x="8978629" y="1922032"/>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779BA8C3-985C-4FBB-85FB-E3F07D30E18C}"/>
              </a:ext>
            </a:extLst>
          </p:cNvPr>
          <p:cNvCxnSpPr>
            <a:cxnSpLocks/>
          </p:cNvCxnSpPr>
          <p:nvPr/>
        </p:nvCxnSpPr>
        <p:spPr>
          <a:xfrm flipV="1">
            <a:off x="9367047" y="1921239"/>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B723990D-2CDD-453C-BB3D-300578297582}"/>
              </a:ext>
            </a:extLst>
          </p:cNvPr>
          <p:cNvCxnSpPr>
            <a:cxnSpLocks/>
          </p:cNvCxnSpPr>
          <p:nvPr/>
        </p:nvCxnSpPr>
        <p:spPr>
          <a:xfrm flipV="1">
            <a:off x="9445628"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2E89D5A5-4CE5-4A26-A15E-546FBB62299A}"/>
              </a:ext>
            </a:extLst>
          </p:cNvPr>
          <p:cNvCxnSpPr>
            <a:cxnSpLocks/>
          </p:cNvCxnSpPr>
          <p:nvPr/>
        </p:nvCxnSpPr>
        <p:spPr>
          <a:xfrm flipV="1">
            <a:off x="9474203" y="1921239"/>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56A33F22-3A9A-47BB-AA27-FB69440FA2E4}"/>
              </a:ext>
            </a:extLst>
          </p:cNvPr>
          <p:cNvCxnSpPr>
            <a:cxnSpLocks/>
          </p:cNvCxnSpPr>
          <p:nvPr/>
        </p:nvCxnSpPr>
        <p:spPr>
          <a:xfrm flipV="1">
            <a:off x="9507540" y="1921239"/>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2" name="Gerader Verbinder 201">
            <a:extLst>
              <a:ext uri="{FF2B5EF4-FFF2-40B4-BE49-F238E27FC236}">
                <a16:creationId xmlns:a16="http://schemas.microsoft.com/office/drawing/2014/main" id="{F3B18ACA-4C66-4993-BD55-311F614CDB8A}"/>
              </a:ext>
            </a:extLst>
          </p:cNvPr>
          <p:cNvCxnSpPr>
            <a:cxnSpLocks/>
          </p:cNvCxnSpPr>
          <p:nvPr/>
        </p:nvCxnSpPr>
        <p:spPr>
          <a:xfrm flipV="1">
            <a:off x="9869490"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B30DBFCB-8C68-422F-BEE9-261421E8B046}"/>
              </a:ext>
            </a:extLst>
          </p:cNvPr>
          <p:cNvCxnSpPr>
            <a:cxnSpLocks/>
          </p:cNvCxnSpPr>
          <p:nvPr/>
        </p:nvCxnSpPr>
        <p:spPr>
          <a:xfrm flipV="1">
            <a:off x="9965570"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4" name="Gerader Verbinder 203">
            <a:extLst>
              <a:ext uri="{FF2B5EF4-FFF2-40B4-BE49-F238E27FC236}">
                <a16:creationId xmlns:a16="http://schemas.microsoft.com/office/drawing/2014/main" id="{35D09C28-13A8-48AC-80E6-87E39FA3A63A}"/>
              </a:ext>
            </a:extLst>
          </p:cNvPr>
          <p:cNvCxnSpPr>
            <a:cxnSpLocks/>
          </p:cNvCxnSpPr>
          <p:nvPr/>
        </p:nvCxnSpPr>
        <p:spPr>
          <a:xfrm flipV="1">
            <a:off x="10270373"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C586BAED-417E-4411-886C-DE85521AD3BC}"/>
              </a:ext>
            </a:extLst>
          </p:cNvPr>
          <p:cNvCxnSpPr>
            <a:cxnSpLocks/>
          </p:cNvCxnSpPr>
          <p:nvPr/>
        </p:nvCxnSpPr>
        <p:spPr>
          <a:xfrm flipV="1">
            <a:off x="10327522"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96436E83-C878-448B-96F2-0DE0A59AF552}"/>
              </a:ext>
            </a:extLst>
          </p:cNvPr>
          <p:cNvCxnSpPr>
            <a:cxnSpLocks/>
          </p:cNvCxnSpPr>
          <p:nvPr/>
        </p:nvCxnSpPr>
        <p:spPr>
          <a:xfrm flipV="1">
            <a:off x="10356097"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FBB7A94F-8687-4EE1-9FAD-03F32602B919}"/>
              </a:ext>
            </a:extLst>
          </p:cNvPr>
          <p:cNvCxnSpPr>
            <a:cxnSpLocks/>
          </p:cNvCxnSpPr>
          <p:nvPr/>
        </p:nvCxnSpPr>
        <p:spPr>
          <a:xfrm flipV="1">
            <a:off x="10363240"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8" name="Gerader Verbinder 207">
            <a:extLst>
              <a:ext uri="{FF2B5EF4-FFF2-40B4-BE49-F238E27FC236}">
                <a16:creationId xmlns:a16="http://schemas.microsoft.com/office/drawing/2014/main" id="{D967DF75-5528-4A32-AE46-24A90A477AEA}"/>
              </a:ext>
            </a:extLst>
          </p:cNvPr>
          <p:cNvCxnSpPr>
            <a:cxnSpLocks/>
          </p:cNvCxnSpPr>
          <p:nvPr/>
        </p:nvCxnSpPr>
        <p:spPr>
          <a:xfrm flipV="1">
            <a:off x="10415625"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9" name="Gerader Verbinder 208">
            <a:extLst>
              <a:ext uri="{FF2B5EF4-FFF2-40B4-BE49-F238E27FC236}">
                <a16:creationId xmlns:a16="http://schemas.microsoft.com/office/drawing/2014/main" id="{24873C8E-82A0-4392-838B-40388466C527}"/>
              </a:ext>
            </a:extLst>
          </p:cNvPr>
          <p:cNvCxnSpPr>
            <a:cxnSpLocks/>
          </p:cNvCxnSpPr>
          <p:nvPr/>
        </p:nvCxnSpPr>
        <p:spPr>
          <a:xfrm flipV="1">
            <a:off x="10442150"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0" name="Gerader Verbinder 209">
            <a:extLst>
              <a:ext uri="{FF2B5EF4-FFF2-40B4-BE49-F238E27FC236}">
                <a16:creationId xmlns:a16="http://schemas.microsoft.com/office/drawing/2014/main" id="{5973345F-5383-4581-AB74-4618F1A89D2C}"/>
              </a:ext>
            </a:extLst>
          </p:cNvPr>
          <p:cNvCxnSpPr>
            <a:cxnSpLocks/>
          </p:cNvCxnSpPr>
          <p:nvPr/>
        </p:nvCxnSpPr>
        <p:spPr>
          <a:xfrm flipV="1">
            <a:off x="10473106"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2" name="Gerader Verbinder 211">
            <a:extLst>
              <a:ext uri="{FF2B5EF4-FFF2-40B4-BE49-F238E27FC236}">
                <a16:creationId xmlns:a16="http://schemas.microsoft.com/office/drawing/2014/main" id="{238B0DD1-AE7A-43A5-80FE-7991CF012CE0}"/>
              </a:ext>
            </a:extLst>
          </p:cNvPr>
          <p:cNvCxnSpPr>
            <a:cxnSpLocks/>
          </p:cNvCxnSpPr>
          <p:nvPr/>
        </p:nvCxnSpPr>
        <p:spPr>
          <a:xfrm flipV="1">
            <a:off x="10558831" y="1920445"/>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3" name="Gerader Verbinder 212">
            <a:extLst>
              <a:ext uri="{FF2B5EF4-FFF2-40B4-BE49-F238E27FC236}">
                <a16:creationId xmlns:a16="http://schemas.microsoft.com/office/drawing/2014/main" id="{E615CCCB-BF99-43FA-865E-3D0D0143939C}"/>
              </a:ext>
            </a:extLst>
          </p:cNvPr>
          <p:cNvCxnSpPr>
            <a:cxnSpLocks/>
          </p:cNvCxnSpPr>
          <p:nvPr/>
        </p:nvCxnSpPr>
        <p:spPr>
          <a:xfrm flipV="1">
            <a:off x="10737424" y="1921239"/>
            <a:ext cx="0" cy="6368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67" name="Tabelle 67">
            <a:extLst>
              <a:ext uri="{FF2B5EF4-FFF2-40B4-BE49-F238E27FC236}">
                <a16:creationId xmlns:a16="http://schemas.microsoft.com/office/drawing/2014/main" id="{B8BD5770-6031-4C69-B2F0-359BF14C6D56}"/>
              </a:ext>
            </a:extLst>
          </p:cNvPr>
          <p:cNvGraphicFramePr>
            <a:graphicFrameLocks noGrp="1"/>
          </p:cNvGraphicFramePr>
          <p:nvPr>
            <p:extLst>
              <p:ext uri="{D42A27DB-BD31-4B8C-83A1-F6EECF244321}">
                <p14:modId xmlns:p14="http://schemas.microsoft.com/office/powerpoint/2010/main" val="4227155862"/>
              </p:ext>
            </p:extLst>
          </p:nvPr>
        </p:nvGraphicFramePr>
        <p:xfrm>
          <a:off x="723087" y="4423273"/>
          <a:ext cx="5235027" cy="518160"/>
        </p:xfrm>
        <a:graphic>
          <a:graphicData uri="http://schemas.openxmlformats.org/drawingml/2006/table">
            <a:tbl>
              <a:tblPr firstRow="1" bandRow="1">
                <a:tableStyleId>{5C22544A-7EE6-4342-B048-85BDC9FD1C3A}</a:tableStyleId>
              </a:tblPr>
              <a:tblGrid>
                <a:gridCol w="683383">
                  <a:extLst>
                    <a:ext uri="{9D8B030D-6E8A-4147-A177-3AD203B41FA5}">
                      <a16:colId xmlns:a16="http://schemas.microsoft.com/office/drawing/2014/main" val="979592941"/>
                    </a:ext>
                  </a:extLst>
                </a:gridCol>
                <a:gridCol w="683383">
                  <a:extLst>
                    <a:ext uri="{9D8B030D-6E8A-4147-A177-3AD203B41FA5}">
                      <a16:colId xmlns:a16="http://schemas.microsoft.com/office/drawing/2014/main" val="2847642966"/>
                    </a:ext>
                  </a:extLst>
                </a:gridCol>
                <a:gridCol w="683383">
                  <a:extLst>
                    <a:ext uri="{9D8B030D-6E8A-4147-A177-3AD203B41FA5}">
                      <a16:colId xmlns:a16="http://schemas.microsoft.com/office/drawing/2014/main" val="2472309282"/>
                    </a:ext>
                  </a:extLst>
                </a:gridCol>
                <a:gridCol w="683383">
                  <a:extLst>
                    <a:ext uri="{9D8B030D-6E8A-4147-A177-3AD203B41FA5}">
                      <a16:colId xmlns:a16="http://schemas.microsoft.com/office/drawing/2014/main" val="4150367671"/>
                    </a:ext>
                  </a:extLst>
                </a:gridCol>
                <a:gridCol w="683383">
                  <a:extLst>
                    <a:ext uri="{9D8B030D-6E8A-4147-A177-3AD203B41FA5}">
                      <a16:colId xmlns:a16="http://schemas.microsoft.com/office/drawing/2014/main" val="352733530"/>
                    </a:ext>
                  </a:extLst>
                </a:gridCol>
                <a:gridCol w="683383">
                  <a:extLst>
                    <a:ext uri="{9D8B030D-6E8A-4147-A177-3AD203B41FA5}">
                      <a16:colId xmlns:a16="http://schemas.microsoft.com/office/drawing/2014/main" val="1032736757"/>
                    </a:ext>
                  </a:extLst>
                </a:gridCol>
                <a:gridCol w="683383">
                  <a:extLst>
                    <a:ext uri="{9D8B030D-6E8A-4147-A177-3AD203B41FA5}">
                      <a16:colId xmlns:a16="http://schemas.microsoft.com/office/drawing/2014/main" val="2318175662"/>
                    </a:ext>
                  </a:extLst>
                </a:gridCol>
                <a:gridCol w="451346">
                  <a:extLst>
                    <a:ext uri="{9D8B030D-6E8A-4147-A177-3AD203B41FA5}">
                      <a16:colId xmlns:a16="http://schemas.microsoft.com/office/drawing/2014/main" val="3983132150"/>
                    </a:ext>
                  </a:extLst>
                </a:gridCol>
              </a:tblGrid>
              <a:tr h="0">
                <a:tc gridSpan="8">
                  <a:txBody>
                    <a:bodyPr/>
                    <a:lstStyle/>
                    <a:p>
                      <a:r>
                        <a:rPr lang="de-DE" sz="1100"/>
                        <a:t>No. of Patients at Risk</a:t>
                      </a:r>
                    </a:p>
                  </a:txBody>
                  <a:tcPr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816577118"/>
                  </a:ext>
                </a:extLst>
              </a:tr>
              <a:tr h="0">
                <a:tc>
                  <a:txBody>
                    <a:bodyPr/>
                    <a:lstStyle/>
                    <a:p>
                      <a:pPr algn="ctr"/>
                      <a:r>
                        <a:rPr lang="de-DE" sz="1100"/>
                        <a:t>36</a:t>
                      </a:r>
                    </a:p>
                  </a:txBody>
                  <a:tcPr anchor="ctr"/>
                </a:tc>
                <a:tc>
                  <a:txBody>
                    <a:bodyPr/>
                    <a:lstStyle/>
                    <a:p>
                      <a:pPr algn="ctr"/>
                      <a:r>
                        <a:rPr lang="de-DE" sz="1100"/>
                        <a:t>32</a:t>
                      </a:r>
                    </a:p>
                  </a:txBody>
                  <a:tcPr anchor="ctr"/>
                </a:tc>
                <a:tc>
                  <a:txBody>
                    <a:bodyPr/>
                    <a:lstStyle/>
                    <a:p>
                      <a:pPr algn="ctr"/>
                      <a:r>
                        <a:rPr lang="de-DE" sz="1100"/>
                        <a:t>24</a:t>
                      </a:r>
                    </a:p>
                  </a:txBody>
                  <a:tcPr anchor="ctr"/>
                </a:tc>
                <a:tc>
                  <a:txBody>
                    <a:bodyPr/>
                    <a:lstStyle/>
                    <a:p>
                      <a:pPr algn="ctr"/>
                      <a:r>
                        <a:rPr lang="de-DE" sz="1100"/>
                        <a:t>18</a:t>
                      </a:r>
                    </a:p>
                  </a:txBody>
                  <a:tcPr anchor="ctr"/>
                </a:tc>
                <a:tc>
                  <a:txBody>
                    <a:bodyPr/>
                    <a:lstStyle/>
                    <a:p>
                      <a:pPr algn="ctr"/>
                      <a:r>
                        <a:rPr lang="de-DE" sz="1100"/>
                        <a:t>15</a:t>
                      </a:r>
                    </a:p>
                  </a:txBody>
                  <a:tcPr anchor="ctr"/>
                </a:tc>
                <a:tc>
                  <a:txBody>
                    <a:bodyPr/>
                    <a:lstStyle/>
                    <a:p>
                      <a:pPr algn="ctr"/>
                      <a:r>
                        <a:rPr lang="de-DE" sz="1100"/>
                        <a:t>13</a:t>
                      </a:r>
                    </a:p>
                  </a:txBody>
                  <a:tcPr anchor="ctr"/>
                </a:tc>
                <a:tc>
                  <a:txBody>
                    <a:bodyPr/>
                    <a:lstStyle/>
                    <a:p>
                      <a:pPr algn="ctr"/>
                      <a:r>
                        <a:rPr lang="de-DE" sz="1100"/>
                        <a:t>9</a:t>
                      </a:r>
                    </a:p>
                  </a:txBody>
                  <a:tcPr anchor="ctr"/>
                </a:tc>
                <a:tc>
                  <a:txBody>
                    <a:bodyPr/>
                    <a:lstStyle/>
                    <a:p>
                      <a:pPr algn="r"/>
                      <a:r>
                        <a:rPr lang="de-DE" sz="1100"/>
                        <a:t>0</a:t>
                      </a:r>
                    </a:p>
                  </a:txBody>
                  <a:tcPr marR="72000" anchor="ctr"/>
                </a:tc>
                <a:extLst>
                  <a:ext uri="{0D108BD9-81ED-4DB2-BD59-A6C34878D82A}">
                    <a16:rowId xmlns:a16="http://schemas.microsoft.com/office/drawing/2014/main" val="2557901606"/>
                  </a:ext>
                </a:extLst>
              </a:tr>
            </a:tbl>
          </a:graphicData>
        </a:graphic>
      </p:graphicFrame>
      <p:graphicFrame>
        <p:nvGraphicFramePr>
          <p:cNvPr id="214" name="Tabelle 67">
            <a:extLst>
              <a:ext uri="{FF2B5EF4-FFF2-40B4-BE49-F238E27FC236}">
                <a16:creationId xmlns:a16="http://schemas.microsoft.com/office/drawing/2014/main" id="{65A8113E-19D4-48DB-BAE6-DAEBB1FB563B}"/>
              </a:ext>
            </a:extLst>
          </p:cNvPr>
          <p:cNvGraphicFramePr>
            <a:graphicFrameLocks noGrp="1"/>
          </p:cNvGraphicFramePr>
          <p:nvPr>
            <p:extLst>
              <p:ext uri="{D42A27DB-BD31-4B8C-83A1-F6EECF244321}">
                <p14:modId xmlns:p14="http://schemas.microsoft.com/office/powerpoint/2010/main" val="414565236"/>
              </p:ext>
            </p:extLst>
          </p:nvPr>
        </p:nvGraphicFramePr>
        <p:xfrm>
          <a:off x="6625149" y="4423273"/>
          <a:ext cx="4830849" cy="518160"/>
        </p:xfrm>
        <a:graphic>
          <a:graphicData uri="http://schemas.openxmlformats.org/drawingml/2006/table">
            <a:tbl>
              <a:tblPr firstRow="1" bandRow="1">
                <a:tableStyleId>{5C22544A-7EE6-4342-B048-85BDC9FD1C3A}</a:tableStyleId>
              </a:tblPr>
              <a:tblGrid>
                <a:gridCol w="536761">
                  <a:extLst>
                    <a:ext uri="{9D8B030D-6E8A-4147-A177-3AD203B41FA5}">
                      <a16:colId xmlns:a16="http://schemas.microsoft.com/office/drawing/2014/main" val="979592941"/>
                    </a:ext>
                  </a:extLst>
                </a:gridCol>
                <a:gridCol w="536761">
                  <a:extLst>
                    <a:ext uri="{9D8B030D-6E8A-4147-A177-3AD203B41FA5}">
                      <a16:colId xmlns:a16="http://schemas.microsoft.com/office/drawing/2014/main" val="2847642966"/>
                    </a:ext>
                  </a:extLst>
                </a:gridCol>
                <a:gridCol w="536761">
                  <a:extLst>
                    <a:ext uri="{9D8B030D-6E8A-4147-A177-3AD203B41FA5}">
                      <a16:colId xmlns:a16="http://schemas.microsoft.com/office/drawing/2014/main" val="2472309282"/>
                    </a:ext>
                  </a:extLst>
                </a:gridCol>
                <a:gridCol w="536761">
                  <a:extLst>
                    <a:ext uri="{9D8B030D-6E8A-4147-A177-3AD203B41FA5}">
                      <a16:colId xmlns:a16="http://schemas.microsoft.com/office/drawing/2014/main" val="4150367671"/>
                    </a:ext>
                  </a:extLst>
                </a:gridCol>
                <a:gridCol w="536761">
                  <a:extLst>
                    <a:ext uri="{9D8B030D-6E8A-4147-A177-3AD203B41FA5}">
                      <a16:colId xmlns:a16="http://schemas.microsoft.com/office/drawing/2014/main" val="352733530"/>
                    </a:ext>
                  </a:extLst>
                </a:gridCol>
                <a:gridCol w="536761">
                  <a:extLst>
                    <a:ext uri="{9D8B030D-6E8A-4147-A177-3AD203B41FA5}">
                      <a16:colId xmlns:a16="http://schemas.microsoft.com/office/drawing/2014/main" val="1032736757"/>
                    </a:ext>
                  </a:extLst>
                </a:gridCol>
                <a:gridCol w="536761">
                  <a:extLst>
                    <a:ext uri="{9D8B030D-6E8A-4147-A177-3AD203B41FA5}">
                      <a16:colId xmlns:a16="http://schemas.microsoft.com/office/drawing/2014/main" val="2318175662"/>
                    </a:ext>
                  </a:extLst>
                </a:gridCol>
                <a:gridCol w="536761">
                  <a:extLst>
                    <a:ext uri="{9D8B030D-6E8A-4147-A177-3AD203B41FA5}">
                      <a16:colId xmlns:a16="http://schemas.microsoft.com/office/drawing/2014/main" val="3983132150"/>
                    </a:ext>
                  </a:extLst>
                </a:gridCol>
                <a:gridCol w="536761">
                  <a:extLst>
                    <a:ext uri="{9D8B030D-6E8A-4147-A177-3AD203B41FA5}">
                      <a16:colId xmlns:a16="http://schemas.microsoft.com/office/drawing/2014/main" val="3882095129"/>
                    </a:ext>
                  </a:extLst>
                </a:gridCol>
              </a:tblGrid>
              <a:tr h="0">
                <a:tc gridSpan="9">
                  <a:txBody>
                    <a:bodyPr/>
                    <a:lstStyle/>
                    <a:p>
                      <a:r>
                        <a:rPr lang="de-DE" sz="1100" err="1"/>
                        <a:t>No</a:t>
                      </a:r>
                      <a:r>
                        <a:rPr lang="de-DE" sz="1100"/>
                        <a:t>. </a:t>
                      </a:r>
                      <a:r>
                        <a:rPr lang="de-DE" sz="1100" err="1"/>
                        <a:t>of</a:t>
                      </a:r>
                      <a:r>
                        <a:rPr lang="de-DE" sz="1100"/>
                        <a:t> </a:t>
                      </a:r>
                      <a:r>
                        <a:rPr lang="de-DE" sz="1100" err="1"/>
                        <a:t>Patients</a:t>
                      </a:r>
                      <a:r>
                        <a:rPr lang="de-DE" sz="1100"/>
                        <a:t> at Risk</a:t>
                      </a:r>
                    </a:p>
                  </a:txBody>
                  <a:tcPr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100"/>
                    </a:p>
                  </a:txBody>
                  <a:tcPr anchor="ctr"/>
                </a:tc>
                <a:extLst>
                  <a:ext uri="{0D108BD9-81ED-4DB2-BD59-A6C34878D82A}">
                    <a16:rowId xmlns:a16="http://schemas.microsoft.com/office/drawing/2014/main" val="1816577118"/>
                  </a:ext>
                </a:extLst>
              </a:tr>
              <a:tr h="0">
                <a:tc>
                  <a:txBody>
                    <a:bodyPr/>
                    <a:lstStyle/>
                    <a:p>
                      <a:pPr algn="ctr"/>
                      <a:r>
                        <a:rPr lang="de-DE" sz="1100"/>
                        <a:t>36</a:t>
                      </a:r>
                    </a:p>
                  </a:txBody>
                  <a:tcPr anchor="ctr"/>
                </a:tc>
                <a:tc>
                  <a:txBody>
                    <a:bodyPr/>
                    <a:lstStyle/>
                    <a:p>
                      <a:pPr algn="ctr"/>
                      <a:r>
                        <a:rPr lang="de-DE" sz="1100"/>
                        <a:t>36</a:t>
                      </a:r>
                    </a:p>
                  </a:txBody>
                  <a:tcPr anchor="ctr"/>
                </a:tc>
                <a:tc>
                  <a:txBody>
                    <a:bodyPr/>
                    <a:lstStyle/>
                    <a:p>
                      <a:pPr algn="ctr"/>
                      <a:r>
                        <a:rPr lang="de-DE" sz="1100"/>
                        <a:t>27</a:t>
                      </a:r>
                    </a:p>
                  </a:txBody>
                  <a:tcPr anchor="ctr"/>
                </a:tc>
                <a:tc>
                  <a:txBody>
                    <a:bodyPr/>
                    <a:lstStyle/>
                    <a:p>
                      <a:pPr algn="ctr"/>
                      <a:r>
                        <a:rPr lang="de-DE" sz="1100"/>
                        <a:t>22</a:t>
                      </a:r>
                    </a:p>
                  </a:txBody>
                  <a:tcPr anchor="ctr"/>
                </a:tc>
                <a:tc>
                  <a:txBody>
                    <a:bodyPr/>
                    <a:lstStyle/>
                    <a:p>
                      <a:pPr algn="ctr"/>
                      <a:r>
                        <a:rPr lang="de-DE" sz="1100"/>
                        <a:t>17</a:t>
                      </a:r>
                    </a:p>
                  </a:txBody>
                  <a:tcPr anchor="ctr"/>
                </a:tc>
                <a:tc>
                  <a:txBody>
                    <a:bodyPr/>
                    <a:lstStyle/>
                    <a:p>
                      <a:pPr algn="ctr"/>
                      <a:r>
                        <a:rPr lang="de-DE" sz="1100"/>
                        <a:t>13</a:t>
                      </a:r>
                    </a:p>
                  </a:txBody>
                  <a:tcPr anchor="ctr"/>
                </a:tc>
                <a:tc>
                  <a:txBody>
                    <a:bodyPr/>
                    <a:lstStyle/>
                    <a:p>
                      <a:pPr algn="ctr"/>
                      <a:r>
                        <a:rPr lang="de-DE" sz="1100"/>
                        <a:t>11</a:t>
                      </a:r>
                    </a:p>
                  </a:txBody>
                  <a:tcPr anchor="ctr"/>
                </a:tc>
                <a:tc>
                  <a:txBody>
                    <a:bodyPr/>
                    <a:lstStyle/>
                    <a:p>
                      <a:pPr algn="ctr"/>
                      <a:r>
                        <a:rPr lang="de-DE" sz="1100"/>
                        <a:t>1</a:t>
                      </a:r>
                    </a:p>
                  </a:txBody>
                  <a:tcPr anchor="ctr"/>
                </a:tc>
                <a:tc>
                  <a:txBody>
                    <a:bodyPr/>
                    <a:lstStyle/>
                    <a:p>
                      <a:pPr algn="ctr"/>
                      <a:r>
                        <a:rPr lang="de-DE" sz="1100"/>
                        <a:t>0</a:t>
                      </a:r>
                    </a:p>
                  </a:txBody>
                  <a:tcPr anchor="ctr"/>
                </a:tc>
                <a:extLst>
                  <a:ext uri="{0D108BD9-81ED-4DB2-BD59-A6C34878D82A}">
                    <a16:rowId xmlns:a16="http://schemas.microsoft.com/office/drawing/2014/main" val="2557901606"/>
                  </a:ext>
                </a:extLst>
              </a:tr>
            </a:tbl>
          </a:graphicData>
        </a:graphic>
      </p:graphicFrame>
      <p:sp>
        <p:nvSpPr>
          <p:cNvPr id="63" name="Textplatzhalter 62">
            <a:extLst>
              <a:ext uri="{FF2B5EF4-FFF2-40B4-BE49-F238E27FC236}">
                <a16:creationId xmlns:a16="http://schemas.microsoft.com/office/drawing/2014/main" id="{6DE4E9B7-1DC6-C144-B2E9-CDC4D7ACA3F1}"/>
              </a:ext>
            </a:extLst>
          </p:cNvPr>
          <p:cNvSpPr>
            <a:spLocks noGrp="1"/>
          </p:cNvSpPr>
          <p:nvPr>
            <p:ph type="body" sz="quarter" idx="12"/>
          </p:nvPr>
        </p:nvSpPr>
        <p:spPr>
          <a:xfrm>
            <a:off x="416533" y="1160463"/>
            <a:ext cx="5535005" cy="647700"/>
          </a:xfrm>
        </p:spPr>
        <p:txBody>
          <a:bodyPr/>
          <a:lstStyle/>
          <a:p>
            <a:r>
              <a:rPr lang="de-DE"/>
              <a:t>Progression-</a:t>
            </a:r>
            <a:r>
              <a:rPr lang="de-DE" err="1"/>
              <a:t>free</a:t>
            </a:r>
            <a:r>
              <a:rPr lang="de-DE"/>
              <a:t> </a:t>
            </a:r>
            <a:r>
              <a:rPr lang="de-DE" err="1"/>
              <a:t>survival</a:t>
            </a:r>
            <a:endParaRPr lang="de-DE"/>
          </a:p>
        </p:txBody>
      </p:sp>
      <p:sp>
        <p:nvSpPr>
          <p:cNvPr id="69" name="Titel 68">
            <a:extLst>
              <a:ext uri="{FF2B5EF4-FFF2-40B4-BE49-F238E27FC236}">
                <a16:creationId xmlns:a16="http://schemas.microsoft.com/office/drawing/2014/main" id="{D0620880-AA5D-F34C-B69C-5828003D4A11}"/>
              </a:ext>
            </a:extLst>
          </p:cNvPr>
          <p:cNvSpPr>
            <a:spLocks noGrp="1"/>
          </p:cNvSpPr>
          <p:nvPr>
            <p:ph type="title"/>
          </p:nvPr>
        </p:nvSpPr>
        <p:spPr/>
        <p:txBody>
          <a:bodyPr/>
          <a:lstStyle/>
          <a:p>
            <a:r>
              <a:rPr lang="de-DE"/>
              <a:t>PFS </a:t>
            </a:r>
            <a:r>
              <a:rPr lang="de-DE" err="1"/>
              <a:t>and</a:t>
            </a:r>
            <a:r>
              <a:rPr lang="de-DE"/>
              <a:t> OS</a:t>
            </a:r>
          </a:p>
        </p:txBody>
      </p:sp>
      <p:sp>
        <p:nvSpPr>
          <p:cNvPr id="70" name="Fußzeilenplatzhalter 69">
            <a:extLst>
              <a:ext uri="{FF2B5EF4-FFF2-40B4-BE49-F238E27FC236}">
                <a16:creationId xmlns:a16="http://schemas.microsoft.com/office/drawing/2014/main" id="{C71F37F2-9F93-C84D-AD05-BD64CF6ABF13}"/>
              </a:ext>
            </a:extLst>
          </p:cNvPr>
          <p:cNvSpPr>
            <a:spLocks noGrp="1"/>
          </p:cNvSpPr>
          <p:nvPr>
            <p:ph type="ftr" sz="quarter" idx="11"/>
          </p:nvPr>
        </p:nvSpPr>
        <p:spPr/>
        <p:txBody>
          <a:bodyPr/>
          <a:lstStyle/>
          <a:p>
            <a:r>
              <a:rPr lang="en-GB"/>
              <a:t>BCL-2, B-cell lymphoma-2; BTK, Bruton’s tyrosine kinase; PD, progressive disease; PLCG2, phospholipase C gamma 2.</a:t>
            </a:r>
          </a:p>
          <a:p>
            <a:r>
              <a:rPr lang="en-GB" b="1"/>
              <a:t>Tedeschi, A. Abstract 67 presented at ASH 2021.</a:t>
            </a:r>
          </a:p>
        </p:txBody>
      </p:sp>
    </p:spTree>
    <p:extLst>
      <p:ext uri="{BB962C8B-B14F-4D97-AF65-F5344CB8AC3E}">
        <p14:creationId xmlns:p14="http://schemas.microsoft.com/office/powerpoint/2010/main" val="1104301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CF46130-49D0-684D-A5AC-3D284273E938}"/>
              </a:ext>
            </a:extLst>
          </p:cNvPr>
          <p:cNvSpPr>
            <a:spLocks noGrp="1"/>
          </p:cNvSpPr>
          <p:nvPr>
            <p:ph idx="1"/>
          </p:nvPr>
        </p:nvSpPr>
        <p:spPr/>
        <p:txBody>
          <a:bodyPr/>
          <a:lstStyle/>
          <a:p>
            <a:r>
              <a:rPr lang="de-DE" sz="2000" b="1" err="1"/>
              <a:t>With</a:t>
            </a:r>
            <a:r>
              <a:rPr lang="de-DE" sz="2000" b="1"/>
              <a:t> </a:t>
            </a:r>
            <a:r>
              <a:rPr lang="de-DE" sz="2000" b="1" err="1"/>
              <a:t>relatively</a:t>
            </a:r>
            <a:r>
              <a:rPr lang="de-DE" sz="2000" b="1"/>
              <a:t> </a:t>
            </a:r>
            <a:r>
              <a:rPr lang="de-DE" sz="2000" b="1" err="1"/>
              <a:t>short</a:t>
            </a:r>
            <a:r>
              <a:rPr lang="de-DE" sz="2000" b="1"/>
              <a:t> follow-</a:t>
            </a:r>
            <a:r>
              <a:rPr lang="de-DE" sz="2000" b="1" err="1"/>
              <a:t>up</a:t>
            </a:r>
            <a:r>
              <a:rPr lang="de-DE" sz="2000" b="1"/>
              <a:t>, </a:t>
            </a:r>
            <a:r>
              <a:rPr lang="de-DE" sz="2000" b="1" err="1"/>
              <a:t>zanubrutinib</a:t>
            </a:r>
            <a:r>
              <a:rPr lang="de-DE" sz="2000" b="1"/>
              <a:t> plus </a:t>
            </a:r>
            <a:r>
              <a:rPr lang="de-DE" sz="2000" b="1" err="1"/>
              <a:t>venetoclax</a:t>
            </a:r>
            <a:r>
              <a:rPr lang="de-DE" sz="2000" b="1"/>
              <a:t> </a:t>
            </a:r>
            <a:r>
              <a:rPr lang="de-DE" sz="2000" b="1" err="1"/>
              <a:t>achieved</a:t>
            </a:r>
            <a:r>
              <a:rPr lang="de-DE" sz="2000" b="1"/>
              <a:t> a high </a:t>
            </a:r>
            <a:r>
              <a:rPr lang="de-DE" sz="2000" b="1" err="1"/>
              <a:t>response</a:t>
            </a:r>
            <a:r>
              <a:rPr lang="de-DE" sz="2000" b="1"/>
              <a:t> rate in </a:t>
            </a:r>
            <a:r>
              <a:rPr lang="de-DE" sz="2000" b="1" err="1"/>
              <a:t>this</a:t>
            </a:r>
            <a:r>
              <a:rPr lang="de-DE" sz="2000" b="1"/>
              <a:t> </a:t>
            </a:r>
            <a:r>
              <a:rPr lang="de-DE" sz="2000" b="1" err="1"/>
              <a:t>very</a:t>
            </a:r>
            <a:r>
              <a:rPr lang="de-DE" sz="2000" b="1"/>
              <a:t> high-</a:t>
            </a:r>
            <a:r>
              <a:rPr lang="de-DE" sz="2000" b="1" err="1"/>
              <a:t>risk</a:t>
            </a:r>
            <a:r>
              <a:rPr lang="de-DE" sz="2000" b="1"/>
              <a:t> del(17p)/TP53 </a:t>
            </a:r>
            <a:r>
              <a:rPr lang="de-DE" sz="2000" b="1" err="1"/>
              <a:t>mutant</a:t>
            </a:r>
            <a:r>
              <a:rPr lang="de-DE" sz="2000" b="1"/>
              <a:t> CLL/SLL </a:t>
            </a:r>
            <a:r>
              <a:rPr lang="de-DE" sz="2000" b="1" err="1"/>
              <a:t>patient</a:t>
            </a:r>
            <a:r>
              <a:rPr lang="de-DE" sz="2000" b="1"/>
              <a:t> </a:t>
            </a:r>
            <a:r>
              <a:rPr lang="de-DE" sz="2000" b="1" err="1"/>
              <a:t>population</a:t>
            </a:r>
            <a:r>
              <a:rPr lang="de-DE" sz="2000"/>
              <a:t> </a:t>
            </a:r>
          </a:p>
          <a:p>
            <a:pPr lvl="1"/>
            <a:r>
              <a:rPr lang="de-DE"/>
              <a:t>Responses </a:t>
            </a:r>
            <a:r>
              <a:rPr lang="de-DE" err="1"/>
              <a:t>appeared</a:t>
            </a:r>
            <a:r>
              <a:rPr lang="de-DE"/>
              <a:t> </a:t>
            </a:r>
            <a:r>
              <a:rPr lang="de-DE" err="1"/>
              <a:t>to</a:t>
            </a:r>
            <a:r>
              <a:rPr lang="de-DE"/>
              <a:t> </a:t>
            </a:r>
            <a:r>
              <a:rPr lang="de-DE" err="1"/>
              <a:t>deepen</a:t>
            </a:r>
            <a:r>
              <a:rPr lang="de-DE"/>
              <a:t> in </a:t>
            </a:r>
            <a:r>
              <a:rPr lang="de-DE" err="1"/>
              <a:t>patients</a:t>
            </a:r>
            <a:r>
              <a:rPr lang="de-DE"/>
              <a:t> </a:t>
            </a:r>
            <a:r>
              <a:rPr lang="de-DE" err="1"/>
              <a:t>treated</a:t>
            </a:r>
            <a:r>
              <a:rPr lang="de-DE"/>
              <a:t> </a:t>
            </a:r>
            <a:r>
              <a:rPr lang="de-DE" err="1"/>
              <a:t>with</a:t>
            </a:r>
            <a:r>
              <a:rPr lang="de-DE"/>
              <a:t> </a:t>
            </a:r>
            <a:r>
              <a:rPr lang="de-DE" err="1"/>
              <a:t>the</a:t>
            </a:r>
            <a:r>
              <a:rPr lang="de-DE"/>
              <a:t> </a:t>
            </a:r>
            <a:r>
              <a:rPr lang="de-DE" err="1"/>
              <a:t>combination</a:t>
            </a:r>
            <a:r>
              <a:rPr lang="de-DE"/>
              <a:t> </a:t>
            </a:r>
            <a:r>
              <a:rPr lang="de-DE" err="1"/>
              <a:t>for</a:t>
            </a:r>
            <a:r>
              <a:rPr lang="de-DE"/>
              <a:t> </a:t>
            </a:r>
            <a:r>
              <a:rPr lang="de-DE" err="1"/>
              <a:t>longer</a:t>
            </a:r>
            <a:r>
              <a:rPr lang="de-DE"/>
              <a:t> </a:t>
            </a:r>
            <a:r>
              <a:rPr lang="de-DE" err="1"/>
              <a:t>periods</a:t>
            </a:r>
            <a:r>
              <a:rPr lang="de-DE"/>
              <a:t>, </a:t>
            </a:r>
            <a:r>
              <a:rPr lang="de-DE" err="1"/>
              <a:t>as</a:t>
            </a:r>
            <a:r>
              <a:rPr lang="de-DE"/>
              <a:t> </a:t>
            </a:r>
            <a:r>
              <a:rPr lang="de-DE" err="1"/>
              <a:t>indicated</a:t>
            </a:r>
            <a:r>
              <a:rPr lang="de-DE"/>
              <a:t> </a:t>
            </a:r>
            <a:r>
              <a:rPr lang="de-DE" err="1"/>
              <a:t>by</a:t>
            </a:r>
            <a:r>
              <a:rPr lang="de-DE"/>
              <a:t> </a:t>
            </a:r>
            <a:r>
              <a:rPr lang="de-DE" err="1"/>
              <a:t>achievement</a:t>
            </a:r>
            <a:r>
              <a:rPr lang="de-DE"/>
              <a:t> </a:t>
            </a:r>
            <a:r>
              <a:rPr lang="de-DE" err="1"/>
              <a:t>of</a:t>
            </a:r>
            <a:r>
              <a:rPr lang="de-DE"/>
              <a:t> CR/</a:t>
            </a:r>
            <a:r>
              <a:rPr lang="de-DE" err="1"/>
              <a:t>CRi</a:t>
            </a:r>
            <a:r>
              <a:rPr lang="de-DE"/>
              <a:t> </a:t>
            </a:r>
            <a:r>
              <a:rPr lang="de-DE" err="1"/>
              <a:t>and</a:t>
            </a:r>
            <a:r>
              <a:rPr lang="de-DE"/>
              <a:t> </a:t>
            </a:r>
            <a:r>
              <a:rPr lang="de-DE" err="1"/>
              <a:t>undetectable</a:t>
            </a:r>
            <a:r>
              <a:rPr lang="de-DE"/>
              <a:t> </a:t>
            </a:r>
            <a:r>
              <a:rPr lang="de-DE" err="1"/>
              <a:t>measurable</a:t>
            </a:r>
            <a:r>
              <a:rPr lang="de-DE"/>
              <a:t> residual </a:t>
            </a:r>
            <a:r>
              <a:rPr lang="de-DE" err="1"/>
              <a:t>disease</a:t>
            </a:r>
            <a:endParaRPr lang="de-DE"/>
          </a:p>
          <a:p>
            <a:r>
              <a:rPr lang="de-DE" sz="2000" b="1" err="1"/>
              <a:t>Zanubrutinib</a:t>
            </a:r>
            <a:r>
              <a:rPr lang="de-DE" sz="2000" b="1"/>
              <a:t> plus </a:t>
            </a:r>
            <a:r>
              <a:rPr lang="de-DE" sz="2000" b="1" err="1"/>
              <a:t>venetoclax</a:t>
            </a:r>
            <a:r>
              <a:rPr lang="de-DE" sz="2000" b="1"/>
              <a:t> </a:t>
            </a:r>
            <a:r>
              <a:rPr lang="de-DE" sz="2000" b="1" err="1"/>
              <a:t>appeared</a:t>
            </a:r>
            <a:r>
              <a:rPr lang="de-DE" sz="2000" b="1"/>
              <a:t> </a:t>
            </a:r>
            <a:r>
              <a:rPr lang="de-DE" sz="2000" b="1" err="1"/>
              <a:t>well</a:t>
            </a:r>
            <a:r>
              <a:rPr lang="de-DE" sz="2000" b="1"/>
              <a:t> </a:t>
            </a:r>
            <a:r>
              <a:rPr lang="de-DE" sz="2000" b="1" err="1"/>
              <a:t>tolerated</a:t>
            </a:r>
            <a:r>
              <a:rPr lang="de-DE" sz="2000" b="1"/>
              <a:t> </a:t>
            </a:r>
            <a:r>
              <a:rPr lang="de-DE" sz="2000" b="1" err="1"/>
              <a:t>with</a:t>
            </a:r>
            <a:r>
              <a:rPr lang="de-DE" sz="2000" b="1"/>
              <a:t> </a:t>
            </a:r>
            <a:r>
              <a:rPr lang="de-DE" sz="2000" b="1" err="1"/>
              <a:t>no</a:t>
            </a:r>
            <a:r>
              <a:rPr lang="de-DE" sz="2000" b="1"/>
              <a:t> </a:t>
            </a:r>
            <a:r>
              <a:rPr lang="de-DE" sz="2000" b="1" err="1"/>
              <a:t>reported</a:t>
            </a:r>
            <a:r>
              <a:rPr lang="de-DE" sz="2000" b="1"/>
              <a:t> </a:t>
            </a:r>
            <a:r>
              <a:rPr lang="de-DE" sz="2000" b="1" err="1"/>
              <a:t>clinical</a:t>
            </a:r>
            <a:r>
              <a:rPr lang="de-DE" sz="2000" b="1"/>
              <a:t> TLS, </a:t>
            </a:r>
            <a:r>
              <a:rPr lang="de-DE" sz="2000" b="1" err="1"/>
              <a:t>no</a:t>
            </a:r>
            <a:r>
              <a:rPr lang="de-DE" sz="2000" b="1"/>
              <a:t> dose </a:t>
            </a:r>
            <a:r>
              <a:rPr lang="de-DE" sz="2000" b="1" err="1"/>
              <a:t>reduction</a:t>
            </a:r>
            <a:r>
              <a:rPr lang="de-DE" sz="2000" b="1"/>
              <a:t> due </a:t>
            </a:r>
            <a:r>
              <a:rPr lang="de-DE" sz="2000" b="1" err="1"/>
              <a:t>to</a:t>
            </a:r>
            <a:r>
              <a:rPr lang="de-DE" sz="2000" b="1"/>
              <a:t> AE, </a:t>
            </a:r>
            <a:r>
              <a:rPr lang="de-DE" sz="2000" b="1" err="1"/>
              <a:t>and</a:t>
            </a:r>
            <a:r>
              <a:rPr lang="de-DE" sz="2000" b="1"/>
              <a:t> </a:t>
            </a:r>
            <a:r>
              <a:rPr lang="de-DE" sz="2000" b="1" err="1"/>
              <a:t>relatively</a:t>
            </a:r>
            <a:r>
              <a:rPr lang="de-DE" sz="2000" b="1"/>
              <a:t> </a:t>
            </a:r>
            <a:r>
              <a:rPr lang="de-DE" sz="2000" b="1" err="1"/>
              <a:t>low</a:t>
            </a:r>
            <a:r>
              <a:rPr lang="de-DE" sz="2000" b="1"/>
              <a:t> </a:t>
            </a:r>
            <a:r>
              <a:rPr lang="de-DE" sz="2000" b="1" err="1"/>
              <a:t>incidences</a:t>
            </a:r>
            <a:r>
              <a:rPr lang="de-DE" sz="2000" b="1"/>
              <a:t> </a:t>
            </a:r>
            <a:r>
              <a:rPr lang="de-DE" sz="2000" b="1" err="1"/>
              <a:t>of</a:t>
            </a:r>
            <a:r>
              <a:rPr lang="de-DE" sz="2000" b="1"/>
              <a:t> </a:t>
            </a:r>
            <a:r>
              <a:rPr lang="de-DE" sz="2000" b="1" err="1"/>
              <a:t>neutropenia</a:t>
            </a:r>
            <a:r>
              <a:rPr lang="de-DE" sz="2000" b="1"/>
              <a:t>, </a:t>
            </a:r>
            <a:r>
              <a:rPr lang="de-DE" sz="2000" b="1" err="1"/>
              <a:t>diarrhea</a:t>
            </a:r>
            <a:r>
              <a:rPr lang="de-DE" sz="2000" b="1"/>
              <a:t>, </a:t>
            </a:r>
            <a:r>
              <a:rPr lang="de-DE" sz="2000" b="1" err="1"/>
              <a:t>and</a:t>
            </a:r>
            <a:r>
              <a:rPr lang="de-DE" sz="2000" b="1"/>
              <a:t> </a:t>
            </a:r>
            <a:r>
              <a:rPr lang="de-DE" sz="2000" b="1" err="1"/>
              <a:t>nausea</a:t>
            </a:r>
            <a:endParaRPr lang="de-DE" sz="2000"/>
          </a:p>
          <a:p>
            <a:r>
              <a:rPr lang="de-DE" sz="2000"/>
              <a:t>More </a:t>
            </a:r>
            <a:r>
              <a:rPr lang="de-DE" sz="2000" err="1"/>
              <a:t>mature</a:t>
            </a:r>
            <a:r>
              <a:rPr lang="de-DE" sz="2000"/>
              <a:t> follow-</a:t>
            </a:r>
            <a:r>
              <a:rPr lang="de-DE" sz="2000" err="1"/>
              <a:t>up</a:t>
            </a:r>
            <a:r>
              <a:rPr lang="de-DE" sz="2000"/>
              <a:t> </a:t>
            </a:r>
            <a:r>
              <a:rPr lang="de-DE" sz="2000" err="1"/>
              <a:t>is</a:t>
            </a:r>
            <a:r>
              <a:rPr lang="de-DE" sz="2000"/>
              <a:t> </a:t>
            </a:r>
            <a:r>
              <a:rPr lang="de-DE" sz="2000" err="1"/>
              <a:t>needed</a:t>
            </a:r>
            <a:r>
              <a:rPr lang="de-DE" sz="2000"/>
              <a:t> </a:t>
            </a:r>
            <a:r>
              <a:rPr lang="de-DE" sz="2000" err="1"/>
              <a:t>to</a:t>
            </a:r>
            <a:r>
              <a:rPr lang="de-DE" sz="2000"/>
              <a:t> </a:t>
            </a:r>
            <a:r>
              <a:rPr lang="de-DE" sz="2000" err="1"/>
              <a:t>fully</a:t>
            </a:r>
            <a:r>
              <a:rPr lang="de-DE" sz="2000"/>
              <a:t> </a:t>
            </a:r>
            <a:r>
              <a:rPr lang="de-DE" sz="2000" err="1"/>
              <a:t>assess</a:t>
            </a:r>
            <a:r>
              <a:rPr lang="de-DE" sz="2000"/>
              <a:t> </a:t>
            </a:r>
            <a:r>
              <a:rPr lang="de-DE" sz="2000" err="1"/>
              <a:t>depth</a:t>
            </a:r>
            <a:r>
              <a:rPr lang="de-DE" sz="2000"/>
              <a:t> </a:t>
            </a:r>
            <a:r>
              <a:rPr lang="de-DE" sz="2000" err="1"/>
              <a:t>of</a:t>
            </a:r>
            <a:r>
              <a:rPr lang="de-DE" sz="2000"/>
              <a:t> </a:t>
            </a:r>
            <a:r>
              <a:rPr lang="de-DE" sz="2000" err="1"/>
              <a:t>response</a:t>
            </a:r>
            <a:r>
              <a:rPr lang="de-DE" sz="2000"/>
              <a:t> </a:t>
            </a:r>
            <a:r>
              <a:rPr lang="de-DE" sz="2000" err="1"/>
              <a:t>and</a:t>
            </a:r>
            <a:r>
              <a:rPr lang="de-DE" sz="2000"/>
              <a:t> </a:t>
            </a:r>
            <a:r>
              <a:rPr lang="de-DE" sz="2000" err="1"/>
              <a:t>safety</a:t>
            </a:r>
            <a:r>
              <a:rPr lang="de-DE" sz="2000"/>
              <a:t> </a:t>
            </a:r>
            <a:r>
              <a:rPr lang="de-DE" sz="2000" err="1"/>
              <a:t>of</a:t>
            </a:r>
            <a:r>
              <a:rPr lang="de-DE" sz="2000"/>
              <a:t> </a:t>
            </a:r>
            <a:r>
              <a:rPr lang="de-DE" sz="2000" err="1"/>
              <a:t>zanubrutinib</a:t>
            </a:r>
            <a:r>
              <a:rPr lang="de-DE" sz="2000"/>
              <a:t> plus </a:t>
            </a:r>
            <a:r>
              <a:rPr lang="de-DE" sz="2000" err="1"/>
              <a:t>venetoclax</a:t>
            </a:r>
            <a:r>
              <a:rPr lang="de-DE" sz="2000"/>
              <a:t> in </a:t>
            </a:r>
            <a:r>
              <a:rPr lang="de-DE" sz="2000" err="1"/>
              <a:t>this</a:t>
            </a:r>
            <a:r>
              <a:rPr lang="de-DE" sz="2000"/>
              <a:t> high-</a:t>
            </a:r>
            <a:r>
              <a:rPr lang="de-DE" sz="2000" err="1"/>
              <a:t>risk</a:t>
            </a:r>
            <a:r>
              <a:rPr lang="de-DE" sz="2000"/>
              <a:t> TN CLL/SLL </a:t>
            </a:r>
            <a:r>
              <a:rPr lang="de-DE" sz="2000" err="1"/>
              <a:t>population</a:t>
            </a:r>
            <a:endParaRPr lang="de-DE" sz="2000"/>
          </a:p>
          <a:p>
            <a:endParaRPr lang="de-DE" sz="2000"/>
          </a:p>
        </p:txBody>
      </p:sp>
      <p:sp>
        <p:nvSpPr>
          <p:cNvPr id="2" name="Fußzeilenplatzhalter 1">
            <a:extLst>
              <a:ext uri="{FF2B5EF4-FFF2-40B4-BE49-F238E27FC236}">
                <a16:creationId xmlns:a16="http://schemas.microsoft.com/office/drawing/2014/main" id="{645A23E0-2D2F-234D-9DAA-D0346F669E5A}"/>
              </a:ext>
            </a:extLst>
          </p:cNvPr>
          <p:cNvSpPr>
            <a:spLocks noGrp="1"/>
          </p:cNvSpPr>
          <p:nvPr>
            <p:ph type="ftr" sz="quarter" idx="11"/>
          </p:nvPr>
        </p:nvSpPr>
        <p:spPr/>
        <p:txBody>
          <a:bodyPr/>
          <a:lstStyle/>
          <a:p>
            <a:r>
              <a:rPr lang="en-GB"/>
              <a:t>AE, adverse event; CLL/SLL, chronic lymphocytic leukemia/small lymphocytic lymphoma; CR, complete response; CRi, complete response with incomplete bone marrow recovery; del(17p), chromosome 17p deletion; TLS, tumor lysis syndrome; TN, treatment naive; TP53, gene encoding tumor protein p53.</a:t>
            </a:r>
          </a:p>
          <a:p>
            <a:r>
              <a:rPr lang="en-GB" b="1"/>
              <a:t>Tedeschi, A. Abstract 67 presented at ASH 2021.</a:t>
            </a:r>
          </a:p>
        </p:txBody>
      </p:sp>
      <p:sp>
        <p:nvSpPr>
          <p:cNvPr id="7" name="object 7"/>
          <p:cNvSpPr txBox="1"/>
          <p:nvPr/>
        </p:nvSpPr>
        <p:spPr>
          <a:xfrm>
            <a:off x="11546585" y="6449059"/>
            <a:ext cx="85725" cy="135935"/>
          </a:xfrm>
          <a:prstGeom prst="rect">
            <a:avLst/>
          </a:prstGeom>
        </p:spPr>
        <p:txBody>
          <a:bodyPr vert="horz" wrap="square" lIns="0" tIns="12700" rIns="0" bIns="0" rtlCol="0">
            <a:spAutoFit/>
          </a:bodyPr>
          <a:lstStyle/>
          <a:p>
            <a:pPr marL="12700">
              <a:lnSpc>
                <a:spcPct val="100000"/>
              </a:lnSpc>
              <a:spcBef>
                <a:spcPts val="100"/>
              </a:spcBef>
            </a:pPr>
            <a:r>
              <a:rPr lang="de-DE" sz="800">
                <a:solidFill>
                  <a:srgbClr val="FFFFFF"/>
                </a:solidFill>
                <a:latin typeface="Arial" panose="020B0604020202020204" pitchFamily="34" charset="0"/>
                <a:cs typeface="Arial" panose="020B0604020202020204" pitchFamily="34" charset="0"/>
              </a:rPr>
              <a:t>2</a:t>
            </a:r>
            <a:endParaRPr lang="de-DE" sz="800">
              <a:latin typeface="Arial" panose="020B0604020202020204" pitchFamily="34" charset="0"/>
              <a:cs typeface="Arial" panose="020B0604020202020204" pitchFamily="34" charset="0"/>
            </a:endParaRPr>
          </a:p>
        </p:txBody>
      </p:sp>
      <p:sp>
        <p:nvSpPr>
          <p:cNvPr id="8" name="Titel 7">
            <a:extLst>
              <a:ext uri="{FF2B5EF4-FFF2-40B4-BE49-F238E27FC236}">
                <a16:creationId xmlns:a16="http://schemas.microsoft.com/office/drawing/2014/main" id="{4B54537F-4BC7-C74B-93BF-CEA02042A208}"/>
              </a:ext>
            </a:extLst>
          </p:cNvPr>
          <p:cNvSpPr>
            <a:spLocks noGrp="1"/>
          </p:cNvSpPr>
          <p:nvPr>
            <p:ph type="title"/>
          </p:nvPr>
        </p:nvSpPr>
        <p:spPr/>
        <p:txBody>
          <a:bodyPr/>
          <a:lstStyle/>
          <a:p>
            <a:r>
              <a:rPr lang="de-DE"/>
              <a:t>SEQUOIA Arm D </a:t>
            </a:r>
            <a:r>
              <a:rPr lang="de-DE" err="1"/>
              <a:t>Conclusions</a:t>
            </a:r>
            <a:endParaRPr lang="de-DE"/>
          </a:p>
        </p:txBody>
      </p:sp>
    </p:spTree>
    <p:extLst>
      <p:ext uri="{BB962C8B-B14F-4D97-AF65-F5344CB8AC3E}">
        <p14:creationId xmlns:p14="http://schemas.microsoft.com/office/powerpoint/2010/main" val="2405245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20BA3D4-726F-9C46-9354-DB2F0E23FB17}"/>
              </a:ext>
            </a:extLst>
          </p:cNvPr>
          <p:cNvSpPr>
            <a:spLocks noGrp="1"/>
          </p:cNvSpPr>
          <p:nvPr>
            <p:ph type="title"/>
          </p:nvPr>
        </p:nvSpPr>
        <p:spPr/>
        <p:txBody>
          <a:bodyPr/>
          <a:lstStyle/>
          <a:p>
            <a:r>
              <a:rPr lang="de-DE"/>
              <a:t>CAPTIVATE</a:t>
            </a:r>
          </a:p>
        </p:txBody>
      </p:sp>
      <p:sp>
        <p:nvSpPr>
          <p:cNvPr id="8" name="Textplatzhalter 7">
            <a:extLst>
              <a:ext uri="{FF2B5EF4-FFF2-40B4-BE49-F238E27FC236}">
                <a16:creationId xmlns:a16="http://schemas.microsoft.com/office/drawing/2014/main" id="{00BB0D07-FC77-9246-A5D5-1782AB24544A}"/>
              </a:ext>
            </a:extLst>
          </p:cNvPr>
          <p:cNvSpPr>
            <a:spLocks noGrp="1"/>
          </p:cNvSpPr>
          <p:nvPr>
            <p:ph type="body" idx="1"/>
          </p:nvPr>
        </p:nvSpPr>
        <p:spPr>
          <a:xfrm>
            <a:off x="407989" y="4589463"/>
            <a:ext cx="6292958" cy="1500187"/>
          </a:xfrm>
        </p:spPr>
        <p:txBody>
          <a:bodyPr/>
          <a:lstStyle/>
          <a:p>
            <a:r>
              <a:rPr lang="de-DE" err="1"/>
              <a:t>Ibrutinib</a:t>
            </a:r>
            <a:r>
              <a:rPr lang="de-DE"/>
              <a:t> + </a:t>
            </a:r>
            <a:r>
              <a:rPr lang="de-DE" err="1"/>
              <a:t>venetoclax</a:t>
            </a:r>
            <a:r>
              <a:rPr lang="de-DE"/>
              <a:t> in </a:t>
            </a:r>
            <a:r>
              <a:rPr lang="de-DE" err="1"/>
              <a:t>treatment-naïve</a:t>
            </a:r>
            <a:r>
              <a:rPr lang="de-DE"/>
              <a:t> CLL: 2-Year post-</a:t>
            </a:r>
            <a:r>
              <a:rPr lang="de-DE" err="1"/>
              <a:t>randomization</a:t>
            </a:r>
            <a:r>
              <a:rPr lang="de-DE"/>
              <a:t> </a:t>
            </a:r>
            <a:r>
              <a:rPr lang="de-DE" err="1"/>
              <a:t>disease-free</a:t>
            </a:r>
            <a:r>
              <a:rPr lang="de-DE"/>
              <a:t> </a:t>
            </a:r>
            <a:r>
              <a:rPr lang="de-DE" err="1"/>
              <a:t>survival</a:t>
            </a:r>
            <a:r>
              <a:rPr lang="de-DE"/>
              <a:t> </a:t>
            </a:r>
            <a:r>
              <a:rPr lang="de-DE" err="1"/>
              <a:t>Results</a:t>
            </a:r>
            <a:r>
              <a:rPr lang="de-DE"/>
              <a:t> </a:t>
            </a:r>
            <a:r>
              <a:rPr lang="de-DE" err="1"/>
              <a:t>from</a:t>
            </a:r>
            <a:r>
              <a:rPr lang="de-DE"/>
              <a:t> </a:t>
            </a:r>
            <a:r>
              <a:rPr lang="de-DE" err="1"/>
              <a:t>the</a:t>
            </a:r>
            <a:r>
              <a:rPr lang="de-DE"/>
              <a:t> MRD </a:t>
            </a:r>
            <a:r>
              <a:rPr lang="de-DE" err="1"/>
              <a:t>cohort</a:t>
            </a:r>
            <a:endParaRPr lang="de-DE"/>
          </a:p>
        </p:txBody>
      </p:sp>
    </p:spTree>
    <p:extLst>
      <p:ext uri="{BB962C8B-B14F-4D97-AF65-F5344CB8AC3E}">
        <p14:creationId xmlns:p14="http://schemas.microsoft.com/office/powerpoint/2010/main" val="3593114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hteck 86">
            <a:extLst>
              <a:ext uri="{FF2B5EF4-FFF2-40B4-BE49-F238E27FC236}">
                <a16:creationId xmlns:a16="http://schemas.microsoft.com/office/drawing/2014/main" id="{86899EF6-D183-4927-9E97-03B2D8D77E3C}"/>
              </a:ext>
            </a:extLst>
          </p:cNvPr>
          <p:cNvSpPr/>
          <p:nvPr/>
        </p:nvSpPr>
        <p:spPr>
          <a:xfrm>
            <a:off x="5115556" y="1813044"/>
            <a:ext cx="6678613" cy="200953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EE278B6F-4645-44C3-A496-DAFE58D420D0}"/>
              </a:ext>
            </a:extLst>
          </p:cNvPr>
          <p:cNvSpPr/>
          <p:nvPr/>
        </p:nvSpPr>
        <p:spPr>
          <a:xfrm>
            <a:off x="6521450" y="1897699"/>
            <a:ext cx="5191579" cy="895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lvl="0"/>
            <a:r>
              <a:rPr lang="de-DE" sz="1400" b="1" err="1">
                <a:solidFill>
                  <a:srgbClr val="4E4F4E"/>
                </a:solidFill>
              </a:rPr>
              <a:t>Confirmed</a:t>
            </a:r>
            <a:r>
              <a:rPr lang="de-DE" sz="1400" b="1">
                <a:solidFill>
                  <a:srgbClr val="4E4F4E"/>
                </a:solidFill>
              </a:rPr>
              <a:t> </a:t>
            </a:r>
            <a:r>
              <a:rPr lang="de-DE" sz="1400" b="1" err="1">
                <a:solidFill>
                  <a:srgbClr val="4E4F4E"/>
                </a:solidFill>
              </a:rPr>
              <a:t>uMRD</a:t>
            </a:r>
            <a:endParaRPr lang="de-DE" sz="1400" b="1">
              <a:solidFill>
                <a:srgbClr val="4E4F4E"/>
              </a:solidFill>
            </a:endParaRPr>
          </a:p>
          <a:p>
            <a:pPr lvl="0"/>
            <a:r>
              <a:rPr lang="de-DE" sz="1400" err="1">
                <a:solidFill>
                  <a:srgbClr val="4E4F4E"/>
                </a:solidFill>
              </a:rPr>
              <a:t>Randomize</a:t>
            </a:r>
            <a:r>
              <a:rPr lang="de-DE" sz="1400">
                <a:solidFill>
                  <a:srgbClr val="4E4F4E"/>
                </a:solidFill>
              </a:rPr>
              <a:t> 1:1 (double-blind)</a:t>
            </a:r>
          </a:p>
        </p:txBody>
      </p:sp>
      <p:sp>
        <p:nvSpPr>
          <p:cNvPr id="74" name="Rechteck 73">
            <a:extLst>
              <a:ext uri="{FF2B5EF4-FFF2-40B4-BE49-F238E27FC236}">
                <a16:creationId xmlns:a16="http://schemas.microsoft.com/office/drawing/2014/main" id="{C675F21C-B999-4673-9717-C5407F26380C}"/>
              </a:ext>
            </a:extLst>
          </p:cNvPr>
          <p:cNvSpPr/>
          <p:nvPr/>
        </p:nvSpPr>
        <p:spPr>
          <a:xfrm>
            <a:off x="6521450" y="2842075"/>
            <a:ext cx="5191579" cy="895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lvl="0"/>
            <a:r>
              <a:rPr lang="de-DE" sz="1400" b="1" err="1">
                <a:solidFill>
                  <a:srgbClr val="4E4F4E"/>
                </a:solidFill>
              </a:rPr>
              <a:t>uMRD</a:t>
            </a:r>
            <a:r>
              <a:rPr lang="de-DE" sz="1400" b="1">
                <a:solidFill>
                  <a:srgbClr val="4E4F4E"/>
                </a:solidFill>
              </a:rPr>
              <a:t> Not </a:t>
            </a:r>
            <a:r>
              <a:rPr lang="de-DE" sz="1400" b="1" err="1">
                <a:solidFill>
                  <a:srgbClr val="4E4F4E"/>
                </a:solidFill>
              </a:rPr>
              <a:t>Confirmed</a:t>
            </a:r>
            <a:endParaRPr lang="de-DE" sz="1400" b="1">
              <a:solidFill>
                <a:srgbClr val="4E4F4E"/>
              </a:solidFill>
            </a:endParaRPr>
          </a:p>
          <a:p>
            <a:pPr lvl="0"/>
            <a:r>
              <a:rPr lang="de-DE" sz="1400" err="1">
                <a:solidFill>
                  <a:srgbClr val="4E4F4E"/>
                </a:solidFill>
              </a:rPr>
              <a:t>Randomize</a:t>
            </a:r>
            <a:r>
              <a:rPr lang="de-DE" sz="1400">
                <a:solidFill>
                  <a:srgbClr val="4E4F4E"/>
                </a:solidFill>
              </a:rPr>
              <a:t> 1:1 (open-label)</a:t>
            </a:r>
          </a:p>
        </p:txBody>
      </p:sp>
      <p:sp>
        <p:nvSpPr>
          <p:cNvPr id="38" name="Content Placeholder 5">
            <a:extLst>
              <a:ext uri="{FF2B5EF4-FFF2-40B4-BE49-F238E27FC236}">
                <a16:creationId xmlns:a16="http://schemas.microsoft.com/office/drawing/2014/main" id="{8879B3F0-CED6-4BDD-879C-346BBB6BBFBE}"/>
              </a:ext>
            </a:extLst>
          </p:cNvPr>
          <p:cNvSpPr txBox="1">
            <a:spLocks/>
          </p:cNvSpPr>
          <p:nvPr/>
        </p:nvSpPr>
        <p:spPr bwMode="auto">
          <a:xfrm>
            <a:off x="6250806" y="4662769"/>
            <a:ext cx="5524662" cy="1103082"/>
          </a:xfrm>
          <a:prstGeom prst="rect">
            <a:avLst/>
          </a:prstGeom>
          <a:solidFill>
            <a:schemeClr val="bg2">
              <a:lumMod val="20000"/>
              <a:lumOff val="80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891" indent="-342891" algn="l" rtl="0" eaLnBrk="1" fontAlgn="base" hangingPunct="1">
              <a:spcBef>
                <a:spcPts val="0"/>
              </a:spcBef>
              <a:spcAft>
                <a:spcPts val="600"/>
              </a:spcAft>
              <a:buClr>
                <a:schemeClr val="accent2">
                  <a:lumMod val="75000"/>
                </a:schemeClr>
              </a:buClr>
              <a:buSzPct val="125000"/>
              <a:buFont typeface="Wingdings" charset="2"/>
              <a:buChar char="§"/>
              <a:defRPr sz="2400" b="0">
                <a:solidFill>
                  <a:schemeClr val="bg2">
                    <a:lumMod val="75000"/>
                  </a:schemeClr>
                </a:solidFill>
                <a:latin typeface="Calibri"/>
                <a:ea typeface="+mn-ea"/>
                <a:cs typeface="Calibri"/>
              </a:defRPr>
            </a:lvl1pPr>
            <a:lvl2pPr marL="742932" indent="-285744" algn="l" rtl="0" eaLnBrk="1" fontAlgn="base" hangingPunct="1">
              <a:spcBef>
                <a:spcPts val="0"/>
              </a:spcBef>
              <a:spcAft>
                <a:spcPts val="600"/>
              </a:spcAft>
              <a:buClr>
                <a:schemeClr val="accent2">
                  <a:lumMod val="75000"/>
                </a:schemeClr>
              </a:buClr>
              <a:buSzPct val="125000"/>
              <a:buFont typeface="Lucida Grande"/>
              <a:buChar char="–"/>
              <a:defRPr sz="2000" b="0">
                <a:solidFill>
                  <a:schemeClr val="bg2">
                    <a:lumMod val="75000"/>
                  </a:schemeClr>
                </a:solidFill>
                <a:latin typeface="Calibri"/>
                <a:cs typeface="Calibri"/>
              </a:defRPr>
            </a:lvl2pPr>
            <a:lvl3pPr marL="1022350" indent="-215900" algn="l" rtl="0" eaLnBrk="1" fontAlgn="base" hangingPunct="1">
              <a:spcBef>
                <a:spcPts val="0"/>
              </a:spcBef>
              <a:spcAft>
                <a:spcPts val="600"/>
              </a:spcAft>
              <a:buClr>
                <a:schemeClr val="accent2">
                  <a:lumMod val="75000"/>
                </a:schemeClr>
              </a:buClr>
              <a:buSzPct val="125000"/>
              <a:buFont typeface="Arial" pitchFamily="34" charset="0"/>
              <a:buChar char="•"/>
              <a:defRPr lang="en-US" sz="2000" b="0" dirty="0">
                <a:solidFill>
                  <a:schemeClr val="bg2">
                    <a:lumMod val="75000"/>
                  </a:schemeClr>
                </a:solidFill>
                <a:latin typeface="+mn-lt"/>
                <a:cs typeface="Calibri"/>
              </a:defRPr>
            </a:lvl3pPr>
            <a:lvl4pPr marL="1143000" indent="-228600" algn="l" rtl="0" eaLnBrk="1" fontAlgn="base" hangingPunct="1">
              <a:spcBef>
                <a:spcPct val="20000"/>
              </a:spcBef>
              <a:spcAft>
                <a:spcPct val="0"/>
              </a:spcAft>
              <a:buClr>
                <a:srgbClr val="BC5C8A"/>
              </a:buClr>
              <a:defRPr lang="en-US" sz="2000" b="1" dirty="0" smtClean="0">
                <a:solidFill>
                  <a:schemeClr val="bg2"/>
                </a:solidFill>
                <a:effectLst>
                  <a:outerShdw blurRad="38100" dist="38100" dir="2700000" algn="tl">
                    <a:srgbClr val="C0C0C0"/>
                  </a:outerShdw>
                </a:effectLst>
                <a:latin typeface="+mn-lt"/>
              </a:defRPr>
            </a:lvl4pPr>
            <a:lvl5pPr marL="1143000" indent="-228600" algn="l" rtl="0" eaLnBrk="1" fontAlgn="base" hangingPunct="1">
              <a:spcBef>
                <a:spcPct val="20000"/>
              </a:spcBef>
              <a:spcAft>
                <a:spcPct val="0"/>
              </a:spcAft>
              <a:buClr>
                <a:srgbClr val="BC5C8A"/>
              </a:buClr>
              <a:buChar char="»"/>
              <a:defRPr lang="en-US" sz="2000" b="1" dirty="0">
                <a:solidFill>
                  <a:schemeClr val="bg2"/>
                </a:solidFill>
                <a:effectLst>
                  <a:outerShdw blurRad="38100" dist="38100" dir="2700000" algn="tl">
                    <a:srgbClr val="C0C0C0"/>
                  </a:outerShdw>
                </a:effectLst>
                <a:latin typeface="+mn-lt"/>
              </a:defRPr>
            </a:lvl5pPr>
            <a:lvl6pPr marL="2514537"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6pPr>
            <a:lvl7pPr marL="2971726"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7pPr>
            <a:lvl8pPr marL="3428914"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8pPr>
            <a:lvl9pPr marL="3886103"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9pPr>
          </a:lstStyle>
          <a:p>
            <a:pPr>
              <a:spcBef>
                <a:spcPts val="600"/>
              </a:spcBef>
              <a:spcAft>
                <a:spcPts val="0"/>
              </a:spcAft>
              <a:buClr>
                <a:schemeClr val="bg2"/>
              </a:buClr>
              <a:buFont typeface="Arial" panose="020B0604020202020204" pitchFamily="34" charset="0"/>
              <a:buChar char="•"/>
            </a:pPr>
            <a:r>
              <a:rPr lang="en-US" sz="1200" kern="0">
                <a:solidFill>
                  <a:schemeClr val="tx1"/>
                </a:solidFill>
                <a:latin typeface="+mn-lt"/>
                <a:cs typeface="Arial" panose="020B0604020202020204" pitchFamily="34" charset="0"/>
              </a:rPr>
              <a:t>Primary analyses of both cohorts have been previously reported</a:t>
            </a:r>
            <a:r>
              <a:rPr lang="en-US" sz="1200" kern="0" baseline="30000">
                <a:solidFill>
                  <a:schemeClr val="tx1"/>
                </a:solidFill>
                <a:latin typeface="+mn-lt"/>
                <a:cs typeface="Arial" panose="020B0604020202020204" pitchFamily="34" charset="0"/>
              </a:rPr>
              <a:t>1,2</a:t>
            </a:r>
          </a:p>
          <a:p>
            <a:pPr>
              <a:spcBef>
                <a:spcPts val="600"/>
              </a:spcBef>
              <a:spcAft>
                <a:spcPts val="0"/>
              </a:spcAft>
              <a:buClr>
                <a:schemeClr val="bg2"/>
              </a:buClr>
              <a:buFont typeface="Arial" panose="020B0604020202020204" pitchFamily="34" charset="0"/>
              <a:buChar char="•"/>
            </a:pPr>
            <a:r>
              <a:rPr lang="en-US" sz="1200" kern="0">
                <a:solidFill>
                  <a:schemeClr val="tx1"/>
                </a:solidFill>
                <a:latin typeface="+mn-lt"/>
                <a:cs typeface="Arial" panose="020B0604020202020204" pitchFamily="34" charset="0"/>
              </a:rPr>
              <a:t>Presented here are updated results from the MRD cohort, with m</a:t>
            </a:r>
            <a:r>
              <a:rPr lang="en-US" sz="1200">
                <a:solidFill>
                  <a:schemeClr val="tx1"/>
                </a:solidFill>
                <a:latin typeface="+mn-lt"/>
                <a:cs typeface="Arial" panose="020B0604020202020204" pitchFamily="34" charset="0"/>
              </a:rPr>
              <a:t>edian time on study: 38.2 months (range, 15.0–47.9) </a:t>
            </a:r>
          </a:p>
          <a:p>
            <a:pPr lvl="1">
              <a:spcAft>
                <a:spcPts val="300"/>
              </a:spcAft>
              <a:buClr>
                <a:schemeClr val="bg2"/>
              </a:buClr>
              <a:buFont typeface="Arial" panose="020B0604020202020204" pitchFamily="34" charset="0"/>
              <a:buChar char="•"/>
            </a:pPr>
            <a:r>
              <a:rPr lang="en-US" sz="1200">
                <a:solidFill>
                  <a:schemeClr val="tx1"/>
                </a:solidFill>
                <a:latin typeface="+mn-lt"/>
                <a:cs typeface="Arial" panose="020B0604020202020204" pitchFamily="34" charset="0"/>
              </a:rPr>
              <a:t>Median post randomization follow-up: 24.0 months </a:t>
            </a:r>
            <a:br>
              <a:rPr lang="en-US" sz="1200">
                <a:solidFill>
                  <a:schemeClr val="tx1"/>
                </a:solidFill>
                <a:latin typeface="+mn-lt"/>
                <a:cs typeface="Arial" panose="020B0604020202020204" pitchFamily="34" charset="0"/>
              </a:rPr>
            </a:br>
            <a:r>
              <a:rPr lang="en-US" sz="1200">
                <a:solidFill>
                  <a:schemeClr val="tx1"/>
                </a:solidFill>
                <a:latin typeface="+mn-lt"/>
                <a:cs typeface="Arial" panose="020B0604020202020204" pitchFamily="34" charset="0"/>
              </a:rPr>
              <a:t>(range, 5.8–33.1)</a:t>
            </a:r>
          </a:p>
        </p:txBody>
      </p:sp>
      <p:sp>
        <p:nvSpPr>
          <p:cNvPr id="44" name="TextBox 43">
            <a:extLst>
              <a:ext uri="{FF2B5EF4-FFF2-40B4-BE49-F238E27FC236}">
                <a16:creationId xmlns:a16="http://schemas.microsoft.com/office/drawing/2014/main" id="{F144628B-72CD-4EE0-8C2B-26417FDD74D2}"/>
              </a:ext>
            </a:extLst>
          </p:cNvPr>
          <p:cNvSpPr txBox="1"/>
          <p:nvPr/>
        </p:nvSpPr>
        <p:spPr>
          <a:xfrm>
            <a:off x="347614" y="2117384"/>
            <a:ext cx="716863" cy="523220"/>
          </a:xfrm>
          <a:prstGeom prst="rect">
            <a:avLst/>
          </a:prstGeom>
          <a:noFill/>
        </p:spPr>
        <p:txBody>
          <a:bodyPr wrap="none" rtlCol="0">
            <a:spAutoFit/>
          </a:bodyPr>
          <a:lstStyle/>
          <a:p>
            <a:pPr algn="ctr"/>
            <a:r>
              <a:rPr lang="en-US" sz="1400" b="1"/>
              <a:t>MRD</a:t>
            </a:r>
          </a:p>
          <a:p>
            <a:pPr algn="ctr"/>
            <a:r>
              <a:rPr lang="en-US" sz="1400" b="1"/>
              <a:t>N=164</a:t>
            </a:r>
            <a:endParaRPr lang="en-US" sz="1400" b="1" strike="sngStrike"/>
          </a:p>
        </p:txBody>
      </p:sp>
      <p:sp>
        <p:nvSpPr>
          <p:cNvPr id="45" name="TextBox 44">
            <a:extLst>
              <a:ext uri="{FF2B5EF4-FFF2-40B4-BE49-F238E27FC236}">
                <a16:creationId xmlns:a16="http://schemas.microsoft.com/office/drawing/2014/main" id="{E70CFD64-30E4-4007-8135-B365BD830063}"/>
              </a:ext>
            </a:extLst>
          </p:cNvPr>
          <p:cNvSpPr txBox="1"/>
          <p:nvPr/>
        </p:nvSpPr>
        <p:spPr>
          <a:xfrm>
            <a:off x="170913" y="2868386"/>
            <a:ext cx="1034354" cy="523220"/>
          </a:xfrm>
          <a:prstGeom prst="rect">
            <a:avLst/>
          </a:prstGeom>
          <a:noFill/>
        </p:spPr>
        <p:txBody>
          <a:bodyPr wrap="square" rtlCol="0">
            <a:spAutoFit/>
          </a:bodyPr>
          <a:lstStyle/>
          <a:p>
            <a:pPr algn="ctr"/>
            <a:r>
              <a:rPr lang="en-US" sz="1400" b="1"/>
              <a:t>FD</a:t>
            </a:r>
          </a:p>
          <a:p>
            <a:pPr algn="ctr"/>
            <a:r>
              <a:rPr lang="en-US" sz="1400" b="1"/>
              <a:t>N=159</a:t>
            </a:r>
            <a:endParaRPr lang="en-US" sz="1400" b="1" strike="sngStrike"/>
          </a:p>
        </p:txBody>
      </p:sp>
      <p:sp>
        <p:nvSpPr>
          <p:cNvPr id="63" name="TextBox 62">
            <a:extLst>
              <a:ext uri="{FF2B5EF4-FFF2-40B4-BE49-F238E27FC236}">
                <a16:creationId xmlns:a16="http://schemas.microsoft.com/office/drawing/2014/main" id="{DD3BA2F5-F5BD-438F-B285-CF70080671A1}"/>
              </a:ext>
            </a:extLst>
          </p:cNvPr>
          <p:cNvSpPr txBox="1"/>
          <p:nvPr/>
        </p:nvSpPr>
        <p:spPr>
          <a:xfrm>
            <a:off x="6156466" y="4170229"/>
            <a:ext cx="5543362" cy="461665"/>
          </a:xfrm>
          <a:prstGeom prst="rect">
            <a:avLst/>
          </a:prstGeom>
          <a:noFill/>
        </p:spPr>
        <p:txBody>
          <a:bodyPr wrap="square">
            <a:spAutoFit/>
          </a:bodyPr>
          <a:lstStyle/>
          <a:p>
            <a:r>
              <a:rPr lang="en-US" sz="1200" b="1"/>
              <a:t>Endpoints: </a:t>
            </a:r>
            <a:r>
              <a:rPr lang="en-US" sz="1200"/>
              <a:t>MRD-negative response rate, disease free survival, complete response rate</a:t>
            </a:r>
          </a:p>
        </p:txBody>
      </p:sp>
      <p:sp>
        <p:nvSpPr>
          <p:cNvPr id="64" name="TextBox 63">
            <a:extLst>
              <a:ext uri="{FF2B5EF4-FFF2-40B4-BE49-F238E27FC236}">
                <a16:creationId xmlns:a16="http://schemas.microsoft.com/office/drawing/2014/main" id="{D3BC7649-BA74-45B4-A63D-302FAE0B4888}"/>
              </a:ext>
            </a:extLst>
          </p:cNvPr>
          <p:cNvSpPr txBox="1"/>
          <p:nvPr/>
        </p:nvSpPr>
        <p:spPr>
          <a:xfrm>
            <a:off x="411932" y="3614911"/>
            <a:ext cx="4539076" cy="2590426"/>
          </a:xfrm>
          <a:prstGeom prst="rect">
            <a:avLst/>
          </a:prstGeom>
          <a:solidFill>
            <a:schemeClr val="bg2">
              <a:lumMod val="20000"/>
              <a:lumOff val="80000"/>
            </a:schemeClr>
          </a:solidFill>
        </p:spPr>
        <p:txBody>
          <a:bodyPr wrap="square">
            <a:noAutofit/>
          </a:bodyPr>
          <a:lstStyle/>
          <a:p>
            <a:pPr>
              <a:lnSpc>
                <a:spcPts val="1400"/>
              </a:lnSpc>
              <a:buClr>
                <a:schemeClr val="bg2"/>
              </a:buClr>
            </a:pPr>
            <a:r>
              <a:rPr lang="en-US" sz="1200" b="1"/>
              <a:t>Inclusion criteria:</a:t>
            </a:r>
            <a:endParaRPr lang="en-US" sz="1200"/>
          </a:p>
          <a:p>
            <a:pPr marL="285750" indent="-285750">
              <a:lnSpc>
                <a:spcPts val="1400"/>
              </a:lnSpc>
              <a:buClr>
                <a:schemeClr val="bg2"/>
              </a:buClr>
              <a:buFont typeface="Arial" panose="020B0604020202020204" pitchFamily="34" charset="0"/>
              <a:buChar char="•"/>
            </a:pPr>
            <a:r>
              <a:rPr lang="en-US" sz="1200"/>
              <a:t>Diagnosis of CLL/SLL that meets IWCLL diagnostic criteria, with active disease meeting at least 1 IWCLL criteria for requiring treatment.</a:t>
            </a:r>
          </a:p>
          <a:p>
            <a:pPr marL="285750" indent="-285750">
              <a:lnSpc>
                <a:spcPts val="1400"/>
              </a:lnSpc>
              <a:buClr>
                <a:schemeClr val="bg2"/>
              </a:buClr>
              <a:buFont typeface="Arial" panose="020B0604020202020204" pitchFamily="34" charset="0"/>
              <a:buChar char="•"/>
            </a:pPr>
            <a:r>
              <a:rPr lang="en-US" sz="1200"/>
              <a:t>Measurable nodal disease by CT</a:t>
            </a:r>
          </a:p>
          <a:p>
            <a:pPr marL="285750" indent="-285750">
              <a:lnSpc>
                <a:spcPts val="1400"/>
              </a:lnSpc>
              <a:buClr>
                <a:schemeClr val="bg2"/>
              </a:buClr>
              <a:buFont typeface="Arial" panose="020B0604020202020204" pitchFamily="34" charset="0"/>
              <a:buChar char="•"/>
            </a:pPr>
            <a:r>
              <a:rPr lang="en-US" sz="1200"/>
              <a:t>Adequate hepatic, and renal function</a:t>
            </a:r>
          </a:p>
          <a:p>
            <a:pPr marL="285750" indent="-285750">
              <a:lnSpc>
                <a:spcPts val="1400"/>
              </a:lnSpc>
              <a:buClr>
                <a:schemeClr val="bg2"/>
              </a:buClr>
              <a:buFont typeface="Arial" panose="020B0604020202020204" pitchFamily="34" charset="0"/>
              <a:buChar char="•"/>
            </a:pPr>
            <a:r>
              <a:rPr lang="en-US" sz="1200"/>
              <a:t>Adequate hematologic function</a:t>
            </a:r>
          </a:p>
          <a:p>
            <a:pPr marL="285750" indent="-285750">
              <a:lnSpc>
                <a:spcPts val="1400"/>
              </a:lnSpc>
              <a:buClr>
                <a:schemeClr val="bg2"/>
              </a:buClr>
              <a:buFont typeface="Arial" panose="020B0604020202020204" pitchFamily="34" charset="0"/>
              <a:buChar char="•"/>
            </a:pPr>
            <a:r>
              <a:rPr lang="en-US" sz="1200"/>
              <a:t>Absolute neutrophil count &gt;750/µL</a:t>
            </a:r>
          </a:p>
          <a:p>
            <a:pPr marL="285750" indent="-285750">
              <a:lnSpc>
                <a:spcPts val="1400"/>
              </a:lnSpc>
              <a:buClr>
                <a:schemeClr val="bg2"/>
              </a:buClr>
              <a:buFont typeface="Arial" panose="020B0604020202020204" pitchFamily="34" charset="0"/>
              <a:buChar char="•"/>
            </a:pPr>
            <a:r>
              <a:rPr lang="en-US" sz="1200"/>
              <a:t>Platelet count &gt;30,000/</a:t>
            </a:r>
            <a:r>
              <a:rPr lang="el-GR" sz="1200"/>
              <a:t>μ</a:t>
            </a:r>
            <a:r>
              <a:rPr lang="en-US" sz="1200"/>
              <a:t>L</a:t>
            </a:r>
          </a:p>
          <a:p>
            <a:pPr marL="285750" indent="-285750">
              <a:lnSpc>
                <a:spcPts val="1400"/>
              </a:lnSpc>
              <a:buClr>
                <a:schemeClr val="bg2"/>
              </a:buClr>
              <a:buFont typeface="Arial" panose="020B0604020202020204" pitchFamily="34" charset="0"/>
              <a:buChar char="•"/>
            </a:pPr>
            <a:r>
              <a:rPr lang="en-US" sz="1200"/>
              <a:t>Hemoglobin &gt;8.0 g/dL</a:t>
            </a:r>
          </a:p>
          <a:p>
            <a:pPr>
              <a:lnSpc>
                <a:spcPts val="1400"/>
              </a:lnSpc>
              <a:buClr>
                <a:schemeClr val="bg2"/>
              </a:buClr>
            </a:pPr>
            <a:r>
              <a:rPr lang="en-US" sz="1200" b="1"/>
              <a:t>Exclusion Criteria</a:t>
            </a:r>
          </a:p>
          <a:p>
            <a:pPr marL="285750" indent="-285750">
              <a:lnSpc>
                <a:spcPts val="1400"/>
              </a:lnSpc>
              <a:buClr>
                <a:schemeClr val="bg2"/>
              </a:buClr>
              <a:buFont typeface="Arial" panose="020B0604020202020204" pitchFamily="34" charset="0"/>
              <a:buChar char="•"/>
            </a:pPr>
            <a:r>
              <a:rPr lang="en-US" sz="1200"/>
              <a:t>Any prior therapy used for treatment of CLL/SLL</a:t>
            </a:r>
          </a:p>
          <a:p>
            <a:pPr marL="285750" indent="-285750">
              <a:lnSpc>
                <a:spcPts val="1400"/>
              </a:lnSpc>
              <a:buClr>
                <a:schemeClr val="bg2"/>
              </a:buClr>
              <a:buFont typeface="Arial" panose="020B0604020202020204" pitchFamily="34" charset="0"/>
              <a:buChar char="•"/>
            </a:pPr>
            <a:r>
              <a:rPr lang="en-US" sz="1200"/>
              <a:t>Known allergy to xanthine oxidase inhibitors and/or rasburicase for subjects at risk for TLS</a:t>
            </a:r>
          </a:p>
        </p:txBody>
      </p:sp>
      <p:sp>
        <p:nvSpPr>
          <p:cNvPr id="2" name="Rechteck 1">
            <a:extLst>
              <a:ext uri="{FF2B5EF4-FFF2-40B4-BE49-F238E27FC236}">
                <a16:creationId xmlns:a16="http://schemas.microsoft.com/office/drawing/2014/main" id="{F08CAC1E-BD35-4D80-9109-0A5251FA7E0A}"/>
              </a:ext>
            </a:extLst>
          </p:cNvPr>
          <p:cNvSpPr/>
          <p:nvPr/>
        </p:nvSpPr>
        <p:spPr>
          <a:xfrm>
            <a:off x="1168321" y="2064676"/>
            <a:ext cx="1728000" cy="628636"/>
          </a:xfrm>
          <a:prstGeom prst="rect">
            <a:avLst/>
          </a:prstGeom>
          <a:solidFill>
            <a:srgbClr val="FD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200" u="none" strike="noStrike" kern="1200" cap="none" spc="0" normalizeH="0" baseline="0" noProof="0">
                <a:ln>
                  <a:noFill/>
                </a:ln>
                <a:solidFill>
                  <a:schemeClr val="bg1"/>
                </a:solidFill>
                <a:effectLst/>
                <a:uLnTx/>
                <a:uFillTx/>
                <a:latin typeface="+mn-lt"/>
                <a:ea typeface="+mn-ea"/>
                <a:cs typeface="Arial" panose="020B0604020202020204" pitchFamily="34" charset="0"/>
              </a:rPr>
              <a:t>3 cycles</a:t>
            </a:r>
          </a:p>
          <a:p>
            <a:pPr algn="ctr"/>
            <a:r>
              <a:rPr kumimoji="0" lang="en-US" sz="1200" u="none" strike="noStrike" kern="1200" cap="none" spc="0" normalizeH="0" baseline="0" noProof="0">
                <a:ln>
                  <a:noFill/>
                </a:ln>
                <a:solidFill>
                  <a:schemeClr val="bg1"/>
                </a:solidFill>
                <a:effectLst/>
                <a:uLnTx/>
                <a:uFillTx/>
                <a:latin typeface="+mn-lt"/>
                <a:ea typeface="+mn-ea"/>
                <a:cs typeface="Arial" panose="020B0604020202020204" pitchFamily="34" charset="0"/>
              </a:rPr>
              <a:t>ibrutinib lead-in</a:t>
            </a:r>
          </a:p>
        </p:txBody>
      </p:sp>
      <p:sp>
        <p:nvSpPr>
          <p:cNvPr id="67" name="Rechteck 66">
            <a:extLst>
              <a:ext uri="{FF2B5EF4-FFF2-40B4-BE49-F238E27FC236}">
                <a16:creationId xmlns:a16="http://schemas.microsoft.com/office/drawing/2014/main" id="{6ECB2693-4DE1-4454-85DD-82BB8B7A6744}"/>
              </a:ext>
            </a:extLst>
          </p:cNvPr>
          <p:cNvSpPr/>
          <p:nvPr/>
        </p:nvSpPr>
        <p:spPr>
          <a:xfrm>
            <a:off x="1168321" y="2840713"/>
            <a:ext cx="1728000" cy="628636"/>
          </a:xfrm>
          <a:prstGeom prst="rect">
            <a:avLst/>
          </a:prstGeom>
          <a:solidFill>
            <a:srgbClr val="FD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200" u="none" strike="noStrike" kern="1200" cap="none" spc="0" normalizeH="0" baseline="0" noProof="0">
                <a:ln>
                  <a:noFill/>
                </a:ln>
                <a:solidFill>
                  <a:schemeClr val="bg1"/>
                </a:solidFill>
                <a:effectLst/>
                <a:uLnTx/>
                <a:uFillTx/>
                <a:latin typeface="+mn-lt"/>
                <a:ea typeface="+mn-ea"/>
                <a:cs typeface="Arial" panose="020B0604020202020204" pitchFamily="34" charset="0"/>
              </a:rPr>
              <a:t>3 cycles</a:t>
            </a:r>
          </a:p>
          <a:p>
            <a:pPr algn="ctr"/>
            <a:r>
              <a:rPr kumimoji="0" lang="en-US" sz="1200" u="none" strike="noStrike" kern="1200" cap="none" spc="0" normalizeH="0" baseline="0" noProof="0">
                <a:ln>
                  <a:noFill/>
                </a:ln>
                <a:solidFill>
                  <a:schemeClr val="bg1"/>
                </a:solidFill>
                <a:effectLst/>
                <a:uLnTx/>
                <a:uFillTx/>
                <a:latin typeface="+mn-lt"/>
                <a:ea typeface="+mn-ea"/>
                <a:cs typeface="Arial" panose="020B0604020202020204" pitchFamily="34" charset="0"/>
              </a:rPr>
              <a:t>ibrutinib lead-in</a:t>
            </a:r>
          </a:p>
        </p:txBody>
      </p:sp>
      <p:sp>
        <p:nvSpPr>
          <p:cNvPr id="4" name="Rechteck 3">
            <a:extLst>
              <a:ext uri="{FF2B5EF4-FFF2-40B4-BE49-F238E27FC236}">
                <a16:creationId xmlns:a16="http://schemas.microsoft.com/office/drawing/2014/main" id="{A36D3BF7-883F-457D-B41F-59C52FED59D7}"/>
              </a:ext>
            </a:extLst>
          </p:cNvPr>
          <p:cNvSpPr/>
          <p:nvPr/>
        </p:nvSpPr>
        <p:spPr>
          <a:xfrm>
            <a:off x="3223008" y="2062639"/>
            <a:ext cx="1728000" cy="6327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de-DE" sz="1200" b="1">
                <a:solidFill>
                  <a:schemeClr val="bg1"/>
                </a:solidFill>
              </a:rPr>
              <a:t>12 </a:t>
            </a:r>
            <a:r>
              <a:rPr lang="de-DE" sz="1200" b="1" err="1">
                <a:solidFill>
                  <a:schemeClr val="bg1"/>
                </a:solidFill>
              </a:rPr>
              <a:t>cycles</a:t>
            </a:r>
            <a:endParaRPr lang="de-DE" sz="1200" b="1">
              <a:solidFill>
                <a:schemeClr val="bg1"/>
              </a:solidFill>
            </a:endParaRPr>
          </a:p>
          <a:p>
            <a:pPr algn="ctr"/>
            <a:r>
              <a:rPr lang="de-DE" sz="1200" b="1" err="1">
                <a:solidFill>
                  <a:schemeClr val="bg1"/>
                </a:solidFill>
              </a:rPr>
              <a:t>Ibrutinib</a:t>
            </a:r>
            <a:r>
              <a:rPr lang="de-DE" sz="1200" b="1">
                <a:solidFill>
                  <a:schemeClr val="bg1"/>
                </a:solidFill>
              </a:rPr>
              <a:t> + </a:t>
            </a:r>
            <a:r>
              <a:rPr lang="de-DE" sz="1200" b="1" err="1">
                <a:solidFill>
                  <a:schemeClr val="bg1"/>
                </a:solidFill>
              </a:rPr>
              <a:t>venetoclax</a:t>
            </a:r>
            <a:endParaRPr lang="de-DE" sz="1200" b="1">
              <a:solidFill>
                <a:schemeClr val="bg1"/>
              </a:solidFill>
            </a:endParaRPr>
          </a:p>
        </p:txBody>
      </p:sp>
      <p:sp>
        <p:nvSpPr>
          <p:cNvPr id="69" name="Rechteck 68">
            <a:extLst>
              <a:ext uri="{FF2B5EF4-FFF2-40B4-BE49-F238E27FC236}">
                <a16:creationId xmlns:a16="http://schemas.microsoft.com/office/drawing/2014/main" id="{D86CF549-B8DF-4825-9E0B-8CBA9477ECEC}"/>
              </a:ext>
            </a:extLst>
          </p:cNvPr>
          <p:cNvSpPr/>
          <p:nvPr/>
        </p:nvSpPr>
        <p:spPr>
          <a:xfrm>
            <a:off x="3223008" y="2840713"/>
            <a:ext cx="1728000" cy="62863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de-DE" sz="1200" b="1">
                <a:solidFill>
                  <a:schemeClr val="bg1"/>
                </a:solidFill>
              </a:rPr>
              <a:t>12 </a:t>
            </a:r>
            <a:r>
              <a:rPr lang="de-DE" sz="1200" b="1" err="1">
                <a:solidFill>
                  <a:schemeClr val="bg1"/>
                </a:solidFill>
              </a:rPr>
              <a:t>cycles</a:t>
            </a:r>
            <a:endParaRPr lang="de-DE" sz="1200" b="1">
              <a:solidFill>
                <a:schemeClr val="bg1"/>
              </a:solidFill>
            </a:endParaRPr>
          </a:p>
          <a:p>
            <a:pPr algn="ctr"/>
            <a:r>
              <a:rPr lang="de-DE" sz="1200" b="1" err="1">
                <a:solidFill>
                  <a:schemeClr val="bg1"/>
                </a:solidFill>
              </a:rPr>
              <a:t>Ibrutinib</a:t>
            </a:r>
            <a:r>
              <a:rPr lang="de-DE" sz="1200" b="1">
                <a:solidFill>
                  <a:schemeClr val="bg1"/>
                </a:solidFill>
              </a:rPr>
              <a:t> + </a:t>
            </a:r>
            <a:r>
              <a:rPr lang="de-DE" sz="1200" b="1" err="1">
                <a:solidFill>
                  <a:schemeClr val="bg1"/>
                </a:solidFill>
              </a:rPr>
              <a:t>venetoclax</a:t>
            </a:r>
            <a:endParaRPr lang="de-DE" sz="1200" b="1">
              <a:solidFill>
                <a:schemeClr val="bg1"/>
              </a:solidFill>
            </a:endParaRPr>
          </a:p>
        </p:txBody>
      </p:sp>
      <p:cxnSp>
        <p:nvCxnSpPr>
          <p:cNvPr id="7" name="Gerade Verbindung mit Pfeil 6">
            <a:extLst>
              <a:ext uri="{FF2B5EF4-FFF2-40B4-BE49-F238E27FC236}">
                <a16:creationId xmlns:a16="http://schemas.microsoft.com/office/drawing/2014/main" id="{353D4228-23BD-4299-AC99-E7E491C7639A}"/>
              </a:ext>
            </a:extLst>
          </p:cNvPr>
          <p:cNvCxnSpPr>
            <a:cxnSpLocks/>
            <a:stCxn id="2" idx="3"/>
            <a:endCxn id="4" idx="1"/>
          </p:cNvCxnSpPr>
          <p:nvPr/>
        </p:nvCxnSpPr>
        <p:spPr>
          <a:xfrm>
            <a:off x="2896321" y="2378994"/>
            <a:ext cx="326687"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3A01AE2B-6B81-47B4-B98A-B8FB7B545F5E}"/>
              </a:ext>
            </a:extLst>
          </p:cNvPr>
          <p:cNvCxnSpPr>
            <a:cxnSpLocks/>
            <a:stCxn id="67" idx="3"/>
            <a:endCxn id="69" idx="1"/>
          </p:cNvCxnSpPr>
          <p:nvPr/>
        </p:nvCxnSpPr>
        <p:spPr>
          <a:xfrm>
            <a:off x="2896321" y="3155031"/>
            <a:ext cx="32668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56754345-D602-48FD-99F3-CE882AAE3562}"/>
              </a:ext>
            </a:extLst>
          </p:cNvPr>
          <p:cNvCxnSpPr>
            <a:cxnSpLocks/>
          </p:cNvCxnSpPr>
          <p:nvPr/>
        </p:nvCxnSpPr>
        <p:spPr>
          <a:xfrm>
            <a:off x="4951008" y="2378994"/>
            <a:ext cx="40476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0D2F28FC-655B-B240-B02A-B75B9D43FD57}"/>
              </a:ext>
            </a:extLst>
          </p:cNvPr>
          <p:cNvGrpSpPr/>
          <p:nvPr/>
        </p:nvGrpSpPr>
        <p:grpSpPr>
          <a:xfrm>
            <a:off x="9195976" y="1979124"/>
            <a:ext cx="2107497" cy="732999"/>
            <a:chOff x="9195976" y="1961332"/>
            <a:chExt cx="2107497" cy="732999"/>
          </a:xfrm>
        </p:grpSpPr>
        <p:sp>
          <p:nvSpPr>
            <p:cNvPr id="15" name="Rechteck 14">
              <a:extLst>
                <a:ext uri="{FF2B5EF4-FFF2-40B4-BE49-F238E27FC236}">
                  <a16:creationId xmlns:a16="http://schemas.microsoft.com/office/drawing/2014/main" id="{EDD669E9-2A80-4297-8060-FE20CE8D13D9}"/>
                </a:ext>
              </a:extLst>
            </p:cNvPr>
            <p:cNvSpPr/>
            <p:nvPr/>
          </p:nvSpPr>
          <p:spPr>
            <a:xfrm>
              <a:off x="9195976" y="1961332"/>
              <a:ext cx="2107497" cy="330895"/>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a:t>Placebo</a:t>
              </a:r>
            </a:p>
          </p:txBody>
        </p:sp>
        <p:sp>
          <p:nvSpPr>
            <p:cNvPr id="70" name="Rechteck 69">
              <a:extLst>
                <a:ext uri="{FF2B5EF4-FFF2-40B4-BE49-F238E27FC236}">
                  <a16:creationId xmlns:a16="http://schemas.microsoft.com/office/drawing/2014/main" id="{BA72844C-583F-44BC-A5D2-CCCD78621D69}"/>
                </a:ext>
              </a:extLst>
            </p:cNvPr>
            <p:cNvSpPr/>
            <p:nvPr/>
          </p:nvSpPr>
          <p:spPr>
            <a:xfrm>
              <a:off x="9195976" y="2363436"/>
              <a:ext cx="2107497" cy="330895"/>
            </a:xfrm>
            <a:prstGeom prst="rect">
              <a:avLst/>
            </a:prstGeom>
            <a:solidFill>
              <a:srgbClr val="FD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err="1"/>
                <a:t>Ibrutinib</a:t>
              </a:r>
              <a:endParaRPr lang="de-DE" sz="1400" b="1"/>
            </a:p>
          </p:txBody>
        </p:sp>
      </p:grpSp>
      <p:grpSp>
        <p:nvGrpSpPr>
          <p:cNvPr id="13" name="Gruppieren 12">
            <a:extLst>
              <a:ext uri="{FF2B5EF4-FFF2-40B4-BE49-F238E27FC236}">
                <a16:creationId xmlns:a16="http://schemas.microsoft.com/office/drawing/2014/main" id="{C3B5BBF5-24CD-5F44-8A07-3F4D55917D80}"/>
              </a:ext>
            </a:extLst>
          </p:cNvPr>
          <p:cNvGrpSpPr/>
          <p:nvPr/>
        </p:nvGrpSpPr>
        <p:grpSpPr>
          <a:xfrm>
            <a:off x="9195976" y="2923040"/>
            <a:ext cx="2107497" cy="733918"/>
            <a:chOff x="9195976" y="2888095"/>
            <a:chExt cx="2107497" cy="733918"/>
          </a:xfrm>
        </p:grpSpPr>
        <p:sp>
          <p:nvSpPr>
            <p:cNvPr id="72" name="Rechteck 71">
              <a:extLst>
                <a:ext uri="{FF2B5EF4-FFF2-40B4-BE49-F238E27FC236}">
                  <a16:creationId xmlns:a16="http://schemas.microsoft.com/office/drawing/2014/main" id="{07BA3EBA-E1C1-4D91-8802-12FE402B5DDC}"/>
                </a:ext>
              </a:extLst>
            </p:cNvPr>
            <p:cNvSpPr/>
            <p:nvPr/>
          </p:nvSpPr>
          <p:spPr>
            <a:xfrm>
              <a:off x="9195976" y="2888095"/>
              <a:ext cx="2107497" cy="330895"/>
            </a:xfrm>
            <a:prstGeom prst="rect">
              <a:avLst/>
            </a:prstGeom>
            <a:solidFill>
              <a:srgbClr val="FD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a:t>Ibrutinib</a:t>
              </a:r>
            </a:p>
          </p:txBody>
        </p:sp>
        <p:sp>
          <p:nvSpPr>
            <p:cNvPr id="73" name="Rechteck 72">
              <a:extLst>
                <a:ext uri="{FF2B5EF4-FFF2-40B4-BE49-F238E27FC236}">
                  <a16:creationId xmlns:a16="http://schemas.microsoft.com/office/drawing/2014/main" id="{DC9970D2-029A-43F9-8414-8CF8BF1A09C3}"/>
                </a:ext>
              </a:extLst>
            </p:cNvPr>
            <p:cNvSpPr/>
            <p:nvPr/>
          </p:nvSpPr>
          <p:spPr>
            <a:xfrm>
              <a:off x="9195976" y="3291118"/>
              <a:ext cx="2107497" cy="3308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err="1"/>
                <a:t>Ibrutinib</a:t>
              </a:r>
              <a:r>
                <a:rPr lang="de-DE" sz="1400" b="1"/>
                <a:t> + </a:t>
              </a:r>
              <a:r>
                <a:rPr lang="de-DE" sz="1400" b="1" err="1"/>
                <a:t>Venetoclax</a:t>
              </a:r>
              <a:endParaRPr lang="de-DE" sz="1400" b="1"/>
            </a:p>
          </p:txBody>
        </p:sp>
      </p:grpSp>
      <p:sp>
        <p:nvSpPr>
          <p:cNvPr id="21" name="Textfeld 20">
            <a:extLst>
              <a:ext uri="{FF2B5EF4-FFF2-40B4-BE49-F238E27FC236}">
                <a16:creationId xmlns:a16="http://schemas.microsoft.com/office/drawing/2014/main" id="{C0D3863B-0BFE-494F-8D8A-7F90BAC3F61B}"/>
              </a:ext>
            </a:extLst>
          </p:cNvPr>
          <p:cNvSpPr txBox="1"/>
          <p:nvPr/>
        </p:nvSpPr>
        <p:spPr>
          <a:xfrm rot="16200000">
            <a:off x="4945411" y="2506299"/>
            <a:ext cx="1402879" cy="523220"/>
          </a:xfrm>
          <a:prstGeom prst="rect">
            <a:avLst/>
          </a:prstGeom>
          <a:solidFill>
            <a:schemeClr val="tx1"/>
          </a:solidFill>
        </p:spPr>
        <p:txBody>
          <a:bodyPr wrap="square" rtlCol="0">
            <a:spAutoFit/>
          </a:bodyPr>
          <a:lstStyle/>
          <a:p>
            <a:pPr algn="ctr"/>
            <a:r>
              <a:rPr lang="de-DE" sz="1400">
                <a:solidFill>
                  <a:schemeClr val="bg1"/>
                </a:solidFill>
              </a:rPr>
              <a:t>MRD-guided</a:t>
            </a:r>
          </a:p>
          <a:p>
            <a:pPr algn="ctr"/>
            <a:r>
              <a:rPr lang="de-DE" sz="1400" err="1">
                <a:solidFill>
                  <a:schemeClr val="bg1"/>
                </a:solidFill>
              </a:rPr>
              <a:t>randomization</a:t>
            </a:r>
            <a:endParaRPr lang="de-DE" sz="1400">
              <a:solidFill>
                <a:schemeClr val="bg1"/>
              </a:solidFill>
            </a:endParaRPr>
          </a:p>
        </p:txBody>
      </p:sp>
      <p:cxnSp>
        <p:nvCxnSpPr>
          <p:cNvPr id="83" name="Verbinder: gewinkelt 82">
            <a:extLst>
              <a:ext uri="{FF2B5EF4-FFF2-40B4-BE49-F238E27FC236}">
                <a16:creationId xmlns:a16="http://schemas.microsoft.com/office/drawing/2014/main" id="{D6BD6232-17FA-45DF-859D-FF4861D00789}"/>
              </a:ext>
            </a:extLst>
          </p:cNvPr>
          <p:cNvCxnSpPr>
            <a:cxnSpLocks/>
            <a:stCxn id="21" idx="2"/>
          </p:cNvCxnSpPr>
          <p:nvPr/>
        </p:nvCxnSpPr>
        <p:spPr>
          <a:xfrm flipV="1">
            <a:off x="5908461" y="2314600"/>
            <a:ext cx="612989" cy="453309"/>
          </a:xfrm>
          <a:prstGeom prst="bentConnector3">
            <a:avLst>
              <a:gd name="adj1" fmla="val 5489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Verbinder: gewinkelt 84">
            <a:extLst>
              <a:ext uri="{FF2B5EF4-FFF2-40B4-BE49-F238E27FC236}">
                <a16:creationId xmlns:a16="http://schemas.microsoft.com/office/drawing/2014/main" id="{229A1427-656A-4CA4-AD7B-3A3621E58C5F}"/>
              </a:ext>
            </a:extLst>
          </p:cNvPr>
          <p:cNvCxnSpPr>
            <a:cxnSpLocks/>
            <a:stCxn id="21" idx="2"/>
          </p:cNvCxnSpPr>
          <p:nvPr/>
        </p:nvCxnSpPr>
        <p:spPr>
          <a:xfrm>
            <a:off x="5908461" y="2767909"/>
            <a:ext cx="612989" cy="551132"/>
          </a:xfrm>
          <a:prstGeom prst="bentConnector3">
            <a:avLst>
              <a:gd name="adj1" fmla="val 5489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itel 7">
            <a:extLst>
              <a:ext uri="{FF2B5EF4-FFF2-40B4-BE49-F238E27FC236}">
                <a16:creationId xmlns:a16="http://schemas.microsoft.com/office/drawing/2014/main" id="{56EB4CB1-7CB5-2F4E-9B59-46ACC61B3975}"/>
              </a:ext>
            </a:extLst>
          </p:cNvPr>
          <p:cNvSpPr>
            <a:spLocks noGrp="1"/>
          </p:cNvSpPr>
          <p:nvPr>
            <p:ph type="title"/>
          </p:nvPr>
        </p:nvSpPr>
        <p:spPr/>
        <p:txBody>
          <a:bodyPr>
            <a:normAutofit/>
          </a:bodyPr>
          <a:lstStyle/>
          <a:p>
            <a:r>
              <a:rPr lang="de-DE"/>
              <a:t>CAPTIVATE Study design</a:t>
            </a:r>
          </a:p>
        </p:txBody>
      </p:sp>
      <p:sp>
        <p:nvSpPr>
          <p:cNvPr id="9" name="Textplatzhalter 8">
            <a:extLst>
              <a:ext uri="{FF2B5EF4-FFF2-40B4-BE49-F238E27FC236}">
                <a16:creationId xmlns:a16="http://schemas.microsoft.com/office/drawing/2014/main" id="{803FDD72-54A4-6D49-9AC4-2FF2E562C8D4}"/>
              </a:ext>
            </a:extLst>
          </p:cNvPr>
          <p:cNvSpPr>
            <a:spLocks noGrp="1"/>
          </p:cNvSpPr>
          <p:nvPr>
            <p:ph type="body" sz="quarter" idx="12"/>
          </p:nvPr>
        </p:nvSpPr>
        <p:spPr/>
        <p:txBody>
          <a:bodyPr/>
          <a:lstStyle/>
          <a:p>
            <a:r>
              <a:rPr lang="de-DE"/>
              <a:t>International, </a:t>
            </a:r>
            <a:r>
              <a:rPr lang="de-DE" err="1"/>
              <a:t>multicenter</a:t>
            </a:r>
            <a:r>
              <a:rPr lang="de-DE"/>
              <a:t> </a:t>
            </a:r>
            <a:r>
              <a:rPr lang="de-DE" err="1"/>
              <a:t>phase</a:t>
            </a:r>
            <a:r>
              <a:rPr lang="de-DE"/>
              <a:t> 2 </a:t>
            </a:r>
            <a:r>
              <a:rPr lang="de-DE" err="1"/>
              <a:t>study</a:t>
            </a:r>
            <a:r>
              <a:rPr lang="de-DE"/>
              <a:t> </a:t>
            </a:r>
            <a:r>
              <a:rPr lang="de-DE" err="1"/>
              <a:t>evaluating</a:t>
            </a:r>
            <a:r>
              <a:rPr lang="de-DE"/>
              <a:t> first-</a:t>
            </a:r>
            <a:r>
              <a:rPr lang="de-DE" err="1"/>
              <a:t>line</a:t>
            </a:r>
            <a:r>
              <a:rPr lang="de-DE"/>
              <a:t> </a:t>
            </a:r>
            <a:r>
              <a:rPr lang="de-DE" err="1"/>
              <a:t>treatment</a:t>
            </a:r>
            <a:r>
              <a:rPr lang="de-DE"/>
              <a:t> </a:t>
            </a:r>
            <a:r>
              <a:rPr lang="de-DE" err="1"/>
              <a:t>with</a:t>
            </a:r>
            <a:r>
              <a:rPr lang="de-DE"/>
              <a:t> 3 </a:t>
            </a:r>
            <a:r>
              <a:rPr lang="de-DE" err="1"/>
              <a:t>cycles</a:t>
            </a:r>
            <a:r>
              <a:rPr lang="de-DE"/>
              <a:t> </a:t>
            </a:r>
            <a:r>
              <a:rPr lang="de-DE" err="1"/>
              <a:t>of</a:t>
            </a:r>
            <a:r>
              <a:rPr lang="de-DE"/>
              <a:t> </a:t>
            </a:r>
            <a:r>
              <a:rPr lang="de-DE" err="1"/>
              <a:t>ibrutinib</a:t>
            </a:r>
            <a:r>
              <a:rPr lang="de-DE"/>
              <a:t> </a:t>
            </a:r>
            <a:r>
              <a:rPr lang="de-DE" err="1"/>
              <a:t>followed</a:t>
            </a:r>
            <a:r>
              <a:rPr lang="de-DE"/>
              <a:t> </a:t>
            </a:r>
            <a:r>
              <a:rPr lang="de-DE" err="1"/>
              <a:t>by</a:t>
            </a:r>
            <a:r>
              <a:rPr lang="de-DE"/>
              <a:t> 12 </a:t>
            </a:r>
            <a:r>
              <a:rPr lang="de-DE" err="1"/>
              <a:t>cycles</a:t>
            </a:r>
            <a:r>
              <a:rPr lang="de-DE"/>
              <a:t> </a:t>
            </a:r>
            <a:r>
              <a:rPr lang="de-DE" err="1"/>
              <a:t>of</a:t>
            </a:r>
            <a:r>
              <a:rPr lang="de-DE"/>
              <a:t> </a:t>
            </a:r>
            <a:r>
              <a:rPr lang="de-DE" err="1"/>
              <a:t>combined</a:t>
            </a:r>
            <a:r>
              <a:rPr lang="de-DE"/>
              <a:t> </a:t>
            </a:r>
            <a:r>
              <a:rPr lang="de-DE" err="1"/>
              <a:t>ibrutinib</a:t>
            </a:r>
            <a:r>
              <a:rPr lang="de-DE"/>
              <a:t> + </a:t>
            </a:r>
            <a:r>
              <a:rPr lang="de-DE" err="1"/>
              <a:t>venetoclax</a:t>
            </a:r>
            <a:r>
              <a:rPr lang="de-DE"/>
              <a:t> </a:t>
            </a:r>
            <a:r>
              <a:rPr lang="de-DE" err="1"/>
              <a:t>with</a:t>
            </a:r>
            <a:r>
              <a:rPr lang="de-DE"/>
              <a:t> 2 </a:t>
            </a:r>
            <a:r>
              <a:rPr lang="de-DE" err="1"/>
              <a:t>cohorts</a:t>
            </a:r>
            <a:r>
              <a:rPr lang="de-DE"/>
              <a:t>: MRD </a:t>
            </a:r>
            <a:r>
              <a:rPr lang="de-DE" err="1"/>
              <a:t>and</a:t>
            </a:r>
            <a:r>
              <a:rPr lang="de-DE"/>
              <a:t> FD</a:t>
            </a:r>
          </a:p>
        </p:txBody>
      </p:sp>
      <p:sp>
        <p:nvSpPr>
          <p:cNvPr id="3" name="Fußzeilenplatzhalter 2">
            <a:extLst>
              <a:ext uri="{FF2B5EF4-FFF2-40B4-BE49-F238E27FC236}">
                <a16:creationId xmlns:a16="http://schemas.microsoft.com/office/drawing/2014/main" id="{4DFD4B72-D9E3-094F-8295-9E82867F24CB}"/>
              </a:ext>
            </a:extLst>
          </p:cNvPr>
          <p:cNvSpPr>
            <a:spLocks noGrp="1"/>
          </p:cNvSpPr>
          <p:nvPr>
            <p:ph type="ftr" sz="quarter" idx="11"/>
          </p:nvPr>
        </p:nvSpPr>
        <p:spPr/>
        <p:txBody>
          <a:bodyPr/>
          <a:lstStyle/>
          <a:p>
            <a:r>
              <a:rPr lang="en-GB"/>
              <a:t>CT, computed tomography; CLL, chronic lymphocytic leukemia; IWCLL, International Workshop on Chronic Lymphocytic Leukemia; MRD, minimal residual disease; FD, fixed-duration; SLL, small lymphocytic leukemia; TLS, tumor lysis syndrome; uMRD, undetectable minimal residual disease</a:t>
            </a:r>
          </a:p>
          <a:p>
            <a:r>
              <a:rPr lang="en-GB"/>
              <a:t>1. Wierda WG et al. ASH 2020. Abstract #123. 2. Ghia P et al. ASCO 2021. Abstract #7501. </a:t>
            </a:r>
          </a:p>
          <a:p>
            <a:r>
              <a:rPr lang="en-GB" b="1"/>
              <a:t>Ghia, P. Abstract 68 presented at ASH 2021.</a:t>
            </a:r>
          </a:p>
        </p:txBody>
      </p:sp>
    </p:spTree>
    <p:extLst>
      <p:ext uri="{BB962C8B-B14F-4D97-AF65-F5344CB8AC3E}">
        <p14:creationId xmlns:p14="http://schemas.microsoft.com/office/powerpoint/2010/main" val="1092856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3AD62178-FEDD-41DA-B0C4-F111170A1CF6}"/>
              </a:ext>
            </a:extLst>
          </p:cNvPr>
          <p:cNvSpPr>
            <a:spLocks noChangeArrowheads="1"/>
          </p:cNvSpPr>
          <p:nvPr/>
        </p:nvSpPr>
        <p:spPr bwMode="auto">
          <a:xfrm>
            <a:off x="0" y="-12858"/>
            <a:ext cx="91630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latin typeface="+mn-lt"/>
            </a:endParaRPr>
          </a:p>
        </p:txBody>
      </p:sp>
      <p:sp>
        <p:nvSpPr>
          <p:cNvPr id="18" name="TextBox 17">
            <a:extLst>
              <a:ext uri="{FF2B5EF4-FFF2-40B4-BE49-F238E27FC236}">
                <a16:creationId xmlns:a16="http://schemas.microsoft.com/office/drawing/2014/main" id="{54D88433-428A-4D73-8F4A-EC7C0D83F126}"/>
              </a:ext>
            </a:extLst>
          </p:cNvPr>
          <p:cNvSpPr txBox="1"/>
          <p:nvPr/>
        </p:nvSpPr>
        <p:spPr>
          <a:xfrm>
            <a:off x="9150739" y="1809207"/>
            <a:ext cx="2644856" cy="4391567"/>
          </a:xfrm>
          <a:prstGeom prst="rect">
            <a:avLst/>
          </a:prstGeom>
          <a:noFill/>
          <a:ln>
            <a:noFill/>
          </a:ln>
        </p:spPr>
        <p:txBody>
          <a:bodyPr wrap="square" lIns="0" tIns="0" rIns="0" bIns="0" rtlCol="0" anchor="t" anchorCtr="0">
            <a:noAutofit/>
          </a:bodyPr>
          <a:lstStyle/>
          <a:p>
            <a:pPr marL="285750" indent="-285750">
              <a:spcAft>
                <a:spcPts val="300"/>
              </a:spcAft>
              <a:buClr>
                <a:schemeClr val="bg2"/>
              </a:buClr>
              <a:buSzPct val="125000"/>
              <a:buFont typeface="Arial" panose="020B0604020202020204" pitchFamily="34" charset="0"/>
              <a:buChar char="•"/>
            </a:pPr>
            <a:r>
              <a:rPr lang="en-US" sz="1400">
                <a:latin typeface="+mn-lt"/>
              </a:rPr>
              <a:t>No new DFS events occurred since primary analysis</a:t>
            </a:r>
          </a:p>
          <a:p>
            <a:pPr marL="285750" indent="-285750">
              <a:spcAft>
                <a:spcPts val="300"/>
              </a:spcAft>
              <a:buClr>
                <a:schemeClr val="bg2"/>
              </a:buClr>
              <a:buSzPct val="125000"/>
              <a:buFont typeface="Arial" panose="020B0604020202020204" pitchFamily="34" charset="0"/>
              <a:buChar char="•"/>
            </a:pPr>
            <a:endParaRPr lang="en-US" sz="1400"/>
          </a:p>
          <a:p>
            <a:pPr marL="285750" indent="-285750">
              <a:spcAft>
                <a:spcPts val="300"/>
              </a:spcAft>
              <a:buClr>
                <a:schemeClr val="bg2"/>
              </a:buClr>
              <a:buSzPct val="125000"/>
              <a:buFont typeface="Arial" panose="020B0604020202020204" pitchFamily="34" charset="0"/>
              <a:buChar char="•"/>
            </a:pPr>
            <a:r>
              <a:rPr lang="en-US" sz="1400">
                <a:latin typeface="+mn-lt"/>
              </a:rPr>
              <a:t>DFS was defined as </a:t>
            </a:r>
            <a:br>
              <a:rPr lang="en-US" sz="1400">
                <a:latin typeface="+mn-lt"/>
              </a:rPr>
            </a:br>
            <a:r>
              <a:rPr lang="en-US" sz="1400">
                <a:latin typeface="+mn-lt"/>
              </a:rPr>
              <a:t>freedom from MRD relapse </a:t>
            </a:r>
            <a:br>
              <a:rPr lang="en-US" sz="1400">
                <a:latin typeface="+mn-lt"/>
              </a:rPr>
            </a:br>
            <a:r>
              <a:rPr lang="en-US" sz="1400">
                <a:latin typeface="+mn-lt"/>
              </a:rPr>
              <a:t>(≥10</a:t>
            </a:r>
            <a:r>
              <a:rPr lang="en-US" sz="1400" baseline="30000">
                <a:latin typeface="+mn-lt"/>
              </a:rPr>
              <a:t>–2</a:t>
            </a:r>
            <a:r>
              <a:rPr lang="en-US" sz="1400">
                <a:latin typeface="+mn-lt"/>
              </a:rPr>
              <a:t> confirmed on </a:t>
            </a:r>
            <a:br>
              <a:rPr lang="en-US" sz="1400">
                <a:latin typeface="+mn-lt"/>
              </a:rPr>
            </a:br>
            <a:r>
              <a:rPr lang="en-US" sz="1400">
                <a:latin typeface="+mn-lt"/>
              </a:rPr>
              <a:t>2 separate occasions) and without PD or death starting from randomization after </a:t>
            </a:r>
            <a:br>
              <a:rPr lang="en-US" sz="1400">
                <a:latin typeface="+mn-lt"/>
              </a:rPr>
            </a:br>
            <a:r>
              <a:rPr lang="en-US" sz="1400">
                <a:latin typeface="+mn-lt"/>
              </a:rPr>
              <a:t>15 cycles of treatment</a:t>
            </a:r>
          </a:p>
          <a:p>
            <a:pPr marL="285750" indent="-285750">
              <a:spcAft>
                <a:spcPts val="300"/>
              </a:spcAft>
              <a:buClr>
                <a:schemeClr val="bg2"/>
              </a:buClr>
              <a:buSzPct val="125000"/>
              <a:buFont typeface="Arial" panose="020B0604020202020204" pitchFamily="34" charset="0"/>
              <a:buChar char="•"/>
            </a:pPr>
            <a:endParaRPr lang="en-US" sz="1400">
              <a:latin typeface="+mn-lt"/>
            </a:endParaRPr>
          </a:p>
          <a:p>
            <a:pPr marL="285750" indent="-285750">
              <a:spcAft>
                <a:spcPts val="300"/>
              </a:spcAft>
              <a:buClr>
                <a:schemeClr val="bg2"/>
              </a:buClr>
              <a:buSzPct val="125000"/>
              <a:buFont typeface="Arial" panose="020B0604020202020204" pitchFamily="34" charset="0"/>
              <a:buChar char="•"/>
            </a:pPr>
            <a:r>
              <a:rPr lang="en-US" sz="1400">
                <a:latin typeface="+mn-lt"/>
              </a:rPr>
              <a:t>In the additional year of follow-up since the 1-year DFS primary analysis, no new MRD relapses, PD, or deaths occurred in patients with confirmed uMRD randomized to ibrutinib or placebo</a:t>
            </a:r>
          </a:p>
        </p:txBody>
      </p:sp>
      <p:sp>
        <p:nvSpPr>
          <p:cNvPr id="554" name="TextBox 553">
            <a:extLst>
              <a:ext uri="{FF2B5EF4-FFF2-40B4-BE49-F238E27FC236}">
                <a16:creationId xmlns:a16="http://schemas.microsoft.com/office/drawing/2014/main" id="{3BD7B75F-0258-CA42-B32C-EBA7AFACA583}"/>
              </a:ext>
            </a:extLst>
          </p:cNvPr>
          <p:cNvSpPr txBox="1"/>
          <p:nvPr/>
        </p:nvSpPr>
        <p:spPr>
          <a:xfrm>
            <a:off x="3460143" y="4697200"/>
            <a:ext cx="3126112" cy="307777"/>
          </a:xfrm>
          <a:prstGeom prst="rect">
            <a:avLst/>
          </a:prstGeom>
          <a:noFill/>
        </p:spPr>
        <p:txBody>
          <a:bodyPr wrap="none" rtlCol="0">
            <a:spAutoFit/>
          </a:bodyPr>
          <a:lstStyle/>
          <a:p>
            <a:pPr algn="ctr"/>
            <a:r>
              <a:rPr lang="en-US" sz="1400" b="1">
                <a:latin typeface="+mj-lt"/>
                <a:cs typeface="Arial" panose="020B0604020202020204" pitchFamily="34" charset="0"/>
              </a:rPr>
              <a:t>Time from Randomization (Cycles)</a:t>
            </a:r>
          </a:p>
        </p:txBody>
      </p:sp>
      <p:sp>
        <p:nvSpPr>
          <p:cNvPr id="555" name="TextBox 554">
            <a:extLst>
              <a:ext uri="{FF2B5EF4-FFF2-40B4-BE49-F238E27FC236}">
                <a16:creationId xmlns:a16="http://schemas.microsoft.com/office/drawing/2014/main" id="{C3EFA7A1-C6B5-AE46-BB26-116A0AE1B512}"/>
              </a:ext>
            </a:extLst>
          </p:cNvPr>
          <p:cNvSpPr txBox="1"/>
          <p:nvPr/>
        </p:nvSpPr>
        <p:spPr>
          <a:xfrm rot="16200000">
            <a:off x="76356" y="2919357"/>
            <a:ext cx="803426" cy="307777"/>
          </a:xfrm>
          <a:prstGeom prst="rect">
            <a:avLst/>
          </a:prstGeom>
          <a:noFill/>
        </p:spPr>
        <p:txBody>
          <a:bodyPr wrap="none" rtlCol="0">
            <a:spAutoFit/>
          </a:bodyPr>
          <a:lstStyle/>
          <a:p>
            <a:pPr algn="ctr"/>
            <a:r>
              <a:rPr lang="en-US" sz="1400" b="1">
                <a:latin typeface="+mj-lt"/>
                <a:cs typeface="Arial" panose="020B0604020202020204" pitchFamily="34" charset="0"/>
              </a:rPr>
              <a:t>DFS</a:t>
            </a:r>
            <a:r>
              <a:rPr lang="en-US" sz="1400" b="1">
                <a:latin typeface="+mj-lt"/>
              </a:rPr>
              <a:t>, %</a:t>
            </a:r>
          </a:p>
        </p:txBody>
      </p:sp>
      <p:sp>
        <p:nvSpPr>
          <p:cNvPr id="798" name="Freeform: Shape 113">
            <a:extLst>
              <a:ext uri="{FF2B5EF4-FFF2-40B4-BE49-F238E27FC236}">
                <a16:creationId xmlns:a16="http://schemas.microsoft.com/office/drawing/2014/main" id="{B7A31457-82C4-EA4B-AB5A-46517C8DF0C5}"/>
              </a:ext>
            </a:extLst>
          </p:cNvPr>
          <p:cNvSpPr/>
          <p:nvPr/>
        </p:nvSpPr>
        <p:spPr>
          <a:xfrm>
            <a:off x="5199373"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799" name="Freeform: Shape 114">
            <a:extLst>
              <a:ext uri="{FF2B5EF4-FFF2-40B4-BE49-F238E27FC236}">
                <a16:creationId xmlns:a16="http://schemas.microsoft.com/office/drawing/2014/main" id="{4355E392-31D0-BD42-9FE7-B1F6EF1037CB}"/>
              </a:ext>
            </a:extLst>
          </p:cNvPr>
          <p:cNvSpPr/>
          <p:nvPr/>
        </p:nvSpPr>
        <p:spPr>
          <a:xfrm>
            <a:off x="5248034"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00" name="Freeform: Shape 115">
            <a:extLst>
              <a:ext uri="{FF2B5EF4-FFF2-40B4-BE49-F238E27FC236}">
                <a16:creationId xmlns:a16="http://schemas.microsoft.com/office/drawing/2014/main" id="{C75F7188-460F-6147-89BF-D478B57E0483}"/>
              </a:ext>
            </a:extLst>
          </p:cNvPr>
          <p:cNvSpPr/>
          <p:nvPr/>
        </p:nvSpPr>
        <p:spPr>
          <a:xfrm>
            <a:off x="5242861"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01" name="Freeform: Shape 116">
            <a:extLst>
              <a:ext uri="{FF2B5EF4-FFF2-40B4-BE49-F238E27FC236}">
                <a16:creationId xmlns:a16="http://schemas.microsoft.com/office/drawing/2014/main" id="{025D490E-D645-4445-851F-0071CECF3803}"/>
              </a:ext>
            </a:extLst>
          </p:cNvPr>
          <p:cNvSpPr/>
          <p:nvPr/>
        </p:nvSpPr>
        <p:spPr>
          <a:xfrm>
            <a:off x="529136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02" name="Freeform: Shape 117">
            <a:extLst>
              <a:ext uri="{FF2B5EF4-FFF2-40B4-BE49-F238E27FC236}">
                <a16:creationId xmlns:a16="http://schemas.microsoft.com/office/drawing/2014/main" id="{4492B531-4F4D-5342-9894-F36CEF9A19B6}"/>
              </a:ext>
            </a:extLst>
          </p:cNvPr>
          <p:cNvSpPr/>
          <p:nvPr/>
        </p:nvSpPr>
        <p:spPr>
          <a:xfrm>
            <a:off x="5242861"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03" name="Freeform: Shape 118">
            <a:extLst>
              <a:ext uri="{FF2B5EF4-FFF2-40B4-BE49-F238E27FC236}">
                <a16:creationId xmlns:a16="http://schemas.microsoft.com/office/drawing/2014/main" id="{03CF76D9-959B-0842-B170-F8C21EBABC35}"/>
              </a:ext>
            </a:extLst>
          </p:cNvPr>
          <p:cNvSpPr/>
          <p:nvPr/>
        </p:nvSpPr>
        <p:spPr>
          <a:xfrm>
            <a:off x="529136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04" name="Freeform: Shape 119">
            <a:extLst>
              <a:ext uri="{FF2B5EF4-FFF2-40B4-BE49-F238E27FC236}">
                <a16:creationId xmlns:a16="http://schemas.microsoft.com/office/drawing/2014/main" id="{0BD135C9-3DED-A549-AFBC-AFFE6DDCD8FF}"/>
              </a:ext>
            </a:extLst>
          </p:cNvPr>
          <p:cNvSpPr/>
          <p:nvPr/>
        </p:nvSpPr>
        <p:spPr>
          <a:xfrm>
            <a:off x="5242861"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05" name="Freeform: Shape 120">
            <a:extLst>
              <a:ext uri="{FF2B5EF4-FFF2-40B4-BE49-F238E27FC236}">
                <a16:creationId xmlns:a16="http://schemas.microsoft.com/office/drawing/2014/main" id="{F386BBAB-4D6E-B54D-A269-3A6FD3E5A298}"/>
              </a:ext>
            </a:extLst>
          </p:cNvPr>
          <p:cNvSpPr/>
          <p:nvPr/>
        </p:nvSpPr>
        <p:spPr>
          <a:xfrm>
            <a:off x="529136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06" name="Freeform: Shape 121">
            <a:extLst>
              <a:ext uri="{FF2B5EF4-FFF2-40B4-BE49-F238E27FC236}">
                <a16:creationId xmlns:a16="http://schemas.microsoft.com/office/drawing/2014/main" id="{7CC4D586-8DA4-E542-8995-82A11971EDAD}"/>
              </a:ext>
            </a:extLst>
          </p:cNvPr>
          <p:cNvSpPr/>
          <p:nvPr/>
        </p:nvSpPr>
        <p:spPr>
          <a:xfrm>
            <a:off x="5249005"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07" name="Freeform: Shape 122">
            <a:extLst>
              <a:ext uri="{FF2B5EF4-FFF2-40B4-BE49-F238E27FC236}">
                <a16:creationId xmlns:a16="http://schemas.microsoft.com/office/drawing/2014/main" id="{B292B54F-4DE8-C049-9CC8-6F195CD07E58}"/>
              </a:ext>
            </a:extLst>
          </p:cNvPr>
          <p:cNvSpPr/>
          <p:nvPr/>
        </p:nvSpPr>
        <p:spPr>
          <a:xfrm>
            <a:off x="5297666"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08" name="Freeform: Shape 123">
            <a:extLst>
              <a:ext uri="{FF2B5EF4-FFF2-40B4-BE49-F238E27FC236}">
                <a16:creationId xmlns:a16="http://schemas.microsoft.com/office/drawing/2014/main" id="{FE68974A-72EB-134A-93FA-994AA27560D7}"/>
              </a:ext>
            </a:extLst>
          </p:cNvPr>
          <p:cNvSpPr/>
          <p:nvPr/>
        </p:nvSpPr>
        <p:spPr>
          <a:xfrm>
            <a:off x="525531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09" name="Freeform: Shape 124">
            <a:extLst>
              <a:ext uri="{FF2B5EF4-FFF2-40B4-BE49-F238E27FC236}">
                <a16:creationId xmlns:a16="http://schemas.microsoft.com/office/drawing/2014/main" id="{93C4BA9B-E666-0D4E-A159-07B82E9B1BA4}"/>
              </a:ext>
            </a:extLst>
          </p:cNvPr>
          <p:cNvSpPr/>
          <p:nvPr/>
        </p:nvSpPr>
        <p:spPr>
          <a:xfrm>
            <a:off x="5303810"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10" name="Freeform: Shape 125">
            <a:extLst>
              <a:ext uri="{FF2B5EF4-FFF2-40B4-BE49-F238E27FC236}">
                <a16:creationId xmlns:a16="http://schemas.microsoft.com/office/drawing/2014/main" id="{2F9A8433-1269-2F40-A7ED-28588DB48400}"/>
              </a:ext>
            </a:extLst>
          </p:cNvPr>
          <p:cNvSpPr/>
          <p:nvPr/>
        </p:nvSpPr>
        <p:spPr>
          <a:xfrm>
            <a:off x="525531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11" name="Freeform: Shape 126">
            <a:extLst>
              <a:ext uri="{FF2B5EF4-FFF2-40B4-BE49-F238E27FC236}">
                <a16:creationId xmlns:a16="http://schemas.microsoft.com/office/drawing/2014/main" id="{5BBE08E9-027A-3B44-9FD2-453672C375D5}"/>
              </a:ext>
            </a:extLst>
          </p:cNvPr>
          <p:cNvSpPr/>
          <p:nvPr/>
        </p:nvSpPr>
        <p:spPr>
          <a:xfrm>
            <a:off x="5303810"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12" name="Freeform: Shape 127">
            <a:extLst>
              <a:ext uri="{FF2B5EF4-FFF2-40B4-BE49-F238E27FC236}">
                <a16:creationId xmlns:a16="http://schemas.microsoft.com/office/drawing/2014/main" id="{93503EF2-DD07-2746-907E-8FBDFE2ACAB2}"/>
              </a:ext>
            </a:extLst>
          </p:cNvPr>
          <p:cNvSpPr/>
          <p:nvPr/>
        </p:nvSpPr>
        <p:spPr>
          <a:xfrm>
            <a:off x="525531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13" name="Freeform: Shape 128">
            <a:extLst>
              <a:ext uri="{FF2B5EF4-FFF2-40B4-BE49-F238E27FC236}">
                <a16:creationId xmlns:a16="http://schemas.microsoft.com/office/drawing/2014/main" id="{FDCD4131-21E6-D34B-BDB5-32326779463D}"/>
              </a:ext>
            </a:extLst>
          </p:cNvPr>
          <p:cNvSpPr/>
          <p:nvPr/>
        </p:nvSpPr>
        <p:spPr>
          <a:xfrm>
            <a:off x="5303810"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14" name="Freeform: Shape 129">
            <a:extLst>
              <a:ext uri="{FF2B5EF4-FFF2-40B4-BE49-F238E27FC236}">
                <a16:creationId xmlns:a16="http://schemas.microsoft.com/office/drawing/2014/main" id="{120B96F5-2B12-5B46-9834-FAFAF75A77E5}"/>
              </a:ext>
            </a:extLst>
          </p:cNvPr>
          <p:cNvSpPr/>
          <p:nvPr/>
        </p:nvSpPr>
        <p:spPr>
          <a:xfrm>
            <a:off x="5273901"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15" name="Freeform: Shape 130">
            <a:extLst>
              <a:ext uri="{FF2B5EF4-FFF2-40B4-BE49-F238E27FC236}">
                <a16:creationId xmlns:a16="http://schemas.microsoft.com/office/drawing/2014/main" id="{6E43EEB5-289A-3E4B-B662-55560B645B16}"/>
              </a:ext>
            </a:extLst>
          </p:cNvPr>
          <p:cNvSpPr/>
          <p:nvPr/>
        </p:nvSpPr>
        <p:spPr>
          <a:xfrm>
            <a:off x="532240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16" name="Freeform: Shape 131">
            <a:extLst>
              <a:ext uri="{FF2B5EF4-FFF2-40B4-BE49-F238E27FC236}">
                <a16:creationId xmlns:a16="http://schemas.microsoft.com/office/drawing/2014/main" id="{28830B3A-6019-B247-9428-201BE5C2E27B}"/>
              </a:ext>
            </a:extLst>
          </p:cNvPr>
          <p:cNvSpPr/>
          <p:nvPr/>
        </p:nvSpPr>
        <p:spPr>
          <a:xfrm>
            <a:off x="5292493"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17" name="Freeform: Shape 132">
            <a:extLst>
              <a:ext uri="{FF2B5EF4-FFF2-40B4-BE49-F238E27FC236}">
                <a16:creationId xmlns:a16="http://schemas.microsoft.com/office/drawing/2014/main" id="{C2518151-8BCA-A14F-B08B-98749E609208}"/>
              </a:ext>
            </a:extLst>
          </p:cNvPr>
          <p:cNvSpPr/>
          <p:nvPr/>
        </p:nvSpPr>
        <p:spPr>
          <a:xfrm>
            <a:off x="5340992"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18" name="Freeform: Shape 133">
            <a:extLst>
              <a:ext uri="{FF2B5EF4-FFF2-40B4-BE49-F238E27FC236}">
                <a16:creationId xmlns:a16="http://schemas.microsoft.com/office/drawing/2014/main" id="{60AFB805-530B-294F-A55D-3FFA3ADD8B8F}"/>
              </a:ext>
            </a:extLst>
          </p:cNvPr>
          <p:cNvSpPr/>
          <p:nvPr/>
        </p:nvSpPr>
        <p:spPr>
          <a:xfrm>
            <a:off x="5733031"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19" name="Freeform: Shape 134">
            <a:extLst>
              <a:ext uri="{FF2B5EF4-FFF2-40B4-BE49-F238E27FC236}">
                <a16:creationId xmlns:a16="http://schemas.microsoft.com/office/drawing/2014/main" id="{DA4F1981-1F8E-5842-ACED-E3F85096FD7E}"/>
              </a:ext>
            </a:extLst>
          </p:cNvPr>
          <p:cNvSpPr/>
          <p:nvPr/>
        </p:nvSpPr>
        <p:spPr>
          <a:xfrm>
            <a:off x="5781694"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20" name="Freeform: Shape 135">
            <a:extLst>
              <a:ext uri="{FF2B5EF4-FFF2-40B4-BE49-F238E27FC236}">
                <a16:creationId xmlns:a16="http://schemas.microsoft.com/office/drawing/2014/main" id="{98EAB484-A68B-2040-AB95-F01DF7D22231}"/>
              </a:ext>
            </a:extLst>
          </p:cNvPr>
          <p:cNvSpPr/>
          <p:nvPr/>
        </p:nvSpPr>
        <p:spPr>
          <a:xfrm>
            <a:off x="626669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21" name="Freeform: Shape 136">
            <a:extLst>
              <a:ext uri="{FF2B5EF4-FFF2-40B4-BE49-F238E27FC236}">
                <a16:creationId xmlns:a16="http://schemas.microsoft.com/office/drawing/2014/main" id="{F317149A-8502-844D-A78B-13F04C0F0821}"/>
              </a:ext>
            </a:extLst>
          </p:cNvPr>
          <p:cNvSpPr/>
          <p:nvPr/>
        </p:nvSpPr>
        <p:spPr>
          <a:xfrm>
            <a:off x="6315352"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22" name="Freeform: Shape 137">
            <a:extLst>
              <a:ext uri="{FF2B5EF4-FFF2-40B4-BE49-F238E27FC236}">
                <a16:creationId xmlns:a16="http://schemas.microsoft.com/office/drawing/2014/main" id="{988A233B-1B84-1A44-BC78-C5ED9088E019}"/>
              </a:ext>
            </a:extLst>
          </p:cNvPr>
          <p:cNvSpPr/>
          <p:nvPr/>
        </p:nvSpPr>
        <p:spPr>
          <a:xfrm>
            <a:off x="626669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23" name="Freeform: Shape 138">
            <a:extLst>
              <a:ext uri="{FF2B5EF4-FFF2-40B4-BE49-F238E27FC236}">
                <a16:creationId xmlns:a16="http://schemas.microsoft.com/office/drawing/2014/main" id="{8DD21E76-40C3-4244-9ADB-076819CA7D23}"/>
              </a:ext>
            </a:extLst>
          </p:cNvPr>
          <p:cNvSpPr/>
          <p:nvPr/>
        </p:nvSpPr>
        <p:spPr>
          <a:xfrm>
            <a:off x="6315352"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24" name="Freeform: Shape 139">
            <a:extLst>
              <a:ext uri="{FF2B5EF4-FFF2-40B4-BE49-F238E27FC236}">
                <a16:creationId xmlns:a16="http://schemas.microsoft.com/office/drawing/2014/main" id="{A35FCEC6-5A2A-5B4C-A7AD-718DD001EF1B}"/>
              </a:ext>
            </a:extLst>
          </p:cNvPr>
          <p:cNvSpPr/>
          <p:nvPr/>
        </p:nvSpPr>
        <p:spPr>
          <a:xfrm>
            <a:off x="6279138"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25" name="Freeform: Shape 140">
            <a:extLst>
              <a:ext uri="{FF2B5EF4-FFF2-40B4-BE49-F238E27FC236}">
                <a16:creationId xmlns:a16="http://schemas.microsoft.com/office/drawing/2014/main" id="{1D5B0DBC-9591-7B41-8F95-8A5AEB548156}"/>
              </a:ext>
            </a:extLst>
          </p:cNvPr>
          <p:cNvSpPr/>
          <p:nvPr/>
        </p:nvSpPr>
        <p:spPr>
          <a:xfrm>
            <a:off x="6327799"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26" name="Freeform: Shape 141">
            <a:extLst>
              <a:ext uri="{FF2B5EF4-FFF2-40B4-BE49-F238E27FC236}">
                <a16:creationId xmlns:a16="http://schemas.microsoft.com/office/drawing/2014/main" id="{ED1338C4-D78D-AD4C-B8C5-96129F298BC9}"/>
              </a:ext>
            </a:extLst>
          </p:cNvPr>
          <p:cNvSpPr/>
          <p:nvPr/>
        </p:nvSpPr>
        <p:spPr>
          <a:xfrm>
            <a:off x="6279138"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27" name="Freeform: Shape 142">
            <a:extLst>
              <a:ext uri="{FF2B5EF4-FFF2-40B4-BE49-F238E27FC236}">
                <a16:creationId xmlns:a16="http://schemas.microsoft.com/office/drawing/2014/main" id="{387E830F-6787-3046-AA6B-798C6AC6F005}"/>
              </a:ext>
            </a:extLst>
          </p:cNvPr>
          <p:cNvSpPr/>
          <p:nvPr/>
        </p:nvSpPr>
        <p:spPr>
          <a:xfrm>
            <a:off x="6327799"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28" name="Freeform: Shape 143">
            <a:extLst>
              <a:ext uri="{FF2B5EF4-FFF2-40B4-BE49-F238E27FC236}">
                <a16:creationId xmlns:a16="http://schemas.microsoft.com/office/drawing/2014/main" id="{CF55ADBB-E726-6646-B4E1-409F50E925AA}"/>
              </a:ext>
            </a:extLst>
          </p:cNvPr>
          <p:cNvSpPr/>
          <p:nvPr/>
        </p:nvSpPr>
        <p:spPr>
          <a:xfrm>
            <a:off x="6285444"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29" name="Freeform: Shape 144">
            <a:extLst>
              <a:ext uri="{FF2B5EF4-FFF2-40B4-BE49-F238E27FC236}">
                <a16:creationId xmlns:a16="http://schemas.microsoft.com/office/drawing/2014/main" id="{31E510B8-8C3F-4144-BF06-EC649732D31B}"/>
              </a:ext>
            </a:extLst>
          </p:cNvPr>
          <p:cNvSpPr/>
          <p:nvPr/>
        </p:nvSpPr>
        <p:spPr>
          <a:xfrm>
            <a:off x="6333944"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30" name="Freeform: Shape 145">
            <a:extLst>
              <a:ext uri="{FF2B5EF4-FFF2-40B4-BE49-F238E27FC236}">
                <a16:creationId xmlns:a16="http://schemas.microsoft.com/office/drawing/2014/main" id="{038A905B-B126-F044-8AF5-F2849A1C4526}"/>
              </a:ext>
            </a:extLst>
          </p:cNvPr>
          <p:cNvSpPr/>
          <p:nvPr/>
        </p:nvSpPr>
        <p:spPr>
          <a:xfrm>
            <a:off x="6291587"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31" name="Freeform: Shape 146">
            <a:extLst>
              <a:ext uri="{FF2B5EF4-FFF2-40B4-BE49-F238E27FC236}">
                <a16:creationId xmlns:a16="http://schemas.microsoft.com/office/drawing/2014/main" id="{33BBA750-FDAA-6346-B087-E34A0582F319}"/>
              </a:ext>
            </a:extLst>
          </p:cNvPr>
          <p:cNvSpPr/>
          <p:nvPr/>
        </p:nvSpPr>
        <p:spPr>
          <a:xfrm>
            <a:off x="6340086"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32" name="Freeform: Shape 147">
            <a:extLst>
              <a:ext uri="{FF2B5EF4-FFF2-40B4-BE49-F238E27FC236}">
                <a16:creationId xmlns:a16="http://schemas.microsoft.com/office/drawing/2014/main" id="{AAB4A82F-A4DD-B345-8F0B-FDAEA3B0A282}"/>
              </a:ext>
            </a:extLst>
          </p:cNvPr>
          <p:cNvSpPr/>
          <p:nvPr/>
        </p:nvSpPr>
        <p:spPr>
          <a:xfrm>
            <a:off x="6291587"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33" name="Freeform: Shape 148">
            <a:extLst>
              <a:ext uri="{FF2B5EF4-FFF2-40B4-BE49-F238E27FC236}">
                <a16:creationId xmlns:a16="http://schemas.microsoft.com/office/drawing/2014/main" id="{1A2BB628-048E-C64C-8191-1A3464EE144A}"/>
              </a:ext>
            </a:extLst>
          </p:cNvPr>
          <p:cNvSpPr/>
          <p:nvPr/>
        </p:nvSpPr>
        <p:spPr>
          <a:xfrm>
            <a:off x="6340086"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34" name="Freeform: Shape 149">
            <a:extLst>
              <a:ext uri="{FF2B5EF4-FFF2-40B4-BE49-F238E27FC236}">
                <a16:creationId xmlns:a16="http://schemas.microsoft.com/office/drawing/2014/main" id="{FF400C9F-5D07-F849-AE77-E28F84ED2559}"/>
              </a:ext>
            </a:extLst>
          </p:cNvPr>
          <p:cNvSpPr/>
          <p:nvPr/>
        </p:nvSpPr>
        <p:spPr>
          <a:xfrm>
            <a:off x="629773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35" name="Freeform: Shape 150">
            <a:extLst>
              <a:ext uri="{FF2B5EF4-FFF2-40B4-BE49-F238E27FC236}">
                <a16:creationId xmlns:a16="http://schemas.microsoft.com/office/drawing/2014/main" id="{8906FAB9-02F1-A047-BC6F-4D9645DED9AE}"/>
              </a:ext>
            </a:extLst>
          </p:cNvPr>
          <p:cNvSpPr/>
          <p:nvPr/>
        </p:nvSpPr>
        <p:spPr>
          <a:xfrm>
            <a:off x="634639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36" name="Freeform: Shape 151">
            <a:extLst>
              <a:ext uri="{FF2B5EF4-FFF2-40B4-BE49-F238E27FC236}">
                <a16:creationId xmlns:a16="http://schemas.microsoft.com/office/drawing/2014/main" id="{A79AAB4E-8CAD-C042-B47B-7D22877432A1}"/>
              </a:ext>
            </a:extLst>
          </p:cNvPr>
          <p:cNvSpPr/>
          <p:nvPr/>
        </p:nvSpPr>
        <p:spPr>
          <a:xfrm>
            <a:off x="629773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37" name="Freeform: Shape 152">
            <a:extLst>
              <a:ext uri="{FF2B5EF4-FFF2-40B4-BE49-F238E27FC236}">
                <a16:creationId xmlns:a16="http://schemas.microsoft.com/office/drawing/2014/main" id="{4FA650D8-168D-414F-BF34-1020302223D4}"/>
              </a:ext>
            </a:extLst>
          </p:cNvPr>
          <p:cNvSpPr/>
          <p:nvPr/>
        </p:nvSpPr>
        <p:spPr>
          <a:xfrm>
            <a:off x="634639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38" name="Freeform: Shape 153">
            <a:extLst>
              <a:ext uri="{FF2B5EF4-FFF2-40B4-BE49-F238E27FC236}">
                <a16:creationId xmlns:a16="http://schemas.microsoft.com/office/drawing/2014/main" id="{09061B85-6227-FD4B-8D14-863D94E68459}"/>
              </a:ext>
            </a:extLst>
          </p:cNvPr>
          <p:cNvSpPr/>
          <p:nvPr/>
        </p:nvSpPr>
        <p:spPr>
          <a:xfrm>
            <a:off x="629773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39" name="Freeform: Shape 154">
            <a:extLst>
              <a:ext uri="{FF2B5EF4-FFF2-40B4-BE49-F238E27FC236}">
                <a16:creationId xmlns:a16="http://schemas.microsoft.com/office/drawing/2014/main" id="{CC45D268-ECB1-E24A-B7AE-5A3098DEACC3}"/>
              </a:ext>
            </a:extLst>
          </p:cNvPr>
          <p:cNvSpPr/>
          <p:nvPr/>
        </p:nvSpPr>
        <p:spPr>
          <a:xfrm>
            <a:off x="634639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40" name="Freeform: Shape 155">
            <a:extLst>
              <a:ext uri="{FF2B5EF4-FFF2-40B4-BE49-F238E27FC236}">
                <a16:creationId xmlns:a16="http://schemas.microsoft.com/office/drawing/2014/main" id="{9788335E-AC2F-7044-882E-4A9084ABACF8}"/>
              </a:ext>
            </a:extLst>
          </p:cNvPr>
          <p:cNvSpPr/>
          <p:nvPr/>
        </p:nvSpPr>
        <p:spPr>
          <a:xfrm>
            <a:off x="629773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41" name="Freeform: Shape 156">
            <a:extLst>
              <a:ext uri="{FF2B5EF4-FFF2-40B4-BE49-F238E27FC236}">
                <a16:creationId xmlns:a16="http://schemas.microsoft.com/office/drawing/2014/main" id="{A9C088BA-251B-A843-9BF6-F6BC86D7E44F}"/>
              </a:ext>
            </a:extLst>
          </p:cNvPr>
          <p:cNvSpPr/>
          <p:nvPr/>
        </p:nvSpPr>
        <p:spPr>
          <a:xfrm>
            <a:off x="634639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42" name="Freeform: Shape 157">
            <a:extLst>
              <a:ext uri="{FF2B5EF4-FFF2-40B4-BE49-F238E27FC236}">
                <a16:creationId xmlns:a16="http://schemas.microsoft.com/office/drawing/2014/main" id="{04734D6C-45A7-5247-B998-D11830AA29C6}"/>
              </a:ext>
            </a:extLst>
          </p:cNvPr>
          <p:cNvSpPr/>
          <p:nvPr/>
        </p:nvSpPr>
        <p:spPr>
          <a:xfrm>
            <a:off x="629773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43" name="Freeform: Shape 158">
            <a:extLst>
              <a:ext uri="{FF2B5EF4-FFF2-40B4-BE49-F238E27FC236}">
                <a16:creationId xmlns:a16="http://schemas.microsoft.com/office/drawing/2014/main" id="{72503CA0-C0AE-6041-9E91-3F6D90C81121}"/>
              </a:ext>
            </a:extLst>
          </p:cNvPr>
          <p:cNvSpPr/>
          <p:nvPr/>
        </p:nvSpPr>
        <p:spPr>
          <a:xfrm>
            <a:off x="634639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44" name="Freeform: Shape 159">
            <a:extLst>
              <a:ext uri="{FF2B5EF4-FFF2-40B4-BE49-F238E27FC236}">
                <a16:creationId xmlns:a16="http://schemas.microsoft.com/office/drawing/2014/main" id="{8A1A6E1C-2F26-214A-A0F5-D25767176744}"/>
              </a:ext>
            </a:extLst>
          </p:cNvPr>
          <p:cNvSpPr/>
          <p:nvPr/>
        </p:nvSpPr>
        <p:spPr>
          <a:xfrm>
            <a:off x="629773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45" name="Freeform: Shape 160">
            <a:extLst>
              <a:ext uri="{FF2B5EF4-FFF2-40B4-BE49-F238E27FC236}">
                <a16:creationId xmlns:a16="http://schemas.microsoft.com/office/drawing/2014/main" id="{190FB47D-A697-294D-8017-C6DF8D3787EC}"/>
              </a:ext>
            </a:extLst>
          </p:cNvPr>
          <p:cNvSpPr/>
          <p:nvPr/>
        </p:nvSpPr>
        <p:spPr>
          <a:xfrm>
            <a:off x="634639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46" name="Freeform: Shape 161">
            <a:extLst>
              <a:ext uri="{FF2B5EF4-FFF2-40B4-BE49-F238E27FC236}">
                <a16:creationId xmlns:a16="http://schemas.microsoft.com/office/drawing/2014/main" id="{F6F27B71-B555-A54F-9711-BE787105A6DE}"/>
              </a:ext>
            </a:extLst>
          </p:cNvPr>
          <p:cNvSpPr/>
          <p:nvPr/>
        </p:nvSpPr>
        <p:spPr>
          <a:xfrm>
            <a:off x="629773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47" name="Freeform: Shape 162">
            <a:extLst>
              <a:ext uri="{FF2B5EF4-FFF2-40B4-BE49-F238E27FC236}">
                <a16:creationId xmlns:a16="http://schemas.microsoft.com/office/drawing/2014/main" id="{8FAA8F1E-3087-1441-A5E4-3AAC3023F9D4}"/>
              </a:ext>
            </a:extLst>
          </p:cNvPr>
          <p:cNvSpPr/>
          <p:nvPr/>
        </p:nvSpPr>
        <p:spPr>
          <a:xfrm>
            <a:off x="634639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48" name="Freeform: Shape 163">
            <a:extLst>
              <a:ext uri="{FF2B5EF4-FFF2-40B4-BE49-F238E27FC236}">
                <a16:creationId xmlns:a16="http://schemas.microsoft.com/office/drawing/2014/main" id="{0513F807-4E81-F447-B3DD-EA49707AE59A}"/>
              </a:ext>
            </a:extLst>
          </p:cNvPr>
          <p:cNvSpPr/>
          <p:nvPr/>
        </p:nvSpPr>
        <p:spPr>
          <a:xfrm>
            <a:off x="6304034"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49" name="Freeform: Shape 164">
            <a:extLst>
              <a:ext uri="{FF2B5EF4-FFF2-40B4-BE49-F238E27FC236}">
                <a16:creationId xmlns:a16="http://schemas.microsoft.com/office/drawing/2014/main" id="{A0EBF6D9-4C1B-294F-B5A2-8737F25B7B08}"/>
              </a:ext>
            </a:extLst>
          </p:cNvPr>
          <p:cNvSpPr/>
          <p:nvPr/>
        </p:nvSpPr>
        <p:spPr>
          <a:xfrm>
            <a:off x="6352534"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50" name="Freeform: Shape 165">
            <a:extLst>
              <a:ext uri="{FF2B5EF4-FFF2-40B4-BE49-F238E27FC236}">
                <a16:creationId xmlns:a16="http://schemas.microsoft.com/office/drawing/2014/main" id="{9C958627-1CAD-4E40-AAFC-5203FE2AAC55}"/>
              </a:ext>
            </a:extLst>
          </p:cNvPr>
          <p:cNvSpPr/>
          <p:nvPr/>
        </p:nvSpPr>
        <p:spPr>
          <a:xfrm>
            <a:off x="6304034"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51" name="Freeform: Shape 166">
            <a:extLst>
              <a:ext uri="{FF2B5EF4-FFF2-40B4-BE49-F238E27FC236}">
                <a16:creationId xmlns:a16="http://schemas.microsoft.com/office/drawing/2014/main" id="{EDAC3D75-9841-5347-AA3D-F2FBD49F9C72}"/>
              </a:ext>
            </a:extLst>
          </p:cNvPr>
          <p:cNvSpPr/>
          <p:nvPr/>
        </p:nvSpPr>
        <p:spPr>
          <a:xfrm>
            <a:off x="6352534"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52" name="Freeform: Shape 167">
            <a:extLst>
              <a:ext uri="{FF2B5EF4-FFF2-40B4-BE49-F238E27FC236}">
                <a16:creationId xmlns:a16="http://schemas.microsoft.com/office/drawing/2014/main" id="{02E68E3E-CBBA-B740-A112-1108632F5A1A}"/>
              </a:ext>
            </a:extLst>
          </p:cNvPr>
          <p:cNvSpPr/>
          <p:nvPr/>
        </p:nvSpPr>
        <p:spPr>
          <a:xfrm>
            <a:off x="6304034"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53" name="Freeform: Shape 168">
            <a:extLst>
              <a:ext uri="{FF2B5EF4-FFF2-40B4-BE49-F238E27FC236}">
                <a16:creationId xmlns:a16="http://schemas.microsoft.com/office/drawing/2014/main" id="{AD99331C-C600-F748-BA56-3730740CD2D6}"/>
              </a:ext>
            </a:extLst>
          </p:cNvPr>
          <p:cNvSpPr/>
          <p:nvPr/>
        </p:nvSpPr>
        <p:spPr>
          <a:xfrm>
            <a:off x="6352534"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54" name="Freeform: Shape 169">
            <a:extLst>
              <a:ext uri="{FF2B5EF4-FFF2-40B4-BE49-F238E27FC236}">
                <a16:creationId xmlns:a16="http://schemas.microsoft.com/office/drawing/2014/main" id="{B4904DEB-D52D-654F-A302-B32910A322E7}"/>
              </a:ext>
            </a:extLst>
          </p:cNvPr>
          <p:cNvSpPr/>
          <p:nvPr/>
        </p:nvSpPr>
        <p:spPr>
          <a:xfrm>
            <a:off x="6310178"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55" name="Freeform: Shape 170">
            <a:extLst>
              <a:ext uri="{FF2B5EF4-FFF2-40B4-BE49-F238E27FC236}">
                <a16:creationId xmlns:a16="http://schemas.microsoft.com/office/drawing/2014/main" id="{D31BADE2-AABD-B349-8FD5-021608A0D2CC}"/>
              </a:ext>
            </a:extLst>
          </p:cNvPr>
          <p:cNvSpPr/>
          <p:nvPr/>
        </p:nvSpPr>
        <p:spPr>
          <a:xfrm>
            <a:off x="6358839"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56" name="Freeform: Shape 171">
            <a:extLst>
              <a:ext uri="{FF2B5EF4-FFF2-40B4-BE49-F238E27FC236}">
                <a16:creationId xmlns:a16="http://schemas.microsoft.com/office/drawing/2014/main" id="{6333BB68-9A87-1A49-8851-B158B531C323}"/>
              </a:ext>
            </a:extLst>
          </p:cNvPr>
          <p:cNvSpPr/>
          <p:nvPr/>
        </p:nvSpPr>
        <p:spPr>
          <a:xfrm>
            <a:off x="6310178"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57" name="Freeform: Shape 172">
            <a:extLst>
              <a:ext uri="{FF2B5EF4-FFF2-40B4-BE49-F238E27FC236}">
                <a16:creationId xmlns:a16="http://schemas.microsoft.com/office/drawing/2014/main" id="{025AF083-6156-174C-B2C5-94C48EA2BBAD}"/>
              </a:ext>
            </a:extLst>
          </p:cNvPr>
          <p:cNvSpPr/>
          <p:nvPr/>
        </p:nvSpPr>
        <p:spPr>
          <a:xfrm>
            <a:off x="6358839"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58" name="Freeform: Shape 173">
            <a:extLst>
              <a:ext uri="{FF2B5EF4-FFF2-40B4-BE49-F238E27FC236}">
                <a16:creationId xmlns:a16="http://schemas.microsoft.com/office/drawing/2014/main" id="{F6C144BD-D574-074A-8176-7B18EDF29B23}"/>
              </a:ext>
            </a:extLst>
          </p:cNvPr>
          <p:cNvSpPr/>
          <p:nvPr/>
        </p:nvSpPr>
        <p:spPr>
          <a:xfrm>
            <a:off x="631632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59" name="Freeform: Shape 174">
            <a:extLst>
              <a:ext uri="{FF2B5EF4-FFF2-40B4-BE49-F238E27FC236}">
                <a16:creationId xmlns:a16="http://schemas.microsoft.com/office/drawing/2014/main" id="{891C607E-50C0-9844-9D1F-0DC5DAAF7E46}"/>
              </a:ext>
            </a:extLst>
          </p:cNvPr>
          <p:cNvSpPr/>
          <p:nvPr/>
        </p:nvSpPr>
        <p:spPr>
          <a:xfrm>
            <a:off x="6364983"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60" name="Freeform: Shape 175">
            <a:extLst>
              <a:ext uri="{FF2B5EF4-FFF2-40B4-BE49-F238E27FC236}">
                <a16:creationId xmlns:a16="http://schemas.microsoft.com/office/drawing/2014/main" id="{0551453B-5FA2-B245-B4E4-1C1599B6D59B}"/>
              </a:ext>
            </a:extLst>
          </p:cNvPr>
          <p:cNvSpPr/>
          <p:nvPr/>
        </p:nvSpPr>
        <p:spPr>
          <a:xfrm>
            <a:off x="631632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61" name="Freeform: Shape 176">
            <a:extLst>
              <a:ext uri="{FF2B5EF4-FFF2-40B4-BE49-F238E27FC236}">
                <a16:creationId xmlns:a16="http://schemas.microsoft.com/office/drawing/2014/main" id="{B84C572E-D78D-7D42-AF6E-86C7181D44FC}"/>
              </a:ext>
            </a:extLst>
          </p:cNvPr>
          <p:cNvSpPr/>
          <p:nvPr/>
        </p:nvSpPr>
        <p:spPr>
          <a:xfrm>
            <a:off x="6364983"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62" name="Freeform: Shape 177">
            <a:extLst>
              <a:ext uri="{FF2B5EF4-FFF2-40B4-BE49-F238E27FC236}">
                <a16:creationId xmlns:a16="http://schemas.microsoft.com/office/drawing/2014/main" id="{17065C9A-EB34-8D43-8372-7A15C6FA07DE}"/>
              </a:ext>
            </a:extLst>
          </p:cNvPr>
          <p:cNvSpPr/>
          <p:nvPr/>
        </p:nvSpPr>
        <p:spPr>
          <a:xfrm>
            <a:off x="631632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63" name="Freeform: Shape 178">
            <a:extLst>
              <a:ext uri="{FF2B5EF4-FFF2-40B4-BE49-F238E27FC236}">
                <a16:creationId xmlns:a16="http://schemas.microsoft.com/office/drawing/2014/main" id="{B2D3A8D8-8BEB-7946-82ED-4119591B36B2}"/>
              </a:ext>
            </a:extLst>
          </p:cNvPr>
          <p:cNvSpPr/>
          <p:nvPr/>
        </p:nvSpPr>
        <p:spPr>
          <a:xfrm>
            <a:off x="6364983"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64" name="Freeform: Shape 179">
            <a:extLst>
              <a:ext uri="{FF2B5EF4-FFF2-40B4-BE49-F238E27FC236}">
                <a16:creationId xmlns:a16="http://schemas.microsoft.com/office/drawing/2014/main" id="{8E61EAD0-7E2F-684E-BE91-96AE0E2436FE}"/>
              </a:ext>
            </a:extLst>
          </p:cNvPr>
          <p:cNvSpPr/>
          <p:nvPr/>
        </p:nvSpPr>
        <p:spPr>
          <a:xfrm>
            <a:off x="6322626"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65" name="Freeform: Shape 180">
            <a:extLst>
              <a:ext uri="{FF2B5EF4-FFF2-40B4-BE49-F238E27FC236}">
                <a16:creationId xmlns:a16="http://schemas.microsoft.com/office/drawing/2014/main" id="{8C2A646A-DF53-2E49-938B-590C4F4B6191}"/>
              </a:ext>
            </a:extLst>
          </p:cNvPr>
          <p:cNvSpPr/>
          <p:nvPr/>
        </p:nvSpPr>
        <p:spPr>
          <a:xfrm>
            <a:off x="6371126"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66" name="Freeform: Shape 181">
            <a:extLst>
              <a:ext uri="{FF2B5EF4-FFF2-40B4-BE49-F238E27FC236}">
                <a16:creationId xmlns:a16="http://schemas.microsoft.com/office/drawing/2014/main" id="{B1CEF0DB-D5DA-9545-8C96-D93066EB9200}"/>
              </a:ext>
            </a:extLst>
          </p:cNvPr>
          <p:cNvSpPr/>
          <p:nvPr/>
        </p:nvSpPr>
        <p:spPr>
          <a:xfrm>
            <a:off x="6341218"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67" name="Freeform: Shape 182">
            <a:extLst>
              <a:ext uri="{FF2B5EF4-FFF2-40B4-BE49-F238E27FC236}">
                <a16:creationId xmlns:a16="http://schemas.microsoft.com/office/drawing/2014/main" id="{799A94CF-EE46-4146-B411-901FC4E2ABE7}"/>
              </a:ext>
            </a:extLst>
          </p:cNvPr>
          <p:cNvSpPr/>
          <p:nvPr/>
        </p:nvSpPr>
        <p:spPr>
          <a:xfrm>
            <a:off x="6389879"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68" name="Freeform: Shape 183">
            <a:extLst>
              <a:ext uri="{FF2B5EF4-FFF2-40B4-BE49-F238E27FC236}">
                <a16:creationId xmlns:a16="http://schemas.microsoft.com/office/drawing/2014/main" id="{D0950F2A-38FC-684A-B6E9-58F4C12EDD30}"/>
              </a:ext>
            </a:extLst>
          </p:cNvPr>
          <p:cNvSpPr/>
          <p:nvPr/>
        </p:nvSpPr>
        <p:spPr>
          <a:xfrm>
            <a:off x="634736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69" name="Freeform: Shape 184">
            <a:extLst>
              <a:ext uri="{FF2B5EF4-FFF2-40B4-BE49-F238E27FC236}">
                <a16:creationId xmlns:a16="http://schemas.microsoft.com/office/drawing/2014/main" id="{E6DAAED9-9086-4B42-A082-651EA109AA0A}"/>
              </a:ext>
            </a:extLst>
          </p:cNvPr>
          <p:cNvSpPr/>
          <p:nvPr/>
        </p:nvSpPr>
        <p:spPr>
          <a:xfrm>
            <a:off x="6396023"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70" name="Freeform: Shape 185">
            <a:extLst>
              <a:ext uri="{FF2B5EF4-FFF2-40B4-BE49-F238E27FC236}">
                <a16:creationId xmlns:a16="http://schemas.microsoft.com/office/drawing/2014/main" id="{010EBDFF-5FB5-9D4C-978F-3F337F34B268}"/>
              </a:ext>
            </a:extLst>
          </p:cNvPr>
          <p:cNvSpPr/>
          <p:nvPr/>
        </p:nvSpPr>
        <p:spPr>
          <a:xfrm>
            <a:off x="6477825" y="2145684"/>
            <a:ext cx="97000" cy="9525"/>
          </a:xfrm>
          <a:custGeom>
            <a:avLst/>
            <a:gdLst>
              <a:gd name="connsiteX0" fmla="*/ 0 w 57150"/>
              <a:gd name="connsiteY0" fmla="*/ 0 h 9525"/>
              <a:gd name="connsiteX1" fmla="*/ 57150 w 57150"/>
              <a:gd name="connsiteY1" fmla="*/ 0 h 9525"/>
            </a:gdLst>
            <a:ahLst/>
            <a:cxnLst>
              <a:cxn ang="0">
                <a:pos x="connsiteX0" y="connsiteY0"/>
              </a:cxn>
              <a:cxn ang="0">
                <a:pos x="connsiteX1" y="connsiteY1"/>
              </a:cxn>
            </a:cxnLst>
            <a:rect l="l" t="t" r="r" b="b"/>
            <a:pathLst>
              <a:path w="57150" h="9525">
                <a:moveTo>
                  <a:pt x="0" y="0"/>
                </a:moveTo>
                <a:lnTo>
                  <a:pt x="57150" y="0"/>
                </a:lnTo>
              </a:path>
            </a:pathLst>
          </a:custGeom>
          <a:ln w="19050" cap="sq">
            <a:solidFill>
              <a:schemeClr val="accent6"/>
            </a:solidFill>
            <a:prstDash val="solid"/>
            <a:miter/>
          </a:ln>
        </p:spPr>
        <p:txBody>
          <a:bodyPr rtlCol="0" anchor="ctr"/>
          <a:lstStyle/>
          <a:p>
            <a:endParaRPr lang="en-US"/>
          </a:p>
        </p:txBody>
      </p:sp>
      <p:sp>
        <p:nvSpPr>
          <p:cNvPr id="871" name="Freeform: Shape 186">
            <a:extLst>
              <a:ext uri="{FF2B5EF4-FFF2-40B4-BE49-F238E27FC236}">
                <a16:creationId xmlns:a16="http://schemas.microsoft.com/office/drawing/2014/main" id="{BCA22B48-D240-B64C-A689-0BE41FC6FBE1}"/>
              </a:ext>
            </a:extLst>
          </p:cNvPr>
          <p:cNvSpPr/>
          <p:nvPr/>
        </p:nvSpPr>
        <p:spPr>
          <a:xfrm>
            <a:off x="6526325"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72" name="Freeform: Shape 187">
            <a:extLst>
              <a:ext uri="{FF2B5EF4-FFF2-40B4-BE49-F238E27FC236}">
                <a16:creationId xmlns:a16="http://schemas.microsoft.com/office/drawing/2014/main" id="{BBEEC0F2-8F85-FB41-BAA4-215D85ACBE0A}"/>
              </a:ext>
            </a:extLst>
          </p:cNvPr>
          <p:cNvSpPr/>
          <p:nvPr/>
        </p:nvSpPr>
        <p:spPr>
          <a:xfrm>
            <a:off x="6515009"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73" name="Freeform: Shape 188">
            <a:extLst>
              <a:ext uri="{FF2B5EF4-FFF2-40B4-BE49-F238E27FC236}">
                <a16:creationId xmlns:a16="http://schemas.microsoft.com/office/drawing/2014/main" id="{DB86686D-122F-0345-B536-BA5B4A052E5E}"/>
              </a:ext>
            </a:extLst>
          </p:cNvPr>
          <p:cNvSpPr/>
          <p:nvPr/>
        </p:nvSpPr>
        <p:spPr>
          <a:xfrm>
            <a:off x="6563509"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74" name="Freeform: Shape 189">
            <a:extLst>
              <a:ext uri="{FF2B5EF4-FFF2-40B4-BE49-F238E27FC236}">
                <a16:creationId xmlns:a16="http://schemas.microsoft.com/office/drawing/2014/main" id="{364020E4-1810-0E4E-86CC-3279527D17AB}"/>
              </a:ext>
            </a:extLst>
          </p:cNvPr>
          <p:cNvSpPr/>
          <p:nvPr/>
        </p:nvSpPr>
        <p:spPr>
          <a:xfrm>
            <a:off x="6819102"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75" name="Freeform: Shape 190">
            <a:extLst>
              <a:ext uri="{FF2B5EF4-FFF2-40B4-BE49-F238E27FC236}">
                <a16:creationId xmlns:a16="http://schemas.microsoft.com/office/drawing/2014/main" id="{84C30815-856B-7D41-87C6-729BA86C88BF}"/>
              </a:ext>
            </a:extLst>
          </p:cNvPr>
          <p:cNvSpPr/>
          <p:nvPr/>
        </p:nvSpPr>
        <p:spPr>
          <a:xfrm>
            <a:off x="686760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76" name="Freeform: Shape 191">
            <a:extLst>
              <a:ext uri="{FF2B5EF4-FFF2-40B4-BE49-F238E27FC236}">
                <a16:creationId xmlns:a16="http://schemas.microsoft.com/office/drawing/2014/main" id="{76506A44-145D-9E44-A2EC-5A55E773008B}"/>
              </a:ext>
            </a:extLst>
          </p:cNvPr>
          <p:cNvSpPr/>
          <p:nvPr/>
        </p:nvSpPr>
        <p:spPr>
          <a:xfrm>
            <a:off x="6825244"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77" name="Freeform: Shape 192">
            <a:extLst>
              <a:ext uri="{FF2B5EF4-FFF2-40B4-BE49-F238E27FC236}">
                <a16:creationId xmlns:a16="http://schemas.microsoft.com/office/drawing/2014/main" id="{9D248A3B-6EA7-0448-B848-959A295D2904}"/>
              </a:ext>
            </a:extLst>
          </p:cNvPr>
          <p:cNvSpPr/>
          <p:nvPr/>
        </p:nvSpPr>
        <p:spPr>
          <a:xfrm>
            <a:off x="6873906"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78" name="Freeform: Shape 193">
            <a:extLst>
              <a:ext uri="{FF2B5EF4-FFF2-40B4-BE49-F238E27FC236}">
                <a16:creationId xmlns:a16="http://schemas.microsoft.com/office/drawing/2014/main" id="{455D8844-70C8-544B-A801-24B8AADA9FF2}"/>
              </a:ext>
            </a:extLst>
          </p:cNvPr>
          <p:cNvSpPr/>
          <p:nvPr/>
        </p:nvSpPr>
        <p:spPr>
          <a:xfrm>
            <a:off x="7476919"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79" name="Freeform: Shape 194">
            <a:extLst>
              <a:ext uri="{FF2B5EF4-FFF2-40B4-BE49-F238E27FC236}">
                <a16:creationId xmlns:a16="http://schemas.microsoft.com/office/drawing/2014/main" id="{1ADC0476-FB48-FE4C-8C09-B1C2208985B2}"/>
              </a:ext>
            </a:extLst>
          </p:cNvPr>
          <p:cNvSpPr/>
          <p:nvPr/>
        </p:nvSpPr>
        <p:spPr>
          <a:xfrm>
            <a:off x="7525418"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80" name="Freeform: Shape 200">
            <a:extLst>
              <a:ext uri="{FF2B5EF4-FFF2-40B4-BE49-F238E27FC236}">
                <a16:creationId xmlns:a16="http://schemas.microsoft.com/office/drawing/2014/main" id="{2197E28A-C0D7-0B4E-95C5-3B6FF73D0CFB}"/>
              </a:ext>
            </a:extLst>
          </p:cNvPr>
          <p:cNvSpPr/>
          <p:nvPr/>
        </p:nvSpPr>
        <p:spPr>
          <a:xfrm>
            <a:off x="2169921" y="2022145"/>
            <a:ext cx="5355496" cy="123539"/>
          </a:xfrm>
          <a:custGeom>
            <a:avLst/>
            <a:gdLst>
              <a:gd name="connsiteX0" fmla="*/ 0 w 3155346"/>
              <a:gd name="connsiteY0" fmla="*/ 0 h 123539"/>
              <a:gd name="connsiteX1" fmla="*/ 307181 w 3155346"/>
              <a:gd name="connsiteY1" fmla="*/ 0 h 123539"/>
              <a:gd name="connsiteX2" fmla="*/ 307181 w 3155346"/>
              <a:gd name="connsiteY2" fmla="*/ 61722 h 123539"/>
              <a:gd name="connsiteX3" fmla="*/ 307181 w 3155346"/>
              <a:gd name="connsiteY3" fmla="*/ 61722 h 123539"/>
              <a:gd name="connsiteX4" fmla="*/ 621602 w 3155346"/>
              <a:gd name="connsiteY4" fmla="*/ 61722 h 123539"/>
              <a:gd name="connsiteX5" fmla="*/ 621602 w 3155346"/>
              <a:gd name="connsiteY5" fmla="*/ 123539 h 123539"/>
              <a:gd name="connsiteX6" fmla="*/ 621602 w 3155346"/>
              <a:gd name="connsiteY6" fmla="*/ 123539 h 123539"/>
              <a:gd name="connsiteX7" fmla="*/ 3155347 w 3155346"/>
              <a:gd name="connsiteY7" fmla="*/ 123539 h 123539"/>
              <a:gd name="connsiteX8" fmla="*/ 3155347 w 3155346"/>
              <a:gd name="connsiteY8" fmla="*/ 123539 h 12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5346" h="123539">
                <a:moveTo>
                  <a:pt x="0" y="0"/>
                </a:moveTo>
                <a:lnTo>
                  <a:pt x="307181" y="0"/>
                </a:lnTo>
                <a:lnTo>
                  <a:pt x="307181" y="61722"/>
                </a:lnTo>
                <a:lnTo>
                  <a:pt x="307181" y="61722"/>
                </a:lnTo>
                <a:lnTo>
                  <a:pt x="621602" y="61722"/>
                </a:lnTo>
                <a:lnTo>
                  <a:pt x="621602" y="123539"/>
                </a:lnTo>
                <a:lnTo>
                  <a:pt x="621602" y="123539"/>
                </a:lnTo>
                <a:lnTo>
                  <a:pt x="3155347" y="123539"/>
                </a:lnTo>
                <a:lnTo>
                  <a:pt x="3155347" y="123539"/>
                </a:lnTo>
              </a:path>
            </a:pathLst>
          </a:custGeom>
          <a:noFill/>
          <a:ln w="28575" cap="flat">
            <a:solidFill>
              <a:schemeClr val="accent6"/>
            </a:solidFill>
            <a:custDash>
              <a:ds d="300000" sp="300000"/>
            </a:custDash>
            <a:miter/>
          </a:ln>
        </p:spPr>
        <p:txBody>
          <a:bodyPr rtlCol="0" anchor="ctr"/>
          <a:lstStyle/>
          <a:p>
            <a:endParaRPr lang="en-US"/>
          </a:p>
        </p:txBody>
      </p:sp>
      <p:sp>
        <p:nvSpPr>
          <p:cNvPr id="881" name="Freeform: Shape 201">
            <a:extLst>
              <a:ext uri="{FF2B5EF4-FFF2-40B4-BE49-F238E27FC236}">
                <a16:creationId xmlns:a16="http://schemas.microsoft.com/office/drawing/2014/main" id="{80B73808-3F34-304C-927D-42737A049FC0}"/>
              </a:ext>
            </a:extLst>
          </p:cNvPr>
          <p:cNvSpPr/>
          <p:nvPr/>
        </p:nvSpPr>
        <p:spPr>
          <a:xfrm>
            <a:off x="7525418" y="2143970"/>
            <a:ext cx="808" cy="1714"/>
          </a:xfrm>
          <a:custGeom>
            <a:avLst/>
            <a:gdLst>
              <a:gd name="connsiteX0" fmla="*/ 476 w 476"/>
              <a:gd name="connsiteY0" fmla="*/ 0 h 1714"/>
              <a:gd name="connsiteX1" fmla="*/ 0 w 476"/>
              <a:gd name="connsiteY1" fmla="*/ 1715 h 1714"/>
            </a:gdLst>
            <a:ahLst/>
            <a:cxnLst>
              <a:cxn ang="0">
                <a:pos x="connsiteX0" y="connsiteY0"/>
              </a:cxn>
              <a:cxn ang="0">
                <a:pos x="connsiteX1" y="connsiteY1"/>
              </a:cxn>
            </a:cxnLst>
            <a:rect l="l" t="t" r="r" b="b"/>
            <a:pathLst>
              <a:path w="476" h="1714">
                <a:moveTo>
                  <a:pt x="476" y="0"/>
                </a:moveTo>
                <a:lnTo>
                  <a:pt x="0" y="1715"/>
                </a:lnTo>
              </a:path>
            </a:pathLst>
          </a:custGeom>
          <a:ln w="19050" cap="flat">
            <a:solidFill>
              <a:schemeClr val="accent6"/>
            </a:solidFill>
            <a:prstDash val="solid"/>
            <a:miter/>
          </a:ln>
        </p:spPr>
        <p:txBody>
          <a:bodyPr rtlCol="0" anchor="ctr"/>
          <a:lstStyle/>
          <a:p>
            <a:endParaRPr lang="en-US"/>
          </a:p>
        </p:txBody>
      </p:sp>
      <p:sp>
        <p:nvSpPr>
          <p:cNvPr id="882" name="Freeform: Shape 202">
            <a:extLst>
              <a:ext uri="{FF2B5EF4-FFF2-40B4-BE49-F238E27FC236}">
                <a16:creationId xmlns:a16="http://schemas.microsoft.com/office/drawing/2014/main" id="{D4F3BDDC-ACFF-6649-B241-D0C7D08FCE32}"/>
              </a:ext>
            </a:extLst>
          </p:cNvPr>
          <p:cNvSpPr/>
          <p:nvPr/>
        </p:nvSpPr>
        <p:spPr>
          <a:xfrm>
            <a:off x="4247325" y="2143970"/>
            <a:ext cx="7759" cy="1714"/>
          </a:xfrm>
          <a:custGeom>
            <a:avLst/>
            <a:gdLst>
              <a:gd name="connsiteX0" fmla="*/ 0 w 4571"/>
              <a:gd name="connsiteY0" fmla="*/ 0 h 1714"/>
              <a:gd name="connsiteX1" fmla="*/ 4572 w 4571"/>
              <a:gd name="connsiteY1" fmla="*/ 1715 h 1714"/>
            </a:gdLst>
            <a:ahLst/>
            <a:cxnLst>
              <a:cxn ang="0">
                <a:pos x="connsiteX0" y="connsiteY0"/>
              </a:cxn>
              <a:cxn ang="0">
                <a:pos x="connsiteX1" y="connsiteY1"/>
              </a:cxn>
            </a:cxnLst>
            <a:rect l="l" t="t" r="r" b="b"/>
            <a:pathLst>
              <a:path w="4571" h="1714">
                <a:moveTo>
                  <a:pt x="0" y="0"/>
                </a:moveTo>
                <a:lnTo>
                  <a:pt x="4572" y="1715"/>
                </a:lnTo>
              </a:path>
            </a:pathLst>
          </a:custGeom>
          <a:ln w="19050" cap="flat">
            <a:solidFill>
              <a:schemeClr val="accent6">
                <a:lumMod val="50000"/>
              </a:schemeClr>
            </a:solidFill>
            <a:prstDash val="solid"/>
            <a:miter/>
          </a:ln>
        </p:spPr>
        <p:txBody>
          <a:bodyPr rtlCol="0" anchor="ctr"/>
          <a:lstStyle/>
          <a:p>
            <a:endParaRPr lang="en-US"/>
          </a:p>
        </p:txBody>
      </p:sp>
      <p:sp>
        <p:nvSpPr>
          <p:cNvPr id="883" name="Freeform: Shape 203">
            <a:extLst>
              <a:ext uri="{FF2B5EF4-FFF2-40B4-BE49-F238E27FC236}">
                <a16:creationId xmlns:a16="http://schemas.microsoft.com/office/drawing/2014/main" id="{A2EDE3A8-A9CE-AB4D-A82A-C215C8DF4D62}"/>
              </a:ext>
            </a:extLst>
          </p:cNvPr>
          <p:cNvSpPr/>
          <p:nvPr/>
        </p:nvSpPr>
        <p:spPr>
          <a:xfrm>
            <a:off x="4255085" y="2145684"/>
            <a:ext cx="4526" cy="5429"/>
          </a:xfrm>
          <a:custGeom>
            <a:avLst/>
            <a:gdLst>
              <a:gd name="connsiteX0" fmla="*/ 2667 w 2667"/>
              <a:gd name="connsiteY0" fmla="*/ 5429 h 5429"/>
              <a:gd name="connsiteX1" fmla="*/ 0 w 2667"/>
              <a:gd name="connsiteY1" fmla="*/ 0 h 5429"/>
            </a:gdLst>
            <a:ahLst/>
            <a:cxnLst>
              <a:cxn ang="0">
                <a:pos x="connsiteX0" y="connsiteY0"/>
              </a:cxn>
              <a:cxn ang="0">
                <a:pos x="connsiteX1" y="connsiteY1"/>
              </a:cxn>
            </a:cxnLst>
            <a:rect l="l" t="t" r="r" b="b"/>
            <a:pathLst>
              <a:path w="2667" h="5429">
                <a:moveTo>
                  <a:pt x="2667" y="5429"/>
                </a:moveTo>
                <a:lnTo>
                  <a:pt x="0" y="0"/>
                </a:lnTo>
              </a:path>
            </a:pathLst>
          </a:custGeom>
          <a:ln w="19050" cap="flat">
            <a:solidFill>
              <a:schemeClr val="accent6">
                <a:lumMod val="50000"/>
              </a:schemeClr>
            </a:solidFill>
            <a:prstDash val="solid"/>
            <a:miter/>
          </a:ln>
        </p:spPr>
        <p:txBody>
          <a:bodyPr rtlCol="0" anchor="ctr"/>
          <a:lstStyle/>
          <a:p>
            <a:endParaRPr lang="en-US"/>
          </a:p>
        </p:txBody>
      </p:sp>
      <p:sp>
        <p:nvSpPr>
          <p:cNvPr id="884" name="Freeform: Shape 204">
            <a:extLst>
              <a:ext uri="{FF2B5EF4-FFF2-40B4-BE49-F238E27FC236}">
                <a16:creationId xmlns:a16="http://schemas.microsoft.com/office/drawing/2014/main" id="{69092E5B-B8D0-614D-AF27-E0143466CE2F}"/>
              </a:ext>
            </a:extLst>
          </p:cNvPr>
          <p:cNvSpPr/>
          <p:nvPr/>
        </p:nvSpPr>
        <p:spPr>
          <a:xfrm>
            <a:off x="6324081" y="2143970"/>
            <a:ext cx="16003" cy="1714"/>
          </a:xfrm>
          <a:custGeom>
            <a:avLst/>
            <a:gdLst>
              <a:gd name="connsiteX0" fmla="*/ 0 w 9429"/>
              <a:gd name="connsiteY0" fmla="*/ 0 h 1714"/>
              <a:gd name="connsiteX1" fmla="*/ 9430 w 9429"/>
              <a:gd name="connsiteY1" fmla="*/ 1715 h 1714"/>
            </a:gdLst>
            <a:ahLst/>
            <a:cxnLst>
              <a:cxn ang="0">
                <a:pos x="connsiteX0" y="connsiteY0"/>
              </a:cxn>
              <a:cxn ang="0">
                <a:pos x="connsiteX1" y="connsiteY1"/>
              </a:cxn>
            </a:cxnLst>
            <a:rect l="l" t="t" r="r" b="b"/>
            <a:pathLst>
              <a:path w="9429" h="1714">
                <a:moveTo>
                  <a:pt x="0" y="0"/>
                </a:moveTo>
                <a:lnTo>
                  <a:pt x="9430" y="1715"/>
                </a:lnTo>
              </a:path>
            </a:pathLst>
          </a:custGeom>
          <a:ln w="19050" cap="flat">
            <a:solidFill>
              <a:schemeClr val="accent6"/>
            </a:solidFill>
            <a:prstDash val="solid"/>
            <a:miter/>
          </a:ln>
        </p:spPr>
        <p:txBody>
          <a:bodyPr rtlCol="0" anchor="ctr"/>
          <a:lstStyle/>
          <a:p>
            <a:endParaRPr lang="en-US"/>
          </a:p>
        </p:txBody>
      </p:sp>
      <p:sp>
        <p:nvSpPr>
          <p:cNvPr id="885" name="Freeform: Shape 205">
            <a:extLst>
              <a:ext uri="{FF2B5EF4-FFF2-40B4-BE49-F238E27FC236}">
                <a16:creationId xmlns:a16="http://schemas.microsoft.com/office/drawing/2014/main" id="{5EAA9435-31C2-2647-92DF-899780F50A1B}"/>
              </a:ext>
            </a:extLst>
          </p:cNvPr>
          <p:cNvSpPr/>
          <p:nvPr/>
        </p:nvSpPr>
        <p:spPr>
          <a:xfrm>
            <a:off x="6336206" y="2145684"/>
            <a:ext cx="3880" cy="5429"/>
          </a:xfrm>
          <a:custGeom>
            <a:avLst/>
            <a:gdLst>
              <a:gd name="connsiteX0" fmla="*/ 0 w 2286"/>
              <a:gd name="connsiteY0" fmla="*/ 5429 h 5429"/>
              <a:gd name="connsiteX1" fmla="*/ 2286 w 2286"/>
              <a:gd name="connsiteY1" fmla="*/ 0 h 5429"/>
            </a:gdLst>
            <a:ahLst/>
            <a:cxnLst>
              <a:cxn ang="0">
                <a:pos x="connsiteX0" y="connsiteY0"/>
              </a:cxn>
              <a:cxn ang="0">
                <a:pos x="connsiteX1" y="connsiteY1"/>
              </a:cxn>
            </a:cxnLst>
            <a:rect l="l" t="t" r="r" b="b"/>
            <a:pathLst>
              <a:path w="2286" h="5429">
                <a:moveTo>
                  <a:pt x="0" y="5429"/>
                </a:moveTo>
                <a:lnTo>
                  <a:pt x="2286" y="0"/>
                </a:lnTo>
              </a:path>
            </a:pathLst>
          </a:custGeom>
          <a:ln w="19050" cap="flat">
            <a:solidFill>
              <a:schemeClr val="accent6"/>
            </a:solidFill>
            <a:prstDash val="solid"/>
            <a:miter/>
          </a:ln>
        </p:spPr>
        <p:txBody>
          <a:bodyPr rtlCol="0" anchor="ctr"/>
          <a:lstStyle/>
          <a:p>
            <a:endParaRPr lang="en-US"/>
          </a:p>
        </p:txBody>
      </p:sp>
      <p:sp>
        <p:nvSpPr>
          <p:cNvPr id="886" name="Freeform: Shape 293">
            <a:extLst>
              <a:ext uri="{FF2B5EF4-FFF2-40B4-BE49-F238E27FC236}">
                <a16:creationId xmlns:a16="http://schemas.microsoft.com/office/drawing/2014/main" id="{7112066D-A168-E946-A7EE-9180D2646201}"/>
              </a:ext>
            </a:extLst>
          </p:cNvPr>
          <p:cNvSpPr/>
          <p:nvPr/>
        </p:nvSpPr>
        <p:spPr>
          <a:xfrm>
            <a:off x="5199373"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87" name="Freeform: Shape 294">
            <a:extLst>
              <a:ext uri="{FF2B5EF4-FFF2-40B4-BE49-F238E27FC236}">
                <a16:creationId xmlns:a16="http://schemas.microsoft.com/office/drawing/2014/main" id="{06F16B92-FEC4-5841-BB74-146EBDCF3B18}"/>
              </a:ext>
            </a:extLst>
          </p:cNvPr>
          <p:cNvSpPr/>
          <p:nvPr/>
        </p:nvSpPr>
        <p:spPr>
          <a:xfrm>
            <a:off x="5248034"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88" name="Freeform: Shape 295">
            <a:extLst>
              <a:ext uri="{FF2B5EF4-FFF2-40B4-BE49-F238E27FC236}">
                <a16:creationId xmlns:a16="http://schemas.microsoft.com/office/drawing/2014/main" id="{A36B5817-7629-3D48-A388-55876939E288}"/>
              </a:ext>
            </a:extLst>
          </p:cNvPr>
          <p:cNvSpPr/>
          <p:nvPr/>
        </p:nvSpPr>
        <p:spPr>
          <a:xfrm>
            <a:off x="5242861"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89" name="Freeform: Shape 296">
            <a:extLst>
              <a:ext uri="{FF2B5EF4-FFF2-40B4-BE49-F238E27FC236}">
                <a16:creationId xmlns:a16="http://schemas.microsoft.com/office/drawing/2014/main" id="{9D90FBAD-DC88-D34C-8F7C-76F8C4F984A4}"/>
              </a:ext>
            </a:extLst>
          </p:cNvPr>
          <p:cNvSpPr/>
          <p:nvPr/>
        </p:nvSpPr>
        <p:spPr>
          <a:xfrm>
            <a:off x="529136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90" name="Freeform: Shape 297">
            <a:extLst>
              <a:ext uri="{FF2B5EF4-FFF2-40B4-BE49-F238E27FC236}">
                <a16:creationId xmlns:a16="http://schemas.microsoft.com/office/drawing/2014/main" id="{5847EADA-9989-564B-8131-A5689408862C}"/>
              </a:ext>
            </a:extLst>
          </p:cNvPr>
          <p:cNvSpPr/>
          <p:nvPr/>
        </p:nvSpPr>
        <p:spPr>
          <a:xfrm>
            <a:off x="5242861"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91" name="Freeform: Shape 298">
            <a:extLst>
              <a:ext uri="{FF2B5EF4-FFF2-40B4-BE49-F238E27FC236}">
                <a16:creationId xmlns:a16="http://schemas.microsoft.com/office/drawing/2014/main" id="{89E01B3D-4F6C-5E4F-B62D-DC09B52A7C33}"/>
              </a:ext>
            </a:extLst>
          </p:cNvPr>
          <p:cNvSpPr/>
          <p:nvPr/>
        </p:nvSpPr>
        <p:spPr>
          <a:xfrm>
            <a:off x="529136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92" name="Freeform: Shape 299">
            <a:extLst>
              <a:ext uri="{FF2B5EF4-FFF2-40B4-BE49-F238E27FC236}">
                <a16:creationId xmlns:a16="http://schemas.microsoft.com/office/drawing/2014/main" id="{626ADD24-52C2-074E-9616-3BEE2BB8F64F}"/>
              </a:ext>
            </a:extLst>
          </p:cNvPr>
          <p:cNvSpPr/>
          <p:nvPr/>
        </p:nvSpPr>
        <p:spPr>
          <a:xfrm>
            <a:off x="5242861"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93" name="Freeform: Shape 300">
            <a:extLst>
              <a:ext uri="{FF2B5EF4-FFF2-40B4-BE49-F238E27FC236}">
                <a16:creationId xmlns:a16="http://schemas.microsoft.com/office/drawing/2014/main" id="{085974CE-86D9-1F4E-9B90-9589B3F3991C}"/>
              </a:ext>
            </a:extLst>
          </p:cNvPr>
          <p:cNvSpPr/>
          <p:nvPr/>
        </p:nvSpPr>
        <p:spPr>
          <a:xfrm>
            <a:off x="529136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94" name="Freeform: Shape 301">
            <a:extLst>
              <a:ext uri="{FF2B5EF4-FFF2-40B4-BE49-F238E27FC236}">
                <a16:creationId xmlns:a16="http://schemas.microsoft.com/office/drawing/2014/main" id="{230FE32F-99FD-D34E-ADB4-627E8BE82032}"/>
              </a:ext>
            </a:extLst>
          </p:cNvPr>
          <p:cNvSpPr/>
          <p:nvPr/>
        </p:nvSpPr>
        <p:spPr>
          <a:xfrm>
            <a:off x="5249005"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95" name="Freeform: Shape 302">
            <a:extLst>
              <a:ext uri="{FF2B5EF4-FFF2-40B4-BE49-F238E27FC236}">
                <a16:creationId xmlns:a16="http://schemas.microsoft.com/office/drawing/2014/main" id="{303CDB1D-E684-8949-B237-2FAE4345B9F3}"/>
              </a:ext>
            </a:extLst>
          </p:cNvPr>
          <p:cNvSpPr/>
          <p:nvPr/>
        </p:nvSpPr>
        <p:spPr>
          <a:xfrm>
            <a:off x="5297666"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96" name="Freeform: Shape 303">
            <a:extLst>
              <a:ext uri="{FF2B5EF4-FFF2-40B4-BE49-F238E27FC236}">
                <a16:creationId xmlns:a16="http://schemas.microsoft.com/office/drawing/2014/main" id="{C0FF1E07-A83B-6C47-87CF-7AB4616CD1D9}"/>
              </a:ext>
            </a:extLst>
          </p:cNvPr>
          <p:cNvSpPr/>
          <p:nvPr/>
        </p:nvSpPr>
        <p:spPr>
          <a:xfrm>
            <a:off x="525531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97" name="Freeform: Shape 304">
            <a:extLst>
              <a:ext uri="{FF2B5EF4-FFF2-40B4-BE49-F238E27FC236}">
                <a16:creationId xmlns:a16="http://schemas.microsoft.com/office/drawing/2014/main" id="{2C6B5FC3-DEF3-8E40-9D36-375C09A2F16F}"/>
              </a:ext>
            </a:extLst>
          </p:cNvPr>
          <p:cNvSpPr/>
          <p:nvPr/>
        </p:nvSpPr>
        <p:spPr>
          <a:xfrm>
            <a:off x="5303810"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898" name="Freeform: Shape 305">
            <a:extLst>
              <a:ext uri="{FF2B5EF4-FFF2-40B4-BE49-F238E27FC236}">
                <a16:creationId xmlns:a16="http://schemas.microsoft.com/office/drawing/2014/main" id="{9502DD34-E8E6-4F45-90F1-68060D284E1C}"/>
              </a:ext>
            </a:extLst>
          </p:cNvPr>
          <p:cNvSpPr/>
          <p:nvPr/>
        </p:nvSpPr>
        <p:spPr>
          <a:xfrm>
            <a:off x="525531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899" name="Freeform: Shape 306">
            <a:extLst>
              <a:ext uri="{FF2B5EF4-FFF2-40B4-BE49-F238E27FC236}">
                <a16:creationId xmlns:a16="http://schemas.microsoft.com/office/drawing/2014/main" id="{D044EA58-EFDE-DD4F-9740-7D60389CDB57}"/>
              </a:ext>
            </a:extLst>
          </p:cNvPr>
          <p:cNvSpPr/>
          <p:nvPr/>
        </p:nvSpPr>
        <p:spPr>
          <a:xfrm>
            <a:off x="5303810"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00" name="Freeform: Shape 307">
            <a:extLst>
              <a:ext uri="{FF2B5EF4-FFF2-40B4-BE49-F238E27FC236}">
                <a16:creationId xmlns:a16="http://schemas.microsoft.com/office/drawing/2014/main" id="{8E2DAD35-C2D6-D24E-819D-64EC7DFCAE05}"/>
              </a:ext>
            </a:extLst>
          </p:cNvPr>
          <p:cNvSpPr/>
          <p:nvPr/>
        </p:nvSpPr>
        <p:spPr>
          <a:xfrm>
            <a:off x="525531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01" name="Freeform: Shape 308">
            <a:extLst>
              <a:ext uri="{FF2B5EF4-FFF2-40B4-BE49-F238E27FC236}">
                <a16:creationId xmlns:a16="http://schemas.microsoft.com/office/drawing/2014/main" id="{145C96BB-996B-6A47-8463-5F64B9772A8C}"/>
              </a:ext>
            </a:extLst>
          </p:cNvPr>
          <p:cNvSpPr/>
          <p:nvPr/>
        </p:nvSpPr>
        <p:spPr>
          <a:xfrm>
            <a:off x="5303810"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02" name="Freeform: Shape 309">
            <a:extLst>
              <a:ext uri="{FF2B5EF4-FFF2-40B4-BE49-F238E27FC236}">
                <a16:creationId xmlns:a16="http://schemas.microsoft.com/office/drawing/2014/main" id="{D89C86D6-03E8-754E-ABA7-1EEADCCF3CB4}"/>
              </a:ext>
            </a:extLst>
          </p:cNvPr>
          <p:cNvSpPr/>
          <p:nvPr/>
        </p:nvSpPr>
        <p:spPr>
          <a:xfrm>
            <a:off x="5273901"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03" name="Freeform: Shape 310">
            <a:extLst>
              <a:ext uri="{FF2B5EF4-FFF2-40B4-BE49-F238E27FC236}">
                <a16:creationId xmlns:a16="http://schemas.microsoft.com/office/drawing/2014/main" id="{5F2286F1-1D3C-334E-8A41-746B1E7C40AE}"/>
              </a:ext>
            </a:extLst>
          </p:cNvPr>
          <p:cNvSpPr/>
          <p:nvPr/>
        </p:nvSpPr>
        <p:spPr>
          <a:xfrm>
            <a:off x="532240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04" name="Freeform: Shape 311">
            <a:extLst>
              <a:ext uri="{FF2B5EF4-FFF2-40B4-BE49-F238E27FC236}">
                <a16:creationId xmlns:a16="http://schemas.microsoft.com/office/drawing/2014/main" id="{F4759653-F5B1-B94C-9274-56F1F26C3197}"/>
              </a:ext>
            </a:extLst>
          </p:cNvPr>
          <p:cNvSpPr/>
          <p:nvPr/>
        </p:nvSpPr>
        <p:spPr>
          <a:xfrm>
            <a:off x="5292493"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05" name="Freeform: Shape 312">
            <a:extLst>
              <a:ext uri="{FF2B5EF4-FFF2-40B4-BE49-F238E27FC236}">
                <a16:creationId xmlns:a16="http://schemas.microsoft.com/office/drawing/2014/main" id="{A7FF61E1-53BF-D84C-97F5-ED554CF61C75}"/>
              </a:ext>
            </a:extLst>
          </p:cNvPr>
          <p:cNvSpPr/>
          <p:nvPr/>
        </p:nvSpPr>
        <p:spPr>
          <a:xfrm>
            <a:off x="5340992"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06" name="Freeform: Shape 313">
            <a:extLst>
              <a:ext uri="{FF2B5EF4-FFF2-40B4-BE49-F238E27FC236}">
                <a16:creationId xmlns:a16="http://schemas.microsoft.com/office/drawing/2014/main" id="{87D9E463-E9B8-BC49-982E-25C6CCFB5A6B}"/>
              </a:ext>
            </a:extLst>
          </p:cNvPr>
          <p:cNvSpPr/>
          <p:nvPr/>
        </p:nvSpPr>
        <p:spPr>
          <a:xfrm>
            <a:off x="5733031"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07" name="Freeform: Shape 314">
            <a:extLst>
              <a:ext uri="{FF2B5EF4-FFF2-40B4-BE49-F238E27FC236}">
                <a16:creationId xmlns:a16="http://schemas.microsoft.com/office/drawing/2014/main" id="{1CCC4AFD-E1EC-BB4D-A8B4-3333A37F02BA}"/>
              </a:ext>
            </a:extLst>
          </p:cNvPr>
          <p:cNvSpPr/>
          <p:nvPr/>
        </p:nvSpPr>
        <p:spPr>
          <a:xfrm>
            <a:off x="5781694"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08" name="Freeform: Shape 315">
            <a:extLst>
              <a:ext uri="{FF2B5EF4-FFF2-40B4-BE49-F238E27FC236}">
                <a16:creationId xmlns:a16="http://schemas.microsoft.com/office/drawing/2014/main" id="{DB32EAB8-515B-644C-B734-77E25B4EB691}"/>
              </a:ext>
            </a:extLst>
          </p:cNvPr>
          <p:cNvSpPr/>
          <p:nvPr/>
        </p:nvSpPr>
        <p:spPr>
          <a:xfrm>
            <a:off x="626669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09" name="Freeform: Shape 316">
            <a:extLst>
              <a:ext uri="{FF2B5EF4-FFF2-40B4-BE49-F238E27FC236}">
                <a16:creationId xmlns:a16="http://schemas.microsoft.com/office/drawing/2014/main" id="{0A749EFD-104C-8E48-8A6F-2BA80F3D16C5}"/>
              </a:ext>
            </a:extLst>
          </p:cNvPr>
          <p:cNvSpPr/>
          <p:nvPr/>
        </p:nvSpPr>
        <p:spPr>
          <a:xfrm>
            <a:off x="6315352"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10" name="Freeform: Shape 317">
            <a:extLst>
              <a:ext uri="{FF2B5EF4-FFF2-40B4-BE49-F238E27FC236}">
                <a16:creationId xmlns:a16="http://schemas.microsoft.com/office/drawing/2014/main" id="{EF3951E3-EC06-F54C-B81D-7755669570A8}"/>
              </a:ext>
            </a:extLst>
          </p:cNvPr>
          <p:cNvSpPr/>
          <p:nvPr/>
        </p:nvSpPr>
        <p:spPr>
          <a:xfrm>
            <a:off x="626669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11" name="Freeform: Shape 318">
            <a:extLst>
              <a:ext uri="{FF2B5EF4-FFF2-40B4-BE49-F238E27FC236}">
                <a16:creationId xmlns:a16="http://schemas.microsoft.com/office/drawing/2014/main" id="{9F9E8A9C-B780-A545-8F29-1B4C3A7793F7}"/>
              </a:ext>
            </a:extLst>
          </p:cNvPr>
          <p:cNvSpPr/>
          <p:nvPr/>
        </p:nvSpPr>
        <p:spPr>
          <a:xfrm>
            <a:off x="6315352"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12" name="Freeform: Shape 319">
            <a:extLst>
              <a:ext uri="{FF2B5EF4-FFF2-40B4-BE49-F238E27FC236}">
                <a16:creationId xmlns:a16="http://schemas.microsoft.com/office/drawing/2014/main" id="{0C27C332-5DA3-3949-BE70-5B9643D6E6B4}"/>
              </a:ext>
            </a:extLst>
          </p:cNvPr>
          <p:cNvSpPr/>
          <p:nvPr/>
        </p:nvSpPr>
        <p:spPr>
          <a:xfrm>
            <a:off x="6279138"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13" name="Freeform: Shape 320">
            <a:extLst>
              <a:ext uri="{FF2B5EF4-FFF2-40B4-BE49-F238E27FC236}">
                <a16:creationId xmlns:a16="http://schemas.microsoft.com/office/drawing/2014/main" id="{C65B045B-40F9-954C-8A92-460FBDFAB3E5}"/>
              </a:ext>
            </a:extLst>
          </p:cNvPr>
          <p:cNvSpPr/>
          <p:nvPr/>
        </p:nvSpPr>
        <p:spPr>
          <a:xfrm>
            <a:off x="6327799"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14" name="Freeform: Shape 321">
            <a:extLst>
              <a:ext uri="{FF2B5EF4-FFF2-40B4-BE49-F238E27FC236}">
                <a16:creationId xmlns:a16="http://schemas.microsoft.com/office/drawing/2014/main" id="{5547CAC7-30D4-0C4C-A08C-FE27E4449939}"/>
              </a:ext>
            </a:extLst>
          </p:cNvPr>
          <p:cNvSpPr/>
          <p:nvPr/>
        </p:nvSpPr>
        <p:spPr>
          <a:xfrm>
            <a:off x="6279138"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15" name="Freeform: Shape 322">
            <a:extLst>
              <a:ext uri="{FF2B5EF4-FFF2-40B4-BE49-F238E27FC236}">
                <a16:creationId xmlns:a16="http://schemas.microsoft.com/office/drawing/2014/main" id="{A600FEF4-F74E-B547-BC56-43586900D6BC}"/>
              </a:ext>
            </a:extLst>
          </p:cNvPr>
          <p:cNvSpPr/>
          <p:nvPr/>
        </p:nvSpPr>
        <p:spPr>
          <a:xfrm>
            <a:off x="6327799"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16" name="Freeform: Shape 323">
            <a:extLst>
              <a:ext uri="{FF2B5EF4-FFF2-40B4-BE49-F238E27FC236}">
                <a16:creationId xmlns:a16="http://schemas.microsoft.com/office/drawing/2014/main" id="{C5D667B9-F9AD-4340-BE59-61508CD2C533}"/>
              </a:ext>
            </a:extLst>
          </p:cNvPr>
          <p:cNvSpPr/>
          <p:nvPr/>
        </p:nvSpPr>
        <p:spPr>
          <a:xfrm>
            <a:off x="6285444"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17" name="Freeform: Shape 324">
            <a:extLst>
              <a:ext uri="{FF2B5EF4-FFF2-40B4-BE49-F238E27FC236}">
                <a16:creationId xmlns:a16="http://schemas.microsoft.com/office/drawing/2014/main" id="{CD3A822B-76CF-9048-B073-4802E0BD4EEF}"/>
              </a:ext>
            </a:extLst>
          </p:cNvPr>
          <p:cNvSpPr/>
          <p:nvPr/>
        </p:nvSpPr>
        <p:spPr>
          <a:xfrm>
            <a:off x="6333944"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18" name="Freeform: Shape 325">
            <a:extLst>
              <a:ext uri="{FF2B5EF4-FFF2-40B4-BE49-F238E27FC236}">
                <a16:creationId xmlns:a16="http://schemas.microsoft.com/office/drawing/2014/main" id="{88841DCF-E2BA-9345-A5A9-DC7FCDCAA62B}"/>
              </a:ext>
            </a:extLst>
          </p:cNvPr>
          <p:cNvSpPr/>
          <p:nvPr/>
        </p:nvSpPr>
        <p:spPr>
          <a:xfrm>
            <a:off x="6291587"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19" name="Freeform: Shape 326">
            <a:extLst>
              <a:ext uri="{FF2B5EF4-FFF2-40B4-BE49-F238E27FC236}">
                <a16:creationId xmlns:a16="http://schemas.microsoft.com/office/drawing/2014/main" id="{01BFA142-57D5-9E4F-B35C-54C59CAD758B}"/>
              </a:ext>
            </a:extLst>
          </p:cNvPr>
          <p:cNvSpPr/>
          <p:nvPr/>
        </p:nvSpPr>
        <p:spPr>
          <a:xfrm>
            <a:off x="6340086"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20" name="Freeform: Shape 327">
            <a:extLst>
              <a:ext uri="{FF2B5EF4-FFF2-40B4-BE49-F238E27FC236}">
                <a16:creationId xmlns:a16="http://schemas.microsoft.com/office/drawing/2014/main" id="{3FC5764A-D0B3-8F4F-B1E1-4DA42C4D865A}"/>
              </a:ext>
            </a:extLst>
          </p:cNvPr>
          <p:cNvSpPr/>
          <p:nvPr/>
        </p:nvSpPr>
        <p:spPr>
          <a:xfrm>
            <a:off x="6291587"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21" name="Freeform: Shape 328">
            <a:extLst>
              <a:ext uri="{FF2B5EF4-FFF2-40B4-BE49-F238E27FC236}">
                <a16:creationId xmlns:a16="http://schemas.microsoft.com/office/drawing/2014/main" id="{77E5B62B-7799-B146-83EB-248A855A44B2}"/>
              </a:ext>
            </a:extLst>
          </p:cNvPr>
          <p:cNvSpPr/>
          <p:nvPr/>
        </p:nvSpPr>
        <p:spPr>
          <a:xfrm>
            <a:off x="6340086"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22" name="Freeform: Shape 329">
            <a:extLst>
              <a:ext uri="{FF2B5EF4-FFF2-40B4-BE49-F238E27FC236}">
                <a16:creationId xmlns:a16="http://schemas.microsoft.com/office/drawing/2014/main" id="{3F89E104-EE21-0248-B9BC-784B5B9AA9B0}"/>
              </a:ext>
            </a:extLst>
          </p:cNvPr>
          <p:cNvSpPr/>
          <p:nvPr/>
        </p:nvSpPr>
        <p:spPr>
          <a:xfrm>
            <a:off x="629773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23" name="Freeform: Shape 330">
            <a:extLst>
              <a:ext uri="{FF2B5EF4-FFF2-40B4-BE49-F238E27FC236}">
                <a16:creationId xmlns:a16="http://schemas.microsoft.com/office/drawing/2014/main" id="{B71252F2-8CFD-7548-A2E3-57E0CC780B5C}"/>
              </a:ext>
            </a:extLst>
          </p:cNvPr>
          <p:cNvSpPr/>
          <p:nvPr/>
        </p:nvSpPr>
        <p:spPr>
          <a:xfrm>
            <a:off x="634639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24" name="Freeform: Shape 331">
            <a:extLst>
              <a:ext uri="{FF2B5EF4-FFF2-40B4-BE49-F238E27FC236}">
                <a16:creationId xmlns:a16="http://schemas.microsoft.com/office/drawing/2014/main" id="{9B59CF4E-6C5B-DD42-92F6-E7D7943195FA}"/>
              </a:ext>
            </a:extLst>
          </p:cNvPr>
          <p:cNvSpPr/>
          <p:nvPr/>
        </p:nvSpPr>
        <p:spPr>
          <a:xfrm>
            <a:off x="629773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25" name="Freeform: Shape 332">
            <a:extLst>
              <a:ext uri="{FF2B5EF4-FFF2-40B4-BE49-F238E27FC236}">
                <a16:creationId xmlns:a16="http://schemas.microsoft.com/office/drawing/2014/main" id="{A67E4025-63AF-1447-AE9D-98E07F7CB405}"/>
              </a:ext>
            </a:extLst>
          </p:cNvPr>
          <p:cNvSpPr/>
          <p:nvPr/>
        </p:nvSpPr>
        <p:spPr>
          <a:xfrm>
            <a:off x="634639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26" name="Freeform: Shape 333">
            <a:extLst>
              <a:ext uri="{FF2B5EF4-FFF2-40B4-BE49-F238E27FC236}">
                <a16:creationId xmlns:a16="http://schemas.microsoft.com/office/drawing/2014/main" id="{84048901-A17A-C242-AA1C-BF735C7DF652}"/>
              </a:ext>
            </a:extLst>
          </p:cNvPr>
          <p:cNvSpPr/>
          <p:nvPr/>
        </p:nvSpPr>
        <p:spPr>
          <a:xfrm>
            <a:off x="629773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27" name="Freeform: Shape 334">
            <a:extLst>
              <a:ext uri="{FF2B5EF4-FFF2-40B4-BE49-F238E27FC236}">
                <a16:creationId xmlns:a16="http://schemas.microsoft.com/office/drawing/2014/main" id="{B52AC12E-CC0A-0E46-9A9D-A874102557BC}"/>
              </a:ext>
            </a:extLst>
          </p:cNvPr>
          <p:cNvSpPr/>
          <p:nvPr/>
        </p:nvSpPr>
        <p:spPr>
          <a:xfrm>
            <a:off x="634639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28" name="Freeform: Shape 335">
            <a:extLst>
              <a:ext uri="{FF2B5EF4-FFF2-40B4-BE49-F238E27FC236}">
                <a16:creationId xmlns:a16="http://schemas.microsoft.com/office/drawing/2014/main" id="{5DFED7CA-77A7-F846-A664-E288C2D08FAF}"/>
              </a:ext>
            </a:extLst>
          </p:cNvPr>
          <p:cNvSpPr/>
          <p:nvPr/>
        </p:nvSpPr>
        <p:spPr>
          <a:xfrm>
            <a:off x="629773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29" name="Freeform: Shape 336">
            <a:extLst>
              <a:ext uri="{FF2B5EF4-FFF2-40B4-BE49-F238E27FC236}">
                <a16:creationId xmlns:a16="http://schemas.microsoft.com/office/drawing/2014/main" id="{4FA48463-C012-A94E-A19F-AA6FE1198962}"/>
              </a:ext>
            </a:extLst>
          </p:cNvPr>
          <p:cNvSpPr/>
          <p:nvPr/>
        </p:nvSpPr>
        <p:spPr>
          <a:xfrm>
            <a:off x="634639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30" name="Freeform: Shape 337">
            <a:extLst>
              <a:ext uri="{FF2B5EF4-FFF2-40B4-BE49-F238E27FC236}">
                <a16:creationId xmlns:a16="http://schemas.microsoft.com/office/drawing/2014/main" id="{5020EC68-9A49-8A4C-B5B7-E554F3E477BD}"/>
              </a:ext>
            </a:extLst>
          </p:cNvPr>
          <p:cNvSpPr/>
          <p:nvPr/>
        </p:nvSpPr>
        <p:spPr>
          <a:xfrm>
            <a:off x="629773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31" name="Freeform: Shape 338">
            <a:extLst>
              <a:ext uri="{FF2B5EF4-FFF2-40B4-BE49-F238E27FC236}">
                <a16:creationId xmlns:a16="http://schemas.microsoft.com/office/drawing/2014/main" id="{081EB9BE-63D9-5040-827A-49F1B8F3C000}"/>
              </a:ext>
            </a:extLst>
          </p:cNvPr>
          <p:cNvSpPr/>
          <p:nvPr/>
        </p:nvSpPr>
        <p:spPr>
          <a:xfrm>
            <a:off x="634639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32" name="Freeform: Shape 339">
            <a:extLst>
              <a:ext uri="{FF2B5EF4-FFF2-40B4-BE49-F238E27FC236}">
                <a16:creationId xmlns:a16="http://schemas.microsoft.com/office/drawing/2014/main" id="{83B48CB0-EE06-7045-9658-80F4F52F783B}"/>
              </a:ext>
            </a:extLst>
          </p:cNvPr>
          <p:cNvSpPr/>
          <p:nvPr/>
        </p:nvSpPr>
        <p:spPr>
          <a:xfrm>
            <a:off x="629773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33" name="Freeform: Shape 340">
            <a:extLst>
              <a:ext uri="{FF2B5EF4-FFF2-40B4-BE49-F238E27FC236}">
                <a16:creationId xmlns:a16="http://schemas.microsoft.com/office/drawing/2014/main" id="{BE1C2139-4EC4-3844-BA9E-09818A0469FB}"/>
              </a:ext>
            </a:extLst>
          </p:cNvPr>
          <p:cNvSpPr/>
          <p:nvPr/>
        </p:nvSpPr>
        <p:spPr>
          <a:xfrm>
            <a:off x="634639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34" name="Freeform: Shape 341">
            <a:extLst>
              <a:ext uri="{FF2B5EF4-FFF2-40B4-BE49-F238E27FC236}">
                <a16:creationId xmlns:a16="http://schemas.microsoft.com/office/drawing/2014/main" id="{02784966-6DB9-9F45-800F-B474C1AA2A00}"/>
              </a:ext>
            </a:extLst>
          </p:cNvPr>
          <p:cNvSpPr/>
          <p:nvPr/>
        </p:nvSpPr>
        <p:spPr>
          <a:xfrm>
            <a:off x="629773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35" name="Freeform: Shape 342">
            <a:extLst>
              <a:ext uri="{FF2B5EF4-FFF2-40B4-BE49-F238E27FC236}">
                <a16:creationId xmlns:a16="http://schemas.microsoft.com/office/drawing/2014/main" id="{36627F09-0EAD-7847-BB2B-C0ED97384A9A}"/>
              </a:ext>
            </a:extLst>
          </p:cNvPr>
          <p:cNvSpPr/>
          <p:nvPr/>
        </p:nvSpPr>
        <p:spPr>
          <a:xfrm>
            <a:off x="634639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36" name="Freeform: Shape 343">
            <a:extLst>
              <a:ext uri="{FF2B5EF4-FFF2-40B4-BE49-F238E27FC236}">
                <a16:creationId xmlns:a16="http://schemas.microsoft.com/office/drawing/2014/main" id="{FB771988-658B-D348-81A1-C2D215F8103B}"/>
              </a:ext>
            </a:extLst>
          </p:cNvPr>
          <p:cNvSpPr/>
          <p:nvPr/>
        </p:nvSpPr>
        <p:spPr>
          <a:xfrm>
            <a:off x="6304034"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37" name="Freeform: Shape 344">
            <a:extLst>
              <a:ext uri="{FF2B5EF4-FFF2-40B4-BE49-F238E27FC236}">
                <a16:creationId xmlns:a16="http://schemas.microsoft.com/office/drawing/2014/main" id="{23D333FE-5699-FA4A-A341-57FB7952E63B}"/>
              </a:ext>
            </a:extLst>
          </p:cNvPr>
          <p:cNvSpPr/>
          <p:nvPr/>
        </p:nvSpPr>
        <p:spPr>
          <a:xfrm>
            <a:off x="6352534"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38" name="Freeform: Shape 345">
            <a:extLst>
              <a:ext uri="{FF2B5EF4-FFF2-40B4-BE49-F238E27FC236}">
                <a16:creationId xmlns:a16="http://schemas.microsoft.com/office/drawing/2014/main" id="{13D27FD0-BC1D-614B-99BD-531F42928722}"/>
              </a:ext>
            </a:extLst>
          </p:cNvPr>
          <p:cNvSpPr/>
          <p:nvPr/>
        </p:nvSpPr>
        <p:spPr>
          <a:xfrm>
            <a:off x="6304034"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39" name="Freeform: Shape 346">
            <a:extLst>
              <a:ext uri="{FF2B5EF4-FFF2-40B4-BE49-F238E27FC236}">
                <a16:creationId xmlns:a16="http://schemas.microsoft.com/office/drawing/2014/main" id="{26E867B7-A705-5B4D-9D12-46A75A2AE3DA}"/>
              </a:ext>
            </a:extLst>
          </p:cNvPr>
          <p:cNvSpPr/>
          <p:nvPr/>
        </p:nvSpPr>
        <p:spPr>
          <a:xfrm>
            <a:off x="6352534"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40" name="Freeform: Shape 347">
            <a:extLst>
              <a:ext uri="{FF2B5EF4-FFF2-40B4-BE49-F238E27FC236}">
                <a16:creationId xmlns:a16="http://schemas.microsoft.com/office/drawing/2014/main" id="{31825DA5-870A-D249-A3B2-9EEFF5D121A5}"/>
              </a:ext>
            </a:extLst>
          </p:cNvPr>
          <p:cNvSpPr/>
          <p:nvPr/>
        </p:nvSpPr>
        <p:spPr>
          <a:xfrm>
            <a:off x="6304034"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41" name="Freeform: Shape 348">
            <a:extLst>
              <a:ext uri="{FF2B5EF4-FFF2-40B4-BE49-F238E27FC236}">
                <a16:creationId xmlns:a16="http://schemas.microsoft.com/office/drawing/2014/main" id="{2CFC6974-C376-344E-B7EC-8E36AC8BD0C7}"/>
              </a:ext>
            </a:extLst>
          </p:cNvPr>
          <p:cNvSpPr/>
          <p:nvPr/>
        </p:nvSpPr>
        <p:spPr>
          <a:xfrm>
            <a:off x="6352534"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42" name="Freeform: Shape 349">
            <a:extLst>
              <a:ext uri="{FF2B5EF4-FFF2-40B4-BE49-F238E27FC236}">
                <a16:creationId xmlns:a16="http://schemas.microsoft.com/office/drawing/2014/main" id="{A25F800A-376C-9A44-9CD8-4B38E2AB8761}"/>
              </a:ext>
            </a:extLst>
          </p:cNvPr>
          <p:cNvSpPr/>
          <p:nvPr/>
        </p:nvSpPr>
        <p:spPr>
          <a:xfrm>
            <a:off x="6310178"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43" name="Freeform: Shape 350">
            <a:extLst>
              <a:ext uri="{FF2B5EF4-FFF2-40B4-BE49-F238E27FC236}">
                <a16:creationId xmlns:a16="http://schemas.microsoft.com/office/drawing/2014/main" id="{27CFECB1-B846-2D42-87DF-40778AA05762}"/>
              </a:ext>
            </a:extLst>
          </p:cNvPr>
          <p:cNvSpPr/>
          <p:nvPr/>
        </p:nvSpPr>
        <p:spPr>
          <a:xfrm>
            <a:off x="6358839"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44" name="Freeform: Shape 351">
            <a:extLst>
              <a:ext uri="{FF2B5EF4-FFF2-40B4-BE49-F238E27FC236}">
                <a16:creationId xmlns:a16="http://schemas.microsoft.com/office/drawing/2014/main" id="{D169DE79-C84E-424E-88F0-EFC1173E164B}"/>
              </a:ext>
            </a:extLst>
          </p:cNvPr>
          <p:cNvSpPr/>
          <p:nvPr/>
        </p:nvSpPr>
        <p:spPr>
          <a:xfrm>
            <a:off x="6310178"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45" name="Freeform: Shape 352">
            <a:extLst>
              <a:ext uri="{FF2B5EF4-FFF2-40B4-BE49-F238E27FC236}">
                <a16:creationId xmlns:a16="http://schemas.microsoft.com/office/drawing/2014/main" id="{0F317EFF-4111-6149-B7DA-20602BFEA69A}"/>
              </a:ext>
            </a:extLst>
          </p:cNvPr>
          <p:cNvSpPr/>
          <p:nvPr/>
        </p:nvSpPr>
        <p:spPr>
          <a:xfrm>
            <a:off x="6358839"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46" name="Freeform: Shape 353">
            <a:extLst>
              <a:ext uri="{FF2B5EF4-FFF2-40B4-BE49-F238E27FC236}">
                <a16:creationId xmlns:a16="http://schemas.microsoft.com/office/drawing/2014/main" id="{58DF27A9-82CF-1649-9884-34D0448524A7}"/>
              </a:ext>
            </a:extLst>
          </p:cNvPr>
          <p:cNvSpPr/>
          <p:nvPr/>
        </p:nvSpPr>
        <p:spPr>
          <a:xfrm>
            <a:off x="631632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47" name="Freeform: Shape 354">
            <a:extLst>
              <a:ext uri="{FF2B5EF4-FFF2-40B4-BE49-F238E27FC236}">
                <a16:creationId xmlns:a16="http://schemas.microsoft.com/office/drawing/2014/main" id="{06CD1A3A-D7E7-144D-A5DA-C8D134DACFF3}"/>
              </a:ext>
            </a:extLst>
          </p:cNvPr>
          <p:cNvSpPr/>
          <p:nvPr/>
        </p:nvSpPr>
        <p:spPr>
          <a:xfrm>
            <a:off x="6364983"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48" name="Freeform: Shape 355">
            <a:extLst>
              <a:ext uri="{FF2B5EF4-FFF2-40B4-BE49-F238E27FC236}">
                <a16:creationId xmlns:a16="http://schemas.microsoft.com/office/drawing/2014/main" id="{D744A450-D5A9-1D41-8CEF-FBF994E20998}"/>
              </a:ext>
            </a:extLst>
          </p:cNvPr>
          <p:cNvSpPr/>
          <p:nvPr/>
        </p:nvSpPr>
        <p:spPr>
          <a:xfrm>
            <a:off x="631632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49" name="Freeform: Shape 356">
            <a:extLst>
              <a:ext uri="{FF2B5EF4-FFF2-40B4-BE49-F238E27FC236}">
                <a16:creationId xmlns:a16="http://schemas.microsoft.com/office/drawing/2014/main" id="{30353135-AF67-FA4A-B32B-31077F9C9E22}"/>
              </a:ext>
            </a:extLst>
          </p:cNvPr>
          <p:cNvSpPr/>
          <p:nvPr/>
        </p:nvSpPr>
        <p:spPr>
          <a:xfrm>
            <a:off x="6364983"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50" name="Freeform: Shape 357">
            <a:extLst>
              <a:ext uri="{FF2B5EF4-FFF2-40B4-BE49-F238E27FC236}">
                <a16:creationId xmlns:a16="http://schemas.microsoft.com/office/drawing/2014/main" id="{714B6D5A-D2D4-2249-A09C-A417941A6D2A}"/>
              </a:ext>
            </a:extLst>
          </p:cNvPr>
          <p:cNvSpPr/>
          <p:nvPr/>
        </p:nvSpPr>
        <p:spPr>
          <a:xfrm>
            <a:off x="631632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51" name="Freeform: Shape 358">
            <a:extLst>
              <a:ext uri="{FF2B5EF4-FFF2-40B4-BE49-F238E27FC236}">
                <a16:creationId xmlns:a16="http://schemas.microsoft.com/office/drawing/2014/main" id="{2C7E5FC4-A481-1149-92CB-A033E6ABDE96}"/>
              </a:ext>
            </a:extLst>
          </p:cNvPr>
          <p:cNvSpPr/>
          <p:nvPr/>
        </p:nvSpPr>
        <p:spPr>
          <a:xfrm>
            <a:off x="6364983"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52" name="Freeform: Shape 359">
            <a:extLst>
              <a:ext uri="{FF2B5EF4-FFF2-40B4-BE49-F238E27FC236}">
                <a16:creationId xmlns:a16="http://schemas.microsoft.com/office/drawing/2014/main" id="{C517D267-E891-E847-9AAB-9C70BA9DEBE9}"/>
              </a:ext>
            </a:extLst>
          </p:cNvPr>
          <p:cNvSpPr/>
          <p:nvPr/>
        </p:nvSpPr>
        <p:spPr>
          <a:xfrm>
            <a:off x="6322626"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53" name="Freeform: Shape 360">
            <a:extLst>
              <a:ext uri="{FF2B5EF4-FFF2-40B4-BE49-F238E27FC236}">
                <a16:creationId xmlns:a16="http://schemas.microsoft.com/office/drawing/2014/main" id="{74C4B84C-26A4-3245-884E-ED73BD38A184}"/>
              </a:ext>
            </a:extLst>
          </p:cNvPr>
          <p:cNvSpPr/>
          <p:nvPr/>
        </p:nvSpPr>
        <p:spPr>
          <a:xfrm>
            <a:off x="6371126"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54" name="Freeform: Shape 361">
            <a:extLst>
              <a:ext uri="{FF2B5EF4-FFF2-40B4-BE49-F238E27FC236}">
                <a16:creationId xmlns:a16="http://schemas.microsoft.com/office/drawing/2014/main" id="{4DDF72BD-721F-C54A-A837-15674E5DEFC8}"/>
              </a:ext>
            </a:extLst>
          </p:cNvPr>
          <p:cNvSpPr/>
          <p:nvPr/>
        </p:nvSpPr>
        <p:spPr>
          <a:xfrm>
            <a:off x="6341218"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55" name="Freeform: Shape 362">
            <a:extLst>
              <a:ext uri="{FF2B5EF4-FFF2-40B4-BE49-F238E27FC236}">
                <a16:creationId xmlns:a16="http://schemas.microsoft.com/office/drawing/2014/main" id="{BCD7BBA5-B3F1-E14B-BB90-105CABA3D8A9}"/>
              </a:ext>
            </a:extLst>
          </p:cNvPr>
          <p:cNvSpPr/>
          <p:nvPr/>
        </p:nvSpPr>
        <p:spPr>
          <a:xfrm>
            <a:off x="6389879"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56" name="Freeform: Shape 363">
            <a:extLst>
              <a:ext uri="{FF2B5EF4-FFF2-40B4-BE49-F238E27FC236}">
                <a16:creationId xmlns:a16="http://schemas.microsoft.com/office/drawing/2014/main" id="{1E2DE6C3-CCCC-7B40-A85C-7A25546E1E9F}"/>
              </a:ext>
            </a:extLst>
          </p:cNvPr>
          <p:cNvSpPr/>
          <p:nvPr/>
        </p:nvSpPr>
        <p:spPr>
          <a:xfrm>
            <a:off x="6347360"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57" name="Freeform: Shape 364">
            <a:extLst>
              <a:ext uri="{FF2B5EF4-FFF2-40B4-BE49-F238E27FC236}">
                <a16:creationId xmlns:a16="http://schemas.microsoft.com/office/drawing/2014/main" id="{7971F4CA-BDC1-904A-B4CD-991D21F90FD1}"/>
              </a:ext>
            </a:extLst>
          </p:cNvPr>
          <p:cNvSpPr/>
          <p:nvPr/>
        </p:nvSpPr>
        <p:spPr>
          <a:xfrm>
            <a:off x="6396023"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58" name="Freeform: Shape 365">
            <a:extLst>
              <a:ext uri="{FF2B5EF4-FFF2-40B4-BE49-F238E27FC236}">
                <a16:creationId xmlns:a16="http://schemas.microsoft.com/office/drawing/2014/main" id="{09C47B6D-DD56-EA4E-AD2F-EB7BCE1ECDA3}"/>
              </a:ext>
            </a:extLst>
          </p:cNvPr>
          <p:cNvSpPr/>
          <p:nvPr/>
        </p:nvSpPr>
        <p:spPr>
          <a:xfrm>
            <a:off x="6477825" y="2145684"/>
            <a:ext cx="97000" cy="9525"/>
          </a:xfrm>
          <a:custGeom>
            <a:avLst/>
            <a:gdLst>
              <a:gd name="connsiteX0" fmla="*/ 0 w 57150"/>
              <a:gd name="connsiteY0" fmla="*/ 0 h 9525"/>
              <a:gd name="connsiteX1" fmla="*/ 57150 w 57150"/>
              <a:gd name="connsiteY1" fmla="*/ 0 h 9525"/>
            </a:gdLst>
            <a:ahLst/>
            <a:cxnLst>
              <a:cxn ang="0">
                <a:pos x="connsiteX0" y="connsiteY0"/>
              </a:cxn>
              <a:cxn ang="0">
                <a:pos x="connsiteX1" y="connsiteY1"/>
              </a:cxn>
            </a:cxnLst>
            <a:rect l="l" t="t" r="r" b="b"/>
            <a:pathLst>
              <a:path w="57150" h="9525">
                <a:moveTo>
                  <a:pt x="0" y="0"/>
                </a:moveTo>
                <a:lnTo>
                  <a:pt x="57150" y="0"/>
                </a:lnTo>
              </a:path>
            </a:pathLst>
          </a:custGeom>
          <a:ln w="19050" cap="sq">
            <a:solidFill>
              <a:schemeClr val="accent6"/>
            </a:solidFill>
            <a:prstDash val="solid"/>
            <a:miter/>
          </a:ln>
        </p:spPr>
        <p:txBody>
          <a:bodyPr rtlCol="0" anchor="ctr"/>
          <a:lstStyle/>
          <a:p>
            <a:endParaRPr lang="en-US"/>
          </a:p>
        </p:txBody>
      </p:sp>
      <p:sp>
        <p:nvSpPr>
          <p:cNvPr id="959" name="Freeform: Shape 366">
            <a:extLst>
              <a:ext uri="{FF2B5EF4-FFF2-40B4-BE49-F238E27FC236}">
                <a16:creationId xmlns:a16="http://schemas.microsoft.com/office/drawing/2014/main" id="{FFD71A0C-75CE-8744-88D9-C298F2E462C2}"/>
              </a:ext>
            </a:extLst>
          </p:cNvPr>
          <p:cNvSpPr/>
          <p:nvPr/>
        </p:nvSpPr>
        <p:spPr>
          <a:xfrm>
            <a:off x="6526325"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60" name="Freeform: Shape 367">
            <a:extLst>
              <a:ext uri="{FF2B5EF4-FFF2-40B4-BE49-F238E27FC236}">
                <a16:creationId xmlns:a16="http://schemas.microsoft.com/office/drawing/2014/main" id="{A275CE80-2823-8147-A2AB-7341F342C7BE}"/>
              </a:ext>
            </a:extLst>
          </p:cNvPr>
          <p:cNvSpPr/>
          <p:nvPr/>
        </p:nvSpPr>
        <p:spPr>
          <a:xfrm>
            <a:off x="6515009"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61" name="Freeform: Shape 368">
            <a:extLst>
              <a:ext uri="{FF2B5EF4-FFF2-40B4-BE49-F238E27FC236}">
                <a16:creationId xmlns:a16="http://schemas.microsoft.com/office/drawing/2014/main" id="{9CCF3477-AE2E-0642-AD83-4FDCD92C6BC5}"/>
              </a:ext>
            </a:extLst>
          </p:cNvPr>
          <p:cNvSpPr/>
          <p:nvPr/>
        </p:nvSpPr>
        <p:spPr>
          <a:xfrm>
            <a:off x="6563509"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62" name="Freeform: Shape 369">
            <a:extLst>
              <a:ext uri="{FF2B5EF4-FFF2-40B4-BE49-F238E27FC236}">
                <a16:creationId xmlns:a16="http://schemas.microsoft.com/office/drawing/2014/main" id="{66EF7FDD-D774-A842-BA57-E09B82ED10B3}"/>
              </a:ext>
            </a:extLst>
          </p:cNvPr>
          <p:cNvSpPr/>
          <p:nvPr/>
        </p:nvSpPr>
        <p:spPr>
          <a:xfrm>
            <a:off x="6819102"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63" name="Freeform: Shape 370">
            <a:extLst>
              <a:ext uri="{FF2B5EF4-FFF2-40B4-BE49-F238E27FC236}">
                <a16:creationId xmlns:a16="http://schemas.microsoft.com/office/drawing/2014/main" id="{36DA8A11-0F6B-FE49-A49D-AED9E6AD226D}"/>
              </a:ext>
            </a:extLst>
          </p:cNvPr>
          <p:cNvSpPr/>
          <p:nvPr/>
        </p:nvSpPr>
        <p:spPr>
          <a:xfrm>
            <a:off x="6867601"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64" name="Freeform: Shape 371">
            <a:extLst>
              <a:ext uri="{FF2B5EF4-FFF2-40B4-BE49-F238E27FC236}">
                <a16:creationId xmlns:a16="http://schemas.microsoft.com/office/drawing/2014/main" id="{792E681E-CE2D-084E-97A0-9D0CE55A64E7}"/>
              </a:ext>
            </a:extLst>
          </p:cNvPr>
          <p:cNvSpPr/>
          <p:nvPr/>
        </p:nvSpPr>
        <p:spPr>
          <a:xfrm>
            <a:off x="6825244"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65" name="Freeform: Shape 372">
            <a:extLst>
              <a:ext uri="{FF2B5EF4-FFF2-40B4-BE49-F238E27FC236}">
                <a16:creationId xmlns:a16="http://schemas.microsoft.com/office/drawing/2014/main" id="{A09C688B-0D0E-B04D-81FD-A57316F0C93B}"/>
              </a:ext>
            </a:extLst>
          </p:cNvPr>
          <p:cNvSpPr/>
          <p:nvPr/>
        </p:nvSpPr>
        <p:spPr>
          <a:xfrm>
            <a:off x="6873906"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66" name="Freeform: Shape 373">
            <a:extLst>
              <a:ext uri="{FF2B5EF4-FFF2-40B4-BE49-F238E27FC236}">
                <a16:creationId xmlns:a16="http://schemas.microsoft.com/office/drawing/2014/main" id="{FFFC500A-FD1F-F441-86C1-5B08F9708D4E}"/>
              </a:ext>
            </a:extLst>
          </p:cNvPr>
          <p:cNvSpPr/>
          <p:nvPr/>
        </p:nvSpPr>
        <p:spPr>
          <a:xfrm>
            <a:off x="7476919" y="2145684"/>
            <a:ext cx="97161"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6"/>
            </a:solidFill>
            <a:prstDash val="solid"/>
            <a:miter/>
          </a:ln>
        </p:spPr>
        <p:txBody>
          <a:bodyPr rtlCol="0" anchor="ctr"/>
          <a:lstStyle/>
          <a:p>
            <a:endParaRPr lang="en-US"/>
          </a:p>
        </p:txBody>
      </p:sp>
      <p:sp>
        <p:nvSpPr>
          <p:cNvPr id="967" name="Freeform: Shape 374">
            <a:extLst>
              <a:ext uri="{FF2B5EF4-FFF2-40B4-BE49-F238E27FC236}">
                <a16:creationId xmlns:a16="http://schemas.microsoft.com/office/drawing/2014/main" id="{442FFAA1-FC14-3E43-AE61-772F8E204036}"/>
              </a:ext>
            </a:extLst>
          </p:cNvPr>
          <p:cNvSpPr/>
          <p:nvPr/>
        </p:nvSpPr>
        <p:spPr>
          <a:xfrm>
            <a:off x="7525418" y="2117014"/>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6"/>
            </a:solidFill>
            <a:prstDash val="solid"/>
            <a:miter/>
          </a:ln>
        </p:spPr>
        <p:txBody>
          <a:bodyPr rtlCol="0" anchor="ctr"/>
          <a:lstStyle/>
          <a:p>
            <a:endParaRPr lang="en-US"/>
          </a:p>
        </p:txBody>
      </p:sp>
      <p:sp>
        <p:nvSpPr>
          <p:cNvPr id="968" name="Freeform: Shape 380">
            <a:extLst>
              <a:ext uri="{FF2B5EF4-FFF2-40B4-BE49-F238E27FC236}">
                <a16:creationId xmlns:a16="http://schemas.microsoft.com/office/drawing/2014/main" id="{430238A1-9428-DE48-8919-650F81C57C12}"/>
              </a:ext>
            </a:extLst>
          </p:cNvPr>
          <p:cNvSpPr/>
          <p:nvPr/>
        </p:nvSpPr>
        <p:spPr>
          <a:xfrm>
            <a:off x="7525418" y="2143970"/>
            <a:ext cx="808" cy="1714"/>
          </a:xfrm>
          <a:custGeom>
            <a:avLst/>
            <a:gdLst>
              <a:gd name="connsiteX0" fmla="*/ 476 w 476"/>
              <a:gd name="connsiteY0" fmla="*/ 0 h 1714"/>
              <a:gd name="connsiteX1" fmla="*/ 0 w 476"/>
              <a:gd name="connsiteY1" fmla="*/ 1715 h 1714"/>
            </a:gdLst>
            <a:ahLst/>
            <a:cxnLst>
              <a:cxn ang="0">
                <a:pos x="connsiteX0" y="connsiteY0"/>
              </a:cxn>
              <a:cxn ang="0">
                <a:pos x="connsiteX1" y="connsiteY1"/>
              </a:cxn>
            </a:cxnLst>
            <a:rect l="l" t="t" r="r" b="b"/>
            <a:pathLst>
              <a:path w="476" h="1714">
                <a:moveTo>
                  <a:pt x="476" y="0"/>
                </a:moveTo>
                <a:lnTo>
                  <a:pt x="0" y="1715"/>
                </a:lnTo>
              </a:path>
            </a:pathLst>
          </a:custGeom>
          <a:ln w="19050" cap="flat">
            <a:solidFill>
              <a:schemeClr val="accent6"/>
            </a:solidFill>
            <a:prstDash val="solid"/>
            <a:miter/>
          </a:ln>
        </p:spPr>
        <p:txBody>
          <a:bodyPr rtlCol="0" anchor="ctr"/>
          <a:lstStyle/>
          <a:p>
            <a:endParaRPr lang="en-US"/>
          </a:p>
        </p:txBody>
      </p:sp>
      <p:sp>
        <p:nvSpPr>
          <p:cNvPr id="969" name="Freeform: Shape 381">
            <a:extLst>
              <a:ext uri="{FF2B5EF4-FFF2-40B4-BE49-F238E27FC236}">
                <a16:creationId xmlns:a16="http://schemas.microsoft.com/office/drawing/2014/main" id="{E85D4441-66F2-B945-9F41-0CCC56DE8AB3}"/>
              </a:ext>
            </a:extLst>
          </p:cNvPr>
          <p:cNvSpPr/>
          <p:nvPr/>
        </p:nvSpPr>
        <p:spPr>
          <a:xfrm>
            <a:off x="4247325" y="2143970"/>
            <a:ext cx="7759" cy="1714"/>
          </a:xfrm>
          <a:custGeom>
            <a:avLst/>
            <a:gdLst>
              <a:gd name="connsiteX0" fmla="*/ 0 w 4571"/>
              <a:gd name="connsiteY0" fmla="*/ 0 h 1714"/>
              <a:gd name="connsiteX1" fmla="*/ 4572 w 4571"/>
              <a:gd name="connsiteY1" fmla="*/ 1715 h 1714"/>
            </a:gdLst>
            <a:ahLst/>
            <a:cxnLst>
              <a:cxn ang="0">
                <a:pos x="connsiteX0" y="connsiteY0"/>
              </a:cxn>
              <a:cxn ang="0">
                <a:pos x="connsiteX1" y="connsiteY1"/>
              </a:cxn>
            </a:cxnLst>
            <a:rect l="l" t="t" r="r" b="b"/>
            <a:pathLst>
              <a:path w="4571" h="1714">
                <a:moveTo>
                  <a:pt x="0" y="0"/>
                </a:moveTo>
                <a:lnTo>
                  <a:pt x="4572" y="1715"/>
                </a:lnTo>
              </a:path>
            </a:pathLst>
          </a:custGeom>
          <a:ln w="19050" cap="flat">
            <a:solidFill>
              <a:schemeClr val="accent6">
                <a:lumMod val="50000"/>
              </a:schemeClr>
            </a:solidFill>
            <a:prstDash val="solid"/>
            <a:miter/>
          </a:ln>
        </p:spPr>
        <p:txBody>
          <a:bodyPr rtlCol="0" anchor="ctr"/>
          <a:lstStyle/>
          <a:p>
            <a:endParaRPr lang="en-US"/>
          </a:p>
        </p:txBody>
      </p:sp>
      <p:sp>
        <p:nvSpPr>
          <p:cNvPr id="970" name="Freeform: Shape 382">
            <a:extLst>
              <a:ext uri="{FF2B5EF4-FFF2-40B4-BE49-F238E27FC236}">
                <a16:creationId xmlns:a16="http://schemas.microsoft.com/office/drawing/2014/main" id="{5694248E-CB8C-5946-B1E8-F88160251CC1}"/>
              </a:ext>
            </a:extLst>
          </p:cNvPr>
          <p:cNvSpPr/>
          <p:nvPr/>
        </p:nvSpPr>
        <p:spPr>
          <a:xfrm>
            <a:off x="4255085" y="2145684"/>
            <a:ext cx="4526" cy="5429"/>
          </a:xfrm>
          <a:custGeom>
            <a:avLst/>
            <a:gdLst>
              <a:gd name="connsiteX0" fmla="*/ 2667 w 2667"/>
              <a:gd name="connsiteY0" fmla="*/ 5429 h 5429"/>
              <a:gd name="connsiteX1" fmla="*/ 0 w 2667"/>
              <a:gd name="connsiteY1" fmla="*/ 0 h 5429"/>
            </a:gdLst>
            <a:ahLst/>
            <a:cxnLst>
              <a:cxn ang="0">
                <a:pos x="connsiteX0" y="connsiteY0"/>
              </a:cxn>
              <a:cxn ang="0">
                <a:pos x="connsiteX1" y="connsiteY1"/>
              </a:cxn>
            </a:cxnLst>
            <a:rect l="l" t="t" r="r" b="b"/>
            <a:pathLst>
              <a:path w="2667" h="5429">
                <a:moveTo>
                  <a:pt x="2667" y="5429"/>
                </a:moveTo>
                <a:lnTo>
                  <a:pt x="0" y="0"/>
                </a:lnTo>
              </a:path>
            </a:pathLst>
          </a:custGeom>
          <a:ln w="19050" cap="flat">
            <a:solidFill>
              <a:schemeClr val="accent6">
                <a:lumMod val="50000"/>
              </a:schemeClr>
            </a:solidFill>
            <a:prstDash val="solid"/>
            <a:miter/>
          </a:ln>
        </p:spPr>
        <p:txBody>
          <a:bodyPr rtlCol="0" anchor="ctr"/>
          <a:lstStyle/>
          <a:p>
            <a:endParaRPr lang="en-US"/>
          </a:p>
        </p:txBody>
      </p:sp>
      <p:sp>
        <p:nvSpPr>
          <p:cNvPr id="971" name="Freeform: Shape 383">
            <a:extLst>
              <a:ext uri="{FF2B5EF4-FFF2-40B4-BE49-F238E27FC236}">
                <a16:creationId xmlns:a16="http://schemas.microsoft.com/office/drawing/2014/main" id="{BE5C0C22-6F43-A94D-8074-5AF389E68283}"/>
              </a:ext>
            </a:extLst>
          </p:cNvPr>
          <p:cNvSpPr/>
          <p:nvPr/>
        </p:nvSpPr>
        <p:spPr>
          <a:xfrm>
            <a:off x="6324081" y="2143970"/>
            <a:ext cx="16003" cy="1714"/>
          </a:xfrm>
          <a:custGeom>
            <a:avLst/>
            <a:gdLst>
              <a:gd name="connsiteX0" fmla="*/ 0 w 9429"/>
              <a:gd name="connsiteY0" fmla="*/ 0 h 1714"/>
              <a:gd name="connsiteX1" fmla="*/ 9430 w 9429"/>
              <a:gd name="connsiteY1" fmla="*/ 1715 h 1714"/>
            </a:gdLst>
            <a:ahLst/>
            <a:cxnLst>
              <a:cxn ang="0">
                <a:pos x="connsiteX0" y="connsiteY0"/>
              </a:cxn>
              <a:cxn ang="0">
                <a:pos x="connsiteX1" y="connsiteY1"/>
              </a:cxn>
            </a:cxnLst>
            <a:rect l="l" t="t" r="r" b="b"/>
            <a:pathLst>
              <a:path w="9429" h="1714">
                <a:moveTo>
                  <a:pt x="0" y="0"/>
                </a:moveTo>
                <a:lnTo>
                  <a:pt x="9430" y="1715"/>
                </a:lnTo>
              </a:path>
            </a:pathLst>
          </a:custGeom>
          <a:ln w="19050" cap="flat">
            <a:solidFill>
              <a:schemeClr val="accent6"/>
            </a:solidFill>
            <a:prstDash val="solid"/>
            <a:miter/>
          </a:ln>
        </p:spPr>
        <p:txBody>
          <a:bodyPr rtlCol="0" anchor="ctr"/>
          <a:lstStyle/>
          <a:p>
            <a:endParaRPr lang="en-US"/>
          </a:p>
        </p:txBody>
      </p:sp>
      <p:sp>
        <p:nvSpPr>
          <p:cNvPr id="972" name="Freeform: Shape 384">
            <a:extLst>
              <a:ext uri="{FF2B5EF4-FFF2-40B4-BE49-F238E27FC236}">
                <a16:creationId xmlns:a16="http://schemas.microsoft.com/office/drawing/2014/main" id="{8D1CE3AD-0975-5C4C-AA2D-82C7AB236236}"/>
              </a:ext>
            </a:extLst>
          </p:cNvPr>
          <p:cNvSpPr/>
          <p:nvPr/>
        </p:nvSpPr>
        <p:spPr>
          <a:xfrm>
            <a:off x="6336206" y="2145684"/>
            <a:ext cx="3880" cy="5429"/>
          </a:xfrm>
          <a:custGeom>
            <a:avLst/>
            <a:gdLst>
              <a:gd name="connsiteX0" fmla="*/ 0 w 2286"/>
              <a:gd name="connsiteY0" fmla="*/ 5429 h 5429"/>
              <a:gd name="connsiteX1" fmla="*/ 2286 w 2286"/>
              <a:gd name="connsiteY1" fmla="*/ 0 h 5429"/>
            </a:gdLst>
            <a:ahLst/>
            <a:cxnLst>
              <a:cxn ang="0">
                <a:pos x="connsiteX0" y="connsiteY0"/>
              </a:cxn>
              <a:cxn ang="0">
                <a:pos x="connsiteX1" y="connsiteY1"/>
              </a:cxn>
            </a:cxnLst>
            <a:rect l="l" t="t" r="r" b="b"/>
            <a:pathLst>
              <a:path w="2286" h="5429">
                <a:moveTo>
                  <a:pt x="0" y="5429"/>
                </a:moveTo>
                <a:lnTo>
                  <a:pt x="2286" y="0"/>
                </a:lnTo>
              </a:path>
            </a:pathLst>
          </a:custGeom>
          <a:ln w="19050" cap="flat">
            <a:solidFill>
              <a:schemeClr val="accent6"/>
            </a:solidFill>
            <a:prstDash val="solid"/>
            <a:miter/>
          </a:ln>
        </p:spPr>
        <p:txBody>
          <a:bodyPr rtlCol="0" anchor="ctr"/>
          <a:lstStyle/>
          <a:p>
            <a:endParaRPr lang="en-US"/>
          </a:p>
        </p:txBody>
      </p:sp>
      <p:sp>
        <p:nvSpPr>
          <p:cNvPr id="505" name="TextBox 504">
            <a:extLst>
              <a:ext uri="{FF2B5EF4-FFF2-40B4-BE49-F238E27FC236}">
                <a16:creationId xmlns:a16="http://schemas.microsoft.com/office/drawing/2014/main" id="{DB6CCF06-9E61-7F44-82CD-71D77624C3B5}"/>
              </a:ext>
            </a:extLst>
          </p:cNvPr>
          <p:cNvSpPr txBox="1"/>
          <p:nvPr/>
        </p:nvSpPr>
        <p:spPr>
          <a:xfrm>
            <a:off x="4229009" y="3835918"/>
            <a:ext cx="1421680" cy="461665"/>
          </a:xfrm>
          <a:prstGeom prst="rect">
            <a:avLst/>
          </a:prstGeom>
          <a:noFill/>
        </p:spPr>
        <p:txBody>
          <a:bodyPr wrap="square" rtlCol="0">
            <a:spAutoFit/>
          </a:bodyPr>
          <a:lstStyle/>
          <a:p>
            <a:r>
              <a:rPr lang="en-NZ" sz="1200">
                <a:latin typeface="Arial" panose="020B0604020202020204" pitchFamily="34" charset="0"/>
                <a:cs typeface="Arial" panose="020B0604020202020204" pitchFamily="34" charset="0"/>
              </a:rPr>
              <a:t>12 cycles post randomization</a:t>
            </a:r>
          </a:p>
        </p:txBody>
      </p:sp>
      <p:sp>
        <p:nvSpPr>
          <p:cNvPr id="506" name="TextBox 505">
            <a:extLst>
              <a:ext uri="{FF2B5EF4-FFF2-40B4-BE49-F238E27FC236}">
                <a16:creationId xmlns:a16="http://schemas.microsoft.com/office/drawing/2014/main" id="{961344E1-CE3A-6543-8579-095955F5F2CE}"/>
              </a:ext>
            </a:extLst>
          </p:cNvPr>
          <p:cNvSpPr txBox="1"/>
          <p:nvPr/>
        </p:nvSpPr>
        <p:spPr>
          <a:xfrm>
            <a:off x="6344992" y="3835918"/>
            <a:ext cx="1406871" cy="461665"/>
          </a:xfrm>
          <a:prstGeom prst="rect">
            <a:avLst/>
          </a:prstGeom>
          <a:noFill/>
        </p:spPr>
        <p:txBody>
          <a:bodyPr wrap="square" rtlCol="0">
            <a:spAutoFit/>
          </a:bodyPr>
          <a:lstStyle/>
          <a:p>
            <a:r>
              <a:rPr lang="en-NZ" sz="1200">
                <a:latin typeface="Arial" panose="020B0604020202020204" pitchFamily="34" charset="0"/>
                <a:cs typeface="Arial" panose="020B0604020202020204" pitchFamily="34" charset="0"/>
              </a:rPr>
              <a:t>24 cycles post randomization</a:t>
            </a:r>
          </a:p>
        </p:txBody>
      </p:sp>
      <p:sp>
        <p:nvSpPr>
          <p:cNvPr id="509" name="Rectangle 508">
            <a:extLst>
              <a:ext uri="{FF2B5EF4-FFF2-40B4-BE49-F238E27FC236}">
                <a16:creationId xmlns:a16="http://schemas.microsoft.com/office/drawing/2014/main" id="{9DB46EA8-7E8A-A54E-A4A9-CE5C32742444}"/>
              </a:ext>
            </a:extLst>
          </p:cNvPr>
          <p:cNvSpPr/>
          <p:nvPr/>
        </p:nvSpPr>
        <p:spPr>
          <a:xfrm>
            <a:off x="1070427" y="2014441"/>
            <a:ext cx="1110981" cy="2377440"/>
          </a:xfrm>
          <a:prstGeom prst="rect">
            <a:avLst/>
          </a:prstGeom>
          <a:solidFill>
            <a:schemeClr val="accent1">
              <a:lumMod val="25000"/>
              <a:lumOff val="75000"/>
              <a:alpha val="19608"/>
            </a:schemeClr>
          </a:solidFill>
        </p:spPr>
        <p:txBody>
          <a:bodyPr wrap="square" rtlCol="0" anchor="ctr">
            <a:spAutoFit/>
          </a:bodyPr>
          <a:lstStyle/>
          <a:p>
            <a:pPr algn="l"/>
            <a:endParaRPr lang="en-US">
              <a:solidFill>
                <a:schemeClr val="bg2">
                  <a:lumMod val="75000"/>
                </a:schemeClr>
              </a:solidFill>
            </a:endParaRPr>
          </a:p>
        </p:txBody>
      </p:sp>
      <p:cxnSp>
        <p:nvCxnSpPr>
          <p:cNvPr id="510" name="Straight Connector 509">
            <a:extLst>
              <a:ext uri="{FF2B5EF4-FFF2-40B4-BE49-F238E27FC236}">
                <a16:creationId xmlns:a16="http://schemas.microsoft.com/office/drawing/2014/main" id="{2740AF6E-FFE2-F04F-844E-18B1E83049BB}"/>
              </a:ext>
            </a:extLst>
          </p:cNvPr>
          <p:cNvCxnSpPr>
            <a:cxnSpLocks/>
            <a:endCxn id="570" idx="3"/>
          </p:cNvCxnSpPr>
          <p:nvPr/>
        </p:nvCxnSpPr>
        <p:spPr bwMode="auto">
          <a:xfrm flipH="1" flipV="1">
            <a:off x="1008693" y="4390965"/>
            <a:ext cx="7481664" cy="12014"/>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11" name="TextBox 510">
            <a:extLst>
              <a:ext uri="{FF2B5EF4-FFF2-40B4-BE49-F238E27FC236}">
                <a16:creationId xmlns:a16="http://schemas.microsoft.com/office/drawing/2014/main" id="{0E4D5202-3529-C744-BFA0-A87093C521F2}"/>
              </a:ext>
            </a:extLst>
          </p:cNvPr>
          <p:cNvSpPr txBox="1"/>
          <p:nvPr/>
        </p:nvSpPr>
        <p:spPr>
          <a:xfrm>
            <a:off x="963681" y="3453278"/>
            <a:ext cx="1301782" cy="830997"/>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Pre randomization treatment with Ibr + Ven</a:t>
            </a:r>
            <a:endParaRPr lang="en-US" sz="1200" baseline="30000">
              <a:latin typeface="Arial" panose="020B0604020202020204" pitchFamily="34" charset="0"/>
              <a:cs typeface="Arial" panose="020B0604020202020204" pitchFamily="34" charset="0"/>
            </a:endParaRPr>
          </a:p>
        </p:txBody>
      </p:sp>
      <p:sp>
        <p:nvSpPr>
          <p:cNvPr id="512" name="TextBox 511">
            <a:extLst>
              <a:ext uri="{FF2B5EF4-FFF2-40B4-BE49-F238E27FC236}">
                <a16:creationId xmlns:a16="http://schemas.microsoft.com/office/drawing/2014/main" id="{18F4900E-8800-A341-8FF2-DF558C040BCC}"/>
              </a:ext>
            </a:extLst>
          </p:cNvPr>
          <p:cNvSpPr txBox="1"/>
          <p:nvPr/>
        </p:nvSpPr>
        <p:spPr>
          <a:xfrm>
            <a:off x="2401529" y="3835918"/>
            <a:ext cx="1566192" cy="461665"/>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Start of randomized treatment</a:t>
            </a:r>
          </a:p>
        </p:txBody>
      </p:sp>
      <p:sp>
        <p:nvSpPr>
          <p:cNvPr id="513" name="Arrow: Right 22">
            <a:extLst>
              <a:ext uri="{FF2B5EF4-FFF2-40B4-BE49-F238E27FC236}">
                <a16:creationId xmlns:a16="http://schemas.microsoft.com/office/drawing/2014/main" id="{76F6E019-D7C5-BE42-90FE-39A8576CB881}"/>
              </a:ext>
            </a:extLst>
          </p:cNvPr>
          <p:cNvSpPr/>
          <p:nvPr/>
        </p:nvSpPr>
        <p:spPr>
          <a:xfrm>
            <a:off x="2181351" y="3815169"/>
            <a:ext cx="304869" cy="334651"/>
          </a:xfrm>
          <a:prstGeom prst="rightArrow">
            <a:avLst>
              <a:gd name="adj1" fmla="val 50000"/>
              <a:gd name="adj2" fmla="val 47245"/>
            </a:avLst>
          </a:prstGeom>
          <a:solidFill>
            <a:schemeClr val="tx1"/>
          </a:solidFill>
          <a:ln>
            <a:noFill/>
          </a:ln>
        </p:spPr>
        <p:txBody>
          <a:bodyPr wrap="square" rtlCol="0" anchor="ctr">
            <a:spAutoFit/>
          </a:bodyPr>
          <a:lstStyle/>
          <a:p>
            <a:pPr algn="l"/>
            <a:endParaRPr lang="en-US">
              <a:solidFill>
                <a:schemeClr val="bg2">
                  <a:lumMod val="75000"/>
                </a:schemeClr>
              </a:solidFill>
            </a:endParaRPr>
          </a:p>
        </p:txBody>
      </p:sp>
      <p:sp>
        <p:nvSpPr>
          <p:cNvPr id="616" name="Freeform: Shape 10">
            <a:extLst>
              <a:ext uri="{FF2B5EF4-FFF2-40B4-BE49-F238E27FC236}">
                <a16:creationId xmlns:a16="http://schemas.microsoft.com/office/drawing/2014/main" id="{A6C96D27-FDEB-7D4A-ABF9-3849CD460AE2}"/>
              </a:ext>
            </a:extLst>
          </p:cNvPr>
          <p:cNvSpPr/>
          <p:nvPr/>
        </p:nvSpPr>
        <p:spPr>
          <a:xfrm>
            <a:off x="3170003"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17" name="Freeform: Shape 11">
            <a:extLst>
              <a:ext uri="{FF2B5EF4-FFF2-40B4-BE49-F238E27FC236}">
                <a16:creationId xmlns:a16="http://schemas.microsoft.com/office/drawing/2014/main" id="{67427B5D-96E4-2A43-B463-6F9AECFC0C99}"/>
              </a:ext>
            </a:extLst>
          </p:cNvPr>
          <p:cNvSpPr/>
          <p:nvPr/>
        </p:nvSpPr>
        <p:spPr>
          <a:xfrm>
            <a:off x="3218663"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18" name="Freeform: Shape 13">
            <a:extLst>
              <a:ext uri="{FF2B5EF4-FFF2-40B4-BE49-F238E27FC236}">
                <a16:creationId xmlns:a16="http://schemas.microsoft.com/office/drawing/2014/main" id="{392F0B3E-9533-EE43-A4D5-EA2BB0AFB3D1}"/>
              </a:ext>
            </a:extLst>
          </p:cNvPr>
          <p:cNvSpPr/>
          <p:nvPr/>
        </p:nvSpPr>
        <p:spPr>
          <a:xfrm>
            <a:off x="4286927"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19" name="Freeform: Shape 14">
            <a:extLst>
              <a:ext uri="{FF2B5EF4-FFF2-40B4-BE49-F238E27FC236}">
                <a16:creationId xmlns:a16="http://schemas.microsoft.com/office/drawing/2014/main" id="{07CADBA1-6088-7C48-A13A-56EFF519A54C}"/>
              </a:ext>
            </a:extLst>
          </p:cNvPr>
          <p:cNvSpPr/>
          <p:nvPr/>
        </p:nvSpPr>
        <p:spPr>
          <a:xfrm>
            <a:off x="4335589"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20" name="Freeform: Shape 28">
            <a:extLst>
              <a:ext uri="{FF2B5EF4-FFF2-40B4-BE49-F238E27FC236}">
                <a16:creationId xmlns:a16="http://schemas.microsoft.com/office/drawing/2014/main" id="{B6259D4B-2C40-5B44-8FEE-C46B3BDCC4A9}"/>
              </a:ext>
            </a:extLst>
          </p:cNvPr>
          <p:cNvSpPr/>
          <p:nvPr/>
        </p:nvSpPr>
        <p:spPr>
          <a:xfrm>
            <a:off x="5248818"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21" name="Freeform: Shape 30">
            <a:extLst>
              <a:ext uri="{FF2B5EF4-FFF2-40B4-BE49-F238E27FC236}">
                <a16:creationId xmlns:a16="http://schemas.microsoft.com/office/drawing/2014/main" id="{7DA17B06-BE7A-A944-B8BF-3EE836444415}"/>
              </a:ext>
            </a:extLst>
          </p:cNvPr>
          <p:cNvSpPr/>
          <p:nvPr/>
        </p:nvSpPr>
        <p:spPr>
          <a:xfrm>
            <a:off x="5297478"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22" name="Freeform: Shape 33">
            <a:extLst>
              <a:ext uri="{FF2B5EF4-FFF2-40B4-BE49-F238E27FC236}">
                <a16:creationId xmlns:a16="http://schemas.microsoft.com/office/drawing/2014/main" id="{EECCDFA2-FCA9-DC42-8DE6-11E6B5B720C1}"/>
              </a:ext>
            </a:extLst>
          </p:cNvPr>
          <p:cNvSpPr/>
          <p:nvPr/>
        </p:nvSpPr>
        <p:spPr>
          <a:xfrm>
            <a:off x="5255123"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23" name="Freeform: Shape 34">
            <a:extLst>
              <a:ext uri="{FF2B5EF4-FFF2-40B4-BE49-F238E27FC236}">
                <a16:creationId xmlns:a16="http://schemas.microsoft.com/office/drawing/2014/main" id="{9CE7F0DD-C5F1-FD41-8309-74BF7B6A3AA6}"/>
              </a:ext>
            </a:extLst>
          </p:cNvPr>
          <p:cNvSpPr/>
          <p:nvPr/>
        </p:nvSpPr>
        <p:spPr>
          <a:xfrm>
            <a:off x="5303622"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24" name="Freeform: Shape 35">
            <a:extLst>
              <a:ext uri="{FF2B5EF4-FFF2-40B4-BE49-F238E27FC236}">
                <a16:creationId xmlns:a16="http://schemas.microsoft.com/office/drawing/2014/main" id="{CABDECA8-2460-C640-9EAB-59FE19E12881}"/>
              </a:ext>
            </a:extLst>
          </p:cNvPr>
          <p:cNvSpPr/>
          <p:nvPr/>
        </p:nvSpPr>
        <p:spPr>
          <a:xfrm>
            <a:off x="5255123"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25" name="Freeform: Shape 36">
            <a:extLst>
              <a:ext uri="{FF2B5EF4-FFF2-40B4-BE49-F238E27FC236}">
                <a16:creationId xmlns:a16="http://schemas.microsoft.com/office/drawing/2014/main" id="{6511AE39-2968-BA42-A6CF-4D7E5D268E88}"/>
              </a:ext>
            </a:extLst>
          </p:cNvPr>
          <p:cNvSpPr/>
          <p:nvPr/>
        </p:nvSpPr>
        <p:spPr>
          <a:xfrm>
            <a:off x="5303622"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26" name="Freeform: Shape 37">
            <a:extLst>
              <a:ext uri="{FF2B5EF4-FFF2-40B4-BE49-F238E27FC236}">
                <a16:creationId xmlns:a16="http://schemas.microsoft.com/office/drawing/2014/main" id="{D2AFDAD3-AA3E-964F-9E03-2872829AD75F}"/>
              </a:ext>
            </a:extLst>
          </p:cNvPr>
          <p:cNvSpPr/>
          <p:nvPr/>
        </p:nvSpPr>
        <p:spPr>
          <a:xfrm>
            <a:off x="5255123"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27" name="Freeform: Shape 38">
            <a:extLst>
              <a:ext uri="{FF2B5EF4-FFF2-40B4-BE49-F238E27FC236}">
                <a16:creationId xmlns:a16="http://schemas.microsoft.com/office/drawing/2014/main" id="{C79550A9-CFA3-F14B-A319-F66B5FED3074}"/>
              </a:ext>
            </a:extLst>
          </p:cNvPr>
          <p:cNvSpPr/>
          <p:nvPr/>
        </p:nvSpPr>
        <p:spPr>
          <a:xfrm>
            <a:off x="5303622"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28" name="Freeform: Shape 39">
            <a:extLst>
              <a:ext uri="{FF2B5EF4-FFF2-40B4-BE49-F238E27FC236}">
                <a16:creationId xmlns:a16="http://schemas.microsoft.com/office/drawing/2014/main" id="{68D5C7D4-FE7C-B34F-86AB-AD6D6DEB867B}"/>
              </a:ext>
            </a:extLst>
          </p:cNvPr>
          <p:cNvSpPr/>
          <p:nvPr/>
        </p:nvSpPr>
        <p:spPr>
          <a:xfrm>
            <a:off x="5267410"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29" name="Freeform: Shape 40">
            <a:extLst>
              <a:ext uri="{FF2B5EF4-FFF2-40B4-BE49-F238E27FC236}">
                <a16:creationId xmlns:a16="http://schemas.microsoft.com/office/drawing/2014/main" id="{1CB2231C-16EC-384B-BFA5-3472A3C52E5B}"/>
              </a:ext>
            </a:extLst>
          </p:cNvPr>
          <p:cNvSpPr/>
          <p:nvPr/>
        </p:nvSpPr>
        <p:spPr>
          <a:xfrm>
            <a:off x="5316070"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30" name="Freeform: Shape 41">
            <a:extLst>
              <a:ext uri="{FF2B5EF4-FFF2-40B4-BE49-F238E27FC236}">
                <a16:creationId xmlns:a16="http://schemas.microsoft.com/office/drawing/2014/main" id="{955B512B-2C2B-B542-BED1-5B653B01A122}"/>
              </a:ext>
            </a:extLst>
          </p:cNvPr>
          <p:cNvSpPr/>
          <p:nvPr/>
        </p:nvSpPr>
        <p:spPr>
          <a:xfrm>
            <a:off x="6223157"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31" name="Freeform: Shape 42">
            <a:extLst>
              <a:ext uri="{FF2B5EF4-FFF2-40B4-BE49-F238E27FC236}">
                <a16:creationId xmlns:a16="http://schemas.microsoft.com/office/drawing/2014/main" id="{D447033D-0286-B94F-989A-D795913089D1}"/>
              </a:ext>
            </a:extLst>
          </p:cNvPr>
          <p:cNvSpPr/>
          <p:nvPr/>
        </p:nvSpPr>
        <p:spPr>
          <a:xfrm>
            <a:off x="6271656"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32" name="Freeform: Shape 43">
            <a:extLst>
              <a:ext uri="{FF2B5EF4-FFF2-40B4-BE49-F238E27FC236}">
                <a16:creationId xmlns:a16="http://schemas.microsoft.com/office/drawing/2014/main" id="{B439F67D-204A-4B4C-8F5B-7A57E7E5F2C1}"/>
              </a:ext>
            </a:extLst>
          </p:cNvPr>
          <p:cNvSpPr/>
          <p:nvPr/>
        </p:nvSpPr>
        <p:spPr>
          <a:xfrm>
            <a:off x="6266482"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33" name="Freeform: Shape 44">
            <a:extLst>
              <a:ext uri="{FF2B5EF4-FFF2-40B4-BE49-F238E27FC236}">
                <a16:creationId xmlns:a16="http://schemas.microsoft.com/office/drawing/2014/main" id="{4817C3E0-9904-5244-9052-368AE9D3564C}"/>
              </a:ext>
            </a:extLst>
          </p:cNvPr>
          <p:cNvSpPr/>
          <p:nvPr/>
        </p:nvSpPr>
        <p:spPr>
          <a:xfrm>
            <a:off x="6315143"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34" name="Freeform: Shape 45">
            <a:extLst>
              <a:ext uri="{FF2B5EF4-FFF2-40B4-BE49-F238E27FC236}">
                <a16:creationId xmlns:a16="http://schemas.microsoft.com/office/drawing/2014/main" id="{D8C9DC05-FFDB-684C-AF35-20BEDFC5E1CE}"/>
              </a:ext>
            </a:extLst>
          </p:cNvPr>
          <p:cNvSpPr/>
          <p:nvPr/>
        </p:nvSpPr>
        <p:spPr>
          <a:xfrm>
            <a:off x="6278930"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35" name="Freeform: Shape 46">
            <a:extLst>
              <a:ext uri="{FF2B5EF4-FFF2-40B4-BE49-F238E27FC236}">
                <a16:creationId xmlns:a16="http://schemas.microsoft.com/office/drawing/2014/main" id="{102ED25A-D3D7-5B44-B03C-EE42CE945B76}"/>
              </a:ext>
            </a:extLst>
          </p:cNvPr>
          <p:cNvSpPr/>
          <p:nvPr/>
        </p:nvSpPr>
        <p:spPr>
          <a:xfrm>
            <a:off x="6327590"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36" name="Freeform: Shape 47">
            <a:extLst>
              <a:ext uri="{FF2B5EF4-FFF2-40B4-BE49-F238E27FC236}">
                <a16:creationId xmlns:a16="http://schemas.microsoft.com/office/drawing/2014/main" id="{26C7115A-FBB7-6049-AA76-D68845D83E61}"/>
              </a:ext>
            </a:extLst>
          </p:cNvPr>
          <p:cNvSpPr/>
          <p:nvPr/>
        </p:nvSpPr>
        <p:spPr>
          <a:xfrm>
            <a:off x="628523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37" name="Freeform: Shape 48">
            <a:extLst>
              <a:ext uri="{FF2B5EF4-FFF2-40B4-BE49-F238E27FC236}">
                <a16:creationId xmlns:a16="http://schemas.microsoft.com/office/drawing/2014/main" id="{E3083016-50CF-B944-9E3A-A0C1BE651711}"/>
              </a:ext>
            </a:extLst>
          </p:cNvPr>
          <p:cNvSpPr/>
          <p:nvPr/>
        </p:nvSpPr>
        <p:spPr>
          <a:xfrm>
            <a:off x="633373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38" name="Freeform: Shape 49">
            <a:extLst>
              <a:ext uri="{FF2B5EF4-FFF2-40B4-BE49-F238E27FC236}">
                <a16:creationId xmlns:a16="http://schemas.microsoft.com/office/drawing/2014/main" id="{FB9ABB29-3D74-EC49-9A1E-A37BB1C0EBB5}"/>
              </a:ext>
            </a:extLst>
          </p:cNvPr>
          <p:cNvSpPr/>
          <p:nvPr/>
        </p:nvSpPr>
        <p:spPr>
          <a:xfrm>
            <a:off x="6291378"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39" name="Freeform: Shape 50">
            <a:extLst>
              <a:ext uri="{FF2B5EF4-FFF2-40B4-BE49-F238E27FC236}">
                <a16:creationId xmlns:a16="http://schemas.microsoft.com/office/drawing/2014/main" id="{A191D6D4-586C-1540-8F41-3A419713F6D6}"/>
              </a:ext>
            </a:extLst>
          </p:cNvPr>
          <p:cNvSpPr/>
          <p:nvPr/>
        </p:nvSpPr>
        <p:spPr>
          <a:xfrm>
            <a:off x="6339876"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40" name="Freeform: Shape 51">
            <a:extLst>
              <a:ext uri="{FF2B5EF4-FFF2-40B4-BE49-F238E27FC236}">
                <a16:creationId xmlns:a16="http://schemas.microsoft.com/office/drawing/2014/main" id="{D3E93A28-2F06-0045-9C5C-31EE25E287C8}"/>
              </a:ext>
            </a:extLst>
          </p:cNvPr>
          <p:cNvSpPr/>
          <p:nvPr/>
        </p:nvSpPr>
        <p:spPr>
          <a:xfrm>
            <a:off x="6297522"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41" name="Freeform: Shape 52">
            <a:extLst>
              <a:ext uri="{FF2B5EF4-FFF2-40B4-BE49-F238E27FC236}">
                <a16:creationId xmlns:a16="http://schemas.microsoft.com/office/drawing/2014/main" id="{C8E50420-20E1-C946-AABD-C17DDE6F1011}"/>
              </a:ext>
            </a:extLst>
          </p:cNvPr>
          <p:cNvSpPr/>
          <p:nvPr/>
        </p:nvSpPr>
        <p:spPr>
          <a:xfrm>
            <a:off x="6346181"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42" name="Freeform: Shape 53">
            <a:extLst>
              <a:ext uri="{FF2B5EF4-FFF2-40B4-BE49-F238E27FC236}">
                <a16:creationId xmlns:a16="http://schemas.microsoft.com/office/drawing/2014/main" id="{C45466F1-42A0-A240-A484-E46AC44DCB71}"/>
              </a:ext>
            </a:extLst>
          </p:cNvPr>
          <p:cNvSpPr/>
          <p:nvPr/>
        </p:nvSpPr>
        <p:spPr>
          <a:xfrm>
            <a:off x="6297522"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43" name="Freeform: Shape 54">
            <a:extLst>
              <a:ext uri="{FF2B5EF4-FFF2-40B4-BE49-F238E27FC236}">
                <a16:creationId xmlns:a16="http://schemas.microsoft.com/office/drawing/2014/main" id="{42FCF030-E71D-EE46-AE97-B5780B99D120}"/>
              </a:ext>
            </a:extLst>
          </p:cNvPr>
          <p:cNvSpPr/>
          <p:nvPr/>
        </p:nvSpPr>
        <p:spPr>
          <a:xfrm>
            <a:off x="6346181"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44" name="Freeform: Shape 55">
            <a:extLst>
              <a:ext uri="{FF2B5EF4-FFF2-40B4-BE49-F238E27FC236}">
                <a16:creationId xmlns:a16="http://schemas.microsoft.com/office/drawing/2014/main" id="{1E21BF0D-4A71-1B43-956F-44F2849E98C4}"/>
              </a:ext>
            </a:extLst>
          </p:cNvPr>
          <p:cNvSpPr/>
          <p:nvPr/>
        </p:nvSpPr>
        <p:spPr>
          <a:xfrm>
            <a:off x="6297522"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45" name="Freeform: Shape 56">
            <a:extLst>
              <a:ext uri="{FF2B5EF4-FFF2-40B4-BE49-F238E27FC236}">
                <a16:creationId xmlns:a16="http://schemas.microsoft.com/office/drawing/2014/main" id="{E993DEA3-C832-0746-B2D7-FFF529409A96}"/>
              </a:ext>
            </a:extLst>
          </p:cNvPr>
          <p:cNvSpPr/>
          <p:nvPr/>
        </p:nvSpPr>
        <p:spPr>
          <a:xfrm>
            <a:off x="6346181"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46" name="Freeform: Shape 57">
            <a:extLst>
              <a:ext uri="{FF2B5EF4-FFF2-40B4-BE49-F238E27FC236}">
                <a16:creationId xmlns:a16="http://schemas.microsoft.com/office/drawing/2014/main" id="{F8005DF1-8F12-C94F-9E2B-F7A1F1BA5ED6}"/>
              </a:ext>
            </a:extLst>
          </p:cNvPr>
          <p:cNvSpPr/>
          <p:nvPr/>
        </p:nvSpPr>
        <p:spPr>
          <a:xfrm>
            <a:off x="630382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47" name="Freeform: Shape 58">
            <a:extLst>
              <a:ext uri="{FF2B5EF4-FFF2-40B4-BE49-F238E27FC236}">
                <a16:creationId xmlns:a16="http://schemas.microsoft.com/office/drawing/2014/main" id="{4C008193-D294-484A-8142-5C6F8F47DB1C}"/>
              </a:ext>
            </a:extLst>
          </p:cNvPr>
          <p:cNvSpPr/>
          <p:nvPr/>
        </p:nvSpPr>
        <p:spPr>
          <a:xfrm>
            <a:off x="635232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48" name="Freeform: Shape 59">
            <a:extLst>
              <a:ext uri="{FF2B5EF4-FFF2-40B4-BE49-F238E27FC236}">
                <a16:creationId xmlns:a16="http://schemas.microsoft.com/office/drawing/2014/main" id="{262881BE-3ADD-9F49-AF55-7274FAAED1D5}"/>
              </a:ext>
            </a:extLst>
          </p:cNvPr>
          <p:cNvSpPr/>
          <p:nvPr/>
        </p:nvSpPr>
        <p:spPr>
          <a:xfrm>
            <a:off x="630382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49" name="Freeform: Shape 60">
            <a:extLst>
              <a:ext uri="{FF2B5EF4-FFF2-40B4-BE49-F238E27FC236}">
                <a16:creationId xmlns:a16="http://schemas.microsoft.com/office/drawing/2014/main" id="{A231B4FF-315E-C44F-81B9-43789425F9A4}"/>
              </a:ext>
            </a:extLst>
          </p:cNvPr>
          <p:cNvSpPr/>
          <p:nvPr/>
        </p:nvSpPr>
        <p:spPr>
          <a:xfrm>
            <a:off x="635232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50" name="Freeform: Shape 61">
            <a:extLst>
              <a:ext uri="{FF2B5EF4-FFF2-40B4-BE49-F238E27FC236}">
                <a16:creationId xmlns:a16="http://schemas.microsoft.com/office/drawing/2014/main" id="{5E1B101A-16E6-214A-96FA-45C943ADFB9F}"/>
              </a:ext>
            </a:extLst>
          </p:cNvPr>
          <p:cNvSpPr/>
          <p:nvPr/>
        </p:nvSpPr>
        <p:spPr>
          <a:xfrm>
            <a:off x="630382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51" name="Freeform: Shape 62">
            <a:extLst>
              <a:ext uri="{FF2B5EF4-FFF2-40B4-BE49-F238E27FC236}">
                <a16:creationId xmlns:a16="http://schemas.microsoft.com/office/drawing/2014/main" id="{237E252F-D7AB-E546-8932-FA8201DD8AC3}"/>
              </a:ext>
            </a:extLst>
          </p:cNvPr>
          <p:cNvSpPr/>
          <p:nvPr/>
        </p:nvSpPr>
        <p:spPr>
          <a:xfrm>
            <a:off x="635232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52" name="Freeform: Shape 63">
            <a:extLst>
              <a:ext uri="{FF2B5EF4-FFF2-40B4-BE49-F238E27FC236}">
                <a16:creationId xmlns:a16="http://schemas.microsoft.com/office/drawing/2014/main" id="{E7DC5640-4D16-9B4E-9631-5076DADFFFAF}"/>
              </a:ext>
            </a:extLst>
          </p:cNvPr>
          <p:cNvSpPr/>
          <p:nvPr/>
        </p:nvSpPr>
        <p:spPr>
          <a:xfrm>
            <a:off x="630382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53" name="Freeform: Shape 64">
            <a:extLst>
              <a:ext uri="{FF2B5EF4-FFF2-40B4-BE49-F238E27FC236}">
                <a16:creationId xmlns:a16="http://schemas.microsoft.com/office/drawing/2014/main" id="{9DEC13D8-E331-3F40-B29D-7053F167FCBA}"/>
              </a:ext>
            </a:extLst>
          </p:cNvPr>
          <p:cNvSpPr/>
          <p:nvPr/>
        </p:nvSpPr>
        <p:spPr>
          <a:xfrm>
            <a:off x="635232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54" name="Freeform: Shape 65">
            <a:extLst>
              <a:ext uri="{FF2B5EF4-FFF2-40B4-BE49-F238E27FC236}">
                <a16:creationId xmlns:a16="http://schemas.microsoft.com/office/drawing/2014/main" id="{E2F96238-8696-554C-AE8C-09918A7C165D}"/>
              </a:ext>
            </a:extLst>
          </p:cNvPr>
          <p:cNvSpPr/>
          <p:nvPr/>
        </p:nvSpPr>
        <p:spPr>
          <a:xfrm>
            <a:off x="630382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55" name="Freeform: Shape 66">
            <a:extLst>
              <a:ext uri="{FF2B5EF4-FFF2-40B4-BE49-F238E27FC236}">
                <a16:creationId xmlns:a16="http://schemas.microsoft.com/office/drawing/2014/main" id="{4EEE2F2B-0B04-3547-BC19-B0E1D469421B}"/>
              </a:ext>
            </a:extLst>
          </p:cNvPr>
          <p:cNvSpPr/>
          <p:nvPr/>
        </p:nvSpPr>
        <p:spPr>
          <a:xfrm>
            <a:off x="635232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56" name="Freeform: Shape 67">
            <a:extLst>
              <a:ext uri="{FF2B5EF4-FFF2-40B4-BE49-F238E27FC236}">
                <a16:creationId xmlns:a16="http://schemas.microsoft.com/office/drawing/2014/main" id="{3238E409-E829-5440-ADAA-6D391B94DA9B}"/>
              </a:ext>
            </a:extLst>
          </p:cNvPr>
          <p:cNvSpPr/>
          <p:nvPr/>
        </p:nvSpPr>
        <p:spPr>
          <a:xfrm>
            <a:off x="630382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57" name="Freeform: Shape 68">
            <a:extLst>
              <a:ext uri="{FF2B5EF4-FFF2-40B4-BE49-F238E27FC236}">
                <a16:creationId xmlns:a16="http://schemas.microsoft.com/office/drawing/2014/main" id="{399C7F61-EE99-5341-BA69-D19A46649F88}"/>
              </a:ext>
            </a:extLst>
          </p:cNvPr>
          <p:cNvSpPr/>
          <p:nvPr/>
        </p:nvSpPr>
        <p:spPr>
          <a:xfrm>
            <a:off x="635232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58" name="Freeform: Shape 69">
            <a:extLst>
              <a:ext uri="{FF2B5EF4-FFF2-40B4-BE49-F238E27FC236}">
                <a16:creationId xmlns:a16="http://schemas.microsoft.com/office/drawing/2014/main" id="{85AA1B8A-2D9B-D74D-912A-0F9775552E12}"/>
              </a:ext>
            </a:extLst>
          </p:cNvPr>
          <p:cNvSpPr/>
          <p:nvPr/>
        </p:nvSpPr>
        <p:spPr>
          <a:xfrm>
            <a:off x="630382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59" name="Freeform: Shape 70">
            <a:extLst>
              <a:ext uri="{FF2B5EF4-FFF2-40B4-BE49-F238E27FC236}">
                <a16:creationId xmlns:a16="http://schemas.microsoft.com/office/drawing/2014/main" id="{66BCC09F-1672-AF48-8328-6EBF657ED7CA}"/>
              </a:ext>
            </a:extLst>
          </p:cNvPr>
          <p:cNvSpPr/>
          <p:nvPr/>
        </p:nvSpPr>
        <p:spPr>
          <a:xfrm>
            <a:off x="635232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60" name="Freeform: Shape 71">
            <a:extLst>
              <a:ext uri="{FF2B5EF4-FFF2-40B4-BE49-F238E27FC236}">
                <a16:creationId xmlns:a16="http://schemas.microsoft.com/office/drawing/2014/main" id="{4F288C3B-3A36-B341-9D26-8F4759E43368}"/>
              </a:ext>
            </a:extLst>
          </p:cNvPr>
          <p:cNvSpPr/>
          <p:nvPr/>
        </p:nvSpPr>
        <p:spPr>
          <a:xfrm>
            <a:off x="6309969"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61" name="Freeform: Shape 72">
            <a:extLst>
              <a:ext uri="{FF2B5EF4-FFF2-40B4-BE49-F238E27FC236}">
                <a16:creationId xmlns:a16="http://schemas.microsoft.com/office/drawing/2014/main" id="{5A193C90-19A3-2D49-B8C5-ED355502AC08}"/>
              </a:ext>
            </a:extLst>
          </p:cNvPr>
          <p:cNvSpPr/>
          <p:nvPr/>
        </p:nvSpPr>
        <p:spPr>
          <a:xfrm>
            <a:off x="6358629"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62" name="Freeform: Shape 73">
            <a:extLst>
              <a:ext uri="{FF2B5EF4-FFF2-40B4-BE49-F238E27FC236}">
                <a16:creationId xmlns:a16="http://schemas.microsoft.com/office/drawing/2014/main" id="{0FEA2677-198E-3943-A6DE-C756C63EEC79}"/>
              </a:ext>
            </a:extLst>
          </p:cNvPr>
          <p:cNvSpPr/>
          <p:nvPr/>
        </p:nvSpPr>
        <p:spPr>
          <a:xfrm>
            <a:off x="6309969"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63" name="Freeform: Shape 74">
            <a:extLst>
              <a:ext uri="{FF2B5EF4-FFF2-40B4-BE49-F238E27FC236}">
                <a16:creationId xmlns:a16="http://schemas.microsoft.com/office/drawing/2014/main" id="{25D84875-D3B2-564C-850C-CB74AF0C62C1}"/>
              </a:ext>
            </a:extLst>
          </p:cNvPr>
          <p:cNvSpPr/>
          <p:nvPr/>
        </p:nvSpPr>
        <p:spPr>
          <a:xfrm>
            <a:off x="6358629"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64" name="Freeform: Shape 75">
            <a:extLst>
              <a:ext uri="{FF2B5EF4-FFF2-40B4-BE49-F238E27FC236}">
                <a16:creationId xmlns:a16="http://schemas.microsoft.com/office/drawing/2014/main" id="{A19F37CB-81A0-5043-827D-E8B319BEE984}"/>
              </a:ext>
            </a:extLst>
          </p:cNvPr>
          <p:cNvSpPr/>
          <p:nvPr/>
        </p:nvSpPr>
        <p:spPr>
          <a:xfrm>
            <a:off x="6309969"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65" name="Freeform: Shape 76">
            <a:extLst>
              <a:ext uri="{FF2B5EF4-FFF2-40B4-BE49-F238E27FC236}">
                <a16:creationId xmlns:a16="http://schemas.microsoft.com/office/drawing/2014/main" id="{DB7EA48F-31AB-2046-8AFF-AB769B192501}"/>
              </a:ext>
            </a:extLst>
          </p:cNvPr>
          <p:cNvSpPr/>
          <p:nvPr/>
        </p:nvSpPr>
        <p:spPr>
          <a:xfrm>
            <a:off x="6358629"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66" name="Freeform: Shape 77">
            <a:extLst>
              <a:ext uri="{FF2B5EF4-FFF2-40B4-BE49-F238E27FC236}">
                <a16:creationId xmlns:a16="http://schemas.microsoft.com/office/drawing/2014/main" id="{0D48993B-7514-6643-A1F5-4BBB6875CA6A}"/>
              </a:ext>
            </a:extLst>
          </p:cNvPr>
          <p:cNvSpPr/>
          <p:nvPr/>
        </p:nvSpPr>
        <p:spPr>
          <a:xfrm>
            <a:off x="6316111"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67" name="Freeform: Shape 78">
            <a:extLst>
              <a:ext uri="{FF2B5EF4-FFF2-40B4-BE49-F238E27FC236}">
                <a16:creationId xmlns:a16="http://schemas.microsoft.com/office/drawing/2014/main" id="{4063A3E7-0EB7-5145-899A-F0506C73F736}"/>
              </a:ext>
            </a:extLst>
          </p:cNvPr>
          <p:cNvSpPr/>
          <p:nvPr/>
        </p:nvSpPr>
        <p:spPr>
          <a:xfrm>
            <a:off x="6364773"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68" name="Freeform: Shape 79">
            <a:extLst>
              <a:ext uri="{FF2B5EF4-FFF2-40B4-BE49-F238E27FC236}">
                <a16:creationId xmlns:a16="http://schemas.microsoft.com/office/drawing/2014/main" id="{98A27BE5-8FC2-A446-9413-DE4B694369AB}"/>
              </a:ext>
            </a:extLst>
          </p:cNvPr>
          <p:cNvSpPr/>
          <p:nvPr/>
        </p:nvSpPr>
        <p:spPr>
          <a:xfrm>
            <a:off x="6316111"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69" name="Freeform: Shape 80">
            <a:extLst>
              <a:ext uri="{FF2B5EF4-FFF2-40B4-BE49-F238E27FC236}">
                <a16:creationId xmlns:a16="http://schemas.microsoft.com/office/drawing/2014/main" id="{D7DC03E5-42F5-2848-84E9-F74790945CA7}"/>
              </a:ext>
            </a:extLst>
          </p:cNvPr>
          <p:cNvSpPr/>
          <p:nvPr/>
        </p:nvSpPr>
        <p:spPr>
          <a:xfrm>
            <a:off x="6364773"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70" name="Freeform: Shape 81">
            <a:extLst>
              <a:ext uri="{FF2B5EF4-FFF2-40B4-BE49-F238E27FC236}">
                <a16:creationId xmlns:a16="http://schemas.microsoft.com/office/drawing/2014/main" id="{AFDB1999-90A5-234B-B7B3-890B4284ABEB}"/>
              </a:ext>
            </a:extLst>
          </p:cNvPr>
          <p:cNvSpPr/>
          <p:nvPr/>
        </p:nvSpPr>
        <p:spPr>
          <a:xfrm>
            <a:off x="6316111"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71" name="Freeform: Shape 82">
            <a:extLst>
              <a:ext uri="{FF2B5EF4-FFF2-40B4-BE49-F238E27FC236}">
                <a16:creationId xmlns:a16="http://schemas.microsoft.com/office/drawing/2014/main" id="{E399C6DE-75A6-EA4F-A3AB-139E7F4D5970}"/>
              </a:ext>
            </a:extLst>
          </p:cNvPr>
          <p:cNvSpPr/>
          <p:nvPr/>
        </p:nvSpPr>
        <p:spPr>
          <a:xfrm>
            <a:off x="6364773"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72" name="Freeform: Shape 83">
            <a:extLst>
              <a:ext uri="{FF2B5EF4-FFF2-40B4-BE49-F238E27FC236}">
                <a16:creationId xmlns:a16="http://schemas.microsoft.com/office/drawing/2014/main" id="{731B5BF4-77CF-6F4F-B5B3-523C123BAE26}"/>
              </a:ext>
            </a:extLst>
          </p:cNvPr>
          <p:cNvSpPr/>
          <p:nvPr/>
        </p:nvSpPr>
        <p:spPr>
          <a:xfrm>
            <a:off x="6322417"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73" name="Freeform: Shape 84">
            <a:extLst>
              <a:ext uri="{FF2B5EF4-FFF2-40B4-BE49-F238E27FC236}">
                <a16:creationId xmlns:a16="http://schemas.microsoft.com/office/drawing/2014/main" id="{12EDC9DB-2402-6949-B831-1AF1ECB45A2C}"/>
              </a:ext>
            </a:extLst>
          </p:cNvPr>
          <p:cNvSpPr/>
          <p:nvPr/>
        </p:nvSpPr>
        <p:spPr>
          <a:xfrm>
            <a:off x="6370916"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74" name="Freeform: Shape 85">
            <a:extLst>
              <a:ext uri="{FF2B5EF4-FFF2-40B4-BE49-F238E27FC236}">
                <a16:creationId xmlns:a16="http://schemas.microsoft.com/office/drawing/2014/main" id="{F89CFA71-E270-2C40-AD2A-202991E40273}"/>
              </a:ext>
            </a:extLst>
          </p:cNvPr>
          <p:cNvSpPr/>
          <p:nvPr/>
        </p:nvSpPr>
        <p:spPr>
          <a:xfrm>
            <a:off x="6322417"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75" name="Freeform: Shape 86">
            <a:extLst>
              <a:ext uri="{FF2B5EF4-FFF2-40B4-BE49-F238E27FC236}">
                <a16:creationId xmlns:a16="http://schemas.microsoft.com/office/drawing/2014/main" id="{7B9BCBC5-9373-454E-9596-2EA3FD460D57}"/>
              </a:ext>
            </a:extLst>
          </p:cNvPr>
          <p:cNvSpPr/>
          <p:nvPr/>
        </p:nvSpPr>
        <p:spPr>
          <a:xfrm>
            <a:off x="6370916"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76" name="Freeform: Shape 87">
            <a:extLst>
              <a:ext uri="{FF2B5EF4-FFF2-40B4-BE49-F238E27FC236}">
                <a16:creationId xmlns:a16="http://schemas.microsoft.com/office/drawing/2014/main" id="{4D0372A5-CDA7-EF4B-8999-F50459A0E060}"/>
              </a:ext>
            </a:extLst>
          </p:cNvPr>
          <p:cNvSpPr/>
          <p:nvPr/>
        </p:nvSpPr>
        <p:spPr>
          <a:xfrm>
            <a:off x="6334864"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77" name="Freeform: Shape 88">
            <a:extLst>
              <a:ext uri="{FF2B5EF4-FFF2-40B4-BE49-F238E27FC236}">
                <a16:creationId xmlns:a16="http://schemas.microsoft.com/office/drawing/2014/main" id="{3161A4A7-515A-2344-8A53-5725E99272B2}"/>
              </a:ext>
            </a:extLst>
          </p:cNvPr>
          <p:cNvSpPr/>
          <p:nvPr/>
        </p:nvSpPr>
        <p:spPr>
          <a:xfrm>
            <a:off x="638336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78" name="Freeform: Shape 89">
            <a:extLst>
              <a:ext uri="{FF2B5EF4-FFF2-40B4-BE49-F238E27FC236}">
                <a16:creationId xmlns:a16="http://schemas.microsoft.com/office/drawing/2014/main" id="{258886DD-5F6E-684E-ABCB-C21383277331}"/>
              </a:ext>
            </a:extLst>
          </p:cNvPr>
          <p:cNvSpPr/>
          <p:nvPr/>
        </p:nvSpPr>
        <p:spPr>
          <a:xfrm>
            <a:off x="6347151"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79" name="Freeform: Shape 90">
            <a:extLst>
              <a:ext uri="{FF2B5EF4-FFF2-40B4-BE49-F238E27FC236}">
                <a16:creationId xmlns:a16="http://schemas.microsoft.com/office/drawing/2014/main" id="{A10D03FA-86B9-2F47-B73D-D4F0F473FCB7}"/>
              </a:ext>
            </a:extLst>
          </p:cNvPr>
          <p:cNvSpPr/>
          <p:nvPr/>
        </p:nvSpPr>
        <p:spPr>
          <a:xfrm>
            <a:off x="6395812"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80" name="Freeform: Shape 91">
            <a:extLst>
              <a:ext uri="{FF2B5EF4-FFF2-40B4-BE49-F238E27FC236}">
                <a16:creationId xmlns:a16="http://schemas.microsoft.com/office/drawing/2014/main" id="{C47EE9B8-ABE0-FB4C-B79C-9DC4300C1131}"/>
              </a:ext>
            </a:extLst>
          </p:cNvPr>
          <p:cNvSpPr/>
          <p:nvPr/>
        </p:nvSpPr>
        <p:spPr>
          <a:xfrm>
            <a:off x="6353456"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81" name="Freeform: Shape 92">
            <a:extLst>
              <a:ext uri="{FF2B5EF4-FFF2-40B4-BE49-F238E27FC236}">
                <a16:creationId xmlns:a16="http://schemas.microsoft.com/office/drawing/2014/main" id="{B3FD5255-7A17-2E4E-BE71-A9D38E81106F}"/>
              </a:ext>
            </a:extLst>
          </p:cNvPr>
          <p:cNvSpPr/>
          <p:nvPr/>
        </p:nvSpPr>
        <p:spPr>
          <a:xfrm>
            <a:off x="6401955"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82" name="Freeform: Shape 93">
            <a:extLst>
              <a:ext uri="{FF2B5EF4-FFF2-40B4-BE49-F238E27FC236}">
                <a16:creationId xmlns:a16="http://schemas.microsoft.com/office/drawing/2014/main" id="{FE2FDF82-DBFC-FA46-8D35-E592D9B5E0EC}"/>
              </a:ext>
            </a:extLst>
          </p:cNvPr>
          <p:cNvSpPr/>
          <p:nvPr/>
        </p:nvSpPr>
        <p:spPr>
          <a:xfrm>
            <a:off x="6353456"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83" name="Freeform: Shape 94">
            <a:extLst>
              <a:ext uri="{FF2B5EF4-FFF2-40B4-BE49-F238E27FC236}">
                <a16:creationId xmlns:a16="http://schemas.microsoft.com/office/drawing/2014/main" id="{DE0FCA05-7FA5-7B4C-8492-5462AB206E63}"/>
              </a:ext>
            </a:extLst>
          </p:cNvPr>
          <p:cNvSpPr/>
          <p:nvPr/>
        </p:nvSpPr>
        <p:spPr>
          <a:xfrm>
            <a:off x="6401955"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84" name="Freeform: Shape 95">
            <a:extLst>
              <a:ext uri="{FF2B5EF4-FFF2-40B4-BE49-F238E27FC236}">
                <a16:creationId xmlns:a16="http://schemas.microsoft.com/office/drawing/2014/main" id="{7F854A95-B095-5D43-9D2F-029849B3C49E}"/>
              </a:ext>
            </a:extLst>
          </p:cNvPr>
          <p:cNvSpPr/>
          <p:nvPr/>
        </p:nvSpPr>
        <p:spPr>
          <a:xfrm>
            <a:off x="6359600"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85" name="Freeform: Shape 96">
            <a:extLst>
              <a:ext uri="{FF2B5EF4-FFF2-40B4-BE49-F238E27FC236}">
                <a16:creationId xmlns:a16="http://schemas.microsoft.com/office/drawing/2014/main" id="{0886987F-90BE-FD4F-88C7-ABAFC82C424F}"/>
              </a:ext>
            </a:extLst>
          </p:cNvPr>
          <p:cNvSpPr/>
          <p:nvPr/>
        </p:nvSpPr>
        <p:spPr>
          <a:xfrm>
            <a:off x="6408260"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86" name="Freeform: Shape 97">
            <a:extLst>
              <a:ext uri="{FF2B5EF4-FFF2-40B4-BE49-F238E27FC236}">
                <a16:creationId xmlns:a16="http://schemas.microsoft.com/office/drawing/2014/main" id="{E25C9850-5D7B-D540-96DA-EE8667BCBD2E}"/>
              </a:ext>
            </a:extLst>
          </p:cNvPr>
          <p:cNvSpPr/>
          <p:nvPr/>
        </p:nvSpPr>
        <p:spPr>
          <a:xfrm>
            <a:off x="6372047"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87" name="Freeform: Shape 98">
            <a:extLst>
              <a:ext uri="{FF2B5EF4-FFF2-40B4-BE49-F238E27FC236}">
                <a16:creationId xmlns:a16="http://schemas.microsoft.com/office/drawing/2014/main" id="{689736AB-85C3-0C40-BD4E-1BD017AF72BF}"/>
              </a:ext>
            </a:extLst>
          </p:cNvPr>
          <p:cNvSpPr/>
          <p:nvPr/>
        </p:nvSpPr>
        <p:spPr>
          <a:xfrm>
            <a:off x="6420546"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88" name="Freeform: Shape 99">
            <a:extLst>
              <a:ext uri="{FF2B5EF4-FFF2-40B4-BE49-F238E27FC236}">
                <a16:creationId xmlns:a16="http://schemas.microsoft.com/office/drawing/2014/main" id="{743264DF-9D36-5E4A-A9B0-70BC4A5C5DA6}"/>
              </a:ext>
            </a:extLst>
          </p:cNvPr>
          <p:cNvSpPr/>
          <p:nvPr/>
        </p:nvSpPr>
        <p:spPr>
          <a:xfrm>
            <a:off x="6403087"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89" name="Freeform: Shape 100">
            <a:extLst>
              <a:ext uri="{FF2B5EF4-FFF2-40B4-BE49-F238E27FC236}">
                <a16:creationId xmlns:a16="http://schemas.microsoft.com/office/drawing/2014/main" id="{3146E488-B847-574A-A861-22FEF708DBE0}"/>
              </a:ext>
            </a:extLst>
          </p:cNvPr>
          <p:cNvSpPr/>
          <p:nvPr/>
        </p:nvSpPr>
        <p:spPr>
          <a:xfrm>
            <a:off x="6451586"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90" name="Freeform: Shape 101">
            <a:extLst>
              <a:ext uri="{FF2B5EF4-FFF2-40B4-BE49-F238E27FC236}">
                <a16:creationId xmlns:a16="http://schemas.microsoft.com/office/drawing/2014/main" id="{C6FC06AC-8533-884F-A5EE-8F6A24118A6E}"/>
              </a:ext>
            </a:extLst>
          </p:cNvPr>
          <p:cNvSpPr/>
          <p:nvPr/>
        </p:nvSpPr>
        <p:spPr>
          <a:xfrm>
            <a:off x="6533386"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91" name="Freeform: Shape 102">
            <a:extLst>
              <a:ext uri="{FF2B5EF4-FFF2-40B4-BE49-F238E27FC236}">
                <a16:creationId xmlns:a16="http://schemas.microsoft.com/office/drawing/2014/main" id="{9B9FF540-3584-8945-A28C-0CDA9E4D39B4}"/>
              </a:ext>
            </a:extLst>
          </p:cNvPr>
          <p:cNvSpPr/>
          <p:nvPr/>
        </p:nvSpPr>
        <p:spPr>
          <a:xfrm>
            <a:off x="658188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92" name="Freeform: Shape 103">
            <a:extLst>
              <a:ext uri="{FF2B5EF4-FFF2-40B4-BE49-F238E27FC236}">
                <a16:creationId xmlns:a16="http://schemas.microsoft.com/office/drawing/2014/main" id="{3D0B8426-9199-C343-8E7B-A179C6B34C49}"/>
              </a:ext>
            </a:extLst>
          </p:cNvPr>
          <p:cNvSpPr/>
          <p:nvPr/>
        </p:nvSpPr>
        <p:spPr>
          <a:xfrm>
            <a:off x="6831169"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93" name="Freeform: Shape 104">
            <a:extLst>
              <a:ext uri="{FF2B5EF4-FFF2-40B4-BE49-F238E27FC236}">
                <a16:creationId xmlns:a16="http://schemas.microsoft.com/office/drawing/2014/main" id="{AE00EEF7-BFC9-1742-82DB-A1DFBB791ABD}"/>
              </a:ext>
            </a:extLst>
          </p:cNvPr>
          <p:cNvSpPr/>
          <p:nvPr/>
        </p:nvSpPr>
        <p:spPr>
          <a:xfrm>
            <a:off x="6879829"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94" name="Freeform: Shape 105">
            <a:extLst>
              <a:ext uri="{FF2B5EF4-FFF2-40B4-BE49-F238E27FC236}">
                <a16:creationId xmlns:a16="http://schemas.microsoft.com/office/drawing/2014/main" id="{191E1753-0163-3140-8BFD-BE72FB30DC99}"/>
              </a:ext>
            </a:extLst>
          </p:cNvPr>
          <p:cNvSpPr/>
          <p:nvPr/>
        </p:nvSpPr>
        <p:spPr>
          <a:xfrm>
            <a:off x="7352529"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95" name="Freeform: Shape 106">
            <a:extLst>
              <a:ext uri="{FF2B5EF4-FFF2-40B4-BE49-F238E27FC236}">
                <a16:creationId xmlns:a16="http://schemas.microsoft.com/office/drawing/2014/main" id="{78CFF53D-2B24-4A4A-9C3E-B46B9D7E2325}"/>
              </a:ext>
            </a:extLst>
          </p:cNvPr>
          <p:cNvSpPr/>
          <p:nvPr/>
        </p:nvSpPr>
        <p:spPr>
          <a:xfrm>
            <a:off x="7401028"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96" name="Freeform: Shape 107">
            <a:extLst>
              <a:ext uri="{FF2B5EF4-FFF2-40B4-BE49-F238E27FC236}">
                <a16:creationId xmlns:a16="http://schemas.microsoft.com/office/drawing/2014/main" id="{971ACB1A-F93F-0841-9460-088AB89174A6}"/>
              </a:ext>
            </a:extLst>
          </p:cNvPr>
          <p:cNvSpPr/>
          <p:nvPr/>
        </p:nvSpPr>
        <p:spPr>
          <a:xfrm>
            <a:off x="7687654"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97" name="Freeform: Shape 108">
            <a:extLst>
              <a:ext uri="{FF2B5EF4-FFF2-40B4-BE49-F238E27FC236}">
                <a16:creationId xmlns:a16="http://schemas.microsoft.com/office/drawing/2014/main" id="{AF38B150-AD52-CD4C-96AA-864FEB754276}"/>
              </a:ext>
            </a:extLst>
          </p:cNvPr>
          <p:cNvSpPr/>
          <p:nvPr/>
        </p:nvSpPr>
        <p:spPr>
          <a:xfrm>
            <a:off x="7736153"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698" name="Freeform: Shape 109">
            <a:extLst>
              <a:ext uri="{FF2B5EF4-FFF2-40B4-BE49-F238E27FC236}">
                <a16:creationId xmlns:a16="http://schemas.microsoft.com/office/drawing/2014/main" id="{2FEBB41E-3ECA-054F-80D5-450557FEC5BD}"/>
              </a:ext>
            </a:extLst>
          </p:cNvPr>
          <p:cNvSpPr/>
          <p:nvPr/>
        </p:nvSpPr>
        <p:spPr>
          <a:xfrm>
            <a:off x="7836547"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699" name="Freeform: Shape 110">
            <a:extLst>
              <a:ext uri="{FF2B5EF4-FFF2-40B4-BE49-F238E27FC236}">
                <a16:creationId xmlns:a16="http://schemas.microsoft.com/office/drawing/2014/main" id="{9A7D0725-FC6C-8041-A1B5-ADCF216B71DD}"/>
              </a:ext>
            </a:extLst>
          </p:cNvPr>
          <p:cNvSpPr/>
          <p:nvPr/>
        </p:nvSpPr>
        <p:spPr>
          <a:xfrm>
            <a:off x="7885045"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00" name="Freeform: Shape 111">
            <a:extLst>
              <a:ext uri="{FF2B5EF4-FFF2-40B4-BE49-F238E27FC236}">
                <a16:creationId xmlns:a16="http://schemas.microsoft.com/office/drawing/2014/main" id="{31153243-F65A-A342-9416-32842E6FAD92}"/>
              </a:ext>
            </a:extLst>
          </p:cNvPr>
          <p:cNvSpPr/>
          <p:nvPr/>
        </p:nvSpPr>
        <p:spPr>
          <a:xfrm>
            <a:off x="7861280"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01" name="Freeform: Shape 112">
            <a:extLst>
              <a:ext uri="{FF2B5EF4-FFF2-40B4-BE49-F238E27FC236}">
                <a16:creationId xmlns:a16="http://schemas.microsoft.com/office/drawing/2014/main" id="{A31A4665-8597-A04F-A09C-F314BEB8188D}"/>
              </a:ext>
            </a:extLst>
          </p:cNvPr>
          <p:cNvSpPr/>
          <p:nvPr/>
        </p:nvSpPr>
        <p:spPr>
          <a:xfrm>
            <a:off x="7909941"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02" name="Freeform: Shape 195">
            <a:extLst>
              <a:ext uri="{FF2B5EF4-FFF2-40B4-BE49-F238E27FC236}">
                <a16:creationId xmlns:a16="http://schemas.microsoft.com/office/drawing/2014/main" id="{30E58B2E-1BD9-8144-80AE-056BE69EE909}"/>
              </a:ext>
            </a:extLst>
          </p:cNvPr>
          <p:cNvSpPr/>
          <p:nvPr/>
        </p:nvSpPr>
        <p:spPr>
          <a:xfrm>
            <a:off x="2169798" y="2022145"/>
            <a:ext cx="5740141" cy="9525"/>
          </a:xfrm>
          <a:custGeom>
            <a:avLst/>
            <a:gdLst>
              <a:gd name="connsiteX0" fmla="*/ 0 w 3382041"/>
              <a:gd name="connsiteY0" fmla="*/ 0 h 9525"/>
              <a:gd name="connsiteX1" fmla="*/ 3382042 w 3382041"/>
              <a:gd name="connsiteY1" fmla="*/ 0 h 9525"/>
              <a:gd name="connsiteX2" fmla="*/ 3382042 w 3382041"/>
              <a:gd name="connsiteY2" fmla="*/ 0 h 9525"/>
            </a:gdLst>
            <a:ahLst/>
            <a:cxnLst>
              <a:cxn ang="0">
                <a:pos x="connsiteX0" y="connsiteY0"/>
              </a:cxn>
              <a:cxn ang="0">
                <a:pos x="connsiteX1" y="connsiteY1"/>
              </a:cxn>
              <a:cxn ang="0">
                <a:pos x="connsiteX2" y="connsiteY2"/>
              </a:cxn>
            </a:cxnLst>
            <a:rect l="l" t="t" r="r" b="b"/>
            <a:pathLst>
              <a:path w="3382041" h="9525">
                <a:moveTo>
                  <a:pt x="0" y="0"/>
                </a:moveTo>
                <a:lnTo>
                  <a:pt x="3382042" y="0"/>
                </a:lnTo>
                <a:lnTo>
                  <a:pt x="3382042" y="0"/>
                </a:lnTo>
              </a:path>
            </a:pathLst>
          </a:custGeom>
          <a:noFill/>
          <a:ln w="19050" cap="flat">
            <a:solidFill>
              <a:srgbClr val="FF9403"/>
            </a:solidFill>
            <a:prstDash val="solid"/>
            <a:miter/>
          </a:ln>
        </p:spPr>
        <p:txBody>
          <a:bodyPr rtlCol="0" anchor="ctr"/>
          <a:lstStyle/>
          <a:p>
            <a:endParaRPr lang="en-US"/>
          </a:p>
        </p:txBody>
      </p:sp>
      <p:sp>
        <p:nvSpPr>
          <p:cNvPr id="703" name="Freeform: Shape 196">
            <a:extLst>
              <a:ext uri="{FF2B5EF4-FFF2-40B4-BE49-F238E27FC236}">
                <a16:creationId xmlns:a16="http://schemas.microsoft.com/office/drawing/2014/main" id="{5A9FD653-6484-BD4B-B515-30B966D56BDA}"/>
              </a:ext>
            </a:extLst>
          </p:cNvPr>
          <p:cNvSpPr/>
          <p:nvPr/>
        </p:nvSpPr>
        <p:spPr>
          <a:xfrm>
            <a:off x="4247158" y="2022145"/>
            <a:ext cx="7758" cy="190"/>
          </a:xfrm>
          <a:custGeom>
            <a:avLst/>
            <a:gdLst>
              <a:gd name="connsiteX0" fmla="*/ 0 w 4571"/>
              <a:gd name="connsiteY0" fmla="*/ 191 h 190"/>
              <a:gd name="connsiteX1" fmla="*/ 4572 w 4571"/>
              <a:gd name="connsiteY1" fmla="*/ 0 h 190"/>
            </a:gdLst>
            <a:ahLst/>
            <a:cxnLst>
              <a:cxn ang="0">
                <a:pos x="connsiteX0" y="connsiteY0"/>
              </a:cxn>
              <a:cxn ang="0">
                <a:pos x="connsiteX1" y="connsiteY1"/>
              </a:cxn>
            </a:cxnLst>
            <a:rect l="l" t="t" r="r" b="b"/>
            <a:pathLst>
              <a:path w="4571" h="190">
                <a:moveTo>
                  <a:pt x="0" y="191"/>
                </a:moveTo>
                <a:lnTo>
                  <a:pt x="4572" y="0"/>
                </a:lnTo>
              </a:path>
            </a:pathLst>
          </a:custGeom>
          <a:ln w="19050" cap="flat">
            <a:solidFill>
              <a:schemeClr val="accent4"/>
            </a:solidFill>
            <a:prstDash val="solid"/>
            <a:miter/>
          </a:ln>
        </p:spPr>
        <p:txBody>
          <a:bodyPr rtlCol="0" anchor="ctr"/>
          <a:lstStyle/>
          <a:p>
            <a:endParaRPr lang="en-US"/>
          </a:p>
        </p:txBody>
      </p:sp>
      <p:sp>
        <p:nvSpPr>
          <p:cNvPr id="704" name="Freeform: Shape 197">
            <a:extLst>
              <a:ext uri="{FF2B5EF4-FFF2-40B4-BE49-F238E27FC236}">
                <a16:creationId xmlns:a16="http://schemas.microsoft.com/office/drawing/2014/main" id="{A155C572-F38F-8D4D-A322-86305A37B49F}"/>
              </a:ext>
            </a:extLst>
          </p:cNvPr>
          <p:cNvSpPr/>
          <p:nvPr/>
        </p:nvSpPr>
        <p:spPr>
          <a:xfrm>
            <a:off x="4254919" y="2022145"/>
            <a:ext cx="4526" cy="7334"/>
          </a:xfrm>
          <a:custGeom>
            <a:avLst/>
            <a:gdLst>
              <a:gd name="connsiteX0" fmla="*/ 2667 w 2667"/>
              <a:gd name="connsiteY0" fmla="*/ 7334 h 7334"/>
              <a:gd name="connsiteX1" fmla="*/ 0 w 2667"/>
              <a:gd name="connsiteY1" fmla="*/ 0 h 7334"/>
            </a:gdLst>
            <a:ahLst/>
            <a:cxnLst>
              <a:cxn ang="0">
                <a:pos x="connsiteX0" y="connsiteY0"/>
              </a:cxn>
              <a:cxn ang="0">
                <a:pos x="connsiteX1" y="connsiteY1"/>
              </a:cxn>
            </a:cxnLst>
            <a:rect l="l" t="t" r="r" b="b"/>
            <a:pathLst>
              <a:path w="2667" h="7334">
                <a:moveTo>
                  <a:pt x="2667" y="7334"/>
                </a:moveTo>
                <a:lnTo>
                  <a:pt x="0" y="0"/>
                </a:lnTo>
              </a:path>
            </a:pathLst>
          </a:custGeom>
          <a:ln w="19050" cap="flat">
            <a:solidFill>
              <a:schemeClr val="accent4"/>
            </a:solidFill>
            <a:prstDash val="solid"/>
            <a:miter/>
          </a:ln>
        </p:spPr>
        <p:txBody>
          <a:bodyPr rtlCol="0" anchor="ctr"/>
          <a:lstStyle/>
          <a:p>
            <a:endParaRPr lang="en-US"/>
          </a:p>
        </p:txBody>
      </p:sp>
      <p:sp>
        <p:nvSpPr>
          <p:cNvPr id="705" name="Freeform: Shape 198">
            <a:extLst>
              <a:ext uri="{FF2B5EF4-FFF2-40B4-BE49-F238E27FC236}">
                <a16:creationId xmlns:a16="http://schemas.microsoft.com/office/drawing/2014/main" id="{5C95E616-C338-ED43-8FAC-E5AF4B595314}"/>
              </a:ext>
            </a:extLst>
          </p:cNvPr>
          <p:cNvSpPr/>
          <p:nvPr/>
        </p:nvSpPr>
        <p:spPr>
          <a:xfrm>
            <a:off x="6323872" y="2022145"/>
            <a:ext cx="16003" cy="190"/>
          </a:xfrm>
          <a:custGeom>
            <a:avLst/>
            <a:gdLst>
              <a:gd name="connsiteX0" fmla="*/ 0 w 9429"/>
              <a:gd name="connsiteY0" fmla="*/ 191 h 190"/>
              <a:gd name="connsiteX1" fmla="*/ 9430 w 9429"/>
              <a:gd name="connsiteY1" fmla="*/ 0 h 190"/>
            </a:gdLst>
            <a:ahLst/>
            <a:cxnLst>
              <a:cxn ang="0">
                <a:pos x="connsiteX0" y="connsiteY0"/>
              </a:cxn>
              <a:cxn ang="0">
                <a:pos x="connsiteX1" y="connsiteY1"/>
              </a:cxn>
            </a:cxnLst>
            <a:rect l="l" t="t" r="r" b="b"/>
            <a:pathLst>
              <a:path w="9429" h="190">
                <a:moveTo>
                  <a:pt x="0" y="191"/>
                </a:moveTo>
                <a:lnTo>
                  <a:pt x="9430" y="0"/>
                </a:lnTo>
              </a:path>
            </a:pathLst>
          </a:custGeom>
          <a:ln w="19050" cap="flat">
            <a:solidFill>
              <a:schemeClr val="accent4"/>
            </a:solidFill>
            <a:prstDash val="solid"/>
            <a:miter/>
          </a:ln>
        </p:spPr>
        <p:txBody>
          <a:bodyPr rtlCol="0" anchor="ctr"/>
          <a:lstStyle/>
          <a:p>
            <a:endParaRPr lang="en-US"/>
          </a:p>
        </p:txBody>
      </p:sp>
      <p:sp>
        <p:nvSpPr>
          <p:cNvPr id="706" name="Freeform: Shape 199">
            <a:extLst>
              <a:ext uri="{FF2B5EF4-FFF2-40B4-BE49-F238E27FC236}">
                <a16:creationId xmlns:a16="http://schemas.microsoft.com/office/drawing/2014/main" id="{985C49C2-5C66-B740-88A0-1FB3DDCFE901}"/>
              </a:ext>
            </a:extLst>
          </p:cNvPr>
          <p:cNvSpPr/>
          <p:nvPr/>
        </p:nvSpPr>
        <p:spPr>
          <a:xfrm>
            <a:off x="6335997" y="2022145"/>
            <a:ext cx="3880" cy="7334"/>
          </a:xfrm>
          <a:custGeom>
            <a:avLst/>
            <a:gdLst>
              <a:gd name="connsiteX0" fmla="*/ 0 w 2286"/>
              <a:gd name="connsiteY0" fmla="*/ 7334 h 7334"/>
              <a:gd name="connsiteX1" fmla="*/ 2286 w 2286"/>
              <a:gd name="connsiteY1" fmla="*/ 0 h 7334"/>
            </a:gdLst>
            <a:ahLst/>
            <a:cxnLst>
              <a:cxn ang="0">
                <a:pos x="connsiteX0" y="connsiteY0"/>
              </a:cxn>
              <a:cxn ang="0">
                <a:pos x="connsiteX1" y="connsiteY1"/>
              </a:cxn>
            </a:cxnLst>
            <a:rect l="l" t="t" r="r" b="b"/>
            <a:pathLst>
              <a:path w="2286" h="7334">
                <a:moveTo>
                  <a:pt x="0" y="7334"/>
                </a:moveTo>
                <a:lnTo>
                  <a:pt x="2286" y="0"/>
                </a:lnTo>
              </a:path>
            </a:pathLst>
          </a:custGeom>
          <a:ln w="19050" cap="flat">
            <a:solidFill>
              <a:schemeClr val="accent4"/>
            </a:solidFill>
            <a:prstDash val="solid"/>
            <a:miter/>
          </a:ln>
        </p:spPr>
        <p:txBody>
          <a:bodyPr rtlCol="0" anchor="ctr"/>
          <a:lstStyle/>
          <a:p>
            <a:endParaRPr lang="en-US"/>
          </a:p>
        </p:txBody>
      </p:sp>
      <p:sp>
        <p:nvSpPr>
          <p:cNvPr id="707" name="Freeform: Shape 207">
            <a:extLst>
              <a:ext uri="{FF2B5EF4-FFF2-40B4-BE49-F238E27FC236}">
                <a16:creationId xmlns:a16="http://schemas.microsoft.com/office/drawing/2014/main" id="{58E45472-A137-E043-9D43-CF53F9A5C797}"/>
              </a:ext>
            </a:extLst>
          </p:cNvPr>
          <p:cNvSpPr/>
          <p:nvPr/>
        </p:nvSpPr>
        <p:spPr>
          <a:xfrm>
            <a:off x="3170003"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08" name="Freeform: Shape 208">
            <a:extLst>
              <a:ext uri="{FF2B5EF4-FFF2-40B4-BE49-F238E27FC236}">
                <a16:creationId xmlns:a16="http://schemas.microsoft.com/office/drawing/2014/main" id="{414A2FF7-D549-2041-BF34-A11D8B983A35}"/>
              </a:ext>
            </a:extLst>
          </p:cNvPr>
          <p:cNvSpPr/>
          <p:nvPr/>
        </p:nvSpPr>
        <p:spPr>
          <a:xfrm>
            <a:off x="3218663"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09" name="Freeform: Shape 209">
            <a:extLst>
              <a:ext uri="{FF2B5EF4-FFF2-40B4-BE49-F238E27FC236}">
                <a16:creationId xmlns:a16="http://schemas.microsoft.com/office/drawing/2014/main" id="{3D46A362-1628-D544-9870-F6F65821776B}"/>
              </a:ext>
            </a:extLst>
          </p:cNvPr>
          <p:cNvSpPr/>
          <p:nvPr/>
        </p:nvSpPr>
        <p:spPr>
          <a:xfrm>
            <a:off x="4286927"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10" name="Freeform: Shape 210">
            <a:extLst>
              <a:ext uri="{FF2B5EF4-FFF2-40B4-BE49-F238E27FC236}">
                <a16:creationId xmlns:a16="http://schemas.microsoft.com/office/drawing/2014/main" id="{3DA37599-AE4F-B841-9A4A-3200380804BA}"/>
              </a:ext>
            </a:extLst>
          </p:cNvPr>
          <p:cNvSpPr/>
          <p:nvPr/>
        </p:nvSpPr>
        <p:spPr>
          <a:xfrm>
            <a:off x="4335589"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11" name="Freeform: Shape 211">
            <a:extLst>
              <a:ext uri="{FF2B5EF4-FFF2-40B4-BE49-F238E27FC236}">
                <a16:creationId xmlns:a16="http://schemas.microsoft.com/office/drawing/2014/main" id="{DA4EC37E-7999-1843-A0F6-C024C00A93F3}"/>
              </a:ext>
            </a:extLst>
          </p:cNvPr>
          <p:cNvSpPr/>
          <p:nvPr/>
        </p:nvSpPr>
        <p:spPr>
          <a:xfrm>
            <a:off x="5248818"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12" name="Freeform: Shape 212">
            <a:extLst>
              <a:ext uri="{FF2B5EF4-FFF2-40B4-BE49-F238E27FC236}">
                <a16:creationId xmlns:a16="http://schemas.microsoft.com/office/drawing/2014/main" id="{75C5FFCB-C3F4-B940-B8CE-05242711F786}"/>
              </a:ext>
            </a:extLst>
          </p:cNvPr>
          <p:cNvSpPr/>
          <p:nvPr/>
        </p:nvSpPr>
        <p:spPr>
          <a:xfrm>
            <a:off x="5297478"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13" name="Freeform: Shape 213">
            <a:extLst>
              <a:ext uri="{FF2B5EF4-FFF2-40B4-BE49-F238E27FC236}">
                <a16:creationId xmlns:a16="http://schemas.microsoft.com/office/drawing/2014/main" id="{77357D47-8B07-3445-8FD7-4DC6055D720E}"/>
              </a:ext>
            </a:extLst>
          </p:cNvPr>
          <p:cNvSpPr/>
          <p:nvPr/>
        </p:nvSpPr>
        <p:spPr>
          <a:xfrm>
            <a:off x="5255123"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14" name="Freeform: Shape 214">
            <a:extLst>
              <a:ext uri="{FF2B5EF4-FFF2-40B4-BE49-F238E27FC236}">
                <a16:creationId xmlns:a16="http://schemas.microsoft.com/office/drawing/2014/main" id="{30B2B855-C87A-A949-BCAE-80C21B7DDB4B}"/>
              </a:ext>
            </a:extLst>
          </p:cNvPr>
          <p:cNvSpPr/>
          <p:nvPr/>
        </p:nvSpPr>
        <p:spPr>
          <a:xfrm>
            <a:off x="5303622"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15" name="Freeform: Shape 215">
            <a:extLst>
              <a:ext uri="{FF2B5EF4-FFF2-40B4-BE49-F238E27FC236}">
                <a16:creationId xmlns:a16="http://schemas.microsoft.com/office/drawing/2014/main" id="{E92ED18C-FC93-B74B-8768-D788ADE74702}"/>
              </a:ext>
            </a:extLst>
          </p:cNvPr>
          <p:cNvSpPr/>
          <p:nvPr/>
        </p:nvSpPr>
        <p:spPr>
          <a:xfrm>
            <a:off x="5255123"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16" name="Freeform: Shape 216">
            <a:extLst>
              <a:ext uri="{FF2B5EF4-FFF2-40B4-BE49-F238E27FC236}">
                <a16:creationId xmlns:a16="http://schemas.microsoft.com/office/drawing/2014/main" id="{9EEBFF9F-9DC9-4947-94B8-11ED5600D894}"/>
              </a:ext>
            </a:extLst>
          </p:cNvPr>
          <p:cNvSpPr/>
          <p:nvPr/>
        </p:nvSpPr>
        <p:spPr>
          <a:xfrm>
            <a:off x="5303622"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17" name="Freeform: Shape 217">
            <a:extLst>
              <a:ext uri="{FF2B5EF4-FFF2-40B4-BE49-F238E27FC236}">
                <a16:creationId xmlns:a16="http://schemas.microsoft.com/office/drawing/2014/main" id="{760D2097-C56F-7C49-801E-493D33EEE5C2}"/>
              </a:ext>
            </a:extLst>
          </p:cNvPr>
          <p:cNvSpPr/>
          <p:nvPr/>
        </p:nvSpPr>
        <p:spPr>
          <a:xfrm>
            <a:off x="5255123"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18" name="Freeform: Shape 218">
            <a:extLst>
              <a:ext uri="{FF2B5EF4-FFF2-40B4-BE49-F238E27FC236}">
                <a16:creationId xmlns:a16="http://schemas.microsoft.com/office/drawing/2014/main" id="{CA8289E4-CEC4-DC42-92CB-268C7A8FBFF2}"/>
              </a:ext>
            </a:extLst>
          </p:cNvPr>
          <p:cNvSpPr/>
          <p:nvPr/>
        </p:nvSpPr>
        <p:spPr>
          <a:xfrm>
            <a:off x="5303622"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19" name="Freeform: Shape 219">
            <a:extLst>
              <a:ext uri="{FF2B5EF4-FFF2-40B4-BE49-F238E27FC236}">
                <a16:creationId xmlns:a16="http://schemas.microsoft.com/office/drawing/2014/main" id="{C58CD9FD-7420-F14E-807E-8A0487BABB36}"/>
              </a:ext>
            </a:extLst>
          </p:cNvPr>
          <p:cNvSpPr/>
          <p:nvPr/>
        </p:nvSpPr>
        <p:spPr>
          <a:xfrm>
            <a:off x="5267410"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20" name="Freeform: Shape 220">
            <a:extLst>
              <a:ext uri="{FF2B5EF4-FFF2-40B4-BE49-F238E27FC236}">
                <a16:creationId xmlns:a16="http://schemas.microsoft.com/office/drawing/2014/main" id="{72FA6C91-55AF-BC4A-809F-8D6CCD85929D}"/>
              </a:ext>
            </a:extLst>
          </p:cNvPr>
          <p:cNvSpPr/>
          <p:nvPr/>
        </p:nvSpPr>
        <p:spPr>
          <a:xfrm>
            <a:off x="5316070"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21" name="Freeform: Shape 221">
            <a:extLst>
              <a:ext uri="{FF2B5EF4-FFF2-40B4-BE49-F238E27FC236}">
                <a16:creationId xmlns:a16="http://schemas.microsoft.com/office/drawing/2014/main" id="{72D6E1BD-A0B9-B043-995D-4D192B4679FB}"/>
              </a:ext>
            </a:extLst>
          </p:cNvPr>
          <p:cNvSpPr/>
          <p:nvPr/>
        </p:nvSpPr>
        <p:spPr>
          <a:xfrm>
            <a:off x="6223157"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22" name="Freeform: Shape 222">
            <a:extLst>
              <a:ext uri="{FF2B5EF4-FFF2-40B4-BE49-F238E27FC236}">
                <a16:creationId xmlns:a16="http://schemas.microsoft.com/office/drawing/2014/main" id="{1B60B4F0-BB02-094C-9767-E9183D35579F}"/>
              </a:ext>
            </a:extLst>
          </p:cNvPr>
          <p:cNvSpPr/>
          <p:nvPr/>
        </p:nvSpPr>
        <p:spPr>
          <a:xfrm>
            <a:off x="6271656"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23" name="Freeform: Shape 223">
            <a:extLst>
              <a:ext uri="{FF2B5EF4-FFF2-40B4-BE49-F238E27FC236}">
                <a16:creationId xmlns:a16="http://schemas.microsoft.com/office/drawing/2014/main" id="{392CBBD1-B3C8-5145-906D-BE60314C207D}"/>
              </a:ext>
            </a:extLst>
          </p:cNvPr>
          <p:cNvSpPr/>
          <p:nvPr/>
        </p:nvSpPr>
        <p:spPr>
          <a:xfrm>
            <a:off x="6266482"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24" name="Freeform: Shape 224">
            <a:extLst>
              <a:ext uri="{FF2B5EF4-FFF2-40B4-BE49-F238E27FC236}">
                <a16:creationId xmlns:a16="http://schemas.microsoft.com/office/drawing/2014/main" id="{B7D54B4C-8298-9C46-A966-EAC41CE3DAC6}"/>
              </a:ext>
            </a:extLst>
          </p:cNvPr>
          <p:cNvSpPr/>
          <p:nvPr/>
        </p:nvSpPr>
        <p:spPr>
          <a:xfrm>
            <a:off x="6315143"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25" name="Freeform: Shape 225">
            <a:extLst>
              <a:ext uri="{FF2B5EF4-FFF2-40B4-BE49-F238E27FC236}">
                <a16:creationId xmlns:a16="http://schemas.microsoft.com/office/drawing/2014/main" id="{5BE12608-7E0B-F247-AF39-9793CA6934CC}"/>
              </a:ext>
            </a:extLst>
          </p:cNvPr>
          <p:cNvSpPr/>
          <p:nvPr/>
        </p:nvSpPr>
        <p:spPr>
          <a:xfrm>
            <a:off x="6278930"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26" name="Freeform: Shape 226">
            <a:extLst>
              <a:ext uri="{FF2B5EF4-FFF2-40B4-BE49-F238E27FC236}">
                <a16:creationId xmlns:a16="http://schemas.microsoft.com/office/drawing/2014/main" id="{3DCBCCDE-02D1-B044-8612-BBD61A00D71F}"/>
              </a:ext>
            </a:extLst>
          </p:cNvPr>
          <p:cNvSpPr/>
          <p:nvPr/>
        </p:nvSpPr>
        <p:spPr>
          <a:xfrm>
            <a:off x="6327590"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27" name="Freeform: Shape 227">
            <a:extLst>
              <a:ext uri="{FF2B5EF4-FFF2-40B4-BE49-F238E27FC236}">
                <a16:creationId xmlns:a16="http://schemas.microsoft.com/office/drawing/2014/main" id="{901D7FEC-7488-044B-8CBB-290A5675C98F}"/>
              </a:ext>
            </a:extLst>
          </p:cNvPr>
          <p:cNvSpPr/>
          <p:nvPr/>
        </p:nvSpPr>
        <p:spPr>
          <a:xfrm>
            <a:off x="628523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28" name="Freeform: Shape 228">
            <a:extLst>
              <a:ext uri="{FF2B5EF4-FFF2-40B4-BE49-F238E27FC236}">
                <a16:creationId xmlns:a16="http://schemas.microsoft.com/office/drawing/2014/main" id="{09B7A71A-820A-264E-A044-A76B0A9FC794}"/>
              </a:ext>
            </a:extLst>
          </p:cNvPr>
          <p:cNvSpPr/>
          <p:nvPr/>
        </p:nvSpPr>
        <p:spPr>
          <a:xfrm>
            <a:off x="633373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29" name="Freeform: Shape 229">
            <a:extLst>
              <a:ext uri="{FF2B5EF4-FFF2-40B4-BE49-F238E27FC236}">
                <a16:creationId xmlns:a16="http://schemas.microsoft.com/office/drawing/2014/main" id="{4BA6EBA8-4856-AB46-83E6-5AC01D509D40}"/>
              </a:ext>
            </a:extLst>
          </p:cNvPr>
          <p:cNvSpPr/>
          <p:nvPr/>
        </p:nvSpPr>
        <p:spPr>
          <a:xfrm>
            <a:off x="6291378"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30" name="Freeform: Shape 230">
            <a:extLst>
              <a:ext uri="{FF2B5EF4-FFF2-40B4-BE49-F238E27FC236}">
                <a16:creationId xmlns:a16="http://schemas.microsoft.com/office/drawing/2014/main" id="{F0E42051-0286-F142-A036-D7056CD42E7B}"/>
              </a:ext>
            </a:extLst>
          </p:cNvPr>
          <p:cNvSpPr/>
          <p:nvPr/>
        </p:nvSpPr>
        <p:spPr>
          <a:xfrm>
            <a:off x="6339876"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31" name="Freeform: Shape 231">
            <a:extLst>
              <a:ext uri="{FF2B5EF4-FFF2-40B4-BE49-F238E27FC236}">
                <a16:creationId xmlns:a16="http://schemas.microsoft.com/office/drawing/2014/main" id="{E82406CD-E294-2144-AED2-3A8856B7A43B}"/>
              </a:ext>
            </a:extLst>
          </p:cNvPr>
          <p:cNvSpPr/>
          <p:nvPr/>
        </p:nvSpPr>
        <p:spPr>
          <a:xfrm>
            <a:off x="6297522"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32" name="Freeform: Shape 232">
            <a:extLst>
              <a:ext uri="{FF2B5EF4-FFF2-40B4-BE49-F238E27FC236}">
                <a16:creationId xmlns:a16="http://schemas.microsoft.com/office/drawing/2014/main" id="{929F3C1A-A258-B24C-A711-B403F31393F7}"/>
              </a:ext>
            </a:extLst>
          </p:cNvPr>
          <p:cNvSpPr/>
          <p:nvPr/>
        </p:nvSpPr>
        <p:spPr>
          <a:xfrm>
            <a:off x="6346181"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33" name="Freeform: Shape 233">
            <a:extLst>
              <a:ext uri="{FF2B5EF4-FFF2-40B4-BE49-F238E27FC236}">
                <a16:creationId xmlns:a16="http://schemas.microsoft.com/office/drawing/2014/main" id="{8AFB03B4-3238-6848-BA7B-6D01FF2B7FE1}"/>
              </a:ext>
            </a:extLst>
          </p:cNvPr>
          <p:cNvSpPr/>
          <p:nvPr/>
        </p:nvSpPr>
        <p:spPr>
          <a:xfrm>
            <a:off x="6297522"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34" name="Freeform: Shape 234">
            <a:extLst>
              <a:ext uri="{FF2B5EF4-FFF2-40B4-BE49-F238E27FC236}">
                <a16:creationId xmlns:a16="http://schemas.microsoft.com/office/drawing/2014/main" id="{0D8C037C-3361-2245-B971-4F5BD3B5B1E1}"/>
              </a:ext>
            </a:extLst>
          </p:cNvPr>
          <p:cNvSpPr/>
          <p:nvPr/>
        </p:nvSpPr>
        <p:spPr>
          <a:xfrm>
            <a:off x="6346181"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35" name="Freeform: Shape 235">
            <a:extLst>
              <a:ext uri="{FF2B5EF4-FFF2-40B4-BE49-F238E27FC236}">
                <a16:creationId xmlns:a16="http://schemas.microsoft.com/office/drawing/2014/main" id="{C661C772-29D0-484F-9637-105E6C9EA9EB}"/>
              </a:ext>
            </a:extLst>
          </p:cNvPr>
          <p:cNvSpPr/>
          <p:nvPr/>
        </p:nvSpPr>
        <p:spPr>
          <a:xfrm>
            <a:off x="6297522"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36" name="Freeform: Shape 236">
            <a:extLst>
              <a:ext uri="{FF2B5EF4-FFF2-40B4-BE49-F238E27FC236}">
                <a16:creationId xmlns:a16="http://schemas.microsoft.com/office/drawing/2014/main" id="{FCA7BF47-568A-5F42-AC7D-63315205DC40}"/>
              </a:ext>
            </a:extLst>
          </p:cNvPr>
          <p:cNvSpPr/>
          <p:nvPr/>
        </p:nvSpPr>
        <p:spPr>
          <a:xfrm>
            <a:off x="6346181"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37" name="Freeform: Shape 237">
            <a:extLst>
              <a:ext uri="{FF2B5EF4-FFF2-40B4-BE49-F238E27FC236}">
                <a16:creationId xmlns:a16="http://schemas.microsoft.com/office/drawing/2014/main" id="{6E40409C-ED9F-304C-A215-B9CB474EBE0F}"/>
              </a:ext>
            </a:extLst>
          </p:cNvPr>
          <p:cNvSpPr/>
          <p:nvPr/>
        </p:nvSpPr>
        <p:spPr>
          <a:xfrm>
            <a:off x="630382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38" name="Freeform: Shape 238">
            <a:extLst>
              <a:ext uri="{FF2B5EF4-FFF2-40B4-BE49-F238E27FC236}">
                <a16:creationId xmlns:a16="http://schemas.microsoft.com/office/drawing/2014/main" id="{2585D810-ACDB-F342-9486-526FE6A462FB}"/>
              </a:ext>
            </a:extLst>
          </p:cNvPr>
          <p:cNvSpPr/>
          <p:nvPr/>
        </p:nvSpPr>
        <p:spPr>
          <a:xfrm>
            <a:off x="635232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39" name="Freeform: Shape 239">
            <a:extLst>
              <a:ext uri="{FF2B5EF4-FFF2-40B4-BE49-F238E27FC236}">
                <a16:creationId xmlns:a16="http://schemas.microsoft.com/office/drawing/2014/main" id="{1C689327-A6BF-224F-8963-CC01CF27D9F2}"/>
              </a:ext>
            </a:extLst>
          </p:cNvPr>
          <p:cNvSpPr/>
          <p:nvPr/>
        </p:nvSpPr>
        <p:spPr>
          <a:xfrm>
            <a:off x="630382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40" name="Freeform: Shape 240">
            <a:extLst>
              <a:ext uri="{FF2B5EF4-FFF2-40B4-BE49-F238E27FC236}">
                <a16:creationId xmlns:a16="http://schemas.microsoft.com/office/drawing/2014/main" id="{5B26881B-1310-6C4F-BFA6-553E9A711408}"/>
              </a:ext>
            </a:extLst>
          </p:cNvPr>
          <p:cNvSpPr/>
          <p:nvPr/>
        </p:nvSpPr>
        <p:spPr>
          <a:xfrm>
            <a:off x="635232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41" name="Freeform: Shape 241">
            <a:extLst>
              <a:ext uri="{FF2B5EF4-FFF2-40B4-BE49-F238E27FC236}">
                <a16:creationId xmlns:a16="http://schemas.microsoft.com/office/drawing/2014/main" id="{F2D3E03B-3BA8-6C4C-AB50-0AE8E1EFA7E5}"/>
              </a:ext>
            </a:extLst>
          </p:cNvPr>
          <p:cNvSpPr/>
          <p:nvPr/>
        </p:nvSpPr>
        <p:spPr>
          <a:xfrm>
            <a:off x="630382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42" name="Freeform: Shape 242">
            <a:extLst>
              <a:ext uri="{FF2B5EF4-FFF2-40B4-BE49-F238E27FC236}">
                <a16:creationId xmlns:a16="http://schemas.microsoft.com/office/drawing/2014/main" id="{BCFF90E3-A5C3-A14D-B4B9-FA5D17DC4410}"/>
              </a:ext>
            </a:extLst>
          </p:cNvPr>
          <p:cNvSpPr/>
          <p:nvPr/>
        </p:nvSpPr>
        <p:spPr>
          <a:xfrm>
            <a:off x="635232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43" name="Freeform: Shape 243">
            <a:extLst>
              <a:ext uri="{FF2B5EF4-FFF2-40B4-BE49-F238E27FC236}">
                <a16:creationId xmlns:a16="http://schemas.microsoft.com/office/drawing/2014/main" id="{561181C7-34D1-144D-9E27-97777DA0C8A5}"/>
              </a:ext>
            </a:extLst>
          </p:cNvPr>
          <p:cNvSpPr/>
          <p:nvPr/>
        </p:nvSpPr>
        <p:spPr>
          <a:xfrm>
            <a:off x="630382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44" name="Freeform: Shape 244">
            <a:extLst>
              <a:ext uri="{FF2B5EF4-FFF2-40B4-BE49-F238E27FC236}">
                <a16:creationId xmlns:a16="http://schemas.microsoft.com/office/drawing/2014/main" id="{F0CAAE70-80A8-3B4B-841F-5E5786563C3F}"/>
              </a:ext>
            </a:extLst>
          </p:cNvPr>
          <p:cNvSpPr/>
          <p:nvPr/>
        </p:nvSpPr>
        <p:spPr>
          <a:xfrm>
            <a:off x="635232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45" name="Freeform: Shape 245">
            <a:extLst>
              <a:ext uri="{FF2B5EF4-FFF2-40B4-BE49-F238E27FC236}">
                <a16:creationId xmlns:a16="http://schemas.microsoft.com/office/drawing/2014/main" id="{04429B8F-F018-EC4E-9674-A852087DD4F4}"/>
              </a:ext>
            </a:extLst>
          </p:cNvPr>
          <p:cNvSpPr/>
          <p:nvPr/>
        </p:nvSpPr>
        <p:spPr>
          <a:xfrm>
            <a:off x="630382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46" name="Freeform: Shape 246">
            <a:extLst>
              <a:ext uri="{FF2B5EF4-FFF2-40B4-BE49-F238E27FC236}">
                <a16:creationId xmlns:a16="http://schemas.microsoft.com/office/drawing/2014/main" id="{9C1F3323-C8B3-B745-971A-6436D31FC66A}"/>
              </a:ext>
            </a:extLst>
          </p:cNvPr>
          <p:cNvSpPr/>
          <p:nvPr/>
        </p:nvSpPr>
        <p:spPr>
          <a:xfrm>
            <a:off x="635232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47" name="Freeform: Shape 247">
            <a:extLst>
              <a:ext uri="{FF2B5EF4-FFF2-40B4-BE49-F238E27FC236}">
                <a16:creationId xmlns:a16="http://schemas.microsoft.com/office/drawing/2014/main" id="{0FA4E993-61BD-E141-82AA-6E475DEC7225}"/>
              </a:ext>
            </a:extLst>
          </p:cNvPr>
          <p:cNvSpPr/>
          <p:nvPr/>
        </p:nvSpPr>
        <p:spPr>
          <a:xfrm>
            <a:off x="630382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48" name="Freeform: Shape 248">
            <a:extLst>
              <a:ext uri="{FF2B5EF4-FFF2-40B4-BE49-F238E27FC236}">
                <a16:creationId xmlns:a16="http://schemas.microsoft.com/office/drawing/2014/main" id="{598912F8-1B33-D74F-AB5A-5614DA60EBFC}"/>
              </a:ext>
            </a:extLst>
          </p:cNvPr>
          <p:cNvSpPr/>
          <p:nvPr/>
        </p:nvSpPr>
        <p:spPr>
          <a:xfrm>
            <a:off x="635232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49" name="Freeform: Shape 249">
            <a:extLst>
              <a:ext uri="{FF2B5EF4-FFF2-40B4-BE49-F238E27FC236}">
                <a16:creationId xmlns:a16="http://schemas.microsoft.com/office/drawing/2014/main" id="{84269477-8CD9-1145-9158-1E57F5A73A9F}"/>
              </a:ext>
            </a:extLst>
          </p:cNvPr>
          <p:cNvSpPr/>
          <p:nvPr/>
        </p:nvSpPr>
        <p:spPr>
          <a:xfrm>
            <a:off x="6303825"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50" name="Freeform: Shape 250">
            <a:extLst>
              <a:ext uri="{FF2B5EF4-FFF2-40B4-BE49-F238E27FC236}">
                <a16:creationId xmlns:a16="http://schemas.microsoft.com/office/drawing/2014/main" id="{DE6C958F-9561-2642-91E6-4F60EBBB30EF}"/>
              </a:ext>
            </a:extLst>
          </p:cNvPr>
          <p:cNvSpPr/>
          <p:nvPr/>
        </p:nvSpPr>
        <p:spPr>
          <a:xfrm>
            <a:off x="635232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51" name="Freeform: Shape 251">
            <a:extLst>
              <a:ext uri="{FF2B5EF4-FFF2-40B4-BE49-F238E27FC236}">
                <a16:creationId xmlns:a16="http://schemas.microsoft.com/office/drawing/2014/main" id="{6A95759C-60D6-614C-9E37-F18B1EF187F3}"/>
              </a:ext>
            </a:extLst>
          </p:cNvPr>
          <p:cNvSpPr/>
          <p:nvPr/>
        </p:nvSpPr>
        <p:spPr>
          <a:xfrm>
            <a:off x="6309969"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52" name="Freeform: Shape 252">
            <a:extLst>
              <a:ext uri="{FF2B5EF4-FFF2-40B4-BE49-F238E27FC236}">
                <a16:creationId xmlns:a16="http://schemas.microsoft.com/office/drawing/2014/main" id="{B8E56917-D4CB-7B40-8BD5-BF47BB175C68}"/>
              </a:ext>
            </a:extLst>
          </p:cNvPr>
          <p:cNvSpPr/>
          <p:nvPr/>
        </p:nvSpPr>
        <p:spPr>
          <a:xfrm>
            <a:off x="6358629"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53" name="Freeform: Shape 253">
            <a:extLst>
              <a:ext uri="{FF2B5EF4-FFF2-40B4-BE49-F238E27FC236}">
                <a16:creationId xmlns:a16="http://schemas.microsoft.com/office/drawing/2014/main" id="{B648716A-216D-844D-8BE6-980546BCB6B9}"/>
              </a:ext>
            </a:extLst>
          </p:cNvPr>
          <p:cNvSpPr/>
          <p:nvPr/>
        </p:nvSpPr>
        <p:spPr>
          <a:xfrm>
            <a:off x="6309969"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54" name="Freeform: Shape 254">
            <a:extLst>
              <a:ext uri="{FF2B5EF4-FFF2-40B4-BE49-F238E27FC236}">
                <a16:creationId xmlns:a16="http://schemas.microsoft.com/office/drawing/2014/main" id="{647A0142-45BE-C146-ADBC-B97BCD26D5CE}"/>
              </a:ext>
            </a:extLst>
          </p:cNvPr>
          <p:cNvSpPr/>
          <p:nvPr/>
        </p:nvSpPr>
        <p:spPr>
          <a:xfrm>
            <a:off x="6358629"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55" name="Freeform: Shape 255">
            <a:extLst>
              <a:ext uri="{FF2B5EF4-FFF2-40B4-BE49-F238E27FC236}">
                <a16:creationId xmlns:a16="http://schemas.microsoft.com/office/drawing/2014/main" id="{665DC1EB-E3B7-C64D-BAE4-8A49B6C8C93A}"/>
              </a:ext>
            </a:extLst>
          </p:cNvPr>
          <p:cNvSpPr/>
          <p:nvPr/>
        </p:nvSpPr>
        <p:spPr>
          <a:xfrm>
            <a:off x="6309969"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56" name="Freeform: Shape 256">
            <a:extLst>
              <a:ext uri="{FF2B5EF4-FFF2-40B4-BE49-F238E27FC236}">
                <a16:creationId xmlns:a16="http://schemas.microsoft.com/office/drawing/2014/main" id="{40CB4CDB-B13C-DF46-B466-5EE4FAA8BF8B}"/>
              </a:ext>
            </a:extLst>
          </p:cNvPr>
          <p:cNvSpPr/>
          <p:nvPr/>
        </p:nvSpPr>
        <p:spPr>
          <a:xfrm>
            <a:off x="6358629"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57" name="Freeform: Shape 257">
            <a:extLst>
              <a:ext uri="{FF2B5EF4-FFF2-40B4-BE49-F238E27FC236}">
                <a16:creationId xmlns:a16="http://schemas.microsoft.com/office/drawing/2014/main" id="{478B8195-3CB4-0142-A412-C03EBC6CE6A2}"/>
              </a:ext>
            </a:extLst>
          </p:cNvPr>
          <p:cNvSpPr/>
          <p:nvPr/>
        </p:nvSpPr>
        <p:spPr>
          <a:xfrm>
            <a:off x="6316111"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58" name="Freeform: Shape 258">
            <a:extLst>
              <a:ext uri="{FF2B5EF4-FFF2-40B4-BE49-F238E27FC236}">
                <a16:creationId xmlns:a16="http://schemas.microsoft.com/office/drawing/2014/main" id="{CAE2E98F-A934-3C43-808D-9B5D5B2ACF49}"/>
              </a:ext>
            </a:extLst>
          </p:cNvPr>
          <p:cNvSpPr/>
          <p:nvPr/>
        </p:nvSpPr>
        <p:spPr>
          <a:xfrm>
            <a:off x="6364773"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59" name="Freeform: Shape 259">
            <a:extLst>
              <a:ext uri="{FF2B5EF4-FFF2-40B4-BE49-F238E27FC236}">
                <a16:creationId xmlns:a16="http://schemas.microsoft.com/office/drawing/2014/main" id="{8D45B0DB-4469-9647-856F-9D4F8781138E}"/>
              </a:ext>
            </a:extLst>
          </p:cNvPr>
          <p:cNvSpPr/>
          <p:nvPr/>
        </p:nvSpPr>
        <p:spPr>
          <a:xfrm>
            <a:off x="6316111"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60" name="Freeform: Shape 260">
            <a:extLst>
              <a:ext uri="{FF2B5EF4-FFF2-40B4-BE49-F238E27FC236}">
                <a16:creationId xmlns:a16="http://schemas.microsoft.com/office/drawing/2014/main" id="{0D52D82C-932E-644F-B4CD-91C12CBE7B21}"/>
              </a:ext>
            </a:extLst>
          </p:cNvPr>
          <p:cNvSpPr/>
          <p:nvPr/>
        </p:nvSpPr>
        <p:spPr>
          <a:xfrm>
            <a:off x="6364773"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61" name="Freeform: Shape 261">
            <a:extLst>
              <a:ext uri="{FF2B5EF4-FFF2-40B4-BE49-F238E27FC236}">
                <a16:creationId xmlns:a16="http://schemas.microsoft.com/office/drawing/2014/main" id="{6A5FDF9C-FDF9-FB44-9B0B-10056431BFD0}"/>
              </a:ext>
            </a:extLst>
          </p:cNvPr>
          <p:cNvSpPr/>
          <p:nvPr/>
        </p:nvSpPr>
        <p:spPr>
          <a:xfrm>
            <a:off x="6316111"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62" name="Freeform: Shape 262">
            <a:extLst>
              <a:ext uri="{FF2B5EF4-FFF2-40B4-BE49-F238E27FC236}">
                <a16:creationId xmlns:a16="http://schemas.microsoft.com/office/drawing/2014/main" id="{112FAAE3-DA6E-4C4A-9BBD-0EB5B8F7FEF4}"/>
              </a:ext>
            </a:extLst>
          </p:cNvPr>
          <p:cNvSpPr/>
          <p:nvPr/>
        </p:nvSpPr>
        <p:spPr>
          <a:xfrm>
            <a:off x="6364773"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63" name="Freeform: Shape 263">
            <a:extLst>
              <a:ext uri="{FF2B5EF4-FFF2-40B4-BE49-F238E27FC236}">
                <a16:creationId xmlns:a16="http://schemas.microsoft.com/office/drawing/2014/main" id="{D5FD7F3B-6DC1-DB47-9CCD-13EDD44B5441}"/>
              </a:ext>
            </a:extLst>
          </p:cNvPr>
          <p:cNvSpPr/>
          <p:nvPr/>
        </p:nvSpPr>
        <p:spPr>
          <a:xfrm>
            <a:off x="6322417"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64" name="Freeform: Shape 264">
            <a:extLst>
              <a:ext uri="{FF2B5EF4-FFF2-40B4-BE49-F238E27FC236}">
                <a16:creationId xmlns:a16="http://schemas.microsoft.com/office/drawing/2014/main" id="{D7E93387-5764-FE4A-B063-9974F57B5045}"/>
              </a:ext>
            </a:extLst>
          </p:cNvPr>
          <p:cNvSpPr/>
          <p:nvPr/>
        </p:nvSpPr>
        <p:spPr>
          <a:xfrm>
            <a:off x="6370916"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65" name="Freeform: Shape 265">
            <a:extLst>
              <a:ext uri="{FF2B5EF4-FFF2-40B4-BE49-F238E27FC236}">
                <a16:creationId xmlns:a16="http://schemas.microsoft.com/office/drawing/2014/main" id="{71C549C9-601C-EF4B-ACCA-9570AA284530}"/>
              </a:ext>
            </a:extLst>
          </p:cNvPr>
          <p:cNvSpPr/>
          <p:nvPr/>
        </p:nvSpPr>
        <p:spPr>
          <a:xfrm>
            <a:off x="6322417"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66" name="Freeform: Shape 266">
            <a:extLst>
              <a:ext uri="{FF2B5EF4-FFF2-40B4-BE49-F238E27FC236}">
                <a16:creationId xmlns:a16="http://schemas.microsoft.com/office/drawing/2014/main" id="{5235BEB0-4578-6041-9664-85FF8E469D7C}"/>
              </a:ext>
            </a:extLst>
          </p:cNvPr>
          <p:cNvSpPr/>
          <p:nvPr/>
        </p:nvSpPr>
        <p:spPr>
          <a:xfrm>
            <a:off x="6370916"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67" name="Freeform: Shape 267">
            <a:extLst>
              <a:ext uri="{FF2B5EF4-FFF2-40B4-BE49-F238E27FC236}">
                <a16:creationId xmlns:a16="http://schemas.microsoft.com/office/drawing/2014/main" id="{179FFC17-2BBE-544B-9A2B-64220FF1055E}"/>
              </a:ext>
            </a:extLst>
          </p:cNvPr>
          <p:cNvSpPr/>
          <p:nvPr/>
        </p:nvSpPr>
        <p:spPr>
          <a:xfrm>
            <a:off x="6334864"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68" name="Freeform: Shape 268">
            <a:extLst>
              <a:ext uri="{FF2B5EF4-FFF2-40B4-BE49-F238E27FC236}">
                <a16:creationId xmlns:a16="http://schemas.microsoft.com/office/drawing/2014/main" id="{05A7434C-815F-374A-B6B4-7B2E67FF2D0B}"/>
              </a:ext>
            </a:extLst>
          </p:cNvPr>
          <p:cNvSpPr/>
          <p:nvPr/>
        </p:nvSpPr>
        <p:spPr>
          <a:xfrm>
            <a:off x="638336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69" name="Freeform: Shape 269">
            <a:extLst>
              <a:ext uri="{FF2B5EF4-FFF2-40B4-BE49-F238E27FC236}">
                <a16:creationId xmlns:a16="http://schemas.microsoft.com/office/drawing/2014/main" id="{D50D9C59-A67E-7243-A9BB-CAB0D62F6D51}"/>
              </a:ext>
            </a:extLst>
          </p:cNvPr>
          <p:cNvSpPr/>
          <p:nvPr/>
        </p:nvSpPr>
        <p:spPr>
          <a:xfrm>
            <a:off x="6347151"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70" name="Freeform: Shape 270">
            <a:extLst>
              <a:ext uri="{FF2B5EF4-FFF2-40B4-BE49-F238E27FC236}">
                <a16:creationId xmlns:a16="http://schemas.microsoft.com/office/drawing/2014/main" id="{030428AC-074B-324A-89A0-D68517D0E447}"/>
              </a:ext>
            </a:extLst>
          </p:cNvPr>
          <p:cNvSpPr/>
          <p:nvPr/>
        </p:nvSpPr>
        <p:spPr>
          <a:xfrm>
            <a:off x="6395812"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71" name="Freeform: Shape 271">
            <a:extLst>
              <a:ext uri="{FF2B5EF4-FFF2-40B4-BE49-F238E27FC236}">
                <a16:creationId xmlns:a16="http://schemas.microsoft.com/office/drawing/2014/main" id="{74259719-A82D-5440-97F9-826ABF7A3A37}"/>
              </a:ext>
            </a:extLst>
          </p:cNvPr>
          <p:cNvSpPr/>
          <p:nvPr/>
        </p:nvSpPr>
        <p:spPr>
          <a:xfrm>
            <a:off x="6353456"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72" name="Freeform: Shape 272">
            <a:extLst>
              <a:ext uri="{FF2B5EF4-FFF2-40B4-BE49-F238E27FC236}">
                <a16:creationId xmlns:a16="http://schemas.microsoft.com/office/drawing/2014/main" id="{FE5214D4-22FA-784D-8C20-6F785B7470FF}"/>
              </a:ext>
            </a:extLst>
          </p:cNvPr>
          <p:cNvSpPr/>
          <p:nvPr/>
        </p:nvSpPr>
        <p:spPr>
          <a:xfrm>
            <a:off x="6401955"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73" name="Freeform: Shape 273">
            <a:extLst>
              <a:ext uri="{FF2B5EF4-FFF2-40B4-BE49-F238E27FC236}">
                <a16:creationId xmlns:a16="http://schemas.microsoft.com/office/drawing/2014/main" id="{B63E2EA0-CF15-5E4B-A6DF-8BE5954DD2BC}"/>
              </a:ext>
            </a:extLst>
          </p:cNvPr>
          <p:cNvSpPr/>
          <p:nvPr/>
        </p:nvSpPr>
        <p:spPr>
          <a:xfrm>
            <a:off x="6353456"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74" name="Freeform: Shape 274">
            <a:extLst>
              <a:ext uri="{FF2B5EF4-FFF2-40B4-BE49-F238E27FC236}">
                <a16:creationId xmlns:a16="http://schemas.microsoft.com/office/drawing/2014/main" id="{C6F9BFBE-303C-194A-910A-09ED0488A151}"/>
              </a:ext>
            </a:extLst>
          </p:cNvPr>
          <p:cNvSpPr/>
          <p:nvPr/>
        </p:nvSpPr>
        <p:spPr>
          <a:xfrm>
            <a:off x="6401955"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75" name="Freeform: Shape 275">
            <a:extLst>
              <a:ext uri="{FF2B5EF4-FFF2-40B4-BE49-F238E27FC236}">
                <a16:creationId xmlns:a16="http://schemas.microsoft.com/office/drawing/2014/main" id="{0A2B41EA-93CD-704B-97D9-9985AF3AFDC0}"/>
              </a:ext>
            </a:extLst>
          </p:cNvPr>
          <p:cNvSpPr/>
          <p:nvPr/>
        </p:nvSpPr>
        <p:spPr>
          <a:xfrm>
            <a:off x="6359600"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76" name="Freeform: Shape 276">
            <a:extLst>
              <a:ext uri="{FF2B5EF4-FFF2-40B4-BE49-F238E27FC236}">
                <a16:creationId xmlns:a16="http://schemas.microsoft.com/office/drawing/2014/main" id="{04566603-B184-6A48-888C-80295E492A1B}"/>
              </a:ext>
            </a:extLst>
          </p:cNvPr>
          <p:cNvSpPr/>
          <p:nvPr/>
        </p:nvSpPr>
        <p:spPr>
          <a:xfrm>
            <a:off x="6408260"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77" name="Freeform: Shape 277">
            <a:extLst>
              <a:ext uri="{FF2B5EF4-FFF2-40B4-BE49-F238E27FC236}">
                <a16:creationId xmlns:a16="http://schemas.microsoft.com/office/drawing/2014/main" id="{35B585F3-11C2-0B4C-BF5B-6E22778C8872}"/>
              </a:ext>
            </a:extLst>
          </p:cNvPr>
          <p:cNvSpPr/>
          <p:nvPr/>
        </p:nvSpPr>
        <p:spPr>
          <a:xfrm>
            <a:off x="6372047"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78" name="Freeform: Shape 278">
            <a:extLst>
              <a:ext uri="{FF2B5EF4-FFF2-40B4-BE49-F238E27FC236}">
                <a16:creationId xmlns:a16="http://schemas.microsoft.com/office/drawing/2014/main" id="{CBB535F0-25BD-9146-A6D5-AA539ED539C5}"/>
              </a:ext>
            </a:extLst>
          </p:cNvPr>
          <p:cNvSpPr/>
          <p:nvPr/>
        </p:nvSpPr>
        <p:spPr>
          <a:xfrm>
            <a:off x="6420546"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79" name="Freeform: Shape 279">
            <a:extLst>
              <a:ext uri="{FF2B5EF4-FFF2-40B4-BE49-F238E27FC236}">
                <a16:creationId xmlns:a16="http://schemas.microsoft.com/office/drawing/2014/main" id="{609C2454-2A09-4F42-9338-25EB1DB31CAF}"/>
              </a:ext>
            </a:extLst>
          </p:cNvPr>
          <p:cNvSpPr/>
          <p:nvPr/>
        </p:nvSpPr>
        <p:spPr>
          <a:xfrm>
            <a:off x="6403087"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80" name="Freeform: Shape 280">
            <a:extLst>
              <a:ext uri="{FF2B5EF4-FFF2-40B4-BE49-F238E27FC236}">
                <a16:creationId xmlns:a16="http://schemas.microsoft.com/office/drawing/2014/main" id="{29170390-282F-4245-9790-CDDD83295B3E}"/>
              </a:ext>
            </a:extLst>
          </p:cNvPr>
          <p:cNvSpPr/>
          <p:nvPr/>
        </p:nvSpPr>
        <p:spPr>
          <a:xfrm>
            <a:off x="6451586"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81" name="Freeform: Shape 281">
            <a:extLst>
              <a:ext uri="{FF2B5EF4-FFF2-40B4-BE49-F238E27FC236}">
                <a16:creationId xmlns:a16="http://schemas.microsoft.com/office/drawing/2014/main" id="{8DBD469B-75F6-7245-9952-ED98A391AEE0}"/>
              </a:ext>
            </a:extLst>
          </p:cNvPr>
          <p:cNvSpPr/>
          <p:nvPr/>
        </p:nvSpPr>
        <p:spPr>
          <a:xfrm>
            <a:off x="6533386"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82" name="Freeform: Shape 282">
            <a:extLst>
              <a:ext uri="{FF2B5EF4-FFF2-40B4-BE49-F238E27FC236}">
                <a16:creationId xmlns:a16="http://schemas.microsoft.com/office/drawing/2014/main" id="{ABEF41B8-C223-CA45-921B-0683B01EB6A5}"/>
              </a:ext>
            </a:extLst>
          </p:cNvPr>
          <p:cNvSpPr/>
          <p:nvPr/>
        </p:nvSpPr>
        <p:spPr>
          <a:xfrm>
            <a:off x="6581884"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83" name="Freeform: Shape 283">
            <a:extLst>
              <a:ext uri="{FF2B5EF4-FFF2-40B4-BE49-F238E27FC236}">
                <a16:creationId xmlns:a16="http://schemas.microsoft.com/office/drawing/2014/main" id="{1EFEFAEB-6C39-3E4D-9028-7324C118E1DE}"/>
              </a:ext>
            </a:extLst>
          </p:cNvPr>
          <p:cNvSpPr/>
          <p:nvPr/>
        </p:nvSpPr>
        <p:spPr>
          <a:xfrm>
            <a:off x="6831169"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84" name="Freeform: Shape 284">
            <a:extLst>
              <a:ext uri="{FF2B5EF4-FFF2-40B4-BE49-F238E27FC236}">
                <a16:creationId xmlns:a16="http://schemas.microsoft.com/office/drawing/2014/main" id="{900445F0-4174-EC46-974F-BD6FB637585F}"/>
              </a:ext>
            </a:extLst>
          </p:cNvPr>
          <p:cNvSpPr/>
          <p:nvPr/>
        </p:nvSpPr>
        <p:spPr>
          <a:xfrm>
            <a:off x="6879829"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85" name="Freeform: Shape 285">
            <a:extLst>
              <a:ext uri="{FF2B5EF4-FFF2-40B4-BE49-F238E27FC236}">
                <a16:creationId xmlns:a16="http://schemas.microsoft.com/office/drawing/2014/main" id="{6EF97199-2BC5-5441-90C5-4278A129E7F7}"/>
              </a:ext>
            </a:extLst>
          </p:cNvPr>
          <p:cNvSpPr/>
          <p:nvPr/>
        </p:nvSpPr>
        <p:spPr>
          <a:xfrm>
            <a:off x="7352529"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86" name="Freeform: Shape 286">
            <a:extLst>
              <a:ext uri="{FF2B5EF4-FFF2-40B4-BE49-F238E27FC236}">
                <a16:creationId xmlns:a16="http://schemas.microsoft.com/office/drawing/2014/main" id="{76705B56-7C0E-2949-87E2-FA3402E1722B}"/>
              </a:ext>
            </a:extLst>
          </p:cNvPr>
          <p:cNvSpPr/>
          <p:nvPr/>
        </p:nvSpPr>
        <p:spPr>
          <a:xfrm>
            <a:off x="7401028"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87" name="Freeform: Shape 287">
            <a:extLst>
              <a:ext uri="{FF2B5EF4-FFF2-40B4-BE49-F238E27FC236}">
                <a16:creationId xmlns:a16="http://schemas.microsoft.com/office/drawing/2014/main" id="{1F2EC653-5953-E047-B9BA-448D4F75ABA1}"/>
              </a:ext>
            </a:extLst>
          </p:cNvPr>
          <p:cNvSpPr/>
          <p:nvPr/>
        </p:nvSpPr>
        <p:spPr>
          <a:xfrm>
            <a:off x="7687654"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88" name="Freeform: Shape 288">
            <a:extLst>
              <a:ext uri="{FF2B5EF4-FFF2-40B4-BE49-F238E27FC236}">
                <a16:creationId xmlns:a16="http://schemas.microsoft.com/office/drawing/2014/main" id="{8817576B-9F5C-9441-A643-2CE594582D26}"/>
              </a:ext>
            </a:extLst>
          </p:cNvPr>
          <p:cNvSpPr/>
          <p:nvPr/>
        </p:nvSpPr>
        <p:spPr>
          <a:xfrm>
            <a:off x="7736153"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89" name="Freeform: Shape 289">
            <a:extLst>
              <a:ext uri="{FF2B5EF4-FFF2-40B4-BE49-F238E27FC236}">
                <a16:creationId xmlns:a16="http://schemas.microsoft.com/office/drawing/2014/main" id="{0DAD5409-FE80-D942-9020-C78346272EAA}"/>
              </a:ext>
            </a:extLst>
          </p:cNvPr>
          <p:cNvSpPr/>
          <p:nvPr/>
        </p:nvSpPr>
        <p:spPr>
          <a:xfrm>
            <a:off x="7836547"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90" name="Freeform: Shape 290">
            <a:extLst>
              <a:ext uri="{FF2B5EF4-FFF2-40B4-BE49-F238E27FC236}">
                <a16:creationId xmlns:a16="http://schemas.microsoft.com/office/drawing/2014/main" id="{25CD1F91-CAB1-4646-9769-393AF5093920}"/>
              </a:ext>
            </a:extLst>
          </p:cNvPr>
          <p:cNvSpPr/>
          <p:nvPr/>
        </p:nvSpPr>
        <p:spPr>
          <a:xfrm>
            <a:off x="7885045"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91" name="Freeform: Shape 291">
            <a:extLst>
              <a:ext uri="{FF2B5EF4-FFF2-40B4-BE49-F238E27FC236}">
                <a16:creationId xmlns:a16="http://schemas.microsoft.com/office/drawing/2014/main" id="{5A168E85-D3AE-C543-812D-14E80C0CDFFC}"/>
              </a:ext>
            </a:extLst>
          </p:cNvPr>
          <p:cNvSpPr/>
          <p:nvPr/>
        </p:nvSpPr>
        <p:spPr>
          <a:xfrm>
            <a:off x="7861280" y="2022145"/>
            <a:ext cx="97159" cy="9525"/>
          </a:xfrm>
          <a:custGeom>
            <a:avLst/>
            <a:gdLst>
              <a:gd name="connsiteX0" fmla="*/ 0 w 57245"/>
              <a:gd name="connsiteY0" fmla="*/ 0 h 9525"/>
              <a:gd name="connsiteX1" fmla="*/ 57245 w 57245"/>
              <a:gd name="connsiteY1" fmla="*/ 0 h 9525"/>
            </a:gdLst>
            <a:ahLst/>
            <a:cxnLst>
              <a:cxn ang="0">
                <a:pos x="connsiteX0" y="connsiteY0"/>
              </a:cxn>
              <a:cxn ang="0">
                <a:pos x="connsiteX1" y="connsiteY1"/>
              </a:cxn>
            </a:cxnLst>
            <a:rect l="l" t="t" r="r" b="b"/>
            <a:pathLst>
              <a:path w="57245" h="9525">
                <a:moveTo>
                  <a:pt x="0" y="0"/>
                </a:moveTo>
                <a:lnTo>
                  <a:pt x="57245" y="0"/>
                </a:lnTo>
              </a:path>
            </a:pathLst>
          </a:custGeom>
          <a:ln w="19050" cap="sq">
            <a:solidFill>
              <a:schemeClr val="accent4"/>
            </a:solidFill>
            <a:prstDash val="solid"/>
            <a:miter/>
          </a:ln>
        </p:spPr>
        <p:txBody>
          <a:bodyPr rtlCol="0" anchor="ctr"/>
          <a:lstStyle/>
          <a:p>
            <a:endParaRPr lang="en-US"/>
          </a:p>
        </p:txBody>
      </p:sp>
      <p:sp>
        <p:nvSpPr>
          <p:cNvPr id="792" name="Freeform: Shape 292">
            <a:extLst>
              <a:ext uri="{FF2B5EF4-FFF2-40B4-BE49-F238E27FC236}">
                <a16:creationId xmlns:a16="http://schemas.microsoft.com/office/drawing/2014/main" id="{9EC00B52-01D5-8D4B-B823-0C39D43E7D30}"/>
              </a:ext>
            </a:extLst>
          </p:cNvPr>
          <p:cNvSpPr/>
          <p:nvPr/>
        </p:nvSpPr>
        <p:spPr>
          <a:xfrm>
            <a:off x="7909941" y="1993570"/>
            <a:ext cx="16166" cy="57245"/>
          </a:xfrm>
          <a:custGeom>
            <a:avLst/>
            <a:gdLst>
              <a:gd name="connsiteX0" fmla="*/ 0 w 9525"/>
              <a:gd name="connsiteY0" fmla="*/ 0 h 57245"/>
              <a:gd name="connsiteX1" fmla="*/ 0 w 9525"/>
              <a:gd name="connsiteY1" fmla="*/ 57245 h 57245"/>
            </a:gdLst>
            <a:ahLst/>
            <a:cxnLst>
              <a:cxn ang="0">
                <a:pos x="connsiteX0" y="connsiteY0"/>
              </a:cxn>
              <a:cxn ang="0">
                <a:pos x="connsiteX1" y="connsiteY1"/>
              </a:cxn>
            </a:cxnLst>
            <a:rect l="l" t="t" r="r" b="b"/>
            <a:pathLst>
              <a:path w="9525" h="57245">
                <a:moveTo>
                  <a:pt x="0" y="0"/>
                </a:moveTo>
                <a:lnTo>
                  <a:pt x="0" y="57245"/>
                </a:lnTo>
              </a:path>
            </a:pathLst>
          </a:custGeom>
          <a:ln w="19050" cap="sq">
            <a:solidFill>
              <a:schemeClr val="accent4"/>
            </a:solidFill>
            <a:prstDash val="solid"/>
            <a:miter/>
          </a:ln>
        </p:spPr>
        <p:txBody>
          <a:bodyPr rtlCol="0" anchor="ctr"/>
          <a:lstStyle/>
          <a:p>
            <a:endParaRPr lang="en-US"/>
          </a:p>
        </p:txBody>
      </p:sp>
      <p:sp>
        <p:nvSpPr>
          <p:cNvPr id="793" name="Freeform: Shape 375">
            <a:extLst>
              <a:ext uri="{FF2B5EF4-FFF2-40B4-BE49-F238E27FC236}">
                <a16:creationId xmlns:a16="http://schemas.microsoft.com/office/drawing/2014/main" id="{3B36D130-9214-E84A-82CC-4F7321B1FB69}"/>
              </a:ext>
            </a:extLst>
          </p:cNvPr>
          <p:cNvSpPr/>
          <p:nvPr/>
        </p:nvSpPr>
        <p:spPr>
          <a:xfrm>
            <a:off x="2169800" y="2022145"/>
            <a:ext cx="5740141" cy="9525"/>
          </a:xfrm>
          <a:custGeom>
            <a:avLst/>
            <a:gdLst>
              <a:gd name="connsiteX0" fmla="*/ 0 w 3382041"/>
              <a:gd name="connsiteY0" fmla="*/ 0 h 9525"/>
              <a:gd name="connsiteX1" fmla="*/ 3382042 w 3382041"/>
              <a:gd name="connsiteY1" fmla="*/ 0 h 9525"/>
              <a:gd name="connsiteX2" fmla="*/ 3382042 w 3382041"/>
              <a:gd name="connsiteY2" fmla="*/ 0 h 9525"/>
            </a:gdLst>
            <a:ahLst/>
            <a:cxnLst>
              <a:cxn ang="0">
                <a:pos x="connsiteX0" y="connsiteY0"/>
              </a:cxn>
              <a:cxn ang="0">
                <a:pos x="connsiteX1" y="connsiteY1"/>
              </a:cxn>
              <a:cxn ang="0">
                <a:pos x="connsiteX2" y="connsiteY2"/>
              </a:cxn>
            </a:cxnLst>
            <a:rect l="l" t="t" r="r" b="b"/>
            <a:pathLst>
              <a:path w="3382041" h="9525">
                <a:moveTo>
                  <a:pt x="0" y="0"/>
                </a:moveTo>
                <a:lnTo>
                  <a:pt x="3382042" y="0"/>
                </a:lnTo>
                <a:lnTo>
                  <a:pt x="3382042" y="0"/>
                </a:lnTo>
              </a:path>
            </a:pathLst>
          </a:custGeom>
          <a:noFill/>
          <a:ln w="28575" cap="flat">
            <a:solidFill>
              <a:schemeClr val="accent4"/>
            </a:solidFill>
            <a:prstDash val="solid"/>
            <a:miter/>
          </a:ln>
        </p:spPr>
        <p:txBody>
          <a:bodyPr rtlCol="0" anchor="ctr"/>
          <a:lstStyle/>
          <a:p>
            <a:endParaRPr lang="en-US"/>
          </a:p>
        </p:txBody>
      </p:sp>
      <p:sp>
        <p:nvSpPr>
          <p:cNvPr id="794" name="Freeform: Shape 376">
            <a:extLst>
              <a:ext uri="{FF2B5EF4-FFF2-40B4-BE49-F238E27FC236}">
                <a16:creationId xmlns:a16="http://schemas.microsoft.com/office/drawing/2014/main" id="{5D9D6C3C-F737-8E4D-841F-41094B9F7A17}"/>
              </a:ext>
            </a:extLst>
          </p:cNvPr>
          <p:cNvSpPr/>
          <p:nvPr/>
        </p:nvSpPr>
        <p:spPr>
          <a:xfrm>
            <a:off x="4247158" y="2022145"/>
            <a:ext cx="7758" cy="190"/>
          </a:xfrm>
          <a:custGeom>
            <a:avLst/>
            <a:gdLst>
              <a:gd name="connsiteX0" fmla="*/ 0 w 4571"/>
              <a:gd name="connsiteY0" fmla="*/ 191 h 190"/>
              <a:gd name="connsiteX1" fmla="*/ 4572 w 4571"/>
              <a:gd name="connsiteY1" fmla="*/ 0 h 190"/>
            </a:gdLst>
            <a:ahLst/>
            <a:cxnLst>
              <a:cxn ang="0">
                <a:pos x="connsiteX0" y="connsiteY0"/>
              </a:cxn>
              <a:cxn ang="0">
                <a:pos x="connsiteX1" y="connsiteY1"/>
              </a:cxn>
            </a:cxnLst>
            <a:rect l="l" t="t" r="r" b="b"/>
            <a:pathLst>
              <a:path w="4571" h="190">
                <a:moveTo>
                  <a:pt x="0" y="191"/>
                </a:moveTo>
                <a:lnTo>
                  <a:pt x="4572" y="0"/>
                </a:lnTo>
              </a:path>
            </a:pathLst>
          </a:custGeom>
          <a:ln w="19050" cap="flat">
            <a:solidFill>
              <a:schemeClr val="accent4"/>
            </a:solidFill>
            <a:prstDash val="solid"/>
            <a:miter/>
          </a:ln>
        </p:spPr>
        <p:txBody>
          <a:bodyPr rtlCol="0" anchor="ctr"/>
          <a:lstStyle/>
          <a:p>
            <a:endParaRPr lang="en-US"/>
          </a:p>
        </p:txBody>
      </p:sp>
      <p:sp>
        <p:nvSpPr>
          <p:cNvPr id="795" name="Freeform: Shape 377">
            <a:extLst>
              <a:ext uri="{FF2B5EF4-FFF2-40B4-BE49-F238E27FC236}">
                <a16:creationId xmlns:a16="http://schemas.microsoft.com/office/drawing/2014/main" id="{EEBD53BD-B57B-FE44-88EE-5A1DB8F3CFD6}"/>
              </a:ext>
            </a:extLst>
          </p:cNvPr>
          <p:cNvSpPr/>
          <p:nvPr/>
        </p:nvSpPr>
        <p:spPr>
          <a:xfrm>
            <a:off x="4254919" y="2022145"/>
            <a:ext cx="4526" cy="7334"/>
          </a:xfrm>
          <a:custGeom>
            <a:avLst/>
            <a:gdLst>
              <a:gd name="connsiteX0" fmla="*/ 2667 w 2667"/>
              <a:gd name="connsiteY0" fmla="*/ 7334 h 7334"/>
              <a:gd name="connsiteX1" fmla="*/ 0 w 2667"/>
              <a:gd name="connsiteY1" fmla="*/ 0 h 7334"/>
            </a:gdLst>
            <a:ahLst/>
            <a:cxnLst>
              <a:cxn ang="0">
                <a:pos x="connsiteX0" y="connsiteY0"/>
              </a:cxn>
              <a:cxn ang="0">
                <a:pos x="connsiteX1" y="connsiteY1"/>
              </a:cxn>
            </a:cxnLst>
            <a:rect l="l" t="t" r="r" b="b"/>
            <a:pathLst>
              <a:path w="2667" h="7334">
                <a:moveTo>
                  <a:pt x="2667" y="7334"/>
                </a:moveTo>
                <a:lnTo>
                  <a:pt x="0" y="0"/>
                </a:lnTo>
              </a:path>
            </a:pathLst>
          </a:custGeom>
          <a:ln w="19050" cap="flat">
            <a:solidFill>
              <a:schemeClr val="accent4"/>
            </a:solidFill>
            <a:prstDash val="solid"/>
            <a:miter/>
          </a:ln>
        </p:spPr>
        <p:txBody>
          <a:bodyPr rtlCol="0" anchor="ctr"/>
          <a:lstStyle/>
          <a:p>
            <a:endParaRPr lang="en-US"/>
          </a:p>
        </p:txBody>
      </p:sp>
      <p:sp>
        <p:nvSpPr>
          <p:cNvPr id="796" name="Freeform: Shape 378">
            <a:extLst>
              <a:ext uri="{FF2B5EF4-FFF2-40B4-BE49-F238E27FC236}">
                <a16:creationId xmlns:a16="http://schemas.microsoft.com/office/drawing/2014/main" id="{378C28AB-41B3-B84E-A012-B6B46152962D}"/>
              </a:ext>
            </a:extLst>
          </p:cNvPr>
          <p:cNvSpPr/>
          <p:nvPr/>
        </p:nvSpPr>
        <p:spPr>
          <a:xfrm>
            <a:off x="6323872" y="2022145"/>
            <a:ext cx="16003" cy="190"/>
          </a:xfrm>
          <a:custGeom>
            <a:avLst/>
            <a:gdLst>
              <a:gd name="connsiteX0" fmla="*/ 0 w 9429"/>
              <a:gd name="connsiteY0" fmla="*/ 191 h 190"/>
              <a:gd name="connsiteX1" fmla="*/ 9430 w 9429"/>
              <a:gd name="connsiteY1" fmla="*/ 0 h 190"/>
            </a:gdLst>
            <a:ahLst/>
            <a:cxnLst>
              <a:cxn ang="0">
                <a:pos x="connsiteX0" y="connsiteY0"/>
              </a:cxn>
              <a:cxn ang="0">
                <a:pos x="connsiteX1" y="connsiteY1"/>
              </a:cxn>
            </a:cxnLst>
            <a:rect l="l" t="t" r="r" b="b"/>
            <a:pathLst>
              <a:path w="9429" h="190">
                <a:moveTo>
                  <a:pt x="0" y="191"/>
                </a:moveTo>
                <a:lnTo>
                  <a:pt x="9430" y="0"/>
                </a:lnTo>
              </a:path>
            </a:pathLst>
          </a:custGeom>
          <a:ln w="19050" cap="flat">
            <a:solidFill>
              <a:schemeClr val="accent4"/>
            </a:solidFill>
            <a:prstDash val="solid"/>
            <a:miter/>
          </a:ln>
        </p:spPr>
        <p:txBody>
          <a:bodyPr rtlCol="0" anchor="ctr"/>
          <a:lstStyle/>
          <a:p>
            <a:endParaRPr lang="en-US"/>
          </a:p>
        </p:txBody>
      </p:sp>
      <p:sp>
        <p:nvSpPr>
          <p:cNvPr id="797" name="Freeform: Shape 379">
            <a:extLst>
              <a:ext uri="{FF2B5EF4-FFF2-40B4-BE49-F238E27FC236}">
                <a16:creationId xmlns:a16="http://schemas.microsoft.com/office/drawing/2014/main" id="{C75D2728-9CC2-E148-B2AC-61C09F94EF49}"/>
              </a:ext>
            </a:extLst>
          </p:cNvPr>
          <p:cNvSpPr/>
          <p:nvPr/>
        </p:nvSpPr>
        <p:spPr>
          <a:xfrm>
            <a:off x="6335997" y="2022145"/>
            <a:ext cx="3880" cy="7334"/>
          </a:xfrm>
          <a:custGeom>
            <a:avLst/>
            <a:gdLst>
              <a:gd name="connsiteX0" fmla="*/ 0 w 2286"/>
              <a:gd name="connsiteY0" fmla="*/ 7334 h 7334"/>
              <a:gd name="connsiteX1" fmla="*/ 2286 w 2286"/>
              <a:gd name="connsiteY1" fmla="*/ 0 h 7334"/>
            </a:gdLst>
            <a:ahLst/>
            <a:cxnLst>
              <a:cxn ang="0">
                <a:pos x="connsiteX0" y="connsiteY0"/>
              </a:cxn>
              <a:cxn ang="0">
                <a:pos x="connsiteX1" y="connsiteY1"/>
              </a:cxn>
            </a:cxnLst>
            <a:rect l="l" t="t" r="r" b="b"/>
            <a:pathLst>
              <a:path w="2286" h="7334">
                <a:moveTo>
                  <a:pt x="0" y="7334"/>
                </a:moveTo>
                <a:lnTo>
                  <a:pt x="2286" y="0"/>
                </a:lnTo>
              </a:path>
            </a:pathLst>
          </a:custGeom>
          <a:ln w="19050" cap="flat">
            <a:solidFill>
              <a:schemeClr val="accent4"/>
            </a:solidFill>
            <a:prstDash val="solid"/>
            <a:miter/>
          </a:ln>
        </p:spPr>
        <p:txBody>
          <a:bodyPr rtlCol="0" anchor="ctr"/>
          <a:lstStyle/>
          <a:p>
            <a:endParaRPr lang="en-US"/>
          </a:p>
        </p:txBody>
      </p:sp>
      <p:cxnSp>
        <p:nvCxnSpPr>
          <p:cNvPr id="614" name="Straight Connector 613">
            <a:extLst>
              <a:ext uri="{FF2B5EF4-FFF2-40B4-BE49-F238E27FC236}">
                <a16:creationId xmlns:a16="http://schemas.microsoft.com/office/drawing/2014/main" id="{1FB58596-A6A2-EF48-8CFB-3D6096F4C27F}"/>
              </a:ext>
            </a:extLst>
          </p:cNvPr>
          <p:cNvCxnSpPr>
            <a:cxnSpLocks/>
          </p:cNvCxnSpPr>
          <p:nvPr/>
        </p:nvCxnSpPr>
        <p:spPr bwMode="auto">
          <a:xfrm>
            <a:off x="2165754" y="4391881"/>
            <a:ext cx="0" cy="96736"/>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15" name="TextBox 614">
            <a:extLst>
              <a:ext uri="{FF2B5EF4-FFF2-40B4-BE49-F238E27FC236}">
                <a16:creationId xmlns:a16="http://schemas.microsoft.com/office/drawing/2014/main" id="{CAC04C79-1099-F149-A57B-6753C36040CE}"/>
              </a:ext>
            </a:extLst>
          </p:cNvPr>
          <p:cNvSpPr txBox="1"/>
          <p:nvPr/>
        </p:nvSpPr>
        <p:spPr>
          <a:xfrm>
            <a:off x="1980291" y="4506529"/>
            <a:ext cx="360000" cy="276999"/>
          </a:xfrm>
          <a:prstGeom prst="rect">
            <a:avLst/>
          </a:prstGeom>
          <a:noFill/>
        </p:spPr>
        <p:txBody>
          <a:bodyPr wrap="none" rtlCol="0">
            <a:noAutofit/>
          </a:bodyPr>
          <a:lstStyle/>
          <a:p>
            <a:pPr algn="ctr"/>
            <a:r>
              <a:rPr lang="en-US" sz="1200">
                <a:latin typeface="Arial" panose="020B0604020202020204" pitchFamily="34" charset="0"/>
                <a:cs typeface="Arial" panose="020B0604020202020204" pitchFamily="34" charset="0"/>
              </a:rPr>
              <a:t>0</a:t>
            </a:r>
          </a:p>
        </p:txBody>
      </p:sp>
      <p:cxnSp>
        <p:nvCxnSpPr>
          <p:cNvPr id="612" name="Straight Connector 611">
            <a:extLst>
              <a:ext uri="{FF2B5EF4-FFF2-40B4-BE49-F238E27FC236}">
                <a16:creationId xmlns:a16="http://schemas.microsoft.com/office/drawing/2014/main" id="{A7EFD099-11A9-314B-8057-02371559D5C8}"/>
              </a:ext>
            </a:extLst>
          </p:cNvPr>
          <p:cNvCxnSpPr>
            <a:cxnSpLocks/>
          </p:cNvCxnSpPr>
          <p:nvPr/>
        </p:nvCxnSpPr>
        <p:spPr bwMode="auto">
          <a:xfrm>
            <a:off x="2686649" y="4391881"/>
            <a:ext cx="0" cy="96736"/>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13" name="TextBox 612">
            <a:extLst>
              <a:ext uri="{FF2B5EF4-FFF2-40B4-BE49-F238E27FC236}">
                <a16:creationId xmlns:a16="http://schemas.microsoft.com/office/drawing/2014/main" id="{C74A7422-3F77-C24C-8C1C-DCD90E739DF5}"/>
              </a:ext>
            </a:extLst>
          </p:cNvPr>
          <p:cNvSpPr txBox="1"/>
          <p:nvPr/>
        </p:nvSpPr>
        <p:spPr>
          <a:xfrm>
            <a:off x="2502013" y="4506529"/>
            <a:ext cx="360000" cy="276999"/>
          </a:xfrm>
          <a:prstGeom prst="rect">
            <a:avLst/>
          </a:prstGeom>
          <a:noFill/>
        </p:spPr>
        <p:txBody>
          <a:bodyPr wrap="none" rtlCol="0">
            <a:noAutofit/>
          </a:bodyPr>
          <a:lstStyle/>
          <a:p>
            <a:pPr algn="ctr"/>
            <a:r>
              <a:rPr lang="en-US" sz="1200">
                <a:latin typeface="Arial" panose="020B0604020202020204" pitchFamily="34" charset="0"/>
                <a:cs typeface="Arial" panose="020B0604020202020204" pitchFamily="34" charset="0"/>
              </a:rPr>
              <a:t>3</a:t>
            </a:r>
          </a:p>
        </p:txBody>
      </p:sp>
      <p:cxnSp>
        <p:nvCxnSpPr>
          <p:cNvPr id="610" name="Straight Connector 609">
            <a:extLst>
              <a:ext uri="{FF2B5EF4-FFF2-40B4-BE49-F238E27FC236}">
                <a16:creationId xmlns:a16="http://schemas.microsoft.com/office/drawing/2014/main" id="{9184F2A1-C216-0544-B4E5-FF03AD31D4BE}"/>
              </a:ext>
            </a:extLst>
          </p:cNvPr>
          <p:cNvCxnSpPr>
            <a:cxnSpLocks/>
          </p:cNvCxnSpPr>
          <p:nvPr/>
        </p:nvCxnSpPr>
        <p:spPr bwMode="auto">
          <a:xfrm>
            <a:off x="3207544" y="4391881"/>
            <a:ext cx="0" cy="96736"/>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11" name="TextBox 610">
            <a:extLst>
              <a:ext uri="{FF2B5EF4-FFF2-40B4-BE49-F238E27FC236}">
                <a16:creationId xmlns:a16="http://schemas.microsoft.com/office/drawing/2014/main" id="{1F60F0FE-A75D-D542-9604-CD99A06F8DE4}"/>
              </a:ext>
            </a:extLst>
          </p:cNvPr>
          <p:cNvSpPr txBox="1"/>
          <p:nvPr/>
        </p:nvSpPr>
        <p:spPr>
          <a:xfrm>
            <a:off x="3023735" y="4506529"/>
            <a:ext cx="360000" cy="276999"/>
          </a:xfrm>
          <a:prstGeom prst="rect">
            <a:avLst/>
          </a:prstGeom>
          <a:noFill/>
        </p:spPr>
        <p:txBody>
          <a:bodyPr wrap="none" rtlCol="0">
            <a:noAutofit/>
          </a:bodyPr>
          <a:lstStyle/>
          <a:p>
            <a:pPr algn="ctr"/>
            <a:r>
              <a:rPr lang="en-US" sz="1200">
                <a:latin typeface="Arial" panose="020B0604020202020204" pitchFamily="34" charset="0"/>
                <a:cs typeface="Arial" panose="020B0604020202020204" pitchFamily="34" charset="0"/>
              </a:rPr>
              <a:t>6</a:t>
            </a:r>
          </a:p>
        </p:txBody>
      </p:sp>
      <p:cxnSp>
        <p:nvCxnSpPr>
          <p:cNvPr id="608" name="Straight Connector 607">
            <a:extLst>
              <a:ext uri="{FF2B5EF4-FFF2-40B4-BE49-F238E27FC236}">
                <a16:creationId xmlns:a16="http://schemas.microsoft.com/office/drawing/2014/main" id="{319E5541-8CDE-B940-8E03-3129F64C0E7B}"/>
              </a:ext>
            </a:extLst>
          </p:cNvPr>
          <p:cNvCxnSpPr>
            <a:cxnSpLocks/>
          </p:cNvCxnSpPr>
          <p:nvPr/>
        </p:nvCxnSpPr>
        <p:spPr bwMode="auto">
          <a:xfrm>
            <a:off x="3728439" y="4391881"/>
            <a:ext cx="0" cy="96736"/>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09" name="TextBox 608">
            <a:extLst>
              <a:ext uri="{FF2B5EF4-FFF2-40B4-BE49-F238E27FC236}">
                <a16:creationId xmlns:a16="http://schemas.microsoft.com/office/drawing/2014/main" id="{888FF367-8B53-B84E-927D-C770FFE96916}"/>
              </a:ext>
            </a:extLst>
          </p:cNvPr>
          <p:cNvSpPr txBox="1"/>
          <p:nvPr/>
        </p:nvSpPr>
        <p:spPr>
          <a:xfrm>
            <a:off x="3545457" y="4506529"/>
            <a:ext cx="360000" cy="276999"/>
          </a:xfrm>
          <a:prstGeom prst="rect">
            <a:avLst/>
          </a:prstGeom>
          <a:noFill/>
        </p:spPr>
        <p:txBody>
          <a:bodyPr wrap="none" rtlCol="0">
            <a:noAutofit/>
          </a:bodyPr>
          <a:lstStyle/>
          <a:p>
            <a:pPr algn="ctr"/>
            <a:r>
              <a:rPr lang="en-US" sz="1200">
                <a:latin typeface="Arial" panose="020B0604020202020204" pitchFamily="34" charset="0"/>
                <a:cs typeface="Arial" panose="020B0604020202020204" pitchFamily="34" charset="0"/>
              </a:rPr>
              <a:t>9</a:t>
            </a:r>
          </a:p>
        </p:txBody>
      </p:sp>
      <p:cxnSp>
        <p:nvCxnSpPr>
          <p:cNvPr id="606" name="Straight Connector 605">
            <a:extLst>
              <a:ext uri="{FF2B5EF4-FFF2-40B4-BE49-F238E27FC236}">
                <a16:creationId xmlns:a16="http://schemas.microsoft.com/office/drawing/2014/main" id="{D7A5252D-14BB-974B-A239-B1FC49714298}"/>
              </a:ext>
            </a:extLst>
          </p:cNvPr>
          <p:cNvCxnSpPr>
            <a:cxnSpLocks/>
          </p:cNvCxnSpPr>
          <p:nvPr/>
        </p:nvCxnSpPr>
        <p:spPr bwMode="auto">
          <a:xfrm>
            <a:off x="4246349" y="4391881"/>
            <a:ext cx="0" cy="96736"/>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07" name="TextBox 606">
            <a:extLst>
              <a:ext uri="{FF2B5EF4-FFF2-40B4-BE49-F238E27FC236}">
                <a16:creationId xmlns:a16="http://schemas.microsoft.com/office/drawing/2014/main" id="{FAC042E7-CCC4-B14F-8626-576C95399D97}"/>
              </a:ext>
            </a:extLst>
          </p:cNvPr>
          <p:cNvSpPr txBox="1"/>
          <p:nvPr/>
        </p:nvSpPr>
        <p:spPr>
          <a:xfrm>
            <a:off x="4067179" y="4506529"/>
            <a:ext cx="360000" cy="276999"/>
          </a:xfrm>
          <a:prstGeom prst="rect">
            <a:avLst/>
          </a:prstGeom>
          <a:noFill/>
        </p:spPr>
        <p:txBody>
          <a:bodyPr wrap="none" rtlCol="0">
            <a:noAutofit/>
          </a:bodyPr>
          <a:lstStyle/>
          <a:p>
            <a:pPr algn="ctr"/>
            <a:r>
              <a:rPr lang="en-US" sz="1200">
                <a:latin typeface="Arial" panose="020B0604020202020204" pitchFamily="34" charset="0"/>
                <a:cs typeface="Arial" panose="020B0604020202020204" pitchFamily="34" charset="0"/>
              </a:rPr>
              <a:t>12</a:t>
            </a:r>
          </a:p>
        </p:txBody>
      </p:sp>
      <p:cxnSp>
        <p:nvCxnSpPr>
          <p:cNvPr id="604" name="Straight Connector 603">
            <a:extLst>
              <a:ext uri="{FF2B5EF4-FFF2-40B4-BE49-F238E27FC236}">
                <a16:creationId xmlns:a16="http://schemas.microsoft.com/office/drawing/2014/main" id="{525ECCFC-274F-9C45-9D5B-31ED6CCE913E}"/>
              </a:ext>
            </a:extLst>
          </p:cNvPr>
          <p:cNvCxnSpPr>
            <a:cxnSpLocks/>
          </p:cNvCxnSpPr>
          <p:nvPr/>
        </p:nvCxnSpPr>
        <p:spPr bwMode="auto">
          <a:xfrm>
            <a:off x="4770229" y="4391881"/>
            <a:ext cx="0" cy="96736"/>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05" name="TextBox 604">
            <a:extLst>
              <a:ext uri="{FF2B5EF4-FFF2-40B4-BE49-F238E27FC236}">
                <a16:creationId xmlns:a16="http://schemas.microsoft.com/office/drawing/2014/main" id="{8C592E5F-B885-B947-8153-BAFDA594B785}"/>
              </a:ext>
            </a:extLst>
          </p:cNvPr>
          <p:cNvSpPr txBox="1"/>
          <p:nvPr/>
        </p:nvSpPr>
        <p:spPr>
          <a:xfrm>
            <a:off x="4588901" y="4506529"/>
            <a:ext cx="360000" cy="276999"/>
          </a:xfrm>
          <a:prstGeom prst="rect">
            <a:avLst/>
          </a:prstGeom>
          <a:noFill/>
        </p:spPr>
        <p:txBody>
          <a:bodyPr wrap="none" rtlCol="0">
            <a:noAutofit/>
          </a:bodyPr>
          <a:lstStyle/>
          <a:p>
            <a:pPr algn="ctr"/>
            <a:r>
              <a:rPr lang="en-US" sz="1200">
                <a:latin typeface="Arial" panose="020B0604020202020204" pitchFamily="34" charset="0"/>
                <a:cs typeface="Arial" panose="020B0604020202020204" pitchFamily="34" charset="0"/>
              </a:rPr>
              <a:t>15</a:t>
            </a:r>
          </a:p>
        </p:txBody>
      </p:sp>
      <p:cxnSp>
        <p:nvCxnSpPr>
          <p:cNvPr id="602" name="Straight Connector 601">
            <a:extLst>
              <a:ext uri="{FF2B5EF4-FFF2-40B4-BE49-F238E27FC236}">
                <a16:creationId xmlns:a16="http://schemas.microsoft.com/office/drawing/2014/main" id="{342D5DEE-78AE-7A46-9965-2BD3870CF475}"/>
              </a:ext>
            </a:extLst>
          </p:cNvPr>
          <p:cNvCxnSpPr>
            <a:cxnSpLocks/>
          </p:cNvCxnSpPr>
          <p:nvPr/>
        </p:nvCxnSpPr>
        <p:spPr bwMode="auto">
          <a:xfrm>
            <a:off x="5291124" y="4391881"/>
            <a:ext cx="0" cy="96736"/>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03" name="TextBox 602">
            <a:extLst>
              <a:ext uri="{FF2B5EF4-FFF2-40B4-BE49-F238E27FC236}">
                <a16:creationId xmlns:a16="http://schemas.microsoft.com/office/drawing/2014/main" id="{5313CBAF-DE9D-2F49-96B7-F66ED776E9E6}"/>
              </a:ext>
            </a:extLst>
          </p:cNvPr>
          <p:cNvSpPr txBox="1"/>
          <p:nvPr/>
        </p:nvSpPr>
        <p:spPr>
          <a:xfrm>
            <a:off x="5110623" y="4506529"/>
            <a:ext cx="360000" cy="276999"/>
          </a:xfrm>
          <a:prstGeom prst="rect">
            <a:avLst/>
          </a:prstGeom>
          <a:noFill/>
        </p:spPr>
        <p:txBody>
          <a:bodyPr wrap="none" rtlCol="0">
            <a:noAutofit/>
          </a:bodyPr>
          <a:lstStyle/>
          <a:p>
            <a:pPr algn="ctr"/>
            <a:r>
              <a:rPr lang="en-US" sz="1200">
                <a:latin typeface="Arial" panose="020B0604020202020204" pitchFamily="34" charset="0"/>
                <a:cs typeface="Arial" panose="020B0604020202020204" pitchFamily="34" charset="0"/>
              </a:rPr>
              <a:t>18</a:t>
            </a:r>
          </a:p>
        </p:txBody>
      </p:sp>
      <p:cxnSp>
        <p:nvCxnSpPr>
          <p:cNvPr id="600" name="Straight Connector 599">
            <a:extLst>
              <a:ext uri="{FF2B5EF4-FFF2-40B4-BE49-F238E27FC236}">
                <a16:creationId xmlns:a16="http://schemas.microsoft.com/office/drawing/2014/main" id="{F95270B6-FD67-9841-B2F8-608BF442EE88}"/>
              </a:ext>
            </a:extLst>
          </p:cNvPr>
          <p:cNvCxnSpPr>
            <a:cxnSpLocks/>
          </p:cNvCxnSpPr>
          <p:nvPr/>
        </p:nvCxnSpPr>
        <p:spPr bwMode="auto">
          <a:xfrm>
            <a:off x="5812019" y="4391881"/>
            <a:ext cx="0" cy="96736"/>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01" name="TextBox 600">
            <a:extLst>
              <a:ext uri="{FF2B5EF4-FFF2-40B4-BE49-F238E27FC236}">
                <a16:creationId xmlns:a16="http://schemas.microsoft.com/office/drawing/2014/main" id="{88E2393D-B4A8-4946-8584-B97ECABD8066}"/>
              </a:ext>
            </a:extLst>
          </p:cNvPr>
          <p:cNvSpPr txBox="1"/>
          <p:nvPr/>
        </p:nvSpPr>
        <p:spPr>
          <a:xfrm>
            <a:off x="5632345" y="4506529"/>
            <a:ext cx="360000" cy="276999"/>
          </a:xfrm>
          <a:prstGeom prst="rect">
            <a:avLst/>
          </a:prstGeom>
          <a:noFill/>
        </p:spPr>
        <p:txBody>
          <a:bodyPr wrap="none" rtlCol="0">
            <a:noAutofit/>
          </a:bodyPr>
          <a:lstStyle/>
          <a:p>
            <a:pPr algn="ctr"/>
            <a:r>
              <a:rPr lang="en-US" sz="1200">
                <a:latin typeface="Arial" panose="020B0604020202020204" pitchFamily="34" charset="0"/>
                <a:cs typeface="Arial" panose="020B0604020202020204" pitchFamily="34" charset="0"/>
              </a:rPr>
              <a:t>21</a:t>
            </a:r>
          </a:p>
        </p:txBody>
      </p:sp>
      <p:cxnSp>
        <p:nvCxnSpPr>
          <p:cNvPr id="598" name="Straight Connector 597">
            <a:extLst>
              <a:ext uri="{FF2B5EF4-FFF2-40B4-BE49-F238E27FC236}">
                <a16:creationId xmlns:a16="http://schemas.microsoft.com/office/drawing/2014/main" id="{0D51067E-A878-D145-A3B2-310B431A98C4}"/>
              </a:ext>
            </a:extLst>
          </p:cNvPr>
          <p:cNvCxnSpPr>
            <a:cxnSpLocks/>
          </p:cNvCxnSpPr>
          <p:nvPr/>
        </p:nvCxnSpPr>
        <p:spPr bwMode="auto">
          <a:xfrm>
            <a:off x="6329929" y="4391881"/>
            <a:ext cx="0" cy="96736"/>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99" name="TextBox 598">
            <a:extLst>
              <a:ext uri="{FF2B5EF4-FFF2-40B4-BE49-F238E27FC236}">
                <a16:creationId xmlns:a16="http://schemas.microsoft.com/office/drawing/2014/main" id="{55ED0550-F8AC-FA45-AAAC-B6C7F9ABB0F7}"/>
              </a:ext>
            </a:extLst>
          </p:cNvPr>
          <p:cNvSpPr txBox="1"/>
          <p:nvPr/>
        </p:nvSpPr>
        <p:spPr>
          <a:xfrm>
            <a:off x="6154067" y="4506529"/>
            <a:ext cx="360000" cy="276999"/>
          </a:xfrm>
          <a:prstGeom prst="rect">
            <a:avLst/>
          </a:prstGeom>
          <a:noFill/>
        </p:spPr>
        <p:txBody>
          <a:bodyPr wrap="none" rtlCol="0">
            <a:noAutofit/>
          </a:bodyPr>
          <a:lstStyle/>
          <a:p>
            <a:pPr algn="ctr"/>
            <a:r>
              <a:rPr lang="en-US" sz="1200">
                <a:latin typeface="Arial" panose="020B0604020202020204" pitchFamily="34" charset="0"/>
                <a:cs typeface="Arial" panose="020B0604020202020204" pitchFamily="34" charset="0"/>
              </a:rPr>
              <a:t>24</a:t>
            </a:r>
          </a:p>
        </p:txBody>
      </p:sp>
      <p:cxnSp>
        <p:nvCxnSpPr>
          <p:cNvPr id="596" name="Straight Connector 595">
            <a:extLst>
              <a:ext uri="{FF2B5EF4-FFF2-40B4-BE49-F238E27FC236}">
                <a16:creationId xmlns:a16="http://schemas.microsoft.com/office/drawing/2014/main" id="{4E0E8A47-3EE8-E34D-827D-A9D778EA79CC}"/>
              </a:ext>
            </a:extLst>
          </p:cNvPr>
          <p:cNvCxnSpPr>
            <a:cxnSpLocks/>
          </p:cNvCxnSpPr>
          <p:nvPr/>
        </p:nvCxnSpPr>
        <p:spPr bwMode="auto">
          <a:xfrm>
            <a:off x="6853809" y="4391881"/>
            <a:ext cx="0" cy="96736"/>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97" name="TextBox 596">
            <a:extLst>
              <a:ext uri="{FF2B5EF4-FFF2-40B4-BE49-F238E27FC236}">
                <a16:creationId xmlns:a16="http://schemas.microsoft.com/office/drawing/2014/main" id="{8FF0591E-7179-6F46-8B96-A3BE6FE49A72}"/>
              </a:ext>
            </a:extLst>
          </p:cNvPr>
          <p:cNvSpPr txBox="1"/>
          <p:nvPr/>
        </p:nvSpPr>
        <p:spPr>
          <a:xfrm>
            <a:off x="6675789" y="4506529"/>
            <a:ext cx="360000" cy="276999"/>
          </a:xfrm>
          <a:prstGeom prst="rect">
            <a:avLst/>
          </a:prstGeom>
          <a:noFill/>
        </p:spPr>
        <p:txBody>
          <a:bodyPr wrap="none" rtlCol="0">
            <a:noAutofit/>
          </a:bodyPr>
          <a:lstStyle/>
          <a:p>
            <a:pPr algn="ctr"/>
            <a:r>
              <a:rPr lang="en-US" sz="1200">
                <a:latin typeface="Arial" panose="020B0604020202020204" pitchFamily="34" charset="0"/>
                <a:cs typeface="Arial" panose="020B0604020202020204" pitchFamily="34" charset="0"/>
              </a:rPr>
              <a:t>27</a:t>
            </a:r>
          </a:p>
        </p:txBody>
      </p:sp>
      <p:cxnSp>
        <p:nvCxnSpPr>
          <p:cNvPr id="594" name="Straight Connector 593">
            <a:extLst>
              <a:ext uri="{FF2B5EF4-FFF2-40B4-BE49-F238E27FC236}">
                <a16:creationId xmlns:a16="http://schemas.microsoft.com/office/drawing/2014/main" id="{914B2F8E-7F8C-CF4F-8586-743549FD691B}"/>
              </a:ext>
            </a:extLst>
          </p:cNvPr>
          <p:cNvCxnSpPr>
            <a:cxnSpLocks/>
          </p:cNvCxnSpPr>
          <p:nvPr/>
        </p:nvCxnSpPr>
        <p:spPr bwMode="auto">
          <a:xfrm>
            <a:off x="7374704" y="4391881"/>
            <a:ext cx="0" cy="96736"/>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95" name="TextBox 594">
            <a:extLst>
              <a:ext uri="{FF2B5EF4-FFF2-40B4-BE49-F238E27FC236}">
                <a16:creationId xmlns:a16="http://schemas.microsoft.com/office/drawing/2014/main" id="{07B8E497-41DF-5F40-A1C7-C9352B8EFBDB}"/>
              </a:ext>
            </a:extLst>
          </p:cNvPr>
          <p:cNvSpPr txBox="1"/>
          <p:nvPr/>
        </p:nvSpPr>
        <p:spPr>
          <a:xfrm>
            <a:off x="7197511" y="4506529"/>
            <a:ext cx="360000" cy="276999"/>
          </a:xfrm>
          <a:prstGeom prst="rect">
            <a:avLst/>
          </a:prstGeom>
          <a:noFill/>
        </p:spPr>
        <p:txBody>
          <a:bodyPr wrap="none" rtlCol="0">
            <a:noAutofit/>
          </a:bodyPr>
          <a:lstStyle/>
          <a:p>
            <a:pPr algn="ctr"/>
            <a:r>
              <a:rPr lang="en-US" sz="1200">
                <a:latin typeface="Arial" panose="020B0604020202020204" pitchFamily="34" charset="0"/>
                <a:cs typeface="Arial" panose="020B0604020202020204" pitchFamily="34" charset="0"/>
              </a:rPr>
              <a:t>30</a:t>
            </a:r>
          </a:p>
        </p:txBody>
      </p:sp>
      <p:cxnSp>
        <p:nvCxnSpPr>
          <p:cNvPr id="592" name="Straight Connector 591">
            <a:extLst>
              <a:ext uri="{FF2B5EF4-FFF2-40B4-BE49-F238E27FC236}">
                <a16:creationId xmlns:a16="http://schemas.microsoft.com/office/drawing/2014/main" id="{41569445-B8FD-D34B-97CA-BC932FF4B9CF}"/>
              </a:ext>
            </a:extLst>
          </p:cNvPr>
          <p:cNvCxnSpPr>
            <a:cxnSpLocks/>
          </p:cNvCxnSpPr>
          <p:nvPr/>
        </p:nvCxnSpPr>
        <p:spPr bwMode="auto">
          <a:xfrm>
            <a:off x="7895598" y="4391881"/>
            <a:ext cx="0" cy="96736"/>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93" name="TextBox 592">
            <a:extLst>
              <a:ext uri="{FF2B5EF4-FFF2-40B4-BE49-F238E27FC236}">
                <a16:creationId xmlns:a16="http://schemas.microsoft.com/office/drawing/2014/main" id="{A53F4D85-F085-3A4B-9EC2-DF9D683E6E47}"/>
              </a:ext>
            </a:extLst>
          </p:cNvPr>
          <p:cNvSpPr txBox="1"/>
          <p:nvPr/>
        </p:nvSpPr>
        <p:spPr>
          <a:xfrm>
            <a:off x="7719235" y="4506529"/>
            <a:ext cx="360000" cy="276999"/>
          </a:xfrm>
          <a:prstGeom prst="rect">
            <a:avLst/>
          </a:prstGeom>
          <a:noFill/>
        </p:spPr>
        <p:txBody>
          <a:bodyPr wrap="none" rtlCol="0">
            <a:noAutofit/>
          </a:bodyPr>
          <a:lstStyle/>
          <a:p>
            <a:pPr algn="ctr"/>
            <a:r>
              <a:rPr lang="en-US" sz="1200">
                <a:latin typeface="Arial" panose="020B0604020202020204" pitchFamily="34" charset="0"/>
                <a:cs typeface="Arial" panose="020B0604020202020204" pitchFamily="34" charset="0"/>
              </a:rPr>
              <a:t>33</a:t>
            </a:r>
          </a:p>
        </p:txBody>
      </p:sp>
      <p:cxnSp>
        <p:nvCxnSpPr>
          <p:cNvPr id="556" name="Straight Connector 555">
            <a:extLst>
              <a:ext uri="{FF2B5EF4-FFF2-40B4-BE49-F238E27FC236}">
                <a16:creationId xmlns:a16="http://schemas.microsoft.com/office/drawing/2014/main" id="{2AD63207-58EF-0C4B-9413-06E3FA76EF35}"/>
              </a:ext>
            </a:extLst>
          </p:cNvPr>
          <p:cNvCxnSpPr>
            <a:cxnSpLocks/>
          </p:cNvCxnSpPr>
          <p:nvPr/>
        </p:nvCxnSpPr>
        <p:spPr bwMode="auto">
          <a:xfrm flipV="1">
            <a:off x="1058806" y="2014441"/>
            <a:ext cx="0" cy="2377441"/>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90" name="TextBox 589">
            <a:extLst>
              <a:ext uri="{FF2B5EF4-FFF2-40B4-BE49-F238E27FC236}">
                <a16:creationId xmlns:a16="http://schemas.microsoft.com/office/drawing/2014/main" id="{79BB7E23-FAED-9649-A0E7-F72F0393F43B}"/>
              </a:ext>
            </a:extLst>
          </p:cNvPr>
          <p:cNvSpPr txBox="1"/>
          <p:nvPr/>
        </p:nvSpPr>
        <p:spPr>
          <a:xfrm>
            <a:off x="569144" y="1875739"/>
            <a:ext cx="439544" cy="276999"/>
          </a:xfrm>
          <a:prstGeom prst="rect">
            <a:avLst/>
          </a:prstGeom>
          <a:noFill/>
        </p:spPr>
        <p:txBody>
          <a:bodyPr wrap="none" rtlCol="0">
            <a:spAutoFit/>
          </a:bodyPr>
          <a:lstStyle/>
          <a:p>
            <a:pPr algn="r"/>
            <a:r>
              <a:rPr lang="en-US" sz="1200">
                <a:latin typeface="Arial" panose="020B0604020202020204" pitchFamily="34" charset="0"/>
                <a:cs typeface="Arial" panose="020B0604020202020204" pitchFamily="34" charset="0"/>
              </a:rPr>
              <a:t>100</a:t>
            </a:r>
          </a:p>
        </p:txBody>
      </p:sp>
      <p:cxnSp>
        <p:nvCxnSpPr>
          <p:cNvPr id="591" name="Straight Connector 590">
            <a:extLst>
              <a:ext uri="{FF2B5EF4-FFF2-40B4-BE49-F238E27FC236}">
                <a16:creationId xmlns:a16="http://schemas.microsoft.com/office/drawing/2014/main" id="{D96BCB7B-F831-A445-9E1F-A0DF77AD4F89}"/>
              </a:ext>
            </a:extLst>
          </p:cNvPr>
          <p:cNvCxnSpPr>
            <a:cxnSpLocks/>
          </p:cNvCxnSpPr>
          <p:nvPr/>
        </p:nvCxnSpPr>
        <p:spPr bwMode="auto">
          <a:xfrm>
            <a:off x="986572" y="2014238"/>
            <a:ext cx="77699"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88" name="TextBox 587">
            <a:extLst>
              <a:ext uri="{FF2B5EF4-FFF2-40B4-BE49-F238E27FC236}">
                <a16:creationId xmlns:a16="http://schemas.microsoft.com/office/drawing/2014/main" id="{70C96B15-D50C-A647-9098-5AFFA8DDC977}"/>
              </a:ext>
            </a:extLst>
          </p:cNvPr>
          <p:cNvSpPr txBox="1"/>
          <p:nvPr/>
        </p:nvSpPr>
        <p:spPr>
          <a:xfrm>
            <a:off x="654104" y="2113412"/>
            <a:ext cx="354584" cy="276999"/>
          </a:xfrm>
          <a:prstGeom prst="rect">
            <a:avLst/>
          </a:prstGeom>
          <a:noFill/>
        </p:spPr>
        <p:txBody>
          <a:bodyPr wrap="none" rtlCol="0">
            <a:spAutoFit/>
          </a:bodyPr>
          <a:lstStyle/>
          <a:p>
            <a:pPr algn="r"/>
            <a:r>
              <a:rPr lang="en-US" sz="1200">
                <a:latin typeface="Arial" panose="020B0604020202020204" pitchFamily="34" charset="0"/>
                <a:cs typeface="Arial" panose="020B0604020202020204" pitchFamily="34" charset="0"/>
              </a:rPr>
              <a:t>90</a:t>
            </a:r>
          </a:p>
        </p:txBody>
      </p:sp>
      <p:cxnSp>
        <p:nvCxnSpPr>
          <p:cNvPr id="589" name="Straight Connector 588">
            <a:extLst>
              <a:ext uri="{FF2B5EF4-FFF2-40B4-BE49-F238E27FC236}">
                <a16:creationId xmlns:a16="http://schemas.microsoft.com/office/drawing/2014/main" id="{696FD690-0236-E24B-A2A9-AB948ADE7C14}"/>
              </a:ext>
            </a:extLst>
          </p:cNvPr>
          <p:cNvCxnSpPr>
            <a:cxnSpLocks/>
          </p:cNvCxnSpPr>
          <p:nvPr/>
        </p:nvCxnSpPr>
        <p:spPr bwMode="auto">
          <a:xfrm>
            <a:off x="986572" y="2251911"/>
            <a:ext cx="77699"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86" name="TextBox 585">
            <a:extLst>
              <a:ext uri="{FF2B5EF4-FFF2-40B4-BE49-F238E27FC236}">
                <a16:creationId xmlns:a16="http://schemas.microsoft.com/office/drawing/2014/main" id="{73C4464D-7051-494A-B6A0-F2931992507C}"/>
              </a:ext>
            </a:extLst>
          </p:cNvPr>
          <p:cNvSpPr txBox="1"/>
          <p:nvPr/>
        </p:nvSpPr>
        <p:spPr>
          <a:xfrm>
            <a:off x="654104" y="2351085"/>
            <a:ext cx="354584" cy="276999"/>
          </a:xfrm>
          <a:prstGeom prst="rect">
            <a:avLst/>
          </a:prstGeom>
          <a:noFill/>
        </p:spPr>
        <p:txBody>
          <a:bodyPr wrap="none" rtlCol="0">
            <a:spAutoFit/>
          </a:bodyPr>
          <a:lstStyle/>
          <a:p>
            <a:pPr algn="r"/>
            <a:r>
              <a:rPr lang="en-US" sz="1200">
                <a:latin typeface="Arial" panose="020B0604020202020204" pitchFamily="34" charset="0"/>
                <a:cs typeface="Arial" panose="020B0604020202020204" pitchFamily="34" charset="0"/>
              </a:rPr>
              <a:t>80</a:t>
            </a:r>
          </a:p>
        </p:txBody>
      </p:sp>
      <p:cxnSp>
        <p:nvCxnSpPr>
          <p:cNvPr id="587" name="Straight Connector 586">
            <a:extLst>
              <a:ext uri="{FF2B5EF4-FFF2-40B4-BE49-F238E27FC236}">
                <a16:creationId xmlns:a16="http://schemas.microsoft.com/office/drawing/2014/main" id="{F1DC2F00-3128-8347-B1B0-FBD9733C0C9E}"/>
              </a:ext>
            </a:extLst>
          </p:cNvPr>
          <p:cNvCxnSpPr>
            <a:cxnSpLocks/>
          </p:cNvCxnSpPr>
          <p:nvPr/>
        </p:nvCxnSpPr>
        <p:spPr bwMode="auto">
          <a:xfrm>
            <a:off x="986572" y="2489584"/>
            <a:ext cx="77699"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84" name="TextBox 583">
            <a:extLst>
              <a:ext uri="{FF2B5EF4-FFF2-40B4-BE49-F238E27FC236}">
                <a16:creationId xmlns:a16="http://schemas.microsoft.com/office/drawing/2014/main" id="{D4A527CA-EDB2-5043-9DD5-027C63557258}"/>
              </a:ext>
            </a:extLst>
          </p:cNvPr>
          <p:cNvSpPr txBox="1"/>
          <p:nvPr/>
        </p:nvSpPr>
        <p:spPr>
          <a:xfrm>
            <a:off x="654104" y="2588758"/>
            <a:ext cx="354584" cy="276999"/>
          </a:xfrm>
          <a:prstGeom prst="rect">
            <a:avLst/>
          </a:prstGeom>
          <a:noFill/>
        </p:spPr>
        <p:txBody>
          <a:bodyPr wrap="none" rtlCol="0">
            <a:spAutoFit/>
          </a:bodyPr>
          <a:lstStyle/>
          <a:p>
            <a:pPr algn="r"/>
            <a:r>
              <a:rPr lang="en-US" sz="1200">
                <a:latin typeface="Arial" panose="020B0604020202020204" pitchFamily="34" charset="0"/>
                <a:cs typeface="Arial" panose="020B0604020202020204" pitchFamily="34" charset="0"/>
              </a:rPr>
              <a:t>70</a:t>
            </a:r>
          </a:p>
        </p:txBody>
      </p:sp>
      <p:cxnSp>
        <p:nvCxnSpPr>
          <p:cNvPr id="585" name="Straight Connector 584">
            <a:extLst>
              <a:ext uri="{FF2B5EF4-FFF2-40B4-BE49-F238E27FC236}">
                <a16:creationId xmlns:a16="http://schemas.microsoft.com/office/drawing/2014/main" id="{F5AA8AC0-2F6C-DF4A-9F26-7ADE4E374B9C}"/>
              </a:ext>
            </a:extLst>
          </p:cNvPr>
          <p:cNvCxnSpPr>
            <a:cxnSpLocks/>
          </p:cNvCxnSpPr>
          <p:nvPr/>
        </p:nvCxnSpPr>
        <p:spPr bwMode="auto">
          <a:xfrm>
            <a:off x="986572" y="2727257"/>
            <a:ext cx="77699"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82" name="TextBox 581">
            <a:extLst>
              <a:ext uri="{FF2B5EF4-FFF2-40B4-BE49-F238E27FC236}">
                <a16:creationId xmlns:a16="http://schemas.microsoft.com/office/drawing/2014/main" id="{4272D572-EA36-264C-9AAD-B5E6733982C4}"/>
              </a:ext>
            </a:extLst>
          </p:cNvPr>
          <p:cNvSpPr txBox="1"/>
          <p:nvPr/>
        </p:nvSpPr>
        <p:spPr>
          <a:xfrm>
            <a:off x="654104" y="2826431"/>
            <a:ext cx="354584" cy="276999"/>
          </a:xfrm>
          <a:prstGeom prst="rect">
            <a:avLst/>
          </a:prstGeom>
          <a:noFill/>
        </p:spPr>
        <p:txBody>
          <a:bodyPr wrap="none" rtlCol="0">
            <a:spAutoFit/>
          </a:bodyPr>
          <a:lstStyle/>
          <a:p>
            <a:pPr algn="r"/>
            <a:r>
              <a:rPr lang="en-US" sz="1200">
                <a:latin typeface="Arial" panose="020B0604020202020204" pitchFamily="34" charset="0"/>
                <a:cs typeface="Arial" panose="020B0604020202020204" pitchFamily="34" charset="0"/>
              </a:rPr>
              <a:t>60</a:t>
            </a:r>
          </a:p>
        </p:txBody>
      </p:sp>
      <p:cxnSp>
        <p:nvCxnSpPr>
          <p:cNvPr id="583" name="Straight Connector 582">
            <a:extLst>
              <a:ext uri="{FF2B5EF4-FFF2-40B4-BE49-F238E27FC236}">
                <a16:creationId xmlns:a16="http://schemas.microsoft.com/office/drawing/2014/main" id="{5D621085-4458-BC4F-8A39-E0D6F3A21631}"/>
              </a:ext>
            </a:extLst>
          </p:cNvPr>
          <p:cNvCxnSpPr>
            <a:cxnSpLocks/>
          </p:cNvCxnSpPr>
          <p:nvPr/>
        </p:nvCxnSpPr>
        <p:spPr bwMode="auto">
          <a:xfrm>
            <a:off x="986572" y="2964930"/>
            <a:ext cx="77699"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80" name="TextBox 579">
            <a:extLst>
              <a:ext uri="{FF2B5EF4-FFF2-40B4-BE49-F238E27FC236}">
                <a16:creationId xmlns:a16="http://schemas.microsoft.com/office/drawing/2014/main" id="{B0A0B9D6-AB95-894E-B795-1F4382F04EF1}"/>
              </a:ext>
            </a:extLst>
          </p:cNvPr>
          <p:cNvSpPr txBox="1"/>
          <p:nvPr/>
        </p:nvSpPr>
        <p:spPr>
          <a:xfrm>
            <a:off x="654104" y="3064104"/>
            <a:ext cx="354584" cy="276999"/>
          </a:xfrm>
          <a:prstGeom prst="rect">
            <a:avLst/>
          </a:prstGeom>
          <a:noFill/>
        </p:spPr>
        <p:txBody>
          <a:bodyPr wrap="none" rtlCol="0">
            <a:spAutoFit/>
          </a:bodyPr>
          <a:lstStyle/>
          <a:p>
            <a:pPr algn="r"/>
            <a:r>
              <a:rPr lang="en-US" sz="1200">
                <a:latin typeface="Arial" panose="020B0604020202020204" pitchFamily="34" charset="0"/>
                <a:cs typeface="Arial" panose="020B0604020202020204" pitchFamily="34" charset="0"/>
              </a:rPr>
              <a:t>50</a:t>
            </a:r>
          </a:p>
        </p:txBody>
      </p:sp>
      <p:cxnSp>
        <p:nvCxnSpPr>
          <p:cNvPr id="581" name="Straight Connector 580">
            <a:extLst>
              <a:ext uri="{FF2B5EF4-FFF2-40B4-BE49-F238E27FC236}">
                <a16:creationId xmlns:a16="http://schemas.microsoft.com/office/drawing/2014/main" id="{694E03C1-7864-2D46-9F4D-26F35DA92DE4}"/>
              </a:ext>
            </a:extLst>
          </p:cNvPr>
          <p:cNvCxnSpPr>
            <a:cxnSpLocks/>
          </p:cNvCxnSpPr>
          <p:nvPr/>
        </p:nvCxnSpPr>
        <p:spPr bwMode="auto">
          <a:xfrm>
            <a:off x="986572" y="3202603"/>
            <a:ext cx="77699"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78" name="TextBox 577">
            <a:extLst>
              <a:ext uri="{FF2B5EF4-FFF2-40B4-BE49-F238E27FC236}">
                <a16:creationId xmlns:a16="http://schemas.microsoft.com/office/drawing/2014/main" id="{BD860232-542B-D348-B326-85A8C1BC7CB9}"/>
              </a:ext>
            </a:extLst>
          </p:cNvPr>
          <p:cNvSpPr txBox="1"/>
          <p:nvPr/>
        </p:nvSpPr>
        <p:spPr>
          <a:xfrm>
            <a:off x="654104" y="3301777"/>
            <a:ext cx="354584" cy="276999"/>
          </a:xfrm>
          <a:prstGeom prst="rect">
            <a:avLst/>
          </a:prstGeom>
          <a:noFill/>
        </p:spPr>
        <p:txBody>
          <a:bodyPr wrap="none" rtlCol="0">
            <a:spAutoFit/>
          </a:bodyPr>
          <a:lstStyle/>
          <a:p>
            <a:pPr algn="r"/>
            <a:r>
              <a:rPr lang="en-US" sz="1200">
                <a:latin typeface="Arial" panose="020B0604020202020204" pitchFamily="34" charset="0"/>
                <a:cs typeface="Arial" panose="020B0604020202020204" pitchFamily="34" charset="0"/>
              </a:rPr>
              <a:t>40</a:t>
            </a:r>
          </a:p>
        </p:txBody>
      </p:sp>
      <p:cxnSp>
        <p:nvCxnSpPr>
          <p:cNvPr id="579" name="Straight Connector 578">
            <a:extLst>
              <a:ext uri="{FF2B5EF4-FFF2-40B4-BE49-F238E27FC236}">
                <a16:creationId xmlns:a16="http://schemas.microsoft.com/office/drawing/2014/main" id="{EB00DD02-E5C4-6149-A9AB-DED755810C2B}"/>
              </a:ext>
            </a:extLst>
          </p:cNvPr>
          <p:cNvCxnSpPr>
            <a:cxnSpLocks/>
          </p:cNvCxnSpPr>
          <p:nvPr/>
        </p:nvCxnSpPr>
        <p:spPr bwMode="auto">
          <a:xfrm>
            <a:off x="986572" y="3440276"/>
            <a:ext cx="77699"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76" name="TextBox 575">
            <a:extLst>
              <a:ext uri="{FF2B5EF4-FFF2-40B4-BE49-F238E27FC236}">
                <a16:creationId xmlns:a16="http://schemas.microsoft.com/office/drawing/2014/main" id="{35EF5796-CA7D-E740-9C86-0C2572CA8BBF}"/>
              </a:ext>
            </a:extLst>
          </p:cNvPr>
          <p:cNvSpPr txBox="1"/>
          <p:nvPr/>
        </p:nvSpPr>
        <p:spPr>
          <a:xfrm>
            <a:off x="654104" y="3539450"/>
            <a:ext cx="354584" cy="276999"/>
          </a:xfrm>
          <a:prstGeom prst="rect">
            <a:avLst/>
          </a:prstGeom>
          <a:noFill/>
        </p:spPr>
        <p:txBody>
          <a:bodyPr wrap="none" rtlCol="0">
            <a:spAutoFit/>
          </a:bodyPr>
          <a:lstStyle/>
          <a:p>
            <a:pPr algn="r"/>
            <a:r>
              <a:rPr lang="en-US" sz="1200">
                <a:latin typeface="Arial" panose="020B0604020202020204" pitchFamily="34" charset="0"/>
                <a:cs typeface="Arial" panose="020B0604020202020204" pitchFamily="34" charset="0"/>
              </a:rPr>
              <a:t>30</a:t>
            </a:r>
          </a:p>
        </p:txBody>
      </p:sp>
      <p:cxnSp>
        <p:nvCxnSpPr>
          <p:cNvPr id="577" name="Straight Connector 576">
            <a:extLst>
              <a:ext uri="{FF2B5EF4-FFF2-40B4-BE49-F238E27FC236}">
                <a16:creationId xmlns:a16="http://schemas.microsoft.com/office/drawing/2014/main" id="{7B9F2041-0F29-8944-92ED-1484BD02AE8E}"/>
              </a:ext>
            </a:extLst>
          </p:cNvPr>
          <p:cNvCxnSpPr>
            <a:cxnSpLocks/>
          </p:cNvCxnSpPr>
          <p:nvPr/>
        </p:nvCxnSpPr>
        <p:spPr bwMode="auto">
          <a:xfrm>
            <a:off x="986572" y="3677949"/>
            <a:ext cx="77699"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74" name="TextBox 573">
            <a:extLst>
              <a:ext uri="{FF2B5EF4-FFF2-40B4-BE49-F238E27FC236}">
                <a16:creationId xmlns:a16="http://schemas.microsoft.com/office/drawing/2014/main" id="{999FE0C7-21E0-4648-8743-9339707EBF28}"/>
              </a:ext>
            </a:extLst>
          </p:cNvPr>
          <p:cNvSpPr txBox="1"/>
          <p:nvPr/>
        </p:nvSpPr>
        <p:spPr>
          <a:xfrm>
            <a:off x="654104" y="3777123"/>
            <a:ext cx="354584" cy="276999"/>
          </a:xfrm>
          <a:prstGeom prst="rect">
            <a:avLst/>
          </a:prstGeom>
          <a:noFill/>
        </p:spPr>
        <p:txBody>
          <a:bodyPr wrap="none" rtlCol="0">
            <a:spAutoFit/>
          </a:bodyPr>
          <a:lstStyle/>
          <a:p>
            <a:pPr algn="r"/>
            <a:r>
              <a:rPr lang="en-US" sz="1200">
                <a:latin typeface="Arial" panose="020B0604020202020204" pitchFamily="34" charset="0"/>
                <a:cs typeface="Arial" panose="020B0604020202020204" pitchFamily="34" charset="0"/>
              </a:rPr>
              <a:t>20</a:t>
            </a:r>
          </a:p>
        </p:txBody>
      </p:sp>
      <p:cxnSp>
        <p:nvCxnSpPr>
          <p:cNvPr id="575" name="Straight Connector 574">
            <a:extLst>
              <a:ext uri="{FF2B5EF4-FFF2-40B4-BE49-F238E27FC236}">
                <a16:creationId xmlns:a16="http://schemas.microsoft.com/office/drawing/2014/main" id="{77051DAE-0F32-0542-A6C6-DFD65BEC6B98}"/>
              </a:ext>
            </a:extLst>
          </p:cNvPr>
          <p:cNvCxnSpPr>
            <a:cxnSpLocks/>
          </p:cNvCxnSpPr>
          <p:nvPr/>
        </p:nvCxnSpPr>
        <p:spPr bwMode="auto">
          <a:xfrm>
            <a:off x="986572" y="3915622"/>
            <a:ext cx="77699"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72" name="TextBox 571">
            <a:extLst>
              <a:ext uri="{FF2B5EF4-FFF2-40B4-BE49-F238E27FC236}">
                <a16:creationId xmlns:a16="http://schemas.microsoft.com/office/drawing/2014/main" id="{102C5560-B4D7-7D45-9396-7D5F5AF9C5B8}"/>
              </a:ext>
            </a:extLst>
          </p:cNvPr>
          <p:cNvSpPr txBox="1"/>
          <p:nvPr/>
        </p:nvSpPr>
        <p:spPr>
          <a:xfrm>
            <a:off x="654104" y="4014796"/>
            <a:ext cx="354584" cy="276999"/>
          </a:xfrm>
          <a:prstGeom prst="rect">
            <a:avLst/>
          </a:prstGeom>
          <a:noFill/>
        </p:spPr>
        <p:txBody>
          <a:bodyPr wrap="none" rtlCol="0">
            <a:spAutoFit/>
          </a:bodyPr>
          <a:lstStyle/>
          <a:p>
            <a:pPr algn="r"/>
            <a:r>
              <a:rPr lang="en-US" sz="1200">
                <a:latin typeface="Arial" panose="020B0604020202020204" pitchFamily="34" charset="0"/>
                <a:cs typeface="Arial" panose="020B0604020202020204" pitchFamily="34" charset="0"/>
              </a:rPr>
              <a:t>10</a:t>
            </a:r>
          </a:p>
        </p:txBody>
      </p:sp>
      <p:cxnSp>
        <p:nvCxnSpPr>
          <p:cNvPr id="573" name="Straight Connector 572">
            <a:extLst>
              <a:ext uri="{FF2B5EF4-FFF2-40B4-BE49-F238E27FC236}">
                <a16:creationId xmlns:a16="http://schemas.microsoft.com/office/drawing/2014/main" id="{4026D11C-1107-3A43-87EF-B435833A3850}"/>
              </a:ext>
            </a:extLst>
          </p:cNvPr>
          <p:cNvCxnSpPr>
            <a:cxnSpLocks/>
          </p:cNvCxnSpPr>
          <p:nvPr/>
        </p:nvCxnSpPr>
        <p:spPr bwMode="auto">
          <a:xfrm>
            <a:off x="986572" y="4153295"/>
            <a:ext cx="77699"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70" name="TextBox 569">
            <a:extLst>
              <a:ext uri="{FF2B5EF4-FFF2-40B4-BE49-F238E27FC236}">
                <a16:creationId xmlns:a16="http://schemas.microsoft.com/office/drawing/2014/main" id="{7F22FC10-0099-EA4C-A069-F0F2742D3902}"/>
              </a:ext>
            </a:extLst>
          </p:cNvPr>
          <p:cNvSpPr txBox="1"/>
          <p:nvPr/>
        </p:nvSpPr>
        <p:spPr>
          <a:xfrm>
            <a:off x="739067" y="4252465"/>
            <a:ext cx="269626" cy="276999"/>
          </a:xfrm>
          <a:prstGeom prst="rect">
            <a:avLst/>
          </a:prstGeom>
          <a:noFill/>
        </p:spPr>
        <p:txBody>
          <a:bodyPr wrap="none" rtlCol="0">
            <a:spAutoFit/>
          </a:bodyPr>
          <a:lstStyle/>
          <a:p>
            <a:pPr algn="r"/>
            <a:r>
              <a:rPr lang="en-US" sz="1200">
                <a:latin typeface="Arial" panose="020B0604020202020204" pitchFamily="34" charset="0"/>
                <a:cs typeface="Arial" panose="020B0604020202020204" pitchFamily="34" charset="0"/>
              </a:rPr>
              <a:t>0</a:t>
            </a:r>
          </a:p>
        </p:txBody>
      </p:sp>
      <p:cxnSp>
        <p:nvCxnSpPr>
          <p:cNvPr id="571" name="Straight Connector 570">
            <a:extLst>
              <a:ext uri="{FF2B5EF4-FFF2-40B4-BE49-F238E27FC236}">
                <a16:creationId xmlns:a16="http://schemas.microsoft.com/office/drawing/2014/main" id="{5AD4B10E-D552-6E49-9136-01D856E509EC}"/>
              </a:ext>
            </a:extLst>
          </p:cNvPr>
          <p:cNvCxnSpPr>
            <a:cxnSpLocks/>
          </p:cNvCxnSpPr>
          <p:nvPr/>
        </p:nvCxnSpPr>
        <p:spPr bwMode="auto">
          <a:xfrm>
            <a:off x="986578" y="4390964"/>
            <a:ext cx="77699"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68" name="TextBox 567">
            <a:extLst>
              <a:ext uri="{FF2B5EF4-FFF2-40B4-BE49-F238E27FC236}">
                <a16:creationId xmlns:a16="http://schemas.microsoft.com/office/drawing/2014/main" id="{3D6E59E3-A468-0444-8163-C64BB15FCBD6}"/>
              </a:ext>
            </a:extLst>
          </p:cNvPr>
          <p:cNvSpPr txBox="1"/>
          <p:nvPr/>
        </p:nvSpPr>
        <p:spPr>
          <a:xfrm>
            <a:off x="7177747" y="1734811"/>
            <a:ext cx="1065958" cy="276999"/>
          </a:xfrm>
          <a:prstGeom prst="rect">
            <a:avLst/>
          </a:prstGeom>
          <a:noFill/>
        </p:spPr>
        <p:txBody>
          <a:bodyPr wrap="square" rtlCol="0">
            <a:spAutoFit/>
          </a:bodyPr>
          <a:lstStyle/>
          <a:p>
            <a:pPr algn="ctr"/>
            <a:r>
              <a:rPr lang="en-NZ" sz="1200">
                <a:latin typeface="Arial" panose="020B0604020202020204" pitchFamily="34" charset="0"/>
                <a:cs typeface="Arial" panose="020B0604020202020204" pitchFamily="34" charset="0"/>
              </a:rPr>
              <a:t>Ibrutinib</a:t>
            </a:r>
          </a:p>
        </p:txBody>
      </p:sp>
      <p:sp>
        <p:nvSpPr>
          <p:cNvPr id="569" name="TextBox 568">
            <a:extLst>
              <a:ext uri="{FF2B5EF4-FFF2-40B4-BE49-F238E27FC236}">
                <a16:creationId xmlns:a16="http://schemas.microsoft.com/office/drawing/2014/main" id="{9841CBE2-96DF-BC40-B38E-CB338B0E4799}"/>
              </a:ext>
            </a:extLst>
          </p:cNvPr>
          <p:cNvSpPr txBox="1"/>
          <p:nvPr/>
        </p:nvSpPr>
        <p:spPr>
          <a:xfrm>
            <a:off x="7177747" y="2150446"/>
            <a:ext cx="1065958" cy="276999"/>
          </a:xfrm>
          <a:prstGeom prst="rect">
            <a:avLst/>
          </a:prstGeom>
          <a:noFill/>
        </p:spPr>
        <p:txBody>
          <a:bodyPr wrap="square" rtlCol="0">
            <a:spAutoFit/>
          </a:bodyPr>
          <a:lstStyle/>
          <a:p>
            <a:pPr algn="ctr"/>
            <a:r>
              <a:rPr lang="en-NZ" sz="1200">
                <a:latin typeface="Arial" panose="020B0604020202020204" pitchFamily="34" charset="0"/>
                <a:cs typeface="Arial" panose="020B0604020202020204" pitchFamily="34" charset="0"/>
              </a:rPr>
              <a:t>Placebo</a:t>
            </a:r>
          </a:p>
        </p:txBody>
      </p:sp>
      <p:cxnSp>
        <p:nvCxnSpPr>
          <p:cNvPr id="973" name="Straight Connector 972">
            <a:extLst>
              <a:ext uri="{FF2B5EF4-FFF2-40B4-BE49-F238E27FC236}">
                <a16:creationId xmlns:a16="http://schemas.microsoft.com/office/drawing/2014/main" id="{7C95A324-BD26-7D4D-A3B7-FEA5842A478B}"/>
              </a:ext>
            </a:extLst>
          </p:cNvPr>
          <p:cNvCxnSpPr>
            <a:cxnSpLocks/>
          </p:cNvCxnSpPr>
          <p:nvPr/>
        </p:nvCxnSpPr>
        <p:spPr bwMode="auto">
          <a:xfrm flipH="1">
            <a:off x="4246349" y="2029479"/>
            <a:ext cx="5970" cy="234326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74" name="Straight Connector 973">
            <a:extLst>
              <a:ext uri="{FF2B5EF4-FFF2-40B4-BE49-F238E27FC236}">
                <a16:creationId xmlns:a16="http://schemas.microsoft.com/office/drawing/2014/main" id="{FE4A006F-689D-504C-9BC6-2E3BC114D91E}"/>
              </a:ext>
            </a:extLst>
          </p:cNvPr>
          <p:cNvCxnSpPr>
            <a:cxnSpLocks/>
          </p:cNvCxnSpPr>
          <p:nvPr/>
        </p:nvCxnSpPr>
        <p:spPr bwMode="auto">
          <a:xfrm flipH="1">
            <a:off x="2169729" y="2040934"/>
            <a:ext cx="5970" cy="234326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75" name="Straight Connector 974">
            <a:extLst>
              <a:ext uri="{FF2B5EF4-FFF2-40B4-BE49-F238E27FC236}">
                <a16:creationId xmlns:a16="http://schemas.microsoft.com/office/drawing/2014/main" id="{6F932C14-C864-5744-A308-C34EA49B85E0}"/>
              </a:ext>
            </a:extLst>
          </p:cNvPr>
          <p:cNvCxnSpPr>
            <a:cxnSpLocks/>
          </p:cNvCxnSpPr>
          <p:nvPr/>
        </p:nvCxnSpPr>
        <p:spPr bwMode="auto">
          <a:xfrm flipH="1">
            <a:off x="6329929" y="2046713"/>
            <a:ext cx="5970" cy="234326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 name="Straight Connector 6">
            <a:extLst>
              <a:ext uri="{FF2B5EF4-FFF2-40B4-BE49-F238E27FC236}">
                <a16:creationId xmlns:a16="http://schemas.microsoft.com/office/drawing/2014/main" id="{4D95DCDB-7306-0743-8E61-1DC4F8B26E96}"/>
              </a:ext>
            </a:extLst>
          </p:cNvPr>
          <p:cNvCxnSpPr>
            <a:cxnSpLocks/>
          </p:cNvCxnSpPr>
          <p:nvPr/>
        </p:nvCxnSpPr>
        <p:spPr bwMode="auto">
          <a:xfrm flipH="1">
            <a:off x="1583628" y="4324912"/>
            <a:ext cx="64008" cy="118574"/>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77" name="Straight Connector 976">
            <a:extLst>
              <a:ext uri="{FF2B5EF4-FFF2-40B4-BE49-F238E27FC236}">
                <a16:creationId xmlns:a16="http://schemas.microsoft.com/office/drawing/2014/main" id="{83694F1E-C7FC-F04C-AE09-52A34581A9C2}"/>
              </a:ext>
            </a:extLst>
          </p:cNvPr>
          <p:cNvCxnSpPr>
            <a:cxnSpLocks/>
          </p:cNvCxnSpPr>
          <p:nvPr/>
        </p:nvCxnSpPr>
        <p:spPr bwMode="auto">
          <a:xfrm flipH="1">
            <a:off x="1615632" y="4324912"/>
            <a:ext cx="64008" cy="118574"/>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 name="TextBox 2">
            <a:extLst>
              <a:ext uri="{FF2B5EF4-FFF2-40B4-BE49-F238E27FC236}">
                <a16:creationId xmlns:a16="http://schemas.microsoft.com/office/drawing/2014/main" id="{13440BB1-0B11-44CF-AACD-3DCD4D149D58}"/>
              </a:ext>
            </a:extLst>
          </p:cNvPr>
          <p:cNvSpPr txBox="1"/>
          <p:nvPr/>
        </p:nvSpPr>
        <p:spPr>
          <a:xfrm>
            <a:off x="1046364" y="5909355"/>
            <a:ext cx="7175493" cy="298104"/>
          </a:xfrm>
          <a:prstGeom prst="rect">
            <a:avLst/>
          </a:prstGeom>
          <a:solidFill>
            <a:schemeClr val="bg2">
              <a:lumMod val="20000"/>
              <a:lumOff val="80000"/>
            </a:schemeClr>
          </a:solidFill>
        </p:spPr>
        <p:txBody>
          <a:bodyPr wrap="square" rtlCol="0" anchor="ctr">
            <a:noAutofit/>
          </a:bodyPr>
          <a:lstStyle/>
          <a:p>
            <a:pPr algn="ctr"/>
            <a:r>
              <a:rPr lang="en-US" sz="1400">
                <a:latin typeface="Arial" panose="020B0604020202020204" pitchFamily="34" charset="0"/>
                <a:cs typeface="Arial" panose="020B0604020202020204" pitchFamily="34" charset="0"/>
              </a:rPr>
              <a:t>Median follow-up = 24 months post randomization </a:t>
            </a:r>
          </a:p>
        </p:txBody>
      </p:sp>
      <p:graphicFrame>
        <p:nvGraphicFramePr>
          <p:cNvPr id="5" name="Tabelle 5">
            <a:extLst>
              <a:ext uri="{FF2B5EF4-FFF2-40B4-BE49-F238E27FC236}">
                <a16:creationId xmlns:a16="http://schemas.microsoft.com/office/drawing/2014/main" id="{26DF4A85-FB15-473E-ADEB-258E54F55C18}"/>
              </a:ext>
            </a:extLst>
          </p:cNvPr>
          <p:cNvGraphicFramePr>
            <a:graphicFrameLocks noGrp="1"/>
          </p:cNvGraphicFramePr>
          <p:nvPr>
            <p:extLst>
              <p:ext uri="{D42A27DB-BD31-4B8C-83A1-F6EECF244321}">
                <p14:modId xmlns:p14="http://schemas.microsoft.com/office/powerpoint/2010/main" val="1932683756"/>
              </p:ext>
            </p:extLst>
          </p:nvPr>
        </p:nvGraphicFramePr>
        <p:xfrm>
          <a:off x="3073082" y="2608892"/>
          <a:ext cx="4181801" cy="1202400"/>
        </p:xfrm>
        <a:graphic>
          <a:graphicData uri="http://schemas.openxmlformats.org/drawingml/2006/table">
            <a:tbl>
              <a:tblPr firstRow="1" bandRow="1">
                <a:tableStyleId>{5C22544A-7EE6-4342-B048-85BDC9FD1C3A}</a:tableStyleId>
              </a:tblPr>
              <a:tblGrid>
                <a:gridCol w="1558123">
                  <a:extLst>
                    <a:ext uri="{9D8B030D-6E8A-4147-A177-3AD203B41FA5}">
                      <a16:colId xmlns:a16="http://schemas.microsoft.com/office/drawing/2014/main" val="1010229052"/>
                    </a:ext>
                  </a:extLst>
                </a:gridCol>
                <a:gridCol w="1347564">
                  <a:extLst>
                    <a:ext uri="{9D8B030D-6E8A-4147-A177-3AD203B41FA5}">
                      <a16:colId xmlns:a16="http://schemas.microsoft.com/office/drawing/2014/main" val="424348094"/>
                    </a:ext>
                  </a:extLst>
                </a:gridCol>
                <a:gridCol w="1276114">
                  <a:extLst>
                    <a:ext uri="{9D8B030D-6E8A-4147-A177-3AD203B41FA5}">
                      <a16:colId xmlns:a16="http://schemas.microsoft.com/office/drawing/2014/main" val="1099456183"/>
                    </a:ext>
                  </a:extLst>
                </a:gridCol>
              </a:tblGrid>
              <a:tr h="214051">
                <a:tc>
                  <a:txBody>
                    <a:bodyPr/>
                    <a:lstStyle/>
                    <a:p>
                      <a:endParaRPr lang="de-DE" sz="1200"/>
                    </a:p>
                  </a:txBody>
                  <a:tcPr marT="36000" marB="36000" anchor="ctr"/>
                </a:tc>
                <a:tc>
                  <a:txBody>
                    <a:bodyPr/>
                    <a:lstStyle/>
                    <a:p>
                      <a:pPr algn="ctr"/>
                      <a:r>
                        <a:rPr lang="de-DE" sz="1200"/>
                        <a:t>Placebo</a:t>
                      </a:r>
                    </a:p>
                  </a:txBody>
                  <a:tcPr marT="36000" marB="36000" anchor="ctr">
                    <a:solidFill>
                      <a:schemeClr val="accent6"/>
                    </a:solidFill>
                  </a:tcPr>
                </a:tc>
                <a:tc>
                  <a:txBody>
                    <a:bodyPr/>
                    <a:lstStyle/>
                    <a:p>
                      <a:pPr algn="ctr"/>
                      <a:r>
                        <a:rPr lang="de-DE" sz="1200"/>
                        <a:t>Ibrutinib</a:t>
                      </a:r>
                    </a:p>
                  </a:txBody>
                  <a:tcPr marT="36000" marB="36000" anchor="ctr">
                    <a:solidFill>
                      <a:schemeClr val="accent4"/>
                    </a:solidFill>
                  </a:tcPr>
                </a:tc>
                <a:extLst>
                  <a:ext uri="{0D108BD9-81ED-4DB2-BD59-A6C34878D82A}">
                    <a16:rowId xmlns:a16="http://schemas.microsoft.com/office/drawing/2014/main" val="2175595003"/>
                  </a:ext>
                </a:extLst>
              </a:tr>
              <a:tr h="214051">
                <a:tc>
                  <a:txBody>
                    <a:bodyPr/>
                    <a:lstStyle/>
                    <a:p>
                      <a:r>
                        <a:rPr lang="de-DE" sz="1200"/>
                        <a:t>2-year DFS </a:t>
                      </a:r>
                      <a:r>
                        <a:rPr lang="de-DE" sz="1200" err="1"/>
                        <a:t>rate</a:t>
                      </a:r>
                      <a:r>
                        <a:rPr lang="de-DE" sz="1200" baseline="30000" err="1"/>
                        <a:t>a</a:t>
                      </a:r>
                      <a:endParaRPr lang="de-DE" sz="1200"/>
                    </a:p>
                  </a:txBody>
                  <a:tcPr marT="36000" marB="36000" anchor="ctr"/>
                </a:tc>
                <a:tc>
                  <a:txBody>
                    <a:bodyPr/>
                    <a:lstStyle/>
                    <a:p>
                      <a:pPr algn="ctr"/>
                      <a:r>
                        <a:rPr lang="de-DE" sz="1200"/>
                        <a:t>95.3</a:t>
                      </a:r>
                    </a:p>
                  </a:txBody>
                  <a:tcPr marT="36000" marB="36000" anchor="ctr"/>
                </a:tc>
                <a:tc>
                  <a:txBody>
                    <a:bodyPr/>
                    <a:lstStyle/>
                    <a:p>
                      <a:pPr algn="ctr"/>
                      <a:r>
                        <a:rPr lang="de-DE" sz="1200"/>
                        <a:t>100.0</a:t>
                      </a:r>
                    </a:p>
                  </a:txBody>
                  <a:tcPr marT="36000" marB="36000" anchor="ctr"/>
                </a:tc>
                <a:extLst>
                  <a:ext uri="{0D108BD9-81ED-4DB2-BD59-A6C34878D82A}">
                    <a16:rowId xmlns:a16="http://schemas.microsoft.com/office/drawing/2014/main" val="1563869731"/>
                  </a:ext>
                </a:extLst>
              </a:tr>
              <a:tr h="356751">
                <a:tc>
                  <a:txBody>
                    <a:bodyPr/>
                    <a:lstStyle/>
                    <a:p>
                      <a:r>
                        <a:rPr lang="de-DE" sz="1200"/>
                        <a:t>Arm </a:t>
                      </a:r>
                      <a:r>
                        <a:rPr lang="de-DE" sz="1200" err="1"/>
                        <a:t>difference</a:t>
                      </a:r>
                      <a:r>
                        <a:rPr lang="de-DE" sz="1200"/>
                        <a:t>, % (95% CI)</a:t>
                      </a:r>
                    </a:p>
                  </a:txBody>
                  <a:tcPr marT="36000" marB="36000" anchor="ctr"/>
                </a:tc>
                <a:tc gridSpan="2">
                  <a:txBody>
                    <a:bodyPr/>
                    <a:lstStyle/>
                    <a:p>
                      <a:pPr algn="ctr"/>
                      <a:r>
                        <a:rPr lang="de-DE" sz="1200"/>
                        <a:t>4.7 (-1.6 </a:t>
                      </a:r>
                      <a:r>
                        <a:rPr lang="de-DE" sz="1200" err="1"/>
                        <a:t>to</a:t>
                      </a:r>
                      <a:r>
                        <a:rPr lang="de-DE" sz="1200"/>
                        <a:t> 10.9)</a:t>
                      </a:r>
                    </a:p>
                  </a:txBody>
                  <a:tcPr marT="36000" marB="36000" anchor="ctr"/>
                </a:tc>
                <a:tc hMerge="1">
                  <a:txBody>
                    <a:bodyPr/>
                    <a:lstStyle/>
                    <a:p>
                      <a:pPr algn="ctr"/>
                      <a:endParaRPr lang="de-DE" sz="1200"/>
                    </a:p>
                  </a:txBody>
                  <a:tcPr anchor="ctr"/>
                </a:tc>
                <a:extLst>
                  <a:ext uri="{0D108BD9-81ED-4DB2-BD59-A6C34878D82A}">
                    <a16:rowId xmlns:a16="http://schemas.microsoft.com/office/drawing/2014/main" val="3667696519"/>
                  </a:ext>
                </a:extLst>
              </a:tr>
              <a:tr h="214051">
                <a:tc>
                  <a:txBody>
                    <a:bodyPr/>
                    <a:lstStyle/>
                    <a:p>
                      <a:r>
                        <a:rPr lang="de-DE" sz="1200"/>
                        <a:t>Log-rank </a:t>
                      </a:r>
                      <a:r>
                        <a:rPr lang="de-DE" sz="1200" i="1"/>
                        <a:t>P</a:t>
                      </a:r>
                      <a:r>
                        <a:rPr lang="de-DE" sz="1200"/>
                        <a:t>-</a:t>
                      </a:r>
                      <a:r>
                        <a:rPr lang="de-DE" sz="1200" err="1"/>
                        <a:t>value</a:t>
                      </a:r>
                      <a:endParaRPr lang="de-DE" sz="1200"/>
                    </a:p>
                  </a:txBody>
                  <a:tcPr marT="36000" marB="36000" anchor="ctr"/>
                </a:tc>
                <a:tc gridSpan="2">
                  <a:txBody>
                    <a:bodyPr/>
                    <a:lstStyle/>
                    <a:p>
                      <a:pPr algn="ctr"/>
                      <a:r>
                        <a:rPr lang="de-DE" sz="1200"/>
                        <a:t>0.1573</a:t>
                      </a:r>
                    </a:p>
                  </a:txBody>
                  <a:tcPr marT="36000" marB="36000" anchor="ctr"/>
                </a:tc>
                <a:tc hMerge="1">
                  <a:txBody>
                    <a:bodyPr/>
                    <a:lstStyle/>
                    <a:p>
                      <a:pPr algn="ctr"/>
                      <a:endParaRPr lang="de-DE" sz="1200"/>
                    </a:p>
                  </a:txBody>
                  <a:tcPr anchor="ctr"/>
                </a:tc>
                <a:extLst>
                  <a:ext uri="{0D108BD9-81ED-4DB2-BD59-A6C34878D82A}">
                    <a16:rowId xmlns:a16="http://schemas.microsoft.com/office/drawing/2014/main" val="877877903"/>
                  </a:ext>
                </a:extLst>
              </a:tr>
            </a:tbl>
          </a:graphicData>
        </a:graphic>
      </p:graphicFrame>
      <p:graphicFrame>
        <p:nvGraphicFramePr>
          <p:cNvPr id="6" name="Tabelle 7">
            <a:extLst>
              <a:ext uri="{FF2B5EF4-FFF2-40B4-BE49-F238E27FC236}">
                <a16:creationId xmlns:a16="http://schemas.microsoft.com/office/drawing/2014/main" id="{5F4B4779-607B-408D-8DED-F0853D43BB2A}"/>
              </a:ext>
            </a:extLst>
          </p:cNvPr>
          <p:cNvGraphicFramePr>
            <a:graphicFrameLocks noGrp="1"/>
          </p:cNvGraphicFramePr>
          <p:nvPr>
            <p:extLst>
              <p:ext uri="{D42A27DB-BD31-4B8C-83A1-F6EECF244321}">
                <p14:modId xmlns:p14="http://schemas.microsoft.com/office/powerpoint/2010/main" val="2420491191"/>
              </p:ext>
            </p:extLst>
          </p:nvPr>
        </p:nvGraphicFramePr>
        <p:xfrm>
          <a:off x="1050978" y="5056493"/>
          <a:ext cx="7173048" cy="822960"/>
        </p:xfrm>
        <a:graphic>
          <a:graphicData uri="http://schemas.openxmlformats.org/drawingml/2006/table">
            <a:tbl>
              <a:tblPr firstRow="1" bandRow="1">
                <a:tableStyleId>{5C22544A-7EE6-4342-B048-85BDC9FD1C3A}</a:tableStyleId>
              </a:tblPr>
              <a:tblGrid>
                <a:gridCol w="849468">
                  <a:extLst>
                    <a:ext uri="{9D8B030D-6E8A-4147-A177-3AD203B41FA5}">
                      <a16:colId xmlns:a16="http://schemas.microsoft.com/office/drawing/2014/main" val="3292425557"/>
                    </a:ext>
                  </a:extLst>
                </a:gridCol>
                <a:gridCol w="526965">
                  <a:extLst>
                    <a:ext uri="{9D8B030D-6E8A-4147-A177-3AD203B41FA5}">
                      <a16:colId xmlns:a16="http://schemas.microsoft.com/office/drawing/2014/main" val="846580461"/>
                    </a:ext>
                  </a:extLst>
                </a:gridCol>
                <a:gridCol w="526965">
                  <a:extLst>
                    <a:ext uri="{9D8B030D-6E8A-4147-A177-3AD203B41FA5}">
                      <a16:colId xmlns:a16="http://schemas.microsoft.com/office/drawing/2014/main" val="3931391676"/>
                    </a:ext>
                  </a:extLst>
                </a:gridCol>
                <a:gridCol w="526965">
                  <a:extLst>
                    <a:ext uri="{9D8B030D-6E8A-4147-A177-3AD203B41FA5}">
                      <a16:colId xmlns:a16="http://schemas.microsoft.com/office/drawing/2014/main" val="3975573663"/>
                    </a:ext>
                  </a:extLst>
                </a:gridCol>
                <a:gridCol w="526965">
                  <a:extLst>
                    <a:ext uri="{9D8B030D-6E8A-4147-A177-3AD203B41FA5}">
                      <a16:colId xmlns:a16="http://schemas.microsoft.com/office/drawing/2014/main" val="1901760198"/>
                    </a:ext>
                  </a:extLst>
                </a:gridCol>
                <a:gridCol w="526965">
                  <a:extLst>
                    <a:ext uri="{9D8B030D-6E8A-4147-A177-3AD203B41FA5}">
                      <a16:colId xmlns:a16="http://schemas.microsoft.com/office/drawing/2014/main" val="2825022273"/>
                    </a:ext>
                  </a:extLst>
                </a:gridCol>
                <a:gridCol w="526965">
                  <a:extLst>
                    <a:ext uri="{9D8B030D-6E8A-4147-A177-3AD203B41FA5}">
                      <a16:colId xmlns:a16="http://schemas.microsoft.com/office/drawing/2014/main" val="2092830969"/>
                    </a:ext>
                  </a:extLst>
                </a:gridCol>
                <a:gridCol w="526965">
                  <a:extLst>
                    <a:ext uri="{9D8B030D-6E8A-4147-A177-3AD203B41FA5}">
                      <a16:colId xmlns:a16="http://schemas.microsoft.com/office/drawing/2014/main" val="229625807"/>
                    </a:ext>
                  </a:extLst>
                </a:gridCol>
                <a:gridCol w="526965">
                  <a:extLst>
                    <a:ext uri="{9D8B030D-6E8A-4147-A177-3AD203B41FA5}">
                      <a16:colId xmlns:a16="http://schemas.microsoft.com/office/drawing/2014/main" val="3407957099"/>
                    </a:ext>
                  </a:extLst>
                </a:gridCol>
                <a:gridCol w="526965">
                  <a:extLst>
                    <a:ext uri="{9D8B030D-6E8A-4147-A177-3AD203B41FA5}">
                      <a16:colId xmlns:a16="http://schemas.microsoft.com/office/drawing/2014/main" val="4115997537"/>
                    </a:ext>
                  </a:extLst>
                </a:gridCol>
                <a:gridCol w="526965">
                  <a:extLst>
                    <a:ext uri="{9D8B030D-6E8A-4147-A177-3AD203B41FA5}">
                      <a16:colId xmlns:a16="http://schemas.microsoft.com/office/drawing/2014/main" val="3299014527"/>
                    </a:ext>
                  </a:extLst>
                </a:gridCol>
                <a:gridCol w="526965">
                  <a:extLst>
                    <a:ext uri="{9D8B030D-6E8A-4147-A177-3AD203B41FA5}">
                      <a16:colId xmlns:a16="http://schemas.microsoft.com/office/drawing/2014/main" val="2410182368"/>
                    </a:ext>
                  </a:extLst>
                </a:gridCol>
                <a:gridCol w="526965">
                  <a:extLst>
                    <a:ext uri="{9D8B030D-6E8A-4147-A177-3AD203B41FA5}">
                      <a16:colId xmlns:a16="http://schemas.microsoft.com/office/drawing/2014/main" val="1624292412"/>
                    </a:ext>
                  </a:extLst>
                </a:gridCol>
              </a:tblGrid>
              <a:tr h="238017">
                <a:tc gridSpan="13">
                  <a:txBody>
                    <a:bodyPr/>
                    <a:lstStyle/>
                    <a:p>
                      <a:r>
                        <a:rPr lang="de-DE" sz="1200"/>
                        <a:t>Patients at Risk</a:t>
                      </a:r>
                    </a:p>
                  </a:txBody>
                  <a:tcPr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461876714"/>
                  </a:ext>
                </a:extLst>
              </a:tr>
              <a:tr h="238017">
                <a:tc>
                  <a:txBody>
                    <a:bodyPr/>
                    <a:lstStyle/>
                    <a:p>
                      <a:r>
                        <a:rPr lang="de-DE" sz="1200" b="1">
                          <a:solidFill>
                            <a:schemeClr val="bg1"/>
                          </a:solidFill>
                        </a:rPr>
                        <a:t>Ibrutinib</a:t>
                      </a:r>
                    </a:p>
                  </a:txBody>
                  <a:tcPr anchor="ctr">
                    <a:solidFill>
                      <a:schemeClr val="accent4"/>
                    </a:solidFill>
                  </a:tcPr>
                </a:tc>
                <a:tc>
                  <a:txBody>
                    <a:bodyPr/>
                    <a:lstStyle/>
                    <a:p>
                      <a:pPr algn="ctr"/>
                      <a:r>
                        <a:rPr lang="de-DE" sz="1200"/>
                        <a:t>43</a:t>
                      </a:r>
                    </a:p>
                  </a:txBody>
                  <a:tcPr anchor="ctr"/>
                </a:tc>
                <a:tc>
                  <a:txBody>
                    <a:bodyPr/>
                    <a:lstStyle/>
                    <a:p>
                      <a:pPr algn="ctr"/>
                      <a:r>
                        <a:rPr lang="de-DE" sz="1200"/>
                        <a:t>43</a:t>
                      </a:r>
                    </a:p>
                  </a:txBody>
                  <a:tcPr anchor="ctr"/>
                </a:tc>
                <a:tc>
                  <a:txBody>
                    <a:bodyPr/>
                    <a:lstStyle/>
                    <a:p>
                      <a:pPr algn="ctr"/>
                      <a:r>
                        <a:rPr lang="de-DE" sz="1200"/>
                        <a:t>43</a:t>
                      </a:r>
                    </a:p>
                  </a:txBody>
                  <a:tcPr anchor="ctr"/>
                </a:tc>
                <a:tc>
                  <a:txBody>
                    <a:bodyPr/>
                    <a:lstStyle/>
                    <a:p>
                      <a:pPr algn="ctr"/>
                      <a:r>
                        <a:rPr lang="de-DE" sz="1200"/>
                        <a:t>42</a:t>
                      </a:r>
                    </a:p>
                  </a:txBody>
                  <a:tcPr anchor="ctr"/>
                </a:tc>
                <a:tc>
                  <a:txBody>
                    <a:bodyPr/>
                    <a:lstStyle/>
                    <a:p>
                      <a:pPr algn="ctr"/>
                      <a:r>
                        <a:rPr lang="de-DE" sz="1200"/>
                        <a:t>42</a:t>
                      </a:r>
                    </a:p>
                  </a:txBody>
                  <a:tcPr anchor="ctr"/>
                </a:tc>
                <a:tc>
                  <a:txBody>
                    <a:bodyPr/>
                    <a:lstStyle/>
                    <a:p>
                      <a:pPr algn="ctr"/>
                      <a:r>
                        <a:rPr lang="de-DE" sz="1200"/>
                        <a:t>41</a:t>
                      </a:r>
                    </a:p>
                  </a:txBody>
                  <a:tcPr anchor="ctr"/>
                </a:tc>
                <a:tc>
                  <a:txBody>
                    <a:bodyPr/>
                    <a:lstStyle/>
                    <a:p>
                      <a:pPr algn="ctr"/>
                      <a:r>
                        <a:rPr lang="de-DE" sz="1200"/>
                        <a:t>41</a:t>
                      </a:r>
                    </a:p>
                  </a:txBody>
                  <a:tcPr anchor="ctr"/>
                </a:tc>
                <a:tc>
                  <a:txBody>
                    <a:bodyPr/>
                    <a:lstStyle/>
                    <a:p>
                      <a:pPr algn="ctr"/>
                      <a:r>
                        <a:rPr lang="de-DE" sz="1200"/>
                        <a:t>34</a:t>
                      </a:r>
                    </a:p>
                  </a:txBody>
                  <a:tcPr anchor="ctr"/>
                </a:tc>
                <a:tc>
                  <a:txBody>
                    <a:bodyPr/>
                    <a:lstStyle/>
                    <a:p>
                      <a:pPr algn="ctr"/>
                      <a:r>
                        <a:rPr lang="de-DE" sz="1200"/>
                        <a:t>31</a:t>
                      </a:r>
                    </a:p>
                  </a:txBody>
                  <a:tcPr anchor="ctr"/>
                </a:tc>
                <a:tc>
                  <a:txBody>
                    <a:bodyPr/>
                    <a:lstStyle/>
                    <a:p>
                      <a:pPr algn="ctr"/>
                      <a:r>
                        <a:rPr lang="de-DE" sz="1200"/>
                        <a:t>5</a:t>
                      </a:r>
                    </a:p>
                  </a:txBody>
                  <a:tcPr anchor="ctr"/>
                </a:tc>
                <a:tc>
                  <a:txBody>
                    <a:bodyPr/>
                    <a:lstStyle/>
                    <a:p>
                      <a:pPr algn="ctr"/>
                      <a:r>
                        <a:rPr lang="de-DE" sz="1200"/>
                        <a:t>4</a:t>
                      </a:r>
                    </a:p>
                  </a:txBody>
                  <a:tcPr anchor="ctr"/>
                </a:tc>
                <a:tc>
                  <a:txBody>
                    <a:bodyPr/>
                    <a:lstStyle/>
                    <a:p>
                      <a:pPr algn="ctr"/>
                      <a:r>
                        <a:rPr lang="de-DE" sz="1200"/>
                        <a:t>1</a:t>
                      </a:r>
                    </a:p>
                  </a:txBody>
                  <a:tcPr anchor="ctr"/>
                </a:tc>
                <a:extLst>
                  <a:ext uri="{0D108BD9-81ED-4DB2-BD59-A6C34878D82A}">
                    <a16:rowId xmlns:a16="http://schemas.microsoft.com/office/drawing/2014/main" val="1741413310"/>
                  </a:ext>
                </a:extLst>
              </a:tr>
              <a:tr h="238017">
                <a:tc>
                  <a:txBody>
                    <a:bodyPr/>
                    <a:lstStyle/>
                    <a:p>
                      <a:r>
                        <a:rPr lang="de-DE" sz="1200" b="1">
                          <a:solidFill>
                            <a:schemeClr val="bg1"/>
                          </a:solidFill>
                        </a:rPr>
                        <a:t>Placebo</a:t>
                      </a:r>
                    </a:p>
                  </a:txBody>
                  <a:tcPr anchor="ctr">
                    <a:solidFill>
                      <a:schemeClr val="accent6"/>
                    </a:solidFill>
                  </a:tcPr>
                </a:tc>
                <a:tc>
                  <a:txBody>
                    <a:bodyPr/>
                    <a:lstStyle/>
                    <a:p>
                      <a:pPr algn="ctr"/>
                      <a:r>
                        <a:rPr lang="de-DE" sz="1200"/>
                        <a:t>43</a:t>
                      </a:r>
                    </a:p>
                  </a:txBody>
                  <a:tcPr anchor="ctr"/>
                </a:tc>
                <a:tc>
                  <a:txBody>
                    <a:bodyPr/>
                    <a:lstStyle/>
                    <a:p>
                      <a:pPr algn="ctr"/>
                      <a:r>
                        <a:rPr lang="de-DE" sz="1200"/>
                        <a:t>43</a:t>
                      </a:r>
                    </a:p>
                  </a:txBody>
                  <a:tcPr anchor="ctr"/>
                </a:tc>
                <a:tc>
                  <a:txBody>
                    <a:bodyPr/>
                    <a:lstStyle/>
                    <a:p>
                      <a:pPr algn="ctr"/>
                      <a:r>
                        <a:rPr lang="de-DE" sz="1200"/>
                        <a:t>42</a:t>
                      </a:r>
                    </a:p>
                  </a:txBody>
                  <a:tcPr anchor="ctr"/>
                </a:tc>
                <a:tc>
                  <a:txBody>
                    <a:bodyPr/>
                    <a:lstStyle/>
                    <a:p>
                      <a:pPr algn="ctr"/>
                      <a:r>
                        <a:rPr lang="de-DE" sz="1200"/>
                        <a:t>41</a:t>
                      </a:r>
                    </a:p>
                  </a:txBody>
                  <a:tcPr anchor="ctr"/>
                </a:tc>
                <a:tc>
                  <a:txBody>
                    <a:bodyPr/>
                    <a:lstStyle/>
                    <a:p>
                      <a:pPr algn="ctr"/>
                      <a:r>
                        <a:rPr lang="de-DE" sz="1200"/>
                        <a:t>41</a:t>
                      </a:r>
                    </a:p>
                  </a:txBody>
                  <a:tcPr anchor="ctr"/>
                </a:tc>
                <a:tc>
                  <a:txBody>
                    <a:bodyPr/>
                    <a:lstStyle/>
                    <a:p>
                      <a:pPr algn="ctr"/>
                      <a:r>
                        <a:rPr lang="de-DE" sz="1200"/>
                        <a:t>40</a:t>
                      </a:r>
                    </a:p>
                  </a:txBody>
                  <a:tcPr anchor="ctr"/>
                </a:tc>
                <a:tc>
                  <a:txBody>
                    <a:bodyPr/>
                    <a:lstStyle/>
                    <a:p>
                      <a:pPr algn="ctr"/>
                      <a:r>
                        <a:rPr lang="de-DE" sz="1200"/>
                        <a:t>36</a:t>
                      </a:r>
                    </a:p>
                  </a:txBody>
                  <a:tcPr anchor="ctr"/>
                </a:tc>
                <a:tc>
                  <a:txBody>
                    <a:bodyPr/>
                    <a:lstStyle/>
                    <a:p>
                      <a:pPr algn="ctr"/>
                      <a:r>
                        <a:rPr lang="de-DE" sz="1200"/>
                        <a:t>28</a:t>
                      </a:r>
                    </a:p>
                  </a:txBody>
                  <a:tcPr anchor="ctr"/>
                </a:tc>
                <a:tc>
                  <a:txBody>
                    <a:bodyPr/>
                    <a:lstStyle/>
                    <a:p>
                      <a:pPr algn="ctr"/>
                      <a:r>
                        <a:rPr lang="de-DE" sz="1200"/>
                        <a:t>22</a:t>
                      </a:r>
                    </a:p>
                  </a:txBody>
                  <a:tcPr anchor="ctr"/>
                </a:tc>
                <a:tc>
                  <a:txBody>
                    <a:bodyPr/>
                    <a:lstStyle/>
                    <a:p>
                      <a:pPr algn="ctr"/>
                      <a:r>
                        <a:rPr lang="de-DE" sz="1200"/>
                        <a:t>2</a:t>
                      </a:r>
                    </a:p>
                  </a:txBody>
                  <a:tcPr anchor="ctr"/>
                </a:tc>
                <a:tc>
                  <a:txBody>
                    <a:bodyPr/>
                    <a:lstStyle/>
                    <a:p>
                      <a:pPr algn="ctr"/>
                      <a:r>
                        <a:rPr lang="de-DE" sz="1200"/>
                        <a:t>1</a:t>
                      </a:r>
                    </a:p>
                  </a:txBody>
                  <a:tcPr anchor="ctr"/>
                </a:tc>
                <a:tc>
                  <a:txBody>
                    <a:bodyPr/>
                    <a:lstStyle/>
                    <a:p>
                      <a:pPr algn="ctr"/>
                      <a:r>
                        <a:rPr lang="de-DE" sz="1200"/>
                        <a:t>0</a:t>
                      </a:r>
                    </a:p>
                  </a:txBody>
                  <a:tcPr anchor="ctr"/>
                </a:tc>
                <a:extLst>
                  <a:ext uri="{0D108BD9-81ED-4DB2-BD59-A6C34878D82A}">
                    <a16:rowId xmlns:a16="http://schemas.microsoft.com/office/drawing/2014/main" val="3340673916"/>
                  </a:ext>
                </a:extLst>
              </a:tr>
            </a:tbl>
          </a:graphicData>
        </a:graphic>
      </p:graphicFrame>
      <p:sp>
        <p:nvSpPr>
          <p:cNvPr id="12" name="Textplatzhalter 11">
            <a:extLst>
              <a:ext uri="{FF2B5EF4-FFF2-40B4-BE49-F238E27FC236}">
                <a16:creationId xmlns:a16="http://schemas.microsoft.com/office/drawing/2014/main" id="{9547A4B1-8E3F-AF4A-B1F0-7487B49429FC}"/>
              </a:ext>
            </a:extLst>
          </p:cNvPr>
          <p:cNvSpPr>
            <a:spLocks noGrp="1"/>
          </p:cNvSpPr>
          <p:nvPr>
            <p:ph type="body" sz="quarter" idx="12"/>
          </p:nvPr>
        </p:nvSpPr>
        <p:spPr/>
        <p:txBody>
          <a:bodyPr/>
          <a:lstStyle/>
          <a:p>
            <a:r>
              <a:rPr lang="de-DE"/>
              <a:t>DFS in </a:t>
            </a:r>
            <a:r>
              <a:rPr lang="de-DE" err="1"/>
              <a:t>patients</a:t>
            </a:r>
            <a:r>
              <a:rPr lang="de-DE"/>
              <a:t> </a:t>
            </a:r>
            <a:r>
              <a:rPr lang="de-DE" err="1"/>
              <a:t>with</a:t>
            </a:r>
            <a:r>
              <a:rPr lang="de-DE"/>
              <a:t> </a:t>
            </a:r>
            <a:r>
              <a:rPr lang="de-DE" err="1"/>
              <a:t>confirmed</a:t>
            </a:r>
            <a:r>
              <a:rPr lang="de-DE"/>
              <a:t> </a:t>
            </a:r>
            <a:r>
              <a:rPr lang="de-DE" err="1"/>
              <a:t>uMRD</a:t>
            </a:r>
            <a:endParaRPr lang="de-DE"/>
          </a:p>
        </p:txBody>
      </p:sp>
      <p:sp>
        <p:nvSpPr>
          <p:cNvPr id="4" name="Titel 3">
            <a:extLst>
              <a:ext uri="{FF2B5EF4-FFF2-40B4-BE49-F238E27FC236}">
                <a16:creationId xmlns:a16="http://schemas.microsoft.com/office/drawing/2014/main" id="{B6129F7C-8E12-FA4D-87C0-6C171C952DD5}"/>
              </a:ext>
            </a:extLst>
          </p:cNvPr>
          <p:cNvSpPr>
            <a:spLocks noGrp="1"/>
          </p:cNvSpPr>
          <p:nvPr>
            <p:ph type="title"/>
          </p:nvPr>
        </p:nvSpPr>
        <p:spPr/>
        <p:txBody>
          <a:bodyPr/>
          <a:lstStyle/>
          <a:p>
            <a:r>
              <a:rPr lang="de-DE"/>
              <a:t>DFS</a:t>
            </a:r>
          </a:p>
        </p:txBody>
      </p:sp>
      <p:sp>
        <p:nvSpPr>
          <p:cNvPr id="9" name="Fußzeilenplatzhalter 8">
            <a:extLst>
              <a:ext uri="{FF2B5EF4-FFF2-40B4-BE49-F238E27FC236}">
                <a16:creationId xmlns:a16="http://schemas.microsoft.com/office/drawing/2014/main" id="{DFFAEEC0-E2C4-3945-8CBA-D1251DA86C43}"/>
              </a:ext>
            </a:extLst>
          </p:cNvPr>
          <p:cNvSpPr>
            <a:spLocks noGrp="1"/>
          </p:cNvSpPr>
          <p:nvPr>
            <p:ph type="ftr" sz="quarter" idx="11"/>
          </p:nvPr>
        </p:nvSpPr>
        <p:spPr/>
        <p:txBody>
          <a:bodyPr/>
          <a:lstStyle/>
          <a:p>
            <a:r>
              <a:rPr lang="en-GB" baseline="30000"/>
              <a:t>a</a:t>
            </a:r>
            <a:r>
              <a:rPr lang="en-GB"/>
              <a:t>24 cycles post randomization. </a:t>
            </a:r>
            <a:br>
              <a:rPr lang="en-GB"/>
            </a:br>
            <a:r>
              <a:rPr lang="en-GB"/>
              <a:t>Tick marks indicate patients with censored data.</a:t>
            </a:r>
          </a:p>
          <a:p>
            <a:r>
              <a:rPr lang="en-GB"/>
              <a:t>DFS, disease-free survival; MRD, minimal residual disease; PD, progressive disease; uMRD, undetectable minimal residual disease.</a:t>
            </a:r>
          </a:p>
          <a:p>
            <a:r>
              <a:rPr lang="en-GB" b="1"/>
              <a:t>Ghia, P. Abstract 68 presented at ASH 2021.</a:t>
            </a:r>
          </a:p>
        </p:txBody>
      </p:sp>
    </p:spTree>
    <p:extLst>
      <p:ext uri="{BB962C8B-B14F-4D97-AF65-F5344CB8AC3E}">
        <p14:creationId xmlns:p14="http://schemas.microsoft.com/office/powerpoint/2010/main" val="1629979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5">
            <a:extLst>
              <a:ext uri="{FF2B5EF4-FFF2-40B4-BE49-F238E27FC236}">
                <a16:creationId xmlns:a16="http://schemas.microsoft.com/office/drawing/2014/main" id="{36CD69D8-4D1E-44D5-AC01-E5FA2E64C69F}"/>
              </a:ext>
            </a:extLst>
          </p:cNvPr>
          <p:cNvGraphicFramePr>
            <a:graphicFrameLocks noGrp="1"/>
          </p:cNvGraphicFramePr>
          <p:nvPr>
            <p:extLst>
              <p:ext uri="{D42A27DB-BD31-4B8C-83A1-F6EECF244321}">
                <p14:modId xmlns:p14="http://schemas.microsoft.com/office/powerpoint/2010/main" val="1798177276"/>
              </p:ext>
            </p:extLst>
          </p:nvPr>
        </p:nvGraphicFramePr>
        <p:xfrm>
          <a:off x="415540" y="4967952"/>
          <a:ext cx="5217940" cy="476280"/>
        </p:xfrm>
        <a:graphic>
          <a:graphicData uri="http://schemas.openxmlformats.org/drawingml/2006/table">
            <a:tbl>
              <a:tblPr firstRow="1" bandRow="1">
                <a:tableStyleId>{5C22544A-7EE6-4342-B048-85BDC9FD1C3A}</a:tableStyleId>
              </a:tblPr>
              <a:tblGrid>
                <a:gridCol w="1117180">
                  <a:extLst>
                    <a:ext uri="{9D8B030D-6E8A-4147-A177-3AD203B41FA5}">
                      <a16:colId xmlns:a16="http://schemas.microsoft.com/office/drawing/2014/main" val="1814007263"/>
                    </a:ext>
                  </a:extLst>
                </a:gridCol>
                <a:gridCol w="512595">
                  <a:extLst>
                    <a:ext uri="{9D8B030D-6E8A-4147-A177-3AD203B41FA5}">
                      <a16:colId xmlns:a16="http://schemas.microsoft.com/office/drawing/2014/main" val="3693411236"/>
                    </a:ext>
                  </a:extLst>
                </a:gridCol>
                <a:gridCol w="512595">
                  <a:extLst>
                    <a:ext uri="{9D8B030D-6E8A-4147-A177-3AD203B41FA5}">
                      <a16:colId xmlns:a16="http://schemas.microsoft.com/office/drawing/2014/main" val="3189366844"/>
                    </a:ext>
                  </a:extLst>
                </a:gridCol>
                <a:gridCol w="512595">
                  <a:extLst>
                    <a:ext uri="{9D8B030D-6E8A-4147-A177-3AD203B41FA5}">
                      <a16:colId xmlns:a16="http://schemas.microsoft.com/office/drawing/2014/main" val="4153748853"/>
                    </a:ext>
                  </a:extLst>
                </a:gridCol>
                <a:gridCol w="512595">
                  <a:extLst>
                    <a:ext uri="{9D8B030D-6E8A-4147-A177-3AD203B41FA5}">
                      <a16:colId xmlns:a16="http://schemas.microsoft.com/office/drawing/2014/main" val="202212286"/>
                    </a:ext>
                  </a:extLst>
                </a:gridCol>
                <a:gridCol w="512595">
                  <a:extLst>
                    <a:ext uri="{9D8B030D-6E8A-4147-A177-3AD203B41FA5}">
                      <a16:colId xmlns:a16="http://schemas.microsoft.com/office/drawing/2014/main" val="1171571689"/>
                    </a:ext>
                  </a:extLst>
                </a:gridCol>
                <a:gridCol w="512595">
                  <a:extLst>
                    <a:ext uri="{9D8B030D-6E8A-4147-A177-3AD203B41FA5}">
                      <a16:colId xmlns:a16="http://schemas.microsoft.com/office/drawing/2014/main" val="1684615572"/>
                    </a:ext>
                  </a:extLst>
                </a:gridCol>
                <a:gridCol w="512595">
                  <a:extLst>
                    <a:ext uri="{9D8B030D-6E8A-4147-A177-3AD203B41FA5}">
                      <a16:colId xmlns:a16="http://schemas.microsoft.com/office/drawing/2014/main" val="768500734"/>
                    </a:ext>
                  </a:extLst>
                </a:gridCol>
                <a:gridCol w="512595">
                  <a:extLst>
                    <a:ext uri="{9D8B030D-6E8A-4147-A177-3AD203B41FA5}">
                      <a16:colId xmlns:a16="http://schemas.microsoft.com/office/drawing/2014/main" val="1243721898"/>
                    </a:ext>
                  </a:extLst>
                </a:gridCol>
              </a:tblGrid>
              <a:tr h="99465">
                <a:tc gridSpan="9">
                  <a:txBody>
                    <a:bodyPr/>
                    <a:lstStyle/>
                    <a:p>
                      <a:r>
                        <a:rPr lang="de-DE" sz="900" err="1"/>
                        <a:t>Patients</a:t>
                      </a:r>
                      <a:r>
                        <a:rPr lang="de-DE" sz="900"/>
                        <a:t> at Risk</a:t>
                      </a:r>
                    </a:p>
                  </a:txBody>
                  <a:tcPr marT="10800" marB="108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407002910"/>
                  </a:ext>
                </a:extLst>
              </a:tr>
              <a:tr h="99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bg1"/>
                          </a:solidFill>
                          <a:latin typeface="+mn-lt"/>
                        </a:rPr>
                        <a:t>Ibr + Ven </a:t>
                      </a:r>
                      <a:r>
                        <a:rPr lang="en-US" sz="900" b="1">
                          <a:solidFill>
                            <a:schemeClr val="bg1"/>
                          </a:solidFill>
                          <a:latin typeface="+mn-lt"/>
                          <a:sym typeface="Wingdings" pitchFamily="2" charset="2"/>
                        </a:rPr>
                        <a:t></a:t>
                      </a:r>
                      <a:r>
                        <a:rPr lang="en-US" sz="900" b="1">
                          <a:solidFill>
                            <a:schemeClr val="bg1"/>
                          </a:solidFill>
                          <a:latin typeface="+mn-lt"/>
                        </a:rPr>
                        <a:t> Ibr</a:t>
                      </a:r>
                    </a:p>
                  </a:txBody>
                  <a:tcPr marT="10800" marB="10800" anchor="ctr">
                    <a:solidFill>
                      <a:schemeClr val="accent4"/>
                    </a:solidFill>
                  </a:tcPr>
                </a:tc>
                <a:tc>
                  <a:txBody>
                    <a:bodyPr/>
                    <a:lstStyle/>
                    <a:p>
                      <a:pPr algn="ctr"/>
                      <a:r>
                        <a:rPr lang="de-DE" sz="900"/>
                        <a:t>43</a:t>
                      </a:r>
                    </a:p>
                  </a:txBody>
                  <a:tcPr marT="10800" marB="10800" anchor="ctr"/>
                </a:tc>
                <a:tc>
                  <a:txBody>
                    <a:bodyPr/>
                    <a:lstStyle/>
                    <a:p>
                      <a:pPr algn="ctr"/>
                      <a:r>
                        <a:rPr lang="de-DE" sz="900"/>
                        <a:t>43</a:t>
                      </a:r>
                    </a:p>
                  </a:txBody>
                  <a:tcPr marT="10800" marB="10800" anchor="ctr"/>
                </a:tc>
                <a:tc>
                  <a:txBody>
                    <a:bodyPr/>
                    <a:lstStyle/>
                    <a:p>
                      <a:pPr algn="ctr"/>
                      <a:r>
                        <a:rPr lang="de-DE" sz="900"/>
                        <a:t>43</a:t>
                      </a:r>
                    </a:p>
                  </a:txBody>
                  <a:tcPr marT="10800" marB="10800" anchor="ctr"/>
                </a:tc>
                <a:tc>
                  <a:txBody>
                    <a:bodyPr/>
                    <a:lstStyle/>
                    <a:p>
                      <a:pPr algn="ctr"/>
                      <a:r>
                        <a:rPr lang="de-DE" sz="900"/>
                        <a:t>43</a:t>
                      </a:r>
                    </a:p>
                  </a:txBody>
                  <a:tcPr marT="10800" marB="10800" anchor="ctr"/>
                </a:tc>
                <a:tc>
                  <a:txBody>
                    <a:bodyPr/>
                    <a:lstStyle/>
                    <a:p>
                      <a:pPr algn="ctr"/>
                      <a:r>
                        <a:rPr lang="de-DE" sz="900"/>
                        <a:t>42</a:t>
                      </a:r>
                    </a:p>
                  </a:txBody>
                  <a:tcPr marT="10800" marB="10800" anchor="ctr"/>
                </a:tc>
                <a:tc>
                  <a:txBody>
                    <a:bodyPr/>
                    <a:lstStyle/>
                    <a:p>
                      <a:pPr algn="ctr"/>
                      <a:r>
                        <a:rPr lang="de-DE" sz="900"/>
                        <a:t>42</a:t>
                      </a:r>
                    </a:p>
                  </a:txBody>
                  <a:tcPr marT="10800" marB="10800" anchor="ctr"/>
                </a:tc>
                <a:tc>
                  <a:txBody>
                    <a:bodyPr/>
                    <a:lstStyle/>
                    <a:p>
                      <a:pPr algn="ctr"/>
                      <a:r>
                        <a:rPr lang="de-DE" sz="900"/>
                        <a:t>42</a:t>
                      </a:r>
                    </a:p>
                  </a:txBody>
                  <a:tcPr marT="10800" marB="10800" anchor="ctr"/>
                </a:tc>
                <a:tc>
                  <a:txBody>
                    <a:bodyPr/>
                    <a:lstStyle/>
                    <a:p>
                      <a:pPr algn="ctr"/>
                      <a:r>
                        <a:rPr lang="de-DE" sz="900"/>
                        <a:t>5</a:t>
                      </a:r>
                    </a:p>
                  </a:txBody>
                  <a:tcPr marT="10800" marB="10800" anchor="ctr"/>
                </a:tc>
                <a:extLst>
                  <a:ext uri="{0D108BD9-81ED-4DB2-BD59-A6C34878D82A}">
                    <a16:rowId xmlns:a16="http://schemas.microsoft.com/office/drawing/2014/main" val="2704529203"/>
                  </a:ext>
                </a:extLst>
              </a:tr>
              <a:tr h="99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bg1"/>
                          </a:solidFill>
                          <a:latin typeface="+mn-lt"/>
                        </a:rPr>
                        <a:t>Ibr + Ven </a:t>
                      </a:r>
                      <a:r>
                        <a:rPr lang="en-US" sz="900" b="1">
                          <a:solidFill>
                            <a:schemeClr val="bg1"/>
                          </a:solidFill>
                          <a:latin typeface="+mn-lt"/>
                          <a:sym typeface="Wingdings" pitchFamily="2" charset="2"/>
                        </a:rPr>
                        <a:t></a:t>
                      </a:r>
                      <a:r>
                        <a:rPr lang="en-US" sz="900" b="1">
                          <a:solidFill>
                            <a:schemeClr val="bg1"/>
                          </a:solidFill>
                          <a:latin typeface="+mn-lt"/>
                        </a:rPr>
                        <a:t> Plb</a:t>
                      </a:r>
                    </a:p>
                  </a:txBody>
                  <a:tcPr marT="10800" marB="10800" anchor="ctr">
                    <a:solidFill>
                      <a:schemeClr val="accent6"/>
                    </a:solidFill>
                  </a:tcPr>
                </a:tc>
                <a:tc>
                  <a:txBody>
                    <a:bodyPr/>
                    <a:lstStyle/>
                    <a:p>
                      <a:pPr algn="ctr"/>
                      <a:r>
                        <a:rPr lang="de-DE" sz="900"/>
                        <a:t>43</a:t>
                      </a:r>
                    </a:p>
                  </a:txBody>
                  <a:tcPr marT="10800" marB="10800" anchor="ctr"/>
                </a:tc>
                <a:tc>
                  <a:txBody>
                    <a:bodyPr/>
                    <a:lstStyle/>
                    <a:p>
                      <a:pPr algn="ctr"/>
                      <a:r>
                        <a:rPr lang="de-DE" sz="900"/>
                        <a:t>43</a:t>
                      </a:r>
                    </a:p>
                  </a:txBody>
                  <a:tcPr marT="10800" marB="10800" anchor="ctr"/>
                </a:tc>
                <a:tc>
                  <a:txBody>
                    <a:bodyPr/>
                    <a:lstStyle/>
                    <a:p>
                      <a:pPr algn="ctr"/>
                      <a:r>
                        <a:rPr lang="de-DE" sz="900"/>
                        <a:t>43</a:t>
                      </a:r>
                    </a:p>
                  </a:txBody>
                  <a:tcPr marT="10800" marB="10800" anchor="ctr"/>
                </a:tc>
                <a:tc>
                  <a:txBody>
                    <a:bodyPr/>
                    <a:lstStyle/>
                    <a:p>
                      <a:pPr algn="ctr"/>
                      <a:r>
                        <a:rPr lang="de-DE" sz="900"/>
                        <a:t>43</a:t>
                      </a:r>
                    </a:p>
                  </a:txBody>
                  <a:tcPr marT="10800" marB="10800" anchor="ctr"/>
                </a:tc>
                <a:tc>
                  <a:txBody>
                    <a:bodyPr/>
                    <a:lstStyle/>
                    <a:p>
                      <a:pPr algn="ctr"/>
                      <a:r>
                        <a:rPr lang="de-DE" sz="900"/>
                        <a:t>41</a:t>
                      </a:r>
                    </a:p>
                  </a:txBody>
                  <a:tcPr marT="10800" marB="10800" anchor="ctr"/>
                </a:tc>
                <a:tc>
                  <a:txBody>
                    <a:bodyPr/>
                    <a:lstStyle/>
                    <a:p>
                      <a:pPr algn="ctr"/>
                      <a:r>
                        <a:rPr lang="de-DE" sz="900"/>
                        <a:t>41</a:t>
                      </a:r>
                    </a:p>
                  </a:txBody>
                  <a:tcPr marT="10800" marB="10800" anchor="ctr"/>
                </a:tc>
                <a:tc>
                  <a:txBody>
                    <a:bodyPr/>
                    <a:lstStyle/>
                    <a:p>
                      <a:pPr algn="ctr"/>
                      <a:r>
                        <a:rPr lang="de-DE" sz="900"/>
                        <a:t>41</a:t>
                      </a:r>
                    </a:p>
                  </a:txBody>
                  <a:tcPr marT="10800" marB="10800" anchor="ctr"/>
                </a:tc>
                <a:tc>
                  <a:txBody>
                    <a:bodyPr/>
                    <a:lstStyle/>
                    <a:p>
                      <a:pPr algn="ctr"/>
                      <a:r>
                        <a:rPr lang="de-DE" sz="900"/>
                        <a:t>4</a:t>
                      </a:r>
                    </a:p>
                  </a:txBody>
                  <a:tcPr marT="10800" marB="10800" anchor="ctr"/>
                </a:tc>
                <a:extLst>
                  <a:ext uri="{0D108BD9-81ED-4DB2-BD59-A6C34878D82A}">
                    <a16:rowId xmlns:a16="http://schemas.microsoft.com/office/drawing/2014/main" val="2104672237"/>
                  </a:ext>
                </a:extLst>
              </a:tr>
            </a:tbl>
          </a:graphicData>
        </a:graphic>
      </p:graphicFrame>
      <p:sp>
        <p:nvSpPr>
          <p:cNvPr id="38" name="Footer Placeholder 2">
            <a:extLst>
              <a:ext uri="{FF2B5EF4-FFF2-40B4-BE49-F238E27FC236}">
                <a16:creationId xmlns:a16="http://schemas.microsoft.com/office/drawing/2014/main" id="{1D998800-0D3F-2A46-930A-74820D3D8328}"/>
              </a:ext>
            </a:extLst>
          </p:cNvPr>
          <p:cNvSpPr txBox="1">
            <a:spLocks/>
          </p:cNvSpPr>
          <p:nvPr/>
        </p:nvSpPr>
        <p:spPr>
          <a:xfrm>
            <a:off x="270936" y="6433241"/>
            <a:ext cx="6227141" cy="384124"/>
          </a:xfrm>
          <a:prstGeom prst="rect">
            <a:avLst/>
          </a:prstGeom>
          <a:noFill/>
          <a:ln>
            <a:noFill/>
          </a:ln>
          <a:effectLst/>
        </p:spPr>
        <p:txBody>
          <a:bodyPr vert="horz" wrap="square" lIns="91440" tIns="45720" rIns="91440" bIns="45720" numCol="1" anchor="b" anchorCtr="0" compatLnSpc="1">
            <a:prstTxWarp prst="textNoShape">
              <a:avLst/>
            </a:prstTxWarp>
            <a:noAutofit/>
          </a:bodyPr>
          <a:lstStyle>
            <a:defPPr>
              <a:defRPr lang="en-GB"/>
            </a:defPPr>
            <a:lvl1pPr>
              <a:spcAft>
                <a:spcPts val="0"/>
              </a:spcAft>
              <a:buClr>
                <a:schemeClr val="bg2">
                  <a:lumMod val="75000"/>
                </a:schemeClr>
              </a:buClr>
              <a:defRPr sz="800" b="0">
                <a:solidFill>
                  <a:srgbClr val="264D73"/>
                </a:solidFill>
                <a:latin typeface="+mn-lt"/>
                <a:cs typeface="Calibri"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a:cs typeface="Arial" panose="020B0604020202020204" pitchFamily="34" charset="0"/>
            </a:endParaRPr>
          </a:p>
        </p:txBody>
      </p:sp>
      <p:sp>
        <p:nvSpPr>
          <p:cNvPr id="43" name="TextBox 42">
            <a:extLst>
              <a:ext uri="{FF2B5EF4-FFF2-40B4-BE49-F238E27FC236}">
                <a16:creationId xmlns:a16="http://schemas.microsoft.com/office/drawing/2014/main" id="{FFB73C8C-08B9-3F4B-BE2F-9DB056C318B4}"/>
              </a:ext>
            </a:extLst>
          </p:cNvPr>
          <p:cNvSpPr txBox="1"/>
          <p:nvPr/>
        </p:nvSpPr>
        <p:spPr>
          <a:xfrm>
            <a:off x="410951" y="5570736"/>
            <a:ext cx="11369380" cy="669414"/>
          </a:xfrm>
          <a:prstGeom prst="rect">
            <a:avLst/>
          </a:prstGeom>
          <a:noFill/>
          <a:ln>
            <a:noFill/>
          </a:ln>
        </p:spPr>
        <p:txBody>
          <a:bodyPr wrap="square" lIns="0" tIns="0" rIns="0" bIns="0" rtlCol="0">
            <a:spAutoFit/>
          </a:bodyPr>
          <a:lstStyle/>
          <a:p>
            <a:pPr marL="285750" indent="-285750">
              <a:lnSpc>
                <a:spcPct val="90000"/>
              </a:lnSpc>
              <a:spcAft>
                <a:spcPts val="300"/>
              </a:spcAft>
              <a:buClr>
                <a:schemeClr val="bg2"/>
              </a:buClr>
              <a:buSzPct val="125000"/>
              <a:buFont typeface="Arial" panose="020B0604020202020204" pitchFamily="34" charset="0"/>
              <a:buChar char="•"/>
            </a:pPr>
            <a:r>
              <a:rPr lang="en-US" sz="1000">
                <a:solidFill>
                  <a:schemeClr val="tx1">
                    <a:lumMod val="50000"/>
                  </a:schemeClr>
                </a:solidFill>
                <a:latin typeface="+mn-lt"/>
              </a:rPr>
              <a:t>3-Year PFS rates were ≥95% across all randomized arms</a:t>
            </a:r>
          </a:p>
          <a:p>
            <a:pPr marL="285750" indent="-285750">
              <a:lnSpc>
                <a:spcPct val="90000"/>
              </a:lnSpc>
              <a:spcAft>
                <a:spcPts val="300"/>
              </a:spcAft>
              <a:buClr>
                <a:schemeClr val="bg2"/>
              </a:buClr>
              <a:buSzPct val="125000"/>
              <a:buFont typeface="Arial" panose="020B0604020202020204" pitchFamily="34" charset="0"/>
              <a:buChar char="•"/>
            </a:pPr>
            <a:r>
              <a:rPr lang="en-US" sz="1000">
                <a:solidFill>
                  <a:schemeClr val="tx1">
                    <a:lumMod val="50000"/>
                  </a:schemeClr>
                </a:solidFill>
                <a:latin typeface="+mn-lt"/>
              </a:rPr>
              <a:t>With an additional year of follow-up since the primary analysis, only 1 new PFS event occurred on study; a patient in the uMRD Not Confirmed ibrutinib arm who had PD after 42 months </a:t>
            </a:r>
          </a:p>
          <a:p>
            <a:pPr marL="285750" indent="-285750">
              <a:lnSpc>
                <a:spcPct val="90000"/>
              </a:lnSpc>
              <a:spcAft>
                <a:spcPts val="300"/>
              </a:spcAft>
              <a:buClr>
                <a:schemeClr val="bg2"/>
              </a:buClr>
              <a:buSzPct val="125000"/>
              <a:buFont typeface="Arial" panose="020B0604020202020204" pitchFamily="34" charset="0"/>
              <a:buChar char="•"/>
            </a:pPr>
            <a:r>
              <a:rPr lang="en-US" sz="1000">
                <a:solidFill>
                  <a:schemeClr val="tx1">
                    <a:lumMod val="50000"/>
                  </a:schemeClr>
                </a:solidFill>
                <a:latin typeface="+mn-lt"/>
              </a:rPr>
              <a:t>36-month OS was 99% overall (97%–100% across randomized treatment arms)</a:t>
            </a:r>
          </a:p>
          <a:p>
            <a:pPr marL="285750" indent="-285750">
              <a:lnSpc>
                <a:spcPct val="90000"/>
              </a:lnSpc>
              <a:spcAft>
                <a:spcPts val="300"/>
              </a:spcAft>
              <a:buClr>
                <a:schemeClr val="bg2"/>
              </a:buClr>
              <a:buSzPct val="125000"/>
              <a:buFont typeface="Arial" panose="020B0604020202020204" pitchFamily="34" charset="0"/>
              <a:buChar char="•"/>
            </a:pPr>
            <a:r>
              <a:rPr lang="en-US" sz="1000" b="1">
                <a:latin typeface="+mn-lt"/>
              </a:rPr>
              <a:t>Median follow-up = 38 months</a:t>
            </a:r>
          </a:p>
        </p:txBody>
      </p:sp>
      <p:sp>
        <p:nvSpPr>
          <p:cNvPr id="56" name="TextBox 55">
            <a:extLst>
              <a:ext uri="{FF2B5EF4-FFF2-40B4-BE49-F238E27FC236}">
                <a16:creationId xmlns:a16="http://schemas.microsoft.com/office/drawing/2014/main" id="{01B89C82-258A-D24C-8621-236912B94908}"/>
              </a:ext>
            </a:extLst>
          </p:cNvPr>
          <p:cNvSpPr txBox="1"/>
          <p:nvPr/>
        </p:nvSpPr>
        <p:spPr>
          <a:xfrm>
            <a:off x="2704010" y="4656329"/>
            <a:ext cx="1800599"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Time (months)</a:t>
            </a:r>
          </a:p>
        </p:txBody>
      </p:sp>
      <p:sp>
        <p:nvSpPr>
          <p:cNvPr id="446" name="TextBox 445">
            <a:extLst>
              <a:ext uri="{FF2B5EF4-FFF2-40B4-BE49-F238E27FC236}">
                <a16:creationId xmlns:a16="http://schemas.microsoft.com/office/drawing/2014/main" id="{80601C52-A102-584F-B5EB-D46A100FE4BF}"/>
              </a:ext>
            </a:extLst>
          </p:cNvPr>
          <p:cNvSpPr txBox="1"/>
          <p:nvPr/>
        </p:nvSpPr>
        <p:spPr>
          <a:xfrm>
            <a:off x="8893209" y="4656329"/>
            <a:ext cx="1800599" cy="276999"/>
          </a:xfrm>
          <a:prstGeom prst="rect">
            <a:avLst/>
          </a:prstGeom>
          <a:noFill/>
        </p:spPr>
        <p:txBody>
          <a:bodyPr wrap="square" rtlCol="0">
            <a:spAutoFit/>
          </a:bodyPr>
          <a:lstStyle/>
          <a:p>
            <a:pPr algn="ctr"/>
            <a:r>
              <a:rPr lang="en-US" sz="1200" b="1"/>
              <a:t>Time (months)</a:t>
            </a:r>
          </a:p>
        </p:txBody>
      </p:sp>
      <p:cxnSp>
        <p:nvCxnSpPr>
          <p:cNvPr id="438" name="Straight Connector 437">
            <a:extLst>
              <a:ext uri="{FF2B5EF4-FFF2-40B4-BE49-F238E27FC236}">
                <a16:creationId xmlns:a16="http://schemas.microsoft.com/office/drawing/2014/main" id="{B5CF56CA-F596-C24A-AC0D-EE88FAB3ED6C}"/>
              </a:ext>
            </a:extLst>
          </p:cNvPr>
          <p:cNvCxnSpPr>
            <a:cxnSpLocks/>
          </p:cNvCxnSpPr>
          <p:nvPr/>
        </p:nvCxnSpPr>
        <p:spPr bwMode="auto">
          <a:xfrm>
            <a:off x="9186419" y="1997067"/>
            <a:ext cx="1" cy="2471181"/>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39" name="TextBox 438">
            <a:extLst>
              <a:ext uri="{FF2B5EF4-FFF2-40B4-BE49-F238E27FC236}">
                <a16:creationId xmlns:a16="http://schemas.microsoft.com/office/drawing/2014/main" id="{52030CAC-CFAD-EE4A-B211-4D793D8E7871}"/>
              </a:ext>
            </a:extLst>
          </p:cNvPr>
          <p:cNvSpPr txBox="1"/>
          <p:nvPr/>
        </p:nvSpPr>
        <p:spPr>
          <a:xfrm>
            <a:off x="9475424" y="4020107"/>
            <a:ext cx="2108467" cy="461665"/>
          </a:xfrm>
          <a:prstGeom prst="rect">
            <a:avLst/>
          </a:prstGeom>
          <a:noFill/>
        </p:spPr>
        <p:txBody>
          <a:bodyPr wrap="square" rtlCol="0">
            <a:spAutoFit/>
          </a:bodyPr>
          <a:lstStyle/>
          <a:p>
            <a:pPr algn="ctr"/>
            <a:r>
              <a:rPr lang="en-US" sz="1200">
                <a:latin typeface="+mn-lt"/>
              </a:rPr>
              <a:t>Start of randomized treatment</a:t>
            </a:r>
          </a:p>
        </p:txBody>
      </p:sp>
      <p:sp>
        <p:nvSpPr>
          <p:cNvPr id="440" name="Arrow: Right 22">
            <a:extLst>
              <a:ext uri="{FF2B5EF4-FFF2-40B4-BE49-F238E27FC236}">
                <a16:creationId xmlns:a16="http://schemas.microsoft.com/office/drawing/2014/main" id="{DBAF06BC-7B5C-1648-8CBE-0558EBDA8A11}"/>
              </a:ext>
            </a:extLst>
          </p:cNvPr>
          <p:cNvSpPr/>
          <p:nvPr/>
        </p:nvSpPr>
        <p:spPr>
          <a:xfrm>
            <a:off x="9196148" y="4019959"/>
            <a:ext cx="341906" cy="238556"/>
          </a:xfrm>
          <a:prstGeom prst="rightArrow">
            <a:avLst>
              <a:gd name="adj1" fmla="val 50000"/>
              <a:gd name="adj2" fmla="val 47245"/>
            </a:avLst>
          </a:prstGeom>
          <a:solidFill>
            <a:schemeClr val="tx1"/>
          </a:solidFill>
          <a:ln>
            <a:noFill/>
          </a:ln>
        </p:spPr>
        <p:txBody>
          <a:bodyPr wrap="square" rtlCol="0" anchor="ctr">
            <a:spAutoFit/>
          </a:bodyPr>
          <a:lstStyle/>
          <a:p>
            <a:pPr algn="l"/>
            <a:endParaRPr lang="en-US">
              <a:solidFill>
                <a:schemeClr val="bg2">
                  <a:lumMod val="75000"/>
                </a:schemeClr>
              </a:solidFill>
              <a:latin typeface="+mn-lt"/>
            </a:endParaRPr>
          </a:p>
        </p:txBody>
      </p:sp>
      <p:sp>
        <p:nvSpPr>
          <p:cNvPr id="441" name="TextBox 440">
            <a:extLst>
              <a:ext uri="{FF2B5EF4-FFF2-40B4-BE49-F238E27FC236}">
                <a16:creationId xmlns:a16="http://schemas.microsoft.com/office/drawing/2014/main" id="{D5BD1A39-6CC1-084A-B09B-DD1ED552D4B1}"/>
              </a:ext>
            </a:extLst>
          </p:cNvPr>
          <p:cNvSpPr txBox="1"/>
          <p:nvPr/>
        </p:nvSpPr>
        <p:spPr>
          <a:xfrm>
            <a:off x="10844094" y="2132110"/>
            <a:ext cx="816376" cy="276999"/>
          </a:xfrm>
          <a:prstGeom prst="rect">
            <a:avLst/>
          </a:prstGeom>
          <a:noFill/>
        </p:spPr>
        <p:txBody>
          <a:bodyPr wrap="square" rtlCol="0">
            <a:spAutoFit/>
          </a:bodyPr>
          <a:lstStyle/>
          <a:p>
            <a:r>
              <a:rPr lang="en-NZ" sz="1200">
                <a:latin typeface="+mn-lt"/>
              </a:rPr>
              <a:t>Ibrutinib</a:t>
            </a:r>
          </a:p>
        </p:txBody>
      </p:sp>
      <p:sp>
        <p:nvSpPr>
          <p:cNvPr id="442" name="TextBox 441">
            <a:extLst>
              <a:ext uri="{FF2B5EF4-FFF2-40B4-BE49-F238E27FC236}">
                <a16:creationId xmlns:a16="http://schemas.microsoft.com/office/drawing/2014/main" id="{082B0A57-3D93-E445-8753-C86669C00976}"/>
              </a:ext>
            </a:extLst>
          </p:cNvPr>
          <p:cNvSpPr txBox="1"/>
          <p:nvPr/>
        </p:nvSpPr>
        <p:spPr>
          <a:xfrm>
            <a:off x="10844094" y="1746571"/>
            <a:ext cx="831318" cy="276999"/>
          </a:xfrm>
          <a:prstGeom prst="rect">
            <a:avLst/>
          </a:prstGeom>
          <a:noFill/>
        </p:spPr>
        <p:txBody>
          <a:bodyPr wrap="square" rtlCol="0">
            <a:spAutoFit/>
          </a:bodyPr>
          <a:lstStyle/>
          <a:p>
            <a:r>
              <a:rPr lang="en-NZ" sz="1200">
                <a:latin typeface="+mn-lt"/>
              </a:rPr>
              <a:t>Ibr + Ven</a:t>
            </a:r>
          </a:p>
        </p:txBody>
      </p:sp>
      <p:sp>
        <p:nvSpPr>
          <p:cNvPr id="443" name="Rectangle 442">
            <a:extLst>
              <a:ext uri="{FF2B5EF4-FFF2-40B4-BE49-F238E27FC236}">
                <a16:creationId xmlns:a16="http://schemas.microsoft.com/office/drawing/2014/main" id="{0969ECFE-C5ED-1649-BE14-96410FC3F335}"/>
              </a:ext>
            </a:extLst>
          </p:cNvPr>
          <p:cNvSpPr/>
          <p:nvPr/>
        </p:nvSpPr>
        <p:spPr>
          <a:xfrm>
            <a:off x="7895809" y="1997067"/>
            <a:ext cx="1291373" cy="2471181"/>
          </a:xfrm>
          <a:prstGeom prst="rect">
            <a:avLst/>
          </a:prstGeom>
          <a:solidFill>
            <a:schemeClr val="accent1">
              <a:lumMod val="25000"/>
              <a:lumOff val="75000"/>
              <a:alpha val="19608"/>
            </a:schemeClr>
          </a:solidFill>
        </p:spPr>
        <p:txBody>
          <a:bodyPr wrap="square" rtlCol="0" anchor="ctr">
            <a:spAutoFit/>
          </a:bodyPr>
          <a:lstStyle/>
          <a:p>
            <a:pPr algn="l"/>
            <a:endParaRPr lang="en-US">
              <a:solidFill>
                <a:schemeClr val="bg2">
                  <a:lumMod val="75000"/>
                </a:schemeClr>
              </a:solidFill>
            </a:endParaRPr>
          </a:p>
        </p:txBody>
      </p:sp>
      <p:sp>
        <p:nvSpPr>
          <p:cNvPr id="444" name="TextBox 443">
            <a:extLst>
              <a:ext uri="{FF2B5EF4-FFF2-40B4-BE49-F238E27FC236}">
                <a16:creationId xmlns:a16="http://schemas.microsoft.com/office/drawing/2014/main" id="{7ED3ED85-FBF8-334B-A0AF-146A15D51D83}"/>
              </a:ext>
            </a:extLst>
          </p:cNvPr>
          <p:cNvSpPr txBox="1"/>
          <p:nvPr/>
        </p:nvSpPr>
        <p:spPr>
          <a:xfrm>
            <a:off x="7860287" y="3688390"/>
            <a:ext cx="1343126" cy="830996"/>
          </a:xfrm>
          <a:prstGeom prst="rect">
            <a:avLst/>
          </a:prstGeom>
          <a:noFill/>
        </p:spPr>
        <p:txBody>
          <a:bodyPr wrap="square" rtlCol="0">
            <a:spAutoFit/>
          </a:bodyPr>
          <a:lstStyle/>
          <a:p>
            <a:pPr algn="ctr"/>
            <a:r>
              <a:rPr lang="en-US" sz="1200">
                <a:latin typeface="+mn-lt"/>
              </a:rPr>
              <a:t>Pre randomization treatment with </a:t>
            </a:r>
          </a:p>
          <a:p>
            <a:pPr algn="ctr"/>
            <a:r>
              <a:rPr lang="en-US" sz="1200">
                <a:latin typeface="+mn-lt"/>
              </a:rPr>
              <a:t>Ibr + Ven</a:t>
            </a:r>
            <a:endParaRPr lang="en-US" sz="1200" baseline="30000">
              <a:latin typeface="+mn-lt"/>
            </a:endParaRPr>
          </a:p>
        </p:txBody>
      </p:sp>
      <p:sp>
        <p:nvSpPr>
          <p:cNvPr id="447" name="Freeform: Shape 165">
            <a:extLst>
              <a:ext uri="{FF2B5EF4-FFF2-40B4-BE49-F238E27FC236}">
                <a16:creationId xmlns:a16="http://schemas.microsoft.com/office/drawing/2014/main" id="{544BE170-ABC0-934A-844F-0EC1A7B31EF8}"/>
              </a:ext>
            </a:extLst>
          </p:cNvPr>
          <p:cNvSpPr/>
          <p:nvPr/>
        </p:nvSpPr>
        <p:spPr>
          <a:xfrm>
            <a:off x="7892318" y="2001466"/>
            <a:ext cx="3802380" cy="2466082"/>
          </a:xfrm>
          <a:custGeom>
            <a:avLst/>
            <a:gdLst>
              <a:gd name="connsiteX0" fmla="*/ 0 w 3802380"/>
              <a:gd name="connsiteY0" fmla="*/ 0 h 3459480"/>
              <a:gd name="connsiteX1" fmla="*/ 0 w 3802380"/>
              <a:gd name="connsiteY1" fmla="*/ 3459480 h 3459480"/>
              <a:gd name="connsiteX2" fmla="*/ 3802380 w 3802380"/>
              <a:gd name="connsiteY2" fmla="*/ 3459480 h 3459480"/>
            </a:gdLst>
            <a:ahLst/>
            <a:cxnLst>
              <a:cxn ang="0">
                <a:pos x="connsiteX0" y="connsiteY0"/>
              </a:cxn>
              <a:cxn ang="0">
                <a:pos x="connsiteX1" y="connsiteY1"/>
              </a:cxn>
              <a:cxn ang="0">
                <a:pos x="connsiteX2" y="connsiteY2"/>
              </a:cxn>
            </a:cxnLst>
            <a:rect l="l" t="t" r="r" b="b"/>
            <a:pathLst>
              <a:path w="3802380" h="3459480">
                <a:moveTo>
                  <a:pt x="0" y="0"/>
                </a:moveTo>
                <a:lnTo>
                  <a:pt x="0" y="3459480"/>
                </a:lnTo>
                <a:lnTo>
                  <a:pt x="3802380" y="3459480"/>
                </a:lnTo>
              </a:path>
            </a:pathLst>
          </a:custGeom>
          <a:noFill/>
          <a:ln w="19050">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cxnSp>
        <p:nvCxnSpPr>
          <p:cNvPr id="449" name="Straight Connector 448">
            <a:extLst>
              <a:ext uri="{FF2B5EF4-FFF2-40B4-BE49-F238E27FC236}">
                <a16:creationId xmlns:a16="http://schemas.microsoft.com/office/drawing/2014/main" id="{ABE572A8-596A-A349-AA29-6D788E6FBB0A}"/>
              </a:ext>
            </a:extLst>
          </p:cNvPr>
          <p:cNvCxnSpPr>
            <a:cxnSpLocks/>
          </p:cNvCxnSpPr>
          <p:nvPr/>
        </p:nvCxnSpPr>
        <p:spPr bwMode="auto">
          <a:xfrm>
            <a:off x="7974233" y="4474122"/>
            <a:ext cx="0" cy="24285"/>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99" name="TextBox 498">
            <a:extLst>
              <a:ext uri="{FF2B5EF4-FFF2-40B4-BE49-F238E27FC236}">
                <a16:creationId xmlns:a16="http://schemas.microsoft.com/office/drawing/2014/main" id="{8574365C-0A9F-604F-A1F1-4FDCA0DC9E83}"/>
              </a:ext>
            </a:extLst>
          </p:cNvPr>
          <p:cNvSpPr txBox="1"/>
          <p:nvPr/>
        </p:nvSpPr>
        <p:spPr>
          <a:xfrm>
            <a:off x="7414819" y="1874087"/>
            <a:ext cx="439544" cy="276999"/>
          </a:xfrm>
          <a:prstGeom prst="rect">
            <a:avLst/>
          </a:prstGeom>
          <a:noFill/>
        </p:spPr>
        <p:txBody>
          <a:bodyPr wrap="none" rtlCol="0">
            <a:spAutoFit/>
          </a:bodyPr>
          <a:lstStyle/>
          <a:p>
            <a:pPr algn="r"/>
            <a:r>
              <a:rPr lang="en-US" sz="1200">
                <a:latin typeface="+mn-lt"/>
              </a:rPr>
              <a:t>100</a:t>
            </a:r>
          </a:p>
        </p:txBody>
      </p:sp>
      <p:cxnSp>
        <p:nvCxnSpPr>
          <p:cNvPr id="500" name="Straight Connector 499">
            <a:extLst>
              <a:ext uri="{FF2B5EF4-FFF2-40B4-BE49-F238E27FC236}">
                <a16:creationId xmlns:a16="http://schemas.microsoft.com/office/drawing/2014/main" id="{FCA0984E-AC73-1A48-A17B-91A0DE8926AB}"/>
              </a:ext>
            </a:extLst>
          </p:cNvPr>
          <p:cNvCxnSpPr>
            <a:cxnSpLocks/>
          </p:cNvCxnSpPr>
          <p:nvPr/>
        </p:nvCxnSpPr>
        <p:spPr bwMode="auto">
          <a:xfrm flipH="1">
            <a:off x="7838323" y="2000659"/>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97" name="TextBox 496">
            <a:extLst>
              <a:ext uri="{FF2B5EF4-FFF2-40B4-BE49-F238E27FC236}">
                <a16:creationId xmlns:a16="http://schemas.microsoft.com/office/drawing/2014/main" id="{805E9C61-E0CC-084B-AD80-458930161801}"/>
              </a:ext>
            </a:extLst>
          </p:cNvPr>
          <p:cNvSpPr txBox="1"/>
          <p:nvPr/>
        </p:nvSpPr>
        <p:spPr>
          <a:xfrm>
            <a:off x="7499779" y="2111688"/>
            <a:ext cx="354584" cy="276999"/>
          </a:xfrm>
          <a:prstGeom prst="rect">
            <a:avLst/>
          </a:prstGeom>
          <a:noFill/>
        </p:spPr>
        <p:txBody>
          <a:bodyPr wrap="none" rtlCol="0">
            <a:spAutoFit/>
          </a:bodyPr>
          <a:lstStyle/>
          <a:p>
            <a:pPr algn="r"/>
            <a:r>
              <a:rPr lang="en-US" sz="1200">
                <a:latin typeface="+mn-lt"/>
              </a:rPr>
              <a:t>90</a:t>
            </a:r>
          </a:p>
        </p:txBody>
      </p:sp>
      <p:sp>
        <p:nvSpPr>
          <p:cNvPr id="495" name="TextBox 494">
            <a:extLst>
              <a:ext uri="{FF2B5EF4-FFF2-40B4-BE49-F238E27FC236}">
                <a16:creationId xmlns:a16="http://schemas.microsoft.com/office/drawing/2014/main" id="{9E5A4CC5-EA3B-F14E-B2ED-DF086D2019D3}"/>
              </a:ext>
            </a:extLst>
          </p:cNvPr>
          <p:cNvSpPr txBox="1"/>
          <p:nvPr/>
        </p:nvSpPr>
        <p:spPr>
          <a:xfrm>
            <a:off x="7499779" y="2354718"/>
            <a:ext cx="354584" cy="276999"/>
          </a:xfrm>
          <a:prstGeom prst="rect">
            <a:avLst/>
          </a:prstGeom>
          <a:noFill/>
        </p:spPr>
        <p:txBody>
          <a:bodyPr wrap="none" rtlCol="0">
            <a:spAutoFit/>
          </a:bodyPr>
          <a:lstStyle/>
          <a:p>
            <a:pPr algn="r"/>
            <a:r>
              <a:rPr lang="en-US" sz="1200">
                <a:latin typeface="+mn-lt"/>
              </a:rPr>
              <a:t>80</a:t>
            </a:r>
          </a:p>
        </p:txBody>
      </p:sp>
      <p:sp>
        <p:nvSpPr>
          <p:cNvPr id="493" name="TextBox 492">
            <a:extLst>
              <a:ext uri="{FF2B5EF4-FFF2-40B4-BE49-F238E27FC236}">
                <a16:creationId xmlns:a16="http://schemas.microsoft.com/office/drawing/2014/main" id="{DAF5E468-ED7E-AA4A-AD10-B102816B954A}"/>
              </a:ext>
            </a:extLst>
          </p:cNvPr>
          <p:cNvSpPr txBox="1"/>
          <p:nvPr/>
        </p:nvSpPr>
        <p:spPr>
          <a:xfrm>
            <a:off x="7499779" y="2597747"/>
            <a:ext cx="354584" cy="276999"/>
          </a:xfrm>
          <a:prstGeom prst="rect">
            <a:avLst/>
          </a:prstGeom>
          <a:noFill/>
        </p:spPr>
        <p:txBody>
          <a:bodyPr wrap="none" rtlCol="0">
            <a:spAutoFit/>
          </a:bodyPr>
          <a:lstStyle/>
          <a:p>
            <a:pPr algn="r"/>
            <a:r>
              <a:rPr lang="en-US" sz="1200">
                <a:latin typeface="+mn-lt"/>
              </a:rPr>
              <a:t>70</a:t>
            </a:r>
          </a:p>
        </p:txBody>
      </p:sp>
      <p:sp>
        <p:nvSpPr>
          <p:cNvPr id="491" name="TextBox 490">
            <a:extLst>
              <a:ext uri="{FF2B5EF4-FFF2-40B4-BE49-F238E27FC236}">
                <a16:creationId xmlns:a16="http://schemas.microsoft.com/office/drawing/2014/main" id="{8C1591C8-A990-E846-BA4C-78428675A11B}"/>
              </a:ext>
            </a:extLst>
          </p:cNvPr>
          <p:cNvSpPr txBox="1"/>
          <p:nvPr/>
        </p:nvSpPr>
        <p:spPr>
          <a:xfrm>
            <a:off x="7499779" y="2846640"/>
            <a:ext cx="354584" cy="276999"/>
          </a:xfrm>
          <a:prstGeom prst="rect">
            <a:avLst/>
          </a:prstGeom>
          <a:noFill/>
        </p:spPr>
        <p:txBody>
          <a:bodyPr wrap="none" rtlCol="0">
            <a:spAutoFit/>
          </a:bodyPr>
          <a:lstStyle/>
          <a:p>
            <a:pPr algn="r"/>
            <a:r>
              <a:rPr lang="en-US" sz="1200">
                <a:latin typeface="+mn-lt"/>
              </a:rPr>
              <a:t>60</a:t>
            </a:r>
          </a:p>
        </p:txBody>
      </p:sp>
      <p:sp>
        <p:nvSpPr>
          <p:cNvPr id="489" name="TextBox 488">
            <a:extLst>
              <a:ext uri="{FF2B5EF4-FFF2-40B4-BE49-F238E27FC236}">
                <a16:creationId xmlns:a16="http://schemas.microsoft.com/office/drawing/2014/main" id="{FA0DAC1A-1AC7-F84D-82EE-7D367B94C9CA}"/>
              </a:ext>
            </a:extLst>
          </p:cNvPr>
          <p:cNvSpPr txBox="1"/>
          <p:nvPr/>
        </p:nvSpPr>
        <p:spPr>
          <a:xfrm>
            <a:off x="7503161" y="3086735"/>
            <a:ext cx="354584" cy="276999"/>
          </a:xfrm>
          <a:prstGeom prst="rect">
            <a:avLst/>
          </a:prstGeom>
          <a:noFill/>
        </p:spPr>
        <p:txBody>
          <a:bodyPr wrap="none" rtlCol="0">
            <a:spAutoFit/>
          </a:bodyPr>
          <a:lstStyle/>
          <a:p>
            <a:pPr algn="r"/>
            <a:r>
              <a:rPr lang="en-US" sz="1200">
                <a:latin typeface="+mn-lt"/>
              </a:rPr>
              <a:t>50</a:t>
            </a:r>
          </a:p>
        </p:txBody>
      </p:sp>
      <p:sp>
        <p:nvSpPr>
          <p:cNvPr id="487" name="TextBox 486">
            <a:extLst>
              <a:ext uri="{FF2B5EF4-FFF2-40B4-BE49-F238E27FC236}">
                <a16:creationId xmlns:a16="http://schemas.microsoft.com/office/drawing/2014/main" id="{DCD42D90-CC71-C247-9932-E83FFA6A57DD}"/>
              </a:ext>
            </a:extLst>
          </p:cNvPr>
          <p:cNvSpPr txBox="1"/>
          <p:nvPr/>
        </p:nvSpPr>
        <p:spPr>
          <a:xfrm>
            <a:off x="7499779" y="3329765"/>
            <a:ext cx="354584" cy="276999"/>
          </a:xfrm>
          <a:prstGeom prst="rect">
            <a:avLst/>
          </a:prstGeom>
          <a:noFill/>
        </p:spPr>
        <p:txBody>
          <a:bodyPr wrap="none" rtlCol="0">
            <a:spAutoFit/>
          </a:bodyPr>
          <a:lstStyle/>
          <a:p>
            <a:pPr algn="r"/>
            <a:r>
              <a:rPr lang="en-US" sz="1200">
                <a:latin typeface="+mn-lt"/>
              </a:rPr>
              <a:t>40</a:t>
            </a:r>
          </a:p>
        </p:txBody>
      </p:sp>
      <p:sp>
        <p:nvSpPr>
          <p:cNvPr id="485" name="TextBox 484">
            <a:extLst>
              <a:ext uri="{FF2B5EF4-FFF2-40B4-BE49-F238E27FC236}">
                <a16:creationId xmlns:a16="http://schemas.microsoft.com/office/drawing/2014/main" id="{FE6D6157-F1F7-F343-A6DC-CA2329F8FA36}"/>
              </a:ext>
            </a:extLst>
          </p:cNvPr>
          <p:cNvSpPr txBox="1"/>
          <p:nvPr/>
        </p:nvSpPr>
        <p:spPr>
          <a:xfrm>
            <a:off x="7499779" y="3566929"/>
            <a:ext cx="354584" cy="276999"/>
          </a:xfrm>
          <a:prstGeom prst="rect">
            <a:avLst/>
          </a:prstGeom>
          <a:noFill/>
        </p:spPr>
        <p:txBody>
          <a:bodyPr wrap="none" rtlCol="0">
            <a:spAutoFit/>
          </a:bodyPr>
          <a:lstStyle/>
          <a:p>
            <a:pPr algn="r"/>
            <a:r>
              <a:rPr lang="en-US" sz="1200">
                <a:latin typeface="+mn-lt"/>
              </a:rPr>
              <a:t>30</a:t>
            </a:r>
          </a:p>
        </p:txBody>
      </p:sp>
      <p:sp>
        <p:nvSpPr>
          <p:cNvPr id="483" name="TextBox 482">
            <a:extLst>
              <a:ext uri="{FF2B5EF4-FFF2-40B4-BE49-F238E27FC236}">
                <a16:creationId xmlns:a16="http://schemas.microsoft.com/office/drawing/2014/main" id="{49EF5301-4EA9-D343-9474-BFC78182FD1C}"/>
              </a:ext>
            </a:extLst>
          </p:cNvPr>
          <p:cNvSpPr txBox="1"/>
          <p:nvPr/>
        </p:nvSpPr>
        <p:spPr>
          <a:xfrm>
            <a:off x="7499779" y="3807029"/>
            <a:ext cx="354584" cy="276999"/>
          </a:xfrm>
          <a:prstGeom prst="rect">
            <a:avLst/>
          </a:prstGeom>
          <a:noFill/>
        </p:spPr>
        <p:txBody>
          <a:bodyPr wrap="none" rtlCol="0">
            <a:spAutoFit/>
          </a:bodyPr>
          <a:lstStyle/>
          <a:p>
            <a:pPr algn="r"/>
            <a:r>
              <a:rPr lang="en-US" sz="1200">
                <a:latin typeface="+mn-lt"/>
              </a:rPr>
              <a:t>20</a:t>
            </a:r>
          </a:p>
        </p:txBody>
      </p:sp>
      <p:sp>
        <p:nvSpPr>
          <p:cNvPr id="481" name="TextBox 480">
            <a:extLst>
              <a:ext uri="{FF2B5EF4-FFF2-40B4-BE49-F238E27FC236}">
                <a16:creationId xmlns:a16="http://schemas.microsoft.com/office/drawing/2014/main" id="{B95B04D9-70C8-8147-A6CA-B0B238BA6B56}"/>
              </a:ext>
            </a:extLst>
          </p:cNvPr>
          <p:cNvSpPr txBox="1"/>
          <p:nvPr/>
        </p:nvSpPr>
        <p:spPr>
          <a:xfrm>
            <a:off x="7499779" y="4052987"/>
            <a:ext cx="354584" cy="276999"/>
          </a:xfrm>
          <a:prstGeom prst="rect">
            <a:avLst/>
          </a:prstGeom>
          <a:noFill/>
        </p:spPr>
        <p:txBody>
          <a:bodyPr wrap="none" rtlCol="0">
            <a:spAutoFit/>
          </a:bodyPr>
          <a:lstStyle/>
          <a:p>
            <a:pPr algn="r"/>
            <a:r>
              <a:rPr lang="en-US" sz="1200">
                <a:latin typeface="+mn-lt"/>
              </a:rPr>
              <a:t>10</a:t>
            </a:r>
          </a:p>
        </p:txBody>
      </p:sp>
      <p:sp>
        <p:nvSpPr>
          <p:cNvPr id="461" name="TextBox 460">
            <a:extLst>
              <a:ext uri="{FF2B5EF4-FFF2-40B4-BE49-F238E27FC236}">
                <a16:creationId xmlns:a16="http://schemas.microsoft.com/office/drawing/2014/main" id="{E36F07F6-155C-BF4B-8F39-20C3ABE0252E}"/>
              </a:ext>
            </a:extLst>
          </p:cNvPr>
          <p:cNvSpPr txBox="1"/>
          <p:nvPr/>
        </p:nvSpPr>
        <p:spPr>
          <a:xfrm rot="16200000">
            <a:off x="6832162" y="3040693"/>
            <a:ext cx="960520" cy="338554"/>
          </a:xfrm>
          <a:prstGeom prst="rect">
            <a:avLst/>
          </a:prstGeom>
          <a:noFill/>
        </p:spPr>
        <p:txBody>
          <a:bodyPr wrap="none" rtlCol="0">
            <a:spAutoFit/>
          </a:bodyPr>
          <a:lstStyle/>
          <a:p>
            <a:pPr algn="ctr"/>
            <a:r>
              <a:rPr lang="en-US" sz="1600" b="1">
                <a:latin typeface="+mn-lt"/>
              </a:rPr>
              <a:t>PFS (%)</a:t>
            </a:r>
          </a:p>
        </p:txBody>
      </p:sp>
      <p:sp>
        <p:nvSpPr>
          <p:cNvPr id="479" name="TextBox 478">
            <a:extLst>
              <a:ext uri="{FF2B5EF4-FFF2-40B4-BE49-F238E27FC236}">
                <a16:creationId xmlns:a16="http://schemas.microsoft.com/office/drawing/2014/main" id="{2787F8CC-3D10-9944-A288-F37297EEFAD7}"/>
              </a:ext>
            </a:extLst>
          </p:cNvPr>
          <p:cNvSpPr txBox="1"/>
          <p:nvPr/>
        </p:nvSpPr>
        <p:spPr>
          <a:xfrm>
            <a:off x="7584737" y="4298947"/>
            <a:ext cx="269626" cy="276999"/>
          </a:xfrm>
          <a:prstGeom prst="rect">
            <a:avLst/>
          </a:prstGeom>
          <a:noFill/>
        </p:spPr>
        <p:txBody>
          <a:bodyPr wrap="none" rtlCol="0">
            <a:spAutoFit/>
          </a:bodyPr>
          <a:lstStyle/>
          <a:p>
            <a:pPr algn="r"/>
            <a:r>
              <a:rPr lang="en-US" sz="1200">
                <a:latin typeface="+mn-lt"/>
              </a:rPr>
              <a:t>0</a:t>
            </a:r>
          </a:p>
        </p:txBody>
      </p:sp>
      <p:cxnSp>
        <p:nvCxnSpPr>
          <p:cNvPr id="463" name="Straight Connector 462">
            <a:extLst>
              <a:ext uri="{FF2B5EF4-FFF2-40B4-BE49-F238E27FC236}">
                <a16:creationId xmlns:a16="http://schemas.microsoft.com/office/drawing/2014/main" id="{73C0782A-C558-324A-804C-D18196C7908D}"/>
              </a:ext>
            </a:extLst>
          </p:cNvPr>
          <p:cNvCxnSpPr>
            <a:cxnSpLocks/>
          </p:cNvCxnSpPr>
          <p:nvPr/>
        </p:nvCxnSpPr>
        <p:spPr bwMode="auto">
          <a:xfrm>
            <a:off x="8482868" y="4474122"/>
            <a:ext cx="0" cy="24285"/>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64" name="Straight Connector 463">
            <a:extLst>
              <a:ext uri="{FF2B5EF4-FFF2-40B4-BE49-F238E27FC236}">
                <a16:creationId xmlns:a16="http://schemas.microsoft.com/office/drawing/2014/main" id="{78F4D63C-5CBE-4C48-935F-9F0A05884483}"/>
              </a:ext>
            </a:extLst>
          </p:cNvPr>
          <p:cNvCxnSpPr>
            <a:cxnSpLocks/>
          </p:cNvCxnSpPr>
          <p:nvPr/>
        </p:nvCxnSpPr>
        <p:spPr bwMode="auto">
          <a:xfrm>
            <a:off x="9003172" y="4474122"/>
            <a:ext cx="0" cy="24285"/>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65" name="Straight Connector 464">
            <a:extLst>
              <a:ext uri="{FF2B5EF4-FFF2-40B4-BE49-F238E27FC236}">
                <a16:creationId xmlns:a16="http://schemas.microsoft.com/office/drawing/2014/main" id="{147FD763-8C20-DC4D-87B7-9F4CC4D899C4}"/>
              </a:ext>
            </a:extLst>
          </p:cNvPr>
          <p:cNvCxnSpPr>
            <a:cxnSpLocks/>
          </p:cNvCxnSpPr>
          <p:nvPr/>
        </p:nvCxnSpPr>
        <p:spPr bwMode="auto">
          <a:xfrm>
            <a:off x="9510986" y="4474122"/>
            <a:ext cx="0" cy="24285"/>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66" name="Straight Connector 465">
            <a:extLst>
              <a:ext uri="{FF2B5EF4-FFF2-40B4-BE49-F238E27FC236}">
                <a16:creationId xmlns:a16="http://schemas.microsoft.com/office/drawing/2014/main" id="{37155589-C0F2-784D-8260-BE7526AAE43D}"/>
              </a:ext>
            </a:extLst>
          </p:cNvPr>
          <p:cNvCxnSpPr>
            <a:cxnSpLocks/>
          </p:cNvCxnSpPr>
          <p:nvPr/>
        </p:nvCxnSpPr>
        <p:spPr bwMode="auto">
          <a:xfrm>
            <a:off x="10023251" y="4474122"/>
            <a:ext cx="0" cy="24285"/>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67" name="Straight Connector 466">
            <a:extLst>
              <a:ext uri="{FF2B5EF4-FFF2-40B4-BE49-F238E27FC236}">
                <a16:creationId xmlns:a16="http://schemas.microsoft.com/office/drawing/2014/main" id="{7D9C1B60-333A-BE49-B921-0266A0E5CAA6}"/>
              </a:ext>
            </a:extLst>
          </p:cNvPr>
          <p:cNvCxnSpPr>
            <a:cxnSpLocks/>
          </p:cNvCxnSpPr>
          <p:nvPr/>
        </p:nvCxnSpPr>
        <p:spPr bwMode="auto">
          <a:xfrm>
            <a:off x="10534678" y="4474122"/>
            <a:ext cx="0" cy="24285"/>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68" name="Straight Connector 467">
            <a:extLst>
              <a:ext uri="{FF2B5EF4-FFF2-40B4-BE49-F238E27FC236}">
                <a16:creationId xmlns:a16="http://schemas.microsoft.com/office/drawing/2014/main" id="{5D6CE265-56CF-F741-9B79-EFAD366E0620}"/>
              </a:ext>
            </a:extLst>
          </p:cNvPr>
          <p:cNvCxnSpPr>
            <a:cxnSpLocks/>
          </p:cNvCxnSpPr>
          <p:nvPr/>
        </p:nvCxnSpPr>
        <p:spPr bwMode="auto">
          <a:xfrm>
            <a:off x="11056463" y="4474122"/>
            <a:ext cx="0" cy="24285"/>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71" name="TextBox 470">
            <a:extLst>
              <a:ext uri="{FF2B5EF4-FFF2-40B4-BE49-F238E27FC236}">
                <a16:creationId xmlns:a16="http://schemas.microsoft.com/office/drawing/2014/main" id="{1A313143-F111-2B4A-B8B0-DD99EC42D835}"/>
              </a:ext>
            </a:extLst>
          </p:cNvPr>
          <p:cNvSpPr txBox="1"/>
          <p:nvPr/>
        </p:nvSpPr>
        <p:spPr>
          <a:xfrm>
            <a:off x="7839420" y="4473353"/>
            <a:ext cx="269626" cy="276999"/>
          </a:xfrm>
          <a:prstGeom prst="rect">
            <a:avLst/>
          </a:prstGeom>
          <a:noFill/>
        </p:spPr>
        <p:txBody>
          <a:bodyPr wrap="none" rtlCol="0">
            <a:spAutoFit/>
          </a:bodyPr>
          <a:lstStyle/>
          <a:p>
            <a:pPr algn="ctr"/>
            <a:r>
              <a:rPr lang="en-US" sz="1200">
                <a:latin typeface="+mn-lt"/>
              </a:rPr>
              <a:t>0</a:t>
            </a:r>
          </a:p>
        </p:txBody>
      </p:sp>
      <p:sp>
        <p:nvSpPr>
          <p:cNvPr id="472" name="TextBox 471">
            <a:extLst>
              <a:ext uri="{FF2B5EF4-FFF2-40B4-BE49-F238E27FC236}">
                <a16:creationId xmlns:a16="http://schemas.microsoft.com/office/drawing/2014/main" id="{A0A5999D-504B-7D41-8AEC-2BF885D3FF27}"/>
              </a:ext>
            </a:extLst>
          </p:cNvPr>
          <p:cNvSpPr txBox="1"/>
          <p:nvPr/>
        </p:nvSpPr>
        <p:spPr>
          <a:xfrm>
            <a:off x="8348055" y="4473353"/>
            <a:ext cx="269626" cy="276999"/>
          </a:xfrm>
          <a:prstGeom prst="rect">
            <a:avLst/>
          </a:prstGeom>
          <a:noFill/>
        </p:spPr>
        <p:txBody>
          <a:bodyPr wrap="none" rtlCol="0">
            <a:spAutoFit/>
          </a:bodyPr>
          <a:lstStyle/>
          <a:p>
            <a:pPr algn="ctr"/>
            <a:r>
              <a:rPr lang="en-US" sz="1200">
                <a:latin typeface="+mn-lt"/>
              </a:rPr>
              <a:t>6</a:t>
            </a:r>
          </a:p>
        </p:txBody>
      </p:sp>
      <p:sp>
        <p:nvSpPr>
          <p:cNvPr id="473" name="TextBox 472">
            <a:extLst>
              <a:ext uri="{FF2B5EF4-FFF2-40B4-BE49-F238E27FC236}">
                <a16:creationId xmlns:a16="http://schemas.microsoft.com/office/drawing/2014/main" id="{3588E375-B81E-704F-922F-C274F6CE8A1A}"/>
              </a:ext>
            </a:extLst>
          </p:cNvPr>
          <p:cNvSpPr txBox="1"/>
          <p:nvPr/>
        </p:nvSpPr>
        <p:spPr>
          <a:xfrm>
            <a:off x="8825881" y="4473353"/>
            <a:ext cx="354585" cy="276999"/>
          </a:xfrm>
          <a:prstGeom prst="rect">
            <a:avLst/>
          </a:prstGeom>
          <a:noFill/>
        </p:spPr>
        <p:txBody>
          <a:bodyPr wrap="none" rtlCol="0">
            <a:spAutoFit/>
          </a:bodyPr>
          <a:lstStyle/>
          <a:p>
            <a:pPr algn="ctr"/>
            <a:r>
              <a:rPr lang="en-US" sz="1200">
                <a:latin typeface="+mn-lt"/>
              </a:rPr>
              <a:t>12</a:t>
            </a:r>
          </a:p>
        </p:txBody>
      </p:sp>
      <p:sp>
        <p:nvSpPr>
          <p:cNvPr id="474" name="TextBox 473">
            <a:extLst>
              <a:ext uri="{FF2B5EF4-FFF2-40B4-BE49-F238E27FC236}">
                <a16:creationId xmlns:a16="http://schemas.microsoft.com/office/drawing/2014/main" id="{CAB05593-C7DA-2240-B561-D31725F676BB}"/>
              </a:ext>
            </a:extLst>
          </p:cNvPr>
          <p:cNvSpPr txBox="1"/>
          <p:nvPr/>
        </p:nvSpPr>
        <p:spPr>
          <a:xfrm>
            <a:off x="9333695" y="4473353"/>
            <a:ext cx="354585" cy="276999"/>
          </a:xfrm>
          <a:prstGeom prst="rect">
            <a:avLst/>
          </a:prstGeom>
          <a:noFill/>
        </p:spPr>
        <p:txBody>
          <a:bodyPr wrap="none" rtlCol="0">
            <a:spAutoFit/>
          </a:bodyPr>
          <a:lstStyle/>
          <a:p>
            <a:pPr algn="ctr"/>
            <a:r>
              <a:rPr lang="en-US" sz="1200">
                <a:latin typeface="+mn-lt"/>
              </a:rPr>
              <a:t>18</a:t>
            </a:r>
          </a:p>
        </p:txBody>
      </p:sp>
      <p:sp>
        <p:nvSpPr>
          <p:cNvPr id="475" name="TextBox 474">
            <a:extLst>
              <a:ext uri="{FF2B5EF4-FFF2-40B4-BE49-F238E27FC236}">
                <a16:creationId xmlns:a16="http://schemas.microsoft.com/office/drawing/2014/main" id="{A35496E8-6430-5B43-8FDD-7CC2EB6E7158}"/>
              </a:ext>
            </a:extLst>
          </p:cNvPr>
          <p:cNvSpPr txBox="1"/>
          <p:nvPr/>
        </p:nvSpPr>
        <p:spPr>
          <a:xfrm>
            <a:off x="9845960" y="4473353"/>
            <a:ext cx="354585" cy="276999"/>
          </a:xfrm>
          <a:prstGeom prst="rect">
            <a:avLst/>
          </a:prstGeom>
          <a:noFill/>
        </p:spPr>
        <p:txBody>
          <a:bodyPr wrap="none" rtlCol="0">
            <a:spAutoFit/>
          </a:bodyPr>
          <a:lstStyle/>
          <a:p>
            <a:pPr algn="ctr"/>
            <a:r>
              <a:rPr lang="en-US" sz="1200">
                <a:latin typeface="+mn-lt"/>
              </a:rPr>
              <a:t>24</a:t>
            </a:r>
          </a:p>
        </p:txBody>
      </p:sp>
      <p:sp>
        <p:nvSpPr>
          <p:cNvPr id="476" name="TextBox 475">
            <a:extLst>
              <a:ext uri="{FF2B5EF4-FFF2-40B4-BE49-F238E27FC236}">
                <a16:creationId xmlns:a16="http://schemas.microsoft.com/office/drawing/2014/main" id="{E43954E4-8154-BC48-A7B0-BF1118DFFA7F}"/>
              </a:ext>
            </a:extLst>
          </p:cNvPr>
          <p:cNvSpPr txBox="1"/>
          <p:nvPr/>
        </p:nvSpPr>
        <p:spPr>
          <a:xfrm>
            <a:off x="10357387" y="4473353"/>
            <a:ext cx="354585" cy="276999"/>
          </a:xfrm>
          <a:prstGeom prst="rect">
            <a:avLst/>
          </a:prstGeom>
          <a:noFill/>
        </p:spPr>
        <p:txBody>
          <a:bodyPr wrap="none" rtlCol="0">
            <a:spAutoFit/>
          </a:bodyPr>
          <a:lstStyle/>
          <a:p>
            <a:pPr algn="ctr"/>
            <a:r>
              <a:rPr lang="en-US" sz="1200">
                <a:latin typeface="+mn-lt"/>
              </a:rPr>
              <a:t>30</a:t>
            </a:r>
          </a:p>
        </p:txBody>
      </p:sp>
      <p:sp>
        <p:nvSpPr>
          <p:cNvPr id="477" name="TextBox 476">
            <a:extLst>
              <a:ext uri="{FF2B5EF4-FFF2-40B4-BE49-F238E27FC236}">
                <a16:creationId xmlns:a16="http://schemas.microsoft.com/office/drawing/2014/main" id="{05650914-5A1D-B94E-ACCF-859E0F481441}"/>
              </a:ext>
            </a:extLst>
          </p:cNvPr>
          <p:cNvSpPr txBox="1"/>
          <p:nvPr/>
        </p:nvSpPr>
        <p:spPr>
          <a:xfrm>
            <a:off x="10879172" y="4473353"/>
            <a:ext cx="354585" cy="276999"/>
          </a:xfrm>
          <a:prstGeom prst="rect">
            <a:avLst/>
          </a:prstGeom>
          <a:noFill/>
        </p:spPr>
        <p:txBody>
          <a:bodyPr wrap="none" rtlCol="0">
            <a:spAutoFit/>
          </a:bodyPr>
          <a:lstStyle/>
          <a:p>
            <a:pPr algn="ctr"/>
            <a:r>
              <a:rPr lang="en-US" sz="1200">
                <a:latin typeface="+mn-lt"/>
              </a:rPr>
              <a:t>36</a:t>
            </a:r>
          </a:p>
        </p:txBody>
      </p:sp>
      <p:sp>
        <p:nvSpPr>
          <p:cNvPr id="478" name="TextBox 477">
            <a:extLst>
              <a:ext uri="{FF2B5EF4-FFF2-40B4-BE49-F238E27FC236}">
                <a16:creationId xmlns:a16="http://schemas.microsoft.com/office/drawing/2014/main" id="{0483BA3D-1386-A446-8099-B3E619B5341B}"/>
              </a:ext>
            </a:extLst>
          </p:cNvPr>
          <p:cNvSpPr txBox="1"/>
          <p:nvPr/>
        </p:nvSpPr>
        <p:spPr>
          <a:xfrm>
            <a:off x="11388305" y="4473353"/>
            <a:ext cx="354585" cy="276999"/>
          </a:xfrm>
          <a:prstGeom prst="rect">
            <a:avLst/>
          </a:prstGeom>
          <a:noFill/>
        </p:spPr>
        <p:txBody>
          <a:bodyPr wrap="none" rtlCol="0">
            <a:spAutoFit/>
          </a:bodyPr>
          <a:lstStyle/>
          <a:p>
            <a:pPr algn="ctr"/>
            <a:r>
              <a:rPr lang="en-US" sz="1200">
                <a:latin typeface="+mn-lt"/>
              </a:rPr>
              <a:t>42</a:t>
            </a:r>
          </a:p>
        </p:txBody>
      </p:sp>
      <p:cxnSp>
        <p:nvCxnSpPr>
          <p:cNvPr id="470" name="Straight Connector 469">
            <a:extLst>
              <a:ext uri="{FF2B5EF4-FFF2-40B4-BE49-F238E27FC236}">
                <a16:creationId xmlns:a16="http://schemas.microsoft.com/office/drawing/2014/main" id="{D8FEB1BB-F519-7140-A5BC-A61DED4DDB2F}"/>
              </a:ext>
            </a:extLst>
          </p:cNvPr>
          <p:cNvCxnSpPr>
            <a:cxnSpLocks/>
          </p:cNvCxnSpPr>
          <p:nvPr/>
        </p:nvCxnSpPr>
        <p:spPr bwMode="auto">
          <a:xfrm>
            <a:off x="11565596" y="4474122"/>
            <a:ext cx="0" cy="24285"/>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23" name="Freeform: Shape 841">
            <a:extLst>
              <a:ext uri="{FF2B5EF4-FFF2-40B4-BE49-F238E27FC236}">
                <a16:creationId xmlns:a16="http://schemas.microsoft.com/office/drawing/2014/main" id="{53D7A239-A807-E744-AEB1-0CFB9EBDB0A8}"/>
              </a:ext>
            </a:extLst>
          </p:cNvPr>
          <p:cNvSpPr/>
          <p:nvPr/>
        </p:nvSpPr>
        <p:spPr>
          <a:xfrm>
            <a:off x="9496036" y="2002873"/>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solidFill>
            <a:prstDash val="solid"/>
            <a:miter/>
          </a:ln>
        </p:spPr>
        <p:txBody>
          <a:bodyPr rtlCol="0" anchor="ctr"/>
          <a:lstStyle/>
          <a:p>
            <a:endParaRPr lang="en-US"/>
          </a:p>
        </p:txBody>
      </p:sp>
      <p:sp>
        <p:nvSpPr>
          <p:cNvPr id="524" name="Freeform: Shape 842">
            <a:extLst>
              <a:ext uri="{FF2B5EF4-FFF2-40B4-BE49-F238E27FC236}">
                <a16:creationId xmlns:a16="http://schemas.microsoft.com/office/drawing/2014/main" id="{A3428BC0-56BE-B04A-AE21-4D58AA6C347F}"/>
              </a:ext>
            </a:extLst>
          </p:cNvPr>
          <p:cNvSpPr/>
          <p:nvPr/>
        </p:nvSpPr>
        <p:spPr>
          <a:xfrm>
            <a:off x="9525920" y="1982503"/>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525" name="Freeform: Shape 843">
            <a:extLst>
              <a:ext uri="{FF2B5EF4-FFF2-40B4-BE49-F238E27FC236}">
                <a16:creationId xmlns:a16="http://schemas.microsoft.com/office/drawing/2014/main" id="{1DC90B15-3226-2E44-94BD-3BCD9BDA5EF8}"/>
              </a:ext>
            </a:extLst>
          </p:cNvPr>
          <p:cNvSpPr/>
          <p:nvPr/>
        </p:nvSpPr>
        <p:spPr>
          <a:xfrm>
            <a:off x="11079919"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26" name="Freeform: Shape 844">
            <a:extLst>
              <a:ext uri="{FF2B5EF4-FFF2-40B4-BE49-F238E27FC236}">
                <a16:creationId xmlns:a16="http://schemas.microsoft.com/office/drawing/2014/main" id="{C5B8E9D5-95A8-534B-807E-6D6A514A648C}"/>
              </a:ext>
            </a:extLst>
          </p:cNvPr>
          <p:cNvSpPr/>
          <p:nvPr/>
        </p:nvSpPr>
        <p:spPr>
          <a:xfrm>
            <a:off x="1110980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27" name="Freeform: Shape 845">
            <a:extLst>
              <a:ext uri="{FF2B5EF4-FFF2-40B4-BE49-F238E27FC236}">
                <a16:creationId xmlns:a16="http://schemas.microsoft.com/office/drawing/2014/main" id="{641F513B-C375-4747-8900-CCD680D3A722}"/>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28" name="Freeform: Shape 846">
            <a:extLst>
              <a:ext uri="{FF2B5EF4-FFF2-40B4-BE49-F238E27FC236}">
                <a16:creationId xmlns:a16="http://schemas.microsoft.com/office/drawing/2014/main" id="{C5979F2E-CE58-C049-BFB7-A331FE9D6FD3}"/>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29" name="Freeform: Shape 847">
            <a:extLst>
              <a:ext uri="{FF2B5EF4-FFF2-40B4-BE49-F238E27FC236}">
                <a16:creationId xmlns:a16="http://schemas.microsoft.com/office/drawing/2014/main" id="{78317BDC-9143-5847-A556-5964C115AA8A}"/>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30" name="Freeform: Shape 848">
            <a:extLst>
              <a:ext uri="{FF2B5EF4-FFF2-40B4-BE49-F238E27FC236}">
                <a16:creationId xmlns:a16="http://schemas.microsoft.com/office/drawing/2014/main" id="{B0000611-EB08-A24C-945E-19E84283F149}"/>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31" name="Freeform: Shape 849">
            <a:extLst>
              <a:ext uri="{FF2B5EF4-FFF2-40B4-BE49-F238E27FC236}">
                <a16:creationId xmlns:a16="http://schemas.microsoft.com/office/drawing/2014/main" id="{DA58E485-09E3-AB40-8B7B-C698FE078723}"/>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32" name="Freeform: Shape 850">
            <a:extLst>
              <a:ext uri="{FF2B5EF4-FFF2-40B4-BE49-F238E27FC236}">
                <a16:creationId xmlns:a16="http://schemas.microsoft.com/office/drawing/2014/main" id="{53948A03-A743-8F4D-8992-01DC920B6012}"/>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33" name="Freeform: Shape 851">
            <a:extLst>
              <a:ext uri="{FF2B5EF4-FFF2-40B4-BE49-F238E27FC236}">
                <a16:creationId xmlns:a16="http://schemas.microsoft.com/office/drawing/2014/main" id="{BEAC25EF-C313-6448-9035-DFCC3B4D8D2C}"/>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34" name="Freeform: Shape 852">
            <a:extLst>
              <a:ext uri="{FF2B5EF4-FFF2-40B4-BE49-F238E27FC236}">
                <a16:creationId xmlns:a16="http://schemas.microsoft.com/office/drawing/2014/main" id="{9232214D-B8D1-AB40-92EB-EB869AF42A75}"/>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35" name="Freeform: Shape 853">
            <a:extLst>
              <a:ext uri="{FF2B5EF4-FFF2-40B4-BE49-F238E27FC236}">
                <a16:creationId xmlns:a16="http://schemas.microsoft.com/office/drawing/2014/main" id="{7AE84ECB-DE7F-894D-BC16-ED1B390D0DE7}"/>
              </a:ext>
            </a:extLst>
          </p:cNvPr>
          <p:cNvSpPr/>
          <p:nvPr/>
        </p:nvSpPr>
        <p:spPr>
          <a:xfrm>
            <a:off x="1108565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36" name="Freeform: Shape 854">
            <a:extLst>
              <a:ext uri="{FF2B5EF4-FFF2-40B4-BE49-F238E27FC236}">
                <a16:creationId xmlns:a16="http://schemas.microsoft.com/office/drawing/2014/main" id="{9E451390-6276-314C-97C5-D112F0775390}"/>
              </a:ext>
            </a:extLst>
          </p:cNvPr>
          <p:cNvSpPr/>
          <p:nvPr/>
        </p:nvSpPr>
        <p:spPr>
          <a:xfrm>
            <a:off x="1111554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37" name="Freeform: Shape 855">
            <a:extLst>
              <a:ext uri="{FF2B5EF4-FFF2-40B4-BE49-F238E27FC236}">
                <a16:creationId xmlns:a16="http://schemas.microsoft.com/office/drawing/2014/main" id="{8A067521-A233-6E46-819D-F6C37FC070E9}"/>
              </a:ext>
            </a:extLst>
          </p:cNvPr>
          <p:cNvSpPr/>
          <p:nvPr/>
        </p:nvSpPr>
        <p:spPr>
          <a:xfrm>
            <a:off x="1108565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38" name="Freeform: Shape 856">
            <a:extLst>
              <a:ext uri="{FF2B5EF4-FFF2-40B4-BE49-F238E27FC236}">
                <a16:creationId xmlns:a16="http://schemas.microsoft.com/office/drawing/2014/main" id="{EE345F20-37E1-AA46-92DB-5173D5EEECDA}"/>
              </a:ext>
            </a:extLst>
          </p:cNvPr>
          <p:cNvSpPr/>
          <p:nvPr/>
        </p:nvSpPr>
        <p:spPr>
          <a:xfrm>
            <a:off x="1111554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39" name="Freeform: Shape 857">
            <a:extLst>
              <a:ext uri="{FF2B5EF4-FFF2-40B4-BE49-F238E27FC236}">
                <a16:creationId xmlns:a16="http://schemas.microsoft.com/office/drawing/2014/main" id="{9E926C4D-3D80-9B49-88BE-BB370E1053B4}"/>
              </a:ext>
            </a:extLst>
          </p:cNvPr>
          <p:cNvSpPr/>
          <p:nvPr/>
        </p:nvSpPr>
        <p:spPr>
          <a:xfrm>
            <a:off x="1108565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40" name="Freeform: Shape 858">
            <a:extLst>
              <a:ext uri="{FF2B5EF4-FFF2-40B4-BE49-F238E27FC236}">
                <a16:creationId xmlns:a16="http://schemas.microsoft.com/office/drawing/2014/main" id="{58D2D0CB-43C5-F940-A767-B1724C80A93F}"/>
              </a:ext>
            </a:extLst>
          </p:cNvPr>
          <p:cNvSpPr/>
          <p:nvPr/>
        </p:nvSpPr>
        <p:spPr>
          <a:xfrm>
            <a:off x="1111554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41" name="Freeform: Shape 859">
            <a:extLst>
              <a:ext uri="{FF2B5EF4-FFF2-40B4-BE49-F238E27FC236}">
                <a16:creationId xmlns:a16="http://schemas.microsoft.com/office/drawing/2014/main" id="{9372EF9A-9D7B-5B4F-92F3-57CFCCBCDBC0}"/>
              </a:ext>
            </a:extLst>
          </p:cNvPr>
          <p:cNvSpPr/>
          <p:nvPr/>
        </p:nvSpPr>
        <p:spPr>
          <a:xfrm>
            <a:off x="1108852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42" name="Freeform: Shape 860">
            <a:extLst>
              <a:ext uri="{FF2B5EF4-FFF2-40B4-BE49-F238E27FC236}">
                <a16:creationId xmlns:a16="http://schemas.microsoft.com/office/drawing/2014/main" id="{625BB284-5796-8549-BAD9-76CAF6D42E2A}"/>
              </a:ext>
            </a:extLst>
          </p:cNvPr>
          <p:cNvSpPr/>
          <p:nvPr/>
        </p:nvSpPr>
        <p:spPr>
          <a:xfrm>
            <a:off x="1111841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43" name="Freeform: Shape 861">
            <a:extLst>
              <a:ext uri="{FF2B5EF4-FFF2-40B4-BE49-F238E27FC236}">
                <a16:creationId xmlns:a16="http://schemas.microsoft.com/office/drawing/2014/main" id="{64433C1E-6DFC-B74E-AE06-64343B5FCD27}"/>
              </a:ext>
            </a:extLst>
          </p:cNvPr>
          <p:cNvSpPr/>
          <p:nvPr/>
        </p:nvSpPr>
        <p:spPr>
          <a:xfrm>
            <a:off x="1108852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44" name="Freeform: Shape 862">
            <a:extLst>
              <a:ext uri="{FF2B5EF4-FFF2-40B4-BE49-F238E27FC236}">
                <a16:creationId xmlns:a16="http://schemas.microsoft.com/office/drawing/2014/main" id="{85D32073-8E31-0542-A363-145B6635CD8E}"/>
              </a:ext>
            </a:extLst>
          </p:cNvPr>
          <p:cNvSpPr/>
          <p:nvPr/>
        </p:nvSpPr>
        <p:spPr>
          <a:xfrm>
            <a:off x="1111841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45" name="Freeform: Shape 863">
            <a:extLst>
              <a:ext uri="{FF2B5EF4-FFF2-40B4-BE49-F238E27FC236}">
                <a16:creationId xmlns:a16="http://schemas.microsoft.com/office/drawing/2014/main" id="{9A3DA4AE-B5B0-FE4A-89F2-B8CD34C22681}"/>
              </a:ext>
            </a:extLst>
          </p:cNvPr>
          <p:cNvSpPr/>
          <p:nvPr/>
        </p:nvSpPr>
        <p:spPr>
          <a:xfrm>
            <a:off x="11091397"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46" name="Freeform: Shape 864">
            <a:extLst>
              <a:ext uri="{FF2B5EF4-FFF2-40B4-BE49-F238E27FC236}">
                <a16:creationId xmlns:a16="http://schemas.microsoft.com/office/drawing/2014/main" id="{A688B88A-56C9-FC4A-9BAE-099C77370CC4}"/>
              </a:ext>
            </a:extLst>
          </p:cNvPr>
          <p:cNvSpPr/>
          <p:nvPr/>
        </p:nvSpPr>
        <p:spPr>
          <a:xfrm>
            <a:off x="1112128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47" name="Freeform: Shape 865">
            <a:extLst>
              <a:ext uri="{FF2B5EF4-FFF2-40B4-BE49-F238E27FC236}">
                <a16:creationId xmlns:a16="http://schemas.microsoft.com/office/drawing/2014/main" id="{549E4C04-E827-704F-BA43-543109E1265A}"/>
              </a:ext>
            </a:extLst>
          </p:cNvPr>
          <p:cNvSpPr/>
          <p:nvPr/>
        </p:nvSpPr>
        <p:spPr>
          <a:xfrm>
            <a:off x="11091397"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48" name="Freeform: Shape 866">
            <a:extLst>
              <a:ext uri="{FF2B5EF4-FFF2-40B4-BE49-F238E27FC236}">
                <a16:creationId xmlns:a16="http://schemas.microsoft.com/office/drawing/2014/main" id="{85DEC925-BE59-CB48-877A-B89B1B14ACA6}"/>
              </a:ext>
            </a:extLst>
          </p:cNvPr>
          <p:cNvSpPr/>
          <p:nvPr/>
        </p:nvSpPr>
        <p:spPr>
          <a:xfrm>
            <a:off x="1112128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49" name="Freeform: Shape 867">
            <a:extLst>
              <a:ext uri="{FF2B5EF4-FFF2-40B4-BE49-F238E27FC236}">
                <a16:creationId xmlns:a16="http://schemas.microsoft.com/office/drawing/2014/main" id="{2BDF00F2-290F-7546-A1BD-B0E2282656E8}"/>
              </a:ext>
            </a:extLst>
          </p:cNvPr>
          <p:cNvSpPr/>
          <p:nvPr/>
        </p:nvSpPr>
        <p:spPr>
          <a:xfrm>
            <a:off x="1110010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50" name="Freeform: Shape 868">
            <a:extLst>
              <a:ext uri="{FF2B5EF4-FFF2-40B4-BE49-F238E27FC236}">
                <a16:creationId xmlns:a16="http://schemas.microsoft.com/office/drawing/2014/main" id="{25A1BBF6-D111-6F47-911B-9EB2B828BD67}"/>
              </a:ext>
            </a:extLst>
          </p:cNvPr>
          <p:cNvSpPr/>
          <p:nvPr/>
        </p:nvSpPr>
        <p:spPr>
          <a:xfrm>
            <a:off x="1112999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51" name="Freeform: Shape 869">
            <a:extLst>
              <a:ext uri="{FF2B5EF4-FFF2-40B4-BE49-F238E27FC236}">
                <a16:creationId xmlns:a16="http://schemas.microsoft.com/office/drawing/2014/main" id="{7C75565B-6DC8-7542-8315-5FBAD5F484E5}"/>
              </a:ext>
            </a:extLst>
          </p:cNvPr>
          <p:cNvSpPr/>
          <p:nvPr/>
        </p:nvSpPr>
        <p:spPr>
          <a:xfrm>
            <a:off x="1110010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52" name="Freeform: Shape 870">
            <a:extLst>
              <a:ext uri="{FF2B5EF4-FFF2-40B4-BE49-F238E27FC236}">
                <a16:creationId xmlns:a16="http://schemas.microsoft.com/office/drawing/2014/main" id="{2180C4CB-2581-DB40-8D40-A01D4EC88F64}"/>
              </a:ext>
            </a:extLst>
          </p:cNvPr>
          <p:cNvSpPr/>
          <p:nvPr/>
        </p:nvSpPr>
        <p:spPr>
          <a:xfrm>
            <a:off x="1112999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53" name="Freeform: Shape 871">
            <a:extLst>
              <a:ext uri="{FF2B5EF4-FFF2-40B4-BE49-F238E27FC236}">
                <a16:creationId xmlns:a16="http://schemas.microsoft.com/office/drawing/2014/main" id="{E222E5AC-A320-8847-9090-6C4FA2F992A7}"/>
              </a:ext>
            </a:extLst>
          </p:cNvPr>
          <p:cNvSpPr/>
          <p:nvPr/>
        </p:nvSpPr>
        <p:spPr>
          <a:xfrm>
            <a:off x="1124121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54" name="Freeform: Shape 872">
            <a:extLst>
              <a:ext uri="{FF2B5EF4-FFF2-40B4-BE49-F238E27FC236}">
                <a16:creationId xmlns:a16="http://schemas.microsoft.com/office/drawing/2014/main" id="{D3F41AAE-9CCC-074C-A58E-DA7B489B9F85}"/>
              </a:ext>
            </a:extLst>
          </p:cNvPr>
          <p:cNvSpPr/>
          <p:nvPr/>
        </p:nvSpPr>
        <p:spPr>
          <a:xfrm>
            <a:off x="1127110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55" name="Freeform: Shape 873">
            <a:extLst>
              <a:ext uri="{FF2B5EF4-FFF2-40B4-BE49-F238E27FC236}">
                <a16:creationId xmlns:a16="http://schemas.microsoft.com/office/drawing/2014/main" id="{AD683B79-913D-D04C-8B0E-AA75A8D286AC}"/>
              </a:ext>
            </a:extLst>
          </p:cNvPr>
          <p:cNvSpPr/>
          <p:nvPr/>
        </p:nvSpPr>
        <p:spPr>
          <a:xfrm>
            <a:off x="11290100"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56" name="Freeform: Shape 874">
            <a:extLst>
              <a:ext uri="{FF2B5EF4-FFF2-40B4-BE49-F238E27FC236}">
                <a16:creationId xmlns:a16="http://schemas.microsoft.com/office/drawing/2014/main" id="{781FD04E-1FC4-8643-81D6-D9A5C665B134}"/>
              </a:ext>
            </a:extLst>
          </p:cNvPr>
          <p:cNvSpPr/>
          <p:nvPr/>
        </p:nvSpPr>
        <p:spPr>
          <a:xfrm>
            <a:off x="11319985"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57" name="Freeform: Shape 875">
            <a:extLst>
              <a:ext uri="{FF2B5EF4-FFF2-40B4-BE49-F238E27FC236}">
                <a16:creationId xmlns:a16="http://schemas.microsoft.com/office/drawing/2014/main" id="{3586F504-3D89-0B41-9DF4-FF9E70905E72}"/>
              </a:ext>
            </a:extLst>
          </p:cNvPr>
          <p:cNvSpPr/>
          <p:nvPr/>
        </p:nvSpPr>
        <p:spPr>
          <a:xfrm>
            <a:off x="1131889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58" name="Freeform: Shape 876">
            <a:extLst>
              <a:ext uri="{FF2B5EF4-FFF2-40B4-BE49-F238E27FC236}">
                <a16:creationId xmlns:a16="http://schemas.microsoft.com/office/drawing/2014/main" id="{7EA80D03-8D92-704A-8600-8F58698B2AF9}"/>
              </a:ext>
            </a:extLst>
          </p:cNvPr>
          <p:cNvSpPr/>
          <p:nvPr/>
        </p:nvSpPr>
        <p:spPr>
          <a:xfrm>
            <a:off x="1134878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59" name="Freeform: Shape 877">
            <a:extLst>
              <a:ext uri="{FF2B5EF4-FFF2-40B4-BE49-F238E27FC236}">
                <a16:creationId xmlns:a16="http://schemas.microsoft.com/office/drawing/2014/main" id="{C8ECFB3C-5D5D-6D42-8C34-D4F108BED055}"/>
              </a:ext>
            </a:extLst>
          </p:cNvPr>
          <p:cNvSpPr/>
          <p:nvPr/>
        </p:nvSpPr>
        <p:spPr>
          <a:xfrm>
            <a:off x="1131889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60" name="Freeform: Shape 878">
            <a:extLst>
              <a:ext uri="{FF2B5EF4-FFF2-40B4-BE49-F238E27FC236}">
                <a16:creationId xmlns:a16="http://schemas.microsoft.com/office/drawing/2014/main" id="{9B29CB22-7D52-4140-A28E-7C40EA932331}"/>
              </a:ext>
            </a:extLst>
          </p:cNvPr>
          <p:cNvSpPr/>
          <p:nvPr/>
        </p:nvSpPr>
        <p:spPr>
          <a:xfrm>
            <a:off x="1134878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61" name="Freeform: Shape 879">
            <a:extLst>
              <a:ext uri="{FF2B5EF4-FFF2-40B4-BE49-F238E27FC236}">
                <a16:creationId xmlns:a16="http://schemas.microsoft.com/office/drawing/2014/main" id="{0F96AF97-09EE-384F-B109-DA0DE8D7B71D}"/>
              </a:ext>
            </a:extLst>
          </p:cNvPr>
          <p:cNvSpPr/>
          <p:nvPr/>
        </p:nvSpPr>
        <p:spPr>
          <a:xfrm>
            <a:off x="1132176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62" name="Freeform: Shape 880">
            <a:extLst>
              <a:ext uri="{FF2B5EF4-FFF2-40B4-BE49-F238E27FC236}">
                <a16:creationId xmlns:a16="http://schemas.microsoft.com/office/drawing/2014/main" id="{8C335072-F596-FD4C-9104-811F478B0ADA}"/>
              </a:ext>
            </a:extLst>
          </p:cNvPr>
          <p:cNvSpPr/>
          <p:nvPr/>
        </p:nvSpPr>
        <p:spPr>
          <a:xfrm>
            <a:off x="1135165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63" name="Freeform: Shape 881">
            <a:extLst>
              <a:ext uri="{FF2B5EF4-FFF2-40B4-BE49-F238E27FC236}">
                <a16:creationId xmlns:a16="http://schemas.microsoft.com/office/drawing/2014/main" id="{3B612484-19A7-124B-8EFA-101C9F867F5C}"/>
              </a:ext>
            </a:extLst>
          </p:cNvPr>
          <p:cNvSpPr/>
          <p:nvPr/>
        </p:nvSpPr>
        <p:spPr>
          <a:xfrm>
            <a:off x="1132463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64" name="Freeform: Shape 882">
            <a:extLst>
              <a:ext uri="{FF2B5EF4-FFF2-40B4-BE49-F238E27FC236}">
                <a16:creationId xmlns:a16="http://schemas.microsoft.com/office/drawing/2014/main" id="{FE91A799-A173-B14B-BF4F-FB417E189FF0}"/>
              </a:ext>
            </a:extLst>
          </p:cNvPr>
          <p:cNvSpPr/>
          <p:nvPr/>
        </p:nvSpPr>
        <p:spPr>
          <a:xfrm>
            <a:off x="1135452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65" name="Freeform: Shape 883">
            <a:extLst>
              <a:ext uri="{FF2B5EF4-FFF2-40B4-BE49-F238E27FC236}">
                <a16:creationId xmlns:a16="http://schemas.microsoft.com/office/drawing/2014/main" id="{7FCB0787-0292-7B41-9761-252AF2336ABA}"/>
              </a:ext>
            </a:extLst>
          </p:cNvPr>
          <p:cNvSpPr/>
          <p:nvPr/>
        </p:nvSpPr>
        <p:spPr>
          <a:xfrm>
            <a:off x="1132463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66" name="Freeform: Shape 884">
            <a:extLst>
              <a:ext uri="{FF2B5EF4-FFF2-40B4-BE49-F238E27FC236}">
                <a16:creationId xmlns:a16="http://schemas.microsoft.com/office/drawing/2014/main" id="{399D4002-1ECA-3840-8744-B9616712CC5F}"/>
              </a:ext>
            </a:extLst>
          </p:cNvPr>
          <p:cNvSpPr/>
          <p:nvPr/>
        </p:nvSpPr>
        <p:spPr>
          <a:xfrm>
            <a:off x="1135452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67" name="Freeform: Shape 885">
            <a:extLst>
              <a:ext uri="{FF2B5EF4-FFF2-40B4-BE49-F238E27FC236}">
                <a16:creationId xmlns:a16="http://schemas.microsoft.com/office/drawing/2014/main" id="{53F1C001-47E7-DC42-A8CF-067856E871F3}"/>
              </a:ext>
            </a:extLst>
          </p:cNvPr>
          <p:cNvSpPr/>
          <p:nvPr/>
        </p:nvSpPr>
        <p:spPr>
          <a:xfrm>
            <a:off x="1132463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68" name="Freeform: Shape 886">
            <a:extLst>
              <a:ext uri="{FF2B5EF4-FFF2-40B4-BE49-F238E27FC236}">
                <a16:creationId xmlns:a16="http://schemas.microsoft.com/office/drawing/2014/main" id="{14FDC564-E193-0D4B-86A2-3196D0DCB446}"/>
              </a:ext>
            </a:extLst>
          </p:cNvPr>
          <p:cNvSpPr/>
          <p:nvPr/>
        </p:nvSpPr>
        <p:spPr>
          <a:xfrm>
            <a:off x="1135452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69" name="Freeform: Shape 887">
            <a:extLst>
              <a:ext uri="{FF2B5EF4-FFF2-40B4-BE49-F238E27FC236}">
                <a16:creationId xmlns:a16="http://schemas.microsoft.com/office/drawing/2014/main" id="{587E716C-4612-9D40-BE68-FCED01493E9A}"/>
              </a:ext>
            </a:extLst>
          </p:cNvPr>
          <p:cNvSpPr/>
          <p:nvPr/>
        </p:nvSpPr>
        <p:spPr>
          <a:xfrm>
            <a:off x="1132463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70" name="Freeform: Shape 888">
            <a:extLst>
              <a:ext uri="{FF2B5EF4-FFF2-40B4-BE49-F238E27FC236}">
                <a16:creationId xmlns:a16="http://schemas.microsoft.com/office/drawing/2014/main" id="{6B2FE526-E7E0-8A43-A9F1-2D774D30EE2D}"/>
              </a:ext>
            </a:extLst>
          </p:cNvPr>
          <p:cNvSpPr/>
          <p:nvPr/>
        </p:nvSpPr>
        <p:spPr>
          <a:xfrm>
            <a:off x="1135452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71" name="Freeform: Shape 889">
            <a:extLst>
              <a:ext uri="{FF2B5EF4-FFF2-40B4-BE49-F238E27FC236}">
                <a16:creationId xmlns:a16="http://schemas.microsoft.com/office/drawing/2014/main" id="{CF418D72-20FC-6744-9B8F-07EB97283125}"/>
              </a:ext>
            </a:extLst>
          </p:cNvPr>
          <p:cNvSpPr/>
          <p:nvPr/>
        </p:nvSpPr>
        <p:spPr>
          <a:xfrm>
            <a:off x="11327604"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72" name="Freeform: Shape 890">
            <a:extLst>
              <a:ext uri="{FF2B5EF4-FFF2-40B4-BE49-F238E27FC236}">
                <a16:creationId xmlns:a16="http://schemas.microsoft.com/office/drawing/2014/main" id="{F214D3A8-3CB5-A54D-AD01-9052B2190C17}"/>
              </a:ext>
            </a:extLst>
          </p:cNvPr>
          <p:cNvSpPr/>
          <p:nvPr/>
        </p:nvSpPr>
        <p:spPr>
          <a:xfrm>
            <a:off x="11357489"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73" name="Freeform: Shape 891">
            <a:extLst>
              <a:ext uri="{FF2B5EF4-FFF2-40B4-BE49-F238E27FC236}">
                <a16:creationId xmlns:a16="http://schemas.microsoft.com/office/drawing/2014/main" id="{7144BF4F-5F9A-5042-9E78-657BD002F98B}"/>
              </a:ext>
            </a:extLst>
          </p:cNvPr>
          <p:cNvSpPr/>
          <p:nvPr/>
        </p:nvSpPr>
        <p:spPr>
          <a:xfrm>
            <a:off x="11327604"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74" name="Freeform: Shape 892">
            <a:extLst>
              <a:ext uri="{FF2B5EF4-FFF2-40B4-BE49-F238E27FC236}">
                <a16:creationId xmlns:a16="http://schemas.microsoft.com/office/drawing/2014/main" id="{67413074-51C5-2F43-B3AA-3540368D0838}"/>
              </a:ext>
            </a:extLst>
          </p:cNvPr>
          <p:cNvSpPr/>
          <p:nvPr/>
        </p:nvSpPr>
        <p:spPr>
          <a:xfrm>
            <a:off x="11357489"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75" name="Freeform: Shape 893">
            <a:extLst>
              <a:ext uri="{FF2B5EF4-FFF2-40B4-BE49-F238E27FC236}">
                <a16:creationId xmlns:a16="http://schemas.microsoft.com/office/drawing/2014/main" id="{A331A441-EC1E-0A41-8518-5DF97E46ACB5}"/>
              </a:ext>
            </a:extLst>
          </p:cNvPr>
          <p:cNvSpPr/>
          <p:nvPr/>
        </p:nvSpPr>
        <p:spPr>
          <a:xfrm>
            <a:off x="11333344"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76" name="Freeform: Shape 894">
            <a:extLst>
              <a:ext uri="{FF2B5EF4-FFF2-40B4-BE49-F238E27FC236}">
                <a16:creationId xmlns:a16="http://schemas.microsoft.com/office/drawing/2014/main" id="{4A14B9BE-DFBF-4248-B77C-5D076D26A9D1}"/>
              </a:ext>
            </a:extLst>
          </p:cNvPr>
          <p:cNvSpPr/>
          <p:nvPr/>
        </p:nvSpPr>
        <p:spPr>
          <a:xfrm>
            <a:off x="11363228"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77" name="Freeform: Shape 895">
            <a:extLst>
              <a:ext uri="{FF2B5EF4-FFF2-40B4-BE49-F238E27FC236}">
                <a16:creationId xmlns:a16="http://schemas.microsoft.com/office/drawing/2014/main" id="{9E53FB15-C555-A047-880F-DAA9C3C16C78}"/>
              </a:ext>
            </a:extLst>
          </p:cNvPr>
          <p:cNvSpPr/>
          <p:nvPr/>
        </p:nvSpPr>
        <p:spPr>
          <a:xfrm>
            <a:off x="11347692"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78" name="Freeform: Shape 896">
            <a:extLst>
              <a:ext uri="{FF2B5EF4-FFF2-40B4-BE49-F238E27FC236}">
                <a16:creationId xmlns:a16="http://schemas.microsoft.com/office/drawing/2014/main" id="{8C1563CB-63C7-2048-9942-3F25A0B753D2}"/>
              </a:ext>
            </a:extLst>
          </p:cNvPr>
          <p:cNvSpPr/>
          <p:nvPr/>
        </p:nvSpPr>
        <p:spPr>
          <a:xfrm>
            <a:off x="11377577"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79" name="Freeform: Shape 897">
            <a:extLst>
              <a:ext uri="{FF2B5EF4-FFF2-40B4-BE49-F238E27FC236}">
                <a16:creationId xmlns:a16="http://schemas.microsoft.com/office/drawing/2014/main" id="{F8935B8B-5EA7-2546-B53D-CE1710C29CFD}"/>
              </a:ext>
            </a:extLst>
          </p:cNvPr>
          <p:cNvSpPr/>
          <p:nvPr/>
        </p:nvSpPr>
        <p:spPr>
          <a:xfrm>
            <a:off x="11353531"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80" name="Freeform: Shape 898">
            <a:extLst>
              <a:ext uri="{FF2B5EF4-FFF2-40B4-BE49-F238E27FC236}">
                <a16:creationId xmlns:a16="http://schemas.microsoft.com/office/drawing/2014/main" id="{364EA847-D859-2B40-BC57-47A5B7A09990}"/>
              </a:ext>
            </a:extLst>
          </p:cNvPr>
          <p:cNvSpPr/>
          <p:nvPr/>
        </p:nvSpPr>
        <p:spPr>
          <a:xfrm>
            <a:off x="11383415"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81" name="Freeform: Shape 899">
            <a:extLst>
              <a:ext uri="{FF2B5EF4-FFF2-40B4-BE49-F238E27FC236}">
                <a16:creationId xmlns:a16="http://schemas.microsoft.com/office/drawing/2014/main" id="{499FEEEA-4F39-8D4A-ABDA-9ED9E2874E37}"/>
              </a:ext>
            </a:extLst>
          </p:cNvPr>
          <p:cNvSpPr/>
          <p:nvPr/>
        </p:nvSpPr>
        <p:spPr>
          <a:xfrm>
            <a:off x="7884446" y="2002873"/>
            <a:ext cx="3681443" cy="83244"/>
          </a:xfrm>
          <a:custGeom>
            <a:avLst/>
            <a:gdLst>
              <a:gd name="connsiteX0" fmla="*/ 0 w 3681443"/>
              <a:gd name="connsiteY0" fmla="*/ 0 h 116776"/>
              <a:gd name="connsiteX1" fmla="*/ 2586006 w 3681443"/>
              <a:gd name="connsiteY1" fmla="*/ 0 h 116776"/>
              <a:gd name="connsiteX2" fmla="*/ 2586006 w 3681443"/>
              <a:gd name="connsiteY2" fmla="*/ 116777 h 116776"/>
              <a:gd name="connsiteX3" fmla="*/ 2586006 w 3681443"/>
              <a:gd name="connsiteY3" fmla="*/ 116777 h 116776"/>
              <a:gd name="connsiteX4" fmla="*/ 3681444 w 3681443"/>
              <a:gd name="connsiteY4" fmla="*/ 116777 h 11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443" h="116776">
                <a:moveTo>
                  <a:pt x="0" y="0"/>
                </a:moveTo>
                <a:lnTo>
                  <a:pt x="2586006" y="0"/>
                </a:lnTo>
                <a:lnTo>
                  <a:pt x="2586006" y="116777"/>
                </a:lnTo>
                <a:lnTo>
                  <a:pt x="2586006" y="116777"/>
                </a:lnTo>
                <a:lnTo>
                  <a:pt x="3681444" y="116777"/>
                </a:lnTo>
              </a:path>
            </a:pathLst>
          </a:custGeom>
          <a:noFill/>
          <a:ln w="19050" cap="flat">
            <a:solidFill>
              <a:schemeClr val="accent4"/>
            </a:solidFill>
            <a:prstDash val="solid"/>
            <a:miter/>
          </a:ln>
        </p:spPr>
        <p:txBody>
          <a:bodyPr rtlCol="0" anchor="ctr"/>
          <a:lstStyle/>
          <a:p>
            <a:endParaRPr lang="en-US"/>
          </a:p>
        </p:txBody>
      </p:sp>
      <p:sp>
        <p:nvSpPr>
          <p:cNvPr id="582" name="Freeform: Shape 900">
            <a:extLst>
              <a:ext uri="{FF2B5EF4-FFF2-40B4-BE49-F238E27FC236}">
                <a16:creationId xmlns:a16="http://schemas.microsoft.com/office/drawing/2014/main" id="{DCB83900-C876-F645-AD8E-EFAB29AB19F9}"/>
              </a:ext>
            </a:extLst>
          </p:cNvPr>
          <p:cNvSpPr/>
          <p:nvPr/>
        </p:nvSpPr>
        <p:spPr>
          <a:xfrm>
            <a:off x="9496036" y="2002873"/>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solidFill>
            <a:prstDash val="solid"/>
            <a:miter/>
          </a:ln>
        </p:spPr>
        <p:txBody>
          <a:bodyPr rtlCol="0" anchor="ctr"/>
          <a:lstStyle/>
          <a:p>
            <a:endParaRPr lang="en-US"/>
          </a:p>
        </p:txBody>
      </p:sp>
      <p:sp>
        <p:nvSpPr>
          <p:cNvPr id="583" name="Freeform: Shape 901">
            <a:extLst>
              <a:ext uri="{FF2B5EF4-FFF2-40B4-BE49-F238E27FC236}">
                <a16:creationId xmlns:a16="http://schemas.microsoft.com/office/drawing/2014/main" id="{DED8FB72-E141-064E-8D09-4CAC1FEE6722}"/>
              </a:ext>
            </a:extLst>
          </p:cNvPr>
          <p:cNvSpPr/>
          <p:nvPr/>
        </p:nvSpPr>
        <p:spPr>
          <a:xfrm>
            <a:off x="9525920" y="1982503"/>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584" name="Freeform: Shape 902">
            <a:extLst>
              <a:ext uri="{FF2B5EF4-FFF2-40B4-BE49-F238E27FC236}">
                <a16:creationId xmlns:a16="http://schemas.microsoft.com/office/drawing/2014/main" id="{CF0CA80A-4528-1D48-AC78-6293A16C4E94}"/>
              </a:ext>
            </a:extLst>
          </p:cNvPr>
          <p:cNvSpPr/>
          <p:nvPr/>
        </p:nvSpPr>
        <p:spPr>
          <a:xfrm>
            <a:off x="11079919"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85" name="Freeform: Shape 903">
            <a:extLst>
              <a:ext uri="{FF2B5EF4-FFF2-40B4-BE49-F238E27FC236}">
                <a16:creationId xmlns:a16="http://schemas.microsoft.com/office/drawing/2014/main" id="{0DE1D8CE-40DB-4844-BCF6-7C8C5ECF9C16}"/>
              </a:ext>
            </a:extLst>
          </p:cNvPr>
          <p:cNvSpPr/>
          <p:nvPr/>
        </p:nvSpPr>
        <p:spPr>
          <a:xfrm>
            <a:off x="1110980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86" name="Freeform: Shape 904">
            <a:extLst>
              <a:ext uri="{FF2B5EF4-FFF2-40B4-BE49-F238E27FC236}">
                <a16:creationId xmlns:a16="http://schemas.microsoft.com/office/drawing/2014/main" id="{A8B26FE8-452A-7F47-AB76-E8EBAA22F2A6}"/>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87" name="Freeform: Shape 905">
            <a:extLst>
              <a:ext uri="{FF2B5EF4-FFF2-40B4-BE49-F238E27FC236}">
                <a16:creationId xmlns:a16="http://schemas.microsoft.com/office/drawing/2014/main" id="{6E46C42A-12CA-2345-9FF7-7B0EB4218BD3}"/>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88" name="Freeform: Shape 906">
            <a:extLst>
              <a:ext uri="{FF2B5EF4-FFF2-40B4-BE49-F238E27FC236}">
                <a16:creationId xmlns:a16="http://schemas.microsoft.com/office/drawing/2014/main" id="{0655A865-E6B8-F64C-AF1C-68037EA6DEDD}"/>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89" name="Freeform: Shape 907">
            <a:extLst>
              <a:ext uri="{FF2B5EF4-FFF2-40B4-BE49-F238E27FC236}">
                <a16:creationId xmlns:a16="http://schemas.microsoft.com/office/drawing/2014/main" id="{EBA6EEA1-D886-1E46-AF09-DE3360ABBDE2}"/>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90" name="Freeform: Shape 908">
            <a:extLst>
              <a:ext uri="{FF2B5EF4-FFF2-40B4-BE49-F238E27FC236}">
                <a16:creationId xmlns:a16="http://schemas.microsoft.com/office/drawing/2014/main" id="{E9E0D49F-31D1-6345-9EAB-999DB31C9082}"/>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91" name="Freeform: Shape 909">
            <a:extLst>
              <a:ext uri="{FF2B5EF4-FFF2-40B4-BE49-F238E27FC236}">
                <a16:creationId xmlns:a16="http://schemas.microsoft.com/office/drawing/2014/main" id="{AE61A28F-3673-FB4A-8CCF-0D1463576109}"/>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92" name="Freeform: Shape 910">
            <a:extLst>
              <a:ext uri="{FF2B5EF4-FFF2-40B4-BE49-F238E27FC236}">
                <a16:creationId xmlns:a16="http://schemas.microsoft.com/office/drawing/2014/main" id="{367AA44B-5898-B644-9B86-2505871881D0}"/>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93" name="Freeform: Shape 911">
            <a:extLst>
              <a:ext uri="{FF2B5EF4-FFF2-40B4-BE49-F238E27FC236}">
                <a16:creationId xmlns:a16="http://schemas.microsoft.com/office/drawing/2014/main" id="{3EC7C495-504D-EF40-B25D-A5EE485AA507}"/>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94" name="Freeform: Shape 912">
            <a:extLst>
              <a:ext uri="{FF2B5EF4-FFF2-40B4-BE49-F238E27FC236}">
                <a16:creationId xmlns:a16="http://schemas.microsoft.com/office/drawing/2014/main" id="{C62B85D5-720D-E441-830C-17E915E90447}"/>
              </a:ext>
            </a:extLst>
          </p:cNvPr>
          <p:cNvSpPr/>
          <p:nvPr/>
        </p:nvSpPr>
        <p:spPr>
          <a:xfrm>
            <a:off x="1108565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95" name="Freeform: Shape 913">
            <a:extLst>
              <a:ext uri="{FF2B5EF4-FFF2-40B4-BE49-F238E27FC236}">
                <a16:creationId xmlns:a16="http://schemas.microsoft.com/office/drawing/2014/main" id="{D92FD9E3-02E4-0545-A744-D206CABD0EF4}"/>
              </a:ext>
            </a:extLst>
          </p:cNvPr>
          <p:cNvSpPr/>
          <p:nvPr/>
        </p:nvSpPr>
        <p:spPr>
          <a:xfrm>
            <a:off x="1111554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96" name="Freeform: Shape 914">
            <a:extLst>
              <a:ext uri="{FF2B5EF4-FFF2-40B4-BE49-F238E27FC236}">
                <a16:creationId xmlns:a16="http://schemas.microsoft.com/office/drawing/2014/main" id="{0670A0A8-F83E-9740-8ACA-6D6E235F22E5}"/>
              </a:ext>
            </a:extLst>
          </p:cNvPr>
          <p:cNvSpPr/>
          <p:nvPr/>
        </p:nvSpPr>
        <p:spPr>
          <a:xfrm>
            <a:off x="1108565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97" name="Freeform: Shape 915">
            <a:extLst>
              <a:ext uri="{FF2B5EF4-FFF2-40B4-BE49-F238E27FC236}">
                <a16:creationId xmlns:a16="http://schemas.microsoft.com/office/drawing/2014/main" id="{11D7C127-F95D-4E41-B986-FF2025FF36CB}"/>
              </a:ext>
            </a:extLst>
          </p:cNvPr>
          <p:cNvSpPr/>
          <p:nvPr/>
        </p:nvSpPr>
        <p:spPr>
          <a:xfrm>
            <a:off x="1111554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598" name="Freeform: Shape 916">
            <a:extLst>
              <a:ext uri="{FF2B5EF4-FFF2-40B4-BE49-F238E27FC236}">
                <a16:creationId xmlns:a16="http://schemas.microsoft.com/office/drawing/2014/main" id="{105FD1CD-E758-FB49-B40A-657A6C15390C}"/>
              </a:ext>
            </a:extLst>
          </p:cNvPr>
          <p:cNvSpPr/>
          <p:nvPr/>
        </p:nvSpPr>
        <p:spPr>
          <a:xfrm>
            <a:off x="1108565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599" name="Freeform: Shape 917">
            <a:extLst>
              <a:ext uri="{FF2B5EF4-FFF2-40B4-BE49-F238E27FC236}">
                <a16:creationId xmlns:a16="http://schemas.microsoft.com/office/drawing/2014/main" id="{A7725572-FB43-1E46-A089-5734BB28F431}"/>
              </a:ext>
            </a:extLst>
          </p:cNvPr>
          <p:cNvSpPr/>
          <p:nvPr/>
        </p:nvSpPr>
        <p:spPr>
          <a:xfrm>
            <a:off x="1111554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00" name="Freeform: Shape 918">
            <a:extLst>
              <a:ext uri="{FF2B5EF4-FFF2-40B4-BE49-F238E27FC236}">
                <a16:creationId xmlns:a16="http://schemas.microsoft.com/office/drawing/2014/main" id="{23E268FF-1481-BD42-9BAB-E040C98C582D}"/>
              </a:ext>
            </a:extLst>
          </p:cNvPr>
          <p:cNvSpPr/>
          <p:nvPr/>
        </p:nvSpPr>
        <p:spPr>
          <a:xfrm>
            <a:off x="1108852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01" name="Freeform: Shape 919">
            <a:extLst>
              <a:ext uri="{FF2B5EF4-FFF2-40B4-BE49-F238E27FC236}">
                <a16:creationId xmlns:a16="http://schemas.microsoft.com/office/drawing/2014/main" id="{9472010E-8A5F-CD42-9077-CBFC638B571D}"/>
              </a:ext>
            </a:extLst>
          </p:cNvPr>
          <p:cNvSpPr/>
          <p:nvPr/>
        </p:nvSpPr>
        <p:spPr>
          <a:xfrm>
            <a:off x="1111841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02" name="Freeform: Shape 920">
            <a:extLst>
              <a:ext uri="{FF2B5EF4-FFF2-40B4-BE49-F238E27FC236}">
                <a16:creationId xmlns:a16="http://schemas.microsoft.com/office/drawing/2014/main" id="{ADBF7B6B-906C-A14C-83EA-99E0E1D2944F}"/>
              </a:ext>
            </a:extLst>
          </p:cNvPr>
          <p:cNvSpPr/>
          <p:nvPr/>
        </p:nvSpPr>
        <p:spPr>
          <a:xfrm>
            <a:off x="1108852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03" name="Freeform: Shape 921">
            <a:extLst>
              <a:ext uri="{FF2B5EF4-FFF2-40B4-BE49-F238E27FC236}">
                <a16:creationId xmlns:a16="http://schemas.microsoft.com/office/drawing/2014/main" id="{6185C9EA-50B9-F848-9E1E-C58367228F55}"/>
              </a:ext>
            </a:extLst>
          </p:cNvPr>
          <p:cNvSpPr/>
          <p:nvPr/>
        </p:nvSpPr>
        <p:spPr>
          <a:xfrm>
            <a:off x="1111841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04" name="Freeform: Shape 922">
            <a:extLst>
              <a:ext uri="{FF2B5EF4-FFF2-40B4-BE49-F238E27FC236}">
                <a16:creationId xmlns:a16="http://schemas.microsoft.com/office/drawing/2014/main" id="{6A7AF33F-7A20-2540-928B-E44ABCD28D0F}"/>
              </a:ext>
            </a:extLst>
          </p:cNvPr>
          <p:cNvSpPr/>
          <p:nvPr/>
        </p:nvSpPr>
        <p:spPr>
          <a:xfrm>
            <a:off x="11091397"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05" name="Freeform: Shape 923">
            <a:extLst>
              <a:ext uri="{FF2B5EF4-FFF2-40B4-BE49-F238E27FC236}">
                <a16:creationId xmlns:a16="http://schemas.microsoft.com/office/drawing/2014/main" id="{8690D4D7-B022-8C40-B217-A01872A445D7}"/>
              </a:ext>
            </a:extLst>
          </p:cNvPr>
          <p:cNvSpPr/>
          <p:nvPr/>
        </p:nvSpPr>
        <p:spPr>
          <a:xfrm>
            <a:off x="1112128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06" name="Freeform: Shape 924">
            <a:extLst>
              <a:ext uri="{FF2B5EF4-FFF2-40B4-BE49-F238E27FC236}">
                <a16:creationId xmlns:a16="http://schemas.microsoft.com/office/drawing/2014/main" id="{E2ABF5E7-6E5A-C64E-9EC2-B8E10EC38BCE}"/>
              </a:ext>
            </a:extLst>
          </p:cNvPr>
          <p:cNvSpPr/>
          <p:nvPr/>
        </p:nvSpPr>
        <p:spPr>
          <a:xfrm>
            <a:off x="11091397"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07" name="Freeform: Shape 925">
            <a:extLst>
              <a:ext uri="{FF2B5EF4-FFF2-40B4-BE49-F238E27FC236}">
                <a16:creationId xmlns:a16="http://schemas.microsoft.com/office/drawing/2014/main" id="{E6998039-BDC9-5D4D-BE7C-A42E83290169}"/>
              </a:ext>
            </a:extLst>
          </p:cNvPr>
          <p:cNvSpPr/>
          <p:nvPr/>
        </p:nvSpPr>
        <p:spPr>
          <a:xfrm>
            <a:off x="1112128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08" name="Freeform: Shape 926">
            <a:extLst>
              <a:ext uri="{FF2B5EF4-FFF2-40B4-BE49-F238E27FC236}">
                <a16:creationId xmlns:a16="http://schemas.microsoft.com/office/drawing/2014/main" id="{07734E01-F7FD-7A4B-B5F5-32EFE7EDA74A}"/>
              </a:ext>
            </a:extLst>
          </p:cNvPr>
          <p:cNvSpPr/>
          <p:nvPr/>
        </p:nvSpPr>
        <p:spPr>
          <a:xfrm>
            <a:off x="1110010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09" name="Freeform: Shape 927">
            <a:extLst>
              <a:ext uri="{FF2B5EF4-FFF2-40B4-BE49-F238E27FC236}">
                <a16:creationId xmlns:a16="http://schemas.microsoft.com/office/drawing/2014/main" id="{040C547E-7F10-614D-ADB0-6C3176315680}"/>
              </a:ext>
            </a:extLst>
          </p:cNvPr>
          <p:cNvSpPr/>
          <p:nvPr/>
        </p:nvSpPr>
        <p:spPr>
          <a:xfrm>
            <a:off x="1112999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10" name="Freeform: Shape 928">
            <a:extLst>
              <a:ext uri="{FF2B5EF4-FFF2-40B4-BE49-F238E27FC236}">
                <a16:creationId xmlns:a16="http://schemas.microsoft.com/office/drawing/2014/main" id="{42FBC210-5DB0-2E47-97F0-CF5A5D0697E7}"/>
              </a:ext>
            </a:extLst>
          </p:cNvPr>
          <p:cNvSpPr/>
          <p:nvPr/>
        </p:nvSpPr>
        <p:spPr>
          <a:xfrm>
            <a:off x="1110010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11" name="Freeform: Shape 929">
            <a:extLst>
              <a:ext uri="{FF2B5EF4-FFF2-40B4-BE49-F238E27FC236}">
                <a16:creationId xmlns:a16="http://schemas.microsoft.com/office/drawing/2014/main" id="{12D1C34A-08F5-204E-9738-79DEFBACB791}"/>
              </a:ext>
            </a:extLst>
          </p:cNvPr>
          <p:cNvSpPr/>
          <p:nvPr/>
        </p:nvSpPr>
        <p:spPr>
          <a:xfrm>
            <a:off x="1112999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12" name="Freeform: Shape 930">
            <a:extLst>
              <a:ext uri="{FF2B5EF4-FFF2-40B4-BE49-F238E27FC236}">
                <a16:creationId xmlns:a16="http://schemas.microsoft.com/office/drawing/2014/main" id="{A8B29EFA-DD5E-EC49-B071-BB5587FA62FD}"/>
              </a:ext>
            </a:extLst>
          </p:cNvPr>
          <p:cNvSpPr/>
          <p:nvPr/>
        </p:nvSpPr>
        <p:spPr>
          <a:xfrm>
            <a:off x="1124121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13" name="Freeform: Shape 931">
            <a:extLst>
              <a:ext uri="{FF2B5EF4-FFF2-40B4-BE49-F238E27FC236}">
                <a16:creationId xmlns:a16="http://schemas.microsoft.com/office/drawing/2014/main" id="{52BAF04F-7563-6C4B-93D4-D47513CB2059}"/>
              </a:ext>
            </a:extLst>
          </p:cNvPr>
          <p:cNvSpPr/>
          <p:nvPr/>
        </p:nvSpPr>
        <p:spPr>
          <a:xfrm>
            <a:off x="1127110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14" name="Freeform: Shape 932">
            <a:extLst>
              <a:ext uri="{FF2B5EF4-FFF2-40B4-BE49-F238E27FC236}">
                <a16:creationId xmlns:a16="http://schemas.microsoft.com/office/drawing/2014/main" id="{44669895-BFE9-0840-BE89-7038FC8DCA0B}"/>
              </a:ext>
            </a:extLst>
          </p:cNvPr>
          <p:cNvSpPr/>
          <p:nvPr/>
        </p:nvSpPr>
        <p:spPr>
          <a:xfrm>
            <a:off x="11290100"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15" name="Freeform: Shape 933">
            <a:extLst>
              <a:ext uri="{FF2B5EF4-FFF2-40B4-BE49-F238E27FC236}">
                <a16:creationId xmlns:a16="http://schemas.microsoft.com/office/drawing/2014/main" id="{6F9DBB8E-6130-7644-BA53-0C03577185DE}"/>
              </a:ext>
            </a:extLst>
          </p:cNvPr>
          <p:cNvSpPr/>
          <p:nvPr/>
        </p:nvSpPr>
        <p:spPr>
          <a:xfrm>
            <a:off x="11319985"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16" name="Freeform: Shape 934">
            <a:extLst>
              <a:ext uri="{FF2B5EF4-FFF2-40B4-BE49-F238E27FC236}">
                <a16:creationId xmlns:a16="http://schemas.microsoft.com/office/drawing/2014/main" id="{75D7066B-87AA-3142-95C5-E2E9E5064763}"/>
              </a:ext>
            </a:extLst>
          </p:cNvPr>
          <p:cNvSpPr/>
          <p:nvPr/>
        </p:nvSpPr>
        <p:spPr>
          <a:xfrm>
            <a:off x="1131889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17" name="Freeform: Shape 935">
            <a:extLst>
              <a:ext uri="{FF2B5EF4-FFF2-40B4-BE49-F238E27FC236}">
                <a16:creationId xmlns:a16="http://schemas.microsoft.com/office/drawing/2014/main" id="{68FD6BE5-6D03-0942-B757-39C358EDACD0}"/>
              </a:ext>
            </a:extLst>
          </p:cNvPr>
          <p:cNvSpPr/>
          <p:nvPr/>
        </p:nvSpPr>
        <p:spPr>
          <a:xfrm>
            <a:off x="1134878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18" name="Freeform: Shape 936">
            <a:extLst>
              <a:ext uri="{FF2B5EF4-FFF2-40B4-BE49-F238E27FC236}">
                <a16:creationId xmlns:a16="http://schemas.microsoft.com/office/drawing/2014/main" id="{F2672810-AE6F-FB41-AF64-0C607E5EED1E}"/>
              </a:ext>
            </a:extLst>
          </p:cNvPr>
          <p:cNvSpPr/>
          <p:nvPr/>
        </p:nvSpPr>
        <p:spPr>
          <a:xfrm>
            <a:off x="1131889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19" name="Freeform: Shape 937">
            <a:extLst>
              <a:ext uri="{FF2B5EF4-FFF2-40B4-BE49-F238E27FC236}">
                <a16:creationId xmlns:a16="http://schemas.microsoft.com/office/drawing/2014/main" id="{1F4E4F8B-CDA0-6046-9415-558C968803A4}"/>
              </a:ext>
            </a:extLst>
          </p:cNvPr>
          <p:cNvSpPr/>
          <p:nvPr/>
        </p:nvSpPr>
        <p:spPr>
          <a:xfrm>
            <a:off x="1134878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20" name="Freeform: Shape 938">
            <a:extLst>
              <a:ext uri="{FF2B5EF4-FFF2-40B4-BE49-F238E27FC236}">
                <a16:creationId xmlns:a16="http://schemas.microsoft.com/office/drawing/2014/main" id="{4EA2C2E8-AD3B-DA4D-8E52-1C9FAA0254E8}"/>
              </a:ext>
            </a:extLst>
          </p:cNvPr>
          <p:cNvSpPr/>
          <p:nvPr/>
        </p:nvSpPr>
        <p:spPr>
          <a:xfrm>
            <a:off x="1132176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21" name="Freeform: Shape 939">
            <a:extLst>
              <a:ext uri="{FF2B5EF4-FFF2-40B4-BE49-F238E27FC236}">
                <a16:creationId xmlns:a16="http://schemas.microsoft.com/office/drawing/2014/main" id="{7598EE8E-ACE5-4248-AA9E-079FACAFA71D}"/>
              </a:ext>
            </a:extLst>
          </p:cNvPr>
          <p:cNvSpPr/>
          <p:nvPr/>
        </p:nvSpPr>
        <p:spPr>
          <a:xfrm>
            <a:off x="1135165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22" name="Freeform: Shape 940">
            <a:extLst>
              <a:ext uri="{FF2B5EF4-FFF2-40B4-BE49-F238E27FC236}">
                <a16:creationId xmlns:a16="http://schemas.microsoft.com/office/drawing/2014/main" id="{0649E015-89B5-4540-A061-97E12A2E0981}"/>
              </a:ext>
            </a:extLst>
          </p:cNvPr>
          <p:cNvSpPr/>
          <p:nvPr/>
        </p:nvSpPr>
        <p:spPr>
          <a:xfrm>
            <a:off x="1132463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23" name="Freeform: Shape 941">
            <a:extLst>
              <a:ext uri="{FF2B5EF4-FFF2-40B4-BE49-F238E27FC236}">
                <a16:creationId xmlns:a16="http://schemas.microsoft.com/office/drawing/2014/main" id="{B8E4858D-7EAF-C74E-BFD0-D5A4037B174E}"/>
              </a:ext>
            </a:extLst>
          </p:cNvPr>
          <p:cNvSpPr/>
          <p:nvPr/>
        </p:nvSpPr>
        <p:spPr>
          <a:xfrm>
            <a:off x="1135452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24" name="Freeform: Shape 942">
            <a:extLst>
              <a:ext uri="{FF2B5EF4-FFF2-40B4-BE49-F238E27FC236}">
                <a16:creationId xmlns:a16="http://schemas.microsoft.com/office/drawing/2014/main" id="{80765D71-EF15-3047-8E78-937856491BD1}"/>
              </a:ext>
            </a:extLst>
          </p:cNvPr>
          <p:cNvSpPr/>
          <p:nvPr/>
        </p:nvSpPr>
        <p:spPr>
          <a:xfrm>
            <a:off x="1132463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25" name="Freeform: Shape 943">
            <a:extLst>
              <a:ext uri="{FF2B5EF4-FFF2-40B4-BE49-F238E27FC236}">
                <a16:creationId xmlns:a16="http://schemas.microsoft.com/office/drawing/2014/main" id="{33140CF8-D439-BB4B-ABB8-F0B4994147CE}"/>
              </a:ext>
            </a:extLst>
          </p:cNvPr>
          <p:cNvSpPr/>
          <p:nvPr/>
        </p:nvSpPr>
        <p:spPr>
          <a:xfrm>
            <a:off x="1135452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26" name="Freeform: Shape 944">
            <a:extLst>
              <a:ext uri="{FF2B5EF4-FFF2-40B4-BE49-F238E27FC236}">
                <a16:creationId xmlns:a16="http://schemas.microsoft.com/office/drawing/2014/main" id="{D17C4C24-E92A-B24C-8BEB-B973656987AB}"/>
              </a:ext>
            </a:extLst>
          </p:cNvPr>
          <p:cNvSpPr/>
          <p:nvPr/>
        </p:nvSpPr>
        <p:spPr>
          <a:xfrm>
            <a:off x="1132463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27" name="Freeform: Shape 945">
            <a:extLst>
              <a:ext uri="{FF2B5EF4-FFF2-40B4-BE49-F238E27FC236}">
                <a16:creationId xmlns:a16="http://schemas.microsoft.com/office/drawing/2014/main" id="{78B7D671-6FA6-0F41-A89A-055A5F2B149E}"/>
              </a:ext>
            </a:extLst>
          </p:cNvPr>
          <p:cNvSpPr/>
          <p:nvPr/>
        </p:nvSpPr>
        <p:spPr>
          <a:xfrm>
            <a:off x="1135452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28" name="Freeform: Shape 946">
            <a:extLst>
              <a:ext uri="{FF2B5EF4-FFF2-40B4-BE49-F238E27FC236}">
                <a16:creationId xmlns:a16="http://schemas.microsoft.com/office/drawing/2014/main" id="{3C9299ED-D046-FE4A-948C-A00799FA7E2A}"/>
              </a:ext>
            </a:extLst>
          </p:cNvPr>
          <p:cNvSpPr/>
          <p:nvPr/>
        </p:nvSpPr>
        <p:spPr>
          <a:xfrm>
            <a:off x="1132463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29" name="Freeform: Shape 947">
            <a:extLst>
              <a:ext uri="{FF2B5EF4-FFF2-40B4-BE49-F238E27FC236}">
                <a16:creationId xmlns:a16="http://schemas.microsoft.com/office/drawing/2014/main" id="{BED8408E-8255-E54E-9076-CCDBDCF8D4EE}"/>
              </a:ext>
            </a:extLst>
          </p:cNvPr>
          <p:cNvSpPr/>
          <p:nvPr/>
        </p:nvSpPr>
        <p:spPr>
          <a:xfrm>
            <a:off x="1135452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30" name="Freeform: Shape 948">
            <a:extLst>
              <a:ext uri="{FF2B5EF4-FFF2-40B4-BE49-F238E27FC236}">
                <a16:creationId xmlns:a16="http://schemas.microsoft.com/office/drawing/2014/main" id="{6BCB8193-3307-AC4A-BCF8-13E7C82AD154}"/>
              </a:ext>
            </a:extLst>
          </p:cNvPr>
          <p:cNvSpPr/>
          <p:nvPr/>
        </p:nvSpPr>
        <p:spPr>
          <a:xfrm>
            <a:off x="11327604"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31" name="Freeform: Shape 949">
            <a:extLst>
              <a:ext uri="{FF2B5EF4-FFF2-40B4-BE49-F238E27FC236}">
                <a16:creationId xmlns:a16="http://schemas.microsoft.com/office/drawing/2014/main" id="{9688D61D-6047-5A43-9BF1-46FCBFF5E37C}"/>
              </a:ext>
            </a:extLst>
          </p:cNvPr>
          <p:cNvSpPr/>
          <p:nvPr/>
        </p:nvSpPr>
        <p:spPr>
          <a:xfrm>
            <a:off x="11357489"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32" name="Freeform: Shape 950">
            <a:extLst>
              <a:ext uri="{FF2B5EF4-FFF2-40B4-BE49-F238E27FC236}">
                <a16:creationId xmlns:a16="http://schemas.microsoft.com/office/drawing/2014/main" id="{B2C5B2AB-55BA-3042-BB2F-20995E208E86}"/>
              </a:ext>
            </a:extLst>
          </p:cNvPr>
          <p:cNvSpPr/>
          <p:nvPr/>
        </p:nvSpPr>
        <p:spPr>
          <a:xfrm>
            <a:off x="11327604"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33" name="Freeform: Shape 951">
            <a:extLst>
              <a:ext uri="{FF2B5EF4-FFF2-40B4-BE49-F238E27FC236}">
                <a16:creationId xmlns:a16="http://schemas.microsoft.com/office/drawing/2014/main" id="{8ACFCBFD-9B30-9D4B-9181-F2EF6D3F5E1F}"/>
              </a:ext>
            </a:extLst>
          </p:cNvPr>
          <p:cNvSpPr/>
          <p:nvPr/>
        </p:nvSpPr>
        <p:spPr>
          <a:xfrm>
            <a:off x="11357489"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34" name="Freeform: Shape 952">
            <a:extLst>
              <a:ext uri="{FF2B5EF4-FFF2-40B4-BE49-F238E27FC236}">
                <a16:creationId xmlns:a16="http://schemas.microsoft.com/office/drawing/2014/main" id="{1EDA178B-92F3-384D-8B30-A540DBB679E2}"/>
              </a:ext>
            </a:extLst>
          </p:cNvPr>
          <p:cNvSpPr/>
          <p:nvPr/>
        </p:nvSpPr>
        <p:spPr>
          <a:xfrm>
            <a:off x="11333344"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35" name="Freeform: Shape 953">
            <a:extLst>
              <a:ext uri="{FF2B5EF4-FFF2-40B4-BE49-F238E27FC236}">
                <a16:creationId xmlns:a16="http://schemas.microsoft.com/office/drawing/2014/main" id="{7464AB59-1F61-644D-8A64-C5864F7C0FF0}"/>
              </a:ext>
            </a:extLst>
          </p:cNvPr>
          <p:cNvSpPr/>
          <p:nvPr/>
        </p:nvSpPr>
        <p:spPr>
          <a:xfrm>
            <a:off x="11363228"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36" name="Freeform: Shape 954">
            <a:extLst>
              <a:ext uri="{FF2B5EF4-FFF2-40B4-BE49-F238E27FC236}">
                <a16:creationId xmlns:a16="http://schemas.microsoft.com/office/drawing/2014/main" id="{DD9B3446-0CC9-4045-8DE1-A1DFA354CE37}"/>
              </a:ext>
            </a:extLst>
          </p:cNvPr>
          <p:cNvSpPr/>
          <p:nvPr/>
        </p:nvSpPr>
        <p:spPr>
          <a:xfrm>
            <a:off x="11347692"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37" name="Freeform: Shape 955">
            <a:extLst>
              <a:ext uri="{FF2B5EF4-FFF2-40B4-BE49-F238E27FC236}">
                <a16:creationId xmlns:a16="http://schemas.microsoft.com/office/drawing/2014/main" id="{127A7DFF-CC10-B548-AFFA-9EFB17898B9A}"/>
              </a:ext>
            </a:extLst>
          </p:cNvPr>
          <p:cNvSpPr/>
          <p:nvPr/>
        </p:nvSpPr>
        <p:spPr>
          <a:xfrm>
            <a:off x="11377577"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38" name="Freeform: Shape 956">
            <a:extLst>
              <a:ext uri="{FF2B5EF4-FFF2-40B4-BE49-F238E27FC236}">
                <a16:creationId xmlns:a16="http://schemas.microsoft.com/office/drawing/2014/main" id="{3C9427C2-46B4-F74E-A479-ED77D9CE6EF6}"/>
              </a:ext>
            </a:extLst>
          </p:cNvPr>
          <p:cNvSpPr/>
          <p:nvPr/>
        </p:nvSpPr>
        <p:spPr>
          <a:xfrm>
            <a:off x="11353531"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28575" cap="sq">
            <a:solidFill>
              <a:schemeClr val="accent4">
                <a:lumMod val="75000"/>
              </a:schemeClr>
            </a:solidFill>
            <a:prstDash val="solid"/>
            <a:miter/>
          </a:ln>
        </p:spPr>
        <p:txBody>
          <a:bodyPr rtlCol="0" anchor="ctr"/>
          <a:lstStyle/>
          <a:p>
            <a:endParaRPr lang="en-US"/>
          </a:p>
        </p:txBody>
      </p:sp>
      <p:sp>
        <p:nvSpPr>
          <p:cNvPr id="639" name="Freeform: Shape 957">
            <a:extLst>
              <a:ext uri="{FF2B5EF4-FFF2-40B4-BE49-F238E27FC236}">
                <a16:creationId xmlns:a16="http://schemas.microsoft.com/office/drawing/2014/main" id="{F7200FA1-E040-264F-945C-F23621A62DDC}"/>
              </a:ext>
            </a:extLst>
          </p:cNvPr>
          <p:cNvSpPr/>
          <p:nvPr/>
        </p:nvSpPr>
        <p:spPr>
          <a:xfrm>
            <a:off x="11383415"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28575" cap="sq">
            <a:solidFill>
              <a:schemeClr val="accent4">
                <a:lumMod val="75000"/>
              </a:schemeClr>
            </a:solidFill>
            <a:prstDash val="solid"/>
            <a:miter/>
          </a:ln>
        </p:spPr>
        <p:txBody>
          <a:bodyPr rtlCol="0" anchor="ctr"/>
          <a:lstStyle/>
          <a:p>
            <a:endParaRPr lang="en-US"/>
          </a:p>
        </p:txBody>
      </p:sp>
      <p:sp>
        <p:nvSpPr>
          <p:cNvPr id="640" name="Freeform: Shape 958">
            <a:extLst>
              <a:ext uri="{FF2B5EF4-FFF2-40B4-BE49-F238E27FC236}">
                <a16:creationId xmlns:a16="http://schemas.microsoft.com/office/drawing/2014/main" id="{53A554BC-6306-AD4B-954C-B00E1707D5D5}"/>
              </a:ext>
            </a:extLst>
          </p:cNvPr>
          <p:cNvSpPr/>
          <p:nvPr/>
        </p:nvSpPr>
        <p:spPr>
          <a:xfrm>
            <a:off x="7884446" y="2002873"/>
            <a:ext cx="3681443" cy="83244"/>
          </a:xfrm>
          <a:custGeom>
            <a:avLst/>
            <a:gdLst>
              <a:gd name="connsiteX0" fmla="*/ 0 w 3681443"/>
              <a:gd name="connsiteY0" fmla="*/ 0 h 116776"/>
              <a:gd name="connsiteX1" fmla="*/ 2586006 w 3681443"/>
              <a:gd name="connsiteY1" fmla="*/ 0 h 116776"/>
              <a:gd name="connsiteX2" fmla="*/ 2586006 w 3681443"/>
              <a:gd name="connsiteY2" fmla="*/ 116777 h 116776"/>
              <a:gd name="connsiteX3" fmla="*/ 2586006 w 3681443"/>
              <a:gd name="connsiteY3" fmla="*/ 116777 h 116776"/>
              <a:gd name="connsiteX4" fmla="*/ 3681444 w 3681443"/>
              <a:gd name="connsiteY4" fmla="*/ 116777 h 11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443" h="116776">
                <a:moveTo>
                  <a:pt x="0" y="0"/>
                </a:moveTo>
                <a:lnTo>
                  <a:pt x="2586006" y="0"/>
                </a:lnTo>
                <a:lnTo>
                  <a:pt x="2586006" y="116777"/>
                </a:lnTo>
                <a:lnTo>
                  <a:pt x="2586006" y="116777"/>
                </a:lnTo>
                <a:lnTo>
                  <a:pt x="3681444" y="116777"/>
                </a:lnTo>
              </a:path>
            </a:pathLst>
          </a:custGeom>
          <a:noFill/>
          <a:ln w="19050" cap="flat">
            <a:solidFill>
              <a:schemeClr val="accent4"/>
            </a:solidFill>
            <a:prstDash val="solid"/>
            <a:miter/>
          </a:ln>
        </p:spPr>
        <p:txBody>
          <a:bodyPr rtlCol="0" anchor="ctr"/>
          <a:lstStyle/>
          <a:p>
            <a:endParaRPr lang="en-US"/>
          </a:p>
        </p:txBody>
      </p:sp>
      <p:sp>
        <p:nvSpPr>
          <p:cNvPr id="644" name="Freeform: Shape 722">
            <a:extLst>
              <a:ext uri="{FF2B5EF4-FFF2-40B4-BE49-F238E27FC236}">
                <a16:creationId xmlns:a16="http://schemas.microsoft.com/office/drawing/2014/main" id="{88EB5664-9462-3041-86A6-1D46AD19C7B1}"/>
              </a:ext>
            </a:extLst>
          </p:cNvPr>
          <p:cNvSpPr/>
          <p:nvPr/>
        </p:nvSpPr>
        <p:spPr>
          <a:xfrm>
            <a:off x="9576685" y="2002873"/>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45" name="Freeform: Shape 723">
            <a:extLst>
              <a:ext uri="{FF2B5EF4-FFF2-40B4-BE49-F238E27FC236}">
                <a16:creationId xmlns:a16="http://schemas.microsoft.com/office/drawing/2014/main" id="{8CD8EBD6-E6BA-9844-BC91-A34C033113CE}"/>
              </a:ext>
            </a:extLst>
          </p:cNvPr>
          <p:cNvSpPr/>
          <p:nvPr/>
        </p:nvSpPr>
        <p:spPr>
          <a:xfrm>
            <a:off x="9606569" y="1982503"/>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46" name="Freeform: Shape 724">
            <a:extLst>
              <a:ext uri="{FF2B5EF4-FFF2-40B4-BE49-F238E27FC236}">
                <a16:creationId xmlns:a16="http://schemas.microsoft.com/office/drawing/2014/main" id="{4B31A8B7-FECC-9141-A9F2-0C6B1ABB662D}"/>
              </a:ext>
            </a:extLst>
          </p:cNvPr>
          <p:cNvSpPr/>
          <p:nvPr/>
        </p:nvSpPr>
        <p:spPr>
          <a:xfrm>
            <a:off x="9631407" y="2002873"/>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47" name="Freeform: Shape 725">
            <a:extLst>
              <a:ext uri="{FF2B5EF4-FFF2-40B4-BE49-F238E27FC236}">
                <a16:creationId xmlns:a16="http://schemas.microsoft.com/office/drawing/2014/main" id="{828BC1C2-ADE6-784E-B08C-C798DC5BBCD7}"/>
              </a:ext>
            </a:extLst>
          </p:cNvPr>
          <p:cNvSpPr/>
          <p:nvPr/>
        </p:nvSpPr>
        <p:spPr>
          <a:xfrm>
            <a:off x="9661292" y="1982503"/>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48" name="Freeform: Shape 726">
            <a:extLst>
              <a:ext uri="{FF2B5EF4-FFF2-40B4-BE49-F238E27FC236}">
                <a16:creationId xmlns:a16="http://schemas.microsoft.com/office/drawing/2014/main" id="{0DF37F7F-947E-424C-9C4E-B84A8B27CBEE}"/>
              </a:ext>
            </a:extLst>
          </p:cNvPr>
          <p:cNvSpPr/>
          <p:nvPr/>
        </p:nvSpPr>
        <p:spPr>
          <a:xfrm>
            <a:off x="10673904"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49" name="Freeform: Shape 727">
            <a:extLst>
              <a:ext uri="{FF2B5EF4-FFF2-40B4-BE49-F238E27FC236}">
                <a16:creationId xmlns:a16="http://schemas.microsoft.com/office/drawing/2014/main" id="{856341C5-A18C-144A-A12B-B878CFF01670}"/>
              </a:ext>
            </a:extLst>
          </p:cNvPr>
          <p:cNvSpPr/>
          <p:nvPr/>
        </p:nvSpPr>
        <p:spPr>
          <a:xfrm>
            <a:off x="10703788"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50" name="Freeform: Shape 728">
            <a:extLst>
              <a:ext uri="{FF2B5EF4-FFF2-40B4-BE49-F238E27FC236}">
                <a16:creationId xmlns:a16="http://schemas.microsoft.com/office/drawing/2014/main" id="{D0E8D010-BD76-7742-AE9A-457BC04450A4}"/>
              </a:ext>
            </a:extLst>
          </p:cNvPr>
          <p:cNvSpPr/>
          <p:nvPr/>
        </p:nvSpPr>
        <p:spPr>
          <a:xfrm>
            <a:off x="11045383"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51" name="Freeform: Shape 729">
            <a:extLst>
              <a:ext uri="{FF2B5EF4-FFF2-40B4-BE49-F238E27FC236}">
                <a16:creationId xmlns:a16="http://schemas.microsoft.com/office/drawing/2014/main" id="{66986EED-0D84-BA47-9B0C-AC463A2FB8DA}"/>
              </a:ext>
            </a:extLst>
          </p:cNvPr>
          <p:cNvSpPr/>
          <p:nvPr/>
        </p:nvSpPr>
        <p:spPr>
          <a:xfrm>
            <a:off x="11075268"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52" name="Freeform: Shape 730">
            <a:extLst>
              <a:ext uri="{FF2B5EF4-FFF2-40B4-BE49-F238E27FC236}">
                <a16:creationId xmlns:a16="http://schemas.microsoft.com/office/drawing/2014/main" id="{7BBEAF16-6A0F-D148-8DDC-90918A9A8183}"/>
              </a:ext>
            </a:extLst>
          </p:cNvPr>
          <p:cNvSpPr/>
          <p:nvPr/>
        </p:nvSpPr>
        <p:spPr>
          <a:xfrm>
            <a:off x="11074179"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53" name="Freeform: Shape 731">
            <a:extLst>
              <a:ext uri="{FF2B5EF4-FFF2-40B4-BE49-F238E27FC236}">
                <a16:creationId xmlns:a16="http://schemas.microsoft.com/office/drawing/2014/main" id="{ADAFB94E-8A4E-D242-ADB6-48372DA17859}"/>
              </a:ext>
            </a:extLst>
          </p:cNvPr>
          <p:cNvSpPr/>
          <p:nvPr/>
        </p:nvSpPr>
        <p:spPr>
          <a:xfrm>
            <a:off x="11104064"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54" name="Freeform: Shape 732">
            <a:extLst>
              <a:ext uri="{FF2B5EF4-FFF2-40B4-BE49-F238E27FC236}">
                <a16:creationId xmlns:a16="http://schemas.microsoft.com/office/drawing/2014/main" id="{3A7A71C0-371E-4A48-9151-6095B668D15C}"/>
              </a:ext>
            </a:extLst>
          </p:cNvPr>
          <p:cNvSpPr/>
          <p:nvPr/>
        </p:nvSpPr>
        <p:spPr>
          <a:xfrm>
            <a:off x="11077049"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55" name="Freeform: Shape 733">
            <a:extLst>
              <a:ext uri="{FF2B5EF4-FFF2-40B4-BE49-F238E27FC236}">
                <a16:creationId xmlns:a16="http://schemas.microsoft.com/office/drawing/2014/main" id="{D7551332-7F61-EE48-B64E-1F8E6C617DDA}"/>
              </a:ext>
            </a:extLst>
          </p:cNvPr>
          <p:cNvSpPr/>
          <p:nvPr/>
        </p:nvSpPr>
        <p:spPr>
          <a:xfrm>
            <a:off x="1110693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56" name="Freeform: Shape 734">
            <a:extLst>
              <a:ext uri="{FF2B5EF4-FFF2-40B4-BE49-F238E27FC236}">
                <a16:creationId xmlns:a16="http://schemas.microsoft.com/office/drawing/2014/main" id="{161C27C1-F37B-2341-AE93-F58EC8032673}"/>
              </a:ext>
            </a:extLst>
          </p:cNvPr>
          <p:cNvSpPr/>
          <p:nvPr/>
        </p:nvSpPr>
        <p:spPr>
          <a:xfrm>
            <a:off x="11079919"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57" name="Freeform: Shape 735">
            <a:extLst>
              <a:ext uri="{FF2B5EF4-FFF2-40B4-BE49-F238E27FC236}">
                <a16:creationId xmlns:a16="http://schemas.microsoft.com/office/drawing/2014/main" id="{612B2CF2-CBC9-734F-BABA-E0D21C152C03}"/>
              </a:ext>
            </a:extLst>
          </p:cNvPr>
          <p:cNvSpPr/>
          <p:nvPr/>
        </p:nvSpPr>
        <p:spPr>
          <a:xfrm>
            <a:off x="1110980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58" name="Freeform: Shape 736">
            <a:extLst>
              <a:ext uri="{FF2B5EF4-FFF2-40B4-BE49-F238E27FC236}">
                <a16:creationId xmlns:a16="http://schemas.microsoft.com/office/drawing/2014/main" id="{3FD46742-49E0-DC45-9A5C-26D1BBE2FCF3}"/>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59" name="Freeform: Shape 737">
            <a:extLst>
              <a:ext uri="{FF2B5EF4-FFF2-40B4-BE49-F238E27FC236}">
                <a16:creationId xmlns:a16="http://schemas.microsoft.com/office/drawing/2014/main" id="{812F00C6-1418-904E-BBD2-4043A9C33846}"/>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60" name="Freeform: Shape 738">
            <a:extLst>
              <a:ext uri="{FF2B5EF4-FFF2-40B4-BE49-F238E27FC236}">
                <a16:creationId xmlns:a16="http://schemas.microsoft.com/office/drawing/2014/main" id="{A9E8C819-617F-9F49-BAD6-88CD8CEE776B}"/>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61" name="Freeform: Shape 739">
            <a:extLst>
              <a:ext uri="{FF2B5EF4-FFF2-40B4-BE49-F238E27FC236}">
                <a16:creationId xmlns:a16="http://schemas.microsoft.com/office/drawing/2014/main" id="{D468B255-DBAE-1B4E-97FA-CD6C262AFF40}"/>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62" name="Freeform: Shape 740">
            <a:extLst>
              <a:ext uri="{FF2B5EF4-FFF2-40B4-BE49-F238E27FC236}">
                <a16:creationId xmlns:a16="http://schemas.microsoft.com/office/drawing/2014/main" id="{E7428FE2-932E-A04D-830D-A710EB4F0184}"/>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63" name="Freeform: Shape 741">
            <a:extLst>
              <a:ext uri="{FF2B5EF4-FFF2-40B4-BE49-F238E27FC236}">
                <a16:creationId xmlns:a16="http://schemas.microsoft.com/office/drawing/2014/main" id="{D250BF1A-4AB6-594A-AC63-962C8ED5B6DD}"/>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64" name="Freeform: Shape 742">
            <a:extLst>
              <a:ext uri="{FF2B5EF4-FFF2-40B4-BE49-F238E27FC236}">
                <a16:creationId xmlns:a16="http://schemas.microsoft.com/office/drawing/2014/main" id="{6BB2C4AA-343D-444B-9B0B-BF68A20565DC}"/>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65" name="Freeform: Shape 743">
            <a:extLst>
              <a:ext uri="{FF2B5EF4-FFF2-40B4-BE49-F238E27FC236}">
                <a16:creationId xmlns:a16="http://schemas.microsoft.com/office/drawing/2014/main" id="{3B2B152A-D8A4-B648-8248-99B7F8069CA7}"/>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66" name="Freeform: Shape 744">
            <a:extLst>
              <a:ext uri="{FF2B5EF4-FFF2-40B4-BE49-F238E27FC236}">
                <a16:creationId xmlns:a16="http://schemas.microsoft.com/office/drawing/2014/main" id="{BF18421C-5F58-8442-B187-6EDE2163B0D2}"/>
              </a:ext>
            </a:extLst>
          </p:cNvPr>
          <p:cNvSpPr/>
          <p:nvPr/>
        </p:nvSpPr>
        <p:spPr>
          <a:xfrm>
            <a:off x="1108565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67" name="Freeform: Shape 745">
            <a:extLst>
              <a:ext uri="{FF2B5EF4-FFF2-40B4-BE49-F238E27FC236}">
                <a16:creationId xmlns:a16="http://schemas.microsoft.com/office/drawing/2014/main" id="{8B25EEF4-4D21-D74A-829A-95720B1860A0}"/>
              </a:ext>
            </a:extLst>
          </p:cNvPr>
          <p:cNvSpPr/>
          <p:nvPr/>
        </p:nvSpPr>
        <p:spPr>
          <a:xfrm>
            <a:off x="1111554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68" name="Freeform: Shape 746">
            <a:extLst>
              <a:ext uri="{FF2B5EF4-FFF2-40B4-BE49-F238E27FC236}">
                <a16:creationId xmlns:a16="http://schemas.microsoft.com/office/drawing/2014/main" id="{96736241-D17A-D745-88BA-2ED1DDF4CCAC}"/>
              </a:ext>
            </a:extLst>
          </p:cNvPr>
          <p:cNvSpPr/>
          <p:nvPr/>
        </p:nvSpPr>
        <p:spPr>
          <a:xfrm>
            <a:off x="11091397"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69" name="Freeform: Shape 747">
            <a:extLst>
              <a:ext uri="{FF2B5EF4-FFF2-40B4-BE49-F238E27FC236}">
                <a16:creationId xmlns:a16="http://schemas.microsoft.com/office/drawing/2014/main" id="{A0167B64-7631-6040-9B4C-89741607EF3D}"/>
              </a:ext>
            </a:extLst>
          </p:cNvPr>
          <p:cNvSpPr/>
          <p:nvPr/>
        </p:nvSpPr>
        <p:spPr>
          <a:xfrm>
            <a:off x="1112128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70" name="Freeform: Shape 748">
            <a:extLst>
              <a:ext uri="{FF2B5EF4-FFF2-40B4-BE49-F238E27FC236}">
                <a16:creationId xmlns:a16="http://schemas.microsoft.com/office/drawing/2014/main" id="{34D16F5A-090E-F84F-AB1C-59699FB9C1A3}"/>
              </a:ext>
            </a:extLst>
          </p:cNvPr>
          <p:cNvSpPr/>
          <p:nvPr/>
        </p:nvSpPr>
        <p:spPr>
          <a:xfrm>
            <a:off x="11091397"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71" name="Freeform: Shape 749">
            <a:extLst>
              <a:ext uri="{FF2B5EF4-FFF2-40B4-BE49-F238E27FC236}">
                <a16:creationId xmlns:a16="http://schemas.microsoft.com/office/drawing/2014/main" id="{FA8C5054-8FB6-904A-9CB5-8BF732F1E59D}"/>
              </a:ext>
            </a:extLst>
          </p:cNvPr>
          <p:cNvSpPr/>
          <p:nvPr/>
        </p:nvSpPr>
        <p:spPr>
          <a:xfrm>
            <a:off x="1112128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72" name="Freeform: Shape 750">
            <a:extLst>
              <a:ext uri="{FF2B5EF4-FFF2-40B4-BE49-F238E27FC236}">
                <a16:creationId xmlns:a16="http://schemas.microsoft.com/office/drawing/2014/main" id="{FD80D0FF-709C-464C-8F30-490F7BE18B46}"/>
              </a:ext>
            </a:extLst>
          </p:cNvPr>
          <p:cNvSpPr/>
          <p:nvPr/>
        </p:nvSpPr>
        <p:spPr>
          <a:xfrm>
            <a:off x="11094267"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73" name="Freeform: Shape 751">
            <a:extLst>
              <a:ext uri="{FF2B5EF4-FFF2-40B4-BE49-F238E27FC236}">
                <a16:creationId xmlns:a16="http://schemas.microsoft.com/office/drawing/2014/main" id="{206DC1A7-E2B3-3C46-A232-800BC4B4ECB9}"/>
              </a:ext>
            </a:extLst>
          </p:cNvPr>
          <p:cNvSpPr/>
          <p:nvPr/>
        </p:nvSpPr>
        <p:spPr>
          <a:xfrm>
            <a:off x="1112415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74" name="Freeform: Shape 752">
            <a:extLst>
              <a:ext uri="{FF2B5EF4-FFF2-40B4-BE49-F238E27FC236}">
                <a16:creationId xmlns:a16="http://schemas.microsoft.com/office/drawing/2014/main" id="{3B314B46-DA66-A74D-93A6-F4A5B4B52BC6}"/>
              </a:ext>
            </a:extLst>
          </p:cNvPr>
          <p:cNvSpPr/>
          <p:nvPr/>
        </p:nvSpPr>
        <p:spPr>
          <a:xfrm>
            <a:off x="11143250"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75" name="Freeform: Shape 753">
            <a:extLst>
              <a:ext uri="{FF2B5EF4-FFF2-40B4-BE49-F238E27FC236}">
                <a16:creationId xmlns:a16="http://schemas.microsoft.com/office/drawing/2014/main" id="{651364CE-96ED-884A-81BD-AA621404CDA9}"/>
              </a:ext>
            </a:extLst>
          </p:cNvPr>
          <p:cNvSpPr/>
          <p:nvPr/>
        </p:nvSpPr>
        <p:spPr>
          <a:xfrm>
            <a:off x="11173135"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76" name="Freeform: Shape 754">
            <a:extLst>
              <a:ext uri="{FF2B5EF4-FFF2-40B4-BE49-F238E27FC236}">
                <a16:creationId xmlns:a16="http://schemas.microsoft.com/office/drawing/2014/main" id="{F2635B60-8F2C-CF4B-9F36-54F9830842EA}"/>
              </a:ext>
            </a:extLst>
          </p:cNvPr>
          <p:cNvSpPr/>
          <p:nvPr/>
        </p:nvSpPr>
        <p:spPr>
          <a:xfrm>
            <a:off x="11183624"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77" name="Freeform: Shape 755">
            <a:extLst>
              <a:ext uri="{FF2B5EF4-FFF2-40B4-BE49-F238E27FC236}">
                <a16:creationId xmlns:a16="http://schemas.microsoft.com/office/drawing/2014/main" id="{7B57BC45-0D52-8C48-BAD1-19BBA5AF21F1}"/>
              </a:ext>
            </a:extLst>
          </p:cNvPr>
          <p:cNvSpPr/>
          <p:nvPr/>
        </p:nvSpPr>
        <p:spPr>
          <a:xfrm>
            <a:off x="11213509"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78" name="Freeform: Shape 756">
            <a:extLst>
              <a:ext uri="{FF2B5EF4-FFF2-40B4-BE49-F238E27FC236}">
                <a16:creationId xmlns:a16="http://schemas.microsoft.com/office/drawing/2014/main" id="{A3C9DCAB-51C8-7B43-8B38-BF7EA4E84E07}"/>
              </a:ext>
            </a:extLst>
          </p:cNvPr>
          <p:cNvSpPr/>
          <p:nvPr/>
        </p:nvSpPr>
        <p:spPr>
          <a:xfrm>
            <a:off x="11189363"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79" name="Freeform: Shape 757">
            <a:extLst>
              <a:ext uri="{FF2B5EF4-FFF2-40B4-BE49-F238E27FC236}">
                <a16:creationId xmlns:a16="http://schemas.microsoft.com/office/drawing/2014/main" id="{C1DEF191-CDB9-914E-9BDF-93A1C7FD26A1}"/>
              </a:ext>
            </a:extLst>
          </p:cNvPr>
          <p:cNvSpPr/>
          <p:nvPr/>
        </p:nvSpPr>
        <p:spPr>
          <a:xfrm>
            <a:off x="11219248"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80" name="Freeform: Shape 758">
            <a:extLst>
              <a:ext uri="{FF2B5EF4-FFF2-40B4-BE49-F238E27FC236}">
                <a16:creationId xmlns:a16="http://schemas.microsoft.com/office/drawing/2014/main" id="{5A74A57E-BD29-2144-91AF-B3B20FF44A91}"/>
              </a:ext>
            </a:extLst>
          </p:cNvPr>
          <p:cNvSpPr/>
          <p:nvPr/>
        </p:nvSpPr>
        <p:spPr>
          <a:xfrm>
            <a:off x="1130167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81" name="Freeform: Shape 759">
            <a:extLst>
              <a:ext uri="{FF2B5EF4-FFF2-40B4-BE49-F238E27FC236}">
                <a16:creationId xmlns:a16="http://schemas.microsoft.com/office/drawing/2014/main" id="{02628CE7-78E8-9444-9C1F-D554304705A4}"/>
              </a:ext>
            </a:extLst>
          </p:cNvPr>
          <p:cNvSpPr/>
          <p:nvPr/>
        </p:nvSpPr>
        <p:spPr>
          <a:xfrm>
            <a:off x="1133156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82" name="Freeform: Shape 760">
            <a:extLst>
              <a:ext uri="{FF2B5EF4-FFF2-40B4-BE49-F238E27FC236}">
                <a16:creationId xmlns:a16="http://schemas.microsoft.com/office/drawing/2014/main" id="{847FAE1E-B107-AB41-93E6-6B16C901CB31}"/>
              </a:ext>
            </a:extLst>
          </p:cNvPr>
          <p:cNvSpPr/>
          <p:nvPr/>
        </p:nvSpPr>
        <p:spPr>
          <a:xfrm>
            <a:off x="11307417"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83" name="Freeform: Shape 761">
            <a:extLst>
              <a:ext uri="{FF2B5EF4-FFF2-40B4-BE49-F238E27FC236}">
                <a16:creationId xmlns:a16="http://schemas.microsoft.com/office/drawing/2014/main" id="{94F4C5BA-E7E1-124A-B964-19CA08BC83C2}"/>
              </a:ext>
            </a:extLst>
          </p:cNvPr>
          <p:cNvSpPr/>
          <p:nvPr/>
        </p:nvSpPr>
        <p:spPr>
          <a:xfrm>
            <a:off x="1133730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84" name="Freeform: Shape 762">
            <a:extLst>
              <a:ext uri="{FF2B5EF4-FFF2-40B4-BE49-F238E27FC236}">
                <a16:creationId xmlns:a16="http://schemas.microsoft.com/office/drawing/2014/main" id="{23C06732-61A7-BD4A-A93C-8202DE93071D}"/>
              </a:ext>
            </a:extLst>
          </p:cNvPr>
          <p:cNvSpPr/>
          <p:nvPr/>
        </p:nvSpPr>
        <p:spPr>
          <a:xfrm>
            <a:off x="1131889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85" name="Freeform: Shape 763">
            <a:extLst>
              <a:ext uri="{FF2B5EF4-FFF2-40B4-BE49-F238E27FC236}">
                <a16:creationId xmlns:a16="http://schemas.microsoft.com/office/drawing/2014/main" id="{0194C2BD-A871-5041-B1C5-2E1F61D0CD0D}"/>
              </a:ext>
            </a:extLst>
          </p:cNvPr>
          <p:cNvSpPr/>
          <p:nvPr/>
        </p:nvSpPr>
        <p:spPr>
          <a:xfrm>
            <a:off x="1134878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86" name="Freeform: Shape 764">
            <a:extLst>
              <a:ext uri="{FF2B5EF4-FFF2-40B4-BE49-F238E27FC236}">
                <a16:creationId xmlns:a16="http://schemas.microsoft.com/office/drawing/2014/main" id="{11148081-F1B5-7044-830C-0AC55FB968F0}"/>
              </a:ext>
            </a:extLst>
          </p:cNvPr>
          <p:cNvSpPr/>
          <p:nvPr/>
        </p:nvSpPr>
        <p:spPr>
          <a:xfrm>
            <a:off x="1131889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87" name="Freeform: Shape 765">
            <a:extLst>
              <a:ext uri="{FF2B5EF4-FFF2-40B4-BE49-F238E27FC236}">
                <a16:creationId xmlns:a16="http://schemas.microsoft.com/office/drawing/2014/main" id="{3CDDE0E9-73C3-6E40-B6E7-8A0BD4DCDF68}"/>
              </a:ext>
            </a:extLst>
          </p:cNvPr>
          <p:cNvSpPr/>
          <p:nvPr/>
        </p:nvSpPr>
        <p:spPr>
          <a:xfrm>
            <a:off x="1134878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88" name="Freeform: Shape 766">
            <a:extLst>
              <a:ext uri="{FF2B5EF4-FFF2-40B4-BE49-F238E27FC236}">
                <a16:creationId xmlns:a16="http://schemas.microsoft.com/office/drawing/2014/main" id="{8BB4D7A7-3034-0D43-9898-340988F162AD}"/>
              </a:ext>
            </a:extLst>
          </p:cNvPr>
          <p:cNvSpPr/>
          <p:nvPr/>
        </p:nvSpPr>
        <p:spPr>
          <a:xfrm>
            <a:off x="1132176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89" name="Freeform: Shape 767">
            <a:extLst>
              <a:ext uri="{FF2B5EF4-FFF2-40B4-BE49-F238E27FC236}">
                <a16:creationId xmlns:a16="http://schemas.microsoft.com/office/drawing/2014/main" id="{7EC9C085-0F91-E54E-84F0-76288FBDAE8E}"/>
              </a:ext>
            </a:extLst>
          </p:cNvPr>
          <p:cNvSpPr/>
          <p:nvPr/>
        </p:nvSpPr>
        <p:spPr>
          <a:xfrm>
            <a:off x="1135165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90" name="Freeform: Shape 768">
            <a:extLst>
              <a:ext uri="{FF2B5EF4-FFF2-40B4-BE49-F238E27FC236}">
                <a16:creationId xmlns:a16="http://schemas.microsoft.com/office/drawing/2014/main" id="{46D70FB1-733A-1A46-99CC-85C6A23FF864}"/>
              </a:ext>
            </a:extLst>
          </p:cNvPr>
          <p:cNvSpPr/>
          <p:nvPr/>
        </p:nvSpPr>
        <p:spPr>
          <a:xfrm>
            <a:off x="1132176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91" name="Freeform: Shape 769">
            <a:extLst>
              <a:ext uri="{FF2B5EF4-FFF2-40B4-BE49-F238E27FC236}">
                <a16:creationId xmlns:a16="http://schemas.microsoft.com/office/drawing/2014/main" id="{74822D94-422D-4A4B-9462-48B3D62A2377}"/>
              </a:ext>
            </a:extLst>
          </p:cNvPr>
          <p:cNvSpPr/>
          <p:nvPr/>
        </p:nvSpPr>
        <p:spPr>
          <a:xfrm>
            <a:off x="1135165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92" name="Freeform: Shape 770">
            <a:extLst>
              <a:ext uri="{FF2B5EF4-FFF2-40B4-BE49-F238E27FC236}">
                <a16:creationId xmlns:a16="http://schemas.microsoft.com/office/drawing/2014/main" id="{D3F19BA9-1130-D547-A7AC-42BE971DB2ED}"/>
              </a:ext>
            </a:extLst>
          </p:cNvPr>
          <p:cNvSpPr/>
          <p:nvPr/>
        </p:nvSpPr>
        <p:spPr>
          <a:xfrm>
            <a:off x="1132463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93" name="Freeform: Shape 771">
            <a:extLst>
              <a:ext uri="{FF2B5EF4-FFF2-40B4-BE49-F238E27FC236}">
                <a16:creationId xmlns:a16="http://schemas.microsoft.com/office/drawing/2014/main" id="{1F445750-0EAB-644F-AAE9-F831B2079859}"/>
              </a:ext>
            </a:extLst>
          </p:cNvPr>
          <p:cNvSpPr/>
          <p:nvPr/>
        </p:nvSpPr>
        <p:spPr>
          <a:xfrm>
            <a:off x="1135452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94" name="Freeform: Shape 772">
            <a:extLst>
              <a:ext uri="{FF2B5EF4-FFF2-40B4-BE49-F238E27FC236}">
                <a16:creationId xmlns:a16="http://schemas.microsoft.com/office/drawing/2014/main" id="{7FB5F482-AF22-9C48-82FE-DEED146ED101}"/>
              </a:ext>
            </a:extLst>
          </p:cNvPr>
          <p:cNvSpPr/>
          <p:nvPr/>
        </p:nvSpPr>
        <p:spPr>
          <a:xfrm>
            <a:off x="1132463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95" name="Freeform: Shape 773">
            <a:extLst>
              <a:ext uri="{FF2B5EF4-FFF2-40B4-BE49-F238E27FC236}">
                <a16:creationId xmlns:a16="http://schemas.microsoft.com/office/drawing/2014/main" id="{2F0F9C01-9229-D249-BB5F-706194B231CE}"/>
              </a:ext>
            </a:extLst>
          </p:cNvPr>
          <p:cNvSpPr/>
          <p:nvPr/>
        </p:nvSpPr>
        <p:spPr>
          <a:xfrm>
            <a:off x="1135452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96" name="Freeform: Shape 774">
            <a:extLst>
              <a:ext uri="{FF2B5EF4-FFF2-40B4-BE49-F238E27FC236}">
                <a16:creationId xmlns:a16="http://schemas.microsoft.com/office/drawing/2014/main" id="{707DF407-C2CB-4F4B-BCEB-46C4BB883FE7}"/>
              </a:ext>
            </a:extLst>
          </p:cNvPr>
          <p:cNvSpPr/>
          <p:nvPr/>
        </p:nvSpPr>
        <p:spPr>
          <a:xfrm>
            <a:off x="1132463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97" name="Freeform: Shape 775">
            <a:extLst>
              <a:ext uri="{FF2B5EF4-FFF2-40B4-BE49-F238E27FC236}">
                <a16:creationId xmlns:a16="http://schemas.microsoft.com/office/drawing/2014/main" id="{86D84416-5FC3-6B45-9B69-5BAF6C468BD6}"/>
              </a:ext>
            </a:extLst>
          </p:cNvPr>
          <p:cNvSpPr/>
          <p:nvPr/>
        </p:nvSpPr>
        <p:spPr>
          <a:xfrm>
            <a:off x="1135452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698" name="Freeform: Shape 776">
            <a:extLst>
              <a:ext uri="{FF2B5EF4-FFF2-40B4-BE49-F238E27FC236}">
                <a16:creationId xmlns:a16="http://schemas.microsoft.com/office/drawing/2014/main" id="{FAB6FCF8-2A4B-5A4A-B915-A966D8FB904D}"/>
              </a:ext>
            </a:extLst>
          </p:cNvPr>
          <p:cNvSpPr/>
          <p:nvPr/>
        </p:nvSpPr>
        <p:spPr>
          <a:xfrm>
            <a:off x="11327604"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699" name="Freeform: Shape 777">
            <a:extLst>
              <a:ext uri="{FF2B5EF4-FFF2-40B4-BE49-F238E27FC236}">
                <a16:creationId xmlns:a16="http://schemas.microsoft.com/office/drawing/2014/main" id="{674AAFB4-07F4-C847-B354-DE45CB85D626}"/>
              </a:ext>
            </a:extLst>
          </p:cNvPr>
          <p:cNvSpPr/>
          <p:nvPr/>
        </p:nvSpPr>
        <p:spPr>
          <a:xfrm>
            <a:off x="11357489"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00" name="Freeform: Shape 778">
            <a:extLst>
              <a:ext uri="{FF2B5EF4-FFF2-40B4-BE49-F238E27FC236}">
                <a16:creationId xmlns:a16="http://schemas.microsoft.com/office/drawing/2014/main" id="{A39DED9D-F7E5-3E49-AC56-2742E35AF335}"/>
              </a:ext>
            </a:extLst>
          </p:cNvPr>
          <p:cNvSpPr/>
          <p:nvPr/>
        </p:nvSpPr>
        <p:spPr>
          <a:xfrm>
            <a:off x="11330474"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01" name="Freeform: Shape 779">
            <a:extLst>
              <a:ext uri="{FF2B5EF4-FFF2-40B4-BE49-F238E27FC236}">
                <a16:creationId xmlns:a16="http://schemas.microsoft.com/office/drawing/2014/main" id="{CC7DF313-7FE4-104D-AC45-04A679547B40}"/>
              </a:ext>
            </a:extLst>
          </p:cNvPr>
          <p:cNvSpPr/>
          <p:nvPr/>
        </p:nvSpPr>
        <p:spPr>
          <a:xfrm>
            <a:off x="11360359"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02" name="Freeform: Shape 780">
            <a:extLst>
              <a:ext uri="{FF2B5EF4-FFF2-40B4-BE49-F238E27FC236}">
                <a16:creationId xmlns:a16="http://schemas.microsoft.com/office/drawing/2014/main" id="{A85C7EF4-6BBD-DC47-9013-6096B5923EC7}"/>
              </a:ext>
            </a:extLst>
          </p:cNvPr>
          <p:cNvSpPr/>
          <p:nvPr/>
        </p:nvSpPr>
        <p:spPr>
          <a:xfrm>
            <a:off x="7884446" y="2002873"/>
            <a:ext cx="3681443" cy="83244"/>
          </a:xfrm>
          <a:custGeom>
            <a:avLst/>
            <a:gdLst>
              <a:gd name="connsiteX0" fmla="*/ 0 w 3681443"/>
              <a:gd name="connsiteY0" fmla="*/ 0 h 116776"/>
              <a:gd name="connsiteX1" fmla="*/ 2424807 w 3681443"/>
              <a:gd name="connsiteY1" fmla="*/ 0 h 116776"/>
              <a:gd name="connsiteX2" fmla="*/ 2424807 w 3681443"/>
              <a:gd name="connsiteY2" fmla="*/ 116777 h 116776"/>
              <a:gd name="connsiteX3" fmla="*/ 2424807 w 3681443"/>
              <a:gd name="connsiteY3" fmla="*/ 116777 h 116776"/>
              <a:gd name="connsiteX4" fmla="*/ 3681444 w 3681443"/>
              <a:gd name="connsiteY4" fmla="*/ 116777 h 116776"/>
              <a:gd name="connsiteX5" fmla="*/ 3681444 w 3681443"/>
              <a:gd name="connsiteY5" fmla="*/ 116777 h 11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1443" h="116776">
                <a:moveTo>
                  <a:pt x="0" y="0"/>
                </a:moveTo>
                <a:lnTo>
                  <a:pt x="2424807" y="0"/>
                </a:lnTo>
                <a:lnTo>
                  <a:pt x="2424807" y="116777"/>
                </a:lnTo>
                <a:lnTo>
                  <a:pt x="2424807" y="116777"/>
                </a:lnTo>
                <a:lnTo>
                  <a:pt x="3681444" y="116777"/>
                </a:lnTo>
                <a:lnTo>
                  <a:pt x="3681444" y="116777"/>
                </a:lnTo>
              </a:path>
            </a:pathLst>
          </a:custGeom>
          <a:noFill/>
          <a:ln w="19050" cap="flat">
            <a:solidFill>
              <a:srgbClr val="0098AA"/>
            </a:solidFill>
            <a:custDash>
              <a:ds d="300000" sp="300000"/>
            </a:custDash>
            <a:miter/>
          </a:ln>
        </p:spPr>
        <p:txBody>
          <a:bodyPr rtlCol="0" anchor="ctr"/>
          <a:lstStyle/>
          <a:p>
            <a:endParaRPr lang="en-US"/>
          </a:p>
        </p:txBody>
      </p:sp>
      <p:sp>
        <p:nvSpPr>
          <p:cNvPr id="703" name="Freeform: Shape 781">
            <a:extLst>
              <a:ext uri="{FF2B5EF4-FFF2-40B4-BE49-F238E27FC236}">
                <a16:creationId xmlns:a16="http://schemas.microsoft.com/office/drawing/2014/main" id="{77D97291-7C10-8148-9AF3-BE70B5238540}"/>
              </a:ext>
            </a:extLst>
          </p:cNvPr>
          <p:cNvSpPr/>
          <p:nvPr/>
        </p:nvSpPr>
        <p:spPr>
          <a:xfrm>
            <a:off x="9576685" y="2002873"/>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04" name="Freeform: Shape 782">
            <a:extLst>
              <a:ext uri="{FF2B5EF4-FFF2-40B4-BE49-F238E27FC236}">
                <a16:creationId xmlns:a16="http://schemas.microsoft.com/office/drawing/2014/main" id="{D413E823-E162-3C48-A045-2BAB612F5804}"/>
              </a:ext>
            </a:extLst>
          </p:cNvPr>
          <p:cNvSpPr/>
          <p:nvPr/>
        </p:nvSpPr>
        <p:spPr>
          <a:xfrm>
            <a:off x="9606569" y="1982503"/>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05" name="Freeform: Shape 783">
            <a:extLst>
              <a:ext uri="{FF2B5EF4-FFF2-40B4-BE49-F238E27FC236}">
                <a16:creationId xmlns:a16="http://schemas.microsoft.com/office/drawing/2014/main" id="{BAEF8523-887D-324A-9D5B-C192FE3509D4}"/>
              </a:ext>
            </a:extLst>
          </p:cNvPr>
          <p:cNvSpPr/>
          <p:nvPr/>
        </p:nvSpPr>
        <p:spPr>
          <a:xfrm>
            <a:off x="9631407" y="2002873"/>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06" name="Freeform: Shape 784">
            <a:extLst>
              <a:ext uri="{FF2B5EF4-FFF2-40B4-BE49-F238E27FC236}">
                <a16:creationId xmlns:a16="http://schemas.microsoft.com/office/drawing/2014/main" id="{FE574F74-3836-DD4E-84E1-39F9E7B9DA13}"/>
              </a:ext>
            </a:extLst>
          </p:cNvPr>
          <p:cNvSpPr/>
          <p:nvPr/>
        </p:nvSpPr>
        <p:spPr>
          <a:xfrm>
            <a:off x="9661292" y="1982503"/>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07" name="Freeform: Shape 785">
            <a:extLst>
              <a:ext uri="{FF2B5EF4-FFF2-40B4-BE49-F238E27FC236}">
                <a16:creationId xmlns:a16="http://schemas.microsoft.com/office/drawing/2014/main" id="{5F262617-6F35-CA4A-94CB-8B1B7A4E373E}"/>
              </a:ext>
            </a:extLst>
          </p:cNvPr>
          <p:cNvSpPr/>
          <p:nvPr/>
        </p:nvSpPr>
        <p:spPr>
          <a:xfrm>
            <a:off x="10673904"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08" name="Freeform: Shape 786">
            <a:extLst>
              <a:ext uri="{FF2B5EF4-FFF2-40B4-BE49-F238E27FC236}">
                <a16:creationId xmlns:a16="http://schemas.microsoft.com/office/drawing/2014/main" id="{0781F70F-26DB-0645-BF1C-1A73A53AB8F2}"/>
              </a:ext>
            </a:extLst>
          </p:cNvPr>
          <p:cNvSpPr/>
          <p:nvPr/>
        </p:nvSpPr>
        <p:spPr>
          <a:xfrm>
            <a:off x="10703788"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09" name="Freeform: Shape 787">
            <a:extLst>
              <a:ext uri="{FF2B5EF4-FFF2-40B4-BE49-F238E27FC236}">
                <a16:creationId xmlns:a16="http://schemas.microsoft.com/office/drawing/2014/main" id="{D0172A08-36BE-684F-A1A1-4BE27C7A88C6}"/>
              </a:ext>
            </a:extLst>
          </p:cNvPr>
          <p:cNvSpPr/>
          <p:nvPr/>
        </p:nvSpPr>
        <p:spPr>
          <a:xfrm>
            <a:off x="11045383"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10" name="Freeform: Shape 788">
            <a:extLst>
              <a:ext uri="{FF2B5EF4-FFF2-40B4-BE49-F238E27FC236}">
                <a16:creationId xmlns:a16="http://schemas.microsoft.com/office/drawing/2014/main" id="{75592921-A552-1448-BD12-85B93B923DB3}"/>
              </a:ext>
            </a:extLst>
          </p:cNvPr>
          <p:cNvSpPr/>
          <p:nvPr/>
        </p:nvSpPr>
        <p:spPr>
          <a:xfrm>
            <a:off x="11075268"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11" name="Freeform: Shape 789">
            <a:extLst>
              <a:ext uri="{FF2B5EF4-FFF2-40B4-BE49-F238E27FC236}">
                <a16:creationId xmlns:a16="http://schemas.microsoft.com/office/drawing/2014/main" id="{1975F609-5C78-D64C-9CB7-E9F42FB881AB}"/>
              </a:ext>
            </a:extLst>
          </p:cNvPr>
          <p:cNvSpPr/>
          <p:nvPr/>
        </p:nvSpPr>
        <p:spPr>
          <a:xfrm>
            <a:off x="11074179"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12" name="Freeform: Shape 790">
            <a:extLst>
              <a:ext uri="{FF2B5EF4-FFF2-40B4-BE49-F238E27FC236}">
                <a16:creationId xmlns:a16="http://schemas.microsoft.com/office/drawing/2014/main" id="{ACA3D216-A88D-2F41-9C4F-F6F7DFD7B34A}"/>
              </a:ext>
            </a:extLst>
          </p:cNvPr>
          <p:cNvSpPr/>
          <p:nvPr/>
        </p:nvSpPr>
        <p:spPr>
          <a:xfrm>
            <a:off x="11104064"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13" name="Freeform: Shape 791">
            <a:extLst>
              <a:ext uri="{FF2B5EF4-FFF2-40B4-BE49-F238E27FC236}">
                <a16:creationId xmlns:a16="http://schemas.microsoft.com/office/drawing/2014/main" id="{AB7684B6-0A7F-7D41-B617-0A65B4A2407E}"/>
              </a:ext>
            </a:extLst>
          </p:cNvPr>
          <p:cNvSpPr/>
          <p:nvPr/>
        </p:nvSpPr>
        <p:spPr>
          <a:xfrm>
            <a:off x="11077049"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14" name="Freeform: Shape 792">
            <a:extLst>
              <a:ext uri="{FF2B5EF4-FFF2-40B4-BE49-F238E27FC236}">
                <a16:creationId xmlns:a16="http://schemas.microsoft.com/office/drawing/2014/main" id="{3DEB1A96-3C00-5B42-9155-D10E7DB7826C}"/>
              </a:ext>
            </a:extLst>
          </p:cNvPr>
          <p:cNvSpPr/>
          <p:nvPr/>
        </p:nvSpPr>
        <p:spPr>
          <a:xfrm>
            <a:off x="1110693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15" name="Freeform: Shape 793">
            <a:extLst>
              <a:ext uri="{FF2B5EF4-FFF2-40B4-BE49-F238E27FC236}">
                <a16:creationId xmlns:a16="http://schemas.microsoft.com/office/drawing/2014/main" id="{C5B40448-BC46-6949-8673-E78018D2EDF6}"/>
              </a:ext>
            </a:extLst>
          </p:cNvPr>
          <p:cNvSpPr/>
          <p:nvPr/>
        </p:nvSpPr>
        <p:spPr>
          <a:xfrm>
            <a:off x="11079919"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16" name="Freeform: Shape 794">
            <a:extLst>
              <a:ext uri="{FF2B5EF4-FFF2-40B4-BE49-F238E27FC236}">
                <a16:creationId xmlns:a16="http://schemas.microsoft.com/office/drawing/2014/main" id="{2321C95D-3E37-4744-A2E9-BB08BA7A7F39}"/>
              </a:ext>
            </a:extLst>
          </p:cNvPr>
          <p:cNvSpPr/>
          <p:nvPr/>
        </p:nvSpPr>
        <p:spPr>
          <a:xfrm>
            <a:off x="1110980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17" name="Freeform: Shape 795">
            <a:extLst>
              <a:ext uri="{FF2B5EF4-FFF2-40B4-BE49-F238E27FC236}">
                <a16:creationId xmlns:a16="http://schemas.microsoft.com/office/drawing/2014/main" id="{B8629916-A078-1541-B710-D8CD5702A823}"/>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18" name="Freeform: Shape 796">
            <a:extLst>
              <a:ext uri="{FF2B5EF4-FFF2-40B4-BE49-F238E27FC236}">
                <a16:creationId xmlns:a16="http://schemas.microsoft.com/office/drawing/2014/main" id="{4299CE38-1CBD-5549-B1C0-3660E832FC9E}"/>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19" name="Freeform: Shape 797">
            <a:extLst>
              <a:ext uri="{FF2B5EF4-FFF2-40B4-BE49-F238E27FC236}">
                <a16:creationId xmlns:a16="http://schemas.microsoft.com/office/drawing/2014/main" id="{1B579AD7-6965-ED41-99D4-1FA75DD5BAFD}"/>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20" name="Freeform: Shape 798">
            <a:extLst>
              <a:ext uri="{FF2B5EF4-FFF2-40B4-BE49-F238E27FC236}">
                <a16:creationId xmlns:a16="http://schemas.microsoft.com/office/drawing/2014/main" id="{732862E1-C8F5-554A-92C0-3E55F7F5FA58}"/>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21" name="Freeform: Shape 799">
            <a:extLst>
              <a:ext uri="{FF2B5EF4-FFF2-40B4-BE49-F238E27FC236}">
                <a16:creationId xmlns:a16="http://schemas.microsoft.com/office/drawing/2014/main" id="{CECC0861-04E9-6C47-A327-779C487C3443}"/>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22" name="Freeform: Shape 800">
            <a:extLst>
              <a:ext uri="{FF2B5EF4-FFF2-40B4-BE49-F238E27FC236}">
                <a16:creationId xmlns:a16="http://schemas.microsoft.com/office/drawing/2014/main" id="{F8C3BAE4-CDE1-7441-BC6D-154F4EA0A3F7}"/>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23" name="Freeform: Shape 801">
            <a:extLst>
              <a:ext uri="{FF2B5EF4-FFF2-40B4-BE49-F238E27FC236}">
                <a16:creationId xmlns:a16="http://schemas.microsoft.com/office/drawing/2014/main" id="{E9348115-9678-1247-9AA8-E74D1DE1FBBE}"/>
              </a:ext>
            </a:extLst>
          </p:cNvPr>
          <p:cNvSpPr/>
          <p:nvPr/>
        </p:nvSpPr>
        <p:spPr>
          <a:xfrm>
            <a:off x="1108278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24" name="Freeform: Shape 802">
            <a:extLst>
              <a:ext uri="{FF2B5EF4-FFF2-40B4-BE49-F238E27FC236}">
                <a16:creationId xmlns:a16="http://schemas.microsoft.com/office/drawing/2014/main" id="{FC94B88A-F743-6643-BB03-A1F9A64158BF}"/>
              </a:ext>
            </a:extLst>
          </p:cNvPr>
          <p:cNvSpPr/>
          <p:nvPr/>
        </p:nvSpPr>
        <p:spPr>
          <a:xfrm>
            <a:off x="1111267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25" name="Freeform: Shape 803">
            <a:extLst>
              <a:ext uri="{FF2B5EF4-FFF2-40B4-BE49-F238E27FC236}">
                <a16:creationId xmlns:a16="http://schemas.microsoft.com/office/drawing/2014/main" id="{79B0959A-15BA-1245-A3C5-533129DAD928}"/>
              </a:ext>
            </a:extLst>
          </p:cNvPr>
          <p:cNvSpPr/>
          <p:nvPr/>
        </p:nvSpPr>
        <p:spPr>
          <a:xfrm>
            <a:off x="1108565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26" name="Freeform: Shape 804">
            <a:extLst>
              <a:ext uri="{FF2B5EF4-FFF2-40B4-BE49-F238E27FC236}">
                <a16:creationId xmlns:a16="http://schemas.microsoft.com/office/drawing/2014/main" id="{F4573A9E-10DE-4748-949F-AB139B841176}"/>
              </a:ext>
            </a:extLst>
          </p:cNvPr>
          <p:cNvSpPr/>
          <p:nvPr/>
        </p:nvSpPr>
        <p:spPr>
          <a:xfrm>
            <a:off x="1111554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27" name="Freeform: Shape 805">
            <a:extLst>
              <a:ext uri="{FF2B5EF4-FFF2-40B4-BE49-F238E27FC236}">
                <a16:creationId xmlns:a16="http://schemas.microsoft.com/office/drawing/2014/main" id="{4C5329CC-F027-0C42-A853-86ED5D4114D4}"/>
              </a:ext>
            </a:extLst>
          </p:cNvPr>
          <p:cNvSpPr/>
          <p:nvPr/>
        </p:nvSpPr>
        <p:spPr>
          <a:xfrm>
            <a:off x="11091397"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28" name="Freeform: Shape 806">
            <a:extLst>
              <a:ext uri="{FF2B5EF4-FFF2-40B4-BE49-F238E27FC236}">
                <a16:creationId xmlns:a16="http://schemas.microsoft.com/office/drawing/2014/main" id="{30BC6010-4445-A442-837F-29B3C8D2C644}"/>
              </a:ext>
            </a:extLst>
          </p:cNvPr>
          <p:cNvSpPr/>
          <p:nvPr/>
        </p:nvSpPr>
        <p:spPr>
          <a:xfrm>
            <a:off x="1112128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29" name="Freeform: Shape 807">
            <a:extLst>
              <a:ext uri="{FF2B5EF4-FFF2-40B4-BE49-F238E27FC236}">
                <a16:creationId xmlns:a16="http://schemas.microsoft.com/office/drawing/2014/main" id="{86E447C7-1AC1-DC41-BE9C-6A158E12A8ED}"/>
              </a:ext>
            </a:extLst>
          </p:cNvPr>
          <p:cNvSpPr/>
          <p:nvPr/>
        </p:nvSpPr>
        <p:spPr>
          <a:xfrm>
            <a:off x="11091397"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30" name="Freeform: Shape 808">
            <a:extLst>
              <a:ext uri="{FF2B5EF4-FFF2-40B4-BE49-F238E27FC236}">
                <a16:creationId xmlns:a16="http://schemas.microsoft.com/office/drawing/2014/main" id="{17FBD949-36CF-6947-A014-66AC392DF52A}"/>
              </a:ext>
            </a:extLst>
          </p:cNvPr>
          <p:cNvSpPr/>
          <p:nvPr/>
        </p:nvSpPr>
        <p:spPr>
          <a:xfrm>
            <a:off x="1112128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31" name="Freeform: Shape 809">
            <a:extLst>
              <a:ext uri="{FF2B5EF4-FFF2-40B4-BE49-F238E27FC236}">
                <a16:creationId xmlns:a16="http://schemas.microsoft.com/office/drawing/2014/main" id="{89334F72-8FA8-9A45-8BD8-8213A56C5FAB}"/>
              </a:ext>
            </a:extLst>
          </p:cNvPr>
          <p:cNvSpPr/>
          <p:nvPr/>
        </p:nvSpPr>
        <p:spPr>
          <a:xfrm>
            <a:off x="11094267"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32" name="Freeform: Shape 810">
            <a:extLst>
              <a:ext uri="{FF2B5EF4-FFF2-40B4-BE49-F238E27FC236}">
                <a16:creationId xmlns:a16="http://schemas.microsoft.com/office/drawing/2014/main" id="{9B7D0220-8E69-F742-A37D-567BF13A35F9}"/>
              </a:ext>
            </a:extLst>
          </p:cNvPr>
          <p:cNvSpPr/>
          <p:nvPr/>
        </p:nvSpPr>
        <p:spPr>
          <a:xfrm>
            <a:off x="1112415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33" name="Freeform: Shape 811">
            <a:extLst>
              <a:ext uri="{FF2B5EF4-FFF2-40B4-BE49-F238E27FC236}">
                <a16:creationId xmlns:a16="http://schemas.microsoft.com/office/drawing/2014/main" id="{F46606C7-9342-6247-8C02-889CB0E0DE74}"/>
              </a:ext>
            </a:extLst>
          </p:cNvPr>
          <p:cNvSpPr/>
          <p:nvPr/>
        </p:nvSpPr>
        <p:spPr>
          <a:xfrm>
            <a:off x="11143250"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34" name="Freeform: Shape 812">
            <a:extLst>
              <a:ext uri="{FF2B5EF4-FFF2-40B4-BE49-F238E27FC236}">
                <a16:creationId xmlns:a16="http://schemas.microsoft.com/office/drawing/2014/main" id="{B176D11E-945B-AB48-8AB4-F7B8478A02DB}"/>
              </a:ext>
            </a:extLst>
          </p:cNvPr>
          <p:cNvSpPr/>
          <p:nvPr/>
        </p:nvSpPr>
        <p:spPr>
          <a:xfrm>
            <a:off x="11173135"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35" name="Freeform: Shape 813">
            <a:extLst>
              <a:ext uri="{FF2B5EF4-FFF2-40B4-BE49-F238E27FC236}">
                <a16:creationId xmlns:a16="http://schemas.microsoft.com/office/drawing/2014/main" id="{2A19616B-609C-2A4A-8DAA-1A2A29896BA8}"/>
              </a:ext>
            </a:extLst>
          </p:cNvPr>
          <p:cNvSpPr/>
          <p:nvPr/>
        </p:nvSpPr>
        <p:spPr>
          <a:xfrm>
            <a:off x="11183624"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36" name="Freeform: Shape 814">
            <a:extLst>
              <a:ext uri="{FF2B5EF4-FFF2-40B4-BE49-F238E27FC236}">
                <a16:creationId xmlns:a16="http://schemas.microsoft.com/office/drawing/2014/main" id="{F3991866-4F68-8240-A347-A45D35405BAB}"/>
              </a:ext>
            </a:extLst>
          </p:cNvPr>
          <p:cNvSpPr/>
          <p:nvPr/>
        </p:nvSpPr>
        <p:spPr>
          <a:xfrm>
            <a:off x="11213509"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37" name="Freeform: Shape 815">
            <a:extLst>
              <a:ext uri="{FF2B5EF4-FFF2-40B4-BE49-F238E27FC236}">
                <a16:creationId xmlns:a16="http://schemas.microsoft.com/office/drawing/2014/main" id="{150D54C5-D2FB-254C-BF7C-C02E0BAD74C8}"/>
              </a:ext>
            </a:extLst>
          </p:cNvPr>
          <p:cNvSpPr/>
          <p:nvPr/>
        </p:nvSpPr>
        <p:spPr>
          <a:xfrm>
            <a:off x="11189363"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38" name="Freeform: Shape 816">
            <a:extLst>
              <a:ext uri="{FF2B5EF4-FFF2-40B4-BE49-F238E27FC236}">
                <a16:creationId xmlns:a16="http://schemas.microsoft.com/office/drawing/2014/main" id="{D6076D94-D204-964D-A1C5-681E268B9B65}"/>
              </a:ext>
            </a:extLst>
          </p:cNvPr>
          <p:cNvSpPr/>
          <p:nvPr/>
        </p:nvSpPr>
        <p:spPr>
          <a:xfrm>
            <a:off x="11219248"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39" name="Freeform: Shape 817">
            <a:extLst>
              <a:ext uri="{FF2B5EF4-FFF2-40B4-BE49-F238E27FC236}">
                <a16:creationId xmlns:a16="http://schemas.microsoft.com/office/drawing/2014/main" id="{FF9A7EA2-4B6C-D34D-ABE1-89F95DABEAB7}"/>
              </a:ext>
            </a:extLst>
          </p:cNvPr>
          <p:cNvSpPr/>
          <p:nvPr/>
        </p:nvSpPr>
        <p:spPr>
          <a:xfrm>
            <a:off x="11301678"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40" name="Freeform: Shape 818">
            <a:extLst>
              <a:ext uri="{FF2B5EF4-FFF2-40B4-BE49-F238E27FC236}">
                <a16:creationId xmlns:a16="http://schemas.microsoft.com/office/drawing/2014/main" id="{540B07B0-E61F-964A-BF21-BF4F622BEB72}"/>
              </a:ext>
            </a:extLst>
          </p:cNvPr>
          <p:cNvSpPr/>
          <p:nvPr/>
        </p:nvSpPr>
        <p:spPr>
          <a:xfrm>
            <a:off x="11331563"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41" name="Freeform: Shape 819">
            <a:extLst>
              <a:ext uri="{FF2B5EF4-FFF2-40B4-BE49-F238E27FC236}">
                <a16:creationId xmlns:a16="http://schemas.microsoft.com/office/drawing/2014/main" id="{83DD6AFB-9C04-504D-A7C6-E9B61FCD3681}"/>
              </a:ext>
            </a:extLst>
          </p:cNvPr>
          <p:cNvSpPr/>
          <p:nvPr/>
        </p:nvSpPr>
        <p:spPr>
          <a:xfrm>
            <a:off x="11307417"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42" name="Freeform: Shape 820">
            <a:extLst>
              <a:ext uri="{FF2B5EF4-FFF2-40B4-BE49-F238E27FC236}">
                <a16:creationId xmlns:a16="http://schemas.microsoft.com/office/drawing/2014/main" id="{A2CF39CF-B189-0648-85DB-8BC39E7E1A42}"/>
              </a:ext>
            </a:extLst>
          </p:cNvPr>
          <p:cNvSpPr/>
          <p:nvPr/>
        </p:nvSpPr>
        <p:spPr>
          <a:xfrm>
            <a:off x="11337302"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43" name="Freeform: Shape 821">
            <a:extLst>
              <a:ext uri="{FF2B5EF4-FFF2-40B4-BE49-F238E27FC236}">
                <a16:creationId xmlns:a16="http://schemas.microsoft.com/office/drawing/2014/main" id="{C1CAC0FD-0220-3643-A028-CC452C258F91}"/>
              </a:ext>
            </a:extLst>
          </p:cNvPr>
          <p:cNvSpPr/>
          <p:nvPr/>
        </p:nvSpPr>
        <p:spPr>
          <a:xfrm>
            <a:off x="1131889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44" name="Freeform: Shape 822">
            <a:extLst>
              <a:ext uri="{FF2B5EF4-FFF2-40B4-BE49-F238E27FC236}">
                <a16:creationId xmlns:a16="http://schemas.microsoft.com/office/drawing/2014/main" id="{9A66ECFE-C717-F549-A050-286D2E434641}"/>
              </a:ext>
            </a:extLst>
          </p:cNvPr>
          <p:cNvSpPr/>
          <p:nvPr/>
        </p:nvSpPr>
        <p:spPr>
          <a:xfrm>
            <a:off x="1134878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45" name="Freeform: Shape 823">
            <a:extLst>
              <a:ext uri="{FF2B5EF4-FFF2-40B4-BE49-F238E27FC236}">
                <a16:creationId xmlns:a16="http://schemas.microsoft.com/office/drawing/2014/main" id="{A174C91E-21CA-3B41-B322-2D58ADC43710}"/>
              </a:ext>
            </a:extLst>
          </p:cNvPr>
          <p:cNvSpPr/>
          <p:nvPr/>
        </p:nvSpPr>
        <p:spPr>
          <a:xfrm>
            <a:off x="1131889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46" name="Freeform: Shape 824">
            <a:extLst>
              <a:ext uri="{FF2B5EF4-FFF2-40B4-BE49-F238E27FC236}">
                <a16:creationId xmlns:a16="http://schemas.microsoft.com/office/drawing/2014/main" id="{A4D51DCB-7D97-B641-8D93-0A89F3DA433F}"/>
              </a:ext>
            </a:extLst>
          </p:cNvPr>
          <p:cNvSpPr/>
          <p:nvPr/>
        </p:nvSpPr>
        <p:spPr>
          <a:xfrm>
            <a:off x="1134878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47" name="Freeform: Shape 825">
            <a:extLst>
              <a:ext uri="{FF2B5EF4-FFF2-40B4-BE49-F238E27FC236}">
                <a16:creationId xmlns:a16="http://schemas.microsoft.com/office/drawing/2014/main" id="{46834C8F-20A1-5F4C-9FB4-A895E5CFDEFD}"/>
              </a:ext>
            </a:extLst>
          </p:cNvPr>
          <p:cNvSpPr/>
          <p:nvPr/>
        </p:nvSpPr>
        <p:spPr>
          <a:xfrm>
            <a:off x="1132176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48" name="Freeform: Shape 826">
            <a:extLst>
              <a:ext uri="{FF2B5EF4-FFF2-40B4-BE49-F238E27FC236}">
                <a16:creationId xmlns:a16="http://schemas.microsoft.com/office/drawing/2014/main" id="{D58B2995-ECDD-6643-9706-0126C457828A}"/>
              </a:ext>
            </a:extLst>
          </p:cNvPr>
          <p:cNvSpPr/>
          <p:nvPr/>
        </p:nvSpPr>
        <p:spPr>
          <a:xfrm>
            <a:off x="1135165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49" name="Freeform: Shape 827">
            <a:extLst>
              <a:ext uri="{FF2B5EF4-FFF2-40B4-BE49-F238E27FC236}">
                <a16:creationId xmlns:a16="http://schemas.microsoft.com/office/drawing/2014/main" id="{7952B7AC-A8D4-9145-A5BC-2293C7F887DF}"/>
              </a:ext>
            </a:extLst>
          </p:cNvPr>
          <p:cNvSpPr/>
          <p:nvPr/>
        </p:nvSpPr>
        <p:spPr>
          <a:xfrm>
            <a:off x="1132176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50" name="Freeform: Shape 828">
            <a:extLst>
              <a:ext uri="{FF2B5EF4-FFF2-40B4-BE49-F238E27FC236}">
                <a16:creationId xmlns:a16="http://schemas.microsoft.com/office/drawing/2014/main" id="{6B899AD9-3AE4-2C4F-BC81-EC16AEDFEDA9}"/>
              </a:ext>
            </a:extLst>
          </p:cNvPr>
          <p:cNvSpPr/>
          <p:nvPr/>
        </p:nvSpPr>
        <p:spPr>
          <a:xfrm>
            <a:off x="11351651"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51" name="Freeform: Shape 829">
            <a:extLst>
              <a:ext uri="{FF2B5EF4-FFF2-40B4-BE49-F238E27FC236}">
                <a16:creationId xmlns:a16="http://schemas.microsoft.com/office/drawing/2014/main" id="{593944A7-F88E-9343-8710-BC57E6FDC47A}"/>
              </a:ext>
            </a:extLst>
          </p:cNvPr>
          <p:cNvSpPr/>
          <p:nvPr/>
        </p:nvSpPr>
        <p:spPr>
          <a:xfrm>
            <a:off x="1132463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52" name="Freeform: Shape 830">
            <a:extLst>
              <a:ext uri="{FF2B5EF4-FFF2-40B4-BE49-F238E27FC236}">
                <a16:creationId xmlns:a16="http://schemas.microsoft.com/office/drawing/2014/main" id="{2E69516F-EA79-734D-8F55-43467371E187}"/>
              </a:ext>
            </a:extLst>
          </p:cNvPr>
          <p:cNvSpPr/>
          <p:nvPr/>
        </p:nvSpPr>
        <p:spPr>
          <a:xfrm>
            <a:off x="1135452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53" name="Freeform: Shape 831">
            <a:extLst>
              <a:ext uri="{FF2B5EF4-FFF2-40B4-BE49-F238E27FC236}">
                <a16:creationId xmlns:a16="http://schemas.microsoft.com/office/drawing/2014/main" id="{9AE6BA0F-FE0A-A449-866C-5EDC4A94548D}"/>
              </a:ext>
            </a:extLst>
          </p:cNvPr>
          <p:cNvSpPr/>
          <p:nvPr/>
        </p:nvSpPr>
        <p:spPr>
          <a:xfrm>
            <a:off x="1132463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54" name="Freeform: Shape 832">
            <a:extLst>
              <a:ext uri="{FF2B5EF4-FFF2-40B4-BE49-F238E27FC236}">
                <a16:creationId xmlns:a16="http://schemas.microsoft.com/office/drawing/2014/main" id="{907F5EF1-C442-214A-9A12-2249E5DAD21B}"/>
              </a:ext>
            </a:extLst>
          </p:cNvPr>
          <p:cNvSpPr/>
          <p:nvPr/>
        </p:nvSpPr>
        <p:spPr>
          <a:xfrm>
            <a:off x="1135452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55" name="Freeform: Shape 833">
            <a:extLst>
              <a:ext uri="{FF2B5EF4-FFF2-40B4-BE49-F238E27FC236}">
                <a16:creationId xmlns:a16="http://schemas.microsoft.com/office/drawing/2014/main" id="{62A690CA-4044-FD4B-B9C6-8E4EBF4EA197}"/>
              </a:ext>
            </a:extLst>
          </p:cNvPr>
          <p:cNvSpPr/>
          <p:nvPr/>
        </p:nvSpPr>
        <p:spPr>
          <a:xfrm>
            <a:off x="11324636"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56" name="Freeform: Shape 834">
            <a:extLst>
              <a:ext uri="{FF2B5EF4-FFF2-40B4-BE49-F238E27FC236}">
                <a16:creationId xmlns:a16="http://schemas.microsoft.com/office/drawing/2014/main" id="{0E1E45CA-539A-DE4F-9D47-D6468B93BFCC}"/>
              </a:ext>
            </a:extLst>
          </p:cNvPr>
          <p:cNvSpPr/>
          <p:nvPr/>
        </p:nvSpPr>
        <p:spPr>
          <a:xfrm>
            <a:off x="11354520"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57" name="Freeform: Shape 835">
            <a:extLst>
              <a:ext uri="{FF2B5EF4-FFF2-40B4-BE49-F238E27FC236}">
                <a16:creationId xmlns:a16="http://schemas.microsoft.com/office/drawing/2014/main" id="{F8927A17-9267-7347-8BDB-81C419888208}"/>
              </a:ext>
            </a:extLst>
          </p:cNvPr>
          <p:cNvSpPr/>
          <p:nvPr/>
        </p:nvSpPr>
        <p:spPr>
          <a:xfrm>
            <a:off x="11327604"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58" name="Freeform: Shape 836">
            <a:extLst>
              <a:ext uri="{FF2B5EF4-FFF2-40B4-BE49-F238E27FC236}">
                <a16:creationId xmlns:a16="http://schemas.microsoft.com/office/drawing/2014/main" id="{9AAB74B5-B5BC-D040-BE6D-208D286A19D4}"/>
              </a:ext>
            </a:extLst>
          </p:cNvPr>
          <p:cNvSpPr/>
          <p:nvPr/>
        </p:nvSpPr>
        <p:spPr>
          <a:xfrm>
            <a:off x="11357489"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59" name="Freeform: Shape 837">
            <a:extLst>
              <a:ext uri="{FF2B5EF4-FFF2-40B4-BE49-F238E27FC236}">
                <a16:creationId xmlns:a16="http://schemas.microsoft.com/office/drawing/2014/main" id="{3AD51FCC-AD2F-1647-BAA1-25C2D592A447}"/>
              </a:ext>
            </a:extLst>
          </p:cNvPr>
          <p:cNvSpPr/>
          <p:nvPr/>
        </p:nvSpPr>
        <p:spPr>
          <a:xfrm>
            <a:off x="11330474" y="2086116"/>
            <a:ext cx="59769" cy="6790"/>
          </a:xfrm>
          <a:custGeom>
            <a:avLst/>
            <a:gdLst>
              <a:gd name="connsiteX0" fmla="*/ 0 w 59769"/>
              <a:gd name="connsiteY0" fmla="*/ 0 h 9525"/>
              <a:gd name="connsiteX1" fmla="*/ 59769 w 59769"/>
              <a:gd name="connsiteY1" fmla="*/ 0 h 9525"/>
            </a:gdLst>
            <a:ahLst/>
            <a:cxnLst>
              <a:cxn ang="0">
                <a:pos x="connsiteX0" y="connsiteY0"/>
              </a:cxn>
              <a:cxn ang="0">
                <a:pos x="connsiteX1" y="connsiteY1"/>
              </a:cxn>
            </a:cxnLst>
            <a:rect l="l" t="t" r="r" b="b"/>
            <a:pathLst>
              <a:path w="59769" h="9525">
                <a:moveTo>
                  <a:pt x="0" y="0"/>
                </a:moveTo>
                <a:lnTo>
                  <a:pt x="59769" y="0"/>
                </a:lnTo>
              </a:path>
            </a:pathLst>
          </a:custGeom>
          <a:ln w="19050" cap="sq">
            <a:solidFill>
              <a:schemeClr val="accent4">
                <a:lumMod val="75000"/>
              </a:schemeClr>
            </a:solidFill>
            <a:prstDash val="solid"/>
            <a:miter/>
          </a:ln>
        </p:spPr>
        <p:txBody>
          <a:bodyPr rtlCol="0" anchor="ctr"/>
          <a:lstStyle/>
          <a:p>
            <a:endParaRPr lang="en-US"/>
          </a:p>
        </p:txBody>
      </p:sp>
      <p:sp>
        <p:nvSpPr>
          <p:cNvPr id="760" name="Freeform: Shape 838">
            <a:extLst>
              <a:ext uri="{FF2B5EF4-FFF2-40B4-BE49-F238E27FC236}">
                <a16:creationId xmlns:a16="http://schemas.microsoft.com/office/drawing/2014/main" id="{70DAAFFA-A6BB-E547-B14E-092F1CE001B8}"/>
              </a:ext>
            </a:extLst>
          </p:cNvPr>
          <p:cNvSpPr/>
          <p:nvPr/>
        </p:nvSpPr>
        <p:spPr>
          <a:xfrm>
            <a:off x="11360359" y="2065747"/>
            <a:ext cx="9895" cy="40671"/>
          </a:xfrm>
          <a:custGeom>
            <a:avLst/>
            <a:gdLst>
              <a:gd name="connsiteX0" fmla="*/ 0 w 9895"/>
              <a:gd name="connsiteY0" fmla="*/ 0 h 57054"/>
              <a:gd name="connsiteX1" fmla="*/ 0 w 9895"/>
              <a:gd name="connsiteY1" fmla="*/ 57055 h 57054"/>
            </a:gdLst>
            <a:ahLst/>
            <a:cxnLst>
              <a:cxn ang="0">
                <a:pos x="connsiteX0" y="connsiteY0"/>
              </a:cxn>
              <a:cxn ang="0">
                <a:pos x="connsiteX1" y="connsiteY1"/>
              </a:cxn>
            </a:cxnLst>
            <a:rect l="l" t="t" r="r" b="b"/>
            <a:pathLst>
              <a:path w="9895" h="57054">
                <a:moveTo>
                  <a:pt x="0" y="0"/>
                </a:moveTo>
                <a:lnTo>
                  <a:pt x="0" y="57055"/>
                </a:lnTo>
              </a:path>
            </a:pathLst>
          </a:custGeom>
          <a:ln w="19050" cap="sq">
            <a:solidFill>
              <a:schemeClr val="accent4">
                <a:lumMod val="75000"/>
              </a:schemeClr>
            </a:solidFill>
            <a:prstDash val="solid"/>
            <a:miter/>
          </a:ln>
        </p:spPr>
        <p:txBody>
          <a:bodyPr rtlCol="0" anchor="ctr"/>
          <a:lstStyle/>
          <a:p>
            <a:endParaRPr lang="en-US"/>
          </a:p>
        </p:txBody>
      </p:sp>
      <p:sp>
        <p:nvSpPr>
          <p:cNvPr id="761" name="Freeform: Shape 839">
            <a:extLst>
              <a:ext uri="{FF2B5EF4-FFF2-40B4-BE49-F238E27FC236}">
                <a16:creationId xmlns:a16="http://schemas.microsoft.com/office/drawing/2014/main" id="{AC64C6DF-D16E-2D49-A42C-507FBCF8C7BB}"/>
              </a:ext>
            </a:extLst>
          </p:cNvPr>
          <p:cNvSpPr/>
          <p:nvPr/>
        </p:nvSpPr>
        <p:spPr>
          <a:xfrm>
            <a:off x="7884446" y="2002873"/>
            <a:ext cx="3681443" cy="83244"/>
          </a:xfrm>
          <a:custGeom>
            <a:avLst/>
            <a:gdLst>
              <a:gd name="connsiteX0" fmla="*/ 0 w 3681443"/>
              <a:gd name="connsiteY0" fmla="*/ 0 h 116776"/>
              <a:gd name="connsiteX1" fmla="*/ 2424807 w 3681443"/>
              <a:gd name="connsiteY1" fmla="*/ 0 h 116776"/>
              <a:gd name="connsiteX2" fmla="*/ 2424807 w 3681443"/>
              <a:gd name="connsiteY2" fmla="*/ 116777 h 116776"/>
              <a:gd name="connsiteX3" fmla="*/ 2424807 w 3681443"/>
              <a:gd name="connsiteY3" fmla="*/ 116777 h 116776"/>
              <a:gd name="connsiteX4" fmla="*/ 3681444 w 3681443"/>
              <a:gd name="connsiteY4" fmla="*/ 116777 h 116776"/>
              <a:gd name="connsiteX5" fmla="*/ 3681444 w 3681443"/>
              <a:gd name="connsiteY5" fmla="*/ 116777 h 11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1443" h="116776">
                <a:moveTo>
                  <a:pt x="0" y="0"/>
                </a:moveTo>
                <a:lnTo>
                  <a:pt x="2424807" y="0"/>
                </a:lnTo>
                <a:lnTo>
                  <a:pt x="2424807" y="116777"/>
                </a:lnTo>
                <a:lnTo>
                  <a:pt x="2424807" y="116777"/>
                </a:lnTo>
                <a:lnTo>
                  <a:pt x="3681444" y="116777"/>
                </a:lnTo>
                <a:lnTo>
                  <a:pt x="3681444" y="116777"/>
                </a:lnTo>
              </a:path>
            </a:pathLst>
          </a:custGeom>
          <a:noFill/>
          <a:ln w="19050" cap="flat">
            <a:solidFill>
              <a:schemeClr val="accent4">
                <a:lumMod val="75000"/>
              </a:schemeClr>
            </a:solidFill>
            <a:custDash>
              <a:ds d="300000" sp="300000"/>
            </a:custDash>
            <a:miter/>
          </a:ln>
        </p:spPr>
        <p:txBody>
          <a:bodyPr rtlCol="0" anchor="ctr"/>
          <a:lstStyle/>
          <a:p>
            <a:endParaRPr lang="en-US"/>
          </a:p>
        </p:txBody>
      </p:sp>
      <p:cxnSp>
        <p:nvCxnSpPr>
          <p:cNvPr id="762" name="Straight Connector 761">
            <a:extLst>
              <a:ext uri="{FF2B5EF4-FFF2-40B4-BE49-F238E27FC236}">
                <a16:creationId xmlns:a16="http://schemas.microsoft.com/office/drawing/2014/main" id="{DD3A2D9D-2FC6-3E48-BE9E-1335921BE095}"/>
              </a:ext>
            </a:extLst>
          </p:cNvPr>
          <p:cNvCxnSpPr>
            <a:cxnSpLocks/>
          </p:cNvCxnSpPr>
          <p:nvPr/>
        </p:nvCxnSpPr>
        <p:spPr bwMode="auto">
          <a:xfrm flipH="1">
            <a:off x="7843137" y="2236680"/>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63" name="Straight Connector 762">
            <a:extLst>
              <a:ext uri="{FF2B5EF4-FFF2-40B4-BE49-F238E27FC236}">
                <a16:creationId xmlns:a16="http://schemas.microsoft.com/office/drawing/2014/main" id="{B5A582C6-377B-E040-A455-6D3C89CBF031}"/>
              </a:ext>
            </a:extLst>
          </p:cNvPr>
          <p:cNvCxnSpPr>
            <a:cxnSpLocks/>
          </p:cNvCxnSpPr>
          <p:nvPr/>
        </p:nvCxnSpPr>
        <p:spPr bwMode="auto">
          <a:xfrm flipH="1">
            <a:off x="7835082" y="2480041"/>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64" name="Straight Connector 763">
            <a:extLst>
              <a:ext uri="{FF2B5EF4-FFF2-40B4-BE49-F238E27FC236}">
                <a16:creationId xmlns:a16="http://schemas.microsoft.com/office/drawing/2014/main" id="{72F75063-1311-0A40-A30C-E820C2D9B3E8}"/>
              </a:ext>
            </a:extLst>
          </p:cNvPr>
          <p:cNvCxnSpPr>
            <a:cxnSpLocks/>
          </p:cNvCxnSpPr>
          <p:nvPr/>
        </p:nvCxnSpPr>
        <p:spPr bwMode="auto">
          <a:xfrm flipH="1">
            <a:off x="7838290" y="2720305"/>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65" name="Straight Connector 764">
            <a:extLst>
              <a:ext uri="{FF2B5EF4-FFF2-40B4-BE49-F238E27FC236}">
                <a16:creationId xmlns:a16="http://schemas.microsoft.com/office/drawing/2014/main" id="{B6B481C4-89C6-B94E-9176-7EC674149F4E}"/>
              </a:ext>
            </a:extLst>
          </p:cNvPr>
          <p:cNvCxnSpPr>
            <a:cxnSpLocks/>
          </p:cNvCxnSpPr>
          <p:nvPr/>
        </p:nvCxnSpPr>
        <p:spPr bwMode="auto">
          <a:xfrm flipH="1">
            <a:off x="7838290" y="2970573"/>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66" name="Straight Connector 765">
            <a:extLst>
              <a:ext uri="{FF2B5EF4-FFF2-40B4-BE49-F238E27FC236}">
                <a16:creationId xmlns:a16="http://schemas.microsoft.com/office/drawing/2014/main" id="{5CBCD1F7-CA73-E346-87E9-F5DB90F7CED3}"/>
              </a:ext>
            </a:extLst>
          </p:cNvPr>
          <p:cNvCxnSpPr>
            <a:cxnSpLocks/>
          </p:cNvCxnSpPr>
          <p:nvPr/>
        </p:nvCxnSpPr>
        <p:spPr bwMode="auto">
          <a:xfrm flipH="1">
            <a:off x="7839194" y="3210113"/>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67" name="Straight Connector 766">
            <a:extLst>
              <a:ext uri="{FF2B5EF4-FFF2-40B4-BE49-F238E27FC236}">
                <a16:creationId xmlns:a16="http://schemas.microsoft.com/office/drawing/2014/main" id="{5FBA7DDD-D66F-B54A-8F5C-4BB83FA207B7}"/>
              </a:ext>
            </a:extLst>
          </p:cNvPr>
          <p:cNvCxnSpPr>
            <a:cxnSpLocks/>
          </p:cNvCxnSpPr>
          <p:nvPr/>
        </p:nvCxnSpPr>
        <p:spPr bwMode="auto">
          <a:xfrm flipH="1">
            <a:off x="7840833" y="3453470"/>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68" name="Straight Connector 767">
            <a:extLst>
              <a:ext uri="{FF2B5EF4-FFF2-40B4-BE49-F238E27FC236}">
                <a16:creationId xmlns:a16="http://schemas.microsoft.com/office/drawing/2014/main" id="{FD193C53-6869-1346-8F96-74DBB25D3EF8}"/>
              </a:ext>
            </a:extLst>
          </p:cNvPr>
          <p:cNvCxnSpPr>
            <a:cxnSpLocks/>
          </p:cNvCxnSpPr>
          <p:nvPr/>
        </p:nvCxnSpPr>
        <p:spPr bwMode="auto">
          <a:xfrm flipH="1">
            <a:off x="7839929" y="3693896"/>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69" name="Straight Connector 768">
            <a:extLst>
              <a:ext uri="{FF2B5EF4-FFF2-40B4-BE49-F238E27FC236}">
                <a16:creationId xmlns:a16="http://schemas.microsoft.com/office/drawing/2014/main" id="{AFEB54F5-B450-A041-809D-2A6525517C4B}"/>
              </a:ext>
            </a:extLst>
          </p:cNvPr>
          <p:cNvCxnSpPr>
            <a:cxnSpLocks/>
          </p:cNvCxnSpPr>
          <p:nvPr/>
        </p:nvCxnSpPr>
        <p:spPr bwMode="auto">
          <a:xfrm flipH="1">
            <a:off x="7838290" y="3931390"/>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70" name="Straight Connector 769">
            <a:extLst>
              <a:ext uri="{FF2B5EF4-FFF2-40B4-BE49-F238E27FC236}">
                <a16:creationId xmlns:a16="http://schemas.microsoft.com/office/drawing/2014/main" id="{A9DB838A-F0EC-4346-A41F-9B2454663E65}"/>
              </a:ext>
            </a:extLst>
          </p:cNvPr>
          <p:cNvCxnSpPr>
            <a:cxnSpLocks/>
          </p:cNvCxnSpPr>
          <p:nvPr/>
        </p:nvCxnSpPr>
        <p:spPr bwMode="auto">
          <a:xfrm flipH="1">
            <a:off x="7835082" y="4180610"/>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71" name="Straight Connector 770">
            <a:extLst>
              <a:ext uri="{FF2B5EF4-FFF2-40B4-BE49-F238E27FC236}">
                <a16:creationId xmlns:a16="http://schemas.microsoft.com/office/drawing/2014/main" id="{00CABFC7-0BB7-E145-A35B-7F46D4226E7F}"/>
              </a:ext>
            </a:extLst>
          </p:cNvPr>
          <p:cNvCxnSpPr>
            <a:cxnSpLocks/>
          </p:cNvCxnSpPr>
          <p:nvPr/>
        </p:nvCxnSpPr>
        <p:spPr bwMode="auto">
          <a:xfrm flipH="1">
            <a:off x="7835082" y="4374224"/>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9" name="TextBox 48">
            <a:extLst>
              <a:ext uri="{FF2B5EF4-FFF2-40B4-BE49-F238E27FC236}">
                <a16:creationId xmlns:a16="http://schemas.microsoft.com/office/drawing/2014/main" id="{98C7B9A9-EF78-D44F-B695-7FAAD90AB122}"/>
              </a:ext>
            </a:extLst>
          </p:cNvPr>
          <p:cNvSpPr txBox="1"/>
          <p:nvPr/>
        </p:nvSpPr>
        <p:spPr>
          <a:xfrm>
            <a:off x="4700711" y="1732611"/>
            <a:ext cx="816376" cy="276999"/>
          </a:xfrm>
          <a:prstGeom prst="rect">
            <a:avLst/>
          </a:prstGeom>
          <a:noFill/>
        </p:spPr>
        <p:txBody>
          <a:bodyPr wrap="square" rtlCol="0">
            <a:spAutoFit/>
          </a:bodyPr>
          <a:lstStyle/>
          <a:p>
            <a:r>
              <a:rPr lang="en-NZ" sz="1200">
                <a:latin typeface="+mn-lt"/>
              </a:rPr>
              <a:t>Ibrutinib</a:t>
            </a:r>
          </a:p>
        </p:txBody>
      </p:sp>
      <p:cxnSp>
        <p:nvCxnSpPr>
          <p:cNvPr id="50" name="Straight Connector 49">
            <a:extLst>
              <a:ext uri="{FF2B5EF4-FFF2-40B4-BE49-F238E27FC236}">
                <a16:creationId xmlns:a16="http://schemas.microsoft.com/office/drawing/2014/main" id="{695C0BB6-91D1-F442-9939-46FB77DE75D7}"/>
              </a:ext>
            </a:extLst>
          </p:cNvPr>
          <p:cNvCxnSpPr>
            <a:cxnSpLocks/>
          </p:cNvCxnSpPr>
          <p:nvPr/>
        </p:nvCxnSpPr>
        <p:spPr bwMode="auto">
          <a:xfrm>
            <a:off x="3053691" y="1971346"/>
            <a:ext cx="1979" cy="2498168"/>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1" name="TextBox 50">
            <a:extLst>
              <a:ext uri="{FF2B5EF4-FFF2-40B4-BE49-F238E27FC236}">
                <a16:creationId xmlns:a16="http://schemas.microsoft.com/office/drawing/2014/main" id="{B81441BF-A923-8541-BEAB-6812274DDB0F}"/>
              </a:ext>
            </a:extLst>
          </p:cNvPr>
          <p:cNvSpPr txBox="1"/>
          <p:nvPr/>
        </p:nvSpPr>
        <p:spPr>
          <a:xfrm>
            <a:off x="3353758" y="4054969"/>
            <a:ext cx="2111608" cy="461665"/>
          </a:xfrm>
          <a:prstGeom prst="rect">
            <a:avLst/>
          </a:prstGeom>
          <a:noFill/>
        </p:spPr>
        <p:txBody>
          <a:bodyPr wrap="square" rtlCol="0">
            <a:spAutoFit/>
          </a:bodyPr>
          <a:lstStyle/>
          <a:p>
            <a:pPr algn="ctr"/>
            <a:r>
              <a:rPr lang="en-US" sz="1200">
                <a:latin typeface="+mn-lt"/>
              </a:rPr>
              <a:t>Start of randomized treatment</a:t>
            </a:r>
          </a:p>
        </p:txBody>
      </p:sp>
      <p:sp>
        <p:nvSpPr>
          <p:cNvPr id="52" name="Arrow: Right 22">
            <a:extLst>
              <a:ext uri="{FF2B5EF4-FFF2-40B4-BE49-F238E27FC236}">
                <a16:creationId xmlns:a16="http://schemas.microsoft.com/office/drawing/2014/main" id="{88E4155F-CFA7-FD40-8E13-B3CB4C8BBE87}"/>
              </a:ext>
            </a:extLst>
          </p:cNvPr>
          <p:cNvSpPr/>
          <p:nvPr/>
        </p:nvSpPr>
        <p:spPr>
          <a:xfrm>
            <a:off x="3062615" y="4065367"/>
            <a:ext cx="341906" cy="241384"/>
          </a:xfrm>
          <a:prstGeom prst="rightArrow">
            <a:avLst>
              <a:gd name="adj1" fmla="val 50000"/>
              <a:gd name="adj2" fmla="val 47245"/>
            </a:avLst>
          </a:prstGeom>
          <a:solidFill>
            <a:schemeClr val="tx1"/>
          </a:solidFill>
          <a:ln>
            <a:noFill/>
          </a:ln>
        </p:spPr>
        <p:txBody>
          <a:bodyPr wrap="square" rtlCol="0" anchor="ctr">
            <a:spAutoFit/>
          </a:bodyPr>
          <a:lstStyle/>
          <a:p>
            <a:pPr algn="l"/>
            <a:endParaRPr lang="en-US">
              <a:solidFill>
                <a:schemeClr val="bg2">
                  <a:lumMod val="75000"/>
                </a:schemeClr>
              </a:solidFill>
              <a:latin typeface="+mn-lt"/>
            </a:endParaRPr>
          </a:p>
        </p:txBody>
      </p:sp>
      <p:sp>
        <p:nvSpPr>
          <p:cNvPr id="53" name="TextBox 52">
            <a:extLst>
              <a:ext uri="{FF2B5EF4-FFF2-40B4-BE49-F238E27FC236}">
                <a16:creationId xmlns:a16="http://schemas.microsoft.com/office/drawing/2014/main" id="{09FFBF95-4845-C24F-8F78-12BFB14432F5}"/>
              </a:ext>
            </a:extLst>
          </p:cNvPr>
          <p:cNvSpPr txBox="1"/>
          <p:nvPr/>
        </p:nvSpPr>
        <p:spPr>
          <a:xfrm>
            <a:off x="4888222" y="2118150"/>
            <a:ext cx="816376" cy="276999"/>
          </a:xfrm>
          <a:prstGeom prst="rect">
            <a:avLst/>
          </a:prstGeom>
          <a:noFill/>
        </p:spPr>
        <p:txBody>
          <a:bodyPr wrap="square" rtlCol="0">
            <a:spAutoFit/>
          </a:bodyPr>
          <a:lstStyle/>
          <a:p>
            <a:r>
              <a:rPr lang="en-NZ" sz="1200">
                <a:latin typeface="+mn-lt"/>
              </a:rPr>
              <a:t>Placebo</a:t>
            </a:r>
          </a:p>
        </p:txBody>
      </p:sp>
      <p:sp>
        <p:nvSpPr>
          <p:cNvPr id="54" name="Rectangle 53">
            <a:extLst>
              <a:ext uri="{FF2B5EF4-FFF2-40B4-BE49-F238E27FC236}">
                <a16:creationId xmlns:a16="http://schemas.microsoft.com/office/drawing/2014/main" id="{6014785B-7337-C045-A58E-7798B2BE38C9}"/>
              </a:ext>
            </a:extLst>
          </p:cNvPr>
          <p:cNvSpPr/>
          <p:nvPr/>
        </p:nvSpPr>
        <p:spPr>
          <a:xfrm>
            <a:off x="1711329" y="1971346"/>
            <a:ext cx="1343125" cy="2500470"/>
          </a:xfrm>
          <a:prstGeom prst="rect">
            <a:avLst/>
          </a:prstGeom>
          <a:solidFill>
            <a:schemeClr val="accent1">
              <a:lumMod val="25000"/>
              <a:lumOff val="75000"/>
              <a:alpha val="19608"/>
            </a:schemeClr>
          </a:solidFill>
        </p:spPr>
        <p:txBody>
          <a:bodyPr wrap="square" rtlCol="0" anchor="ctr">
            <a:spAutoFit/>
          </a:bodyPr>
          <a:lstStyle/>
          <a:p>
            <a:pPr algn="l"/>
            <a:endParaRPr lang="en-US">
              <a:solidFill>
                <a:schemeClr val="bg2">
                  <a:lumMod val="75000"/>
                </a:schemeClr>
              </a:solidFill>
            </a:endParaRPr>
          </a:p>
        </p:txBody>
      </p:sp>
      <p:sp>
        <p:nvSpPr>
          <p:cNvPr id="55" name="TextBox 54">
            <a:extLst>
              <a:ext uri="{FF2B5EF4-FFF2-40B4-BE49-F238E27FC236}">
                <a16:creationId xmlns:a16="http://schemas.microsoft.com/office/drawing/2014/main" id="{C65FBBC5-7E7B-8944-AB25-DA6F224AC082}"/>
              </a:ext>
            </a:extLst>
          </p:cNvPr>
          <p:cNvSpPr txBox="1"/>
          <p:nvPr/>
        </p:nvSpPr>
        <p:spPr>
          <a:xfrm>
            <a:off x="1649742" y="3624450"/>
            <a:ext cx="1343126" cy="830997"/>
          </a:xfrm>
          <a:prstGeom prst="rect">
            <a:avLst/>
          </a:prstGeom>
          <a:noFill/>
        </p:spPr>
        <p:txBody>
          <a:bodyPr wrap="square" rtlCol="0">
            <a:spAutoFit/>
          </a:bodyPr>
          <a:lstStyle/>
          <a:p>
            <a:pPr algn="ctr"/>
            <a:r>
              <a:rPr lang="en-US" sz="1200">
                <a:latin typeface="+mn-lt"/>
              </a:rPr>
              <a:t>Pre randomization treatment with </a:t>
            </a:r>
          </a:p>
          <a:p>
            <a:pPr algn="ctr"/>
            <a:r>
              <a:rPr lang="en-US" sz="1200">
                <a:latin typeface="+mn-lt"/>
              </a:rPr>
              <a:t>Ibr + Ven</a:t>
            </a:r>
            <a:endParaRPr lang="en-US" sz="1200" baseline="30000">
              <a:latin typeface="+mn-lt"/>
            </a:endParaRPr>
          </a:p>
        </p:txBody>
      </p:sp>
      <p:sp>
        <p:nvSpPr>
          <p:cNvPr id="57" name="Freeform: Shape 11">
            <a:extLst>
              <a:ext uri="{FF2B5EF4-FFF2-40B4-BE49-F238E27FC236}">
                <a16:creationId xmlns:a16="http://schemas.microsoft.com/office/drawing/2014/main" id="{9F103896-C94A-3545-8F29-6F4FE9D3F176}"/>
              </a:ext>
            </a:extLst>
          </p:cNvPr>
          <p:cNvSpPr/>
          <p:nvPr/>
        </p:nvSpPr>
        <p:spPr>
          <a:xfrm>
            <a:off x="1703119" y="1968728"/>
            <a:ext cx="3802380" cy="2495318"/>
          </a:xfrm>
          <a:custGeom>
            <a:avLst/>
            <a:gdLst>
              <a:gd name="connsiteX0" fmla="*/ 0 w 3802380"/>
              <a:gd name="connsiteY0" fmla="*/ 0 h 3459480"/>
              <a:gd name="connsiteX1" fmla="*/ 0 w 3802380"/>
              <a:gd name="connsiteY1" fmla="*/ 3459480 h 3459480"/>
              <a:gd name="connsiteX2" fmla="*/ 3802380 w 3802380"/>
              <a:gd name="connsiteY2" fmla="*/ 3459480 h 3459480"/>
            </a:gdLst>
            <a:ahLst/>
            <a:cxnLst>
              <a:cxn ang="0">
                <a:pos x="connsiteX0" y="connsiteY0"/>
              </a:cxn>
              <a:cxn ang="0">
                <a:pos x="connsiteX1" y="connsiteY1"/>
              </a:cxn>
              <a:cxn ang="0">
                <a:pos x="connsiteX2" y="connsiteY2"/>
              </a:cxn>
            </a:cxnLst>
            <a:rect l="l" t="t" r="r" b="b"/>
            <a:pathLst>
              <a:path w="3802380" h="3459480">
                <a:moveTo>
                  <a:pt x="0" y="0"/>
                </a:moveTo>
                <a:lnTo>
                  <a:pt x="0" y="3459480"/>
                </a:lnTo>
                <a:lnTo>
                  <a:pt x="3802380" y="3459480"/>
                </a:lnTo>
              </a:path>
            </a:pathLst>
          </a:custGeom>
          <a:noFill/>
          <a:ln w="19050">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9" name="Straight Connector 58">
            <a:extLst>
              <a:ext uri="{FF2B5EF4-FFF2-40B4-BE49-F238E27FC236}">
                <a16:creationId xmlns:a16="http://schemas.microsoft.com/office/drawing/2014/main" id="{3B522BCE-2956-494B-8EF5-3204DCD0C258}"/>
              </a:ext>
            </a:extLst>
          </p:cNvPr>
          <p:cNvCxnSpPr>
            <a:cxnSpLocks/>
          </p:cNvCxnSpPr>
          <p:nvPr/>
        </p:nvCxnSpPr>
        <p:spPr bwMode="auto">
          <a:xfrm>
            <a:off x="1785034" y="4475447"/>
            <a:ext cx="0" cy="24572"/>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9" name="TextBox 108">
            <a:extLst>
              <a:ext uri="{FF2B5EF4-FFF2-40B4-BE49-F238E27FC236}">
                <a16:creationId xmlns:a16="http://schemas.microsoft.com/office/drawing/2014/main" id="{AE462540-3997-3A4F-BCAA-E60CFFAA1CA4}"/>
              </a:ext>
            </a:extLst>
          </p:cNvPr>
          <p:cNvSpPr txBox="1"/>
          <p:nvPr/>
        </p:nvSpPr>
        <p:spPr>
          <a:xfrm>
            <a:off x="1225620" y="1850221"/>
            <a:ext cx="439544" cy="276999"/>
          </a:xfrm>
          <a:prstGeom prst="rect">
            <a:avLst/>
          </a:prstGeom>
          <a:noFill/>
        </p:spPr>
        <p:txBody>
          <a:bodyPr wrap="none" rtlCol="0">
            <a:spAutoFit/>
          </a:bodyPr>
          <a:lstStyle/>
          <a:p>
            <a:pPr algn="r"/>
            <a:r>
              <a:rPr lang="en-US" sz="1200">
                <a:latin typeface="+mn-lt"/>
              </a:rPr>
              <a:t>100</a:t>
            </a:r>
          </a:p>
        </p:txBody>
      </p:sp>
      <p:sp>
        <p:nvSpPr>
          <p:cNvPr id="107" name="TextBox 106">
            <a:extLst>
              <a:ext uri="{FF2B5EF4-FFF2-40B4-BE49-F238E27FC236}">
                <a16:creationId xmlns:a16="http://schemas.microsoft.com/office/drawing/2014/main" id="{DDCF3BD0-ACA3-154B-B4CF-C22D5DFAF535}"/>
              </a:ext>
            </a:extLst>
          </p:cNvPr>
          <p:cNvSpPr txBox="1"/>
          <p:nvPr/>
        </p:nvSpPr>
        <p:spPr>
          <a:xfrm>
            <a:off x="1310580" y="2096620"/>
            <a:ext cx="354584" cy="276999"/>
          </a:xfrm>
          <a:prstGeom prst="rect">
            <a:avLst/>
          </a:prstGeom>
          <a:noFill/>
        </p:spPr>
        <p:txBody>
          <a:bodyPr wrap="none" rtlCol="0">
            <a:spAutoFit/>
          </a:bodyPr>
          <a:lstStyle/>
          <a:p>
            <a:pPr algn="r"/>
            <a:r>
              <a:rPr lang="en-US" sz="1200">
                <a:latin typeface="+mn-lt"/>
              </a:rPr>
              <a:t>90</a:t>
            </a:r>
          </a:p>
        </p:txBody>
      </p:sp>
      <p:sp>
        <p:nvSpPr>
          <p:cNvPr id="105" name="TextBox 104">
            <a:extLst>
              <a:ext uri="{FF2B5EF4-FFF2-40B4-BE49-F238E27FC236}">
                <a16:creationId xmlns:a16="http://schemas.microsoft.com/office/drawing/2014/main" id="{821D621C-5561-F14D-967F-A3209ADD5DAF}"/>
              </a:ext>
            </a:extLst>
          </p:cNvPr>
          <p:cNvSpPr txBox="1"/>
          <p:nvPr/>
        </p:nvSpPr>
        <p:spPr>
          <a:xfrm>
            <a:off x="1310580" y="2339537"/>
            <a:ext cx="354584" cy="276999"/>
          </a:xfrm>
          <a:prstGeom prst="rect">
            <a:avLst/>
          </a:prstGeom>
          <a:noFill/>
        </p:spPr>
        <p:txBody>
          <a:bodyPr wrap="none" rtlCol="0">
            <a:spAutoFit/>
          </a:bodyPr>
          <a:lstStyle/>
          <a:p>
            <a:pPr algn="r"/>
            <a:r>
              <a:rPr lang="en-US" sz="1200">
                <a:latin typeface="+mn-lt"/>
              </a:rPr>
              <a:t>80</a:t>
            </a:r>
          </a:p>
        </p:txBody>
      </p:sp>
      <p:sp>
        <p:nvSpPr>
          <p:cNvPr id="103" name="TextBox 102">
            <a:extLst>
              <a:ext uri="{FF2B5EF4-FFF2-40B4-BE49-F238E27FC236}">
                <a16:creationId xmlns:a16="http://schemas.microsoft.com/office/drawing/2014/main" id="{E87B6810-3BDD-CB4A-8643-E77CB196A71B}"/>
              </a:ext>
            </a:extLst>
          </p:cNvPr>
          <p:cNvSpPr txBox="1"/>
          <p:nvPr/>
        </p:nvSpPr>
        <p:spPr>
          <a:xfrm>
            <a:off x="1310580" y="2591429"/>
            <a:ext cx="354584" cy="276999"/>
          </a:xfrm>
          <a:prstGeom prst="rect">
            <a:avLst/>
          </a:prstGeom>
          <a:noFill/>
        </p:spPr>
        <p:txBody>
          <a:bodyPr wrap="none" rtlCol="0">
            <a:spAutoFit/>
          </a:bodyPr>
          <a:lstStyle/>
          <a:p>
            <a:pPr algn="r"/>
            <a:r>
              <a:rPr lang="en-US" sz="1200">
                <a:latin typeface="+mn-lt"/>
              </a:rPr>
              <a:t>70</a:t>
            </a:r>
          </a:p>
        </p:txBody>
      </p:sp>
      <p:sp>
        <p:nvSpPr>
          <p:cNvPr id="101" name="TextBox 100">
            <a:extLst>
              <a:ext uri="{FF2B5EF4-FFF2-40B4-BE49-F238E27FC236}">
                <a16:creationId xmlns:a16="http://schemas.microsoft.com/office/drawing/2014/main" id="{7D891675-17D1-7D47-B56A-B5DEDA18B0E2}"/>
              </a:ext>
            </a:extLst>
          </p:cNvPr>
          <p:cNvSpPr txBox="1"/>
          <p:nvPr/>
        </p:nvSpPr>
        <p:spPr>
          <a:xfrm>
            <a:off x="1310580" y="2834346"/>
            <a:ext cx="354584" cy="276999"/>
          </a:xfrm>
          <a:prstGeom prst="rect">
            <a:avLst/>
          </a:prstGeom>
          <a:noFill/>
        </p:spPr>
        <p:txBody>
          <a:bodyPr wrap="none" rtlCol="0">
            <a:spAutoFit/>
          </a:bodyPr>
          <a:lstStyle/>
          <a:p>
            <a:pPr algn="r"/>
            <a:r>
              <a:rPr lang="en-US" sz="1200">
                <a:latin typeface="+mn-lt"/>
              </a:rPr>
              <a:t>60</a:t>
            </a:r>
          </a:p>
        </p:txBody>
      </p:sp>
      <p:sp>
        <p:nvSpPr>
          <p:cNvPr id="99" name="TextBox 98">
            <a:extLst>
              <a:ext uri="{FF2B5EF4-FFF2-40B4-BE49-F238E27FC236}">
                <a16:creationId xmlns:a16="http://schemas.microsoft.com/office/drawing/2014/main" id="{73F39A90-88B3-5046-96E7-1F1B38985130}"/>
              </a:ext>
            </a:extLst>
          </p:cNvPr>
          <p:cNvSpPr txBox="1"/>
          <p:nvPr/>
        </p:nvSpPr>
        <p:spPr>
          <a:xfrm>
            <a:off x="1313954" y="3080256"/>
            <a:ext cx="354584" cy="276999"/>
          </a:xfrm>
          <a:prstGeom prst="rect">
            <a:avLst/>
          </a:prstGeom>
          <a:noFill/>
        </p:spPr>
        <p:txBody>
          <a:bodyPr wrap="none" rtlCol="0">
            <a:spAutoFit/>
          </a:bodyPr>
          <a:lstStyle/>
          <a:p>
            <a:pPr algn="r"/>
            <a:r>
              <a:rPr lang="en-US" sz="1200">
                <a:latin typeface="+mn-lt"/>
              </a:rPr>
              <a:t>50</a:t>
            </a:r>
          </a:p>
        </p:txBody>
      </p:sp>
      <p:sp>
        <p:nvSpPr>
          <p:cNvPr id="97" name="TextBox 96">
            <a:extLst>
              <a:ext uri="{FF2B5EF4-FFF2-40B4-BE49-F238E27FC236}">
                <a16:creationId xmlns:a16="http://schemas.microsoft.com/office/drawing/2014/main" id="{EEBA7FF7-D800-5D49-BACA-015C4D53C7C6}"/>
              </a:ext>
            </a:extLst>
          </p:cNvPr>
          <p:cNvSpPr txBox="1"/>
          <p:nvPr/>
        </p:nvSpPr>
        <p:spPr>
          <a:xfrm>
            <a:off x="1310580" y="3320180"/>
            <a:ext cx="354584" cy="276999"/>
          </a:xfrm>
          <a:prstGeom prst="rect">
            <a:avLst/>
          </a:prstGeom>
          <a:noFill/>
        </p:spPr>
        <p:txBody>
          <a:bodyPr wrap="none" rtlCol="0">
            <a:spAutoFit/>
          </a:bodyPr>
          <a:lstStyle/>
          <a:p>
            <a:pPr algn="r"/>
            <a:r>
              <a:rPr lang="en-US" sz="1200">
                <a:latin typeface="+mn-lt"/>
              </a:rPr>
              <a:t>40</a:t>
            </a:r>
          </a:p>
        </p:txBody>
      </p:sp>
      <p:sp>
        <p:nvSpPr>
          <p:cNvPr id="95" name="TextBox 94">
            <a:extLst>
              <a:ext uri="{FF2B5EF4-FFF2-40B4-BE49-F238E27FC236}">
                <a16:creationId xmlns:a16="http://schemas.microsoft.com/office/drawing/2014/main" id="{2FEB2A7A-85D7-F641-BF6A-92D46D5335EC}"/>
              </a:ext>
            </a:extLst>
          </p:cNvPr>
          <p:cNvSpPr txBox="1"/>
          <p:nvPr/>
        </p:nvSpPr>
        <p:spPr>
          <a:xfrm>
            <a:off x="1310580" y="3560106"/>
            <a:ext cx="354584" cy="276999"/>
          </a:xfrm>
          <a:prstGeom prst="rect">
            <a:avLst/>
          </a:prstGeom>
          <a:noFill/>
        </p:spPr>
        <p:txBody>
          <a:bodyPr wrap="none" rtlCol="0">
            <a:spAutoFit/>
          </a:bodyPr>
          <a:lstStyle/>
          <a:p>
            <a:pPr algn="r"/>
            <a:r>
              <a:rPr lang="en-US" sz="1200">
                <a:latin typeface="+mn-lt"/>
              </a:rPr>
              <a:t>30</a:t>
            </a:r>
          </a:p>
        </p:txBody>
      </p:sp>
      <p:sp>
        <p:nvSpPr>
          <p:cNvPr id="93" name="TextBox 92">
            <a:extLst>
              <a:ext uri="{FF2B5EF4-FFF2-40B4-BE49-F238E27FC236}">
                <a16:creationId xmlns:a16="http://schemas.microsoft.com/office/drawing/2014/main" id="{1729DF5C-1164-7640-9726-AFD8F314BAC7}"/>
              </a:ext>
            </a:extLst>
          </p:cNvPr>
          <p:cNvSpPr txBox="1"/>
          <p:nvPr/>
        </p:nvSpPr>
        <p:spPr>
          <a:xfrm>
            <a:off x="1310580" y="3811998"/>
            <a:ext cx="354584" cy="276999"/>
          </a:xfrm>
          <a:prstGeom prst="rect">
            <a:avLst/>
          </a:prstGeom>
          <a:noFill/>
        </p:spPr>
        <p:txBody>
          <a:bodyPr wrap="none" rtlCol="0">
            <a:spAutoFit/>
          </a:bodyPr>
          <a:lstStyle/>
          <a:p>
            <a:pPr algn="r"/>
            <a:r>
              <a:rPr lang="en-US" sz="1200">
                <a:latin typeface="+mn-lt"/>
              </a:rPr>
              <a:t>20</a:t>
            </a:r>
          </a:p>
        </p:txBody>
      </p:sp>
      <p:sp>
        <p:nvSpPr>
          <p:cNvPr id="91" name="TextBox 90">
            <a:extLst>
              <a:ext uri="{FF2B5EF4-FFF2-40B4-BE49-F238E27FC236}">
                <a16:creationId xmlns:a16="http://schemas.microsoft.com/office/drawing/2014/main" id="{D92DEC96-5065-D249-9797-B2D25361CF95}"/>
              </a:ext>
            </a:extLst>
          </p:cNvPr>
          <p:cNvSpPr txBox="1"/>
          <p:nvPr/>
        </p:nvSpPr>
        <p:spPr>
          <a:xfrm>
            <a:off x="1310580" y="4048936"/>
            <a:ext cx="354584" cy="276999"/>
          </a:xfrm>
          <a:prstGeom prst="rect">
            <a:avLst/>
          </a:prstGeom>
          <a:noFill/>
        </p:spPr>
        <p:txBody>
          <a:bodyPr wrap="none" rtlCol="0">
            <a:spAutoFit/>
          </a:bodyPr>
          <a:lstStyle/>
          <a:p>
            <a:pPr algn="r"/>
            <a:r>
              <a:rPr lang="en-US" sz="1200">
                <a:latin typeface="+mn-lt"/>
              </a:rPr>
              <a:t>10</a:t>
            </a:r>
          </a:p>
        </p:txBody>
      </p:sp>
      <p:sp>
        <p:nvSpPr>
          <p:cNvPr id="71" name="TextBox 70">
            <a:extLst>
              <a:ext uri="{FF2B5EF4-FFF2-40B4-BE49-F238E27FC236}">
                <a16:creationId xmlns:a16="http://schemas.microsoft.com/office/drawing/2014/main" id="{5A99C0C2-52AD-A348-B8AB-EF45436BF86D}"/>
              </a:ext>
            </a:extLst>
          </p:cNvPr>
          <p:cNvSpPr txBox="1"/>
          <p:nvPr/>
        </p:nvSpPr>
        <p:spPr>
          <a:xfrm rot="16200000">
            <a:off x="739944" y="3057828"/>
            <a:ext cx="766555" cy="276999"/>
          </a:xfrm>
          <a:prstGeom prst="rect">
            <a:avLst/>
          </a:prstGeom>
          <a:noFill/>
        </p:spPr>
        <p:txBody>
          <a:bodyPr wrap="none" rtlCol="0">
            <a:spAutoFit/>
          </a:bodyPr>
          <a:lstStyle/>
          <a:p>
            <a:pPr algn="ctr"/>
            <a:r>
              <a:rPr lang="en-US" sz="1200" b="1">
                <a:latin typeface="+mn-lt"/>
              </a:rPr>
              <a:t>PFS (%)</a:t>
            </a:r>
          </a:p>
        </p:txBody>
      </p:sp>
      <p:sp>
        <p:nvSpPr>
          <p:cNvPr id="89" name="TextBox 88">
            <a:extLst>
              <a:ext uri="{FF2B5EF4-FFF2-40B4-BE49-F238E27FC236}">
                <a16:creationId xmlns:a16="http://schemas.microsoft.com/office/drawing/2014/main" id="{B9A66221-2243-B94F-BE05-8CE381AEECB0}"/>
              </a:ext>
            </a:extLst>
          </p:cNvPr>
          <p:cNvSpPr txBox="1"/>
          <p:nvPr/>
        </p:nvSpPr>
        <p:spPr>
          <a:xfrm>
            <a:off x="1395538" y="4297830"/>
            <a:ext cx="269626" cy="276999"/>
          </a:xfrm>
          <a:prstGeom prst="rect">
            <a:avLst/>
          </a:prstGeom>
          <a:noFill/>
        </p:spPr>
        <p:txBody>
          <a:bodyPr wrap="none" rtlCol="0">
            <a:spAutoFit/>
          </a:bodyPr>
          <a:lstStyle/>
          <a:p>
            <a:pPr algn="r"/>
            <a:r>
              <a:rPr lang="en-US" sz="1200">
                <a:latin typeface="+mn-lt"/>
              </a:rPr>
              <a:t>0</a:t>
            </a:r>
          </a:p>
        </p:txBody>
      </p:sp>
      <p:cxnSp>
        <p:nvCxnSpPr>
          <p:cNvPr id="90" name="Straight Connector 89">
            <a:extLst>
              <a:ext uri="{FF2B5EF4-FFF2-40B4-BE49-F238E27FC236}">
                <a16:creationId xmlns:a16="http://schemas.microsoft.com/office/drawing/2014/main" id="{7C9A655F-2407-6B4B-8C88-95B8D3E5A7D6}"/>
              </a:ext>
            </a:extLst>
          </p:cNvPr>
          <p:cNvCxnSpPr>
            <a:cxnSpLocks/>
          </p:cNvCxnSpPr>
          <p:nvPr/>
        </p:nvCxnSpPr>
        <p:spPr bwMode="auto">
          <a:xfrm flipH="1">
            <a:off x="1665164" y="4425742"/>
            <a:ext cx="34294"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3" name="Straight Connector 72">
            <a:extLst>
              <a:ext uri="{FF2B5EF4-FFF2-40B4-BE49-F238E27FC236}">
                <a16:creationId xmlns:a16="http://schemas.microsoft.com/office/drawing/2014/main" id="{1BBD46B3-D230-C542-A4E1-B9D8D1EDEB62}"/>
              </a:ext>
            </a:extLst>
          </p:cNvPr>
          <p:cNvCxnSpPr>
            <a:cxnSpLocks/>
          </p:cNvCxnSpPr>
          <p:nvPr/>
        </p:nvCxnSpPr>
        <p:spPr bwMode="auto">
          <a:xfrm>
            <a:off x="2293669" y="4475459"/>
            <a:ext cx="0" cy="24572"/>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4" name="Straight Connector 73">
            <a:extLst>
              <a:ext uri="{FF2B5EF4-FFF2-40B4-BE49-F238E27FC236}">
                <a16:creationId xmlns:a16="http://schemas.microsoft.com/office/drawing/2014/main" id="{272AF0A4-2050-A342-A1DE-8534F20A6B35}"/>
              </a:ext>
            </a:extLst>
          </p:cNvPr>
          <p:cNvCxnSpPr>
            <a:cxnSpLocks/>
          </p:cNvCxnSpPr>
          <p:nvPr/>
        </p:nvCxnSpPr>
        <p:spPr bwMode="auto">
          <a:xfrm>
            <a:off x="2813973" y="4475459"/>
            <a:ext cx="0" cy="24572"/>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5" name="Straight Connector 74">
            <a:extLst>
              <a:ext uri="{FF2B5EF4-FFF2-40B4-BE49-F238E27FC236}">
                <a16:creationId xmlns:a16="http://schemas.microsoft.com/office/drawing/2014/main" id="{D707AF80-2465-2F44-AD76-94C36BC62082}"/>
              </a:ext>
            </a:extLst>
          </p:cNvPr>
          <p:cNvCxnSpPr>
            <a:cxnSpLocks/>
          </p:cNvCxnSpPr>
          <p:nvPr/>
        </p:nvCxnSpPr>
        <p:spPr bwMode="auto">
          <a:xfrm>
            <a:off x="3321787" y="4475459"/>
            <a:ext cx="0" cy="24572"/>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6" name="Straight Connector 75">
            <a:extLst>
              <a:ext uri="{FF2B5EF4-FFF2-40B4-BE49-F238E27FC236}">
                <a16:creationId xmlns:a16="http://schemas.microsoft.com/office/drawing/2014/main" id="{B1CBF644-8F7D-C847-8BA9-7446F65A4FCC}"/>
              </a:ext>
            </a:extLst>
          </p:cNvPr>
          <p:cNvCxnSpPr>
            <a:cxnSpLocks/>
          </p:cNvCxnSpPr>
          <p:nvPr/>
        </p:nvCxnSpPr>
        <p:spPr bwMode="auto">
          <a:xfrm>
            <a:off x="3834052" y="4475459"/>
            <a:ext cx="0" cy="24572"/>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7" name="Straight Connector 76">
            <a:extLst>
              <a:ext uri="{FF2B5EF4-FFF2-40B4-BE49-F238E27FC236}">
                <a16:creationId xmlns:a16="http://schemas.microsoft.com/office/drawing/2014/main" id="{2FD25DBE-C295-A349-9694-A9AFEAC45E33}"/>
              </a:ext>
            </a:extLst>
          </p:cNvPr>
          <p:cNvCxnSpPr>
            <a:cxnSpLocks/>
          </p:cNvCxnSpPr>
          <p:nvPr/>
        </p:nvCxnSpPr>
        <p:spPr bwMode="auto">
          <a:xfrm>
            <a:off x="4345479" y="4475459"/>
            <a:ext cx="0" cy="24572"/>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8" name="Straight Connector 77">
            <a:extLst>
              <a:ext uri="{FF2B5EF4-FFF2-40B4-BE49-F238E27FC236}">
                <a16:creationId xmlns:a16="http://schemas.microsoft.com/office/drawing/2014/main" id="{3CD02C15-C9D7-BD41-B971-84E4F89E9C3B}"/>
              </a:ext>
            </a:extLst>
          </p:cNvPr>
          <p:cNvCxnSpPr>
            <a:cxnSpLocks/>
          </p:cNvCxnSpPr>
          <p:nvPr/>
        </p:nvCxnSpPr>
        <p:spPr bwMode="auto">
          <a:xfrm>
            <a:off x="4867264" y="4475459"/>
            <a:ext cx="0" cy="24572"/>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1" name="TextBox 80">
            <a:extLst>
              <a:ext uri="{FF2B5EF4-FFF2-40B4-BE49-F238E27FC236}">
                <a16:creationId xmlns:a16="http://schemas.microsoft.com/office/drawing/2014/main" id="{8932FD73-E360-1F4E-B893-16A7D86CA8F1}"/>
              </a:ext>
            </a:extLst>
          </p:cNvPr>
          <p:cNvSpPr txBox="1"/>
          <p:nvPr/>
        </p:nvSpPr>
        <p:spPr>
          <a:xfrm>
            <a:off x="1650221" y="4474681"/>
            <a:ext cx="269626" cy="276999"/>
          </a:xfrm>
          <a:prstGeom prst="rect">
            <a:avLst/>
          </a:prstGeom>
          <a:noFill/>
        </p:spPr>
        <p:txBody>
          <a:bodyPr wrap="none" rtlCol="0">
            <a:spAutoFit/>
          </a:bodyPr>
          <a:lstStyle/>
          <a:p>
            <a:pPr algn="ctr"/>
            <a:r>
              <a:rPr lang="en-US" sz="1200">
                <a:latin typeface="+mn-lt"/>
              </a:rPr>
              <a:t>0</a:t>
            </a:r>
          </a:p>
        </p:txBody>
      </p:sp>
      <p:sp>
        <p:nvSpPr>
          <p:cNvPr id="82" name="TextBox 81">
            <a:extLst>
              <a:ext uri="{FF2B5EF4-FFF2-40B4-BE49-F238E27FC236}">
                <a16:creationId xmlns:a16="http://schemas.microsoft.com/office/drawing/2014/main" id="{E503466A-E7DE-E94E-9FF3-5E1579582610}"/>
              </a:ext>
            </a:extLst>
          </p:cNvPr>
          <p:cNvSpPr txBox="1"/>
          <p:nvPr/>
        </p:nvSpPr>
        <p:spPr>
          <a:xfrm>
            <a:off x="2158856" y="4474681"/>
            <a:ext cx="269626" cy="276999"/>
          </a:xfrm>
          <a:prstGeom prst="rect">
            <a:avLst/>
          </a:prstGeom>
          <a:noFill/>
        </p:spPr>
        <p:txBody>
          <a:bodyPr wrap="none" rtlCol="0">
            <a:spAutoFit/>
          </a:bodyPr>
          <a:lstStyle/>
          <a:p>
            <a:pPr algn="ctr"/>
            <a:r>
              <a:rPr lang="en-US" sz="1200">
                <a:latin typeface="+mn-lt"/>
              </a:rPr>
              <a:t>6</a:t>
            </a:r>
          </a:p>
        </p:txBody>
      </p:sp>
      <p:sp>
        <p:nvSpPr>
          <p:cNvPr id="83" name="TextBox 82">
            <a:extLst>
              <a:ext uri="{FF2B5EF4-FFF2-40B4-BE49-F238E27FC236}">
                <a16:creationId xmlns:a16="http://schemas.microsoft.com/office/drawing/2014/main" id="{D04BE6C5-2DE4-1A42-A766-6C0E8904972D}"/>
              </a:ext>
            </a:extLst>
          </p:cNvPr>
          <p:cNvSpPr txBox="1"/>
          <p:nvPr/>
        </p:nvSpPr>
        <p:spPr>
          <a:xfrm>
            <a:off x="2636682" y="4474681"/>
            <a:ext cx="354585" cy="276999"/>
          </a:xfrm>
          <a:prstGeom prst="rect">
            <a:avLst/>
          </a:prstGeom>
          <a:noFill/>
        </p:spPr>
        <p:txBody>
          <a:bodyPr wrap="none" rtlCol="0">
            <a:spAutoFit/>
          </a:bodyPr>
          <a:lstStyle/>
          <a:p>
            <a:pPr algn="ctr"/>
            <a:r>
              <a:rPr lang="en-US" sz="1200">
                <a:latin typeface="+mn-lt"/>
              </a:rPr>
              <a:t>12</a:t>
            </a:r>
          </a:p>
        </p:txBody>
      </p:sp>
      <p:sp>
        <p:nvSpPr>
          <p:cNvPr id="84" name="TextBox 83">
            <a:extLst>
              <a:ext uri="{FF2B5EF4-FFF2-40B4-BE49-F238E27FC236}">
                <a16:creationId xmlns:a16="http://schemas.microsoft.com/office/drawing/2014/main" id="{E9769271-F723-1944-9460-4B4B990FB0DE}"/>
              </a:ext>
            </a:extLst>
          </p:cNvPr>
          <p:cNvSpPr txBox="1"/>
          <p:nvPr/>
        </p:nvSpPr>
        <p:spPr>
          <a:xfrm>
            <a:off x="3144496" y="4474681"/>
            <a:ext cx="354585" cy="276999"/>
          </a:xfrm>
          <a:prstGeom prst="rect">
            <a:avLst/>
          </a:prstGeom>
          <a:noFill/>
        </p:spPr>
        <p:txBody>
          <a:bodyPr wrap="none" rtlCol="0">
            <a:spAutoFit/>
          </a:bodyPr>
          <a:lstStyle/>
          <a:p>
            <a:pPr algn="ctr"/>
            <a:r>
              <a:rPr lang="en-US" sz="1200">
                <a:latin typeface="+mn-lt"/>
              </a:rPr>
              <a:t>18</a:t>
            </a:r>
          </a:p>
        </p:txBody>
      </p:sp>
      <p:sp>
        <p:nvSpPr>
          <p:cNvPr id="85" name="TextBox 84">
            <a:extLst>
              <a:ext uri="{FF2B5EF4-FFF2-40B4-BE49-F238E27FC236}">
                <a16:creationId xmlns:a16="http://schemas.microsoft.com/office/drawing/2014/main" id="{9B439245-316B-CD4A-9209-0BC5D4681DE1}"/>
              </a:ext>
            </a:extLst>
          </p:cNvPr>
          <p:cNvSpPr txBox="1"/>
          <p:nvPr/>
        </p:nvSpPr>
        <p:spPr>
          <a:xfrm>
            <a:off x="3656761" y="4474681"/>
            <a:ext cx="354585" cy="276999"/>
          </a:xfrm>
          <a:prstGeom prst="rect">
            <a:avLst/>
          </a:prstGeom>
          <a:noFill/>
        </p:spPr>
        <p:txBody>
          <a:bodyPr wrap="none" rtlCol="0">
            <a:spAutoFit/>
          </a:bodyPr>
          <a:lstStyle/>
          <a:p>
            <a:pPr algn="ctr"/>
            <a:r>
              <a:rPr lang="en-US" sz="1200">
                <a:latin typeface="+mn-lt"/>
              </a:rPr>
              <a:t>24</a:t>
            </a:r>
          </a:p>
        </p:txBody>
      </p:sp>
      <p:sp>
        <p:nvSpPr>
          <p:cNvPr id="86" name="TextBox 85">
            <a:extLst>
              <a:ext uri="{FF2B5EF4-FFF2-40B4-BE49-F238E27FC236}">
                <a16:creationId xmlns:a16="http://schemas.microsoft.com/office/drawing/2014/main" id="{E7DBFB30-6E7B-EE46-876F-5957BD165CA2}"/>
              </a:ext>
            </a:extLst>
          </p:cNvPr>
          <p:cNvSpPr txBox="1"/>
          <p:nvPr/>
        </p:nvSpPr>
        <p:spPr>
          <a:xfrm>
            <a:off x="4168188" y="4474681"/>
            <a:ext cx="354585" cy="276999"/>
          </a:xfrm>
          <a:prstGeom prst="rect">
            <a:avLst/>
          </a:prstGeom>
          <a:noFill/>
        </p:spPr>
        <p:txBody>
          <a:bodyPr wrap="none" rtlCol="0">
            <a:spAutoFit/>
          </a:bodyPr>
          <a:lstStyle/>
          <a:p>
            <a:pPr algn="ctr"/>
            <a:r>
              <a:rPr lang="en-US" sz="1200">
                <a:latin typeface="+mn-lt"/>
              </a:rPr>
              <a:t>30</a:t>
            </a:r>
          </a:p>
        </p:txBody>
      </p:sp>
      <p:sp>
        <p:nvSpPr>
          <p:cNvPr id="87" name="TextBox 86">
            <a:extLst>
              <a:ext uri="{FF2B5EF4-FFF2-40B4-BE49-F238E27FC236}">
                <a16:creationId xmlns:a16="http://schemas.microsoft.com/office/drawing/2014/main" id="{BE8356DB-7C82-034E-9AC1-A3FAD562BEF5}"/>
              </a:ext>
            </a:extLst>
          </p:cNvPr>
          <p:cNvSpPr txBox="1"/>
          <p:nvPr/>
        </p:nvSpPr>
        <p:spPr>
          <a:xfrm>
            <a:off x="4689973" y="4474681"/>
            <a:ext cx="354585" cy="276999"/>
          </a:xfrm>
          <a:prstGeom prst="rect">
            <a:avLst/>
          </a:prstGeom>
          <a:noFill/>
        </p:spPr>
        <p:txBody>
          <a:bodyPr wrap="none" rtlCol="0">
            <a:spAutoFit/>
          </a:bodyPr>
          <a:lstStyle/>
          <a:p>
            <a:pPr algn="ctr"/>
            <a:r>
              <a:rPr lang="en-US" sz="1200">
                <a:latin typeface="+mn-lt"/>
              </a:rPr>
              <a:t>36</a:t>
            </a:r>
          </a:p>
        </p:txBody>
      </p:sp>
      <p:sp>
        <p:nvSpPr>
          <p:cNvPr id="88" name="TextBox 87">
            <a:extLst>
              <a:ext uri="{FF2B5EF4-FFF2-40B4-BE49-F238E27FC236}">
                <a16:creationId xmlns:a16="http://schemas.microsoft.com/office/drawing/2014/main" id="{A4ECF0FF-20A9-614A-A868-695385F05C2A}"/>
              </a:ext>
            </a:extLst>
          </p:cNvPr>
          <p:cNvSpPr txBox="1"/>
          <p:nvPr/>
        </p:nvSpPr>
        <p:spPr>
          <a:xfrm>
            <a:off x="5199106" y="4474681"/>
            <a:ext cx="354585" cy="276999"/>
          </a:xfrm>
          <a:prstGeom prst="rect">
            <a:avLst/>
          </a:prstGeom>
          <a:noFill/>
        </p:spPr>
        <p:txBody>
          <a:bodyPr wrap="none" rtlCol="0">
            <a:spAutoFit/>
          </a:bodyPr>
          <a:lstStyle/>
          <a:p>
            <a:pPr algn="ctr"/>
            <a:r>
              <a:rPr lang="en-US" sz="1200">
                <a:latin typeface="+mn-lt"/>
              </a:rPr>
              <a:t>42</a:t>
            </a:r>
          </a:p>
        </p:txBody>
      </p:sp>
      <p:cxnSp>
        <p:nvCxnSpPr>
          <p:cNvPr id="80" name="Straight Connector 79">
            <a:extLst>
              <a:ext uri="{FF2B5EF4-FFF2-40B4-BE49-F238E27FC236}">
                <a16:creationId xmlns:a16="http://schemas.microsoft.com/office/drawing/2014/main" id="{3A2FCC37-D15D-1F45-A537-B2F74A4E75F8}"/>
              </a:ext>
            </a:extLst>
          </p:cNvPr>
          <p:cNvCxnSpPr>
            <a:cxnSpLocks/>
          </p:cNvCxnSpPr>
          <p:nvPr/>
        </p:nvCxnSpPr>
        <p:spPr bwMode="auto">
          <a:xfrm>
            <a:off x="5376397" y="4475459"/>
            <a:ext cx="0" cy="24572"/>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33" name="Freeform: Shape 411">
            <a:extLst>
              <a:ext uri="{FF2B5EF4-FFF2-40B4-BE49-F238E27FC236}">
                <a16:creationId xmlns:a16="http://schemas.microsoft.com/office/drawing/2014/main" id="{F9AE9EA7-9947-9F43-A369-09F26AE38341}"/>
              </a:ext>
            </a:extLst>
          </p:cNvPr>
          <p:cNvSpPr/>
          <p:nvPr/>
        </p:nvSpPr>
        <p:spPr>
          <a:xfrm>
            <a:off x="354137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34" name="Freeform: Shape 412">
            <a:extLst>
              <a:ext uri="{FF2B5EF4-FFF2-40B4-BE49-F238E27FC236}">
                <a16:creationId xmlns:a16="http://schemas.microsoft.com/office/drawing/2014/main" id="{B43BFEB8-1159-1B4B-A5A6-5249752E7908}"/>
              </a:ext>
            </a:extLst>
          </p:cNvPr>
          <p:cNvSpPr/>
          <p:nvPr/>
        </p:nvSpPr>
        <p:spPr>
          <a:xfrm>
            <a:off x="3569678"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35" name="Freeform: Shape 413">
            <a:extLst>
              <a:ext uri="{FF2B5EF4-FFF2-40B4-BE49-F238E27FC236}">
                <a16:creationId xmlns:a16="http://schemas.microsoft.com/office/drawing/2014/main" id="{1D59AD3F-0A50-3D49-A393-8195DD4F6513}"/>
              </a:ext>
            </a:extLst>
          </p:cNvPr>
          <p:cNvSpPr/>
          <p:nvPr/>
        </p:nvSpPr>
        <p:spPr>
          <a:xfrm>
            <a:off x="487438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36" name="Freeform: Shape 414">
            <a:extLst>
              <a:ext uri="{FF2B5EF4-FFF2-40B4-BE49-F238E27FC236}">
                <a16:creationId xmlns:a16="http://schemas.microsoft.com/office/drawing/2014/main" id="{16831DEB-EA08-D14E-AAA8-5EB75819E84A}"/>
              </a:ext>
            </a:extLst>
          </p:cNvPr>
          <p:cNvSpPr/>
          <p:nvPr/>
        </p:nvSpPr>
        <p:spPr>
          <a:xfrm>
            <a:off x="490269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37" name="Freeform: Shape 415">
            <a:extLst>
              <a:ext uri="{FF2B5EF4-FFF2-40B4-BE49-F238E27FC236}">
                <a16:creationId xmlns:a16="http://schemas.microsoft.com/office/drawing/2014/main" id="{D0B99CE9-C782-D84B-B763-C2CFD312FCB0}"/>
              </a:ext>
            </a:extLst>
          </p:cNvPr>
          <p:cNvSpPr/>
          <p:nvPr/>
        </p:nvSpPr>
        <p:spPr>
          <a:xfrm>
            <a:off x="4888725"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38" name="Freeform: Shape 416">
            <a:extLst>
              <a:ext uri="{FF2B5EF4-FFF2-40B4-BE49-F238E27FC236}">
                <a16:creationId xmlns:a16="http://schemas.microsoft.com/office/drawing/2014/main" id="{827B9163-74FB-2843-B929-F4B4F81611F6}"/>
              </a:ext>
            </a:extLst>
          </p:cNvPr>
          <p:cNvSpPr/>
          <p:nvPr/>
        </p:nvSpPr>
        <p:spPr>
          <a:xfrm>
            <a:off x="491703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39" name="Freeform: Shape 417">
            <a:extLst>
              <a:ext uri="{FF2B5EF4-FFF2-40B4-BE49-F238E27FC236}">
                <a16:creationId xmlns:a16="http://schemas.microsoft.com/office/drawing/2014/main" id="{BAC02450-D764-124B-9E3A-54CE148EA887}"/>
              </a:ext>
            </a:extLst>
          </p:cNvPr>
          <p:cNvSpPr/>
          <p:nvPr/>
        </p:nvSpPr>
        <p:spPr>
          <a:xfrm>
            <a:off x="4891631"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40" name="Freeform: Shape 418">
            <a:extLst>
              <a:ext uri="{FF2B5EF4-FFF2-40B4-BE49-F238E27FC236}">
                <a16:creationId xmlns:a16="http://schemas.microsoft.com/office/drawing/2014/main" id="{D3C3CB87-290B-A54F-AC54-11947B07DE97}"/>
              </a:ext>
            </a:extLst>
          </p:cNvPr>
          <p:cNvSpPr/>
          <p:nvPr/>
        </p:nvSpPr>
        <p:spPr>
          <a:xfrm>
            <a:off x="4919937"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41" name="Freeform: Shape 419">
            <a:extLst>
              <a:ext uri="{FF2B5EF4-FFF2-40B4-BE49-F238E27FC236}">
                <a16:creationId xmlns:a16="http://schemas.microsoft.com/office/drawing/2014/main" id="{4C803E63-A02F-E24E-93D0-2CBD843B3C41}"/>
              </a:ext>
            </a:extLst>
          </p:cNvPr>
          <p:cNvSpPr/>
          <p:nvPr/>
        </p:nvSpPr>
        <p:spPr>
          <a:xfrm>
            <a:off x="4891631"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42" name="Freeform: Shape 420">
            <a:extLst>
              <a:ext uri="{FF2B5EF4-FFF2-40B4-BE49-F238E27FC236}">
                <a16:creationId xmlns:a16="http://schemas.microsoft.com/office/drawing/2014/main" id="{E9F3365D-D2D3-1E4E-A9E3-8CD72A952C3F}"/>
              </a:ext>
            </a:extLst>
          </p:cNvPr>
          <p:cNvSpPr/>
          <p:nvPr/>
        </p:nvSpPr>
        <p:spPr>
          <a:xfrm>
            <a:off x="4919937"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43" name="Freeform: Shape 421">
            <a:extLst>
              <a:ext uri="{FF2B5EF4-FFF2-40B4-BE49-F238E27FC236}">
                <a16:creationId xmlns:a16="http://schemas.microsoft.com/office/drawing/2014/main" id="{F6CA37D2-5428-D843-90A0-112D1BCE89BE}"/>
              </a:ext>
            </a:extLst>
          </p:cNvPr>
          <p:cNvSpPr/>
          <p:nvPr/>
        </p:nvSpPr>
        <p:spPr>
          <a:xfrm>
            <a:off x="489444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44" name="Freeform: Shape 422">
            <a:extLst>
              <a:ext uri="{FF2B5EF4-FFF2-40B4-BE49-F238E27FC236}">
                <a16:creationId xmlns:a16="http://schemas.microsoft.com/office/drawing/2014/main" id="{7EBD4004-D5A0-0540-A484-E9B963AEB906}"/>
              </a:ext>
            </a:extLst>
          </p:cNvPr>
          <p:cNvSpPr/>
          <p:nvPr/>
        </p:nvSpPr>
        <p:spPr>
          <a:xfrm>
            <a:off x="4922749"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45" name="Freeform: Shape 423">
            <a:extLst>
              <a:ext uri="{FF2B5EF4-FFF2-40B4-BE49-F238E27FC236}">
                <a16:creationId xmlns:a16="http://schemas.microsoft.com/office/drawing/2014/main" id="{596F0471-2A4A-A74E-B8D5-4C0CCF6DAA09}"/>
              </a:ext>
            </a:extLst>
          </p:cNvPr>
          <p:cNvSpPr/>
          <p:nvPr/>
        </p:nvSpPr>
        <p:spPr>
          <a:xfrm>
            <a:off x="489444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46" name="Freeform: Shape 424">
            <a:extLst>
              <a:ext uri="{FF2B5EF4-FFF2-40B4-BE49-F238E27FC236}">
                <a16:creationId xmlns:a16="http://schemas.microsoft.com/office/drawing/2014/main" id="{32404696-FD38-7045-810A-2375530DF72A}"/>
              </a:ext>
            </a:extLst>
          </p:cNvPr>
          <p:cNvSpPr/>
          <p:nvPr/>
        </p:nvSpPr>
        <p:spPr>
          <a:xfrm>
            <a:off x="4922749"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47" name="Freeform: Shape 425">
            <a:extLst>
              <a:ext uri="{FF2B5EF4-FFF2-40B4-BE49-F238E27FC236}">
                <a16:creationId xmlns:a16="http://schemas.microsoft.com/office/drawing/2014/main" id="{9351CD18-AFC8-9B4D-8EA1-DFCDBB0230DF}"/>
              </a:ext>
            </a:extLst>
          </p:cNvPr>
          <p:cNvSpPr/>
          <p:nvPr/>
        </p:nvSpPr>
        <p:spPr>
          <a:xfrm>
            <a:off x="489444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48" name="Freeform: Shape 426">
            <a:extLst>
              <a:ext uri="{FF2B5EF4-FFF2-40B4-BE49-F238E27FC236}">
                <a16:creationId xmlns:a16="http://schemas.microsoft.com/office/drawing/2014/main" id="{FEFD3C31-F542-E345-8FB9-A8F7D0BFEC14}"/>
              </a:ext>
            </a:extLst>
          </p:cNvPr>
          <p:cNvSpPr/>
          <p:nvPr/>
        </p:nvSpPr>
        <p:spPr>
          <a:xfrm>
            <a:off x="4922749"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49" name="Freeform: Shape 427">
            <a:extLst>
              <a:ext uri="{FF2B5EF4-FFF2-40B4-BE49-F238E27FC236}">
                <a16:creationId xmlns:a16="http://schemas.microsoft.com/office/drawing/2014/main" id="{21ECE835-AA65-BB48-9710-6A808BE25691}"/>
              </a:ext>
            </a:extLst>
          </p:cNvPr>
          <p:cNvSpPr/>
          <p:nvPr/>
        </p:nvSpPr>
        <p:spPr>
          <a:xfrm>
            <a:off x="4897348"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50" name="Freeform: Shape 428">
            <a:extLst>
              <a:ext uri="{FF2B5EF4-FFF2-40B4-BE49-F238E27FC236}">
                <a16:creationId xmlns:a16="http://schemas.microsoft.com/office/drawing/2014/main" id="{D3B4E363-D1BE-2947-984A-B840116EBF68}"/>
              </a:ext>
            </a:extLst>
          </p:cNvPr>
          <p:cNvSpPr/>
          <p:nvPr/>
        </p:nvSpPr>
        <p:spPr>
          <a:xfrm>
            <a:off x="4925654"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51" name="Freeform: Shape 429">
            <a:extLst>
              <a:ext uri="{FF2B5EF4-FFF2-40B4-BE49-F238E27FC236}">
                <a16:creationId xmlns:a16="http://schemas.microsoft.com/office/drawing/2014/main" id="{DF34DA57-1C70-F546-9F45-2E384BFC352C}"/>
              </a:ext>
            </a:extLst>
          </p:cNvPr>
          <p:cNvSpPr/>
          <p:nvPr/>
        </p:nvSpPr>
        <p:spPr>
          <a:xfrm>
            <a:off x="490025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52" name="Freeform: Shape 430">
            <a:extLst>
              <a:ext uri="{FF2B5EF4-FFF2-40B4-BE49-F238E27FC236}">
                <a16:creationId xmlns:a16="http://schemas.microsoft.com/office/drawing/2014/main" id="{D449B96E-1E18-7048-9EE4-34E361C0BEA1}"/>
              </a:ext>
            </a:extLst>
          </p:cNvPr>
          <p:cNvSpPr/>
          <p:nvPr/>
        </p:nvSpPr>
        <p:spPr>
          <a:xfrm>
            <a:off x="4928560"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53" name="Freeform: Shape 431">
            <a:extLst>
              <a:ext uri="{FF2B5EF4-FFF2-40B4-BE49-F238E27FC236}">
                <a16:creationId xmlns:a16="http://schemas.microsoft.com/office/drawing/2014/main" id="{F6B3C52B-0886-2F42-ABDC-E3DD4E772587}"/>
              </a:ext>
            </a:extLst>
          </p:cNvPr>
          <p:cNvSpPr/>
          <p:nvPr/>
        </p:nvSpPr>
        <p:spPr>
          <a:xfrm>
            <a:off x="4903066"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54" name="Freeform: Shape 432">
            <a:extLst>
              <a:ext uri="{FF2B5EF4-FFF2-40B4-BE49-F238E27FC236}">
                <a16:creationId xmlns:a16="http://schemas.microsoft.com/office/drawing/2014/main" id="{F568E588-C3C1-0D40-99C3-EB39C6B6907C}"/>
              </a:ext>
            </a:extLst>
          </p:cNvPr>
          <p:cNvSpPr/>
          <p:nvPr/>
        </p:nvSpPr>
        <p:spPr>
          <a:xfrm>
            <a:off x="4931372"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55" name="Freeform: Shape 433">
            <a:extLst>
              <a:ext uri="{FF2B5EF4-FFF2-40B4-BE49-F238E27FC236}">
                <a16:creationId xmlns:a16="http://schemas.microsoft.com/office/drawing/2014/main" id="{A6939821-B710-6D49-B64A-F37436DC5D14}"/>
              </a:ext>
            </a:extLst>
          </p:cNvPr>
          <p:cNvSpPr/>
          <p:nvPr/>
        </p:nvSpPr>
        <p:spPr>
          <a:xfrm>
            <a:off x="491459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56" name="Freeform: Shape 434">
            <a:extLst>
              <a:ext uri="{FF2B5EF4-FFF2-40B4-BE49-F238E27FC236}">
                <a16:creationId xmlns:a16="http://schemas.microsoft.com/office/drawing/2014/main" id="{F9446ED0-491D-3045-A288-DF41168610E6}"/>
              </a:ext>
            </a:extLst>
          </p:cNvPr>
          <p:cNvSpPr/>
          <p:nvPr/>
        </p:nvSpPr>
        <p:spPr>
          <a:xfrm>
            <a:off x="4942900"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57" name="Freeform: Shape 435">
            <a:extLst>
              <a:ext uri="{FF2B5EF4-FFF2-40B4-BE49-F238E27FC236}">
                <a16:creationId xmlns:a16="http://schemas.microsoft.com/office/drawing/2014/main" id="{8828682E-572E-074E-A52B-8AF57F8A2B7B}"/>
              </a:ext>
            </a:extLst>
          </p:cNvPr>
          <p:cNvSpPr/>
          <p:nvPr/>
        </p:nvSpPr>
        <p:spPr>
          <a:xfrm>
            <a:off x="492031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58" name="Freeform: Shape 436">
            <a:extLst>
              <a:ext uri="{FF2B5EF4-FFF2-40B4-BE49-F238E27FC236}">
                <a16:creationId xmlns:a16="http://schemas.microsoft.com/office/drawing/2014/main" id="{D8E89137-C466-924A-9499-3F96B2AC246A}"/>
              </a:ext>
            </a:extLst>
          </p:cNvPr>
          <p:cNvSpPr/>
          <p:nvPr/>
        </p:nvSpPr>
        <p:spPr>
          <a:xfrm>
            <a:off x="4948618"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59" name="Freeform: Shape 437">
            <a:extLst>
              <a:ext uri="{FF2B5EF4-FFF2-40B4-BE49-F238E27FC236}">
                <a16:creationId xmlns:a16="http://schemas.microsoft.com/office/drawing/2014/main" id="{AA226A06-27CB-F445-A3C1-B534379DA4BA}"/>
              </a:ext>
            </a:extLst>
          </p:cNvPr>
          <p:cNvSpPr/>
          <p:nvPr/>
        </p:nvSpPr>
        <p:spPr>
          <a:xfrm>
            <a:off x="492031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60" name="Freeform: Shape 438">
            <a:extLst>
              <a:ext uri="{FF2B5EF4-FFF2-40B4-BE49-F238E27FC236}">
                <a16:creationId xmlns:a16="http://schemas.microsoft.com/office/drawing/2014/main" id="{DA75BFEF-71CA-484D-AF3F-47AB9962E4B5}"/>
              </a:ext>
            </a:extLst>
          </p:cNvPr>
          <p:cNvSpPr/>
          <p:nvPr/>
        </p:nvSpPr>
        <p:spPr>
          <a:xfrm>
            <a:off x="4948618"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61" name="Freeform: Shape 439">
            <a:extLst>
              <a:ext uri="{FF2B5EF4-FFF2-40B4-BE49-F238E27FC236}">
                <a16:creationId xmlns:a16="http://schemas.microsoft.com/office/drawing/2014/main" id="{BA6BF8C4-6F88-F143-B2FE-BBE194239153}"/>
              </a:ext>
            </a:extLst>
          </p:cNvPr>
          <p:cNvSpPr/>
          <p:nvPr/>
        </p:nvSpPr>
        <p:spPr>
          <a:xfrm>
            <a:off x="4923217"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62" name="Freeform: Shape 440">
            <a:extLst>
              <a:ext uri="{FF2B5EF4-FFF2-40B4-BE49-F238E27FC236}">
                <a16:creationId xmlns:a16="http://schemas.microsoft.com/office/drawing/2014/main" id="{42FC04C8-3A21-6A42-A82C-D0BD2586D8FA}"/>
              </a:ext>
            </a:extLst>
          </p:cNvPr>
          <p:cNvSpPr/>
          <p:nvPr/>
        </p:nvSpPr>
        <p:spPr>
          <a:xfrm>
            <a:off x="4951523"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63" name="Freeform: Shape 441">
            <a:extLst>
              <a:ext uri="{FF2B5EF4-FFF2-40B4-BE49-F238E27FC236}">
                <a16:creationId xmlns:a16="http://schemas.microsoft.com/office/drawing/2014/main" id="{BCC83202-9270-8A43-B17B-0B97B58A11FF}"/>
              </a:ext>
            </a:extLst>
          </p:cNvPr>
          <p:cNvSpPr/>
          <p:nvPr/>
        </p:nvSpPr>
        <p:spPr>
          <a:xfrm>
            <a:off x="4940463"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64" name="Freeform: Shape 442">
            <a:extLst>
              <a:ext uri="{FF2B5EF4-FFF2-40B4-BE49-F238E27FC236}">
                <a16:creationId xmlns:a16="http://schemas.microsoft.com/office/drawing/2014/main" id="{89831BAA-1FD1-3F47-921D-592038BC2517}"/>
              </a:ext>
            </a:extLst>
          </p:cNvPr>
          <p:cNvSpPr/>
          <p:nvPr/>
        </p:nvSpPr>
        <p:spPr>
          <a:xfrm>
            <a:off x="4968770"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65" name="Freeform: Shape 443">
            <a:extLst>
              <a:ext uri="{FF2B5EF4-FFF2-40B4-BE49-F238E27FC236}">
                <a16:creationId xmlns:a16="http://schemas.microsoft.com/office/drawing/2014/main" id="{CA6824CF-B893-7B4B-BA35-044E698BEF63}"/>
              </a:ext>
            </a:extLst>
          </p:cNvPr>
          <p:cNvSpPr/>
          <p:nvPr/>
        </p:nvSpPr>
        <p:spPr>
          <a:xfrm>
            <a:off x="4946181"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66" name="Freeform: Shape 444">
            <a:extLst>
              <a:ext uri="{FF2B5EF4-FFF2-40B4-BE49-F238E27FC236}">
                <a16:creationId xmlns:a16="http://schemas.microsoft.com/office/drawing/2014/main" id="{BACBBB81-3523-C743-8943-391026D86D58}"/>
              </a:ext>
            </a:extLst>
          </p:cNvPr>
          <p:cNvSpPr/>
          <p:nvPr/>
        </p:nvSpPr>
        <p:spPr>
          <a:xfrm>
            <a:off x="4974487"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67" name="Freeform: Shape 445">
            <a:extLst>
              <a:ext uri="{FF2B5EF4-FFF2-40B4-BE49-F238E27FC236}">
                <a16:creationId xmlns:a16="http://schemas.microsoft.com/office/drawing/2014/main" id="{2B32A9D0-653D-AE4D-8D8C-12DCCD91B04A}"/>
              </a:ext>
            </a:extLst>
          </p:cNvPr>
          <p:cNvSpPr/>
          <p:nvPr/>
        </p:nvSpPr>
        <p:spPr>
          <a:xfrm>
            <a:off x="495480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68" name="Freeform: Shape 446">
            <a:extLst>
              <a:ext uri="{FF2B5EF4-FFF2-40B4-BE49-F238E27FC236}">
                <a16:creationId xmlns:a16="http://schemas.microsoft.com/office/drawing/2014/main" id="{A200C1DB-8D96-3F47-A07B-5734EA9DE972}"/>
              </a:ext>
            </a:extLst>
          </p:cNvPr>
          <p:cNvSpPr/>
          <p:nvPr/>
        </p:nvSpPr>
        <p:spPr>
          <a:xfrm>
            <a:off x="4983110"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69" name="Freeform: Shape 447">
            <a:extLst>
              <a:ext uri="{FF2B5EF4-FFF2-40B4-BE49-F238E27FC236}">
                <a16:creationId xmlns:a16="http://schemas.microsoft.com/office/drawing/2014/main" id="{65181F8F-F66D-044A-B2D1-F6E91C0D27B3}"/>
              </a:ext>
            </a:extLst>
          </p:cNvPr>
          <p:cNvSpPr/>
          <p:nvPr/>
        </p:nvSpPr>
        <p:spPr>
          <a:xfrm>
            <a:off x="4960521"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70" name="Freeform: Shape 448">
            <a:extLst>
              <a:ext uri="{FF2B5EF4-FFF2-40B4-BE49-F238E27FC236}">
                <a16:creationId xmlns:a16="http://schemas.microsoft.com/office/drawing/2014/main" id="{9ADD5053-8FF9-F14E-84CD-AA1C45E06E8C}"/>
              </a:ext>
            </a:extLst>
          </p:cNvPr>
          <p:cNvSpPr/>
          <p:nvPr/>
        </p:nvSpPr>
        <p:spPr>
          <a:xfrm>
            <a:off x="4988827"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71" name="Freeform: Shape 449">
            <a:extLst>
              <a:ext uri="{FF2B5EF4-FFF2-40B4-BE49-F238E27FC236}">
                <a16:creationId xmlns:a16="http://schemas.microsoft.com/office/drawing/2014/main" id="{CA1406A6-F35F-4C41-9B90-6AFD92942459}"/>
              </a:ext>
            </a:extLst>
          </p:cNvPr>
          <p:cNvSpPr/>
          <p:nvPr/>
        </p:nvSpPr>
        <p:spPr>
          <a:xfrm>
            <a:off x="5089867"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72" name="Freeform: Shape 450">
            <a:extLst>
              <a:ext uri="{FF2B5EF4-FFF2-40B4-BE49-F238E27FC236}">
                <a16:creationId xmlns:a16="http://schemas.microsoft.com/office/drawing/2014/main" id="{33399D83-A3E0-BF43-A9A8-901226DAE04D}"/>
              </a:ext>
            </a:extLst>
          </p:cNvPr>
          <p:cNvSpPr/>
          <p:nvPr/>
        </p:nvSpPr>
        <p:spPr>
          <a:xfrm>
            <a:off x="5118173"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73" name="Freeform: Shape 451">
            <a:extLst>
              <a:ext uri="{FF2B5EF4-FFF2-40B4-BE49-F238E27FC236}">
                <a16:creationId xmlns:a16="http://schemas.microsoft.com/office/drawing/2014/main" id="{502FA42A-CBA5-3841-B887-1A19555E76B2}"/>
              </a:ext>
            </a:extLst>
          </p:cNvPr>
          <p:cNvSpPr/>
          <p:nvPr/>
        </p:nvSpPr>
        <p:spPr>
          <a:xfrm>
            <a:off x="510130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74" name="Freeform: Shape 452">
            <a:extLst>
              <a:ext uri="{FF2B5EF4-FFF2-40B4-BE49-F238E27FC236}">
                <a16:creationId xmlns:a16="http://schemas.microsoft.com/office/drawing/2014/main" id="{FB0ED086-2142-204C-BE39-AAAF6F208C8B}"/>
              </a:ext>
            </a:extLst>
          </p:cNvPr>
          <p:cNvSpPr/>
          <p:nvPr/>
        </p:nvSpPr>
        <p:spPr>
          <a:xfrm>
            <a:off x="5129608"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75" name="Freeform: Shape 453">
            <a:extLst>
              <a:ext uri="{FF2B5EF4-FFF2-40B4-BE49-F238E27FC236}">
                <a16:creationId xmlns:a16="http://schemas.microsoft.com/office/drawing/2014/main" id="{C4C7D899-93B2-9D4F-B714-7D4194942CBC}"/>
              </a:ext>
            </a:extLst>
          </p:cNvPr>
          <p:cNvSpPr/>
          <p:nvPr/>
        </p:nvSpPr>
        <p:spPr>
          <a:xfrm>
            <a:off x="5132983"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76" name="Freeform: Shape 454">
            <a:extLst>
              <a:ext uri="{FF2B5EF4-FFF2-40B4-BE49-F238E27FC236}">
                <a16:creationId xmlns:a16="http://schemas.microsoft.com/office/drawing/2014/main" id="{C952F40D-1E8C-0649-861C-1515812E7368}"/>
              </a:ext>
            </a:extLst>
          </p:cNvPr>
          <p:cNvSpPr/>
          <p:nvPr/>
        </p:nvSpPr>
        <p:spPr>
          <a:xfrm>
            <a:off x="5161289"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77" name="Freeform: Shape 455">
            <a:extLst>
              <a:ext uri="{FF2B5EF4-FFF2-40B4-BE49-F238E27FC236}">
                <a16:creationId xmlns:a16="http://schemas.microsoft.com/office/drawing/2014/main" id="{19E4AB70-9359-F444-8342-7C5A9CD70A01}"/>
              </a:ext>
            </a:extLst>
          </p:cNvPr>
          <p:cNvSpPr/>
          <p:nvPr/>
        </p:nvSpPr>
        <p:spPr>
          <a:xfrm>
            <a:off x="5132983"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78" name="Freeform: Shape 456">
            <a:extLst>
              <a:ext uri="{FF2B5EF4-FFF2-40B4-BE49-F238E27FC236}">
                <a16:creationId xmlns:a16="http://schemas.microsoft.com/office/drawing/2014/main" id="{C4BFC3C9-5AB2-6149-A68B-6AE1E83268F7}"/>
              </a:ext>
            </a:extLst>
          </p:cNvPr>
          <p:cNvSpPr/>
          <p:nvPr/>
        </p:nvSpPr>
        <p:spPr>
          <a:xfrm>
            <a:off x="5161289"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79" name="Freeform: Shape 457">
            <a:extLst>
              <a:ext uri="{FF2B5EF4-FFF2-40B4-BE49-F238E27FC236}">
                <a16:creationId xmlns:a16="http://schemas.microsoft.com/office/drawing/2014/main" id="{F7C59EB3-027B-834D-A0CF-3E1B44D9365C}"/>
              </a:ext>
            </a:extLst>
          </p:cNvPr>
          <p:cNvSpPr/>
          <p:nvPr/>
        </p:nvSpPr>
        <p:spPr>
          <a:xfrm>
            <a:off x="513579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80" name="Freeform: Shape 458">
            <a:extLst>
              <a:ext uri="{FF2B5EF4-FFF2-40B4-BE49-F238E27FC236}">
                <a16:creationId xmlns:a16="http://schemas.microsoft.com/office/drawing/2014/main" id="{3B5BCF28-5E7E-C14C-B0F1-E712D00E994F}"/>
              </a:ext>
            </a:extLst>
          </p:cNvPr>
          <p:cNvSpPr/>
          <p:nvPr/>
        </p:nvSpPr>
        <p:spPr>
          <a:xfrm>
            <a:off x="516410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81" name="Freeform: Shape 459">
            <a:extLst>
              <a:ext uri="{FF2B5EF4-FFF2-40B4-BE49-F238E27FC236}">
                <a16:creationId xmlns:a16="http://schemas.microsoft.com/office/drawing/2014/main" id="{256B369C-7DD2-F640-8832-22ADB892D2A3}"/>
              </a:ext>
            </a:extLst>
          </p:cNvPr>
          <p:cNvSpPr/>
          <p:nvPr/>
        </p:nvSpPr>
        <p:spPr>
          <a:xfrm>
            <a:off x="513579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82" name="Freeform: Shape 460">
            <a:extLst>
              <a:ext uri="{FF2B5EF4-FFF2-40B4-BE49-F238E27FC236}">
                <a16:creationId xmlns:a16="http://schemas.microsoft.com/office/drawing/2014/main" id="{7F4D025F-A23F-AA41-9C49-EFF14E287263}"/>
              </a:ext>
            </a:extLst>
          </p:cNvPr>
          <p:cNvSpPr/>
          <p:nvPr/>
        </p:nvSpPr>
        <p:spPr>
          <a:xfrm>
            <a:off x="516410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83" name="Freeform: Shape 461">
            <a:extLst>
              <a:ext uri="{FF2B5EF4-FFF2-40B4-BE49-F238E27FC236}">
                <a16:creationId xmlns:a16="http://schemas.microsoft.com/office/drawing/2014/main" id="{8A516F5C-ECC4-E148-9ADF-C2A8C7D6551C}"/>
              </a:ext>
            </a:extLst>
          </p:cNvPr>
          <p:cNvSpPr/>
          <p:nvPr/>
        </p:nvSpPr>
        <p:spPr>
          <a:xfrm>
            <a:off x="513579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84" name="Freeform: Shape 462">
            <a:extLst>
              <a:ext uri="{FF2B5EF4-FFF2-40B4-BE49-F238E27FC236}">
                <a16:creationId xmlns:a16="http://schemas.microsoft.com/office/drawing/2014/main" id="{2E404CBF-4233-D24A-8DA3-09ED71B0F2E8}"/>
              </a:ext>
            </a:extLst>
          </p:cNvPr>
          <p:cNvSpPr/>
          <p:nvPr/>
        </p:nvSpPr>
        <p:spPr>
          <a:xfrm>
            <a:off x="516410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85" name="Freeform: Shape 463">
            <a:extLst>
              <a:ext uri="{FF2B5EF4-FFF2-40B4-BE49-F238E27FC236}">
                <a16:creationId xmlns:a16="http://schemas.microsoft.com/office/drawing/2014/main" id="{E5BC9DB6-2383-384C-86C5-F96128C94B22}"/>
              </a:ext>
            </a:extLst>
          </p:cNvPr>
          <p:cNvSpPr/>
          <p:nvPr/>
        </p:nvSpPr>
        <p:spPr>
          <a:xfrm>
            <a:off x="513579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86" name="Freeform: Shape 464">
            <a:extLst>
              <a:ext uri="{FF2B5EF4-FFF2-40B4-BE49-F238E27FC236}">
                <a16:creationId xmlns:a16="http://schemas.microsoft.com/office/drawing/2014/main" id="{1448322F-2C54-194F-B50D-71ECE6BD5D4D}"/>
              </a:ext>
            </a:extLst>
          </p:cNvPr>
          <p:cNvSpPr/>
          <p:nvPr/>
        </p:nvSpPr>
        <p:spPr>
          <a:xfrm>
            <a:off x="516410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87" name="Freeform: Shape 465">
            <a:extLst>
              <a:ext uri="{FF2B5EF4-FFF2-40B4-BE49-F238E27FC236}">
                <a16:creationId xmlns:a16="http://schemas.microsoft.com/office/drawing/2014/main" id="{66F8E1B6-1FAF-924E-921C-D88B158F3EC6}"/>
              </a:ext>
            </a:extLst>
          </p:cNvPr>
          <p:cNvSpPr/>
          <p:nvPr/>
        </p:nvSpPr>
        <p:spPr>
          <a:xfrm>
            <a:off x="513579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88" name="Freeform: Shape 466">
            <a:extLst>
              <a:ext uri="{FF2B5EF4-FFF2-40B4-BE49-F238E27FC236}">
                <a16:creationId xmlns:a16="http://schemas.microsoft.com/office/drawing/2014/main" id="{3667CBFE-7B5A-2946-8934-A93C676E754D}"/>
              </a:ext>
            </a:extLst>
          </p:cNvPr>
          <p:cNvSpPr/>
          <p:nvPr/>
        </p:nvSpPr>
        <p:spPr>
          <a:xfrm>
            <a:off x="516410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89" name="Freeform: Shape 467">
            <a:extLst>
              <a:ext uri="{FF2B5EF4-FFF2-40B4-BE49-F238E27FC236}">
                <a16:creationId xmlns:a16="http://schemas.microsoft.com/office/drawing/2014/main" id="{4F372A50-A5BA-C343-AEFC-2BE47CB65083}"/>
              </a:ext>
            </a:extLst>
          </p:cNvPr>
          <p:cNvSpPr/>
          <p:nvPr/>
        </p:nvSpPr>
        <p:spPr>
          <a:xfrm>
            <a:off x="5138700"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90" name="Freeform: Shape 468">
            <a:extLst>
              <a:ext uri="{FF2B5EF4-FFF2-40B4-BE49-F238E27FC236}">
                <a16:creationId xmlns:a16="http://schemas.microsoft.com/office/drawing/2014/main" id="{00867652-DEEA-EB45-AD54-7DAC73EC4435}"/>
              </a:ext>
            </a:extLst>
          </p:cNvPr>
          <p:cNvSpPr/>
          <p:nvPr/>
        </p:nvSpPr>
        <p:spPr>
          <a:xfrm>
            <a:off x="5167006"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91" name="Freeform: Shape 469">
            <a:extLst>
              <a:ext uri="{FF2B5EF4-FFF2-40B4-BE49-F238E27FC236}">
                <a16:creationId xmlns:a16="http://schemas.microsoft.com/office/drawing/2014/main" id="{EA8EC646-6C46-E148-9FE6-8750FD2EC7C6}"/>
              </a:ext>
            </a:extLst>
          </p:cNvPr>
          <p:cNvSpPr/>
          <p:nvPr/>
        </p:nvSpPr>
        <p:spPr>
          <a:xfrm>
            <a:off x="5138700"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92" name="Freeform: Shape 470">
            <a:extLst>
              <a:ext uri="{FF2B5EF4-FFF2-40B4-BE49-F238E27FC236}">
                <a16:creationId xmlns:a16="http://schemas.microsoft.com/office/drawing/2014/main" id="{4D49C81D-DC4D-9C48-881E-E605F3848AC3}"/>
              </a:ext>
            </a:extLst>
          </p:cNvPr>
          <p:cNvSpPr/>
          <p:nvPr/>
        </p:nvSpPr>
        <p:spPr>
          <a:xfrm>
            <a:off x="5167006"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93" name="Freeform: Shape 471">
            <a:extLst>
              <a:ext uri="{FF2B5EF4-FFF2-40B4-BE49-F238E27FC236}">
                <a16:creationId xmlns:a16="http://schemas.microsoft.com/office/drawing/2014/main" id="{DF453B45-C0B5-9D46-A078-C710B6D2253B}"/>
              </a:ext>
            </a:extLst>
          </p:cNvPr>
          <p:cNvSpPr/>
          <p:nvPr/>
        </p:nvSpPr>
        <p:spPr>
          <a:xfrm>
            <a:off x="514151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94" name="Freeform: Shape 472">
            <a:extLst>
              <a:ext uri="{FF2B5EF4-FFF2-40B4-BE49-F238E27FC236}">
                <a16:creationId xmlns:a16="http://schemas.microsoft.com/office/drawing/2014/main" id="{E569F426-C79E-E14A-9D9F-9E0FF0B6B3A9}"/>
              </a:ext>
            </a:extLst>
          </p:cNvPr>
          <p:cNvSpPr/>
          <p:nvPr/>
        </p:nvSpPr>
        <p:spPr>
          <a:xfrm>
            <a:off x="5169818"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95" name="Freeform: Shape 473">
            <a:extLst>
              <a:ext uri="{FF2B5EF4-FFF2-40B4-BE49-F238E27FC236}">
                <a16:creationId xmlns:a16="http://schemas.microsoft.com/office/drawing/2014/main" id="{2F5CB14A-CE1B-3349-8276-8A9DF253A3D0}"/>
              </a:ext>
            </a:extLst>
          </p:cNvPr>
          <p:cNvSpPr/>
          <p:nvPr/>
        </p:nvSpPr>
        <p:spPr>
          <a:xfrm>
            <a:off x="514151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96" name="Freeform: Shape 474">
            <a:extLst>
              <a:ext uri="{FF2B5EF4-FFF2-40B4-BE49-F238E27FC236}">
                <a16:creationId xmlns:a16="http://schemas.microsoft.com/office/drawing/2014/main" id="{2C2A2921-9B14-3141-B085-286A07CA5D55}"/>
              </a:ext>
            </a:extLst>
          </p:cNvPr>
          <p:cNvSpPr/>
          <p:nvPr/>
        </p:nvSpPr>
        <p:spPr>
          <a:xfrm>
            <a:off x="5169818"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97" name="Freeform: Shape 475">
            <a:extLst>
              <a:ext uri="{FF2B5EF4-FFF2-40B4-BE49-F238E27FC236}">
                <a16:creationId xmlns:a16="http://schemas.microsoft.com/office/drawing/2014/main" id="{6B18D40E-6427-0A4D-98E6-8C42B7635F74}"/>
              </a:ext>
            </a:extLst>
          </p:cNvPr>
          <p:cNvSpPr/>
          <p:nvPr/>
        </p:nvSpPr>
        <p:spPr>
          <a:xfrm>
            <a:off x="514151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198" name="Freeform: Shape 476">
            <a:extLst>
              <a:ext uri="{FF2B5EF4-FFF2-40B4-BE49-F238E27FC236}">
                <a16:creationId xmlns:a16="http://schemas.microsoft.com/office/drawing/2014/main" id="{32D9B591-CBBB-B447-89B2-C5B2A21D3F21}"/>
              </a:ext>
            </a:extLst>
          </p:cNvPr>
          <p:cNvSpPr/>
          <p:nvPr/>
        </p:nvSpPr>
        <p:spPr>
          <a:xfrm>
            <a:off x="5169818"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199" name="Freeform: Shape 477">
            <a:extLst>
              <a:ext uri="{FF2B5EF4-FFF2-40B4-BE49-F238E27FC236}">
                <a16:creationId xmlns:a16="http://schemas.microsoft.com/office/drawing/2014/main" id="{C796585F-EBBF-EB40-BD29-92EA3022E04D}"/>
              </a:ext>
            </a:extLst>
          </p:cNvPr>
          <p:cNvSpPr/>
          <p:nvPr/>
        </p:nvSpPr>
        <p:spPr>
          <a:xfrm>
            <a:off x="5147323"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00" name="Freeform: Shape 478">
            <a:extLst>
              <a:ext uri="{FF2B5EF4-FFF2-40B4-BE49-F238E27FC236}">
                <a16:creationId xmlns:a16="http://schemas.microsoft.com/office/drawing/2014/main" id="{E93A9973-6ED7-3640-94E5-61E790D130A0}"/>
              </a:ext>
            </a:extLst>
          </p:cNvPr>
          <p:cNvSpPr/>
          <p:nvPr/>
        </p:nvSpPr>
        <p:spPr>
          <a:xfrm>
            <a:off x="5175629"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01" name="Freeform: Shape 479">
            <a:extLst>
              <a:ext uri="{FF2B5EF4-FFF2-40B4-BE49-F238E27FC236}">
                <a16:creationId xmlns:a16="http://schemas.microsoft.com/office/drawing/2014/main" id="{997E2E18-CA31-5549-975F-805037D7EF69}"/>
              </a:ext>
            </a:extLst>
          </p:cNvPr>
          <p:cNvSpPr/>
          <p:nvPr/>
        </p:nvSpPr>
        <p:spPr>
          <a:xfrm>
            <a:off x="5150135"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02" name="Freeform: Shape 480">
            <a:extLst>
              <a:ext uri="{FF2B5EF4-FFF2-40B4-BE49-F238E27FC236}">
                <a16:creationId xmlns:a16="http://schemas.microsoft.com/office/drawing/2014/main" id="{7FACA6FF-66AE-9D41-B8B0-8DFEAD2D12A9}"/>
              </a:ext>
            </a:extLst>
          </p:cNvPr>
          <p:cNvSpPr/>
          <p:nvPr/>
        </p:nvSpPr>
        <p:spPr>
          <a:xfrm>
            <a:off x="517844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03" name="Freeform: Shape 481">
            <a:extLst>
              <a:ext uri="{FF2B5EF4-FFF2-40B4-BE49-F238E27FC236}">
                <a16:creationId xmlns:a16="http://schemas.microsoft.com/office/drawing/2014/main" id="{8E0AE71B-1C63-A442-87D4-EAEE59D5653F}"/>
              </a:ext>
            </a:extLst>
          </p:cNvPr>
          <p:cNvSpPr/>
          <p:nvPr/>
        </p:nvSpPr>
        <p:spPr>
          <a:xfrm>
            <a:off x="5150135"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04" name="Freeform: Shape 482">
            <a:extLst>
              <a:ext uri="{FF2B5EF4-FFF2-40B4-BE49-F238E27FC236}">
                <a16:creationId xmlns:a16="http://schemas.microsoft.com/office/drawing/2014/main" id="{E21D42F0-C0BD-6645-97D8-54FBC9424757}"/>
              </a:ext>
            </a:extLst>
          </p:cNvPr>
          <p:cNvSpPr/>
          <p:nvPr/>
        </p:nvSpPr>
        <p:spPr>
          <a:xfrm>
            <a:off x="517844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05" name="Freeform: Shape 483">
            <a:extLst>
              <a:ext uri="{FF2B5EF4-FFF2-40B4-BE49-F238E27FC236}">
                <a16:creationId xmlns:a16="http://schemas.microsoft.com/office/drawing/2014/main" id="{43843701-CF59-5A48-AE41-9E89B2B0B28E}"/>
              </a:ext>
            </a:extLst>
          </p:cNvPr>
          <p:cNvSpPr/>
          <p:nvPr/>
        </p:nvSpPr>
        <p:spPr>
          <a:xfrm>
            <a:off x="5155946"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06" name="Freeform: Shape 484">
            <a:extLst>
              <a:ext uri="{FF2B5EF4-FFF2-40B4-BE49-F238E27FC236}">
                <a16:creationId xmlns:a16="http://schemas.microsoft.com/office/drawing/2014/main" id="{348D8621-BC11-4F4A-AAF7-AB0A948F1C94}"/>
              </a:ext>
            </a:extLst>
          </p:cNvPr>
          <p:cNvSpPr/>
          <p:nvPr/>
        </p:nvSpPr>
        <p:spPr>
          <a:xfrm>
            <a:off x="5184252"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07" name="Freeform: Shape 485">
            <a:extLst>
              <a:ext uri="{FF2B5EF4-FFF2-40B4-BE49-F238E27FC236}">
                <a16:creationId xmlns:a16="http://schemas.microsoft.com/office/drawing/2014/main" id="{E6CE0EFB-D073-FF47-BE47-A2891A02C027}"/>
              </a:ext>
            </a:extLst>
          </p:cNvPr>
          <p:cNvSpPr/>
          <p:nvPr/>
        </p:nvSpPr>
        <p:spPr>
          <a:xfrm>
            <a:off x="5155946"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08" name="Freeform: Shape 486">
            <a:extLst>
              <a:ext uri="{FF2B5EF4-FFF2-40B4-BE49-F238E27FC236}">
                <a16:creationId xmlns:a16="http://schemas.microsoft.com/office/drawing/2014/main" id="{76295E81-CCA0-614C-AC58-E4B5E34338A2}"/>
              </a:ext>
            </a:extLst>
          </p:cNvPr>
          <p:cNvSpPr/>
          <p:nvPr/>
        </p:nvSpPr>
        <p:spPr>
          <a:xfrm>
            <a:off x="5184252"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09" name="Freeform: Shape 487">
            <a:extLst>
              <a:ext uri="{FF2B5EF4-FFF2-40B4-BE49-F238E27FC236}">
                <a16:creationId xmlns:a16="http://schemas.microsoft.com/office/drawing/2014/main" id="{9C7DFBDE-C0AD-9C48-8127-E3713D36520E}"/>
              </a:ext>
            </a:extLst>
          </p:cNvPr>
          <p:cNvSpPr/>
          <p:nvPr/>
        </p:nvSpPr>
        <p:spPr>
          <a:xfrm>
            <a:off x="1702224" y="1952539"/>
            <a:ext cx="9372" cy="6870"/>
          </a:xfrm>
          <a:custGeom>
            <a:avLst/>
            <a:gdLst/>
            <a:ahLst/>
            <a:cxnLst/>
            <a:rect l="l" t="t" r="r" b="b"/>
            <a:pathLst>
              <a:path w="9372" h="9525"/>
            </a:pathLst>
          </a:custGeom>
          <a:noFill/>
          <a:ln w="19050" cap="flat">
            <a:solidFill>
              <a:schemeClr val="tx1"/>
            </a:solidFill>
            <a:prstDash val="solid"/>
            <a:miter/>
          </a:ln>
        </p:spPr>
        <p:txBody>
          <a:bodyPr rtlCol="0" anchor="ctr"/>
          <a:lstStyle/>
          <a:p>
            <a:endParaRPr lang="en-US"/>
          </a:p>
        </p:txBody>
      </p:sp>
      <p:sp>
        <p:nvSpPr>
          <p:cNvPr id="210" name="Freeform: Shape 488">
            <a:extLst>
              <a:ext uri="{FF2B5EF4-FFF2-40B4-BE49-F238E27FC236}">
                <a16:creationId xmlns:a16="http://schemas.microsoft.com/office/drawing/2014/main" id="{5FCFB1A5-1BDA-2843-9AAC-67CFA32376F2}"/>
              </a:ext>
            </a:extLst>
          </p:cNvPr>
          <p:cNvSpPr/>
          <p:nvPr/>
        </p:nvSpPr>
        <p:spPr>
          <a:xfrm>
            <a:off x="354137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11" name="Freeform: Shape 489">
            <a:extLst>
              <a:ext uri="{FF2B5EF4-FFF2-40B4-BE49-F238E27FC236}">
                <a16:creationId xmlns:a16="http://schemas.microsoft.com/office/drawing/2014/main" id="{3BFC576E-8341-9640-9F0D-372658303666}"/>
              </a:ext>
            </a:extLst>
          </p:cNvPr>
          <p:cNvSpPr/>
          <p:nvPr/>
        </p:nvSpPr>
        <p:spPr>
          <a:xfrm>
            <a:off x="3569678"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12" name="Freeform: Shape 490">
            <a:extLst>
              <a:ext uri="{FF2B5EF4-FFF2-40B4-BE49-F238E27FC236}">
                <a16:creationId xmlns:a16="http://schemas.microsoft.com/office/drawing/2014/main" id="{0EE7169E-6447-E348-9523-55F01DCAE106}"/>
              </a:ext>
            </a:extLst>
          </p:cNvPr>
          <p:cNvSpPr/>
          <p:nvPr/>
        </p:nvSpPr>
        <p:spPr>
          <a:xfrm>
            <a:off x="487438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13" name="Freeform: Shape 491">
            <a:extLst>
              <a:ext uri="{FF2B5EF4-FFF2-40B4-BE49-F238E27FC236}">
                <a16:creationId xmlns:a16="http://schemas.microsoft.com/office/drawing/2014/main" id="{5819882F-E185-B34E-B6B9-12CD546A6157}"/>
              </a:ext>
            </a:extLst>
          </p:cNvPr>
          <p:cNvSpPr/>
          <p:nvPr/>
        </p:nvSpPr>
        <p:spPr>
          <a:xfrm>
            <a:off x="490269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14" name="Freeform: Shape 492">
            <a:extLst>
              <a:ext uri="{FF2B5EF4-FFF2-40B4-BE49-F238E27FC236}">
                <a16:creationId xmlns:a16="http://schemas.microsoft.com/office/drawing/2014/main" id="{56DB6666-9FB0-E94F-BBCF-9EA918F0BA47}"/>
              </a:ext>
            </a:extLst>
          </p:cNvPr>
          <p:cNvSpPr/>
          <p:nvPr/>
        </p:nvSpPr>
        <p:spPr>
          <a:xfrm>
            <a:off x="4888725"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15" name="Freeform: Shape 493">
            <a:extLst>
              <a:ext uri="{FF2B5EF4-FFF2-40B4-BE49-F238E27FC236}">
                <a16:creationId xmlns:a16="http://schemas.microsoft.com/office/drawing/2014/main" id="{62AE3902-A5DE-9E47-A5FA-D761D2BB7737}"/>
              </a:ext>
            </a:extLst>
          </p:cNvPr>
          <p:cNvSpPr/>
          <p:nvPr/>
        </p:nvSpPr>
        <p:spPr>
          <a:xfrm>
            <a:off x="491703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16" name="Freeform: Shape 494">
            <a:extLst>
              <a:ext uri="{FF2B5EF4-FFF2-40B4-BE49-F238E27FC236}">
                <a16:creationId xmlns:a16="http://schemas.microsoft.com/office/drawing/2014/main" id="{EC80CC33-6BE2-0244-BCA7-A59386E783B2}"/>
              </a:ext>
            </a:extLst>
          </p:cNvPr>
          <p:cNvSpPr/>
          <p:nvPr/>
        </p:nvSpPr>
        <p:spPr>
          <a:xfrm>
            <a:off x="4891631"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17" name="Freeform: Shape 495">
            <a:extLst>
              <a:ext uri="{FF2B5EF4-FFF2-40B4-BE49-F238E27FC236}">
                <a16:creationId xmlns:a16="http://schemas.microsoft.com/office/drawing/2014/main" id="{DDE17F50-88D1-E342-81EF-6ECC73834339}"/>
              </a:ext>
            </a:extLst>
          </p:cNvPr>
          <p:cNvSpPr/>
          <p:nvPr/>
        </p:nvSpPr>
        <p:spPr>
          <a:xfrm>
            <a:off x="4919937"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18" name="Freeform: Shape 496">
            <a:extLst>
              <a:ext uri="{FF2B5EF4-FFF2-40B4-BE49-F238E27FC236}">
                <a16:creationId xmlns:a16="http://schemas.microsoft.com/office/drawing/2014/main" id="{85DC78F4-6184-6745-B6A6-D48E2CA3E532}"/>
              </a:ext>
            </a:extLst>
          </p:cNvPr>
          <p:cNvSpPr/>
          <p:nvPr/>
        </p:nvSpPr>
        <p:spPr>
          <a:xfrm>
            <a:off x="4891631"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19" name="Freeform: Shape 497">
            <a:extLst>
              <a:ext uri="{FF2B5EF4-FFF2-40B4-BE49-F238E27FC236}">
                <a16:creationId xmlns:a16="http://schemas.microsoft.com/office/drawing/2014/main" id="{E976307C-E4AE-214D-AF8E-679AE7ADF88C}"/>
              </a:ext>
            </a:extLst>
          </p:cNvPr>
          <p:cNvSpPr/>
          <p:nvPr/>
        </p:nvSpPr>
        <p:spPr>
          <a:xfrm>
            <a:off x="4919937"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20" name="Freeform: Shape 498">
            <a:extLst>
              <a:ext uri="{FF2B5EF4-FFF2-40B4-BE49-F238E27FC236}">
                <a16:creationId xmlns:a16="http://schemas.microsoft.com/office/drawing/2014/main" id="{A561CB6C-A0CB-514A-A944-E0DA9CBB74A3}"/>
              </a:ext>
            </a:extLst>
          </p:cNvPr>
          <p:cNvSpPr/>
          <p:nvPr/>
        </p:nvSpPr>
        <p:spPr>
          <a:xfrm>
            <a:off x="489444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21" name="Freeform: Shape 499">
            <a:extLst>
              <a:ext uri="{FF2B5EF4-FFF2-40B4-BE49-F238E27FC236}">
                <a16:creationId xmlns:a16="http://schemas.microsoft.com/office/drawing/2014/main" id="{8FAE4C8D-8AA3-D54E-967B-B25E8C902C96}"/>
              </a:ext>
            </a:extLst>
          </p:cNvPr>
          <p:cNvSpPr/>
          <p:nvPr/>
        </p:nvSpPr>
        <p:spPr>
          <a:xfrm>
            <a:off x="4922749"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22" name="Freeform: Shape 500">
            <a:extLst>
              <a:ext uri="{FF2B5EF4-FFF2-40B4-BE49-F238E27FC236}">
                <a16:creationId xmlns:a16="http://schemas.microsoft.com/office/drawing/2014/main" id="{582AB3B0-E976-AD48-BA3A-7DDDC591A254}"/>
              </a:ext>
            </a:extLst>
          </p:cNvPr>
          <p:cNvSpPr/>
          <p:nvPr/>
        </p:nvSpPr>
        <p:spPr>
          <a:xfrm>
            <a:off x="489444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23" name="Freeform: Shape 501">
            <a:extLst>
              <a:ext uri="{FF2B5EF4-FFF2-40B4-BE49-F238E27FC236}">
                <a16:creationId xmlns:a16="http://schemas.microsoft.com/office/drawing/2014/main" id="{936B3D78-F7A3-1748-8D9A-0FA4A45CC559}"/>
              </a:ext>
            </a:extLst>
          </p:cNvPr>
          <p:cNvSpPr/>
          <p:nvPr/>
        </p:nvSpPr>
        <p:spPr>
          <a:xfrm>
            <a:off x="4922749"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24" name="Freeform: Shape 502">
            <a:extLst>
              <a:ext uri="{FF2B5EF4-FFF2-40B4-BE49-F238E27FC236}">
                <a16:creationId xmlns:a16="http://schemas.microsoft.com/office/drawing/2014/main" id="{01CFDADD-91BB-EC40-8725-0C3733541DE4}"/>
              </a:ext>
            </a:extLst>
          </p:cNvPr>
          <p:cNvSpPr/>
          <p:nvPr/>
        </p:nvSpPr>
        <p:spPr>
          <a:xfrm>
            <a:off x="489444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25" name="Freeform: Shape 503">
            <a:extLst>
              <a:ext uri="{FF2B5EF4-FFF2-40B4-BE49-F238E27FC236}">
                <a16:creationId xmlns:a16="http://schemas.microsoft.com/office/drawing/2014/main" id="{51D98B9B-0708-524A-BC57-EA3855D277FE}"/>
              </a:ext>
            </a:extLst>
          </p:cNvPr>
          <p:cNvSpPr/>
          <p:nvPr/>
        </p:nvSpPr>
        <p:spPr>
          <a:xfrm>
            <a:off x="4922749"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26" name="Freeform: Shape 504">
            <a:extLst>
              <a:ext uri="{FF2B5EF4-FFF2-40B4-BE49-F238E27FC236}">
                <a16:creationId xmlns:a16="http://schemas.microsoft.com/office/drawing/2014/main" id="{AF744097-07A5-0B4E-9FCF-9565A66A8F65}"/>
              </a:ext>
            </a:extLst>
          </p:cNvPr>
          <p:cNvSpPr/>
          <p:nvPr/>
        </p:nvSpPr>
        <p:spPr>
          <a:xfrm>
            <a:off x="4897348"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27" name="Freeform: Shape 505">
            <a:extLst>
              <a:ext uri="{FF2B5EF4-FFF2-40B4-BE49-F238E27FC236}">
                <a16:creationId xmlns:a16="http://schemas.microsoft.com/office/drawing/2014/main" id="{21A37439-7BA5-B147-8E51-19126D3068DA}"/>
              </a:ext>
            </a:extLst>
          </p:cNvPr>
          <p:cNvSpPr/>
          <p:nvPr/>
        </p:nvSpPr>
        <p:spPr>
          <a:xfrm>
            <a:off x="4925654"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28" name="Freeform: Shape 506">
            <a:extLst>
              <a:ext uri="{FF2B5EF4-FFF2-40B4-BE49-F238E27FC236}">
                <a16:creationId xmlns:a16="http://schemas.microsoft.com/office/drawing/2014/main" id="{BA76C1EB-CFA2-2D48-8380-C49DE9868812}"/>
              </a:ext>
            </a:extLst>
          </p:cNvPr>
          <p:cNvSpPr/>
          <p:nvPr/>
        </p:nvSpPr>
        <p:spPr>
          <a:xfrm>
            <a:off x="490025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29" name="Freeform: Shape 507">
            <a:extLst>
              <a:ext uri="{FF2B5EF4-FFF2-40B4-BE49-F238E27FC236}">
                <a16:creationId xmlns:a16="http://schemas.microsoft.com/office/drawing/2014/main" id="{3F21D5FD-9E29-7E42-ABEC-55DC11474A0B}"/>
              </a:ext>
            </a:extLst>
          </p:cNvPr>
          <p:cNvSpPr/>
          <p:nvPr/>
        </p:nvSpPr>
        <p:spPr>
          <a:xfrm>
            <a:off x="4928560"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30" name="Freeform: Shape 508">
            <a:extLst>
              <a:ext uri="{FF2B5EF4-FFF2-40B4-BE49-F238E27FC236}">
                <a16:creationId xmlns:a16="http://schemas.microsoft.com/office/drawing/2014/main" id="{77FA5580-9866-3349-8308-4CDC87446C1A}"/>
              </a:ext>
            </a:extLst>
          </p:cNvPr>
          <p:cNvSpPr/>
          <p:nvPr/>
        </p:nvSpPr>
        <p:spPr>
          <a:xfrm>
            <a:off x="4903066"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31" name="Freeform: Shape 509">
            <a:extLst>
              <a:ext uri="{FF2B5EF4-FFF2-40B4-BE49-F238E27FC236}">
                <a16:creationId xmlns:a16="http://schemas.microsoft.com/office/drawing/2014/main" id="{CCB6774B-46F3-624D-A003-AC30CB9A3393}"/>
              </a:ext>
            </a:extLst>
          </p:cNvPr>
          <p:cNvSpPr/>
          <p:nvPr/>
        </p:nvSpPr>
        <p:spPr>
          <a:xfrm>
            <a:off x="4931372"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32" name="Freeform: Shape 510">
            <a:extLst>
              <a:ext uri="{FF2B5EF4-FFF2-40B4-BE49-F238E27FC236}">
                <a16:creationId xmlns:a16="http://schemas.microsoft.com/office/drawing/2014/main" id="{4E10D5BD-2FE3-5C48-BE22-01EE2696EDB4}"/>
              </a:ext>
            </a:extLst>
          </p:cNvPr>
          <p:cNvSpPr/>
          <p:nvPr/>
        </p:nvSpPr>
        <p:spPr>
          <a:xfrm>
            <a:off x="491459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33" name="Freeform: Shape 511">
            <a:extLst>
              <a:ext uri="{FF2B5EF4-FFF2-40B4-BE49-F238E27FC236}">
                <a16:creationId xmlns:a16="http://schemas.microsoft.com/office/drawing/2014/main" id="{BD7712BE-CA36-B141-A3D9-F713702AC2A4}"/>
              </a:ext>
            </a:extLst>
          </p:cNvPr>
          <p:cNvSpPr/>
          <p:nvPr/>
        </p:nvSpPr>
        <p:spPr>
          <a:xfrm>
            <a:off x="4942900"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34" name="Freeform: Shape 512">
            <a:extLst>
              <a:ext uri="{FF2B5EF4-FFF2-40B4-BE49-F238E27FC236}">
                <a16:creationId xmlns:a16="http://schemas.microsoft.com/office/drawing/2014/main" id="{1BCD3DB7-BC46-224A-9C0C-D08F10B933D9}"/>
              </a:ext>
            </a:extLst>
          </p:cNvPr>
          <p:cNvSpPr/>
          <p:nvPr/>
        </p:nvSpPr>
        <p:spPr>
          <a:xfrm>
            <a:off x="492031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35" name="Freeform: Shape 513">
            <a:extLst>
              <a:ext uri="{FF2B5EF4-FFF2-40B4-BE49-F238E27FC236}">
                <a16:creationId xmlns:a16="http://schemas.microsoft.com/office/drawing/2014/main" id="{2F706C36-F2F2-2040-8B17-5EC249025F7A}"/>
              </a:ext>
            </a:extLst>
          </p:cNvPr>
          <p:cNvSpPr/>
          <p:nvPr/>
        </p:nvSpPr>
        <p:spPr>
          <a:xfrm>
            <a:off x="4948618"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36" name="Freeform: Shape 514">
            <a:extLst>
              <a:ext uri="{FF2B5EF4-FFF2-40B4-BE49-F238E27FC236}">
                <a16:creationId xmlns:a16="http://schemas.microsoft.com/office/drawing/2014/main" id="{8BE1A322-D6B9-C140-9DF2-2DDD187196EE}"/>
              </a:ext>
            </a:extLst>
          </p:cNvPr>
          <p:cNvSpPr/>
          <p:nvPr/>
        </p:nvSpPr>
        <p:spPr>
          <a:xfrm>
            <a:off x="492031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37" name="Freeform: Shape 515">
            <a:extLst>
              <a:ext uri="{FF2B5EF4-FFF2-40B4-BE49-F238E27FC236}">
                <a16:creationId xmlns:a16="http://schemas.microsoft.com/office/drawing/2014/main" id="{31BC52DD-B4EA-7B44-AA78-A869D400765E}"/>
              </a:ext>
            </a:extLst>
          </p:cNvPr>
          <p:cNvSpPr/>
          <p:nvPr/>
        </p:nvSpPr>
        <p:spPr>
          <a:xfrm>
            <a:off x="4948618"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38" name="Freeform: Shape 516">
            <a:extLst>
              <a:ext uri="{FF2B5EF4-FFF2-40B4-BE49-F238E27FC236}">
                <a16:creationId xmlns:a16="http://schemas.microsoft.com/office/drawing/2014/main" id="{077E0F55-602F-F54A-84E4-786CA98AA8A5}"/>
              </a:ext>
            </a:extLst>
          </p:cNvPr>
          <p:cNvSpPr/>
          <p:nvPr/>
        </p:nvSpPr>
        <p:spPr>
          <a:xfrm>
            <a:off x="4923217"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39" name="Freeform: Shape 517">
            <a:extLst>
              <a:ext uri="{FF2B5EF4-FFF2-40B4-BE49-F238E27FC236}">
                <a16:creationId xmlns:a16="http://schemas.microsoft.com/office/drawing/2014/main" id="{5798C1E3-5446-AC42-A316-8521BBDC7B0D}"/>
              </a:ext>
            </a:extLst>
          </p:cNvPr>
          <p:cNvSpPr/>
          <p:nvPr/>
        </p:nvSpPr>
        <p:spPr>
          <a:xfrm>
            <a:off x="4951523"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40" name="Freeform: Shape 518">
            <a:extLst>
              <a:ext uri="{FF2B5EF4-FFF2-40B4-BE49-F238E27FC236}">
                <a16:creationId xmlns:a16="http://schemas.microsoft.com/office/drawing/2014/main" id="{77CE1EC2-BF71-EA42-8FC1-1CA7663CD83A}"/>
              </a:ext>
            </a:extLst>
          </p:cNvPr>
          <p:cNvSpPr/>
          <p:nvPr/>
        </p:nvSpPr>
        <p:spPr>
          <a:xfrm>
            <a:off x="4940463"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41" name="Freeform: Shape 519">
            <a:extLst>
              <a:ext uri="{FF2B5EF4-FFF2-40B4-BE49-F238E27FC236}">
                <a16:creationId xmlns:a16="http://schemas.microsoft.com/office/drawing/2014/main" id="{5117076E-A594-BD42-8620-33A41111A9BA}"/>
              </a:ext>
            </a:extLst>
          </p:cNvPr>
          <p:cNvSpPr/>
          <p:nvPr/>
        </p:nvSpPr>
        <p:spPr>
          <a:xfrm>
            <a:off x="4968770"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42" name="Freeform: Shape 520">
            <a:extLst>
              <a:ext uri="{FF2B5EF4-FFF2-40B4-BE49-F238E27FC236}">
                <a16:creationId xmlns:a16="http://schemas.microsoft.com/office/drawing/2014/main" id="{64ABD2D5-AD61-8045-A95F-ADA0D86ECF45}"/>
              </a:ext>
            </a:extLst>
          </p:cNvPr>
          <p:cNvSpPr/>
          <p:nvPr/>
        </p:nvSpPr>
        <p:spPr>
          <a:xfrm>
            <a:off x="4946181"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43" name="Freeform: Shape 521">
            <a:extLst>
              <a:ext uri="{FF2B5EF4-FFF2-40B4-BE49-F238E27FC236}">
                <a16:creationId xmlns:a16="http://schemas.microsoft.com/office/drawing/2014/main" id="{539C3B1A-DCE3-B344-A799-5B7D9967DEFE}"/>
              </a:ext>
            </a:extLst>
          </p:cNvPr>
          <p:cNvSpPr/>
          <p:nvPr/>
        </p:nvSpPr>
        <p:spPr>
          <a:xfrm>
            <a:off x="4974487"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44" name="Freeform: Shape 522">
            <a:extLst>
              <a:ext uri="{FF2B5EF4-FFF2-40B4-BE49-F238E27FC236}">
                <a16:creationId xmlns:a16="http://schemas.microsoft.com/office/drawing/2014/main" id="{4A3ED61E-22B7-0C4C-BF50-6B2B81539A16}"/>
              </a:ext>
            </a:extLst>
          </p:cNvPr>
          <p:cNvSpPr/>
          <p:nvPr/>
        </p:nvSpPr>
        <p:spPr>
          <a:xfrm>
            <a:off x="495480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45" name="Freeform: Shape 523">
            <a:extLst>
              <a:ext uri="{FF2B5EF4-FFF2-40B4-BE49-F238E27FC236}">
                <a16:creationId xmlns:a16="http://schemas.microsoft.com/office/drawing/2014/main" id="{BF505AC4-A902-344F-8B79-A7E406ECFA3E}"/>
              </a:ext>
            </a:extLst>
          </p:cNvPr>
          <p:cNvSpPr/>
          <p:nvPr/>
        </p:nvSpPr>
        <p:spPr>
          <a:xfrm>
            <a:off x="4983110"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46" name="Freeform: Shape 524">
            <a:extLst>
              <a:ext uri="{FF2B5EF4-FFF2-40B4-BE49-F238E27FC236}">
                <a16:creationId xmlns:a16="http://schemas.microsoft.com/office/drawing/2014/main" id="{E6BADE0D-2B9F-734A-98FC-0A2D8518C07E}"/>
              </a:ext>
            </a:extLst>
          </p:cNvPr>
          <p:cNvSpPr/>
          <p:nvPr/>
        </p:nvSpPr>
        <p:spPr>
          <a:xfrm>
            <a:off x="4960521"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47" name="Freeform: Shape 525">
            <a:extLst>
              <a:ext uri="{FF2B5EF4-FFF2-40B4-BE49-F238E27FC236}">
                <a16:creationId xmlns:a16="http://schemas.microsoft.com/office/drawing/2014/main" id="{DF6F4501-0B0D-6A49-B7EA-CDA9A56A6E53}"/>
              </a:ext>
            </a:extLst>
          </p:cNvPr>
          <p:cNvSpPr/>
          <p:nvPr/>
        </p:nvSpPr>
        <p:spPr>
          <a:xfrm>
            <a:off x="4988827"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48" name="Freeform: Shape 526">
            <a:extLst>
              <a:ext uri="{FF2B5EF4-FFF2-40B4-BE49-F238E27FC236}">
                <a16:creationId xmlns:a16="http://schemas.microsoft.com/office/drawing/2014/main" id="{530A4C05-1846-1145-AB89-558A47564638}"/>
              </a:ext>
            </a:extLst>
          </p:cNvPr>
          <p:cNvSpPr/>
          <p:nvPr/>
        </p:nvSpPr>
        <p:spPr>
          <a:xfrm>
            <a:off x="5089867"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49" name="Freeform: Shape 527">
            <a:extLst>
              <a:ext uri="{FF2B5EF4-FFF2-40B4-BE49-F238E27FC236}">
                <a16:creationId xmlns:a16="http://schemas.microsoft.com/office/drawing/2014/main" id="{AC0288E2-4169-2F46-9F50-815A3CC3C2C6}"/>
              </a:ext>
            </a:extLst>
          </p:cNvPr>
          <p:cNvSpPr/>
          <p:nvPr/>
        </p:nvSpPr>
        <p:spPr>
          <a:xfrm>
            <a:off x="5118173"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50" name="Freeform: Shape 528">
            <a:extLst>
              <a:ext uri="{FF2B5EF4-FFF2-40B4-BE49-F238E27FC236}">
                <a16:creationId xmlns:a16="http://schemas.microsoft.com/office/drawing/2014/main" id="{220C6237-0941-6844-A3A9-6C420097399C}"/>
              </a:ext>
            </a:extLst>
          </p:cNvPr>
          <p:cNvSpPr/>
          <p:nvPr/>
        </p:nvSpPr>
        <p:spPr>
          <a:xfrm>
            <a:off x="510130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51" name="Freeform: Shape 529">
            <a:extLst>
              <a:ext uri="{FF2B5EF4-FFF2-40B4-BE49-F238E27FC236}">
                <a16:creationId xmlns:a16="http://schemas.microsoft.com/office/drawing/2014/main" id="{4D6845B9-F611-F44C-816F-5B1AC48FC788}"/>
              </a:ext>
            </a:extLst>
          </p:cNvPr>
          <p:cNvSpPr/>
          <p:nvPr/>
        </p:nvSpPr>
        <p:spPr>
          <a:xfrm>
            <a:off x="5129608"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52" name="Freeform: Shape 530">
            <a:extLst>
              <a:ext uri="{FF2B5EF4-FFF2-40B4-BE49-F238E27FC236}">
                <a16:creationId xmlns:a16="http://schemas.microsoft.com/office/drawing/2014/main" id="{1BC8FF9C-9EF7-5047-B2F1-1D641BB2E6B4}"/>
              </a:ext>
            </a:extLst>
          </p:cNvPr>
          <p:cNvSpPr/>
          <p:nvPr/>
        </p:nvSpPr>
        <p:spPr>
          <a:xfrm>
            <a:off x="5132983"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53" name="Freeform: Shape 531">
            <a:extLst>
              <a:ext uri="{FF2B5EF4-FFF2-40B4-BE49-F238E27FC236}">
                <a16:creationId xmlns:a16="http://schemas.microsoft.com/office/drawing/2014/main" id="{27D4B56A-4318-7F49-B5C6-BA28668DA712}"/>
              </a:ext>
            </a:extLst>
          </p:cNvPr>
          <p:cNvSpPr/>
          <p:nvPr/>
        </p:nvSpPr>
        <p:spPr>
          <a:xfrm>
            <a:off x="5161289"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54" name="Freeform: Shape 532">
            <a:extLst>
              <a:ext uri="{FF2B5EF4-FFF2-40B4-BE49-F238E27FC236}">
                <a16:creationId xmlns:a16="http://schemas.microsoft.com/office/drawing/2014/main" id="{4D4A25FB-3561-8149-A095-E90071E3FBEE}"/>
              </a:ext>
            </a:extLst>
          </p:cNvPr>
          <p:cNvSpPr/>
          <p:nvPr/>
        </p:nvSpPr>
        <p:spPr>
          <a:xfrm>
            <a:off x="5132983"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55" name="Freeform: Shape 533">
            <a:extLst>
              <a:ext uri="{FF2B5EF4-FFF2-40B4-BE49-F238E27FC236}">
                <a16:creationId xmlns:a16="http://schemas.microsoft.com/office/drawing/2014/main" id="{4401E4D4-1461-B84F-A5E7-61D5E6A396CC}"/>
              </a:ext>
            </a:extLst>
          </p:cNvPr>
          <p:cNvSpPr/>
          <p:nvPr/>
        </p:nvSpPr>
        <p:spPr>
          <a:xfrm>
            <a:off x="5161289"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56" name="Freeform: Shape 534">
            <a:extLst>
              <a:ext uri="{FF2B5EF4-FFF2-40B4-BE49-F238E27FC236}">
                <a16:creationId xmlns:a16="http://schemas.microsoft.com/office/drawing/2014/main" id="{6DD11BC1-0FC0-534B-9A5E-3F8F4B4CDFB8}"/>
              </a:ext>
            </a:extLst>
          </p:cNvPr>
          <p:cNvSpPr/>
          <p:nvPr/>
        </p:nvSpPr>
        <p:spPr>
          <a:xfrm>
            <a:off x="513579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57" name="Freeform: Shape 535">
            <a:extLst>
              <a:ext uri="{FF2B5EF4-FFF2-40B4-BE49-F238E27FC236}">
                <a16:creationId xmlns:a16="http://schemas.microsoft.com/office/drawing/2014/main" id="{CBAB62F7-8C43-5C4E-904A-D4DD5C464573}"/>
              </a:ext>
            </a:extLst>
          </p:cNvPr>
          <p:cNvSpPr/>
          <p:nvPr/>
        </p:nvSpPr>
        <p:spPr>
          <a:xfrm>
            <a:off x="516410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58" name="Freeform: Shape 536">
            <a:extLst>
              <a:ext uri="{FF2B5EF4-FFF2-40B4-BE49-F238E27FC236}">
                <a16:creationId xmlns:a16="http://schemas.microsoft.com/office/drawing/2014/main" id="{FF13C70F-0881-CA47-BD8A-9276FD9F2C75}"/>
              </a:ext>
            </a:extLst>
          </p:cNvPr>
          <p:cNvSpPr/>
          <p:nvPr/>
        </p:nvSpPr>
        <p:spPr>
          <a:xfrm>
            <a:off x="513579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59" name="Freeform: Shape 537">
            <a:extLst>
              <a:ext uri="{FF2B5EF4-FFF2-40B4-BE49-F238E27FC236}">
                <a16:creationId xmlns:a16="http://schemas.microsoft.com/office/drawing/2014/main" id="{4EBAA517-0B75-E14F-AF59-A3DCF3FA5963}"/>
              </a:ext>
            </a:extLst>
          </p:cNvPr>
          <p:cNvSpPr/>
          <p:nvPr/>
        </p:nvSpPr>
        <p:spPr>
          <a:xfrm>
            <a:off x="516410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60" name="Freeform: Shape 538">
            <a:extLst>
              <a:ext uri="{FF2B5EF4-FFF2-40B4-BE49-F238E27FC236}">
                <a16:creationId xmlns:a16="http://schemas.microsoft.com/office/drawing/2014/main" id="{4DA3F676-B06C-CE41-8CEB-3C6751016A95}"/>
              </a:ext>
            </a:extLst>
          </p:cNvPr>
          <p:cNvSpPr/>
          <p:nvPr/>
        </p:nvSpPr>
        <p:spPr>
          <a:xfrm>
            <a:off x="513579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61" name="Freeform: Shape 539">
            <a:extLst>
              <a:ext uri="{FF2B5EF4-FFF2-40B4-BE49-F238E27FC236}">
                <a16:creationId xmlns:a16="http://schemas.microsoft.com/office/drawing/2014/main" id="{54EB3AC3-E7EB-B64C-B671-E35D2FA60088}"/>
              </a:ext>
            </a:extLst>
          </p:cNvPr>
          <p:cNvSpPr/>
          <p:nvPr/>
        </p:nvSpPr>
        <p:spPr>
          <a:xfrm>
            <a:off x="516410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62" name="Freeform: Shape 540">
            <a:extLst>
              <a:ext uri="{FF2B5EF4-FFF2-40B4-BE49-F238E27FC236}">
                <a16:creationId xmlns:a16="http://schemas.microsoft.com/office/drawing/2014/main" id="{7CD4F938-AAFB-764C-9C6E-ECFB9B208DC6}"/>
              </a:ext>
            </a:extLst>
          </p:cNvPr>
          <p:cNvSpPr/>
          <p:nvPr/>
        </p:nvSpPr>
        <p:spPr>
          <a:xfrm>
            <a:off x="513579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63" name="Freeform: Shape 541">
            <a:extLst>
              <a:ext uri="{FF2B5EF4-FFF2-40B4-BE49-F238E27FC236}">
                <a16:creationId xmlns:a16="http://schemas.microsoft.com/office/drawing/2014/main" id="{BBCD4E19-F2CA-6E45-BFB5-B33CC0DE841D}"/>
              </a:ext>
            </a:extLst>
          </p:cNvPr>
          <p:cNvSpPr/>
          <p:nvPr/>
        </p:nvSpPr>
        <p:spPr>
          <a:xfrm>
            <a:off x="516410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64" name="Freeform: Shape 542">
            <a:extLst>
              <a:ext uri="{FF2B5EF4-FFF2-40B4-BE49-F238E27FC236}">
                <a16:creationId xmlns:a16="http://schemas.microsoft.com/office/drawing/2014/main" id="{04848E9F-6BB5-A947-9323-C49C72BD4E8A}"/>
              </a:ext>
            </a:extLst>
          </p:cNvPr>
          <p:cNvSpPr/>
          <p:nvPr/>
        </p:nvSpPr>
        <p:spPr>
          <a:xfrm>
            <a:off x="5135794"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65" name="Freeform: Shape 543">
            <a:extLst>
              <a:ext uri="{FF2B5EF4-FFF2-40B4-BE49-F238E27FC236}">
                <a16:creationId xmlns:a16="http://schemas.microsoft.com/office/drawing/2014/main" id="{E8D7CA2B-7291-E649-9793-25C8933CE5D9}"/>
              </a:ext>
            </a:extLst>
          </p:cNvPr>
          <p:cNvSpPr/>
          <p:nvPr/>
        </p:nvSpPr>
        <p:spPr>
          <a:xfrm>
            <a:off x="516410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66" name="Freeform: Shape 544">
            <a:extLst>
              <a:ext uri="{FF2B5EF4-FFF2-40B4-BE49-F238E27FC236}">
                <a16:creationId xmlns:a16="http://schemas.microsoft.com/office/drawing/2014/main" id="{2E7619CA-A5DF-AE4C-865A-C589BC7FC572}"/>
              </a:ext>
            </a:extLst>
          </p:cNvPr>
          <p:cNvSpPr/>
          <p:nvPr/>
        </p:nvSpPr>
        <p:spPr>
          <a:xfrm>
            <a:off x="5138700"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67" name="Freeform: Shape 545">
            <a:extLst>
              <a:ext uri="{FF2B5EF4-FFF2-40B4-BE49-F238E27FC236}">
                <a16:creationId xmlns:a16="http://schemas.microsoft.com/office/drawing/2014/main" id="{ADC862A4-EAC2-1645-9671-62B10B0443E7}"/>
              </a:ext>
            </a:extLst>
          </p:cNvPr>
          <p:cNvSpPr/>
          <p:nvPr/>
        </p:nvSpPr>
        <p:spPr>
          <a:xfrm>
            <a:off x="5167006"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68" name="Freeform: Shape 546">
            <a:extLst>
              <a:ext uri="{FF2B5EF4-FFF2-40B4-BE49-F238E27FC236}">
                <a16:creationId xmlns:a16="http://schemas.microsoft.com/office/drawing/2014/main" id="{859940A6-73C1-B742-87C8-2560CE8EE908}"/>
              </a:ext>
            </a:extLst>
          </p:cNvPr>
          <p:cNvSpPr/>
          <p:nvPr/>
        </p:nvSpPr>
        <p:spPr>
          <a:xfrm>
            <a:off x="5138700"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69" name="Freeform: Shape 547">
            <a:extLst>
              <a:ext uri="{FF2B5EF4-FFF2-40B4-BE49-F238E27FC236}">
                <a16:creationId xmlns:a16="http://schemas.microsoft.com/office/drawing/2014/main" id="{3121E6C8-1411-F94B-8EFC-B650D7EB1B4F}"/>
              </a:ext>
            </a:extLst>
          </p:cNvPr>
          <p:cNvSpPr/>
          <p:nvPr/>
        </p:nvSpPr>
        <p:spPr>
          <a:xfrm>
            <a:off x="5167006"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70" name="Freeform: Shape 548">
            <a:extLst>
              <a:ext uri="{FF2B5EF4-FFF2-40B4-BE49-F238E27FC236}">
                <a16:creationId xmlns:a16="http://schemas.microsoft.com/office/drawing/2014/main" id="{9E872A0C-7869-4446-8A49-6D4BBE0627DF}"/>
              </a:ext>
            </a:extLst>
          </p:cNvPr>
          <p:cNvSpPr/>
          <p:nvPr/>
        </p:nvSpPr>
        <p:spPr>
          <a:xfrm>
            <a:off x="514151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71" name="Freeform: Shape 549">
            <a:extLst>
              <a:ext uri="{FF2B5EF4-FFF2-40B4-BE49-F238E27FC236}">
                <a16:creationId xmlns:a16="http://schemas.microsoft.com/office/drawing/2014/main" id="{E8CD3D6A-5A31-9249-A1C8-059B0FD06367}"/>
              </a:ext>
            </a:extLst>
          </p:cNvPr>
          <p:cNvSpPr/>
          <p:nvPr/>
        </p:nvSpPr>
        <p:spPr>
          <a:xfrm>
            <a:off x="5169818"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72" name="Freeform: Shape 550">
            <a:extLst>
              <a:ext uri="{FF2B5EF4-FFF2-40B4-BE49-F238E27FC236}">
                <a16:creationId xmlns:a16="http://schemas.microsoft.com/office/drawing/2014/main" id="{F68FAB9A-8B57-B645-900C-D38346ECF930}"/>
              </a:ext>
            </a:extLst>
          </p:cNvPr>
          <p:cNvSpPr/>
          <p:nvPr/>
        </p:nvSpPr>
        <p:spPr>
          <a:xfrm>
            <a:off x="514151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73" name="Freeform: Shape 551">
            <a:extLst>
              <a:ext uri="{FF2B5EF4-FFF2-40B4-BE49-F238E27FC236}">
                <a16:creationId xmlns:a16="http://schemas.microsoft.com/office/drawing/2014/main" id="{C632E61A-00B8-0E4A-A7D2-13BB3C5640A7}"/>
              </a:ext>
            </a:extLst>
          </p:cNvPr>
          <p:cNvSpPr/>
          <p:nvPr/>
        </p:nvSpPr>
        <p:spPr>
          <a:xfrm>
            <a:off x="5169818"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74" name="Freeform: Shape 552">
            <a:extLst>
              <a:ext uri="{FF2B5EF4-FFF2-40B4-BE49-F238E27FC236}">
                <a16:creationId xmlns:a16="http://schemas.microsoft.com/office/drawing/2014/main" id="{A029476F-009B-9F43-9FC9-94AEA75229B1}"/>
              </a:ext>
            </a:extLst>
          </p:cNvPr>
          <p:cNvSpPr/>
          <p:nvPr/>
        </p:nvSpPr>
        <p:spPr>
          <a:xfrm>
            <a:off x="5141512"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75" name="Freeform: Shape 553">
            <a:extLst>
              <a:ext uri="{FF2B5EF4-FFF2-40B4-BE49-F238E27FC236}">
                <a16:creationId xmlns:a16="http://schemas.microsoft.com/office/drawing/2014/main" id="{8C578B04-90F1-BD42-ACEE-436B4410AFB7}"/>
              </a:ext>
            </a:extLst>
          </p:cNvPr>
          <p:cNvSpPr/>
          <p:nvPr/>
        </p:nvSpPr>
        <p:spPr>
          <a:xfrm>
            <a:off x="5169818"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76" name="Freeform: Shape 554">
            <a:extLst>
              <a:ext uri="{FF2B5EF4-FFF2-40B4-BE49-F238E27FC236}">
                <a16:creationId xmlns:a16="http://schemas.microsoft.com/office/drawing/2014/main" id="{AAF5507E-D673-D841-818B-618F79B48C8E}"/>
              </a:ext>
            </a:extLst>
          </p:cNvPr>
          <p:cNvSpPr/>
          <p:nvPr/>
        </p:nvSpPr>
        <p:spPr>
          <a:xfrm>
            <a:off x="5147323"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77" name="Freeform: Shape 555">
            <a:extLst>
              <a:ext uri="{FF2B5EF4-FFF2-40B4-BE49-F238E27FC236}">
                <a16:creationId xmlns:a16="http://schemas.microsoft.com/office/drawing/2014/main" id="{36CE2A29-4689-4942-B3AA-DB238C8E9073}"/>
              </a:ext>
            </a:extLst>
          </p:cNvPr>
          <p:cNvSpPr/>
          <p:nvPr/>
        </p:nvSpPr>
        <p:spPr>
          <a:xfrm>
            <a:off x="5175629"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78" name="Freeform: Shape 556">
            <a:extLst>
              <a:ext uri="{FF2B5EF4-FFF2-40B4-BE49-F238E27FC236}">
                <a16:creationId xmlns:a16="http://schemas.microsoft.com/office/drawing/2014/main" id="{3959F21E-4943-AE4A-A870-5994910A6FC0}"/>
              </a:ext>
            </a:extLst>
          </p:cNvPr>
          <p:cNvSpPr/>
          <p:nvPr/>
        </p:nvSpPr>
        <p:spPr>
          <a:xfrm>
            <a:off x="5150135"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79" name="Freeform: Shape 557">
            <a:extLst>
              <a:ext uri="{FF2B5EF4-FFF2-40B4-BE49-F238E27FC236}">
                <a16:creationId xmlns:a16="http://schemas.microsoft.com/office/drawing/2014/main" id="{A010A704-E83D-3C4D-AF13-9D1440594C60}"/>
              </a:ext>
            </a:extLst>
          </p:cNvPr>
          <p:cNvSpPr/>
          <p:nvPr/>
        </p:nvSpPr>
        <p:spPr>
          <a:xfrm>
            <a:off x="517844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80" name="Freeform: Shape 558">
            <a:extLst>
              <a:ext uri="{FF2B5EF4-FFF2-40B4-BE49-F238E27FC236}">
                <a16:creationId xmlns:a16="http://schemas.microsoft.com/office/drawing/2014/main" id="{F83BDF89-EA1C-7443-BB49-A412BB182DDB}"/>
              </a:ext>
            </a:extLst>
          </p:cNvPr>
          <p:cNvSpPr/>
          <p:nvPr/>
        </p:nvSpPr>
        <p:spPr>
          <a:xfrm>
            <a:off x="5150135"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81" name="Freeform: Shape 559">
            <a:extLst>
              <a:ext uri="{FF2B5EF4-FFF2-40B4-BE49-F238E27FC236}">
                <a16:creationId xmlns:a16="http://schemas.microsoft.com/office/drawing/2014/main" id="{B385927E-B3F5-964F-9C6F-8174AD12E9BC}"/>
              </a:ext>
            </a:extLst>
          </p:cNvPr>
          <p:cNvSpPr/>
          <p:nvPr/>
        </p:nvSpPr>
        <p:spPr>
          <a:xfrm>
            <a:off x="5178441"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82" name="Freeform: Shape 560">
            <a:extLst>
              <a:ext uri="{FF2B5EF4-FFF2-40B4-BE49-F238E27FC236}">
                <a16:creationId xmlns:a16="http://schemas.microsoft.com/office/drawing/2014/main" id="{06776D31-D463-684E-9A18-EEE6FDCC81CD}"/>
              </a:ext>
            </a:extLst>
          </p:cNvPr>
          <p:cNvSpPr/>
          <p:nvPr/>
        </p:nvSpPr>
        <p:spPr>
          <a:xfrm>
            <a:off x="5155946"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83" name="Freeform: Shape 561">
            <a:extLst>
              <a:ext uri="{FF2B5EF4-FFF2-40B4-BE49-F238E27FC236}">
                <a16:creationId xmlns:a16="http://schemas.microsoft.com/office/drawing/2014/main" id="{9CF55C7D-16A6-8F4F-84EF-0EF6345D9D12}"/>
              </a:ext>
            </a:extLst>
          </p:cNvPr>
          <p:cNvSpPr/>
          <p:nvPr/>
        </p:nvSpPr>
        <p:spPr>
          <a:xfrm>
            <a:off x="5184252"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84" name="Freeform: Shape 562">
            <a:extLst>
              <a:ext uri="{FF2B5EF4-FFF2-40B4-BE49-F238E27FC236}">
                <a16:creationId xmlns:a16="http://schemas.microsoft.com/office/drawing/2014/main" id="{8634A8C5-F44E-CD40-B010-D9C2D48EDF3B}"/>
              </a:ext>
            </a:extLst>
          </p:cNvPr>
          <p:cNvSpPr/>
          <p:nvPr/>
        </p:nvSpPr>
        <p:spPr>
          <a:xfrm>
            <a:off x="5155946" y="1975692"/>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4"/>
            </a:solidFill>
            <a:prstDash val="solid"/>
            <a:miter/>
          </a:ln>
        </p:spPr>
        <p:txBody>
          <a:bodyPr rtlCol="0" anchor="ctr"/>
          <a:lstStyle/>
          <a:p>
            <a:endParaRPr lang="en-US"/>
          </a:p>
        </p:txBody>
      </p:sp>
      <p:sp>
        <p:nvSpPr>
          <p:cNvPr id="285" name="Freeform: Shape 563">
            <a:extLst>
              <a:ext uri="{FF2B5EF4-FFF2-40B4-BE49-F238E27FC236}">
                <a16:creationId xmlns:a16="http://schemas.microsoft.com/office/drawing/2014/main" id="{5178A585-33DC-D84F-97F7-EE440E63122F}"/>
              </a:ext>
            </a:extLst>
          </p:cNvPr>
          <p:cNvSpPr/>
          <p:nvPr/>
        </p:nvSpPr>
        <p:spPr>
          <a:xfrm>
            <a:off x="5184252" y="1955081"/>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4"/>
            </a:solidFill>
            <a:prstDash val="solid"/>
            <a:miter/>
          </a:ln>
        </p:spPr>
        <p:txBody>
          <a:bodyPr rtlCol="0" anchor="ctr"/>
          <a:lstStyle/>
          <a:p>
            <a:endParaRPr lang="en-US"/>
          </a:p>
        </p:txBody>
      </p:sp>
      <p:sp>
        <p:nvSpPr>
          <p:cNvPr id="286" name="Freeform: Shape 564">
            <a:extLst>
              <a:ext uri="{FF2B5EF4-FFF2-40B4-BE49-F238E27FC236}">
                <a16:creationId xmlns:a16="http://schemas.microsoft.com/office/drawing/2014/main" id="{B22091A1-757B-7040-991F-DE24AAD9F6D2}"/>
              </a:ext>
            </a:extLst>
          </p:cNvPr>
          <p:cNvSpPr/>
          <p:nvPr/>
        </p:nvSpPr>
        <p:spPr>
          <a:xfrm>
            <a:off x="1702224" y="1975692"/>
            <a:ext cx="3674829" cy="6870"/>
          </a:xfrm>
          <a:custGeom>
            <a:avLst/>
            <a:gdLst>
              <a:gd name="connsiteX0" fmla="*/ 0 w 3674829"/>
              <a:gd name="connsiteY0" fmla="*/ 0 h 9525"/>
              <a:gd name="connsiteX1" fmla="*/ 3674829 w 3674829"/>
              <a:gd name="connsiteY1" fmla="*/ 0 h 9525"/>
            </a:gdLst>
            <a:ahLst/>
            <a:cxnLst>
              <a:cxn ang="0">
                <a:pos x="connsiteX0" y="connsiteY0"/>
              </a:cxn>
              <a:cxn ang="0">
                <a:pos x="connsiteX1" y="connsiteY1"/>
              </a:cxn>
            </a:cxnLst>
            <a:rect l="l" t="t" r="r" b="b"/>
            <a:pathLst>
              <a:path w="3674829" h="9525">
                <a:moveTo>
                  <a:pt x="0" y="0"/>
                </a:moveTo>
                <a:lnTo>
                  <a:pt x="3674829" y="0"/>
                </a:lnTo>
              </a:path>
            </a:pathLst>
          </a:custGeom>
          <a:ln w="19050" cap="flat">
            <a:solidFill>
              <a:schemeClr val="accent4"/>
            </a:solidFill>
            <a:prstDash val="solid"/>
            <a:miter/>
          </a:ln>
        </p:spPr>
        <p:txBody>
          <a:bodyPr rtlCol="0" anchor="ctr"/>
          <a:lstStyle/>
          <a:p>
            <a:endParaRPr lang="en-US"/>
          </a:p>
        </p:txBody>
      </p:sp>
      <p:sp>
        <p:nvSpPr>
          <p:cNvPr id="288" name="Freeform: Shape 566">
            <a:extLst>
              <a:ext uri="{FF2B5EF4-FFF2-40B4-BE49-F238E27FC236}">
                <a16:creationId xmlns:a16="http://schemas.microsoft.com/office/drawing/2014/main" id="{30D8CA55-D0AB-D740-9F34-B402B9B45F75}"/>
              </a:ext>
            </a:extLst>
          </p:cNvPr>
          <p:cNvSpPr/>
          <p:nvPr/>
        </p:nvSpPr>
        <p:spPr>
          <a:xfrm>
            <a:off x="487438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289" name="Freeform: Shape 567">
            <a:extLst>
              <a:ext uri="{FF2B5EF4-FFF2-40B4-BE49-F238E27FC236}">
                <a16:creationId xmlns:a16="http://schemas.microsoft.com/office/drawing/2014/main" id="{5758ED51-EEEA-DF4D-93E1-ED2AC3A15667}"/>
              </a:ext>
            </a:extLst>
          </p:cNvPr>
          <p:cNvSpPr/>
          <p:nvPr/>
        </p:nvSpPr>
        <p:spPr>
          <a:xfrm>
            <a:off x="4902691"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290" name="Freeform: Shape 568">
            <a:extLst>
              <a:ext uri="{FF2B5EF4-FFF2-40B4-BE49-F238E27FC236}">
                <a16:creationId xmlns:a16="http://schemas.microsoft.com/office/drawing/2014/main" id="{1931F996-23C5-CA4E-9B34-38E510503EF6}"/>
              </a:ext>
            </a:extLst>
          </p:cNvPr>
          <p:cNvSpPr/>
          <p:nvPr/>
        </p:nvSpPr>
        <p:spPr>
          <a:xfrm>
            <a:off x="488010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291" name="Freeform: Shape 569">
            <a:extLst>
              <a:ext uri="{FF2B5EF4-FFF2-40B4-BE49-F238E27FC236}">
                <a16:creationId xmlns:a16="http://schemas.microsoft.com/office/drawing/2014/main" id="{3FA7592A-CDDF-D34D-BFD7-67B224FBB2EB}"/>
              </a:ext>
            </a:extLst>
          </p:cNvPr>
          <p:cNvSpPr/>
          <p:nvPr/>
        </p:nvSpPr>
        <p:spPr>
          <a:xfrm>
            <a:off x="4908408"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292" name="Freeform: Shape 570">
            <a:extLst>
              <a:ext uri="{FF2B5EF4-FFF2-40B4-BE49-F238E27FC236}">
                <a16:creationId xmlns:a16="http://schemas.microsoft.com/office/drawing/2014/main" id="{4E48A3CF-4FE4-6942-9DCA-A44834F54624}"/>
              </a:ext>
            </a:extLst>
          </p:cNvPr>
          <p:cNvSpPr/>
          <p:nvPr/>
        </p:nvSpPr>
        <p:spPr>
          <a:xfrm>
            <a:off x="4885819"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293" name="Freeform: Shape 571">
            <a:extLst>
              <a:ext uri="{FF2B5EF4-FFF2-40B4-BE49-F238E27FC236}">
                <a16:creationId xmlns:a16="http://schemas.microsoft.com/office/drawing/2014/main" id="{01DA2276-99F9-D64E-90F6-AFFB4E513C35}"/>
              </a:ext>
            </a:extLst>
          </p:cNvPr>
          <p:cNvSpPr/>
          <p:nvPr/>
        </p:nvSpPr>
        <p:spPr>
          <a:xfrm>
            <a:off x="4914126"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294" name="Freeform: Shape 572">
            <a:extLst>
              <a:ext uri="{FF2B5EF4-FFF2-40B4-BE49-F238E27FC236}">
                <a16:creationId xmlns:a16="http://schemas.microsoft.com/office/drawing/2014/main" id="{A5FBA00A-8213-2248-80D2-B068002DFF03}"/>
              </a:ext>
            </a:extLst>
          </p:cNvPr>
          <p:cNvSpPr/>
          <p:nvPr/>
        </p:nvSpPr>
        <p:spPr>
          <a:xfrm>
            <a:off x="4891631"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295" name="Freeform: Shape 573">
            <a:extLst>
              <a:ext uri="{FF2B5EF4-FFF2-40B4-BE49-F238E27FC236}">
                <a16:creationId xmlns:a16="http://schemas.microsoft.com/office/drawing/2014/main" id="{881548CF-0E29-0C41-B6DA-45B192F8F401}"/>
              </a:ext>
            </a:extLst>
          </p:cNvPr>
          <p:cNvSpPr/>
          <p:nvPr/>
        </p:nvSpPr>
        <p:spPr>
          <a:xfrm>
            <a:off x="4919937"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296" name="Freeform: Shape 574">
            <a:extLst>
              <a:ext uri="{FF2B5EF4-FFF2-40B4-BE49-F238E27FC236}">
                <a16:creationId xmlns:a16="http://schemas.microsoft.com/office/drawing/2014/main" id="{495F830C-0A0E-CD41-A432-7A33FE4B0C9C}"/>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297" name="Freeform: Shape 575">
            <a:extLst>
              <a:ext uri="{FF2B5EF4-FFF2-40B4-BE49-F238E27FC236}">
                <a16:creationId xmlns:a16="http://schemas.microsoft.com/office/drawing/2014/main" id="{A8F90F23-D02F-CC48-8FE7-B43DD2017961}"/>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298" name="Freeform: Shape 576">
            <a:extLst>
              <a:ext uri="{FF2B5EF4-FFF2-40B4-BE49-F238E27FC236}">
                <a16:creationId xmlns:a16="http://schemas.microsoft.com/office/drawing/2014/main" id="{8B49A384-CC37-594B-AB56-0BE49943D568}"/>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299" name="Freeform: Shape 577">
            <a:extLst>
              <a:ext uri="{FF2B5EF4-FFF2-40B4-BE49-F238E27FC236}">
                <a16:creationId xmlns:a16="http://schemas.microsoft.com/office/drawing/2014/main" id="{C290B525-85F2-7744-8AF7-07797ECD36A4}"/>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00" name="Freeform: Shape 578">
            <a:extLst>
              <a:ext uri="{FF2B5EF4-FFF2-40B4-BE49-F238E27FC236}">
                <a16:creationId xmlns:a16="http://schemas.microsoft.com/office/drawing/2014/main" id="{C7880A7C-23E8-2248-B906-34AE7D116FAD}"/>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01" name="Freeform: Shape 579">
            <a:extLst>
              <a:ext uri="{FF2B5EF4-FFF2-40B4-BE49-F238E27FC236}">
                <a16:creationId xmlns:a16="http://schemas.microsoft.com/office/drawing/2014/main" id="{317CCBF5-926B-4D41-A90D-3BFD73289AD4}"/>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02" name="Freeform: Shape 580">
            <a:extLst>
              <a:ext uri="{FF2B5EF4-FFF2-40B4-BE49-F238E27FC236}">
                <a16:creationId xmlns:a16="http://schemas.microsoft.com/office/drawing/2014/main" id="{D403173F-E543-764C-BCCA-A49089D8DFC4}"/>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03" name="Freeform: Shape 581">
            <a:extLst>
              <a:ext uri="{FF2B5EF4-FFF2-40B4-BE49-F238E27FC236}">
                <a16:creationId xmlns:a16="http://schemas.microsoft.com/office/drawing/2014/main" id="{6EB2EB97-77A4-C54C-A9A5-00D9CAAFB261}"/>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04" name="Freeform: Shape 582">
            <a:extLst>
              <a:ext uri="{FF2B5EF4-FFF2-40B4-BE49-F238E27FC236}">
                <a16:creationId xmlns:a16="http://schemas.microsoft.com/office/drawing/2014/main" id="{5F4C724B-0AE2-0B47-B4D6-17DCCADDDFF4}"/>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05" name="Freeform: Shape 583">
            <a:extLst>
              <a:ext uri="{FF2B5EF4-FFF2-40B4-BE49-F238E27FC236}">
                <a16:creationId xmlns:a16="http://schemas.microsoft.com/office/drawing/2014/main" id="{28AA1CB3-83D7-E24F-B80B-D3058ACB4A10}"/>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06" name="Freeform: Shape 584">
            <a:extLst>
              <a:ext uri="{FF2B5EF4-FFF2-40B4-BE49-F238E27FC236}">
                <a16:creationId xmlns:a16="http://schemas.microsoft.com/office/drawing/2014/main" id="{3ACC7DFB-D629-BB44-9157-53DC6F07538C}"/>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07" name="Freeform: Shape 585">
            <a:extLst>
              <a:ext uri="{FF2B5EF4-FFF2-40B4-BE49-F238E27FC236}">
                <a16:creationId xmlns:a16="http://schemas.microsoft.com/office/drawing/2014/main" id="{EA99206B-8516-CF4D-925C-6E660FE42C7E}"/>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08" name="Freeform: Shape 586">
            <a:extLst>
              <a:ext uri="{FF2B5EF4-FFF2-40B4-BE49-F238E27FC236}">
                <a16:creationId xmlns:a16="http://schemas.microsoft.com/office/drawing/2014/main" id="{D199C5E5-27FE-BB4E-B7E9-1AB2643285C4}"/>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09" name="Freeform: Shape 587">
            <a:extLst>
              <a:ext uri="{FF2B5EF4-FFF2-40B4-BE49-F238E27FC236}">
                <a16:creationId xmlns:a16="http://schemas.microsoft.com/office/drawing/2014/main" id="{AF4AAD4E-088A-F244-9EB8-DFAC7292106A}"/>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10" name="Freeform: Shape 588">
            <a:extLst>
              <a:ext uri="{FF2B5EF4-FFF2-40B4-BE49-F238E27FC236}">
                <a16:creationId xmlns:a16="http://schemas.microsoft.com/office/drawing/2014/main" id="{95B7E25D-C550-F644-B1A3-B1BA75F46B60}"/>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11" name="Freeform: Shape 589">
            <a:extLst>
              <a:ext uri="{FF2B5EF4-FFF2-40B4-BE49-F238E27FC236}">
                <a16:creationId xmlns:a16="http://schemas.microsoft.com/office/drawing/2014/main" id="{DD11A54A-D311-9342-B8B7-6DA5E216C223}"/>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12" name="Freeform: Shape 590">
            <a:extLst>
              <a:ext uri="{FF2B5EF4-FFF2-40B4-BE49-F238E27FC236}">
                <a16:creationId xmlns:a16="http://schemas.microsoft.com/office/drawing/2014/main" id="{CBD7FA52-0C13-CE4D-93FE-F96AC49C2360}"/>
              </a:ext>
            </a:extLst>
          </p:cNvPr>
          <p:cNvSpPr/>
          <p:nvPr/>
        </p:nvSpPr>
        <p:spPr>
          <a:xfrm>
            <a:off x="4897348"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13" name="Freeform: Shape 591">
            <a:extLst>
              <a:ext uri="{FF2B5EF4-FFF2-40B4-BE49-F238E27FC236}">
                <a16:creationId xmlns:a16="http://schemas.microsoft.com/office/drawing/2014/main" id="{F34CC1DC-0ACF-3442-B3FD-7A9E928F58DB}"/>
              </a:ext>
            </a:extLst>
          </p:cNvPr>
          <p:cNvSpPr/>
          <p:nvPr/>
        </p:nvSpPr>
        <p:spPr>
          <a:xfrm>
            <a:off x="4925654"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14" name="Freeform: Shape 592">
            <a:extLst>
              <a:ext uri="{FF2B5EF4-FFF2-40B4-BE49-F238E27FC236}">
                <a16:creationId xmlns:a16="http://schemas.microsoft.com/office/drawing/2014/main" id="{E5277803-69B1-8842-A6DD-CA05C1502926}"/>
              </a:ext>
            </a:extLst>
          </p:cNvPr>
          <p:cNvSpPr/>
          <p:nvPr/>
        </p:nvSpPr>
        <p:spPr>
          <a:xfrm>
            <a:off x="4897348"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15" name="Freeform: Shape 593">
            <a:extLst>
              <a:ext uri="{FF2B5EF4-FFF2-40B4-BE49-F238E27FC236}">
                <a16:creationId xmlns:a16="http://schemas.microsoft.com/office/drawing/2014/main" id="{2A040B40-5D47-494D-A6EA-B80C65E26BDE}"/>
              </a:ext>
            </a:extLst>
          </p:cNvPr>
          <p:cNvSpPr/>
          <p:nvPr/>
        </p:nvSpPr>
        <p:spPr>
          <a:xfrm>
            <a:off x="4925654"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16" name="Freeform: Shape 594">
            <a:extLst>
              <a:ext uri="{FF2B5EF4-FFF2-40B4-BE49-F238E27FC236}">
                <a16:creationId xmlns:a16="http://schemas.microsoft.com/office/drawing/2014/main" id="{84B8C93E-21EA-0845-B85B-CD4B40383B41}"/>
              </a:ext>
            </a:extLst>
          </p:cNvPr>
          <p:cNvSpPr/>
          <p:nvPr/>
        </p:nvSpPr>
        <p:spPr>
          <a:xfrm>
            <a:off x="4897348"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17" name="Freeform: Shape 595">
            <a:extLst>
              <a:ext uri="{FF2B5EF4-FFF2-40B4-BE49-F238E27FC236}">
                <a16:creationId xmlns:a16="http://schemas.microsoft.com/office/drawing/2014/main" id="{0C3CC848-9373-FC46-A393-83029E26DEC7}"/>
              </a:ext>
            </a:extLst>
          </p:cNvPr>
          <p:cNvSpPr/>
          <p:nvPr/>
        </p:nvSpPr>
        <p:spPr>
          <a:xfrm>
            <a:off x="4925654"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18" name="Freeform: Shape 596">
            <a:extLst>
              <a:ext uri="{FF2B5EF4-FFF2-40B4-BE49-F238E27FC236}">
                <a16:creationId xmlns:a16="http://schemas.microsoft.com/office/drawing/2014/main" id="{C5B94857-4393-EA4A-AAB3-8EB00BE445F4}"/>
              </a:ext>
            </a:extLst>
          </p:cNvPr>
          <p:cNvSpPr/>
          <p:nvPr/>
        </p:nvSpPr>
        <p:spPr>
          <a:xfrm>
            <a:off x="4897348"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19" name="Freeform: Shape 597">
            <a:extLst>
              <a:ext uri="{FF2B5EF4-FFF2-40B4-BE49-F238E27FC236}">
                <a16:creationId xmlns:a16="http://schemas.microsoft.com/office/drawing/2014/main" id="{404A16DE-416F-DF45-8DD8-6325439BA67F}"/>
              </a:ext>
            </a:extLst>
          </p:cNvPr>
          <p:cNvSpPr/>
          <p:nvPr/>
        </p:nvSpPr>
        <p:spPr>
          <a:xfrm>
            <a:off x="4925654"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20" name="Freeform: Shape 598">
            <a:extLst>
              <a:ext uri="{FF2B5EF4-FFF2-40B4-BE49-F238E27FC236}">
                <a16:creationId xmlns:a16="http://schemas.microsoft.com/office/drawing/2014/main" id="{41EB15F7-2422-834B-8309-5C96C9ED50FC}"/>
              </a:ext>
            </a:extLst>
          </p:cNvPr>
          <p:cNvSpPr/>
          <p:nvPr/>
        </p:nvSpPr>
        <p:spPr>
          <a:xfrm>
            <a:off x="490025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21" name="Freeform: Shape 599">
            <a:extLst>
              <a:ext uri="{FF2B5EF4-FFF2-40B4-BE49-F238E27FC236}">
                <a16:creationId xmlns:a16="http://schemas.microsoft.com/office/drawing/2014/main" id="{3FA22141-36E6-B74A-92AA-33AD8AAABF18}"/>
              </a:ext>
            </a:extLst>
          </p:cNvPr>
          <p:cNvSpPr/>
          <p:nvPr/>
        </p:nvSpPr>
        <p:spPr>
          <a:xfrm>
            <a:off x="4928560"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22" name="Freeform: Shape 600">
            <a:extLst>
              <a:ext uri="{FF2B5EF4-FFF2-40B4-BE49-F238E27FC236}">
                <a16:creationId xmlns:a16="http://schemas.microsoft.com/office/drawing/2014/main" id="{85ABD579-C6FE-4C4D-8E77-008D236F25B6}"/>
              </a:ext>
            </a:extLst>
          </p:cNvPr>
          <p:cNvSpPr/>
          <p:nvPr/>
        </p:nvSpPr>
        <p:spPr>
          <a:xfrm>
            <a:off x="490025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23" name="Freeform: Shape 601">
            <a:extLst>
              <a:ext uri="{FF2B5EF4-FFF2-40B4-BE49-F238E27FC236}">
                <a16:creationId xmlns:a16="http://schemas.microsoft.com/office/drawing/2014/main" id="{35C83B38-A84C-F045-B2B3-529CC8BC53DA}"/>
              </a:ext>
            </a:extLst>
          </p:cNvPr>
          <p:cNvSpPr/>
          <p:nvPr/>
        </p:nvSpPr>
        <p:spPr>
          <a:xfrm>
            <a:off x="4928560"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24" name="Freeform: Shape 602">
            <a:extLst>
              <a:ext uri="{FF2B5EF4-FFF2-40B4-BE49-F238E27FC236}">
                <a16:creationId xmlns:a16="http://schemas.microsoft.com/office/drawing/2014/main" id="{110200C9-83C7-234B-9074-4601132ADB4F}"/>
              </a:ext>
            </a:extLst>
          </p:cNvPr>
          <p:cNvSpPr/>
          <p:nvPr/>
        </p:nvSpPr>
        <p:spPr>
          <a:xfrm>
            <a:off x="490025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25" name="Freeform: Shape 603">
            <a:extLst>
              <a:ext uri="{FF2B5EF4-FFF2-40B4-BE49-F238E27FC236}">
                <a16:creationId xmlns:a16="http://schemas.microsoft.com/office/drawing/2014/main" id="{E86BDB75-0D65-0E46-8DB0-5AA91883A5B6}"/>
              </a:ext>
            </a:extLst>
          </p:cNvPr>
          <p:cNvSpPr/>
          <p:nvPr/>
        </p:nvSpPr>
        <p:spPr>
          <a:xfrm>
            <a:off x="4928560"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26" name="Freeform: Shape 604">
            <a:extLst>
              <a:ext uri="{FF2B5EF4-FFF2-40B4-BE49-F238E27FC236}">
                <a16:creationId xmlns:a16="http://schemas.microsoft.com/office/drawing/2014/main" id="{1ECA328A-FC9B-3246-802F-E1A9FE581990}"/>
              </a:ext>
            </a:extLst>
          </p:cNvPr>
          <p:cNvSpPr/>
          <p:nvPr/>
        </p:nvSpPr>
        <p:spPr>
          <a:xfrm>
            <a:off x="490025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27" name="Freeform: Shape 605">
            <a:extLst>
              <a:ext uri="{FF2B5EF4-FFF2-40B4-BE49-F238E27FC236}">
                <a16:creationId xmlns:a16="http://schemas.microsoft.com/office/drawing/2014/main" id="{C60D00C7-F162-394D-A04E-357D0C212B0D}"/>
              </a:ext>
            </a:extLst>
          </p:cNvPr>
          <p:cNvSpPr/>
          <p:nvPr/>
        </p:nvSpPr>
        <p:spPr>
          <a:xfrm>
            <a:off x="4928560"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28" name="Freeform: Shape 606">
            <a:extLst>
              <a:ext uri="{FF2B5EF4-FFF2-40B4-BE49-F238E27FC236}">
                <a16:creationId xmlns:a16="http://schemas.microsoft.com/office/drawing/2014/main" id="{129EC47C-0157-1D4A-A6FB-FF7B951F78DA}"/>
              </a:ext>
            </a:extLst>
          </p:cNvPr>
          <p:cNvSpPr/>
          <p:nvPr/>
        </p:nvSpPr>
        <p:spPr>
          <a:xfrm>
            <a:off x="491459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29" name="Freeform: Shape 607">
            <a:extLst>
              <a:ext uri="{FF2B5EF4-FFF2-40B4-BE49-F238E27FC236}">
                <a16:creationId xmlns:a16="http://schemas.microsoft.com/office/drawing/2014/main" id="{72426E6D-074C-1742-8496-812713E9474E}"/>
              </a:ext>
            </a:extLst>
          </p:cNvPr>
          <p:cNvSpPr/>
          <p:nvPr/>
        </p:nvSpPr>
        <p:spPr>
          <a:xfrm>
            <a:off x="4942900"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30" name="Freeform: Shape 608">
            <a:extLst>
              <a:ext uri="{FF2B5EF4-FFF2-40B4-BE49-F238E27FC236}">
                <a16:creationId xmlns:a16="http://schemas.microsoft.com/office/drawing/2014/main" id="{0CF34583-765C-1249-8757-6A02E78A0B14}"/>
              </a:ext>
            </a:extLst>
          </p:cNvPr>
          <p:cNvSpPr/>
          <p:nvPr/>
        </p:nvSpPr>
        <p:spPr>
          <a:xfrm>
            <a:off x="491459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31" name="Freeform: Shape 609">
            <a:extLst>
              <a:ext uri="{FF2B5EF4-FFF2-40B4-BE49-F238E27FC236}">
                <a16:creationId xmlns:a16="http://schemas.microsoft.com/office/drawing/2014/main" id="{EFABFBE3-B527-ED4B-A3B4-4EC5914E90C8}"/>
              </a:ext>
            </a:extLst>
          </p:cNvPr>
          <p:cNvSpPr/>
          <p:nvPr/>
        </p:nvSpPr>
        <p:spPr>
          <a:xfrm>
            <a:off x="4942900"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32" name="Freeform: Shape 610">
            <a:extLst>
              <a:ext uri="{FF2B5EF4-FFF2-40B4-BE49-F238E27FC236}">
                <a16:creationId xmlns:a16="http://schemas.microsoft.com/office/drawing/2014/main" id="{20CC3D33-CD88-E549-B861-FCD009BB2E9A}"/>
              </a:ext>
            </a:extLst>
          </p:cNvPr>
          <p:cNvSpPr/>
          <p:nvPr/>
        </p:nvSpPr>
        <p:spPr>
          <a:xfrm>
            <a:off x="5017977"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33" name="Freeform: Shape 611">
            <a:extLst>
              <a:ext uri="{FF2B5EF4-FFF2-40B4-BE49-F238E27FC236}">
                <a16:creationId xmlns:a16="http://schemas.microsoft.com/office/drawing/2014/main" id="{023F6A30-2ED5-FE47-A6BB-72457B84DB6C}"/>
              </a:ext>
            </a:extLst>
          </p:cNvPr>
          <p:cNvSpPr/>
          <p:nvPr/>
        </p:nvSpPr>
        <p:spPr>
          <a:xfrm>
            <a:off x="5046283"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34" name="Freeform: Shape 612">
            <a:extLst>
              <a:ext uri="{FF2B5EF4-FFF2-40B4-BE49-F238E27FC236}">
                <a16:creationId xmlns:a16="http://schemas.microsoft.com/office/drawing/2014/main" id="{ACCF0080-E8CF-3241-9288-A2ACAFD164E6}"/>
              </a:ext>
            </a:extLst>
          </p:cNvPr>
          <p:cNvSpPr/>
          <p:nvPr/>
        </p:nvSpPr>
        <p:spPr>
          <a:xfrm>
            <a:off x="5130077"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35" name="Freeform: Shape 613">
            <a:extLst>
              <a:ext uri="{FF2B5EF4-FFF2-40B4-BE49-F238E27FC236}">
                <a16:creationId xmlns:a16="http://schemas.microsoft.com/office/drawing/2014/main" id="{514855BF-D6E6-4641-89BB-D36CB3922994}"/>
              </a:ext>
            </a:extLst>
          </p:cNvPr>
          <p:cNvSpPr/>
          <p:nvPr/>
        </p:nvSpPr>
        <p:spPr>
          <a:xfrm>
            <a:off x="5158383"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36" name="Freeform: Shape 614">
            <a:extLst>
              <a:ext uri="{FF2B5EF4-FFF2-40B4-BE49-F238E27FC236}">
                <a16:creationId xmlns:a16="http://schemas.microsoft.com/office/drawing/2014/main" id="{04E11E53-D4D6-EE4E-B09B-E01B2CA7B840}"/>
              </a:ext>
            </a:extLst>
          </p:cNvPr>
          <p:cNvSpPr/>
          <p:nvPr/>
        </p:nvSpPr>
        <p:spPr>
          <a:xfrm>
            <a:off x="5130077"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37" name="Freeform: Shape 615">
            <a:extLst>
              <a:ext uri="{FF2B5EF4-FFF2-40B4-BE49-F238E27FC236}">
                <a16:creationId xmlns:a16="http://schemas.microsoft.com/office/drawing/2014/main" id="{177AB047-73B8-3541-B3A1-F21355285118}"/>
              </a:ext>
            </a:extLst>
          </p:cNvPr>
          <p:cNvSpPr/>
          <p:nvPr/>
        </p:nvSpPr>
        <p:spPr>
          <a:xfrm>
            <a:off x="5158383"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38" name="Freeform: Shape 616">
            <a:extLst>
              <a:ext uri="{FF2B5EF4-FFF2-40B4-BE49-F238E27FC236}">
                <a16:creationId xmlns:a16="http://schemas.microsoft.com/office/drawing/2014/main" id="{EBFE2154-D153-2142-AF7F-B6A4CD0D0D22}"/>
              </a:ext>
            </a:extLst>
          </p:cNvPr>
          <p:cNvSpPr/>
          <p:nvPr/>
        </p:nvSpPr>
        <p:spPr>
          <a:xfrm>
            <a:off x="5130077"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39" name="Freeform: Shape 617">
            <a:extLst>
              <a:ext uri="{FF2B5EF4-FFF2-40B4-BE49-F238E27FC236}">
                <a16:creationId xmlns:a16="http://schemas.microsoft.com/office/drawing/2014/main" id="{7A72E636-33EF-AA41-A5F6-4511047ABF6D}"/>
              </a:ext>
            </a:extLst>
          </p:cNvPr>
          <p:cNvSpPr/>
          <p:nvPr/>
        </p:nvSpPr>
        <p:spPr>
          <a:xfrm>
            <a:off x="5158383"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40" name="Freeform: Shape 618">
            <a:extLst>
              <a:ext uri="{FF2B5EF4-FFF2-40B4-BE49-F238E27FC236}">
                <a16:creationId xmlns:a16="http://schemas.microsoft.com/office/drawing/2014/main" id="{B3557536-1FB4-6446-AE23-CF5D3F408FD9}"/>
              </a:ext>
            </a:extLst>
          </p:cNvPr>
          <p:cNvSpPr/>
          <p:nvPr/>
        </p:nvSpPr>
        <p:spPr>
          <a:xfrm>
            <a:off x="5132983"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41" name="Freeform: Shape 619">
            <a:extLst>
              <a:ext uri="{FF2B5EF4-FFF2-40B4-BE49-F238E27FC236}">
                <a16:creationId xmlns:a16="http://schemas.microsoft.com/office/drawing/2014/main" id="{94705ACC-2430-A24F-B31F-70546BD782DA}"/>
              </a:ext>
            </a:extLst>
          </p:cNvPr>
          <p:cNvSpPr/>
          <p:nvPr/>
        </p:nvSpPr>
        <p:spPr>
          <a:xfrm>
            <a:off x="516128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42" name="Freeform: Shape 620">
            <a:extLst>
              <a:ext uri="{FF2B5EF4-FFF2-40B4-BE49-F238E27FC236}">
                <a16:creationId xmlns:a16="http://schemas.microsoft.com/office/drawing/2014/main" id="{BB4F2A73-2A13-8341-8FD2-B191C9483605}"/>
              </a:ext>
            </a:extLst>
          </p:cNvPr>
          <p:cNvSpPr/>
          <p:nvPr/>
        </p:nvSpPr>
        <p:spPr>
          <a:xfrm>
            <a:off x="513579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43" name="Freeform: Shape 621">
            <a:extLst>
              <a:ext uri="{FF2B5EF4-FFF2-40B4-BE49-F238E27FC236}">
                <a16:creationId xmlns:a16="http://schemas.microsoft.com/office/drawing/2014/main" id="{0A55C0E1-998E-484B-8D02-6EBB9EEC6217}"/>
              </a:ext>
            </a:extLst>
          </p:cNvPr>
          <p:cNvSpPr/>
          <p:nvPr/>
        </p:nvSpPr>
        <p:spPr>
          <a:xfrm>
            <a:off x="5164101"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44" name="Freeform: Shape 622">
            <a:extLst>
              <a:ext uri="{FF2B5EF4-FFF2-40B4-BE49-F238E27FC236}">
                <a16:creationId xmlns:a16="http://schemas.microsoft.com/office/drawing/2014/main" id="{1F2167A0-EC92-BB40-AD04-E6061849E4C0}"/>
              </a:ext>
            </a:extLst>
          </p:cNvPr>
          <p:cNvSpPr/>
          <p:nvPr/>
        </p:nvSpPr>
        <p:spPr>
          <a:xfrm>
            <a:off x="513579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45" name="Freeform: Shape 623">
            <a:extLst>
              <a:ext uri="{FF2B5EF4-FFF2-40B4-BE49-F238E27FC236}">
                <a16:creationId xmlns:a16="http://schemas.microsoft.com/office/drawing/2014/main" id="{828FD856-50D7-134A-962C-21B2569844B4}"/>
              </a:ext>
            </a:extLst>
          </p:cNvPr>
          <p:cNvSpPr/>
          <p:nvPr/>
        </p:nvSpPr>
        <p:spPr>
          <a:xfrm>
            <a:off x="5164101"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46" name="Freeform: Shape 624">
            <a:extLst>
              <a:ext uri="{FF2B5EF4-FFF2-40B4-BE49-F238E27FC236}">
                <a16:creationId xmlns:a16="http://schemas.microsoft.com/office/drawing/2014/main" id="{B5660ADB-E93C-2746-8350-621217859140}"/>
              </a:ext>
            </a:extLst>
          </p:cNvPr>
          <p:cNvSpPr/>
          <p:nvPr/>
        </p:nvSpPr>
        <p:spPr>
          <a:xfrm>
            <a:off x="513579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47" name="Freeform: Shape 625">
            <a:extLst>
              <a:ext uri="{FF2B5EF4-FFF2-40B4-BE49-F238E27FC236}">
                <a16:creationId xmlns:a16="http://schemas.microsoft.com/office/drawing/2014/main" id="{02E92524-78B0-B34E-9B7D-16FD8D08219B}"/>
              </a:ext>
            </a:extLst>
          </p:cNvPr>
          <p:cNvSpPr/>
          <p:nvPr/>
        </p:nvSpPr>
        <p:spPr>
          <a:xfrm>
            <a:off x="5164101"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48" name="Freeform: Shape 626">
            <a:extLst>
              <a:ext uri="{FF2B5EF4-FFF2-40B4-BE49-F238E27FC236}">
                <a16:creationId xmlns:a16="http://schemas.microsoft.com/office/drawing/2014/main" id="{1B3C2C9E-A3A7-5349-8594-B1922F5B7DC3}"/>
              </a:ext>
            </a:extLst>
          </p:cNvPr>
          <p:cNvSpPr/>
          <p:nvPr/>
        </p:nvSpPr>
        <p:spPr>
          <a:xfrm>
            <a:off x="513579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49" name="Freeform: Shape 627">
            <a:extLst>
              <a:ext uri="{FF2B5EF4-FFF2-40B4-BE49-F238E27FC236}">
                <a16:creationId xmlns:a16="http://schemas.microsoft.com/office/drawing/2014/main" id="{99CC51B8-A23D-F641-8D3B-10FFEAA73EE6}"/>
              </a:ext>
            </a:extLst>
          </p:cNvPr>
          <p:cNvSpPr/>
          <p:nvPr/>
        </p:nvSpPr>
        <p:spPr>
          <a:xfrm>
            <a:off x="5164101"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50" name="Freeform: Shape 628">
            <a:extLst>
              <a:ext uri="{FF2B5EF4-FFF2-40B4-BE49-F238E27FC236}">
                <a16:creationId xmlns:a16="http://schemas.microsoft.com/office/drawing/2014/main" id="{22CDA80A-1F4D-374A-86C4-06A8B4ECFE9A}"/>
              </a:ext>
            </a:extLst>
          </p:cNvPr>
          <p:cNvSpPr/>
          <p:nvPr/>
        </p:nvSpPr>
        <p:spPr>
          <a:xfrm>
            <a:off x="513579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51" name="Freeform: Shape 629">
            <a:extLst>
              <a:ext uri="{FF2B5EF4-FFF2-40B4-BE49-F238E27FC236}">
                <a16:creationId xmlns:a16="http://schemas.microsoft.com/office/drawing/2014/main" id="{784123E4-7090-5640-8675-FA4F4A99C6D1}"/>
              </a:ext>
            </a:extLst>
          </p:cNvPr>
          <p:cNvSpPr/>
          <p:nvPr/>
        </p:nvSpPr>
        <p:spPr>
          <a:xfrm>
            <a:off x="5164101"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52" name="Freeform: Shape 630">
            <a:extLst>
              <a:ext uri="{FF2B5EF4-FFF2-40B4-BE49-F238E27FC236}">
                <a16:creationId xmlns:a16="http://schemas.microsoft.com/office/drawing/2014/main" id="{74CBA9CA-8F84-3042-88AE-B11003A7677B}"/>
              </a:ext>
            </a:extLst>
          </p:cNvPr>
          <p:cNvSpPr/>
          <p:nvPr/>
        </p:nvSpPr>
        <p:spPr>
          <a:xfrm>
            <a:off x="514151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53" name="Freeform: Shape 631">
            <a:extLst>
              <a:ext uri="{FF2B5EF4-FFF2-40B4-BE49-F238E27FC236}">
                <a16:creationId xmlns:a16="http://schemas.microsoft.com/office/drawing/2014/main" id="{B5210FFA-A848-FA4B-B2AC-67F1496A6064}"/>
              </a:ext>
            </a:extLst>
          </p:cNvPr>
          <p:cNvSpPr/>
          <p:nvPr/>
        </p:nvSpPr>
        <p:spPr>
          <a:xfrm>
            <a:off x="5169818"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54" name="Freeform: Shape 632">
            <a:extLst>
              <a:ext uri="{FF2B5EF4-FFF2-40B4-BE49-F238E27FC236}">
                <a16:creationId xmlns:a16="http://schemas.microsoft.com/office/drawing/2014/main" id="{75271F10-9EB9-D44D-9677-786D3D92DF7D}"/>
              </a:ext>
            </a:extLst>
          </p:cNvPr>
          <p:cNvSpPr/>
          <p:nvPr/>
        </p:nvSpPr>
        <p:spPr>
          <a:xfrm>
            <a:off x="514151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55" name="Freeform: Shape 633">
            <a:extLst>
              <a:ext uri="{FF2B5EF4-FFF2-40B4-BE49-F238E27FC236}">
                <a16:creationId xmlns:a16="http://schemas.microsoft.com/office/drawing/2014/main" id="{E7697F5E-E0B8-CD40-A63F-4650EE500DDE}"/>
              </a:ext>
            </a:extLst>
          </p:cNvPr>
          <p:cNvSpPr/>
          <p:nvPr/>
        </p:nvSpPr>
        <p:spPr>
          <a:xfrm>
            <a:off x="5169818"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56" name="Freeform: Shape 634">
            <a:extLst>
              <a:ext uri="{FF2B5EF4-FFF2-40B4-BE49-F238E27FC236}">
                <a16:creationId xmlns:a16="http://schemas.microsoft.com/office/drawing/2014/main" id="{CD49D81F-A4DE-7341-8EC5-A5EC79907D7D}"/>
              </a:ext>
            </a:extLst>
          </p:cNvPr>
          <p:cNvSpPr/>
          <p:nvPr/>
        </p:nvSpPr>
        <p:spPr>
          <a:xfrm>
            <a:off x="5147323"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57" name="Freeform: Shape 635">
            <a:extLst>
              <a:ext uri="{FF2B5EF4-FFF2-40B4-BE49-F238E27FC236}">
                <a16:creationId xmlns:a16="http://schemas.microsoft.com/office/drawing/2014/main" id="{A5D5B0D4-59E2-2747-8588-48928F58AE2D}"/>
              </a:ext>
            </a:extLst>
          </p:cNvPr>
          <p:cNvSpPr/>
          <p:nvPr/>
        </p:nvSpPr>
        <p:spPr>
          <a:xfrm>
            <a:off x="517562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58" name="Freeform: Shape 636">
            <a:extLst>
              <a:ext uri="{FF2B5EF4-FFF2-40B4-BE49-F238E27FC236}">
                <a16:creationId xmlns:a16="http://schemas.microsoft.com/office/drawing/2014/main" id="{09FA020B-036E-9040-8337-1FA0425A5439}"/>
              </a:ext>
            </a:extLst>
          </p:cNvPr>
          <p:cNvSpPr/>
          <p:nvPr/>
        </p:nvSpPr>
        <p:spPr>
          <a:xfrm>
            <a:off x="5158758"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59" name="Freeform: Shape 637">
            <a:extLst>
              <a:ext uri="{FF2B5EF4-FFF2-40B4-BE49-F238E27FC236}">
                <a16:creationId xmlns:a16="http://schemas.microsoft.com/office/drawing/2014/main" id="{35895E56-7D69-2046-8572-638886725A15}"/>
              </a:ext>
            </a:extLst>
          </p:cNvPr>
          <p:cNvSpPr/>
          <p:nvPr/>
        </p:nvSpPr>
        <p:spPr>
          <a:xfrm>
            <a:off x="5187064"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60" name="Freeform: Shape 638">
            <a:extLst>
              <a:ext uri="{FF2B5EF4-FFF2-40B4-BE49-F238E27FC236}">
                <a16:creationId xmlns:a16="http://schemas.microsoft.com/office/drawing/2014/main" id="{FF8E12A4-DCF9-CD4D-A6DE-7BBF1921ED0E}"/>
              </a:ext>
            </a:extLst>
          </p:cNvPr>
          <p:cNvSpPr/>
          <p:nvPr/>
        </p:nvSpPr>
        <p:spPr>
          <a:xfrm>
            <a:off x="517600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61" name="Freeform: Shape 639">
            <a:extLst>
              <a:ext uri="{FF2B5EF4-FFF2-40B4-BE49-F238E27FC236}">
                <a16:creationId xmlns:a16="http://schemas.microsoft.com/office/drawing/2014/main" id="{42B7BF41-9F55-3847-908A-35D6CACC1ECC}"/>
              </a:ext>
            </a:extLst>
          </p:cNvPr>
          <p:cNvSpPr/>
          <p:nvPr/>
        </p:nvSpPr>
        <p:spPr>
          <a:xfrm>
            <a:off x="5204310"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62" name="Freeform: Shape 640">
            <a:extLst>
              <a:ext uri="{FF2B5EF4-FFF2-40B4-BE49-F238E27FC236}">
                <a16:creationId xmlns:a16="http://schemas.microsoft.com/office/drawing/2014/main" id="{2A2B24F7-D478-8B49-83A9-04D4B94F9712}"/>
              </a:ext>
            </a:extLst>
          </p:cNvPr>
          <p:cNvSpPr/>
          <p:nvPr/>
        </p:nvSpPr>
        <p:spPr>
          <a:xfrm>
            <a:off x="1702224" y="1975693"/>
            <a:ext cx="1778318" cy="117483"/>
          </a:xfrm>
          <a:custGeom>
            <a:avLst/>
            <a:gdLst>
              <a:gd name="connsiteX0" fmla="*/ 0 w 1778318"/>
              <a:gd name="connsiteY0" fmla="*/ 0 h 162877"/>
              <a:gd name="connsiteX1" fmla="*/ 1694994 w 1778318"/>
              <a:gd name="connsiteY1" fmla="*/ 0 h 162877"/>
              <a:gd name="connsiteX2" fmla="*/ 1694994 w 1778318"/>
              <a:gd name="connsiteY2" fmla="*/ 81439 h 162877"/>
              <a:gd name="connsiteX3" fmla="*/ 1694994 w 1778318"/>
              <a:gd name="connsiteY3" fmla="*/ 81439 h 162877"/>
              <a:gd name="connsiteX4" fmla="*/ 1778319 w 1778318"/>
              <a:gd name="connsiteY4" fmla="*/ 81439 h 162877"/>
              <a:gd name="connsiteX5" fmla="*/ 1778319 w 1778318"/>
              <a:gd name="connsiteY5" fmla="*/ 162878 h 162877"/>
              <a:gd name="connsiteX6" fmla="*/ 1778319 w 1778318"/>
              <a:gd name="connsiteY6" fmla="*/ 162878 h 1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18" h="162877">
                <a:moveTo>
                  <a:pt x="0" y="0"/>
                </a:moveTo>
                <a:lnTo>
                  <a:pt x="1694994" y="0"/>
                </a:lnTo>
                <a:lnTo>
                  <a:pt x="1694994" y="81439"/>
                </a:lnTo>
                <a:lnTo>
                  <a:pt x="1694994" y="81439"/>
                </a:lnTo>
                <a:lnTo>
                  <a:pt x="1778319" y="81439"/>
                </a:lnTo>
                <a:lnTo>
                  <a:pt x="1778319" y="162878"/>
                </a:lnTo>
                <a:lnTo>
                  <a:pt x="1778319" y="162878"/>
                </a:lnTo>
              </a:path>
            </a:pathLst>
          </a:custGeom>
          <a:noFill/>
          <a:ln w="19050" cap="flat">
            <a:solidFill>
              <a:schemeClr val="accent6"/>
            </a:solidFill>
            <a:custDash>
              <a:ds d="300000" sp="300000"/>
            </a:custDash>
            <a:miter/>
          </a:ln>
        </p:spPr>
        <p:txBody>
          <a:bodyPr rtlCol="0" anchor="ctr"/>
          <a:lstStyle/>
          <a:p>
            <a:endParaRPr lang="en-US"/>
          </a:p>
        </p:txBody>
      </p:sp>
      <p:sp>
        <p:nvSpPr>
          <p:cNvPr id="363" name="Freeform: Shape 641">
            <a:extLst>
              <a:ext uri="{FF2B5EF4-FFF2-40B4-BE49-F238E27FC236}">
                <a16:creationId xmlns:a16="http://schemas.microsoft.com/office/drawing/2014/main" id="{A2A548B6-4161-CB44-9614-EEC4A22038D4}"/>
              </a:ext>
            </a:extLst>
          </p:cNvPr>
          <p:cNvSpPr/>
          <p:nvPr/>
        </p:nvSpPr>
        <p:spPr>
          <a:xfrm>
            <a:off x="487438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64" name="Freeform: Shape 642">
            <a:extLst>
              <a:ext uri="{FF2B5EF4-FFF2-40B4-BE49-F238E27FC236}">
                <a16:creationId xmlns:a16="http://schemas.microsoft.com/office/drawing/2014/main" id="{02FAAB03-0376-294A-9CC1-9667CC743541}"/>
              </a:ext>
            </a:extLst>
          </p:cNvPr>
          <p:cNvSpPr/>
          <p:nvPr/>
        </p:nvSpPr>
        <p:spPr>
          <a:xfrm>
            <a:off x="4902691"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65" name="Freeform: Shape 643">
            <a:extLst>
              <a:ext uri="{FF2B5EF4-FFF2-40B4-BE49-F238E27FC236}">
                <a16:creationId xmlns:a16="http://schemas.microsoft.com/office/drawing/2014/main" id="{F4472E2D-A57A-7A47-A31B-BF2C3112E20D}"/>
              </a:ext>
            </a:extLst>
          </p:cNvPr>
          <p:cNvSpPr/>
          <p:nvPr/>
        </p:nvSpPr>
        <p:spPr>
          <a:xfrm>
            <a:off x="488010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66" name="Freeform: Shape 644">
            <a:extLst>
              <a:ext uri="{FF2B5EF4-FFF2-40B4-BE49-F238E27FC236}">
                <a16:creationId xmlns:a16="http://schemas.microsoft.com/office/drawing/2014/main" id="{100DDF43-E5DF-4F4D-B720-FC5B31358FA7}"/>
              </a:ext>
            </a:extLst>
          </p:cNvPr>
          <p:cNvSpPr/>
          <p:nvPr/>
        </p:nvSpPr>
        <p:spPr>
          <a:xfrm>
            <a:off x="4908408"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67" name="Freeform: Shape 645">
            <a:extLst>
              <a:ext uri="{FF2B5EF4-FFF2-40B4-BE49-F238E27FC236}">
                <a16:creationId xmlns:a16="http://schemas.microsoft.com/office/drawing/2014/main" id="{451F531B-2431-B443-AB09-34DD0F7A9C8F}"/>
              </a:ext>
            </a:extLst>
          </p:cNvPr>
          <p:cNvSpPr/>
          <p:nvPr/>
        </p:nvSpPr>
        <p:spPr>
          <a:xfrm>
            <a:off x="4885819"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68" name="Freeform: Shape 646">
            <a:extLst>
              <a:ext uri="{FF2B5EF4-FFF2-40B4-BE49-F238E27FC236}">
                <a16:creationId xmlns:a16="http://schemas.microsoft.com/office/drawing/2014/main" id="{C67BC805-01F6-4C48-9224-3BB4BBD7DBEA}"/>
              </a:ext>
            </a:extLst>
          </p:cNvPr>
          <p:cNvSpPr/>
          <p:nvPr/>
        </p:nvSpPr>
        <p:spPr>
          <a:xfrm>
            <a:off x="4914126"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69" name="Freeform: Shape 647">
            <a:extLst>
              <a:ext uri="{FF2B5EF4-FFF2-40B4-BE49-F238E27FC236}">
                <a16:creationId xmlns:a16="http://schemas.microsoft.com/office/drawing/2014/main" id="{F02905B1-4A5B-DF4E-9785-010F6C5B605F}"/>
              </a:ext>
            </a:extLst>
          </p:cNvPr>
          <p:cNvSpPr/>
          <p:nvPr/>
        </p:nvSpPr>
        <p:spPr>
          <a:xfrm>
            <a:off x="4891631"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70" name="Freeform: Shape 648">
            <a:extLst>
              <a:ext uri="{FF2B5EF4-FFF2-40B4-BE49-F238E27FC236}">
                <a16:creationId xmlns:a16="http://schemas.microsoft.com/office/drawing/2014/main" id="{582FCEE9-4692-D246-9819-1B1DA7126410}"/>
              </a:ext>
            </a:extLst>
          </p:cNvPr>
          <p:cNvSpPr/>
          <p:nvPr/>
        </p:nvSpPr>
        <p:spPr>
          <a:xfrm>
            <a:off x="4919937"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71" name="Freeform: Shape 649">
            <a:extLst>
              <a:ext uri="{FF2B5EF4-FFF2-40B4-BE49-F238E27FC236}">
                <a16:creationId xmlns:a16="http://schemas.microsoft.com/office/drawing/2014/main" id="{7230DB93-97CC-B741-9466-5DCD7314E1AA}"/>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72" name="Freeform: Shape 650">
            <a:extLst>
              <a:ext uri="{FF2B5EF4-FFF2-40B4-BE49-F238E27FC236}">
                <a16:creationId xmlns:a16="http://schemas.microsoft.com/office/drawing/2014/main" id="{EA59C1DB-185A-FA4B-B40C-5D03CC41D753}"/>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73" name="Freeform: Shape 651">
            <a:extLst>
              <a:ext uri="{FF2B5EF4-FFF2-40B4-BE49-F238E27FC236}">
                <a16:creationId xmlns:a16="http://schemas.microsoft.com/office/drawing/2014/main" id="{5B8B30E1-7C42-CC44-8536-6DA87CFA6805}"/>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74" name="Freeform: Shape 652">
            <a:extLst>
              <a:ext uri="{FF2B5EF4-FFF2-40B4-BE49-F238E27FC236}">
                <a16:creationId xmlns:a16="http://schemas.microsoft.com/office/drawing/2014/main" id="{526F264A-A64B-9946-AE92-AF09DCA8397A}"/>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75" name="Freeform: Shape 653">
            <a:extLst>
              <a:ext uri="{FF2B5EF4-FFF2-40B4-BE49-F238E27FC236}">
                <a16:creationId xmlns:a16="http://schemas.microsoft.com/office/drawing/2014/main" id="{27BA05F2-4B87-7741-B433-C28075CAEFCA}"/>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76" name="Freeform: Shape 654">
            <a:extLst>
              <a:ext uri="{FF2B5EF4-FFF2-40B4-BE49-F238E27FC236}">
                <a16:creationId xmlns:a16="http://schemas.microsoft.com/office/drawing/2014/main" id="{352BCC9F-E3B7-E540-BA73-B47BEF05D1AA}"/>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77" name="Freeform: Shape 655">
            <a:extLst>
              <a:ext uri="{FF2B5EF4-FFF2-40B4-BE49-F238E27FC236}">
                <a16:creationId xmlns:a16="http://schemas.microsoft.com/office/drawing/2014/main" id="{33A77C41-B85E-8344-AFB0-4B2D02A5859E}"/>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78" name="Freeform: Shape 656">
            <a:extLst>
              <a:ext uri="{FF2B5EF4-FFF2-40B4-BE49-F238E27FC236}">
                <a16:creationId xmlns:a16="http://schemas.microsoft.com/office/drawing/2014/main" id="{D97CCEDA-639A-6B40-BF39-7D18A54D6960}"/>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79" name="Freeform: Shape 657">
            <a:extLst>
              <a:ext uri="{FF2B5EF4-FFF2-40B4-BE49-F238E27FC236}">
                <a16:creationId xmlns:a16="http://schemas.microsoft.com/office/drawing/2014/main" id="{8E4240B2-9CAA-0949-A4AB-FFA708A87FF3}"/>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80" name="Freeform: Shape 658">
            <a:extLst>
              <a:ext uri="{FF2B5EF4-FFF2-40B4-BE49-F238E27FC236}">
                <a16:creationId xmlns:a16="http://schemas.microsoft.com/office/drawing/2014/main" id="{6AE8B730-7296-3440-87D2-99371AC342A3}"/>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81" name="Freeform: Shape 659">
            <a:extLst>
              <a:ext uri="{FF2B5EF4-FFF2-40B4-BE49-F238E27FC236}">
                <a16:creationId xmlns:a16="http://schemas.microsoft.com/office/drawing/2014/main" id="{FBBC4488-6851-3848-B587-E169EB71A014}"/>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82" name="Freeform: Shape 660">
            <a:extLst>
              <a:ext uri="{FF2B5EF4-FFF2-40B4-BE49-F238E27FC236}">
                <a16:creationId xmlns:a16="http://schemas.microsoft.com/office/drawing/2014/main" id="{8FF75353-22DC-5143-91A5-7642296277B9}"/>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83" name="Freeform: Shape 661">
            <a:extLst>
              <a:ext uri="{FF2B5EF4-FFF2-40B4-BE49-F238E27FC236}">
                <a16:creationId xmlns:a16="http://schemas.microsoft.com/office/drawing/2014/main" id="{5B5155F7-44B0-E947-A0C2-46586E032697}"/>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84" name="Freeform: Shape 662">
            <a:extLst>
              <a:ext uri="{FF2B5EF4-FFF2-40B4-BE49-F238E27FC236}">
                <a16:creationId xmlns:a16="http://schemas.microsoft.com/office/drawing/2014/main" id="{3ABF1CA2-7262-2B40-A88B-62BFAAD257A0}"/>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85" name="Freeform: Shape 663">
            <a:extLst>
              <a:ext uri="{FF2B5EF4-FFF2-40B4-BE49-F238E27FC236}">
                <a16:creationId xmlns:a16="http://schemas.microsoft.com/office/drawing/2014/main" id="{E4D93D1A-73B1-9E4A-9B62-C46346A10435}"/>
              </a:ext>
            </a:extLst>
          </p:cNvPr>
          <p:cNvSpPr/>
          <p:nvPr/>
        </p:nvSpPr>
        <p:spPr>
          <a:xfrm>
            <a:off x="489444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86" name="Freeform: Shape 664">
            <a:extLst>
              <a:ext uri="{FF2B5EF4-FFF2-40B4-BE49-F238E27FC236}">
                <a16:creationId xmlns:a16="http://schemas.microsoft.com/office/drawing/2014/main" id="{37EB4783-B4B5-CC48-B005-8CD0CA23BD78}"/>
              </a:ext>
            </a:extLst>
          </p:cNvPr>
          <p:cNvSpPr/>
          <p:nvPr/>
        </p:nvSpPr>
        <p:spPr>
          <a:xfrm>
            <a:off x="492274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87" name="Freeform: Shape 665">
            <a:extLst>
              <a:ext uri="{FF2B5EF4-FFF2-40B4-BE49-F238E27FC236}">
                <a16:creationId xmlns:a16="http://schemas.microsoft.com/office/drawing/2014/main" id="{364E579D-38B8-1548-BA94-46CD2EB35F3A}"/>
              </a:ext>
            </a:extLst>
          </p:cNvPr>
          <p:cNvSpPr/>
          <p:nvPr/>
        </p:nvSpPr>
        <p:spPr>
          <a:xfrm>
            <a:off x="4897348"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88" name="Freeform: Shape 666">
            <a:extLst>
              <a:ext uri="{FF2B5EF4-FFF2-40B4-BE49-F238E27FC236}">
                <a16:creationId xmlns:a16="http://schemas.microsoft.com/office/drawing/2014/main" id="{E9ED68EF-D656-9C4C-A188-B6B95D676F68}"/>
              </a:ext>
            </a:extLst>
          </p:cNvPr>
          <p:cNvSpPr/>
          <p:nvPr/>
        </p:nvSpPr>
        <p:spPr>
          <a:xfrm>
            <a:off x="4925654"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89" name="Freeform: Shape 667">
            <a:extLst>
              <a:ext uri="{FF2B5EF4-FFF2-40B4-BE49-F238E27FC236}">
                <a16:creationId xmlns:a16="http://schemas.microsoft.com/office/drawing/2014/main" id="{0B19E5DB-D4E4-2D46-863B-7623ADD17BD4}"/>
              </a:ext>
            </a:extLst>
          </p:cNvPr>
          <p:cNvSpPr/>
          <p:nvPr/>
        </p:nvSpPr>
        <p:spPr>
          <a:xfrm>
            <a:off x="4897348"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90" name="Freeform: Shape 668">
            <a:extLst>
              <a:ext uri="{FF2B5EF4-FFF2-40B4-BE49-F238E27FC236}">
                <a16:creationId xmlns:a16="http://schemas.microsoft.com/office/drawing/2014/main" id="{8E2DB2D3-7DA5-FB4F-BD36-D4F6932BE85A}"/>
              </a:ext>
            </a:extLst>
          </p:cNvPr>
          <p:cNvSpPr/>
          <p:nvPr/>
        </p:nvSpPr>
        <p:spPr>
          <a:xfrm>
            <a:off x="4925654"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91" name="Freeform: Shape 669">
            <a:extLst>
              <a:ext uri="{FF2B5EF4-FFF2-40B4-BE49-F238E27FC236}">
                <a16:creationId xmlns:a16="http://schemas.microsoft.com/office/drawing/2014/main" id="{49C0BA3A-6A56-844C-A328-61AA5C7C52EE}"/>
              </a:ext>
            </a:extLst>
          </p:cNvPr>
          <p:cNvSpPr/>
          <p:nvPr/>
        </p:nvSpPr>
        <p:spPr>
          <a:xfrm>
            <a:off x="4897348"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92" name="Freeform: Shape 670">
            <a:extLst>
              <a:ext uri="{FF2B5EF4-FFF2-40B4-BE49-F238E27FC236}">
                <a16:creationId xmlns:a16="http://schemas.microsoft.com/office/drawing/2014/main" id="{20D96AE0-26D9-BC4C-BB3F-7561FDF09740}"/>
              </a:ext>
            </a:extLst>
          </p:cNvPr>
          <p:cNvSpPr/>
          <p:nvPr/>
        </p:nvSpPr>
        <p:spPr>
          <a:xfrm>
            <a:off x="4925654"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93" name="Freeform: Shape 671">
            <a:extLst>
              <a:ext uri="{FF2B5EF4-FFF2-40B4-BE49-F238E27FC236}">
                <a16:creationId xmlns:a16="http://schemas.microsoft.com/office/drawing/2014/main" id="{AF6DDE1E-83FE-274B-94FB-6CBFDC507B66}"/>
              </a:ext>
            </a:extLst>
          </p:cNvPr>
          <p:cNvSpPr/>
          <p:nvPr/>
        </p:nvSpPr>
        <p:spPr>
          <a:xfrm>
            <a:off x="4897348"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94" name="Freeform: Shape 672">
            <a:extLst>
              <a:ext uri="{FF2B5EF4-FFF2-40B4-BE49-F238E27FC236}">
                <a16:creationId xmlns:a16="http://schemas.microsoft.com/office/drawing/2014/main" id="{0D71A338-F5C3-1844-9AC9-E68B423FF8A8}"/>
              </a:ext>
            </a:extLst>
          </p:cNvPr>
          <p:cNvSpPr/>
          <p:nvPr/>
        </p:nvSpPr>
        <p:spPr>
          <a:xfrm>
            <a:off x="4925654"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95" name="Freeform: Shape 673">
            <a:extLst>
              <a:ext uri="{FF2B5EF4-FFF2-40B4-BE49-F238E27FC236}">
                <a16:creationId xmlns:a16="http://schemas.microsoft.com/office/drawing/2014/main" id="{007EBD52-8C2A-9940-9F89-B45B05FC4B4A}"/>
              </a:ext>
            </a:extLst>
          </p:cNvPr>
          <p:cNvSpPr/>
          <p:nvPr/>
        </p:nvSpPr>
        <p:spPr>
          <a:xfrm>
            <a:off x="490025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96" name="Freeform: Shape 674">
            <a:extLst>
              <a:ext uri="{FF2B5EF4-FFF2-40B4-BE49-F238E27FC236}">
                <a16:creationId xmlns:a16="http://schemas.microsoft.com/office/drawing/2014/main" id="{3ACB1B4E-7356-8145-B8E3-56F2E638748E}"/>
              </a:ext>
            </a:extLst>
          </p:cNvPr>
          <p:cNvSpPr/>
          <p:nvPr/>
        </p:nvSpPr>
        <p:spPr>
          <a:xfrm>
            <a:off x="4928560"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97" name="Freeform: Shape 675">
            <a:extLst>
              <a:ext uri="{FF2B5EF4-FFF2-40B4-BE49-F238E27FC236}">
                <a16:creationId xmlns:a16="http://schemas.microsoft.com/office/drawing/2014/main" id="{6BC423CC-4039-1A4A-ADB3-D9E109717C7B}"/>
              </a:ext>
            </a:extLst>
          </p:cNvPr>
          <p:cNvSpPr/>
          <p:nvPr/>
        </p:nvSpPr>
        <p:spPr>
          <a:xfrm>
            <a:off x="490025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398" name="Freeform: Shape 676">
            <a:extLst>
              <a:ext uri="{FF2B5EF4-FFF2-40B4-BE49-F238E27FC236}">
                <a16:creationId xmlns:a16="http://schemas.microsoft.com/office/drawing/2014/main" id="{2BEC3FDC-A563-0248-8D9D-2473CAB4B2D6}"/>
              </a:ext>
            </a:extLst>
          </p:cNvPr>
          <p:cNvSpPr/>
          <p:nvPr/>
        </p:nvSpPr>
        <p:spPr>
          <a:xfrm>
            <a:off x="4928560"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399" name="Freeform: Shape 677">
            <a:extLst>
              <a:ext uri="{FF2B5EF4-FFF2-40B4-BE49-F238E27FC236}">
                <a16:creationId xmlns:a16="http://schemas.microsoft.com/office/drawing/2014/main" id="{09452B08-6EA6-DA4C-A3D8-9F75EE1B7FFF}"/>
              </a:ext>
            </a:extLst>
          </p:cNvPr>
          <p:cNvSpPr/>
          <p:nvPr/>
        </p:nvSpPr>
        <p:spPr>
          <a:xfrm>
            <a:off x="490025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00" name="Freeform: Shape 678">
            <a:extLst>
              <a:ext uri="{FF2B5EF4-FFF2-40B4-BE49-F238E27FC236}">
                <a16:creationId xmlns:a16="http://schemas.microsoft.com/office/drawing/2014/main" id="{E175DB31-5620-AA4C-BEB8-78B8B287FC66}"/>
              </a:ext>
            </a:extLst>
          </p:cNvPr>
          <p:cNvSpPr/>
          <p:nvPr/>
        </p:nvSpPr>
        <p:spPr>
          <a:xfrm>
            <a:off x="4928560"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01" name="Freeform: Shape 679">
            <a:extLst>
              <a:ext uri="{FF2B5EF4-FFF2-40B4-BE49-F238E27FC236}">
                <a16:creationId xmlns:a16="http://schemas.microsoft.com/office/drawing/2014/main" id="{E9B7EB8D-11C5-CD46-B478-0FEB5FBAB8AC}"/>
              </a:ext>
            </a:extLst>
          </p:cNvPr>
          <p:cNvSpPr/>
          <p:nvPr/>
        </p:nvSpPr>
        <p:spPr>
          <a:xfrm>
            <a:off x="490025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02" name="Freeform: Shape 680">
            <a:extLst>
              <a:ext uri="{FF2B5EF4-FFF2-40B4-BE49-F238E27FC236}">
                <a16:creationId xmlns:a16="http://schemas.microsoft.com/office/drawing/2014/main" id="{354DA1F3-3C88-904C-B6F1-A30640837D30}"/>
              </a:ext>
            </a:extLst>
          </p:cNvPr>
          <p:cNvSpPr/>
          <p:nvPr/>
        </p:nvSpPr>
        <p:spPr>
          <a:xfrm>
            <a:off x="4928560"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03" name="Freeform: Shape 681">
            <a:extLst>
              <a:ext uri="{FF2B5EF4-FFF2-40B4-BE49-F238E27FC236}">
                <a16:creationId xmlns:a16="http://schemas.microsoft.com/office/drawing/2014/main" id="{4DC3A0BF-67C8-FD4B-B7DF-3226FAA4557C}"/>
              </a:ext>
            </a:extLst>
          </p:cNvPr>
          <p:cNvSpPr/>
          <p:nvPr/>
        </p:nvSpPr>
        <p:spPr>
          <a:xfrm>
            <a:off x="491459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04" name="Freeform: Shape 682">
            <a:extLst>
              <a:ext uri="{FF2B5EF4-FFF2-40B4-BE49-F238E27FC236}">
                <a16:creationId xmlns:a16="http://schemas.microsoft.com/office/drawing/2014/main" id="{12EEA5A4-4674-AE49-8A9E-F423B4C6CB62}"/>
              </a:ext>
            </a:extLst>
          </p:cNvPr>
          <p:cNvSpPr/>
          <p:nvPr/>
        </p:nvSpPr>
        <p:spPr>
          <a:xfrm>
            <a:off x="4942900"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05" name="Freeform: Shape 683">
            <a:extLst>
              <a:ext uri="{FF2B5EF4-FFF2-40B4-BE49-F238E27FC236}">
                <a16:creationId xmlns:a16="http://schemas.microsoft.com/office/drawing/2014/main" id="{F2B3A4E4-B3D7-594F-AF51-C9548540F562}"/>
              </a:ext>
            </a:extLst>
          </p:cNvPr>
          <p:cNvSpPr/>
          <p:nvPr/>
        </p:nvSpPr>
        <p:spPr>
          <a:xfrm>
            <a:off x="491459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06" name="Freeform: Shape 684">
            <a:extLst>
              <a:ext uri="{FF2B5EF4-FFF2-40B4-BE49-F238E27FC236}">
                <a16:creationId xmlns:a16="http://schemas.microsoft.com/office/drawing/2014/main" id="{96640975-4F5B-D843-B053-0D97102A2140}"/>
              </a:ext>
            </a:extLst>
          </p:cNvPr>
          <p:cNvSpPr/>
          <p:nvPr/>
        </p:nvSpPr>
        <p:spPr>
          <a:xfrm>
            <a:off x="4942900"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07" name="Freeform: Shape 685">
            <a:extLst>
              <a:ext uri="{FF2B5EF4-FFF2-40B4-BE49-F238E27FC236}">
                <a16:creationId xmlns:a16="http://schemas.microsoft.com/office/drawing/2014/main" id="{5A6199EC-1F55-2748-8B40-1109B11AB05F}"/>
              </a:ext>
            </a:extLst>
          </p:cNvPr>
          <p:cNvSpPr/>
          <p:nvPr/>
        </p:nvSpPr>
        <p:spPr>
          <a:xfrm>
            <a:off x="5017977"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08" name="Freeform: Shape 686">
            <a:extLst>
              <a:ext uri="{FF2B5EF4-FFF2-40B4-BE49-F238E27FC236}">
                <a16:creationId xmlns:a16="http://schemas.microsoft.com/office/drawing/2014/main" id="{D5476C26-81AE-1844-96A0-D3E66F142474}"/>
              </a:ext>
            </a:extLst>
          </p:cNvPr>
          <p:cNvSpPr/>
          <p:nvPr/>
        </p:nvSpPr>
        <p:spPr>
          <a:xfrm>
            <a:off x="5046283"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09" name="Freeform: Shape 687">
            <a:extLst>
              <a:ext uri="{FF2B5EF4-FFF2-40B4-BE49-F238E27FC236}">
                <a16:creationId xmlns:a16="http://schemas.microsoft.com/office/drawing/2014/main" id="{796FD8A5-F546-B444-BF52-C685DE750973}"/>
              </a:ext>
            </a:extLst>
          </p:cNvPr>
          <p:cNvSpPr/>
          <p:nvPr/>
        </p:nvSpPr>
        <p:spPr>
          <a:xfrm>
            <a:off x="5130077"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10" name="Freeform: Shape 688">
            <a:extLst>
              <a:ext uri="{FF2B5EF4-FFF2-40B4-BE49-F238E27FC236}">
                <a16:creationId xmlns:a16="http://schemas.microsoft.com/office/drawing/2014/main" id="{14DEB894-6492-B648-BA2A-183242CBD462}"/>
              </a:ext>
            </a:extLst>
          </p:cNvPr>
          <p:cNvSpPr/>
          <p:nvPr/>
        </p:nvSpPr>
        <p:spPr>
          <a:xfrm>
            <a:off x="5158383"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11" name="Freeform: Shape 689">
            <a:extLst>
              <a:ext uri="{FF2B5EF4-FFF2-40B4-BE49-F238E27FC236}">
                <a16:creationId xmlns:a16="http://schemas.microsoft.com/office/drawing/2014/main" id="{29FF4E2C-0D64-E14F-9576-D2596EBC2487}"/>
              </a:ext>
            </a:extLst>
          </p:cNvPr>
          <p:cNvSpPr/>
          <p:nvPr/>
        </p:nvSpPr>
        <p:spPr>
          <a:xfrm>
            <a:off x="5130077"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12" name="Freeform: Shape 690">
            <a:extLst>
              <a:ext uri="{FF2B5EF4-FFF2-40B4-BE49-F238E27FC236}">
                <a16:creationId xmlns:a16="http://schemas.microsoft.com/office/drawing/2014/main" id="{D8F5DF16-FD39-EB4E-AA43-EC51C7FD9E8F}"/>
              </a:ext>
            </a:extLst>
          </p:cNvPr>
          <p:cNvSpPr/>
          <p:nvPr/>
        </p:nvSpPr>
        <p:spPr>
          <a:xfrm>
            <a:off x="5158383"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13" name="Freeform: Shape 691">
            <a:extLst>
              <a:ext uri="{FF2B5EF4-FFF2-40B4-BE49-F238E27FC236}">
                <a16:creationId xmlns:a16="http://schemas.microsoft.com/office/drawing/2014/main" id="{328B5800-2AB8-674C-B41B-6EC5F89D098B}"/>
              </a:ext>
            </a:extLst>
          </p:cNvPr>
          <p:cNvSpPr/>
          <p:nvPr/>
        </p:nvSpPr>
        <p:spPr>
          <a:xfrm>
            <a:off x="5130077"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14" name="Freeform: Shape 692">
            <a:extLst>
              <a:ext uri="{FF2B5EF4-FFF2-40B4-BE49-F238E27FC236}">
                <a16:creationId xmlns:a16="http://schemas.microsoft.com/office/drawing/2014/main" id="{89AE194E-93EB-444F-BFF0-0D0A4E7D6C4F}"/>
              </a:ext>
            </a:extLst>
          </p:cNvPr>
          <p:cNvSpPr/>
          <p:nvPr/>
        </p:nvSpPr>
        <p:spPr>
          <a:xfrm>
            <a:off x="5158383"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15" name="Freeform: Shape 693">
            <a:extLst>
              <a:ext uri="{FF2B5EF4-FFF2-40B4-BE49-F238E27FC236}">
                <a16:creationId xmlns:a16="http://schemas.microsoft.com/office/drawing/2014/main" id="{A1456E33-D638-1644-88BF-0D6DBDC7D414}"/>
              </a:ext>
            </a:extLst>
          </p:cNvPr>
          <p:cNvSpPr/>
          <p:nvPr/>
        </p:nvSpPr>
        <p:spPr>
          <a:xfrm>
            <a:off x="5132983"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16" name="Freeform: Shape 694">
            <a:extLst>
              <a:ext uri="{FF2B5EF4-FFF2-40B4-BE49-F238E27FC236}">
                <a16:creationId xmlns:a16="http://schemas.microsoft.com/office/drawing/2014/main" id="{7115ED05-C17A-CB48-9D16-3DBAF5C788DC}"/>
              </a:ext>
            </a:extLst>
          </p:cNvPr>
          <p:cNvSpPr/>
          <p:nvPr/>
        </p:nvSpPr>
        <p:spPr>
          <a:xfrm>
            <a:off x="516128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17" name="Freeform: Shape 695">
            <a:extLst>
              <a:ext uri="{FF2B5EF4-FFF2-40B4-BE49-F238E27FC236}">
                <a16:creationId xmlns:a16="http://schemas.microsoft.com/office/drawing/2014/main" id="{964EA3FA-6DB0-E24E-837A-C5DF9BA4016A}"/>
              </a:ext>
            </a:extLst>
          </p:cNvPr>
          <p:cNvSpPr/>
          <p:nvPr/>
        </p:nvSpPr>
        <p:spPr>
          <a:xfrm>
            <a:off x="513579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18" name="Freeform: Shape 696">
            <a:extLst>
              <a:ext uri="{FF2B5EF4-FFF2-40B4-BE49-F238E27FC236}">
                <a16:creationId xmlns:a16="http://schemas.microsoft.com/office/drawing/2014/main" id="{CC97063B-CC7E-1844-9EC7-7497FD55F86A}"/>
              </a:ext>
            </a:extLst>
          </p:cNvPr>
          <p:cNvSpPr/>
          <p:nvPr/>
        </p:nvSpPr>
        <p:spPr>
          <a:xfrm>
            <a:off x="5164101"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19" name="Freeform: Shape 697">
            <a:extLst>
              <a:ext uri="{FF2B5EF4-FFF2-40B4-BE49-F238E27FC236}">
                <a16:creationId xmlns:a16="http://schemas.microsoft.com/office/drawing/2014/main" id="{D33369E4-10A2-A74D-A057-633F57EC4CA0}"/>
              </a:ext>
            </a:extLst>
          </p:cNvPr>
          <p:cNvSpPr/>
          <p:nvPr/>
        </p:nvSpPr>
        <p:spPr>
          <a:xfrm>
            <a:off x="513579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20" name="Freeform: Shape 698">
            <a:extLst>
              <a:ext uri="{FF2B5EF4-FFF2-40B4-BE49-F238E27FC236}">
                <a16:creationId xmlns:a16="http://schemas.microsoft.com/office/drawing/2014/main" id="{51A850BD-8F11-FD4D-BE83-B271336D19A6}"/>
              </a:ext>
            </a:extLst>
          </p:cNvPr>
          <p:cNvSpPr/>
          <p:nvPr/>
        </p:nvSpPr>
        <p:spPr>
          <a:xfrm>
            <a:off x="5164101"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21" name="Freeform: Shape 699">
            <a:extLst>
              <a:ext uri="{FF2B5EF4-FFF2-40B4-BE49-F238E27FC236}">
                <a16:creationId xmlns:a16="http://schemas.microsoft.com/office/drawing/2014/main" id="{5142821E-082A-A440-8490-28AE0A17BE2A}"/>
              </a:ext>
            </a:extLst>
          </p:cNvPr>
          <p:cNvSpPr/>
          <p:nvPr/>
        </p:nvSpPr>
        <p:spPr>
          <a:xfrm>
            <a:off x="513579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22" name="Freeform: Shape 700">
            <a:extLst>
              <a:ext uri="{FF2B5EF4-FFF2-40B4-BE49-F238E27FC236}">
                <a16:creationId xmlns:a16="http://schemas.microsoft.com/office/drawing/2014/main" id="{5C5BAFF9-6054-F24C-AFFB-25BA682DDC3D}"/>
              </a:ext>
            </a:extLst>
          </p:cNvPr>
          <p:cNvSpPr/>
          <p:nvPr/>
        </p:nvSpPr>
        <p:spPr>
          <a:xfrm>
            <a:off x="5164101"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23" name="Freeform: Shape 701">
            <a:extLst>
              <a:ext uri="{FF2B5EF4-FFF2-40B4-BE49-F238E27FC236}">
                <a16:creationId xmlns:a16="http://schemas.microsoft.com/office/drawing/2014/main" id="{4A45EE1D-788A-6C40-8ACF-92CD68AC1B5E}"/>
              </a:ext>
            </a:extLst>
          </p:cNvPr>
          <p:cNvSpPr/>
          <p:nvPr/>
        </p:nvSpPr>
        <p:spPr>
          <a:xfrm>
            <a:off x="513579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24" name="Freeform: Shape 702">
            <a:extLst>
              <a:ext uri="{FF2B5EF4-FFF2-40B4-BE49-F238E27FC236}">
                <a16:creationId xmlns:a16="http://schemas.microsoft.com/office/drawing/2014/main" id="{F5CF8235-C52B-6949-96CE-9EA63067C2FB}"/>
              </a:ext>
            </a:extLst>
          </p:cNvPr>
          <p:cNvSpPr/>
          <p:nvPr/>
        </p:nvSpPr>
        <p:spPr>
          <a:xfrm>
            <a:off x="5164101"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25" name="Freeform: Shape 703">
            <a:extLst>
              <a:ext uri="{FF2B5EF4-FFF2-40B4-BE49-F238E27FC236}">
                <a16:creationId xmlns:a16="http://schemas.microsoft.com/office/drawing/2014/main" id="{9FA34933-38F6-CF4D-B663-F0DC693193B8}"/>
              </a:ext>
            </a:extLst>
          </p:cNvPr>
          <p:cNvSpPr/>
          <p:nvPr/>
        </p:nvSpPr>
        <p:spPr>
          <a:xfrm>
            <a:off x="513579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26" name="Freeform: Shape 704">
            <a:extLst>
              <a:ext uri="{FF2B5EF4-FFF2-40B4-BE49-F238E27FC236}">
                <a16:creationId xmlns:a16="http://schemas.microsoft.com/office/drawing/2014/main" id="{A2A8CA57-7FED-0849-A300-217F51A70780}"/>
              </a:ext>
            </a:extLst>
          </p:cNvPr>
          <p:cNvSpPr/>
          <p:nvPr/>
        </p:nvSpPr>
        <p:spPr>
          <a:xfrm>
            <a:off x="5164101"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27" name="Freeform: Shape 705">
            <a:extLst>
              <a:ext uri="{FF2B5EF4-FFF2-40B4-BE49-F238E27FC236}">
                <a16:creationId xmlns:a16="http://schemas.microsoft.com/office/drawing/2014/main" id="{357BEB39-98FC-7942-BD5B-684E10AAAD7F}"/>
              </a:ext>
            </a:extLst>
          </p:cNvPr>
          <p:cNvSpPr/>
          <p:nvPr/>
        </p:nvSpPr>
        <p:spPr>
          <a:xfrm>
            <a:off x="514151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28" name="Freeform: Shape 706">
            <a:extLst>
              <a:ext uri="{FF2B5EF4-FFF2-40B4-BE49-F238E27FC236}">
                <a16:creationId xmlns:a16="http://schemas.microsoft.com/office/drawing/2014/main" id="{BB6949F1-CEA9-9F4D-9821-EDADA10D49BC}"/>
              </a:ext>
            </a:extLst>
          </p:cNvPr>
          <p:cNvSpPr/>
          <p:nvPr/>
        </p:nvSpPr>
        <p:spPr>
          <a:xfrm>
            <a:off x="5169818"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29" name="Freeform: Shape 707">
            <a:extLst>
              <a:ext uri="{FF2B5EF4-FFF2-40B4-BE49-F238E27FC236}">
                <a16:creationId xmlns:a16="http://schemas.microsoft.com/office/drawing/2014/main" id="{013D5F56-A1BC-CF4A-BC41-C874F6A31A1C}"/>
              </a:ext>
            </a:extLst>
          </p:cNvPr>
          <p:cNvSpPr/>
          <p:nvPr/>
        </p:nvSpPr>
        <p:spPr>
          <a:xfrm>
            <a:off x="5141512"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30" name="Freeform: Shape 708">
            <a:extLst>
              <a:ext uri="{FF2B5EF4-FFF2-40B4-BE49-F238E27FC236}">
                <a16:creationId xmlns:a16="http://schemas.microsoft.com/office/drawing/2014/main" id="{4F276586-4EE2-F34E-9E18-544C4B9D9972}"/>
              </a:ext>
            </a:extLst>
          </p:cNvPr>
          <p:cNvSpPr/>
          <p:nvPr/>
        </p:nvSpPr>
        <p:spPr>
          <a:xfrm>
            <a:off x="5169818"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31" name="Freeform: Shape 709">
            <a:extLst>
              <a:ext uri="{FF2B5EF4-FFF2-40B4-BE49-F238E27FC236}">
                <a16:creationId xmlns:a16="http://schemas.microsoft.com/office/drawing/2014/main" id="{9F7A32A6-1A53-6247-B3C0-63E73FB8F78A}"/>
              </a:ext>
            </a:extLst>
          </p:cNvPr>
          <p:cNvSpPr/>
          <p:nvPr/>
        </p:nvSpPr>
        <p:spPr>
          <a:xfrm>
            <a:off x="5147323"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32" name="Freeform: Shape 710">
            <a:extLst>
              <a:ext uri="{FF2B5EF4-FFF2-40B4-BE49-F238E27FC236}">
                <a16:creationId xmlns:a16="http://schemas.microsoft.com/office/drawing/2014/main" id="{A71B8FEC-B759-0F4D-A27E-FCB7367B7E72}"/>
              </a:ext>
            </a:extLst>
          </p:cNvPr>
          <p:cNvSpPr/>
          <p:nvPr/>
        </p:nvSpPr>
        <p:spPr>
          <a:xfrm>
            <a:off x="5175629"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33" name="Freeform: Shape 711">
            <a:extLst>
              <a:ext uri="{FF2B5EF4-FFF2-40B4-BE49-F238E27FC236}">
                <a16:creationId xmlns:a16="http://schemas.microsoft.com/office/drawing/2014/main" id="{BE07D08E-8618-0D49-B995-1B5158C1641B}"/>
              </a:ext>
            </a:extLst>
          </p:cNvPr>
          <p:cNvSpPr/>
          <p:nvPr/>
        </p:nvSpPr>
        <p:spPr>
          <a:xfrm>
            <a:off x="5158758"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34" name="Freeform: Shape 712">
            <a:extLst>
              <a:ext uri="{FF2B5EF4-FFF2-40B4-BE49-F238E27FC236}">
                <a16:creationId xmlns:a16="http://schemas.microsoft.com/office/drawing/2014/main" id="{0BD0B8F8-4FF6-AD46-9311-747DB345D0AB}"/>
              </a:ext>
            </a:extLst>
          </p:cNvPr>
          <p:cNvSpPr/>
          <p:nvPr/>
        </p:nvSpPr>
        <p:spPr>
          <a:xfrm>
            <a:off x="5187064"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35" name="Freeform: Shape 713">
            <a:extLst>
              <a:ext uri="{FF2B5EF4-FFF2-40B4-BE49-F238E27FC236}">
                <a16:creationId xmlns:a16="http://schemas.microsoft.com/office/drawing/2014/main" id="{81716388-AD3F-C247-9C83-B5697270B623}"/>
              </a:ext>
            </a:extLst>
          </p:cNvPr>
          <p:cNvSpPr/>
          <p:nvPr/>
        </p:nvSpPr>
        <p:spPr>
          <a:xfrm>
            <a:off x="5176004" y="2093176"/>
            <a:ext cx="56612" cy="6870"/>
          </a:xfrm>
          <a:custGeom>
            <a:avLst/>
            <a:gdLst>
              <a:gd name="connsiteX0" fmla="*/ 0 w 56612"/>
              <a:gd name="connsiteY0" fmla="*/ 0 h 9525"/>
              <a:gd name="connsiteX1" fmla="*/ 56612 w 56612"/>
              <a:gd name="connsiteY1" fmla="*/ 0 h 9525"/>
            </a:gdLst>
            <a:ahLst/>
            <a:cxnLst>
              <a:cxn ang="0">
                <a:pos x="connsiteX0" y="connsiteY0"/>
              </a:cxn>
              <a:cxn ang="0">
                <a:pos x="connsiteX1" y="connsiteY1"/>
              </a:cxn>
            </a:cxnLst>
            <a:rect l="l" t="t" r="r" b="b"/>
            <a:pathLst>
              <a:path w="56612" h="9525">
                <a:moveTo>
                  <a:pt x="0" y="0"/>
                </a:moveTo>
                <a:lnTo>
                  <a:pt x="56612" y="0"/>
                </a:lnTo>
              </a:path>
            </a:pathLst>
          </a:custGeom>
          <a:ln w="19050" cap="sq">
            <a:solidFill>
              <a:schemeClr val="accent6"/>
            </a:solidFill>
            <a:prstDash val="solid"/>
            <a:miter/>
          </a:ln>
        </p:spPr>
        <p:txBody>
          <a:bodyPr rtlCol="0" anchor="ctr"/>
          <a:lstStyle/>
          <a:p>
            <a:endParaRPr lang="en-US"/>
          </a:p>
        </p:txBody>
      </p:sp>
      <p:sp>
        <p:nvSpPr>
          <p:cNvPr id="436" name="Freeform: Shape 714">
            <a:extLst>
              <a:ext uri="{FF2B5EF4-FFF2-40B4-BE49-F238E27FC236}">
                <a16:creationId xmlns:a16="http://schemas.microsoft.com/office/drawing/2014/main" id="{7298BAA1-8316-2A42-880E-908D20504876}"/>
              </a:ext>
            </a:extLst>
          </p:cNvPr>
          <p:cNvSpPr/>
          <p:nvPr/>
        </p:nvSpPr>
        <p:spPr>
          <a:xfrm>
            <a:off x="5204310" y="2072634"/>
            <a:ext cx="9372" cy="41153"/>
          </a:xfrm>
          <a:custGeom>
            <a:avLst/>
            <a:gdLst>
              <a:gd name="connsiteX0" fmla="*/ 0 w 9372"/>
              <a:gd name="connsiteY0" fmla="*/ 0 h 57054"/>
              <a:gd name="connsiteX1" fmla="*/ 0 w 9372"/>
              <a:gd name="connsiteY1" fmla="*/ 57055 h 57054"/>
            </a:gdLst>
            <a:ahLst/>
            <a:cxnLst>
              <a:cxn ang="0">
                <a:pos x="connsiteX0" y="connsiteY0"/>
              </a:cxn>
              <a:cxn ang="0">
                <a:pos x="connsiteX1" y="connsiteY1"/>
              </a:cxn>
            </a:cxnLst>
            <a:rect l="l" t="t" r="r" b="b"/>
            <a:pathLst>
              <a:path w="9372" h="57054">
                <a:moveTo>
                  <a:pt x="0" y="0"/>
                </a:moveTo>
                <a:lnTo>
                  <a:pt x="0" y="57055"/>
                </a:lnTo>
              </a:path>
            </a:pathLst>
          </a:custGeom>
          <a:ln w="19050" cap="sq">
            <a:solidFill>
              <a:schemeClr val="accent6"/>
            </a:solidFill>
            <a:prstDash val="solid"/>
            <a:miter/>
          </a:ln>
        </p:spPr>
        <p:txBody>
          <a:bodyPr rtlCol="0" anchor="ctr"/>
          <a:lstStyle/>
          <a:p>
            <a:endParaRPr lang="en-US"/>
          </a:p>
        </p:txBody>
      </p:sp>
      <p:sp>
        <p:nvSpPr>
          <p:cNvPr id="437" name="Freeform: Shape 715">
            <a:extLst>
              <a:ext uri="{FF2B5EF4-FFF2-40B4-BE49-F238E27FC236}">
                <a16:creationId xmlns:a16="http://schemas.microsoft.com/office/drawing/2014/main" id="{1ECB80AD-2319-4E4F-9EF9-32B531091D93}"/>
              </a:ext>
            </a:extLst>
          </p:cNvPr>
          <p:cNvSpPr/>
          <p:nvPr/>
        </p:nvSpPr>
        <p:spPr>
          <a:xfrm>
            <a:off x="1702224" y="1975693"/>
            <a:ext cx="3674829" cy="117483"/>
          </a:xfrm>
          <a:custGeom>
            <a:avLst/>
            <a:gdLst>
              <a:gd name="connsiteX0" fmla="*/ 0 w 3674829"/>
              <a:gd name="connsiteY0" fmla="*/ 0 h 162877"/>
              <a:gd name="connsiteX1" fmla="*/ 1694994 w 3674829"/>
              <a:gd name="connsiteY1" fmla="*/ 0 h 162877"/>
              <a:gd name="connsiteX2" fmla="*/ 1694994 w 3674829"/>
              <a:gd name="connsiteY2" fmla="*/ 81439 h 162877"/>
              <a:gd name="connsiteX3" fmla="*/ 1694994 w 3674829"/>
              <a:gd name="connsiteY3" fmla="*/ 81439 h 162877"/>
              <a:gd name="connsiteX4" fmla="*/ 1778319 w 3674829"/>
              <a:gd name="connsiteY4" fmla="*/ 81439 h 162877"/>
              <a:gd name="connsiteX5" fmla="*/ 1778319 w 3674829"/>
              <a:gd name="connsiteY5" fmla="*/ 162878 h 162877"/>
              <a:gd name="connsiteX6" fmla="*/ 1778319 w 3674829"/>
              <a:gd name="connsiteY6" fmla="*/ 162878 h 162877"/>
              <a:gd name="connsiteX7" fmla="*/ 3674829 w 3674829"/>
              <a:gd name="connsiteY7" fmla="*/ 162878 h 1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4829" h="162877">
                <a:moveTo>
                  <a:pt x="0" y="0"/>
                </a:moveTo>
                <a:lnTo>
                  <a:pt x="1694994" y="0"/>
                </a:lnTo>
                <a:lnTo>
                  <a:pt x="1694994" y="81439"/>
                </a:lnTo>
                <a:lnTo>
                  <a:pt x="1694994" y="81439"/>
                </a:lnTo>
                <a:lnTo>
                  <a:pt x="1778319" y="81439"/>
                </a:lnTo>
                <a:lnTo>
                  <a:pt x="1778319" y="162878"/>
                </a:lnTo>
                <a:lnTo>
                  <a:pt x="1778319" y="162878"/>
                </a:lnTo>
                <a:lnTo>
                  <a:pt x="3674829" y="162878"/>
                </a:lnTo>
              </a:path>
            </a:pathLst>
          </a:custGeom>
          <a:noFill/>
          <a:ln w="19050" cap="flat">
            <a:solidFill>
              <a:schemeClr val="accent6"/>
            </a:solidFill>
            <a:custDash>
              <a:ds d="300000" sp="300000"/>
            </a:custDash>
            <a:miter/>
          </a:ln>
        </p:spPr>
        <p:txBody>
          <a:bodyPr rtlCol="0" anchor="ctr"/>
          <a:lstStyle/>
          <a:p>
            <a:endParaRPr lang="en-US"/>
          </a:p>
        </p:txBody>
      </p:sp>
      <p:cxnSp>
        <p:nvCxnSpPr>
          <p:cNvPr id="792" name="Straight Connector 791">
            <a:extLst>
              <a:ext uri="{FF2B5EF4-FFF2-40B4-BE49-F238E27FC236}">
                <a16:creationId xmlns:a16="http://schemas.microsoft.com/office/drawing/2014/main" id="{907B3BB1-476F-154D-885E-75D841BE69E8}"/>
              </a:ext>
            </a:extLst>
          </p:cNvPr>
          <p:cNvCxnSpPr>
            <a:cxnSpLocks/>
          </p:cNvCxnSpPr>
          <p:nvPr/>
        </p:nvCxnSpPr>
        <p:spPr bwMode="auto">
          <a:xfrm flipH="1">
            <a:off x="1649966" y="1976845"/>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93" name="Straight Connector 792">
            <a:extLst>
              <a:ext uri="{FF2B5EF4-FFF2-40B4-BE49-F238E27FC236}">
                <a16:creationId xmlns:a16="http://schemas.microsoft.com/office/drawing/2014/main" id="{C19F0949-0B44-5D42-A4C4-71611A0579DE}"/>
              </a:ext>
            </a:extLst>
          </p:cNvPr>
          <p:cNvCxnSpPr>
            <a:cxnSpLocks/>
          </p:cNvCxnSpPr>
          <p:nvPr/>
        </p:nvCxnSpPr>
        <p:spPr bwMode="auto">
          <a:xfrm flipH="1">
            <a:off x="1641911" y="2222515"/>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94" name="Straight Connector 793">
            <a:extLst>
              <a:ext uri="{FF2B5EF4-FFF2-40B4-BE49-F238E27FC236}">
                <a16:creationId xmlns:a16="http://schemas.microsoft.com/office/drawing/2014/main" id="{0AEBDE37-1059-8F49-A11F-F1F5F89841FC}"/>
              </a:ext>
            </a:extLst>
          </p:cNvPr>
          <p:cNvCxnSpPr>
            <a:cxnSpLocks/>
          </p:cNvCxnSpPr>
          <p:nvPr/>
        </p:nvCxnSpPr>
        <p:spPr bwMode="auto">
          <a:xfrm flipH="1">
            <a:off x="1645119" y="2465058"/>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95" name="Straight Connector 794">
            <a:extLst>
              <a:ext uri="{FF2B5EF4-FFF2-40B4-BE49-F238E27FC236}">
                <a16:creationId xmlns:a16="http://schemas.microsoft.com/office/drawing/2014/main" id="{AF7C6541-2853-1B4D-8D6F-6421566D911E}"/>
              </a:ext>
            </a:extLst>
          </p:cNvPr>
          <p:cNvCxnSpPr>
            <a:cxnSpLocks/>
          </p:cNvCxnSpPr>
          <p:nvPr/>
        </p:nvCxnSpPr>
        <p:spPr bwMode="auto">
          <a:xfrm flipH="1">
            <a:off x="1645119" y="2717700"/>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96" name="Straight Connector 795">
            <a:extLst>
              <a:ext uri="{FF2B5EF4-FFF2-40B4-BE49-F238E27FC236}">
                <a16:creationId xmlns:a16="http://schemas.microsoft.com/office/drawing/2014/main" id="{25C05F4E-BD87-E446-B043-6F0243868E83}"/>
              </a:ext>
            </a:extLst>
          </p:cNvPr>
          <p:cNvCxnSpPr>
            <a:cxnSpLocks/>
          </p:cNvCxnSpPr>
          <p:nvPr/>
        </p:nvCxnSpPr>
        <p:spPr bwMode="auto">
          <a:xfrm flipH="1">
            <a:off x="1646023" y="2959512"/>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97" name="Straight Connector 796">
            <a:extLst>
              <a:ext uri="{FF2B5EF4-FFF2-40B4-BE49-F238E27FC236}">
                <a16:creationId xmlns:a16="http://schemas.microsoft.com/office/drawing/2014/main" id="{34744E85-74B6-3E4D-A880-8AD20F05AC25}"/>
              </a:ext>
            </a:extLst>
          </p:cNvPr>
          <p:cNvCxnSpPr>
            <a:cxnSpLocks/>
          </p:cNvCxnSpPr>
          <p:nvPr/>
        </p:nvCxnSpPr>
        <p:spPr bwMode="auto">
          <a:xfrm flipH="1">
            <a:off x="1647662" y="3205177"/>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98" name="Straight Connector 797">
            <a:extLst>
              <a:ext uri="{FF2B5EF4-FFF2-40B4-BE49-F238E27FC236}">
                <a16:creationId xmlns:a16="http://schemas.microsoft.com/office/drawing/2014/main" id="{283623CF-0468-3142-B139-B8A372874CD6}"/>
              </a:ext>
            </a:extLst>
          </p:cNvPr>
          <p:cNvCxnSpPr>
            <a:cxnSpLocks/>
          </p:cNvCxnSpPr>
          <p:nvPr/>
        </p:nvCxnSpPr>
        <p:spPr bwMode="auto">
          <a:xfrm flipH="1">
            <a:off x="1646758" y="3447884"/>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99" name="Straight Connector 798">
            <a:extLst>
              <a:ext uri="{FF2B5EF4-FFF2-40B4-BE49-F238E27FC236}">
                <a16:creationId xmlns:a16="http://schemas.microsoft.com/office/drawing/2014/main" id="{F1AA9ABF-372D-A74D-8C88-B928BDE679FA}"/>
              </a:ext>
            </a:extLst>
          </p:cNvPr>
          <p:cNvCxnSpPr>
            <a:cxnSpLocks/>
          </p:cNvCxnSpPr>
          <p:nvPr/>
        </p:nvCxnSpPr>
        <p:spPr bwMode="auto">
          <a:xfrm flipH="1">
            <a:off x="1645119" y="3687630"/>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00" name="Straight Connector 799">
            <a:extLst>
              <a:ext uri="{FF2B5EF4-FFF2-40B4-BE49-F238E27FC236}">
                <a16:creationId xmlns:a16="http://schemas.microsoft.com/office/drawing/2014/main" id="{BF3F6A6E-E116-8C42-8856-41BEC3F62FF2}"/>
              </a:ext>
            </a:extLst>
          </p:cNvPr>
          <p:cNvCxnSpPr>
            <a:cxnSpLocks/>
          </p:cNvCxnSpPr>
          <p:nvPr/>
        </p:nvCxnSpPr>
        <p:spPr bwMode="auto">
          <a:xfrm flipH="1">
            <a:off x="1641911" y="3939214"/>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01" name="Straight Connector 800">
            <a:extLst>
              <a:ext uri="{FF2B5EF4-FFF2-40B4-BE49-F238E27FC236}">
                <a16:creationId xmlns:a16="http://schemas.microsoft.com/office/drawing/2014/main" id="{AFF19F3E-C0E8-E744-B799-C5A42207EC2D}"/>
              </a:ext>
            </a:extLst>
          </p:cNvPr>
          <p:cNvCxnSpPr>
            <a:cxnSpLocks/>
          </p:cNvCxnSpPr>
          <p:nvPr/>
        </p:nvCxnSpPr>
        <p:spPr bwMode="auto">
          <a:xfrm flipH="1">
            <a:off x="1641911" y="4176843"/>
            <a:ext cx="50410" cy="0"/>
          </a:xfrm>
          <a:prstGeom prst="line">
            <a:avLst/>
          </a:prstGeom>
          <a:solidFill>
            <a:schemeClr val="accent1"/>
          </a:solidFill>
          <a:ln w="19050" cap="sq"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aphicFrame>
        <p:nvGraphicFramePr>
          <p:cNvPr id="6" name="Tabelle 6">
            <a:extLst>
              <a:ext uri="{FF2B5EF4-FFF2-40B4-BE49-F238E27FC236}">
                <a16:creationId xmlns:a16="http://schemas.microsoft.com/office/drawing/2014/main" id="{4B2C9425-F40A-4CBB-834A-D66B3272BC08}"/>
              </a:ext>
            </a:extLst>
          </p:cNvPr>
          <p:cNvGraphicFramePr>
            <a:graphicFrameLocks noGrp="1"/>
          </p:cNvGraphicFramePr>
          <p:nvPr>
            <p:extLst>
              <p:ext uri="{D42A27DB-BD31-4B8C-83A1-F6EECF244321}">
                <p14:modId xmlns:p14="http://schemas.microsoft.com/office/powerpoint/2010/main" val="109395861"/>
              </p:ext>
            </p:extLst>
          </p:nvPr>
        </p:nvGraphicFramePr>
        <p:xfrm>
          <a:off x="2209848" y="2478068"/>
          <a:ext cx="3165204" cy="1114072"/>
        </p:xfrm>
        <a:graphic>
          <a:graphicData uri="http://schemas.openxmlformats.org/drawingml/2006/table">
            <a:tbl>
              <a:tblPr firstRow="1" bandRow="1">
                <a:tableStyleId>{5C22544A-7EE6-4342-B048-85BDC9FD1C3A}</a:tableStyleId>
              </a:tblPr>
              <a:tblGrid>
                <a:gridCol w="1377882">
                  <a:extLst>
                    <a:ext uri="{9D8B030D-6E8A-4147-A177-3AD203B41FA5}">
                      <a16:colId xmlns:a16="http://schemas.microsoft.com/office/drawing/2014/main" val="2718539208"/>
                    </a:ext>
                  </a:extLst>
                </a:gridCol>
                <a:gridCol w="893661">
                  <a:extLst>
                    <a:ext uri="{9D8B030D-6E8A-4147-A177-3AD203B41FA5}">
                      <a16:colId xmlns:a16="http://schemas.microsoft.com/office/drawing/2014/main" val="4152212239"/>
                    </a:ext>
                  </a:extLst>
                </a:gridCol>
                <a:gridCol w="893661">
                  <a:extLst>
                    <a:ext uri="{9D8B030D-6E8A-4147-A177-3AD203B41FA5}">
                      <a16:colId xmlns:a16="http://schemas.microsoft.com/office/drawing/2014/main" val="3620130545"/>
                    </a:ext>
                  </a:extLst>
                </a:gridCol>
              </a:tblGrid>
              <a:tr h="557036">
                <a:tc>
                  <a:txBody>
                    <a:bodyPr/>
                    <a:lstStyle/>
                    <a:p>
                      <a:endParaRPr lang="de-DE" sz="1200"/>
                    </a:p>
                  </a:txBody>
                  <a:tcPr marL="18000" marR="18000" marT="46800" marB="46800" anchor="ctr"/>
                </a:tc>
                <a:tc>
                  <a:txBody>
                    <a:bodyPr/>
                    <a:lstStyle/>
                    <a:p>
                      <a:pPr algn="ctr"/>
                      <a:r>
                        <a:rPr lang="de-DE" sz="1200"/>
                        <a:t>Placebo</a:t>
                      </a:r>
                    </a:p>
                    <a:p>
                      <a:pPr algn="ctr"/>
                      <a:r>
                        <a:rPr lang="de-DE" sz="1200"/>
                        <a:t>n=43</a:t>
                      </a:r>
                    </a:p>
                  </a:txBody>
                  <a:tcPr marL="18000" marR="18000" marT="46800" marB="46800" anchor="ctr">
                    <a:solidFill>
                      <a:schemeClr val="accent6"/>
                    </a:solidFill>
                  </a:tcPr>
                </a:tc>
                <a:tc>
                  <a:txBody>
                    <a:bodyPr/>
                    <a:lstStyle/>
                    <a:p>
                      <a:pPr algn="ctr"/>
                      <a:r>
                        <a:rPr lang="de-DE" sz="1200"/>
                        <a:t>Ibrutinib</a:t>
                      </a:r>
                    </a:p>
                    <a:p>
                      <a:pPr algn="ctr"/>
                      <a:r>
                        <a:rPr lang="de-DE" sz="1200"/>
                        <a:t>n=43</a:t>
                      </a:r>
                    </a:p>
                  </a:txBody>
                  <a:tcPr marL="18000" marR="18000" marT="46800" marB="46800" anchor="ctr">
                    <a:solidFill>
                      <a:schemeClr val="accent4"/>
                    </a:solidFill>
                  </a:tcPr>
                </a:tc>
                <a:extLst>
                  <a:ext uri="{0D108BD9-81ED-4DB2-BD59-A6C34878D82A}">
                    <a16:rowId xmlns:a16="http://schemas.microsoft.com/office/drawing/2014/main" val="3572507839"/>
                  </a:ext>
                </a:extLst>
              </a:tr>
              <a:tr h="557036">
                <a:tc>
                  <a:txBody>
                    <a:bodyPr/>
                    <a:lstStyle/>
                    <a:p>
                      <a:pPr algn="ctr"/>
                      <a:r>
                        <a:rPr lang="de-DE" sz="1200"/>
                        <a:t>36-month PFS, %</a:t>
                      </a:r>
                    </a:p>
                    <a:p>
                      <a:pPr algn="ctr"/>
                      <a:r>
                        <a:rPr lang="de-DE" sz="1200"/>
                        <a:t>(95% CI)</a:t>
                      </a:r>
                    </a:p>
                  </a:txBody>
                  <a:tcPr marL="18000" marR="18000" marT="46800" marB="46800" anchor="ctr"/>
                </a:tc>
                <a:tc>
                  <a:txBody>
                    <a:bodyPr/>
                    <a:lstStyle/>
                    <a:p>
                      <a:pPr algn="ctr"/>
                      <a:r>
                        <a:rPr lang="de-DE" sz="1200"/>
                        <a:t>95.3</a:t>
                      </a:r>
                    </a:p>
                    <a:p>
                      <a:pPr algn="ctr"/>
                      <a:r>
                        <a:rPr lang="de-DE" sz="1200"/>
                        <a:t>(82.7-98.8)</a:t>
                      </a:r>
                    </a:p>
                  </a:txBody>
                  <a:tcPr marL="18000" marR="18000" marT="46800" marB="46800" anchor="ctr"/>
                </a:tc>
                <a:tc>
                  <a:txBody>
                    <a:bodyPr/>
                    <a:lstStyle/>
                    <a:p>
                      <a:pPr algn="ctr"/>
                      <a:r>
                        <a:rPr lang="de-DE" sz="1200"/>
                        <a:t>100.0</a:t>
                      </a:r>
                    </a:p>
                    <a:p>
                      <a:pPr algn="ctr"/>
                      <a:r>
                        <a:rPr lang="de-DE" sz="1200"/>
                        <a:t>(100-100)</a:t>
                      </a:r>
                    </a:p>
                  </a:txBody>
                  <a:tcPr marL="18000" marR="18000" marT="46800" marB="46800" anchor="ctr"/>
                </a:tc>
                <a:extLst>
                  <a:ext uri="{0D108BD9-81ED-4DB2-BD59-A6C34878D82A}">
                    <a16:rowId xmlns:a16="http://schemas.microsoft.com/office/drawing/2014/main" val="1510350008"/>
                  </a:ext>
                </a:extLst>
              </a:tr>
            </a:tbl>
          </a:graphicData>
        </a:graphic>
      </p:graphicFrame>
      <p:graphicFrame>
        <p:nvGraphicFramePr>
          <p:cNvPr id="772" name="Tabelle 5">
            <a:extLst>
              <a:ext uri="{FF2B5EF4-FFF2-40B4-BE49-F238E27FC236}">
                <a16:creationId xmlns:a16="http://schemas.microsoft.com/office/drawing/2014/main" id="{7796CB2D-25E3-4ADC-A555-1415CA611971}"/>
              </a:ext>
            </a:extLst>
          </p:cNvPr>
          <p:cNvGraphicFramePr>
            <a:graphicFrameLocks noGrp="1"/>
          </p:cNvGraphicFramePr>
          <p:nvPr>
            <p:extLst>
              <p:ext uri="{D42A27DB-BD31-4B8C-83A1-F6EECF244321}">
                <p14:modId xmlns:p14="http://schemas.microsoft.com/office/powerpoint/2010/main" val="4047652004"/>
              </p:ext>
            </p:extLst>
          </p:nvPr>
        </p:nvGraphicFramePr>
        <p:xfrm>
          <a:off x="6236094" y="4967698"/>
          <a:ext cx="5539424" cy="476280"/>
        </p:xfrm>
        <a:graphic>
          <a:graphicData uri="http://schemas.openxmlformats.org/drawingml/2006/table">
            <a:tbl>
              <a:tblPr firstRow="1" bandRow="1">
                <a:tableStyleId>{5C22544A-7EE6-4342-B048-85BDC9FD1C3A}</a:tableStyleId>
              </a:tblPr>
              <a:tblGrid>
                <a:gridCol w="1487805">
                  <a:extLst>
                    <a:ext uri="{9D8B030D-6E8A-4147-A177-3AD203B41FA5}">
                      <a16:colId xmlns:a16="http://schemas.microsoft.com/office/drawing/2014/main" val="1814007263"/>
                    </a:ext>
                  </a:extLst>
                </a:gridCol>
                <a:gridCol w="512595">
                  <a:extLst>
                    <a:ext uri="{9D8B030D-6E8A-4147-A177-3AD203B41FA5}">
                      <a16:colId xmlns:a16="http://schemas.microsoft.com/office/drawing/2014/main" val="3693411236"/>
                    </a:ext>
                  </a:extLst>
                </a:gridCol>
                <a:gridCol w="512595">
                  <a:extLst>
                    <a:ext uri="{9D8B030D-6E8A-4147-A177-3AD203B41FA5}">
                      <a16:colId xmlns:a16="http://schemas.microsoft.com/office/drawing/2014/main" val="3189366844"/>
                    </a:ext>
                  </a:extLst>
                </a:gridCol>
                <a:gridCol w="512595">
                  <a:extLst>
                    <a:ext uri="{9D8B030D-6E8A-4147-A177-3AD203B41FA5}">
                      <a16:colId xmlns:a16="http://schemas.microsoft.com/office/drawing/2014/main" val="4153748853"/>
                    </a:ext>
                  </a:extLst>
                </a:gridCol>
                <a:gridCol w="512595">
                  <a:extLst>
                    <a:ext uri="{9D8B030D-6E8A-4147-A177-3AD203B41FA5}">
                      <a16:colId xmlns:a16="http://schemas.microsoft.com/office/drawing/2014/main" val="202212286"/>
                    </a:ext>
                  </a:extLst>
                </a:gridCol>
                <a:gridCol w="512595">
                  <a:extLst>
                    <a:ext uri="{9D8B030D-6E8A-4147-A177-3AD203B41FA5}">
                      <a16:colId xmlns:a16="http://schemas.microsoft.com/office/drawing/2014/main" val="1171571689"/>
                    </a:ext>
                  </a:extLst>
                </a:gridCol>
                <a:gridCol w="512595">
                  <a:extLst>
                    <a:ext uri="{9D8B030D-6E8A-4147-A177-3AD203B41FA5}">
                      <a16:colId xmlns:a16="http://schemas.microsoft.com/office/drawing/2014/main" val="1684615572"/>
                    </a:ext>
                  </a:extLst>
                </a:gridCol>
                <a:gridCol w="512595">
                  <a:extLst>
                    <a:ext uri="{9D8B030D-6E8A-4147-A177-3AD203B41FA5}">
                      <a16:colId xmlns:a16="http://schemas.microsoft.com/office/drawing/2014/main" val="768500734"/>
                    </a:ext>
                  </a:extLst>
                </a:gridCol>
                <a:gridCol w="463454">
                  <a:extLst>
                    <a:ext uri="{9D8B030D-6E8A-4147-A177-3AD203B41FA5}">
                      <a16:colId xmlns:a16="http://schemas.microsoft.com/office/drawing/2014/main" val="1243721898"/>
                    </a:ext>
                  </a:extLst>
                </a:gridCol>
              </a:tblGrid>
              <a:tr h="103489">
                <a:tc gridSpan="9">
                  <a:txBody>
                    <a:bodyPr/>
                    <a:lstStyle/>
                    <a:p>
                      <a:r>
                        <a:rPr lang="de-DE" sz="900" err="1"/>
                        <a:t>Patients</a:t>
                      </a:r>
                      <a:r>
                        <a:rPr lang="de-DE" sz="900"/>
                        <a:t> at Risk</a:t>
                      </a:r>
                    </a:p>
                  </a:txBody>
                  <a:tcPr marT="10800" marB="108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407002910"/>
                  </a:ext>
                </a:extLst>
              </a:tr>
              <a:tr h="103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bg1"/>
                          </a:solidFill>
                          <a:latin typeface="+mn-lt"/>
                        </a:rPr>
                        <a:t>Ibr + Ven </a:t>
                      </a:r>
                      <a:r>
                        <a:rPr lang="en-US" sz="900" b="1">
                          <a:solidFill>
                            <a:schemeClr val="bg1"/>
                          </a:solidFill>
                          <a:latin typeface="+mn-lt"/>
                          <a:sym typeface="Wingdings" pitchFamily="2" charset="2"/>
                        </a:rPr>
                        <a:t></a:t>
                      </a:r>
                      <a:r>
                        <a:rPr lang="en-US" sz="900" b="1">
                          <a:solidFill>
                            <a:schemeClr val="bg1"/>
                          </a:solidFill>
                          <a:latin typeface="+mn-lt"/>
                        </a:rPr>
                        <a:t> Ibr + Ven</a:t>
                      </a:r>
                    </a:p>
                  </a:txBody>
                  <a:tcPr marT="10800" marB="10800" anchor="ctr">
                    <a:solidFill>
                      <a:schemeClr val="accent4">
                        <a:lumMod val="75000"/>
                      </a:schemeClr>
                    </a:solidFill>
                  </a:tcPr>
                </a:tc>
                <a:tc>
                  <a:txBody>
                    <a:bodyPr/>
                    <a:lstStyle/>
                    <a:p>
                      <a:pPr algn="ctr"/>
                      <a:r>
                        <a:rPr lang="de-DE" sz="900"/>
                        <a:t>32</a:t>
                      </a:r>
                    </a:p>
                  </a:txBody>
                  <a:tcPr marT="10800" marB="10800" anchor="ctr"/>
                </a:tc>
                <a:tc>
                  <a:txBody>
                    <a:bodyPr/>
                    <a:lstStyle/>
                    <a:p>
                      <a:pPr algn="ctr"/>
                      <a:r>
                        <a:rPr lang="de-DE" sz="900"/>
                        <a:t>32</a:t>
                      </a:r>
                    </a:p>
                  </a:txBody>
                  <a:tcPr marT="10800" marB="10800" anchor="ctr"/>
                </a:tc>
                <a:tc>
                  <a:txBody>
                    <a:bodyPr/>
                    <a:lstStyle/>
                    <a:p>
                      <a:pPr algn="ctr"/>
                      <a:r>
                        <a:rPr lang="de-DE" sz="900"/>
                        <a:t>32</a:t>
                      </a:r>
                    </a:p>
                  </a:txBody>
                  <a:tcPr marT="10800" marB="10800" anchor="ctr"/>
                </a:tc>
                <a:tc>
                  <a:txBody>
                    <a:bodyPr/>
                    <a:lstStyle/>
                    <a:p>
                      <a:pPr algn="ctr"/>
                      <a:r>
                        <a:rPr lang="de-DE" sz="900"/>
                        <a:t>32</a:t>
                      </a:r>
                    </a:p>
                  </a:txBody>
                  <a:tcPr marT="10800" marB="10800" anchor="ctr"/>
                </a:tc>
                <a:tc>
                  <a:txBody>
                    <a:bodyPr/>
                    <a:lstStyle/>
                    <a:p>
                      <a:pPr algn="ctr"/>
                      <a:r>
                        <a:rPr lang="de-DE" sz="900"/>
                        <a:t>30</a:t>
                      </a:r>
                    </a:p>
                  </a:txBody>
                  <a:tcPr marT="10800" marB="10800" anchor="ctr"/>
                </a:tc>
                <a:tc>
                  <a:txBody>
                    <a:bodyPr/>
                    <a:lstStyle/>
                    <a:p>
                      <a:pPr algn="ctr"/>
                      <a:r>
                        <a:rPr lang="de-DE" sz="900"/>
                        <a:t>29</a:t>
                      </a:r>
                    </a:p>
                  </a:txBody>
                  <a:tcPr marT="10800" marB="10800" anchor="ctr"/>
                </a:tc>
                <a:tc>
                  <a:txBody>
                    <a:bodyPr/>
                    <a:lstStyle/>
                    <a:p>
                      <a:pPr algn="ctr"/>
                      <a:r>
                        <a:rPr lang="de-DE" sz="900"/>
                        <a:t>28</a:t>
                      </a:r>
                    </a:p>
                  </a:txBody>
                  <a:tcPr marT="10800" marB="10800" anchor="ctr"/>
                </a:tc>
                <a:tc>
                  <a:txBody>
                    <a:bodyPr/>
                    <a:lstStyle/>
                    <a:p>
                      <a:pPr algn="ctr"/>
                      <a:r>
                        <a:rPr lang="de-DE" sz="900"/>
                        <a:t>2</a:t>
                      </a:r>
                    </a:p>
                  </a:txBody>
                  <a:tcPr marR="36000" marT="10800" marB="10800" anchor="ctr"/>
                </a:tc>
                <a:extLst>
                  <a:ext uri="{0D108BD9-81ED-4DB2-BD59-A6C34878D82A}">
                    <a16:rowId xmlns:a16="http://schemas.microsoft.com/office/drawing/2014/main" val="2704529203"/>
                  </a:ext>
                </a:extLst>
              </a:tr>
              <a:tr h="103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bg1"/>
                          </a:solidFill>
                          <a:latin typeface="+mn-lt"/>
                        </a:rPr>
                        <a:t>Ibr + Ven </a:t>
                      </a:r>
                      <a:r>
                        <a:rPr lang="en-US" sz="900" b="1">
                          <a:solidFill>
                            <a:schemeClr val="bg1"/>
                          </a:solidFill>
                          <a:latin typeface="+mn-lt"/>
                          <a:sym typeface="Wingdings" pitchFamily="2" charset="2"/>
                        </a:rPr>
                        <a:t></a:t>
                      </a:r>
                      <a:r>
                        <a:rPr lang="en-US" sz="900" b="1">
                          <a:solidFill>
                            <a:schemeClr val="bg1"/>
                          </a:solidFill>
                          <a:latin typeface="+mn-lt"/>
                        </a:rPr>
                        <a:t> Ibr</a:t>
                      </a:r>
                    </a:p>
                  </a:txBody>
                  <a:tcPr marT="10800" marB="10800" anchor="ctr">
                    <a:solidFill>
                      <a:schemeClr val="accent4"/>
                    </a:solidFill>
                  </a:tcPr>
                </a:tc>
                <a:tc>
                  <a:txBody>
                    <a:bodyPr/>
                    <a:lstStyle/>
                    <a:p>
                      <a:pPr algn="ctr"/>
                      <a:r>
                        <a:rPr lang="de-DE" sz="900"/>
                        <a:t>31</a:t>
                      </a:r>
                    </a:p>
                  </a:txBody>
                  <a:tcPr marT="10800" marB="10800" anchor="ctr"/>
                </a:tc>
                <a:tc>
                  <a:txBody>
                    <a:bodyPr/>
                    <a:lstStyle/>
                    <a:p>
                      <a:pPr algn="ctr"/>
                      <a:r>
                        <a:rPr lang="de-DE" sz="900"/>
                        <a:t>31</a:t>
                      </a:r>
                    </a:p>
                  </a:txBody>
                  <a:tcPr marT="10800" marB="10800" anchor="ctr"/>
                </a:tc>
                <a:tc>
                  <a:txBody>
                    <a:bodyPr/>
                    <a:lstStyle/>
                    <a:p>
                      <a:pPr algn="ctr"/>
                      <a:r>
                        <a:rPr lang="de-DE" sz="900"/>
                        <a:t>31</a:t>
                      </a:r>
                    </a:p>
                  </a:txBody>
                  <a:tcPr marT="10800" marB="10800" anchor="ctr"/>
                </a:tc>
                <a:tc>
                  <a:txBody>
                    <a:bodyPr/>
                    <a:lstStyle/>
                    <a:p>
                      <a:pPr algn="ctr"/>
                      <a:r>
                        <a:rPr lang="de-DE" sz="900"/>
                        <a:t>31</a:t>
                      </a:r>
                    </a:p>
                  </a:txBody>
                  <a:tcPr marT="10800" marB="10800" anchor="ctr"/>
                </a:tc>
                <a:tc>
                  <a:txBody>
                    <a:bodyPr/>
                    <a:lstStyle/>
                    <a:p>
                      <a:pPr algn="ctr"/>
                      <a:r>
                        <a:rPr lang="de-DE" sz="900"/>
                        <a:t>30</a:t>
                      </a:r>
                    </a:p>
                  </a:txBody>
                  <a:tcPr marT="10800" marB="10800" anchor="ctr"/>
                </a:tc>
                <a:tc>
                  <a:txBody>
                    <a:bodyPr/>
                    <a:lstStyle/>
                    <a:p>
                      <a:pPr algn="ctr"/>
                      <a:r>
                        <a:rPr lang="de-DE" sz="900"/>
                        <a:t>29</a:t>
                      </a:r>
                    </a:p>
                  </a:txBody>
                  <a:tcPr marT="10800" marB="10800" anchor="ctr"/>
                </a:tc>
                <a:tc>
                  <a:txBody>
                    <a:bodyPr/>
                    <a:lstStyle/>
                    <a:p>
                      <a:pPr algn="ctr"/>
                      <a:r>
                        <a:rPr lang="de-DE" sz="900"/>
                        <a:t>29</a:t>
                      </a:r>
                    </a:p>
                  </a:txBody>
                  <a:tcPr marT="10800" marB="10800" anchor="ctr"/>
                </a:tc>
                <a:tc>
                  <a:txBody>
                    <a:bodyPr/>
                    <a:lstStyle/>
                    <a:p>
                      <a:pPr algn="ctr"/>
                      <a:r>
                        <a:rPr lang="de-DE" sz="900"/>
                        <a:t>1</a:t>
                      </a:r>
                    </a:p>
                  </a:txBody>
                  <a:tcPr marR="36000" marT="10800" marB="10800" anchor="ctr"/>
                </a:tc>
                <a:extLst>
                  <a:ext uri="{0D108BD9-81ED-4DB2-BD59-A6C34878D82A}">
                    <a16:rowId xmlns:a16="http://schemas.microsoft.com/office/drawing/2014/main" val="2104672237"/>
                  </a:ext>
                </a:extLst>
              </a:tr>
            </a:tbl>
          </a:graphicData>
        </a:graphic>
      </p:graphicFrame>
      <p:graphicFrame>
        <p:nvGraphicFramePr>
          <p:cNvPr id="776" name="Tabelle 6">
            <a:extLst>
              <a:ext uri="{FF2B5EF4-FFF2-40B4-BE49-F238E27FC236}">
                <a16:creationId xmlns:a16="http://schemas.microsoft.com/office/drawing/2014/main" id="{B7580D5B-5FB8-4639-963A-4CE5CABC0889}"/>
              </a:ext>
            </a:extLst>
          </p:cNvPr>
          <p:cNvGraphicFramePr>
            <a:graphicFrameLocks noGrp="1"/>
          </p:cNvGraphicFramePr>
          <p:nvPr>
            <p:extLst>
              <p:ext uri="{D42A27DB-BD31-4B8C-83A1-F6EECF244321}">
                <p14:modId xmlns:p14="http://schemas.microsoft.com/office/powerpoint/2010/main" val="1056830326"/>
              </p:ext>
            </p:extLst>
          </p:nvPr>
        </p:nvGraphicFramePr>
        <p:xfrm>
          <a:off x="8223773" y="2530383"/>
          <a:ext cx="3165204" cy="1114072"/>
        </p:xfrm>
        <a:graphic>
          <a:graphicData uri="http://schemas.openxmlformats.org/drawingml/2006/table">
            <a:tbl>
              <a:tblPr firstRow="1" bandRow="1">
                <a:tableStyleId>{5C22544A-7EE6-4342-B048-85BDC9FD1C3A}</a:tableStyleId>
              </a:tblPr>
              <a:tblGrid>
                <a:gridCol w="1377882">
                  <a:extLst>
                    <a:ext uri="{9D8B030D-6E8A-4147-A177-3AD203B41FA5}">
                      <a16:colId xmlns:a16="http://schemas.microsoft.com/office/drawing/2014/main" val="2718539208"/>
                    </a:ext>
                  </a:extLst>
                </a:gridCol>
                <a:gridCol w="893661">
                  <a:extLst>
                    <a:ext uri="{9D8B030D-6E8A-4147-A177-3AD203B41FA5}">
                      <a16:colId xmlns:a16="http://schemas.microsoft.com/office/drawing/2014/main" val="4152212239"/>
                    </a:ext>
                  </a:extLst>
                </a:gridCol>
                <a:gridCol w="893661">
                  <a:extLst>
                    <a:ext uri="{9D8B030D-6E8A-4147-A177-3AD203B41FA5}">
                      <a16:colId xmlns:a16="http://schemas.microsoft.com/office/drawing/2014/main" val="3620130545"/>
                    </a:ext>
                  </a:extLst>
                </a:gridCol>
              </a:tblGrid>
              <a:tr h="557036">
                <a:tc>
                  <a:txBody>
                    <a:bodyPr/>
                    <a:lstStyle/>
                    <a:p>
                      <a:endParaRPr lang="de-DE" sz="1200"/>
                    </a:p>
                  </a:txBody>
                  <a:tcPr marL="18000" marR="18000" marT="46800" marB="46800" anchor="ctr"/>
                </a:tc>
                <a:tc>
                  <a:txBody>
                    <a:bodyPr/>
                    <a:lstStyle/>
                    <a:p>
                      <a:pPr algn="ctr"/>
                      <a:r>
                        <a:rPr lang="de-DE" sz="1200"/>
                        <a:t>Ibrutinib</a:t>
                      </a:r>
                    </a:p>
                    <a:p>
                      <a:pPr algn="ctr"/>
                      <a:r>
                        <a:rPr lang="de-DE" sz="1200"/>
                        <a:t>n=31</a:t>
                      </a:r>
                    </a:p>
                  </a:txBody>
                  <a:tcPr marL="18000" marR="18000" marT="46800" marB="46800" anchor="ctr">
                    <a:solidFill>
                      <a:schemeClr val="accent4"/>
                    </a:solidFill>
                  </a:tcPr>
                </a:tc>
                <a:tc>
                  <a:txBody>
                    <a:bodyPr/>
                    <a:lstStyle/>
                    <a:p>
                      <a:pPr algn="ctr"/>
                      <a:r>
                        <a:rPr lang="de-DE" sz="1200" err="1"/>
                        <a:t>Ibr</a:t>
                      </a:r>
                      <a:r>
                        <a:rPr lang="de-DE" sz="1200"/>
                        <a:t> + </a:t>
                      </a:r>
                      <a:r>
                        <a:rPr lang="de-DE" sz="1200" err="1"/>
                        <a:t>Ven</a:t>
                      </a:r>
                      <a:endParaRPr lang="de-DE" sz="1200"/>
                    </a:p>
                  </a:txBody>
                  <a:tcPr marL="18000" marR="18000" marT="46800" marB="46800" anchor="ctr">
                    <a:solidFill>
                      <a:schemeClr val="accent4">
                        <a:lumMod val="75000"/>
                      </a:schemeClr>
                    </a:solidFill>
                  </a:tcPr>
                </a:tc>
                <a:extLst>
                  <a:ext uri="{0D108BD9-81ED-4DB2-BD59-A6C34878D82A}">
                    <a16:rowId xmlns:a16="http://schemas.microsoft.com/office/drawing/2014/main" val="3572507839"/>
                  </a:ext>
                </a:extLst>
              </a:tr>
              <a:tr h="557036">
                <a:tc>
                  <a:txBody>
                    <a:bodyPr/>
                    <a:lstStyle/>
                    <a:p>
                      <a:pPr algn="ctr"/>
                      <a:r>
                        <a:rPr lang="de-DE" sz="1200"/>
                        <a:t>36-month PFS, %</a:t>
                      </a:r>
                    </a:p>
                    <a:p>
                      <a:pPr algn="ctr"/>
                      <a:r>
                        <a:rPr lang="de-DE" sz="1200"/>
                        <a:t>(95% CI)</a:t>
                      </a:r>
                    </a:p>
                  </a:txBody>
                  <a:tcPr marL="18000" marR="18000" marT="46800" marB="46800" anchor="ctr"/>
                </a:tc>
                <a:tc>
                  <a:txBody>
                    <a:bodyPr/>
                    <a:lstStyle/>
                    <a:p>
                      <a:pPr algn="ctr"/>
                      <a:r>
                        <a:rPr lang="de-DE" sz="1200"/>
                        <a:t>96.7</a:t>
                      </a:r>
                    </a:p>
                    <a:p>
                      <a:pPr algn="ctr"/>
                      <a:r>
                        <a:rPr lang="de-DE" sz="1200"/>
                        <a:t>(78.6-99.5)</a:t>
                      </a:r>
                    </a:p>
                  </a:txBody>
                  <a:tcPr marL="18000" marR="18000" marT="46800" marB="46800" anchor="ctr"/>
                </a:tc>
                <a:tc>
                  <a:txBody>
                    <a:bodyPr/>
                    <a:lstStyle/>
                    <a:p>
                      <a:pPr algn="ctr"/>
                      <a:r>
                        <a:rPr lang="de-DE" sz="1200"/>
                        <a:t>96.7</a:t>
                      </a:r>
                    </a:p>
                    <a:p>
                      <a:pPr algn="ctr"/>
                      <a:r>
                        <a:rPr lang="de-DE" sz="1200"/>
                        <a:t>(78.8-99.5)</a:t>
                      </a:r>
                    </a:p>
                  </a:txBody>
                  <a:tcPr marL="18000" marR="18000" marT="46800" marB="46800" anchor="ctr"/>
                </a:tc>
                <a:extLst>
                  <a:ext uri="{0D108BD9-81ED-4DB2-BD59-A6C34878D82A}">
                    <a16:rowId xmlns:a16="http://schemas.microsoft.com/office/drawing/2014/main" val="1510350008"/>
                  </a:ext>
                </a:extLst>
              </a:tr>
            </a:tbl>
          </a:graphicData>
        </a:graphic>
      </p:graphicFrame>
      <p:sp>
        <p:nvSpPr>
          <p:cNvPr id="13" name="Titel 12">
            <a:extLst>
              <a:ext uri="{FF2B5EF4-FFF2-40B4-BE49-F238E27FC236}">
                <a16:creationId xmlns:a16="http://schemas.microsoft.com/office/drawing/2014/main" id="{5FBCC388-3F5E-8141-94DA-91C5ED55B7AF}"/>
              </a:ext>
            </a:extLst>
          </p:cNvPr>
          <p:cNvSpPr>
            <a:spLocks noGrp="1"/>
          </p:cNvSpPr>
          <p:nvPr>
            <p:ph type="title"/>
          </p:nvPr>
        </p:nvSpPr>
        <p:spPr/>
        <p:txBody>
          <a:bodyPr>
            <a:normAutofit/>
          </a:bodyPr>
          <a:lstStyle/>
          <a:p>
            <a:r>
              <a:rPr lang="de-DE"/>
              <a:t>PFS</a:t>
            </a:r>
          </a:p>
        </p:txBody>
      </p:sp>
      <p:sp>
        <p:nvSpPr>
          <p:cNvPr id="14" name="Textplatzhalter 13">
            <a:extLst>
              <a:ext uri="{FF2B5EF4-FFF2-40B4-BE49-F238E27FC236}">
                <a16:creationId xmlns:a16="http://schemas.microsoft.com/office/drawing/2014/main" id="{5338924A-D639-7343-BA3A-697C1C219BFC}"/>
              </a:ext>
            </a:extLst>
          </p:cNvPr>
          <p:cNvSpPr>
            <a:spLocks noGrp="1"/>
          </p:cNvSpPr>
          <p:nvPr>
            <p:ph type="body" sz="quarter" idx="12"/>
          </p:nvPr>
        </p:nvSpPr>
        <p:spPr/>
        <p:txBody>
          <a:bodyPr/>
          <a:lstStyle/>
          <a:p>
            <a:r>
              <a:rPr lang="de-DE" err="1"/>
              <a:t>Confirmed</a:t>
            </a:r>
            <a:r>
              <a:rPr lang="de-DE"/>
              <a:t> </a:t>
            </a:r>
            <a:r>
              <a:rPr lang="de-DE" err="1"/>
              <a:t>uMRD</a:t>
            </a:r>
            <a:endParaRPr lang="de-DE"/>
          </a:p>
        </p:txBody>
      </p:sp>
      <p:sp>
        <p:nvSpPr>
          <p:cNvPr id="15" name="Textplatzhalter 14">
            <a:extLst>
              <a:ext uri="{FF2B5EF4-FFF2-40B4-BE49-F238E27FC236}">
                <a16:creationId xmlns:a16="http://schemas.microsoft.com/office/drawing/2014/main" id="{AA1D190A-9055-C645-B725-0C58C23F5E91}"/>
              </a:ext>
            </a:extLst>
          </p:cNvPr>
          <p:cNvSpPr>
            <a:spLocks noGrp="1"/>
          </p:cNvSpPr>
          <p:nvPr>
            <p:ph type="body" sz="quarter" idx="13"/>
          </p:nvPr>
        </p:nvSpPr>
        <p:spPr/>
        <p:txBody>
          <a:bodyPr/>
          <a:lstStyle/>
          <a:p>
            <a:r>
              <a:rPr lang="de-DE" err="1"/>
              <a:t>uMRD</a:t>
            </a:r>
            <a:r>
              <a:rPr lang="de-DE"/>
              <a:t> Not </a:t>
            </a:r>
            <a:r>
              <a:rPr lang="de-DE" err="1"/>
              <a:t>Confirmed</a:t>
            </a:r>
            <a:endParaRPr lang="de-DE"/>
          </a:p>
        </p:txBody>
      </p:sp>
      <p:sp>
        <p:nvSpPr>
          <p:cNvPr id="2" name="Fußzeilenplatzhalter 1">
            <a:extLst>
              <a:ext uri="{FF2B5EF4-FFF2-40B4-BE49-F238E27FC236}">
                <a16:creationId xmlns:a16="http://schemas.microsoft.com/office/drawing/2014/main" id="{05A3ABCD-E103-2740-96F1-2E2D9F00A031}"/>
              </a:ext>
            </a:extLst>
          </p:cNvPr>
          <p:cNvSpPr>
            <a:spLocks noGrp="1"/>
          </p:cNvSpPr>
          <p:nvPr>
            <p:ph type="ftr" sz="quarter" idx="11"/>
          </p:nvPr>
        </p:nvSpPr>
        <p:spPr/>
        <p:txBody>
          <a:bodyPr/>
          <a:lstStyle/>
          <a:p>
            <a:r>
              <a:rPr lang="en-GB"/>
              <a:t>Tick marks indicate patients with censored data.</a:t>
            </a:r>
          </a:p>
          <a:p>
            <a:r>
              <a:rPr lang="en-GB"/>
              <a:t>CI, confidence interval; Ibr, ibrutinib; OS, overall survival; PFS, progression-free survival; Plb, placebo; uMRD, undetectable minimal residual disease; Ven, venetoclax. </a:t>
            </a:r>
          </a:p>
          <a:p>
            <a:r>
              <a:rPr lang="en-GB" b="1"/>
              <a:t>Ghia, P. Abstract 68 presented at ASH 2021.</a:t>
            </a:r>
          </a:p>
        </p:txBody>
      </p:sp>
    </p:spTree>
    <p:extLst>
      <p:ext uri="{BB962C8B-B14F-4D97-AF65-F5344CB8AC3E}">
        <p14:creationId xmlns:p14="http://schemas.microsoft.com/office/powerpoint/2010/main" val="1434438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14F29364-8714-5A4C-86AF-68F540755C91}"/>
              </a:ext>
            </a:extLst>
          </p:cNvPr>
          <p:cNvSpPr>
            <a:spLocks noGrp="1"/>
          </p:cNvSpPr>
          <p:nvPr>
            <p:ph type="title"/>
          </p:nvPr>
        </p:nvSpPr>
        <p:spPr/>
        <p:txBody>
          <a:bodyPr>
            <a:normAutofit/>
          </a:bodyPr>
          <a:lstStyle/>
          <a:p>
            <a:r>
              <a:rPr lang="de-DE"/>
              <a:t>CR </a:t>
            </a:r>
            <a:r>
              <a:rPr lang="de-DE" err="1"/>
              <a:t>rates</a:t>
            </a:r>
            <a:endParaRPr lang="de-DE"/>
          </a:p>
        </p:txBody>
      </p:sp>
      <p:sp>
        <p:nvSpPr>
          <p:cNvPr id="15" name="Textplatzhalter 14">
            <a:extLst>
              <a:ext uri="{FF2B5EF4-FFF2-40B4-BE49-F238E27FC236}">
                <a16:creationId xmlns:a16="http://schemas.microsoft.com/office/drawing/2014/main" id="{323A0D3C-E41D-BA44-B7DD-3A1D4F63D3A5}"/>
              </a:ext>
            </a:extLst>
          </p:cNvPr>
          <p:cNvSpPr>
            <a:spLocks noGrp="1"/>
          </p:cNvSpPr>
          <p:nvPr>
            <p:ph type="body" sz="quarter" idx="12"/>
          </p:nvPr>
        </p:nvSpPr>
        <p:spPr/>
        <p:txBody>
          <a:bodyPr/>
          <a:lstStyle/>
          <a:p>
            <a:r>
              <a:rPr lang="de-DE"/>
              <a:t>CR </a:t>
            </a:r>
            <a:r>
              <a:rPr lang="de-DE" err="1"/>
              <a:t>rates</a:t>
            </a:r>
            <a:r>
              <a:rPr lang="de-DE" baseline="30000" err="1"/>
              <a:t>a</a:t>
            </a:r>
            <a:r>
              <a:rPr lang="de-DE"/>
              <a:t> </a:t>
            </a:r>
            <a:r>
              <a:rPr lang="de-DE" err="1"/>
              <a:t>with</a:t>
            </a:r>
            <a:r>
              <a:rPr lang="de-DE"/>
              <a:t> 24 </a:t>
            </a:r>
            <a:r>
              <a:rPr lang="de-DE" err="1"/>
              <a:t>months</a:t>
            </a:r>
            <a:r>
              <a:rPr lang="de-DE"/>
              <a:t> </a:t>
            </a:r>
            <a:r>
              <a:rPr lang="de-DE" err="1"/>
              <a:t>of</a:t>
            </a:r>
            <a:r>
              <a:rPr lang="de-DE"/>
              <a:t> </a:t>
            </a:r>
            <a:r>
              <a:rPr lang="de-DE" err="1"/>
              <a:t>post</a:t>
            </a:r>
            <a:r>
              <a:rPr lang="de-DE"/>
              <a:t> </a:t>
            </a:r>
            <a:r>
              <a:rPr lang="de-DE" err="1"/>
              <a:t>randomization</a:t>
            </a:r>
            <a:r>
              <a:rPr lang="de-DE"/>
              <a:t> follow-</a:t>
            </a:r>
            <a:r>
              <a:rPr lang="de-DE" err="1"/>
              <a:t>up</a:t>
            </a:r>
            <a:endParaRPr lang="de-DE"/>
          </a:p>
        </p:txBody>
      </p:sp>
      <p:graphicFrame>
        <p:nvGraphicFramePr>
          <p:cNvPr id="9" name="Diagramm 8">
            <a:extLst>
              <a:ext uri="{FF2B5EF4-FFF2-40B4-BE49-F238E27FC236}">
                <a16:creationId xmlns:a16="http://schemas.microsoft.com/office/drawing/2014/main" id="{36BDDDEE-EA25-4EEF-9CF1-61454DF27EEB}"/>
              </a:ext>
            </a:extLst>
          </p:cNvPr>
          <p:cNvGraphicFramePr/>
          <p:nvPr>
            <p:extLst>
              <p:ext uri="{D42A27DB-BD31-4B8C-83A1-F6EECF244321}">
                <p14:modId xmlns:p14="http://schemas.microsoft.com/office/powerpoint/2010/main" val="113588473"/>
              </p:ext>
            </p:extLst>
          </p:nvPr>
        </p:nvGraphicFramePr>
        <p:xfrm>
          <a:off x="290975" y="1741095"/>
          <a:ext cx="7178627" cy="378385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30B4F3A-3828-A54B-9DAF-A362C34B83CC}"/>
              </a:ext>
            </a:extLst>
          </p:cNvPr>
          <p:cNvSpPr txBox="1"/>
          <p:nvPr/>
        </p:nvSpPr>
        <p:spPr>
          <a:xfrm>
            <a:off x="1539151" y="5389345"/>
            <a:ext cx="679269" cy="276999"/>
          </a:xfrm>
          <a:prstGeom prst="rect">
            <a:avLst/>
          </a:prstGeom>
          <a:noFill/>
        </p:spPr>
        <p:txBody>
          <a:bodyPr wrap="square" rtlCol="0">
            <a:spAutoFit/>
          </a:bodyPr>
          <a:lstStyle/>
          <a:p>
            <a:pPr algn="ctr"/>
            <a:r>
              <a:rPr lang="en-US" sz="1200">
                <a:latin typeface="+mn-lt"/>
              </a:rPr>
              <a:t>n=43</a:t>
            </a:r>
          </a:p>
        </p:txBody>
      </p:sp>
      <p:sp>
        <p:nvSpPr>
          <p:cNvPr id="13" name="TextBox 12">
            <a:extLst>
              <a:ext uri="{FF2B5EF4-FFF2-40B4-BE49-F238E27FC236}">
                <a16:creationId xmlns:a16="http://schemas.microsoft.com/office/drawing/2014/main" id="{BEA30579-EE46-9545-8ED2-4FD4155555A8}"/>
              </a:ext>
            </a:extLst>
          </p:cNvPr>
          <p:cNvSpPr txBox="1"/>
          <p:nvPr/>
        </p:nvSpPr>
        <p:spPr>
          <a:xfrm>
            <a:off x="3078927" y="5389345"/>
            <a:ext cx="679269" cy="276999"/>
          </a:xfrm>
          <a:prstGeom prst="rect">
            <a:avLst/>
          </a:prstGeom>
          <a:noFill/>
        </p:spPr>
        <p:txBody>
          <a:bodyPr wrap="square" rtlCol="0">
            <a:spAutoFit/>
          </a:bodyPr>
          <a:lstStyle/>
          <a:p>
            <a:pPr algn="ctr"/>
            <a:r>
              <a:rPr lang="en-US" sz="1200">
                <a:latin typeface="+mn-lt"/>
              </a:rPr>
              <a:t>n=43</a:t>
            </a:r>
          </a:p>
        </p:txBody>
      </p:sp>
      <p:sp>
        <p:nvSpPr>
          <p:cNvPr id="20" name="TextBox 19">
            <a:extLst>
              <a:ext uri="{FF2B5EF4-FFF2-40B4-BE49-F238E27FC236}">
                <a16:creationId xmlns:a16="http://schemas.microsoft.com/office/drawing/2014/main" id="{360EA43F-3229-4A44-92BB-9E45A7C2729C}"/>
              </a:ext>
            </a:extLst>
          </p:cNvPr>
          <p:cNvSpPr txBox="1"/>
          <p:nvPr/>
        </p:nvSpPr>
        <p:spPr>
          <a:xfrm>
            <a:off x="4669979" y="5389345"/>
            <a:ext cx="679269" cy="276999"/>
          </a:xfrm>
          <a:prstGeom prst="rect">
            <a:avLst/>
          </a:prstGeom>
          <a:noFill/>
        </p:spPr>
        <p:txBody>
          <a:bodyPr wrap="square" rtlCol="0">
            <a:spAutoFit/>
          </a:bodyPr>
          <a:lstStyle/>
          <a:p>
            <a:pPr algn="ctr"/>
            <a:r>
              <a:rPr lang="en-US" sz="1200">
                <a:latin typeface="+mn-lt"/>
              </a:rPr>
              <a:t>n=31</a:t>
            </a:r>
          </a:p>
        </p:txBody>
      </p:sp>
      <p:sp>
        <p:nvSpPr>
          <p:cNvPr id="21" name="TextBox 20">
            <a:extLst>
              <a:ext uri="{FF2B5EF4-FFF2-40B4-BE49-F238E27FC236}">
                <a16:creationId xmlns:a16="http://schemas.microsoft.com/office/drawing/2014/main" id="{7C7D1A18-E8DF-0B45-8B39-ECC4095543C1}"/>
              </a:ext>
            </a:extLst>
          </p:cNvPr>
          <p:cNvSpPr txBox="1"/>
          <p:nvPr/>
        </p:nvSpPr>
        <p:spPr>
          <a:xfrm>
            <a:off x="6252483" y="5389345"/>
            <a:ext cx="679269" cy="276999"/>
          </a:xfrm>
          <a:prstGeom prst="rect">
            <a:avLst/>
          </a:prstGeom>
          <a:noFill/>
        </p:spPr>
        <p:txBody>
          <a:bodyPr wrap="square" rtlCol="0">
            <a:spAutoFit/>
          </a:bodyPr>
          <a:lstStyle/>
          <a:p>
            <a:pPr algn="ctr"/>
            <a:r>
              <a:rPr lang="en-US" sz="1200">
                <a:latin typeface="+mn-lt"/>
              </a:rPr>
              <a:t>n=32</a:t>
            </a:r>
          </a:p>
        </p:txBody>
      </p:sp>
      <p:sp>
        <p:nvSpPr>
          <p:cNvPr id="22" name="Content Placeholder 11">
            <a:extLst>
              <a:ext uri="{FF2B5EF4-FFF2-40B4-BE49-F238E27FC236}">
                <a16:creationId xmlns:a16="http://schemas.microsoft.com/office/drawing/2014/main" id="{DCEFBA09-CD39-4706-8D2E-64AD09FEAE3F}"/>
              </a:ext>
            </a:extLst>
          </p:cNvPr>
          <p:cNvSpPr txBox="1">
            <a:spLocks/>
          </p:cNvSpPr>
          <p:nvPr/>
        </p:nvSpPr>
        <p:spPr bwMode="auto">
          <a:xfrm>
            <a:off x="7619530" y="1815720"/>
            <a:ext cx="4159903" cy="28868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marL="342891" indent="-342891" algn="l" rtl="0" eaLnBrk="1" fontAlgn="base" hangingPunct="1">
              <a:spcBef>
                <a:spcPts val="0"/>
              </a:spcBef>
              <a:spcAft>
                <a:spcPts val="600"/>
              </a:spcAft>
              <a:buClr>
                <a:schemeClr val="accent2">
                  <a:lumMod val="75000"/>
                </a:schemeClr>
              </a:buClr>
              <a:buSzPct val="125000"/>
              <a:buFont typeface="Wingdings" charset="2"/>
              <a:buChar char="§"/>
              <a:defRPr sz="2000" b="1">
                <a:solidFill>
                  <a:schemeClr val="bg2">
                    <a:lumMod val="75000"/>
                  </a:schemeClr>
                </a:solidFill>
                <a:latin typeface="Calibri"/>
                <a:ea typeface="+mn-ea"/>
                <a:cs typeface="Calibri"/>
              </a:defRPr>
            </a:lvl1pPr>
            <a:lvl2pPr marL="742932" indent="-285744" algn="l" rtl="0" eaLnBrk="1" fontAlgn="base" hangingPunct="1">
              <a:spcBef>
                <a:spcPts val="0"/>
              </a:spcBef>
              <a:spcAft>
                <a:spcPts val="600"/>
              </a:spcAft>
              <a:buClr>
                <a:schemeClr val="accent2">
                  <a:lumMod val="75000"/>
                </a:schemeClr>
              </a:buClr>
              <a:buSzPct val="125000"/>
              <a:buFont typeface="Lucida Grande"/>
              <a:buChar char="–"/>
              <a:defRPr sz="1800" b="0">
                <a:solidFill>
                  <a:schemeClr val="bg2">
                    <a:lumMod val="75000"/>
                  </a:schemeClr>
                </a:solidFill>
                <a:latin typeface="Calibri"/>
                <a:cs typeface="Calibri"/>
              </a:defRPr>
            </a:lvl2pPr>
            <a:lvl3pPr marL="1142971" indent="-228594" algn="l" rtl="0" eaLnBrk="1" fontAlgn="base" hangingPunct="1">
              <a:spcBef>
                <a:spcPts val="0"/>
              </a:spcBef>
              <a:spcAft>
                <a:spcPts val="600"/>
              </a:spcAft>
              <a:buClr>
                <a:schemeClr val="accent2">
                  <a:lumMod val="75000"/>
                </a:schemeClr>
              </a:buClr>
              <a:buSzPct val="125000"/>
              <a:buFont typeface="Wingdings" charset="2"/>
              <a:buChar char="§"/>
              <a:defRPr sz="1600" b="0">
                <a:solidFill>
                  <a:schemeClr val="bg2">
                    <a:lumMod val="75000"/>
                  </a:schemeClr>
                </a:solidFill>
                <a:latin typeface="Calibri"/>
                <a:cs typeface="Calibri"/>
              </a:defRPr>
            </a:lvl3pPr>
            <a:lvl4pPr marL="1600160" indent="-228594" algn="l" rtl="0" eaLnBrk="1" fontAlgn="base" hangingPunct="1">
              <a:spcBef>
                <a:spcPct val="20000"/>
              </a:spcBef>
              <a:spcAft>
                <a:spcPct val="0"/>
              </a:spcAft>
              <a:buClr>
                <a:srgbClr val="BC5C8A"/>
              </a:buClr>
              <a:defRPr sz="1800" b="0">
                <a:solidFill>
                  <a:schemeClr val="bg2"/>
                </a:solidFill>
                <a:effectLst/>
                <a:latin typeface="+mj-lt"/>
              </a:defRPr>
            </a:lvl4pPr>
            <a:lvl5pPr marL="2057349" indent="-228594" algn="l" rtl="0" eaLnBrk="1" fontAlgn="base" hangingPunct="1">
              <a:spcBef>
                <a:spcPct val="20000"/>
              </a:spcBef>
              <a:spcAft>
                <a:spcPct val="0"/>
              </a:spcAft>
              <a:buClr>
                <a:srgbClr val="BC5C8A"/>
              </a:buClr>
              <a:buChar char="»"/>
              <a:defRPr sz="1800" b="0">
                <a:solidFill>
                  <a:schemeClr val="bg2"/>
                </a:solidFill>
                <a:effectLst/>
                <a:latin typeface="+mj-lt"/>
              </a:defRPr>
            </a:lvl5pPr>
            <a:lvl6pPr marL="2514537"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6pPr>
            <a:lvl7pPr marL="2971726"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7pPr>
            <a:lvl8pPr marL="3428914"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8pPr>
            <a:lvl9pPr marL="3886103"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9pPr>
          </a:lstStyle>
          <a:p>
            <a:pPr marL="285750" indent="-285750">
              <a:spcAft>
                <a:spcPts val="300"/>
              </a:spcAft>
              <a:buClr>
                <a:schemeClr val="bg2"/>
              </a:buClr>
              <a:buFont typeface="Arial" panose="020B0604020202020204" pitchFamily="34" charset="0"/>
              <a:buChar char="•"/>
            </a:pPr>
            <a:r>
              <a:rPr lang="en-US" sz="1400" b="0">
                <a:solidFill>
                  <a:schemeClr val="tx1"/>
                </a:solidFill>
                <a:latin typeface="+mn-lt"/>
                <a:cs typeface="Arial" panose="020B0604020202020204" pitchFamily="34" charset="0"/>
              </a:rPr>
              <a:t>Greatest CR rate</a:t>
            </a:r>
            <a:r>
              <a:rPr lang="en-US" sz="1400" b="0" baseline="30000">
                <a:solidFill>
                  <a:schemeClr val="tx1"/>
                </a:solidFill>
                <a:latin typeface="+mn-lt"/>
                <a:cs typeface="Arial" panose="020B0604020202020204" pitchFamily="34" charset="0"/>
              </a:rPr>
              <a:t>a</a:t>
            </a:r>
            <a:r>
              <a:rPr lang="en-US" sz="1400" b="0">
                <a:solidFill>
                  <a:schemeClr val="tx1"/>
                </a:solidFill>
                <a:latin typeface="+mn-lt"/>
                <a:cs typeface="Arial" panose="020B0604020202020204" pitchFamily="34" charset="0"/>
              </a:rPr>
              <a:t> improvements occurred during the first year of randomized treatment</a:t>
            </a:r>
            <a:endParaRPr lang="en-US" sz="1200" b="0">
              <a:solidFill>
                <a:schemeClr val="tx1"/>
              </a:solidFill>
              <a:latin typeface="+mn-lt"/>
              <a:cs typeface="Arial" panose="020B0604020202020204" pitchFamily="34" charset="0"/>
            </a:endParaRPr>
          </a:p>
          <a:p>
            <a:pPr marL="685789" lvl="2" indent="-285750">
              <a:spcAft>
                <a:spcPts val="300"/>
              </a:spcAft>
              <a:buClr>
                <a:schemeClr val="bg2"/>
              </a:buClr>
              <a:buFont typeface="Arial" panose="020B0604020202020204" pitchFamily="34" charset="0"/>
              <a:buChar char="•"/>
            </a:pPr>
            <a:r>
              <a:rPr lang="en-US" sz="1400">
                <a:solidFill>
                  <a:schemeClr val="tx1"/>
                </a:solidFill>
                <a:latin typeface="+mn-lt"/>
                <a:cs typeface="Arial" panose="020B0604020202020204" pitchFamily="34" charset="0"/>
              </a:rPr>
              <a:t>Modest improvements observed in patients with confirmed uMRD</a:t>
            </a:r>
            <a:r>
              <a:rPr lang="en-US" sz="1400" baseline="30000">
                <a:solidFill>
                  <a:schemeClr val="tx1"/>
                </a:solidFill>
                <a:latin typeface="+mn-lt"/>
                <a:cs typeface="Arial" panose="020B0604020202020204" pitchFamily="34" charset="0"/>
              </a:rPr>
              <a:t>b</a:t>
            </a:r>
            <a:r>
              <a:rPr lang="en-US" sz="1400">
                <a:solidFill>
                  <a:schemeClr val="tx1"/>
                </a:solidFill>
                <a:latin typeface="+mn-lt"/>
                <a:cs typeface="Arial" panose="020B0604020202020204" pitchFamily="34" charset="0"/>
              </a:rPr>
              <a:t> randomized to placebo or ibrutinib</a:t>
            </a:r>
          </a:p>
          <a:p>
            <a:pPr marL="685789" lvl="2" indent="-285750">
              <a:spcAft>
                <a:spcPts val="300"/>
              </a:spcAft>
              <a:buClr>
                <a:schemeClr val="bg2"/>
              </a:buClr>
              <a:buFont typeface="Arial" panose="020B0604020202020204" pitchFamily="34" charset="0"/>
              <a:buChar char="•"/>
            </a:pPr>
            <a:r>
              <a:rPr lang="en-US" sz="1400">
                <a:solidFill>
                  <a:schemeClr val="tx1"/>
                </a:solidFill>
                <a:latin typeface="+mn-lt"/>
                <a:cs typeface="Arial" panose="020B0604020202020204" pitchFamily="34" charset="0"/>
              </a:rPr>
              <a:t>Improvements in CR rates</a:t>
            </a:r>
            <a:r>
              <a:rPr lang="en-US" sz="1400" baseline="30000">
                <a:solidFill>
                  <a:schemeClr val="tx1"/>
                </a:solidFill>
                <a:latin typeface="+mn-lt"/>
                <a:cs typeface="Arial" panose="020B0604020202020204" pitchFamily="34" charset="0"/>
              </a:rPr>
              <a:t>a</a:t>
            </a:r>
            <a:r>
              <a:rPr lang="en-US" sz="1400">
                <a:solidFill>
                  <a:schemeClr val="tx1"/>
                </a:solidFill>
                <a:latin typeface="+mn-lt"/>
                <a:cs typeface="Arial" panose="020B0604020202020204" pitchFamily="34" charset="0"/>
              </a:rPr>
              <a:t> were similar with ibrutinib + venetoclax and ibrutinib in patients with uMRD not confirmed</a:t>
            </a:r>
            <a:r>
              <a:rPr lang="en-US" sz="1400" baseline="30000">
                <a:solidFill>
                  <a:schemeClr val="tx1"/>
                </a:solidFill>
                <a:latin typeface="+mn-lt"/>
                <a:cs typeface="Arial" panose="020B0604020202020204" pitchFamily="34" charset="0"/>
              </a:rPr>
              <a:t>b</a:t>
            </a:r>
          </a:p>
        </p:txBody>
      </p:sp>
      <p:sp>
        <p:nvSpPr>
          <p:cNvPr id="4" name="Geschweifte Klammer links 3">
            <a:extLst>
              <a:ext uri="{FF2B5EF4-FFF2-40B4-BE49-F238E27FC236}">
                <a16:creationId xmlns:a16="http://schemas.microsoft.com/office/drawing/2014/main" id="{7C76FCD1-A793-47D3-91B5-E537D0804265}"/>
              </a:ext>
            </a:extLst>
          </p:cNvPr>
          <p:cNvSpPr/>
          <p:nvPr/>
        </p:nvSpPr>
        <p:spPr>
          <a:xfrm rot="16200000">
            <a:off x="2557393" y="4169453"/>
            <a:ext cx="252000" cy="2988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4" name="Geschweifte Klammer links 23">
            <a:extLst>
              <a:ext uri="{FF2B5EF4-FFF2-40B4-BE49-F238E27FC236}">
                <a16:creationId xmlns:a16="http://schemas.microsoft.com/office/drawing/2014/main" id="{E8154138-BB65-45AD-822E-29739843087E}"/>
              </a:ext>
            </a:extLst>
          </p:cNvPr>
          <p:cNvSpPr/>
          <p:nvPr/>
        </p:nvSpPr>
        <p:spPr>
          <a:xfrm rot="16200000">
            <a:off x="5659942" y="4169453"/>
            <a:ext cx="252000" cy="2988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 name="Textfeld 4">
            <a:extLst>
              <a:ext uri="{FF2B5EF4-FFF2-40B4-BE49-F238E27FC236}">
                <a16:creationId xmlns:a16="http://schemas.microsoft.com/office/drawing/2014/main" id="{1B5AA1C6-B743-409C-B7BB-93AF62EB5CE9}"/>
              </a:ext>
            </a:extLst>
          </p:cNvPr>
          <p:cNvSpPr txBox="1"/>
          <p:nvPr/>
        </p:nvSpPr>
        <p:spPr>
          <a:xfrm>
            <a:off x="1859289" y="5762345"/>
            <a:ext cx="1648208" cy="307777"/>
          </a:xfrm>
          <a:prstGeom prst="rect">
            <a:avLst/>
          </a:prstGeom>
          <a:noFill/>
        </p:spPr>
        <p:txBody>
          <a:bodyPr wrap="none" rtlCol="0">
            <a:spAutoFit/>
          </a:bodyPr>
          <a:lstStyle/>
          <a:p>
            <a:r>
              <a:rPr lang="de-DE" sz="1400" b="1" err="1"/>
              <a:t>Confirmed</a:t>
            </a:r>
            <a:r>
              <a:rPr lang="de-DE" sz="1400" b="1"/>
              <a:t> </a:t>
            </a:r>
            <a:r>
              <a:rPr lang="de-DE" sz="1400" b="1" err="1"/>
              <a:t>uMRD</a:t>
            </a:r>
            <a:endParaRPr lang="de-DE" sz="1400" b="1"/>
          </a:p>
        </p:txBody>
      </p:sp>
      <p:sp>
        <p:nvSpPr>
          <p:cNvPr id="28" name="Textfeld 27">
            <a:extLst>
              <a:ext uri="{FF2B5EF4-FFF2-40B4-BE49-F238E27FC236}">
                <a16:creationId xmlns:a16="http://schemas.microsoft.com/office/drawing/2014/main" id="{DA415934-4A7B-49C2-BE78-BE72A2DC411F}"/>
              </a:ext>
            </a:extLst>
          </p:cNvPr>
          <p:cNvSpPr txBox="1"/>
          <p:nvPr/>
        </p:nvSpPr>
        <p:spPr>
          <a:xfrm>
            <a:off x="4787913" y="5762345"/>
            <a:ext cx="1996059" cy="307777"/>
          </a:xfrm>
          <a:prstGeom prst="rect">
            <a:avLst/>
          </a:prstGeom>
          <a:noFill/>
        </p:spPr>
        <p:txBody>
          <a:bodyPr wrap="none" rtlCol="0">
            <a:spAutoFit/>
          </a:bodyPr>
          <a:lstStyle/>
          <a:p>
            <a:r>
              <a:rPr lang="de-DE" sz="1400" b="1" err="1"/>
              <a:t>uMRD</a:t>
            </a:r>
            <a:r>
              <a:rPr lang="de-DE" sz="1400" b="1"/>
              <a:t> Not </a:t>
            </a:r>
            <a:r>
              <a:rPr lang="de-DE" sz="1400" b="1" err="1"/>
              <a:t>Confirmed</a:t>
            </a:r>
            <a:endParaRPr lang="de-DE" sz="1400" b="1"/>
          </a:p>
        </p:txBody>
      </p:sp>
      <p:grpSp>
        <p:nvGrpSpPr>
          <p:cNvPr id="18" name="Gruppieren 17">
            <a:extLst>
              <a:ext uri="{FF2B5EF4-FFF2-40B4-BE49-F238E27FC236}">
                <a16:creationId xmlns:a16="http://schemas.microsoft.com/office/drawing/2014/main" id="{38E01760-3C8C-8448-890F-E6786E09CD2C}"/>
              </a:ext>
            </a:extLst>
          </p:cNvPr>
          <p:cNvGrpSpPr/>
          <p:nvPr/>
        </p:nvGrpSpPr>
        <p:grpSpPr>
          <a:xfrm>
            <a:off x="3539503" y="1895448"/>
            <a:ext cx="2132934" cy="547664"/>
            <a:chOff x="3893843" y="1895448"/>
            <a:chExt cx="2132934" cy="547664"/>
          </a:xfrm>
        </p:grpSpPr>
        <p:sp>
          <p:nvSpPr>
            <p:cNvPr id="37" name="Textfeld 36">
              <a:extLst>
                <a:ext uri="{FF2B5EF4-FFF2-40B4-BE49-F238E27FC236}">
                  <a16:creationId xmlns:a16="http://schemas.microsoft.com/office/drawing/2014/main" id="{E9CE6739-5487-4DD3-8E38-3BAB9557A2F8}"/>
                </a:ext>
              </a:extLst>
            </p:cNvPr>
            <p:cNvSpPr txBox="1"/>
            <p:nvPr/>
          </p:nvSpPr>
          <p:spPr>
            <a:xfrm>
              <a:off x="4126898" y="2046169"/>
              <a:ext cx="1899879" cy="246221"/>
            </a:xfrm>
            <a:prstGeom prst="rect">
              <a:avLst/>
            </a:prstGeom>
            <a:noFill/>
          </p:spPr>
          <p:txBody>
            <a:bodyPr wrap="none" rtlCol="0" anchor="ctr" anchorCtr="0">
              <a:spAutoFit/>
            </a:bodyPr>
            <a:lstStyle/>
            <a:p>
              <a:r>
                <a:rPr lang="de-DE" sz="1000"/>
                <a:t>Primary </a:t>
              </a:r>
              <a:r>
                <a:rPr lang="de-DE" sz="1000" err="1"/>
                <a:t>analysis</a:t>
              </a:r>
              <a:r>
                <a:rPr lang="de-DE" sz="1000"/>
                <a:t> (1-year DFS)</a:t>
              </a:r>
            </a:p>
          </p:txBody>
        </p:sp>
        <p:grpSp>
          <p:nvGrpSpPr>
            <p:cNvPr id="8" name="Gruppieren 7">
              <a:extLst>
                <a:ext uri="{FF2B5EF4-FFF2-40B4-BE49-F238E27FC236}">
                  <a16:creationId xmlns:a16="http://schemas.microsoft.com/office/drawing/2014/main" id="{6077A47C-9710-4371-95F0-F0E314699E59}"/>
                </a:ext>
              </a:extLst>
            </p:cNvPr>
            <p:cNvGrpSpPr/>
            <p:nvPr/>
          </p:nvGrpSpPr>
          <p:grpSpPr>
            <a:xfrm>
              <a:off x="3893843" y="1896713"/>
              <a:ext cx="149928" cy="536282"/>
              <a:chOff x="5396758" y="2218501"/>
              <a:chExt cx="62737" cy="224406"/>
            </a:xfrm>
          </p:grpSpPr>
          <p:sp>
            <p:nvSpPr>
              <p:cNvPr id="31" name="Rechteck 30">
                <a:extLst>
                  <a:ext uri="{FF2B5EF4-FFF2-40B4-BE49-F238E27FC236}">
                    <a16:creationId xmlns:a16="http://schemas.microsoft.com/office/drawing/2014/main" id="{2CFDC158-16A8-4038-B20C-63C7BC8D8C8A}"/>
                  </a:ext>
                </a:extLst>
              </p:cNvPr>
              <p:cNvSpPr/>
              <p:nvPr/>
            </p:nvSpPr>
            <p:spPr>
              <a:xfrm>
                <a:off x="5396758" y="2218501"/>
                <a:ext cx="62737" cy="62737"/>
              </a:xfrm>
              <a:prstGeom prst="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32" name="Rechteck 31">
                <a:extLst>
                  <a:ext uri="{FF2B5EF4-FFF2-40B4-BE49-F238E27FC236}">
                    <a16:creationId xmlns:a16="http://schemas.microsoft.com/office/drawing/2014/main" id="{47DE56F3-8231-460A-994F-E28E1B228ED3}"/>
                  </a:ext>
                </a:extLst>
              </p:cNvPr>
              <p:cNvSpPr/>
              <p:nvPr/>
            </p:nvSpPr>
            <p:spPr>
              <a:xfrm>
                <a:off x="5396758" y="2380170"/>
                <a:ext cx="62737" cy="62737"/>
              </a:xfrm>
              <a:prstGeom prst="rect">
                <a:avLst/>
              </a:prstGeom>
              <a:solidFill>
                <a:schemeClr val="accent4">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33" name="Rechteck 32">
                <a:extLst>
                  <a:ext uri="{FF2B5EF4-FFF2-40B4-BE49-F238E27FC236}">
                    <a16:creationId xmlns:a16="http://schemas.microsoft.com/office/drawing/2014/main" id="{34AE3B59-3A41-424E-AA73-7B18ADA5E035}"/>
                  </a:ext>
                </a:extLst>
              </p:cNvPr>
              <p:cNvSpPr/>
              <p:nvPr/>
            </p:nvSpPr>
            <p:spPr>
              <a:xfrm>
                <a:off x="5396758" y="2299335"/>
                <a:ext cx="62737" cy="62737"/>
              </a:xfrm>
              <a:prstGeom prst="rect">
                <a:avLst/>
              </a:prstGeom>
              <a:solidFill>
                <a:srgbClr val="FF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grpSp>
        <p:sp>
          <p:nvSpPr>
            <p:cNvPr id="39" name="Geschweifte Klammer rechts 38">
              <a:extLst>
                <a:ext uri="{FF2B5EF4-FFF2-40B4-BE49-F238E27FC236}">
                  <a16:creationId xmlns:a16="http://schemas.microsoft.com/office/drawing/2014/main" id="{D65E3C33-40DA-4AEA-90FC-183B4375DF03}"/>
                </a:ext>
              </a:extLst>
            </p:cNvPr>
            <p:cNvSpPr/>
            <p:nvPr/>
          </p:nvSpPr>
          <p:spPr>
            <a:xfrm>
              <a:off x="4043771" y="1895448"/>
              <a:ext cx="149928" cy="54766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000"/>
            </a:p>
          </p:txBody>
        </p:sp>
      </p:grpSp>
      <p:grpSp>
        <p:nvGrpSpPr>
          <p:cNvPr id="23" name="Gruppieren 22">
            <a:extLst>
              <a:ext uri="{FF2B5EF4-FFF2-40B4-BE49-F238E27FC236}">
                <a16:creationId xmlns:a16="http://schemas.microsoft.com/office/drawing/2014/main" id="{3EC42459-8900-0145-9D2F-CE1B8A3655E3}"/>
              </a:ext>
            </a:extLst>
          </p:cNvPr>
          <p:cNvGrpSpPr/>
          <p:nvPr/>
        </p:nvGrpSpPr>
        <p:grpSpPr>
          <a:xfrm>
            <a:off x="1316958" y="1882527"/>
            <a:ext cx="2070417" cy="547665"/>
            <a:chOff x="1241388" y="1882527"/>
            <a:chExt cx="2070417" cy="547665"/>
          </a:xfrm>
        </p:grpSpPr>
        <p:grpSp>
          <p:nvGrpSpPr>
            <p:cNvPr id="10" name="Gruppieren 9">
              <a:extLst>
                <a:ext uri="{FF2B5EF4-FFF2-40B4-BE49-F238E27FC236}">
                  <a16:creationId xmlns:a16="http://schemas.microsoft.com/office/drawing/2014/main" id="{6F4B7D14-2EE3-416B-98C4-A8035142329B}"/>
                </a:ext>
              </a:extLst>
            </p:cNvPr>
            <p:cNvGrpSpPr/>
            <p:nvPr/>
          </p:nvGrpSpPr>
          <p:grpSpPr>
            <a:xfrm>
              <a:off x="1241388" y="1888516"/>
              <a:ext cx="149928" cy="536282"/>
              <a:chOff x="5244358" y="2066101"/>
              <a:chExt cx="62737" cy="224406"/>
            </a:xfrm>
          </p:grpSpPr>
          <p:sp>
            <p:nvSpPr>
              <p:cNvPr id="6" name="Rechteck 5">
                <a:extLst>
                  <a:ext uri="{FF2B5EF4-FFF2-40B4-BE49-F238E27FC236}">
                    <a16:creationId xmlns:a16="http://schemas.microsoft.com/office/drawing/2014/main" id="{3397D9FF-288B-4A72-9D06-3A8E98ED125C}"/>
                  </a:ext>
                </a:extLst>
              </p:cNvPr>
              <p:cNvSpPr/>
              <p:nvPr/>
            </p:nvSpPr>
            <p:spPr>
              <a:xfrm>
                <a:off x="5244358" y="2066101"/>
                <a:ext cx="62737" cy="62737"/>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29" name="Rechteck 28">
                <a:extLst>
                  <a:ext uri="{FF2B5EF4-FFF2-40B4-BE49-F238E27FC236}">
                    <a16:creationId xmlns:a16="http://schemas.microsoft.com/office/drawing/2014/main" id="{11AAC3FD-5D10-4F85-AC66-CF6D4E7CEF77}"/>
                  </a:ext>
                </a:extLst>
              </p:cNvPr>
              <p:cNvSpPr/>
              <p:nvPr/>
            </p:nvSpPr>
            <p:spPr>
              <a:xfrm>
                <a:off x="5244358" y="2227770"/>
                <a:ext cx="62737" cy="6273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30" name="Rechteck 29">
                <a:extLst>
                  <a:ext uri="{FF2B5EF4-FFF2-40B4-BE49-F238E27FC236}">
                    <a16:creationId xmlns:a16="http://schemas.microsoft.com/office/drawing/2014/main" id="{7A5C5264-914E-4C94-A849-BC6F6DCFC9D2}"/>
                  </a:ext>
                </a:extLst>
              </p:cNvPr>
              <p:cNvSpPr/>
              <p:nvPr/>
            </p:nvSpPr>
            <p:spPr>
              <a:xfrm>
                <a:off x="5244358" y="2146935"/>
                <a:ext cx="62737" cy="62737"/>
              </a:xfrm>
              <a:prstGeom prst="rect">
                <a:avLst/>
              </a:prstGeom>
              <a:solidFill>
                <a:srgbClr val="FD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grpSp>
        <p:sp>
          <p:nvSpPr>
            <p:cNvPr id="40" name="Geschweifte Klammer rechts 39">
              <a:extLst>
                <a:ext uri="{FF2B5EF4-FFF2-40B4-BE49-F238E27FC236}">
                  <a16:creationId xmlns:a16="http://schemas.microsoft.com/office/drawing/2014/main" id="{DF80055E-A96B-4883-B290-1168AD901707}"/>
                </a:ext>
              </a:extLst>
            </p:cNvPr>
            <p:cNvSpPr/>
            <p:nvPr/>
          </p:nvSpPr>
          <p:spPr>
            <a:xfrm>
              <a:off x="1391316" y="1882527"/>
              <a:ext cx="149928" cy="54766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000"/>
            </a:p>
          </p:txBody>
        </p:sp>
        <p:sp>
          <p:nvSpPr>
            <p:cNvPr id="11" name="Textfeld 10">
              <a:extLst>
                <a:ext uri="{FF2B5EF4-FFF2-40B4-BE49-F238E27FC236}">
                  <a16:creationId xmlns:a16="http://schemas.microsoft.com/office/drawing/2014/main" id="{9AAD9716-9FBD-4BF1-A8DA-6094E776739A}"/>
                </a:ext>
              </a:extLst>
            </p:cNvPr>
            <p:cNvSpPr txBox="1"/>
            <p:nvPr/>
          </p:nvSpPr>
          <p:spPr>
            <a:xfrm>
              <a:off x="1474443" y="1969224"/>
              <a:ext cx="1837362" cy="400110"/>
            </a:xfrm>
            <a:prstGeom prst="rect">
              <a:avLst/>
            </a:prstGeom>
            <a:noFill/>
          </p:spPr>
          <p:txBody>
            <a:bodyPr wrap="none" rtlCol="0" anchor="ctr" anchorCtr="0">
              <a:spAutoFit/>
            </a:bodyPr>
            <a:lstStyle/>
            <a:p>
              <a:r>
                <a:rPr lang="de-DE" sz="1000"/>
                <a:t>Pre-randomization </a:t>
              </a:r>
              <a:r>
                <a:rPr lang="de-DE" sz="1000" err="1"/>
                <a:t>treatment</a:t>
              </a:r>
              <a:r>
                <a:rPr lang="de-DE" sz="1000"/>
                <a:t> </a:t>
              </a:r>
              <a:br>
                <a:rPr lang="de-DE" sz="1000"/>
              </a:br>
              <a:r>
                <a:rPr lang="de-DE" sz="1000" err="1"/>
                <a:t>with</a:t>
              </a:r>
              <a:r>
                <a:rPr lang="de-DE" sz="1000"/>
                <a:t> </a:t>
              </a:r>
              <a:r>
                <a:rPr lang="de-DE" sz="1000" err="1"/>
                <a:t>lbr+Ven</a:t>
              </a:r>
              <a:endParaRPr lang="de-DE" sz="1000"/>
            </a:p>
          </p:txBody>
        </p:sp>
      </p:grpSp>
      <p:grpSp>
        <p:nvGrpSpPr>
          <p:cNvPr id="19" name="Gruppieren 18">
            <a:extLst>
              <a:ext uri="{FF2B5EF4-FFF2-40B4-BE49-F238E27FC236}">
                <a16:creationId xmlns:a16="http://schemas.microsoft.com/office/drawing/2014/main" id="{B154A3F6-B675-B445-9099-AC109BAC8AF6}"/>
              </a:ext>
            </a:extLst>
          </p:cNvPr>
          <p:cNvGrpSpPr/>
          <p:nvPr/>
        </p:nvGrpSpPr>
        <p:grpSpPr>
          <a:xfrm>
            <a:off x="5867846" y="1895447"/>
            <a:ext cx="1568677" cy="547665"/>
            <a:chOff x="6706673" y="1895447"/>
            <a:chExt cx="1568677" cy="547665"/>
          </a:xfrm>
        </p:grpSpPr>
        <p:sp>
          <p:nvSpPr>
            <p:cNvPr id="38" name="Textfeld 37">
              <a:extLst>
                <a:ext uri="{FF2B5EF4-FFF2-40B4-BE49-F238E27FC236}">
                  <a16:creationId xmlns:a16="http://schemas.microsoft.com/office/drawing/2014/main" id="{5417595E-9325-494D-A4FF-2EED850A3BF3}"/>
                </a:ext>
              </a:extLst>
            </p:cNvPr>
            <p:cNvSpPr txBox="1"/>
            <p:nvPr/>
          </p:nvSpPr>
          <p:spPr>
            <a:xfrm>
              <a:off x="6939728" y="2046169"/>
              <a:ext cx="1335622" cy="246221"/>
            </a:xfrm>
            <a:prstGeom prst="rect">
              <a:avLst/>
            </a:prstGeom>
            <a:noFill/>
          </p:spPr>
          <p:txBody>
            <a:bodyPr wrap="none" rtlCol="0" anchor="ctr" anchorCtr="0">
              <a:spAutoFit/>
            </a:bodyPr>
            <a:lstStyle/>
            <a:p>
              <a:r>
                <a:rPr lang="de-DE" sz="1000"/>
                <a:t>2-year DFS </a:t>
              </a:r>
              <a:r>
                <a:rPr lang="de-DE" sz="1000" err="1"/>
                <a:t>analysis</a:t>
              </a:r>
              <a:endParaRPr lang="de-DE" sz="1000"/>
            </a:p>
          </p:txBody>
        </p:sp>
        <p:grpSp>
          <p:nvGrpSpPr>
            <p:cNvPr id="7" name="Gruppieren 6">
              <a:extLst>
                <a:ext uri="{FF2B5EF4-FFF2-40B4-BE49-F238E27FC236}">
                  <a16:creationId xmlns:a16="http://schemas.microsoft.com/office/drawing/2014/main" id="{95EBAF8A-7B29-436C-9EBA-72E8B1C9BC71}"/>
                </a:ext>
              </a:extLst>
            </p:cNvPr>
            <p:cNvGrpSpPr/>
            <p:nvPr/>
          </p:nvGrpSpPr>
          <p:grpSpPr>
            <a:xfrm>
              <a:off x="6706673" y="1906830"/>
              <a:ext cx="149928" cy="536282"/>
              <a:chOff x="6175305" y="2609552"/>
              <a:chExt cx="62737" cy="224406"/>
            </a:xfrm>
          </p:grpSpPr>
          <p:sp>
            <p:nvSpPr>
              <p:cNvPr id="34" name="Rechteck 33">
                <a:extLst>
                  <a:ext uri="{FF2B5EF4-FFF2-40B4-BE49-F238E27FC236}">
                    <a16:creationId xmlns:a16="http://schemas.microsoft.com/office/drawing/2014/main" id="{3005788D-7D02-48FB-AB4D-5B8B6DDA8F60}"/>
                  </a:ext>
                </a:extLst>
              </p:cNvPr>
              <p:cNvSpPr/>
              <p:nvPr/>
            </p:nvSpPr>
            <p:spPr>
              <a:xfrm>
                <a:off x="6175305" y="2609552"/>
                <a:ext cx="62737" cy="62737"/>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35" name="Rechteck 34">
                <a:extLst>
                  <a:ext uri="{FF2B5EF4-FFF2-40B4-BE49-F238E27FC236}">
                    <a16:creationId xmlns:a16="http://schemas.microsoft.com/office/drawing/2014/main" id="{864481D3-1C92-4060-9D65-6013B524323C}"/>
                  </a:ext>
                </a:extLst>
              </p:cNvPr>
              <p:cNvSpPr/>
              <p:nvPr/>
            </p:nvSpPr>
            <p:spPr>
              <a:xfrm>
                <a:off x="6175305" y="2771221"/>
                <a:ext cx="62737" cy="62737"/>
              </a:xfrm>
              <a:prstGeom prst="rect">
                <a:avLst/>
              </a:prstGeom>
              <a:solidFill>
                <a:schemeClr val="accent4">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36" name="Rechteck 35">
                <a:extLst>
                  <a:ext uri="{FF2B5EF4-FFF2-40B4-BE49-F238E27FC236}">
                    <a16:creationId xmlns:a16="http://schemas.microsoft.com/office/drawing/2014/main" id="{1FBA190A-4819-4AB0-BA8F-E88A90C587E4}"/>
                  </a:ext>
                </a:extLst>
              </p:cNvPr>
              <p:cNvSpPr/>
              <p:nvPr/>
            </p:nvSpPr>
            <p:spPr>
              <a:xfrm>
                <a:off x="6175305" y="2690386"/>
                <a:ext cx="62737" cy="62737"/>
              </a:xfrm>
              <a:prstGeom prst="rect">
                <a:avLst/>
              </a:prstGeom>
              <a:solidFill>
                <a:srgbClr val="FFE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grpSp>
        <p:sp>
          <p:nvSpPr>
            <p:cNvPr id="12" name="Geschweifte Klammer rechts 11">
              <a:extLst>
                <a:ext uri="{FF2B5EF4-FFF2-40B4-BE49-F238E27FC236}">
                  <a16:creationId xmlns:a16="http://schemas.microsoft.com/office/drawing/2014/main" id="{9687D37A-B3D8-4755-8CAA-68C18CC03605}"/>
                </a:ext>
              </a:extLst>
            </p:cNvPr>
            <p:cNvSpPr/>
            <p:nvPr/>
          </p:nvSpPr>
          <p:spPr>
            <a:xfrm>
              <a:off x="6856601" y="1895447"/>
              <a:ext cx="149928" cy="54766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000"/>
            </a:p>
          </p:txBody>
        </p:sp>
      </p:grpSp>
      <p:sp>
        <p:nvSpPr>
          <p:cNvPr id="2" name="Fußzeilenplatzhalter 1">
            <a:extLst>
              <a:ext uri="{FF2B5EF4-FFF2-40B4-BE49-F238E27FC236}">
                <a16:creationId xmlns:a16="http://schemas.microsoft.com/office/drawing/2014/main" id="{A427F222-D07C-3C4F-B176-0897D14B322A}"/>
              </a:ext>
            </a:extLst>
          </p:cNvPr>
          <p:cNvSpPr>
            <a:spLocks noGrp="1"/>
          </p:cNvSpPr>
          <p:nvPr>
            <p:ph type="ftr" sz="quarter" idx="11"/>
          </p:nvPr>
        </p:nvSpPr>
        <p:spPr>
          <a:xfrm>
            <a:off x="417600" y="6356349"/>
            <a:ext cx="6735907" cy="385200"/>
          </a:xfrm>
        </p:spPr>
        <p:txBody>
          <a:bodyPr/>
          <a:lstStyle/>
          <a:p>
            <a:r>
              <a:rPr lang="en-GB" baseline="30000"/>
              <a:t>a</a:t>
            </a:r>
            <a:r>
              <a:rPr lang="en-GB"/>
              <a:t>Proportion of patients with CR or CR with incomplete BM recovery per IWCLL 2008 criteria.</a:t>
            </a:r>
            <a:r>
              <a:rPr lang="en-GB" baseline="30000"/>
              <a:t> b</a:t>
            </a:r>
            <a:r>
              <a:rPr lang="en-GB"/>
              <a:t>Confirmed uMRD defined as having uMRD (&lt;10–4 by 8-color flow cytometry) serially over ≥2 assessments ≥3 months apart and in both PB and BM.</a:t>
            </a:r>
          </a:p>
          <a:p>
            <a:r>
              <a:rPr lang="en-GB"/>
              <a:t>BM, bone marrow; CR, complete response; DFS, disease-free survival; Ibr, ibrutinib; uMRD, undetectable minimal residual disease; Ven, venetoclax.</a:t>
            </a:r>
          </a:p>
          <a:p>
            <a:r>
              <a:rPr lang="en-GB" b="1"/>
              <a:t>Ghia, P. Abstract 68 presented at ASH 2021.</a:t>
            </a:r>
          </a:p>
        </p:txBody>
      </p:sp>
    </p:spTree>
    <p:extLst>
      <p:ext uri="{BB962C8B-B14F-4D97-AF65-F5344CB8AC3E}">
        <p14:creationId xmlns:p14="http://schemas.microsoft.com/office/powerpoint/2010/main" val="4049137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 name="Straight Connector 18">
            <a:extLst>
              <a:ext uri="{FF2B5EF4-FFF2-40B4-BE49-F238E27FC236}">
                <a16:creationId xmlns:a16="http://schemas.microsoft.com/office/drawing/2014/main" id="{D4643189-42C5-6344-96D8-39DD1DC1C97A}"/>
              </a:ext>
            </a:extLst>
          </p:cNvPr>
          <p:cNvCxnSpPr>
            <a:cxnSpLocks/>
          </p:cNvCxnSpPr>
          <p:nvPr/>
        </p:nvCxnSpPr>
        <p:spPr>
          <a:xfrm flipV="1">
            <a:off x="4234993" y="1808163"/>
            <a:ext cx="0" cy="4094690"/>
          </a:xfrm>
          <a:prstGeom prst="line">
            <a:avLst/>
          </a:prstGeom>
          <a:noFill/>
          <a:ln w="19050" cap="flat" cmpd="sng" algn="ctr">
            <a:solidFill>
              <a:schemeClr val="tx1">
                <a:lumMod val="40000"/>
                <a:lumOff val="60000"/>
              </a:schemeClr>
            </a:solidFill>
            <a:prstDash val="dash"/>
            <a:miter lim="800000"/>
          </a:ln>
          <a:effectLst/>
        </p:spPr>
      </p:cxnSp>
      <p:sp>
        <p:nvSpPr>
          <p:cNvPr id="20" name="TextBox 19">
            <a:extLst>
              <a:ext uri="{FF2B5EF4-FFF2-40B4-BE49-F238E27FC236}">
                <a16:creationId xmlns:a16="http://schemas.microsoft.com/office/drawing/2014/main" id="{CA4F7E91-14A6-D646-90CB-82B513974B41}"/>
              </a:ext>
            </a:extLst>
          </p:cNvPr>
          <p:cNvSpPr txBox="1"/>
          <p:nvPr/>
        </p:nvSpPr>
        <p:spPr>
          <a:xfrm>
            <a:off x="1508573" y="1730409"/>
            <a:ext cx="2332182" cy="307777"/>
          </a:xfrm>
          <a:prstGeom prst="rect">
            <a:avLst/>
          </a:prstGeom>
          <a:noFill/>
        </p:spPr>
        <p:txBody>
          <a:bodyPr wrap="square" rtlCol="0">
            <a:spAutoFit/>
          </a:bodyPr>
          <a:lstStyle/>
          <a:p>
            <a:pPr algn="ctr" fontAlgn="auto">
              <a:spcBef>
                <a:spcPts val="0"/>
              </a:spcBef>
              <a:spcAft>
                <a:spcPts val="0"/>
              </a:spcAft>
            </a:pPr>
            <a:r>
              <a:rPr lang="en-US" sz="1400" b="1">
                <a:latin typeface="+mn-lt"/>
                <a:cs typeface="Arial" panose="020B0604020202020204" pitchFamily="34" charset="0"/>
              </a:rPr>
              <a:t>Peripheral blood</a:t>
            </a:r>
          </a:p>
        </p:txBody>
      </p:sp>
      <p:sp>
        <p:nvSpPr>
          <p:cNvPr id="21" name="TextBox 20">
            <a:extLst>
              <a:ext uri="{FF2B5EF4-FFF2-40B4-BE49-F238E27FC236}">
                <a16:creationId xmlns:a16="http://schemas.microsoft.com/office/drawing/2014/main" id="{BC8A53A1-D65A-D844-914F-04561A6CC821}"/>
              </a:ext>
            </a:extLst>
          </p:cNvPr>
          <p:cNvSpPr txBox="1"/>
          <p:nvPr/>
        </p:nvSpPr>
        <p:spPr>
          <a:xfrm>
            <a:off x="4611050" y="1730409"/>
            <a:ext cx="2314377" cy="307777"/>
          </a:xfrm>
          <a:prstGeom prst="rect">
            <a:avLst/>
          </a:prstGeom>
          <a:noFill/>
        </p:spPr>
        <p:txBody>
          <a:bodyPr wrap="square" rtlCol="0">
            <a:spAutoFit/>
          </a:bodyPr>
          <a:lstStyle/>
          <a:p>
            <a:pPr algn="ctr"/>
            <a:r>
              <a:rPr lang="en-US" sz="1400" b="1">
                <a:cs typeface="Arial" panose="020B0604020202020204" pitchFamily="34" charset="0"/>
              </a:rPr>
              <a:t>Bone marrow</a:t>
            </a:r>
          </a:p>
        </p:txBody>
      </p:sp>
      <p:sp>
        <p:nvSpPr>
          <p:cNvPr id="9" name="Titel 8">
            <a:extLst>
              <a:ext uri="{FF2B5EF4-FFF2-40B4-BE49-F238E27FC236}">
                <a16:creationId xmlns:a16="http://schemas.microsoft.com/office/drawing/2014/main" id="{21F7BB11-EEB4-F540-B7EB-09A74D034621}"/>
              </a:ext>
            </a:extLst>
          </p:cNvPr>
          <p:cNvSpPr>
            <a:spLocks noGrp="1"/>
          </p:cNvSpPr>
          <p:nvPr>
            <p:ph type="title"/>
          </p:nvPr>
        </p:nvSpPr>
        <p:spPr/>
        <p:txBody>
          <a:bodyPr/>
          <a:lstStyle/>
          <a:p>
            <a:r>
              <a:rPr lang="de-DE" err="1"/>
              <a:t>uMRD</a:t>
            </a:r>
            <a:r>
              <a:rPr lang="de-DE"/>
              <a:t> Rates</a:t>
            </a:r>
          </a:p>
        </p:txBody>
      </p:sp>
      <p:sp>
        <p:nvSpPr>
          <p:cNvPr id="8" name="Fußzeilenplatzhalter 7">
            <a:extLst>
              <a:ext uri="{FF2B5EF4-FFF2-40B4-BE49-F238E27FC236}">
                <a16:creationId xmlns:a16="http://schemas.microsoft.com/office/drawing/2014/main" id="{AB12F09F-31E8-7B44-8215-16128AB5A6BE}"/>
              </a:ext>
            </a:extLst>
          </p:cNvPr>
          <p:cNvSpPr>
            <a:spLocks noGrp="1"/>
          </p:cNvSpPr>
          <p:nvPr>
            <p:ph type="ftr" sz="quarter" idx="11"/>
          </p:nvPr>
        </p:nvSpPr>
        <p:spPr/>
        <p:txBody>
          <a:bodyPr/>
          <a:lstStyle/>
          <a:p>
            <a:br>
              <a:rPr lang="en-GB"/>
            </a:br>
            <a:r>
              <a:rPr lang="en-GB" baseline="30000"/>
              <a:t>a</a:t>
            </a:r>
            <a:r>
              <a:rPr lang="en-GB"/>
              <a:t>Confirmed uMRD defined as having uMRD (&lt;10–4 by 8-color flow cytometry) serially over ≥2 assessments ≥3 months apart and in both PB and BM; the best uMRD rates in the Confirmed uMRD population were 100% in both PB and BM. </a:t>
            </a:r>
          </a:p>
          <a:p>
            <a:r>
              <a:rPr lang="en-GB"/>
              <a:t>BM, bone marrow; CR, complete response; MRD, minimal residual disease; PB, peripheral blood; PR, partial response; uMRD, undetectable minimal residual disease.</a:t>
            </a:r>
          </a:p>
          <a:p>
            <a:r>
              <a:rPr lang="en-GB" b="1"/>
              <a:t>Ghia, P. Abstract 68 presented at ASH 2021.</a:t>
            </a:r>
          </a:p>
        </p:txBody>
      </p:sp>
      <p:sp>
        <p:nvSpPr>
          <p:cNvPr id="40" name="Content Placeholder 11">
            <a:extLst>
              <a:ext uri="{FF2B5EF4-FFF2-40B4-BE49-F238E27FC236}">
                <a16:creationId xmlns:a16="http://schemas.microsoft.com/office/drawing/2014/main" id="{543654D7-37B0-0D4D-8A1F-1AB8BDAB7941}"/>
              </a:ext>
            </a:extLst>
          </p:cNvPr>
          <p:cNvSpPr txBox="1">
            <a:spLocks/>
          </p:cNvSpPr>
          <p:nvPr/>
        </p:nvSpPr>
        <p:spPr bwMode="auto">
          <a:xfrm>
            <a:off x="7619530" y="1815720"/>
            <a:ext cx="4159903" cy="28868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marL="342891" indent="-342891" algn="l" rtl="0" eaLnBrk="1" fontAlgn="base" hangingPunct="1">
              <a:spcBef>
                <a:spcPts val="0"/>
              </a:spcBef>
              <a:spcAft>
                <a:spcPts val="600"/>
              </a:spcAft>
              <a:buClr>
                <a:schemeClr val="accent2">
                  <a:lumMod val="75000"/>
                </a:schemeClr>
              </a:buClr>
              <a:buSzPct val="125000"/>
              <a:buFont typeface="Wingdings" charset="2"/>
              <a:buChar char="§"/>
              <a:defRPr sz="2000" b="1">
                <a:solidFill>
                  <a:schemeClr val="bg2">
                    <a:lumMod val="75000"/>
                  </a:schemeClr>
                </a:solidFill>
                <a:latin typeface="Calibri"/>
                <a:ea typeface="+mn-ea"/>
                <a:cs typeface="Calibri"/>
              </a:defRPr>
            </a:lvl1pPr>
            <a:lvl2pPr marL="742932" indent="-285744" algn="l" rtl="0" eaLnBrk="1" fontAlgn="base" hangingPunct="1">
              <a:spcBef>
                <a:spcPts val="0"/>
              </a:spcBef>
              <a:spcAft>
                <a:spcPts val="600"/>
              </a:spcAft>
              <a:buClr>
                <a:schemeClr val="accent2">
                  <a:lumMod val="75000"/>
                </a:schemeClr>
              </a:buClr>
              <a:buSzPct val="125000"/>
              <a:buFont typeface="Lucida Grande"/>
              <a:buChar char="–"/>
              <a:defRPr sz="1800" b="0">
                <a:solidFill>
                  <a:schemeClr val="bg2">
                    <a:lumMod val="75000"/>
                  </a:schemeClr>
                </a:solidFill>
                <a:latin typeface="Calibri"/>
                <a:cs typeface="Calibri"/>
              </a:defRPr>
            </a:lvl2pPr>
            <a:lvl3pPr marL="1142971" indent="-228594" algn="l" rtl="0" eaLnBrk="1" fontAlgn="base" hangingPunct="1">
              <a:spcBef>
                <a:spcPts val="0"/>
              </a:spcBef>
              <a:spcAft>
                <a:spcPts val="600"/>
              </a:spcAft>
              <a:buClr>
                <a:schemeClr val="accent2">
                  <a:lumMod val="75000"/>
                </a:schemeClr>
              </a:buClr>
              <a:buSzPct val="125000"/>
              <a:buFont typeface="Wingdings" charset="2"/>
              <a:buChar char="§"/>
              <a:defRPr sz="1600" b="0">
                <a:solidFill>
                  <a:schemeClr val="bg2">
                    <a:lumMod val="75000"/>
                  </a:schemeClr>
                </a:solidFill>
                <a:latin typeface="Calibri"/>
                <a:cs typeface="Calibri"/>
              </a:defRPr>
            </a:lvl3pPr>
            <a:lvl4pPr marL="1600160" indent="-228594" algn="l" rtl="0" eaLnBrk="1" fontAlgn="base" hangingPunct="1">
              <a:spcBef>
                <a:spcPct val="20000"/>
              </a:spcBef>
              <a:spcAft>
                <a:spcPct val="0"/>
              </a:spcAft>
              <a:buClr>
                <a:srgbClr val="BC5C8A"/>
              </a:buClr>
              <a:defRPr sz="1800" b="0">
                <a:solidFill>
                  <a:schemeClr val="bg2"/>
                </a:solidFill>
                <a:effectLst/>
                <a:latin typeface="+mj-lt"/>
              </a:defRPr>
            </a:lvl4pPr>
            <a:lvl5pPr marL="2057349" indent="-228594" algn="l" rtl="0" eaLnBrk="1" fontAlgn="base" hangingPunct="1">
              <a:spcBef>
                <a:spcPct val="20000"/>
              </a:spcBef>
              <a:spcAft>
                <a:spcPct val="0"/>
              </a:spcAft>
              <a:buClr>
                <a:srgbClr val="BC5C8A"/>
              </a:buClr>
              <a:buChar char="»"/>
              <a:defRPr sz="1800" b="0">
                <a:solidFill>
                  <a:schemeClr val="bg2"/>
                </a:solidFill>
                <a:effectLst/>
                <a:latin typeface="+mj-lt"/>
              </a:defRPr>
            </a:lvl5pPr>
            <a:lvl6pPr marL="2514537"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6pPr>
            <a:lvl7pPr marL="2971726"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7pPr>
            <a:lvl8pPr marL="3428914"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8pPr>
            <a:lvl9pPr marL="3886103"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9pPr>
          </a:lstStyle>
          <a:p>
            <a:pPr marL="285750" indent="-285750">
              <a:spcAft>
                <a:spcPts val="300"/>
              </a:spcAft>
              <a:buClr>
                <a:schemeClr val="bg2"/>
              </a:buClr>
              <a:buFont typeface="Arial" panose="020B0604020202020204" pitchFamily="34" charset="0"/>
              <a:buChar char="•"/>
            </a:pPr>
            <a:r>
              <a:rPr lang="en-US" sz="1400" b="0">
                <a:solidFill>
                  <a:schemeClr val="tx1"/>
                </a:solidFill>
                <a:latin typeface="+mn-lt"/>
                <a:cs typeface="Arial" panose="020B0604020202020204" pitchFamily="34" charset="0"/>
              </a:rPr>
              <a:t>Best uMRD rates improved with further treatment in the uMRD Not Confirmed population</a:t>
            </a:r>
            <a:r>
              <a:rPr lang="en-US" sz="1400" b="0" baseline="30000">
                <a:solidFill>
                  <a:schemeClr val="tx1"/>
                </a:solidFill>
                <a:latin typeface="+mn-lt"/>
                <a:cs typeface="Arial" panose="020B0604020202020204" pitchFamily="34" charset="0"/>
              </a:rPr>
              <a:t>a</a:t>
            </a:r>
          </a:p>
          <a:p>
            <a:pPr marL="285750" indent="-285750">
              <a:spcAft>
                <a:spcPts val="300"/>
              </a:spcAft>
              <a:buClr>
                <a:schemeClr val="bg2"/>
              </a:buClr>
              <a:buFont typeface="Arial" panose="020B0604020202020204" pitchFamily="34" charset="0"/>
              <a:buChar char="•"/>
            </a:pPr>
            <a:r>
              <a:rPr lang="en-US" sz="1400" b="0">
                <a:solidFill>
                  <a:schemeClr val="tx1"/>
                </a:solidFill>
                <a:latin typeface="+mn-lt"/>
                <a:cs typeface="Arial" panose="020B0604020202020204" pitchFamily="34" charset="0"/>
              </a:rPr>
              <a:t>As with CR rates, greatest uMRD rate improvements occurred during the first year of randomized treatment</a:t>
            </a:r>
          </a:p>
          <a:p>
            <a:pPr marL="685791" lvl="1" indent="-285750">
              <a:spcAft>
                <a:spcPts val="300"/>
              </a:spcAft>
              <a:buClr>
                <a:schemeClr val="bg2"/>
              </a:buClr>
              <a:buFont typeface="Arial" panose="020B0604020202020204" pitchFamily="34" charset="0"/>
              <a:buChar char="•"/>
            </a:pPr>
            <a:r>
              <a:rPr lang="en-US" sz="1400" b="0">
                <a:solidFill>
                  <a:schemeClr val="tx1"/>
                </a:solidFill>
                <a:latin typeface="+mn-lt"/>
                <a:cs typeface="Arial" panose="020B0604020202020204" pitchFamily="34" charset="0"/>
              </a:rPr>
              <a:t>Greater improvements with ibrutinib + venetoclax vs ibrutinib alone</a:t>
            </a:r>
          </a:p>
          <a:p>
            <a:pPr marL="285750" indent="-285750">
              <a:spcAft>
                <a:spcPts val="300"/>
              </a:spcAft>
              <a:buClr>
                <a:schemeClr val="bg2"/>
              </a:buClr>
              <a:buFont typeface="Arial" panose="020B0604020202020204" pitchFamily="34" charset="0"/>
              <a:buChar char="•"/>
            </a:pPr>
            <a:r>
              <a:rPr lang="en-US" sz="1400" b="0">
                <a:solidFill>
                  <a:schemeClr val="tx1"/>
                </a:solidFill>
                <a:latin typeface="+mn-lt"/>
                <a:cs typeface="Arial" panose="020B0604020202020204" pitchFamily="34" charset="0"/>
              </a:rPr>
              <a:t>Improvements in uMRD rates were similar between patients achieving CR or PR </a:t>
            </a:r>
          </a:p>
          <a:p>
            <a:pPr marL="285750" indent="-285750">
              <a:spcAft>
                <a:spcPts val="300"/>
              </a:spcAft>
              <a:buClr>
                <a:schemeClr val="bg2"/>
              </a:buClr>
              <a:buFont typeface="Arial" panose="020B0604020202020204" pitchFamily="34" charset="0"/>
              <a:buChar char="•"/>
            </a:pPr>
            <a:endParaRPr lang="en-US" sz="1400" b="0">
              <a:solidFill>
                <a:schemeClr val="tx1"/>
              </a:solidFill>
              <a:latin typeface="+mn-lt"/>
              <a:cs typeface="Arial" panose="020B0604020202020204" pitchFamily="34" charset="0"/>
            </a:endParaRPr>
          </a:p>
        </p:txBody>
      </p:sp>
      <p:graphicFrame>
        <p:nvGraphicFramePr>
          <p:cNvPr id="42" name="Diagramm 41">
            <a:extLst>
              <a:ext uri="{FF2B5EF4-FFF2-40B4-BE49-F238E27FC236}">
                <a16:creationId xmlns:a16="http://schemas.microsoft.com/office/drawing/2014/main" id="{BB10E8ED-343D-364C-94A1-EFC0A8C5F583}"/>
              </a:ext>
            </a:extLst>
          </p:cNvPr>
          <p:cNvGraphicFramePr/>
          <p:nvPr>
            <p:extLst>
              <p:ext uri="{D42A27DB-BD31-4B8C-83A1-F6EECF244321}">
                <p14:modId xmlns:p14="http://schemas.microsoft.com/office/powerpoint/2010/main" val="1241821445"/>
              </p:ext>
            </p:extLst>
          </p:nvPr>
        </p:nvGraphicFramePr>
        <p:xfrm>
          <a:off x="290975" y="1741095"/>
          <a:ext cx="7178627" cy="3783852"/>
        </p:xfrm>
        <a:graphic>
          <a:graphicData uri="http://schemas.openxmlformats.org/drawingml/2006/chart">
            <c:chart xmlns:c="http://schemas.openxmlformats.org/drawingml/2006/chart" xmlns:r="http://schemas.openxmlformats.org/officeDocument/2006/relationships" r:id="rId3"/>
          </a:graphicData>
        </a:graphic>
      </p:graphicFrame>
      <p:sp>
        <p:nvSpPr>
          <p:cNvPr id="44" name="TextBox 2">
            <a:extLst>
              <a:ext uri="{FF2B5EF4-FFF2-40B4-BE49-F238E27FC236}">
                <a16:creationId xmlns:a16="http://schemas.microsoft.com/office/drawing/2014/main" id="{B364330B-3D91-8948-80AB-F5832041FAEB}"/>
              </a:ext>
            </a:extLst>
          </p:cNvPr>
          <p:cNvSpPr txBox="1"/>
          <p:nvPr/>
        </p:nvSpPr>
        <p:spPr>
          <a:xfrm>
            <a:off x="1539151" y="5389345"/>
            <a:ext cx="679269" cy="276999"/>
          </a:xfrm>
          <a:prstGeom prst="rect">
            <a:avLst/>
          </a:prstGeom>
          <a:noFill/>
        </p:spPr>
        <p:txBody>
          <a:bodyPr wrap="square" rtlCol="0">
            <a:spAutoFit/>
          </a:bodyPr>
          <a:lstStyle/>
          <a:p>
            <a:pPr algn="ctr"/>
            <a:r>
              <a:rPr lang="en-US" sz="1200">
                <a:latin typeface="+mn-lt"/>
              </a:rPr>
              <a:t>n=31</a:t>
            </a:r>
          </a:p>
        </p:txBody>
      </p:sp>
      <p:sp>
        <p:nvSpPr>
          <p:cNvPr id="46" name="TextBox 12">
            <a:extLst>
              <a:ext uri="{FF2B5EF4-FFF2-40B4-BE49-F238E27FC236}">
                <a16:creationId xmlns:a16="http://schemas.microsoft.com/office/drawing/2014/main" id="{1F5689A1-41AE-EE4D-8B24-0DB0B42FA140}"/>
              </a:ext>
            </a:extLst>
          </p:cNvPr>
          <p:cNvSpPr txBox="1"/>
          <p:nvPr/>
        </p:nvSpPr>
        <p:spPr>
          <a:xfrm>
            <a:off x="3078927" y="5389345"/>
            <a:ext cx="679269" cy="276999"/>
          </a:xfrm>
          <a:prstGeom prst="rect">
            <a:avLst/>
          </a:prstGeom>
          <a:noFill/>
        </p:spPr>
        <p:txBody>
          <a:bodyPr wrap="square" rtlCol="0">
            <a:spAutoFit/>
          </a:bodyPr>
          <a:lstStyle/>
          <a:p>
            <a:pPr algn="ctr"/>
            <a:r>
              <a:rPr lang="en-US" sz="1200">
                <a:latin typeface="+mn-lt"/>
              </a:rPr>
              <a:t>n=32</a:t>
            </a:r>
          </a:p>
        </p:txBody>
      </p:sp>
      <p:sp>
        <p:nvSpPr>
          <p:cNvPr id="49" name="TextBox 19">
            <a:extLst>
              <a:ext uri="{FF2B5EF4-FFF2-40B4-BE49-F238E27FC236}">
                <a16:creationId xmlns:a16="http://schemas.microsoft.com/office/drawing/2014/main" id="{696F8E1E-0B67-6D41-99E6-59363CA33C72}"/>
              </a:ext>
            </a:extLst>
          </p:cNvPr>
          <p:cNvSpPr txBox="1"/>
          <p:nvPr/>
        </p:nvSpPr>
        <p:spPr>
          <a:xfrm>
            <a:off x="4669979" y="5389345"/>
            <a:ext cx="679269" cy="276999"/>
          </a:xfrm>
          <a:prstGeom prst="rect">
            <a:avLst/>
          </a:prstGeom>
          <a:noFill/>
        </p:spPr>
        <p:txBody>
          <a:bodyPr wrap="square" rtlCol="0">
            <a:spAutoFit/>
          </a:bodyPr>
          <a:lstStyle/>
          <a:p>
            <a:pPr algn="ctr"/>
            <a:r>
              <a:rPr lang="en-US" sz="1200">
                <a:latin typeface="+mn-lt"/>
              </a:rPr>
              <a:t>n=31</a:t>
            </a:r>
          </a:p>
        </p:txBody>
      </p:sp>
      <p:sp>
        <p:nvSpPr>
          <p:cNvPr id="50" name="TextBox 20">
            <a:extLst>
              <a:ext uri="{FF2B5EF4-FFF2-40B4-BE49-F238E27FC236}">
                <a16:creationId xmlns:a16="http://schemas.microsoft.com/office/drawing/2014/main" id="{9F0A5195-7FC3-E04F-A706-52094F66A9E4}"/>
              </a:ext>
            </a:extLst>
          </p:cNvPr>
          <p:cNvSpPr txBox="1"/>
          <p:nvPr/>
        </p:nvSpPr>
        <p:spPr>
          <a:xfrm>
            <a:off x="6252483" y="5389345"/>
            <a:ext cx="679269" cy="276999"/>
          </a:xfrm>
          <a:prstGeom prst="rect">
            <a:avLst/>
          </a:prstGeom>
          <a:noFill/>
        </p:spPr>
        <p:txBody>
          <a:bodyPr wrap="square" rtlCol="0">
            <a:spAutoFit/>
          </a:bodyPr>
          <a:lstStyle/>
          <a:p>
            <a:pPr algn="ctr"/>
            <a:r>
              <a:rPr lang="en-US" sz="1200">
                <a:latin typeface="+mn-lt"/>
              </a:rPr>
              <a:t>n=32</a:t>
            </a:r>
          </a:p>
        </p:txBody>
      </p:sp>
      <p:sp>
        <p:nvSpPr>
          <p:cNvPr id="53" name="Geschweifte Klammer links 52">
            <a:extLst>
              <a:ext uri="{FF2B5EF4-FFF2-40B4-BE49-F238E27FC236}">
                <a16:creationId xmlns:a16="http://schemas.microsoft.com/office/drawing/2014/main" id="{A0CAC7AA-7155-0345-A7FB-1345203196BE}"/>
              </a:ext>
            </a:extLst>
          </p:cNvPr>
          <p:cNvSpPr/>
          <p:nvPr/>
        </p:nvSpPr>
        <p:spPr>
          <a:xfrm rot="16200000">
            <a:off x="2557393" y="4169453"/>
            <a:ext cx="252000" cy="2988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6" name="Geschweifte Klammer links 55">
            <a:extLst>
              <a:ext uri="{FF2B5EF4-FFF2-40B4-BE49-F238E27FC236}">
                <a16:creationId xmlns:a16="http://schemas.microsoft.com/office/drawing/2014/main" id="{3E6CC884-7D24-934F-B2F2-BAFB1440FCDB}"/>
              </a:ext>
            </a:extLst>
          </p:cNvPr>
          <p:cNvSpPr/>
          <p:nvPr/>
        </p:nvSpPr>
        <p:spPr>
          <a:xfrm rot="16200000">
            <a:off x="5659942" y="4169453"/>
            <a:ext cx="252000" cy="2988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8" name="Textfeld 57">
            <a:extLst>
              <a:ext uri="{FF2B5EF4-FFF2-40B4-BE49-F238E27FC236}">
                <a16:creationId xmlns:a16="http://schemas.microsoft.com/office/drawing/2014/main" id="{DA37C422-4ED0-E149-A339-C82AF342A181}"/>
              </a:ext>
            </a:extLst>
          </p:cNvPr>
          <p:cNvSpPr txBox="1"/>
          <p:nvPr/>
        </p:nvSpPr>
        <p:spPr>
          <a:xfrm>
            <a:off x="1859289" y="5762345"/>
            <a:ext cx="1996059" cy="307777"/>
          </a:xfrm>
          <a:prstGeom prst="rect">
            <a:avLst/>
          </a:prstGeom>
          <a:noFill/>
        </p:spPr>
        <p:txBody>
          <a:bodyPr wrap="none" rtlCol="0">
            <a:spAutoFit/>
          </a:bodyPr>
          <a:lstStyle/>
          <a:p>
            <a:r>
              <a:rPr lang="de-DE" sz="1400" b="1" err="1"/>
              <a:t>uMRD</a:t>
            </a:r>
            <a:r>
              <a:rPr lang="de-DE" sz="1400" b="1"/>
              <a:t> Not </a:t>
            </a:r>
            <a:r>
              <a:rPr lang="de-DE" sz="1400" b="1" err="1"/>
              <a:t>Confirmed</a:t>
            </a:r>
            <a:endParaRPr lang="de-DE" sz="1400" b="1"/>
          </a:p>
        </p:txBody>
      </p:sp>
      <p:sp>
        <p:nvSpPr>
          <p:cNvPr id="60" name="Textfeld 59">
            <a:extLst>
              <a:ext uri="{FF2B5EF4-FFF2-40B4-BE49-F238E27FC236}">
                <a16:creationId xmlns:a16="http://schemas.microsoft.com/office/drawing/2014/main" id="{316483C7-DAAF-6B4F-A56A-683C2AB65022}"/>
              </a:ext>
            </a:extLst>
          </p:cNvPr>
          <p:cNvSpPr txBox="1"/>
          <p:nvPr/>
        </p:nvSpPr>
        <p:spPr>
          <a:xfrm>
            <a:off x="4787913" y="5762345"/>
            <a:ext cx="1996059" cy="307777"/>
          </a:xfrm>
          <a:prstGeom prst="rect">
            <a:avLst/>
          </a:prstGeom>
          <a:noFill/>
        </p:spPr>
        <p:txBody>
          <a:bodyPr wrap="none" rtlCol="0">
            <a:spAutoFit/>
          </a:bodyPr>
          <a:lstStyle/>
          <a:p>
            <a:r>
              <a:rPr lang="de-DE" sz="1400" b="1" err="1"/>
              <a:t>uMRD</a:t>
            </a:r>
            <a:r>
              <a:rPr lang="de-DE" sz="1400" b="1"/>
              <a:t> Not </a:t>
            </a:r>
            <a:r>
              <a:rPr lang="de-DE" sz="1400" b="1" err="1"/>
              <a:t>Confirmed</a:t>
            </a:r>
            <a:endParaRPr lang="de-DE" sz="1400" b="1"/>
          </a:p>
        </p:txBody>
      </p:sp>
      <p:grpSp>
        <p:nvGrpSpPr>
          <p:cNvPr id="11" name="Gruppieren 10">
            <a:extLst>
              <a:ext uri="{FF2B5EF4-FFF2-40B4-BE49-F238E27FC236}">
                <a16:creationId xmlns:a16="http://schemas.microsoft.com/office/drawing/2014/main" id="{C6C9695E-CD81-044C-8313-11D33A2066CE}"/>
              </a:ext>
            </a:extLst>
          </p:cNvPr>
          <p:cNvGrpSpPr/>
          <p:nvPr/>
        </p:nvGrpSpPr>
        <p:grpSpPr>
          <a:xfrm>
            <a:off x="1316958" y="2259002"/>
            <a:ext cx="6119565" cy="400110"/>
            <a:chOff x="1316958" y="2043002"/>
            <a:chExt cx="6119565" cy="400110"/>
          </a:xfrm>
        </p:grpSpPr>
        <p:sp>
          <p:nvSpPr>
            <p:cNvPr id="66" name="Textfeld 65">
              <a:extLst>
                <a:ext uri="{FF2B5EF4-FFF2-40B4-BE49-F238E27FC236}">
                  <a16:creationId xmlns:a16="http://schemas.microsoft.com/office/drawing/2014/main" id="{3047DC60-94EC-AC47-B56C-B466BAAF48B7}"/>
                </a:ext>
              </a:extLst>
            </p:cNvPr>
            <p:cNvSpPr txBox="1"/>
            <p:nvPr/>
          </p:nvSpPr>
          <p:spPr>
            <a:xfrm>
              <a:off x="3772558" y="2119947"/>
              <a:ext cx="1899879" cy="246221"/>
            </a:xfrm>
            <a:prstGeom prst="rect">
              <a:avLst/>
            </a:prstGeom>
            <a:noFill/>
          </p:spPr>
          <p:txBody>
            <a:bodyPr wrap="none" rtlCol="0" anchor="ctr" anchorCtr="0">
              <a:spAutoFit/>
            </a:bodyPr>
            <a:lstStyle/>
            <a:p>
              <a:r>
                <a:rPr lang="de-DE" sz="1000"/>
                <a:t>Primary </a:t>
              </a:r>
              <a:r>
                <a:rPr lang="de-DE" sz="1000" err="1"/>
                <a:t>analysis</a:t>
              </a:r>
              <a:r>
                <a:rPr lang="de-DE" sz="1000"/>
                <a:t> (1-year DFS)</a:t>
              </a:r>
            </a:p>
          </p:txBody>
        </p:sp>
        <p:grpSp>
          <p:nvGrpSpPr>
            <p:cNvPr id="67" name="Gruppieren 66">
              <a:extLst>
                <a:ext uri="{FF2B5EF4-FFF2-40B4-BE49-F238E27FC236}">
                  <a16:creationId xmlns:a16="http://schemas.microsoft.com/office/drawing/2014/main" id="{AE49C3D3-3DC5-7842-B014-9E7181EAEA1B}"/>
                </a:ext>
              </a:extLst>
            </p:cNvPr>
            <p:cNvGrpSpPr/>
            <p:nvPr/>
          </p:nvGrpSpPr>
          <p:grpSpPr>
            <a:xfrm>
              <a:off x="3539503" y="2075486"/>
              <a:ext cx="149928" cy="343106"/>
              <a:chOff x="5396758" y="2299335"/>
              <a:chExt cx="62737" cy="143572"/>
            </a:xfrm>
          </p:grpSpPr>
          <p:sp>
            <p:nvSpPr>
              <p:cNvPr id="70" name="Rechteck 69">
                <a:extLst>
                  <a:ext uri="{FF2B5EF4-FFF2-40B4-BE49-F238E27FC236}">
                    <a16:creationId xmlns:a16="http://schemas.microsoft.com/office/drawing/2014/main" id="{23095699-F6CD-8944-BDF0-34D320B2A7E6}"/>
                  </a:ext>
                </a:extLst>
              </p:cNvPr>
              <p:cNvSpPr/>
              <p:nvPr/>
            </p:nvSpPr>
            <p:spPr>
              <a:xfrm>
                <a:off x="5396758" y="2380170"/>
                <a:ext cx="62737" cy="62737"/>
              </a:xfrm>
              <a:prstGeom prst="rect">
                <a:avLst/>
              </a:prstGeom>
              <a:solidFill>
                <a:schemeClr val="accent4">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71" name="Rechteck 70">
                <a:extLst>
                  <a:ext uri="{FF2B5EF4-FFF2-40B4-BE49-F238E27FC236}">
                    <a16:creationId xmlns:a16="http://schemas.microsoft.com/office/drawing/2014/main" id="{C10CE714-F4E9-9445-A0ED-3C8F8BC9CCA6}"/>
                  </a:ext>
                </a:extLst>
              </p:cNvPr>
              <p:cNvSpPr/>
              <p:nvPr/>
            </p:nvSpPr>
            <p:spPr>
              <a:xfrm>
                <a:off x="5396758" y="2299335"/>
                <a:ext cx="62737" cy="62737"/>
              </a:xfrm>
              <a:prstGeom prst="rect">
                <a:avLst/>
              </a:prstGeom>
              <a:solidFill>
                <a:srgbClr val="FF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grpSp>
        <p:grpSp>
          <p:nvGrpSpPr>
            <p:cNvPr id="73" name="Gruppieren 72">
              <a:extLst>
                <a:ext uri="{FF2B5EF4-FFF2-40B4-BE49-F238E27FC236}">
                  <a16:creationId xmlns:a16="http://schemas.microsoft.com/office/drawing/2014/main" id="{B032456B-22A5-C642-AFB5-B1AB84B837A3}"/>
                </a:ext>
              </a:extLst>
            </p:cNvPr>
            <p:cNvGrpSpPr/>
            <p:nvPr/>
          </p:nvGrpSpPr>
          <p:grpSpPr>
            <a:xfrm>
              <a:off x="1316958" y="2067289"/>
              <a:ext cx="149928" cy="343106"/>
              <a:chOff x="5244358" y="2146935"/>
              <a:chExt cx="62737" cy="143572"/>
            </a:xfrm>
          </p:grpSpPr>
          <p:sp>
            <p:nvSpPr>
              <p:cNvPr id="77" name="Rechteck 76">
                <a:extLst>
                  <a:ext uri="{FF2B5EF4-FFF2-40B4-BE49-F238E27FC236}">
                    <a16:creationId xmlns:a16="http://schemas.microsoft.com/office/drawing/2014/main" id="{88F992D5-8E10-DB4A-8EF0-CA447CBC416C}"/>
                  </a:ext>
                </a:extLst>
              </p:cNvPr>
              <p:cNvSpPr/>
              <p:nvPr/>
            </p:nvSpPr>
            <p:spPr>
              <a:xfrm>
                <a:off x="5244358" y="2227770"/>
                <a:ext cx="62737" cy="6273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78" name="Rechteck 77">
                <a:extLst>
                  <a:ext uri="{FF2B5EF4-FFF2-40B4-BE49-F238E27FC236}">
                    <a16:creationId xmlns:a16="http://schemas.microsoft.com/office/drawing/2014/main" id="{DF640815-E8A6-944C-817B-D540A6EB5F39}"/>
                  </a:ext>
                </a:extLst>
              </p:cNvPr>
              <p:cNvSpPr/>
              <p:nvPr/>
            </p:nvSpPr>
            <p:spPr>
              <a:xfrm>
                <a:off x="5244358" y="2146935"/>
                <a:ext cx="62737" cy="62737"/>
              </a:xfrm>
              <a:prstGeom prst="rect">
                <a:avLst/>
              </a:prstGeom>
              <a:solidFill>
                <a:srgbClr val="FD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grpSp>
        <p:sp>
          <p:nvSpPr>
            <p:cNvPr id="75" name="Textfeld 74">
              <a:extLst>
                <a:ext uri="{FF2B5EF4-FFF2-40B4-BE49-F238E27FC236}">
                  <a16:creationId xmlns:a16="http://schemas.microsoft.com/office/drawing/2014/main" id="{73762C30-DB21-6647-896C-F4BB61805CF4}"/>
                </a:ext>
              </a:extLst>
            </p:cNvPr>
            <p:cNvSpPr txBox="1"/>
            <p:nvPr/>
          </p:nvSpPr>
          <p:spPr>
            <a:xfrm>
              <a:off x="1550013" y="2043002"/>
              <a:ext cx="1837362" cy="400110"/>
            </a:xfrm>
            <a:prstGeom prst="rect">
              <a:avLst/>
            </a:prstGeom>
            <a:noFill/>
          </p:spPr>
          <p:txBody>
            <a:bodyPr wrap="none" rtlCol="0" anchor="ctr" anchorCtr="0">
              <a:spAutoFit/>
            </a:bodyPr>
            <a:lstStyle/>
            <a:p>
              <a:r>
                <a:rPr lang="de-DE" sz="1000"/>
                <a:t>Pre-randomization </a:t>
              </a:r>
              <a:r>
                <a:rPr lang="de-DE" sz="1000" err="1"/>
                <a:t>treatment</a:t>
              </a:r>
              <a:r>
                <a:rPr lang="de-DE" sz="1000"/>
                <a:t> </a:t>
              </a:r>
              <a:br>
                <a:rPr lang="de-DE" sz="1000"/>
              </a:br>
              <a:r>
                <a:rPr lang="de-DE" sz="1000" err="1"/>
                <a:t>with</a:t>
              </a:r>
              <a:r>
                <a:rPr lang="de-DE" sz="1000"/>
                <a:t> </a:t>
              </a:r>
              <a:r>
                <a:rPr lang="de-DE" sz="1000" err="1"/>
                <a:t>lbr+Ven</a:t>
              </a:r>
              <a:endParaRPr lang="de-DE" sz="1000"/>
            </a:p>
          </p:txBody>
        </p:sp>
        <p:sp>
          <p:nvSpPr>
            <p:cNvPr id="80" name="Textfeld 79">
              <a:extLst>
                <a:ext uri="{FF2B5EF4-FFF2-40B4-BE49-F238E27FC236}">
                  <a16:creationId xmlns:a16="http://schemas.microsoft.com/office/drawing/2014/main" id="{B752D469-CC9D-4747-A493-227A780484A4}"/>
                </a:ext>
              </a:extLst>
            </p:cNvPr>
            <p:cNvSpPr txBox="1"/>
            <p:nvPr/>
          </p:nvSpPr>
          <p:spPr>
            <a:xfrm>
              <a:off x="6100901" y="2119947"/>
              <a:ext cx="1335622" cy="246221"/>
            </a:xfrm>
            <a:prstGeom prst="rect">
              <a:avLst/>
            </a:prstGeom>
            <a:noFill/>
          </p:spPr>
          <p:txBody>
            <a:bodyPr wrap="none" rtlCol="0" anchor="ctr" anchorCtr="0">
              <a:spAutoFit/>
            </a:bodyPr>
            <a:lstStyle/>
            <a:p>
              <a:r>
                <a:rPr lang="de-DE" sz="1000"/>
                <a:t>2-year DFS </a:t>
              </a:r>
              <a:r>
                <a:rPr lang="de-DE" sz="1000" err="1"/>
                <a:t>analysis</a:t>
              </a:r>
              <a:endParaRPr lang="de-DE" sz="1000"/>
            </a:p>
          </p:txBody>
        </p:sp>
        <p:grpSp>
          <p:nvGrpSpPr>
            <p:cNvPr id="81" name="Gruppieren 80">
              <a:extLst>
                <a:ext uri="{FF2B5EF4-FFF2-40B4-BE49-F238E27FC236}">
                  <a16:creationId xmlns:a16="http://schemas.microsoft.com/office/drawing/2014/main" id="{9AC06385-9249-F445-A299-6D754F82DF68}"/>
                </a:ext>
              </a:extLst>
            </p:cNvPr>
            <p:cNvGrpSpPr/>
            <p:nvPr/>
          </p:nvGrpSpPr>
          <p:grpSpPr>
            <a:xfrm>
              <a:off x="5867846" y="2085603"/>
              <a:ext cx="149928" cy="343106"/>
              <a:chOff x="6175305" y="2690386"/>
              <a:chExt cx="62737" cy="143572"/>
            </a:xfrm>
          </p:grpSpPr>
          <p:sp>
            <p:nvSpPr>
              <p:cNvPr id="84" name="Rechteck 83">
                <a:extLst>
                  <a:ext uri="{FF2B5EF4-FFF2-40B4-BE49-F238E27FC236}">
                    <a16:creationId xmlns:a16="http://schemas.microsoft.com/office/drawing/2014/main" id="{A6976BD0-C278-2745-A36B-98449404007E}"/>
                  </a:ext>
                </a:extLst>
              </p:cNvPr>
              <p:cNvSpPr/>
              <p:nvPr/>
            </p:nvSpPr>
            <p:spPr>
              <a:xfrm>
                <a:off x="6175305" y="2771221"/>
                <a:ext cx="62737" cy="62737"/>
              </a:xfrm>
              <a:prstGeom prst="rect">
                <a:avLst/>
              </a:prstGeom>
              <a:solidFill>
                <a:schemeClr val="accent4">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85" name="Rechteck 84">
                <a:extLst>
                  <a:ext uri="{FF2B5EF4-FFF2-40B4-BE49-F238E27FC236}">
                    <a16:creationId xmlns:a16="http://schemas.microsoft.com/office/drawing/2014/main" id="{60510EA1-C240-B241-AB44-AF1501423719}"/>
                  </a:ext>
                </a:extLst>
              </p:cNvPr>
              <p:cNvSpPr/>
              <p:nvPr/>
            </p:nvSpPr>
            <p:spPr>
              <a:xfrm>
                <a:off x="6175305" y="2690386"/>
                <a:ext cx="62737" cy="62737"/>
              </a:xfrm>
              <a:prstGeom prst="rect">
                <a:avLst/>
              </a:prstGeom>
              <a:solidFill>
                <a:srgbClr val="FFE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grpSp>
        <p:grpSp>
          <p:nvGrpSpPr>
            <p:cNvPr id="10" name="Gruppieren 9">
              <a:extLst>
                <a:ext uri="{FF2B5EF4-FFF2-40B4-BE49-F238E27FC236}">
                  <a16:creationId xmlns:a16="http://schemas.microsoft.com/office/drawing/2014/main" id="{BED5A0CC-99C4-2349-B8CE-FAC4F5336C27}"/>
                </a:ext>
              </a:extLst>
            </p:cNvPr>
            <p:cNvGrpSpPr/>
            <p:nvPr/>
          </p:nvGrpSpPr>
          <p:grpSpPr>
            <a:xfrm>
              <a:off x="1466886" y="2062353"/>
              <a:ext cx="4700816" cy="361408"/>
              <a:chOff x="1466886" y="1882527"/>
              <a:chExt cx="4700816" cy="560585"/>
            </a:xfrm>
          </p:grpSpPr>
          <p:sp>
            <p:nvSpPr>
              <p:cNvPr id="68" name="Geschweifte Klammer rechts 67">
                <a:extLst>
                  <a:ext uri="{FF2B5EF4-FFF2-40B4-BE49-F238E27FC236}">
                    <a16:creationId xmlns:a16="http://schemas.microsoft.com/office/drawing/2014/main" id="{6D03ED7C-E388-2941-A5EF-4FBFB5FB02E9}"/>
                  </a:ext>
                </a:extLst>
              </p:cNvPr>
              <p:cNvSpPr/>
              <p:nvPr/>
            </p:nvSpPr>
            <p:spPr>
              <a:xfrm>
                <a:off x="3689431" y="1895448"/>
                <a:ext cx="149928" cy="54766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000"/>
              </a:p>
            </p:txBody>
          </p:sp>
          <p:sp>
            <p:nvSpPr>
              <p:cNvPr id="74" name="Geschweifte Klammer rechts 73">
                <a:extLst>
                  <a:ext uri="{FF2B5EF4-FFF2-40B4-BE49-F238E27FC236}">
                    <a16:creationId xmlns:a16="http://schemas.microsoft.com/office/drawing/2014/main" id="{A6D5AC91-6DBA-894A-8B8A-0E5AA7F40B81}"/>
                  </a:ext>
                </a:extLst>
              </p:cNvPr>
              <p:cNvSpPr/>
              <p:nvPr/>
            </p:nvSpPr>
            <p:spPr>
              <a:xfrm>
                <a:off x="1466886" y="1882527"/>
                <a:ext cx="149928" cy="54766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000"/>
              </a:p>
            </p:txBody>
          </p:sp>
          <p:sp>
            <p:nvSpPr>
              <p:cNvPr id="82" name="Geschweifte Klammer rechts 81">
                <a:extLst>
                  <a:ext uri="{FF2B5EF4-FFF2-40B4-BE49-F238E27FC236}">
                    <a16:creationId xmlns:a16="http://schemas.microsoft.com/office/drawing/2014/main" id="{DCC0258B-05B4-5540-AB67-F1D7CC76195D}"/>
                  </a:ext>
                </a:extLst>
              </p:cNvPr>
              <p:cNvSpPr/>
              <p:nvPr/>
            </p:nvSpPr>
            <p:spPr>
              <a:xfrm>
                <a:off x="6017774" y="1895447"/>
                <a:ext cx="149928" cy="54766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000"/>
              </a:p>
            </p:txBody>
          </p:sp>
        </p:grpSp>
      </p:grpSp>
    </p:spTree>
    <p:extLst>
      <p:ext uri="{BB962C8B-B14F-4D97-AF65-F5344CB8AC3E}">
        <p14:creationId xmlns:p14="http://schemas.microsoft.com/office/powerpoint/2010/main" val="1023621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C52B8E7-91C5-6D4F-A16D-319FDD216638}"/>
              </a:ext>
            </a:extLst>
          </p:cNvPr>
          <p:cNvSpPr>
            <a:spLocks noGrp="1"/>
          </p:cNvSpPr>
          <p:nvPr>
            <p:ph type="title"/>
          </p:nvPr>
        </p:nvSpPr>
        <p:spPr/>
        <p:txBody>
          <a:bodyPr>
            <a:normAutofit/>
          </a:bodyPr>
          <a:lstStyle/>
          <a:p>
            <a:r>
              <a:rPr lang="de-DE"/>
              <a:t>AEs</a:t>
            </a:r>
          </a:p>
        </p:txBody>
      </p:sp>
      <p:sp>
        <p:nvSpPr>
          <p:cNvPr id="6" name="Textplatzhalter 5">
            <a:extLst>
              <a:ext uri="{FF2B5EF4-FFF2-40B4-BE49-F238E27FC236}">
                <a16:creationId xmlns:a16="http://schemas.microsoft.com/office/drawing/2014/main" id="{1E2FEFF8-1673-C54E-B79B-6B3E19B17642}"/>
              </a:ext>
            </a:extLst>
          </p:cNvPr>
          <p:cNvSpPr>
            <a:spLocks noGrp="1"/>
          </p:cNvSpPr>
          <p:nvPr>
            <p:ph type="body" sz="quarter" idx="12"/>
          </p:nvPr>
        </p:nvSpPr>
        <p:spPr/>
        <p:txBody>
          <a:bodyPr/>
          <a:lstStyle/>
          <a:p>
            <a:r>
              <a:rPr lang="de-DE"/>
              <a:t>Most </a:t>
            </a:r>
            <a:r>
              <a:rPr lang="de-DE" err="1"/>
              <a:t>frequent</a:t>
            </a:r>
            <a:r>
              <a:rPr lang="de-DE"/>
              <a:t> AEs (</a:t>
            </a:r>
            <a:r>
              <a:rPr lang="de-DE" err="1"/>
              <a:t>any</a:t>
            </a:r>
            <a:r>
              <a:rPr lang="de-DE"/>
              <a:t> grade) </a:t>
            </a:r>
          </a:p>
        </p:txBody>
      </p:sp>
      <p:sp>
        <p:nvSpPr>
          <p:cNvPr id="23" name="TextBox 22">
            <a:extLst>
              <a:ext uri="{FF2B5EF4-FFF2-40B4-BE49-F238E27FC236}">
                <a16:creationId xmlns:a16="http://schemas.microsoft.com/office/drawing/2014/main" id="{0D9B3185-0BC2-487E-A0C5-5CE0BD4A98A7}"/>
              </a:ext>
            </a:extLst>
          </p:cNvPr>
          <p:cNvSpPr txBox="1"/>
          <p:nvPr/>
        </p:nvSpPr>
        <p:spPr>
          <a:xfrm>
            <a:off x="270936" y="6361835"/>
            <a:ext cx="8593587" cy="455529"/>
          </a:xfrm>
          <a:prstGeom prst="rect">
            <a:avLst/>
          </a:prstGeom>
          <a:noFill/>
          <a:ln>
            <a:noFill/>
          </a:ln>
          <a:effectLst/>
        </p:spPr>
        <p:txBody>
          <a:bodyPr vert="horz" wrap="square" lIns="91440" tIns="45720" rIns="91440" bIns="45720" numCol="1" anchor="b" anchorCtr="0" compatLnSpc="1">
            <a:prstTxWarp prst="textNoShape">
              <a:avLst/>
            </a:prstTxWarp>
            <a:noAutofit/>
          </a:bodyPr>
          <a:lstStyle>
            <a:defPPr>
              <a:defRPr lang="en-GB"/>
            </a:defPPr>
            <a:lvl1pPr>
              <a:spcAft>
                <a:spcPts val="0"/>
              </a:spcAft>
              <a:buClr>
                <a:schemeClr val="bg2">
                  <a:lumMod val="75000"/>
                </a:schemeClr>
              </a:buClr>
              <a:defRPr sz="800" b="0">
                <a:solidFill>
                  <a:srgbClr val="264D73"/>
                </a:solidFill>
                <a:latin typeface="+mn-lt"/>
                <a:cs typeface="Calibri" charset="0"/>
              </a:defRPr>
            </a:lvl1pPr>
          </a:lstStyle>
          <a:p>
            <a:endParaRPr lang="en-US" sz="1200">
              <a:solidFill>
                <a:schemeClr val="bg2">
                  <a:lumMod val="75000"/>
                </a:schemeClr>
              </a:solidFill>
              <a:cs typeface="Arial" panose="020B0604020202020204" pitchFamily="34" charset="0"/>
            </a:endParaRPr>
          </a:p>
        </p:txBody>
      </p:sp>
      <p:sp>
        <p:nvSpPr>
          <p:cNvPr id="46" name="Content Placeholder 11">
            <a:extLst>
              <a:ext uri="{FF2B5EF4-FFF2-40B4-BE49-F238E27FC236}">
                <a16:creationId xmlns:a16="http://schemas.microsoft.com/office/drawing/2014/main" id="{CD0D8A16-33E4-8C47-9DF0-3C17B8C98B14}"/>
              </a:ext>
            </a:extLst>
          </p:cNvPr>
          <p:cNvSpPr txBox="1">
            <a:spLocks/>
          </p:cNvSpPr>
          <p:nvPr/>
        </p:nvSpPr>
        <p:spPr bwMode="auto">
          <a:xfrm>
            <a:off x="9156700" y="3225917"/>
            <a:ext cx="2618264" cy="29748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342891" indent="-342891" algn="l" rtl="0" eaLnBrk="1" fontAlgn="base" hangingPunct="1">
              <a:spcBef>
                <a:spcPts val="0"/>
              </a:spcBef>
              <a:spcAft>
                <a:spcPts val="600"/>
              </a:spcAft>
              <a:buClr>
                <a:schemeClr val="accent2">
                  <a:lumMod val="75000"/>
                </a:schemeClr>
              </a:buClr>
              <a:buSzPct val="125000"/>
              <a:buFont typeface="Wingdings" charset="2"/>
              <a:buChar char="§"/>
              <a:defRPr sz="2000" b="1">
                <a:solidFill>
                  <a:schemeClr val="bg2">
                    <a:lumMod val="75000"/>
                  </a:schemeClr>
                </a:solidFill>
                <a:latin typeface="Calibri"/>
                <a:ea typeface="+mn-ea"/>
                <a:cs typeface="Calibri"/>
              </a:defRPr>
            </a:lvl1pPr>
            <a:lvl2pPr marL="742932" indent="-285744" algn="l" rtl="0" eaLnBrk="1" fontAlgn="base" hangingPunct="1">
              <a:spcBef>
                <a:spcPts val="0"/>
              </a:spcBef>
              <a:spcAft>
                <a:spcPts val="600"/>
              </a:spcAft>
              <a:buClr>
                <a:schemeClr val="accent2">
                  <a:lumMod val="75000"/>
                </a:schemeClr>
              </a:buClr>
              <a:buSzPct val="125000"/>
              <a:buFont typeface="Lucida Grande"/>
              <a:buChar char="–"/>
              <a:defRPr sz="1800" b="0">
                <a:solidFill>
                  <a:schemeClr val="bg2">
                    <a:lumMod val="75000"/>
                  </a:schemeClr>
                </a:solidFill>
                <a:latin typeface="Calibri"/>
                <a:cs typeface="Calibri"/>
              </a:defRPr>
            </a:lvl2pPr>
            <a:lvl3pPr marL="1142971" indent="-228594" algn="l" rtl="0" eaLnBrk="1" fontAlgn="base" hangingPunct="1">
              <a:spcBef>
                <a:spcPts val="0"/>
              </a:spcBef>
              <a:spcAft>
                <a:spcPts val="600"/>
              </a:spcAft>
              <a:buClr>
                <a:schemeClr val="accent2">
                  <a:lumMod val="75000"/>
                </a:schemeClr>
              </a:buClr>
              <a:buSzPct val="125000"/>
              <a:buFont typeface="Wingdings" charset="2"/>
              <a:buChar char="§"/>
              <a:defRPr sz="1600" b="0">
                <a:solidFill>
                  <a:schemeClr val="bg2">
                    <a:lumMod val="75000"/>
                  </a:schemeClr>
                </a:solidFill>
                <a:latin typeface="Calibri"/>
                <a:cs typeface="Calibri"/>
              </a:defRPr>
            </a:lvl3pPr>
            <a:lvl4pPr marL="1600160" indent="-228594" algn="l" rtl="0" eaLnBrk="1" fontAlgn="base" hangingPunct="1">
              <a:spcBef>
                <a:spcPct val="20000"/>
              </a:spcBef>
              <a:spcAft>
                <a:spcPct val="0"/>
              </a:spcAft>
              <a:buClr>
                <a:srgbClr val="BC5C8A"/>
              </a:buClr>
              <a:defRPr sz="1800" b="0">
                <a:solidFill>
                  <a:schemeClr val="bg2"/>
                </a:solidFill>
                <a:effectLst/>
                <a:latin typeface="+mj-lt"/>
              </a:defRPr>
            </a:lvl4pPr>
            <a:lvl5pPr marL="2057349" indent="-228594" algn="l" rtl="0" eaLnBrk="1" fontAlgn="base" hangingPunct="1">
              <a:spcBef>
                <a:spcPct val="20000"/>
              </a:spcBef>
              <a:spcAft>
                <a:spcPct val="0"/>
              </a:spcAft>
              <a:buClr>
                <a:srgbClr val="BC5C8A"/>
              </a:buClr>
              <a:buChar char="»"/>
              <a:defRPr sz="1800" b="0">
                <a:solidFill>
                  <a:schemeClr val="bg2"/>
                </a:solidFill>
                <a:effectLst/>
                <a:latin typeface="+mj-lt"/>
              </a:defRPr>
            </a:lvl5pPr>
            <a:lvl6pPr marL="2514537"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6pPr>
            <a:lvl7pPr marL="2971726"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7pPr>
            <a:lvl8pPr marL="3428914"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8pPr>
            <a:lvl9pPr marL="3886103"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9pPr>
          </a:lstStyle>
          <a:p>
            <a:pPr marL="342265" indent="-342265">
              <a:buClr>
                <a:schemeClr val="bg2"/>
              </a:buClr>
              <a:buFont typeface="Arial" panose="020B0604020202020204" pitchFamily="34" charset="0"/>
              <a:buChar char="•"/>
            </a:pPr>
            <a:r>
              <a:rPr lang="en-US" sz="1200" b="0" kern="0">
                <a:solidFill>
                  <a:schemeClr val="tx1"/>
                </a:solidFill>
                <a:latin typeface="+mn-lt"/>
                <a:cs typeface="Arial"/>
              </a:rPr>
              <a:t>The prevalence of most frequent AEs (any grade) decreased over time </a:t>
            </a:r>
            <a:endParaRPr lang="de-DE">
              <a:solidFill>
                <a:schemeClr val="tx1"/>
              </a:solidFill>
            </a:endParaRPr>
          </a:p>
          <a:p>
            <a:pPr marL="342265" indent="-342265">
              <a:buClr>
                <a:schemeClr val="bg2"/>
              </a:buClr>
              <a:buFont typeface="Arial" panose="020B0604020202020204" pitchFamily="34" charset="0"/>
              <a:buChar char="•"/>
            </a:pPr>
            <a:r>
              <a:rPr lang="en-US" sz="1200" b="0" kern="0">
                <a:solidFill>
                  <a:schemeClr val="tx1"/>
                </a:solidFill>
                <a:latin typeface="+mn-lt"/>
                <a:cs typeface="Arial"/>
              </a:rPr>
              <a:t>Grade ≥3 AEs were infrequent across randomized arms with the exception of neutropenia</a:t>
            </a:r>
          </a:p>
          <a:p>
            <a:pPr marL="742315" lvl="1" indent="-285115">
              <a:buClr>
                <a:schemeClr val="bg2"/>
              </a:buClr>
              <a:buFont typeface="Arial" panose="020B0604020202020204" pitchFamily="34" charset="0"/>
              <a:buChar char="•"/>
            </a:pPr>
            <a:r>
              <a:rPr lang="en-US" sz="1200" kern="0">
                <a:solidFill>
                  <a:schemeClr val="tx1"/>
                </a:solidFill>
                <a:latin typeface="+mn-lt"/>
                <a:cs typeface="Arial"/>
              </a:rPr>
              <a:t>Overall pre randomization prevalence of 35% decreased over time (≤6%)</a:t>
            </a:r>
          </a:p>
          <a:p>
            <a:pPr marL="342265" indent="-342265">
              <a:buClr>
                <a:schemeClr val="bg2"/>
              </a:buClr>
              <a:buFont typeface="Arial" panose="020B0604020202020204" pitchFamily="34" charset="0"/>
              <a:buChar char="•"/>
            </a:pPr>
            <a:r>
              <a:rPr lang="en-US" sz="1200" b="0" kern="0">
                <a:solidFill>
                  <a:schemeClr val="tx1"/>
                </a:solidFill>
                <a:latin typeface="+mn-lt"/>
                <a:cs typeface="Arial"/>
              </a:rPr>
              <a:t>For AEs of clinical interest, incidence of any grade atrial fibrillation and major </a:t>
            </a:r>
            <a:r>
              <a:rPr lang="en-US" sz="1200" b="0" kern="0" err="1">
                <a:solidFill>
                  <a:schemeClr val="tx1"/>
                </a:solidFill>
                <a:latin typeface="+mn-lt"/>
                <a:cs typeface="Arial"/>
              </a:rPr>
              <a:t>hemorrhage</a:t>
            </a:r>
            <a:r>
              <a:rPr lang="en-US" sz="1200" b="0" kern="0" baseline="30000" err="1">
                <a:solidFill>
                  <a:schemeClr val="tx1"/>
                </a:solidFill>
                <a:latin typeface="+mn-lt"/>
                <a:cs typeface="Arial"/>
              </a:rPr>
              <a:t>a</a:t>
            </a:r>
            <a:r>
              <a:rPr lang="en-US" sz="1200" b="0" kern="0">
                <a:solidFill>
                  <a:schemeClr val="tx1"/>
                </a:solidFill>
                <a:latin typeface="+mn-lt"/>
                <a:cs typeface="Arial"/>
              </a:rPr>
              <a:t> was 10% and 2%, respectively</a:t>
            </a:r>
          </a:p>
        </p:txBody>
      </p:sp>
      <p:sp>
        <p:nvSpPr>
          <p:cNvPr id="19" name="TextBox 18">
            <a:extLst>
              <a:ext uri="{FF2B5EF4-FFF2-40B4-BE49-F238E27FC236}">
                <a16:creationId xmlns:a16="http://schemas.microsoft.com/office/drawing/2014/main" id="{8C4CE4F1-066C-624E-A0A2-78EA11AFDE56}"/>
              </a:ext>
            </a:extLst>
          </p:cNvPr>
          <p:cNvSpPr txBox="1"/>
          <p:nvPr/>
        </p:nvSpPr>
        <p:spPr>
          <a:xfrm>
            <a:off x="311370" y="2568177"/>
            <a:ext cx="1301334"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NZ" sz="1200" b="1"/>
              <a:t>Diarrhea (%)</a:t>
            </a:r>
          </a:p>
        </p:txBody>
      </p:sp>
      <p:sp>
        <p:nvSpPr>
          <p:cNvPr id="24" name="TextBox 23">
            <a:extLst>
              <a:ext uri="{FF2B5EF4-FFF2-40B4-BE49-F238E27FC236}">
                <a16:creationId xmlns:a16="http://schemas.microsoft.com/office/drawing/2014/main" id="{3B003224-E666-6342-A814-260DFBA09194}"/>
              </a:ext>
            </a:extLst>
          </p:cNvPr>
          <p:cNvSpPr txBox="1"/>
          <p:nvPr/>
        </p:nvSpPr>
        <p:spPr>
          <a:xfrm>
            <a:off x="311370" y="3352161"/>
            <a:ext cx="1301334" cy="276999"/>
          </a:xfrm>
          <a:prstGeom prst="rect">
            <a:avLst/>
          </a:prstGeom>
          <a:noFill/>
        </p:spPr>
        <p:txBody>
          <a:bodyPr wrap="square" rtlCol="0">
            <a:spAutoFit/>
          </a:bodyPr>
          <a:lstStyle/>
          <a:p>
            <a:pPr>
              <a:defRPr/>
            </a:pPr>
            <a:r>
              <a:rPr lang="en-NZ" sz="1200" b="1"/>
              <a:t>Nausea (%)</a:t>
            </a:r>
          </a:p>
        </p:txBody>
      </p:sp>
      <p:sp>
        <p:nvSpPr>
          <p:cNvPr id="25" name="TextBox 24">
            <a:extLst>
              <a:ext uri="{FF2B5EF4-FFF2-40B4-BE49-F238E27FC236}">
                <a16:creationId xmlns:a16="http://schemas.microsoft.com/office/drawing/2014/main" id="{F9F50CC2-9B93-3E4B-9524-9159E01B1D9B}"/>
              </a:ext>
            </a:extLst>
          </p:cNvPr>
          <p:cNvSpPr txBox="1"/>
          <p:nvPr/>
        </p:nvSpPr>
        <p:spPr>
          <a:xfrm>
            <a:off x="311370" y="4136145"/>
            <a:ext cx="1450337" cy="276999"/>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NZ" sz="1200" b="1"/>
              <a:t>Neutropenia (%)</a:t>
            </a:r>
          </a:p>
        </p:txBody>
      </p:sp>
      <p:sp>
        <p:nvSpPr>
          <p:cNvPr id="26" name="TextBox 25">
            <a:extLst>
              <a:ext uri="{FF2B5EF4-FFF2-40B4-BE49-F238E27FC236}">
                <a16:creationId xmlns:a16="http://schemas.microsoft.com/office/drawing/2014/main" id="{1D463611-19EA-3C41-B25C-AC16473E15CC}"/>
              </a:ext>
            </a:extLst>
          </p:cNvPr>
          <p:cNvSpPr txBox="1"/>
          <p:nvPr/>
        </p:nvSpPr>
        <p:spPr>
          <a:xfrm>
            <a:off x="311370" y="4920129"/>
            <a:ext cx="1620911" cy="276999"/>
          </a:xfrm>
          <a:prstGeom prst="rect">
            <a:avLst/>
          </a:prstGeom>
          <a:noFill/>
        </p:spPr>
        <p:txBody>
          <a:bodyPr wrap="square" rtlCol="0">
            <a:spAutoFit/>
          </a:bodyPr>
          <a:lstStyle/>
          <a:p>
            <a:pPr>
              <a:defRPr/>
            </a:pPr>
            <a:r>
              <a:rPr lang="en-NZ" sz="1200" b="1"/>
              <a:t>Arthralgia (%)</a:t>
            </a:r>
          </a:p>
        </p:txBody>
      </p:sp>
      <p:sp>
        <p:nvSpPr>
          <p:cNvPr id="27" name="TextBox 26">
            <a:extLst>
              <a:ext uri="{FF2B5EF4-FFF2-40B4-BE49-F238E27FC236}">
                <a16:creationId xmlns:a16="http://schemas.microsoft.com/office/drawing/2014/main" id="{85BD375F-511E-3444-BCAA-44591C1416A9}"/>
              </a:ext>
            </a:extLst>
          </p:cNvPr>
          <p:cNvSpPr txBox="1"/>
          <p:nvPr/>
        </p:nvSpPr>
        <p:spPr>
          <a:xfrm>
            <a:off x="311370" y="5704114"/>
            <a:ext cx="1450337" cy="276999"/>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NZ" sz="1200" b="1"/>
              <a:t>URTI (%)</a:t>
            </a:r>
          </a:p>
        </p:txBody>
      </p:sp>
      <p:sp>
        <p:nvSpPr>
          <p:cNvPr id="28" name="TextBox 27">
            <a:extLst>
              <a:ext uri="{FF2B5EF4-FFF2-40B4-BE49-F238E27FC236}">
                <a16:creationId xmlns:a16="http://schemas.microsoft.com/office/drawing/2014/main" id="{896A5B33-0D63-154E-9F33-253B063E7641}"/>
              </a:ext>
            </a:extLst>
          </p:cNvPr>
          <p:cNvSpPr txBox="1"/>
          <p:nvPr/>
        </p:nvSpPr>
        <p:spPr>
          <a:xfrm>
            <a:off x="1705549" y="1998707"/>
            <a:ext cx="1707923" cy="40011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1200" b="1"/>
            </a:lvl1pPr>
          </a:lstStyle>
          <a:p>
            <a:pPr>
              <a:lnSpc>
                <a:spcPts val="1200"/>
              </a:lnSpc>
            </a:pPr>
            <a:r>
              <a:rPr lang="en-US" b="0"/>
              <a:t>Ibr + Ven </a:t>
            </a:r>
            <a:r>
              <a:rPr lang="en-US" b="0">
                <a:sym typeface="Wingdings" pitchFamily="2" charset="2"/>
              </a:rPr>
              <a:t> </a:t>
            </a:r>
            <a:r>
              <a:rPr lang="en-US" b="0"/>
              <a:t>Placebo n=43</a:t>
            </a:r>
          </a:p>
        </p:txBody>
      </p:sp>
      <p:sp>
        <p:nvSpPr>
          <p:cNvPr id="29" name="TextBox 28">
            <a:extLst>
              <a:ext uri="{FF2B5EF4-FFF2-40B4-BE49-F238E27FC236}">
                <a16:creationId xmlns:a16="http://schemas.microsoft.com/office/drawing/2014/main" id="{85001AF1-EC18-1F4C-A570-208AADD9C11B}"/>
              </a:ext>
            </a:extLst>
          </p:cNvPr>
          <p:cNvSpPr txBox="1"/>
          <p:nvPr/>
        </p:nvSpPr>
        <p:spPr>
          <a:xfrm>
            <a:off x="3580053" y="1998707"/>
            <a:ext cx="1627733" cy="400110"/>
          </a:xfrm>
          <a:prstGeom prst="rect">
            <a:avLst/>
          </a:prstGeom>
          <a:noFill/>
        </p:spPr>
        <p:txBody>
          <a:bodyPr wrap="square" rtlCol="0">
            <a:spAutoFit/>
          </a:bodyPr>
          <a:lstStyle/>
          <a:p>
            <a:pPr marL="0" marR="0" lvl="0" indent="0" algn="ctr" defTabSz="914400" rtl="0" eaLnBrk="1" fontAlgn="auto" latinLnBrk="0" hangingPunct="1">
              <a:lnSpc>
                <a:spcPts val="1200"/>
              </a:lnSpc>
              <a:buClrTx/>
              <a:buSzTx/>
              <a:buFontTx/>
              <a:buNone/>
              <a:tabLst/>
              <a:defRPr/>
            </a:pPr>
            <a:r>
              <a:rPr lang="en-US" sz="1200"/>
              <a:t>Ibr + Ven </a:t>
            </a:r>
            <a:r>
              <a:rPr lang="en-US" sz="1200">
                <a:sym typeface="Wingdings" pitchFamily="2" charset="2"/>
              </a:rPr>
              <a:t> </a:t>
            </a:r>
            <a:r>
              <a:rPr lang="en-US" sz="1200"/>
              <a:t>Ibr</a:t>
            </a:r>
          </a:p>
          <a:p>
            <a:pPr marL="0" marR="0" lvl="0" indent="0" algn="ctr" defTabSz="914400" rtl="0" eaLnBrk="1" fontAlgn="auto" latinLnBrk="0" hangingPunct="1">
              <a:lnSpc>
                <a:spcPts val="1200"/>
              </a:lnSpc>
              <a:buClrTx/>
              <a:buSzTx/>
              <a:buFontTx/>
              <a:buNone/>
              <a:tabLst/>
              <a:defRPr/>
            </a:pPr>
            <a:r>
              <a:rPr lang="en-US" sz="1200"/>
              <a:t>n=43</a:t>
            </a:r>
          </a:p>
        </p:txBody>
      </p:sp>
      <p:sp>
        <p:nvSpPr>
          <p:cNvPr id="30" name="TextBox 29">
            <a:extLst>
              <a:ext uri="{FF2B5EF4-FFF2-40B4-BE49-F238E27FC236}">
                <a16:creationId xmlns:a16="http://schemas.microsoft.com/office/drawing/2014/main" id="{C1E7E899-E327-FD42-9213-68B3E63600DB}"/>
              </a:ext>
            </a:extLst>
          </p:cNvPr>
          <p:cNvSpPr txBox="1"/>
          <p:nvPr/>
        </p:nvSpPr>
        <p:spPr>
          <a:xfrm>
            <a:off x="5068001" y="1998707"/>
            <a:ext cx="1596341" cy="400110"/>
          </a:xfrm>
          <a:prstGeom prst="rect">
            <a:avLst/>
          </a:prstGeom>
          <a:noFill/>
        </p:spPr>
        <p:txBody>
          <a:bodyPr wrap="square" rtlCol="0">
            <a:spAutoFit/>
          </a:bodyPr>
          <a:lstStyle/>
          <a:p>
            <a:pPr algn="ctr">
              <a:lnSpc>
                <a:spcPts val="1200"/>
              </a:lnSpc>
              <a:defRPr/>
            </a:pPr>
            <a:r>
              <a:rPr lang="en-US" sz="1200"/>
              <a:t>Ibr + Ven </a:t>
            </a:r>
            <a:r>
              <a:rPr lang="en-US" sz="1200">
                <a:sym typeface="Wingdings" pitchFamily="2" charset="2"/>
              </a:rPr>
              <a:t> </a:t>
            </a:r>
            <a:r>
              <a:rPr lang="en-US" sz="1200"/>
              <a:t>Ibr</a:t>
            </a:r>
          </a:p>
          <a:p>
            <a:pPr algn="ctr">
              <a:lnSpc>
                <a:spcPts val="1200"/>
              </a:lnSpc>
              <a:defRPr/>
            </a:pPr>
            <a:r>
              <a:rPr lang="en-US" sz="1200"/>
              <a:t>n=31</a:t>
            </a:r>
          </a:p>
        </p:txBody>
      </p:sp>
      <p:sp>
        <p:nvSpPr>
          <p:cNvPr id="31" name="TextBox 30">
            <a:extLst>
              <a:ext uri="{FF2B5EF4-FFF2-40B4-BE49-F238E27FC236}">
                <a16:creationId xmlns:a16="http://schemas.microsoft.com/office/drawing/2014/main" id="{CDA2901E-1D76-3348-83DB-A01E7552328F}"/>
              </a:ext>
            </a:extLst>
          </p:cNvPr>
          <p:cNvSpPr txBox="1"/>
          <p:nvPr/>
        </p:nvSpPr>
        <p:spPr>
          <a:xfrm>
            <a:off x="6679779" y="1998707"/>
            <a:ext cx="1707922" cy="400110"/>
          </a:xfrm>
          <a:prstGeom prst="rect">
            <a:avLst/>
          </a:prstGeom>
          <a:noFill/>
        </p:spPr>
        <p:txBody>
          <a:bodyPr wrap="square" rtlCol="0">
            <a:spAutoFit/>
          </a:bodyPr>
          <a:lstStyle/>
          <a:p>
            <a:pPr marR="0" lvl="0" indent="0" algn="ctr" fontAlgn="auto">
              <a:lnSpc>
                <a:spcPts val="1200"/>
              </a:lnSpc>
              <a:buClrTx/>
              <a:buSzTx/>
              <a:buFontTx/>
              <a:buNone/>
              <a:tabLst/>
              <a:defRPr/>
            </a:pPr>
            <a:r>
              <a:rPr lang="en-US" sz="1200"/>
              <a:t>Ibr + Ven </a:t>
            </a:r>
            <a:r>
              <a:rPr lang="en-US" sz="1200">
                <a:sym typeface="Wingdings" pitchFamily="2" charset="2"/>
              </a:rPr>
              <a:t> Ibr + Ven</a:t>
            </a:r>
            <a:r>
              <a:rPr lang="en-US" sz="1200"/>
              <a:t> n=32</a:t>
            </a:r>
          </a:p>
        </p:txBody>
      </p:sp>
      <p:graphicFrame>
        <p:nvGraphicFramePr>
          <p:cNvPr id="39" name="Chart 38">
            <a:extLst>
              <a:ext uri="{FF2B5EF4-FFF2-40B4-BE49-F238E27FC236}">
                <a16:creationId xmlns:a16="http://schemas.microsoft.com/office/drawing/2014/main" id="{2BF12207-D63E-DC41-AC98-F3F40840AA4D}"/>
              </a:ext>
            </a:extLst>
          </p:cNvPr>
          <p:cNvGraphicFramePr/>
          <p:nvPr>
            <p:extLst>
              <p:ext uri="{D42A27DB-BD31-4B8C-83A1-F6EECF244321}">
                <p14:modId xmlns:p14="http://schemas.microsoft.com/office/powerpoint/2010/main" val="991998060"/>
              </p:ext>
            </p:extLst>
          </p:nvPr>
        </p:nvGraphicFramePr>
        <p:xfrm>
          <a:off x="1184841" y="5366463"/>
          <a:ext cx="7295701" cy="9373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C437E214-F043-B34F-838A-46CE80AF29A5}"/>
              </a:ext>
            </a:extLst>
          </p:cNvPr>
          <p:cNvGraphicFramePr/>
          <p:nvPr>
            <p:extLst>
              <p:ext uri="{D42A27DB-BD31-4B8C-83A1-F6EECF244321}">
                <p14:modId xmlns:p14="http://schemas.microsoft.com/office/powerpoint/2010/main" val="1942034422"/>
              </p:ext>
            </p:extLst>
          </p:nvPr>
        </p:nvGraphicFramePr>
        <p:xfrm>
          <a:off x="1184844" y="2230526"/>
          <a:ext cx="7295699" cy="9373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hart 35">
            <a:extLst>
              <a:ext uri="{FF2B5EF4-FFF2-40B4-BE49-F238E27FC236}">
                <a16:creationId xmlns:a16="http://schemas.microsoft.com/office/drawing/2014/main" id="{FE33D778-7AF5-9142-A726-56ADD7DAA0A2}"/>
              </a:ext>
            </a:extLst>
          </p:cNvPr>
          <p:cNvGraphicFramePr/>
          <p:nvPr>
            <p:extLst>
              <p:ext uri="{D42A27DB-BD31-4B8C-83A1-F6EECF244321}">
                <p14:modId xmlns:p14="http://schemas.microsoft.com/office/powerpoint/2010/main" val="470689753"/>
              </p:ext>
            </p:extLst>
          </p:nvPr>
        </p:nvGraphicFramePr>
        <p:xfrm>
          <a:off x="1184844" y="3014510"/>
          <a:ext cx="7295699" cy="9373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hart 36">
            <a:extLst>
              <a:ext uri="{FF2B5EF4-FFF2-40B4-BE49-F238E27FC236}">
                <a16:creationId xmlns:a16="http://schemas.microsoft.com/office/drawing/2014/main" id="{1287842B-0CFD-434D-9467-6BAE65BBAC2C}"/>
              </a:ext>
            </a:extLst>
          </p:cNvPr>
          <p:cNvGraphicFramePr/>
          <p:nvPr>
            <p:extLst>
              <p:ext uri="{D42A27DB-BD31-4B8C-83A1-F6EECF244321}">
                <p14:modId xmlns:p14="http://schemas.microsoft.com/office/powerpoint/2010/main" val="2932443354"/>
              </p:ext>
            </p:extLst>
          </p:nvPr>
        </p:nvGraphicFramePr>
        <p:xfrm>
          <a:off x="1184842" y="3798494"/>
          <a:ext cx="7295701" cy="93731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8" name="Chart 37">
            <a:extLst>
              <a:ext uri="{FF2B5EF4-FFF2-40B4-BE49-F238E27FC236}">
                <a16:creationId xmlns:a16="http://schemas.microsoft.com/office/drawing/2014/main" id="{0D7693F7-D9C6-6040-BFF1-614F087EAD60}"/>
              </a:ext>
            </a:extLst>
          </p:cNvPr>
          <p:cNvGraphicFramePr/>
          <p:nvPr>
            <p:extLst>
              <p:ext uri="{D42A27DB-BD31-4B8C-83A1-F6EECF244321}">
                <p14:modId xmlns:p14="http://schemas.microsoft.com/office/powerpoint/2010/main" val="533305988"/>
              </p:ext>
            </p:extLst>
          </p:nvPr>
        </p:nvGraphicFramePr>
        <p:xfrm>
          <a:off x="1184843" y="4582478"/>
          <a:ext cx="7295700" cy="937318"/>
        </p:xfrm>
        <a:graphic>
          <a:graphicData uri="http://schemas.openxmlformats.org/drawingml/2006/chart">
            <c:chart xmlns:c="http://schemas.openxmlformats.org/drawingml/2006/chart" xmlns:r="http://schemas.openxmlformats.org/officeDocument/2006/relationships" r:id="rId7"/>
          </a:graphicData>
        </a:graphic>
      </p:graphicFrame>
      <p:sp>
        <p:nvSpPr>
          <p:cNvPr id="33" name="TextBox 6">
            <a:extLst>
              <a:ext uri="{FF2B5EF4-FFF2-40B4-BE49-F238E27FC236}">
                <a16:creationId xmlns:a16="http://schemas.microsoft.com/office/drawing/2014/main" id="{E7804EB3-3985-4BEC-9303-278CCC456E88}"/>
              </a:ext>
            </a:extLst>
          </p:cNvPr>
          <p:cNvSpPr txBox="1"/>
          <p:nvPr/>
        </p:nvSpPr>
        <p:spPr>
          <a:xfrm>
            <a:off x="2836792" y="1727163"/>
            <a:ext cx="3402165"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r>
              <a:rPr lang="en-US" sz="1200" b="1">
                <a:latin typeface="+mn-lt"/>
              </a:rPr>
              <a:t>Confirmed uMRD</a:t>
            </a:r>
          </a:p>
        </p:txBody>
      </p:sp>
      <p:sp>
        <p:nvSpPr>
          <p:cNvPr id="34" name="TextBox 33">
            <a:extLst>
              <a:ext uri="{FF2B5EF4-FFF2-40B4-BE49-F238E27FC236}">
                <a16:creationId xmlns:a16="http://schemas.microsoft.com/office/drawing/2014/main" id="{50211326-19E1-4E48-8F68-618CB4B12CDA}"/>
              </a:ext>
            </a:extLst>
          </p:cNvPr>
          <p:cNvSpPr txBox="1"/>
          <p:nvPr/>
        </p:nvSpPr>
        <p:spPr>
          <a:xfrm>
            <a:off x="5969899" y="1726858"/>
            <a:ext cx="3514013"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r>
              <a:rPr lang="en-US" sz="1200" b="1">
                <a:latin typeface="+mn-lt"/>
              </a:rPr>
              <a:t>uMRD Not Confirmed</a:t>
            </a:r>
          </a:p>
        </p:txBody>
      </p:sp>
      <p:sp>
        <p:nvSpPr>
          <p:cNvPr id="35" name="TextBox 6">
            <a:extLst>
              <a:ext uri="{FF2B5EF4-FFF2-40B4-BE49-F238E27FC236}">
                <a16:creationId xmlns:a16="http://schemas.microsoft.com/office/drawing/2014/main" id="{59F75757-AA46-4FF5-B276-448AE156CA0C}"/>
              </a:ext>
            </a:extLst>
          </p:cNvPr>
          <p:cNvSpPr txBox="1"/>
          <p:nvPr/>
        </p:nvSpPr>
        <p:spPr>
          <a:xfrm>
            <a:off x="108328" y="1998707"/>
            <a:ext cx="1620911" cy="246221"/>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lnSpc>
                <a:spcPts val="1200"/>
              </a:lnSpc>
              <a:spcBef>
                <a:spcPts val="0"/>
              </a:spcBef>
              <a:spcAft>
                <a:spcPts val="0"/>
              </a:spcAft>
            </a:pPr>
            <a:r>
              <a:rPr lang="en-US" sz="1200">
                <a:latin typeface="+mn-lt"/>
              </a:rPr>
              <a:t>Any Grade AE</a:t>
            </a:r>
          </a:p>
        </p:txBody>
      </p:sp>
      <p:sp>
        <p:nvSpPr>
          <p:cNvPr id="51" name="Textfeld 50">
            <a:extLst>
              <a:ext uri="{FF2B5EF4-FFF2-40B4-BE49-F238E27FC236}">
                <a16:creationId xmlns:a16="http://schemas.microsoft.com/office/drawing/2014/main" id="{92006F30-629B-48CE-B59D-AEC874F4B871}"/>
              </a:ext>
            </a:extLst>
          </p:cNvPr>
          <p:cNvSpPr txBox="1"/>
          <p:nvPr/>
        </p:nvSpPr>
        <p:spPr>
          <a:xfrm>
            <a:off x="9313331" y="2298562"/>
            <a:ext cx="1899879" cy="246221"/>
          </a:xfrm>
          <a:prstGeom prst="rect">
            <a:avLst/>
          </a:prstGeom>
          <a:noFill/>
        </p:spPr>
        <p:txBody>
          <a:bodyPr wrap="none" rtlCol="0" anchor="ctr" anchorCtr="0">
            <a:spAutoFit/>
          </a:bodyPr>
          <a:lstStyle/>
          <a:p>
            <a:r>
              <a:rPr lang="de-DE" sz="1000"/>
              <a:t>Primary </a:t>
            </a:r>
            <a:r>
              <a:rPr lang="de-DE" sz="1000" err="1"/>
              <a:t>analysis</a:t>
            </a:r>
            <a:r>
              <a:rPr lang="de-DE" sz="1000"/>
              <a:t> (1-year DFS)</a:t>
            </a:r>
          </a:p>
        </p:txBody>
      </p:sp>
      <p:grpSp>
        <p:nvGrpSpPr>
          <p:cNvPr id="52" name="Gruppieren 51">
            <a:extLst>
              <a:ext uri="{FF2B5EF4-FFF2-40B4-BE49-F238E27FC236}">
                <a16:creationId xmlns:a16="http://schemas.microsoft.com/office/drawing/2014/main" id="{AFA6AD67-DBB3-4AED-ACD3-4C41DB8FAD58}"/>
              </a:ext>
            </a:extLst>
          </p:cNvPr>
          <p:cNvGrpSpPr/>
          <p:nvPr/>
        </p:nvGrpSpPr>
        <p:grpSpPr>
          <a:xfrm>
            <a:off x="9171880" y="2253524"/>
            <a:ext cx="93947" cy="326442"/>
            <a:chOff x="5396758" y="2218501"/>
            <a:chExt cx="62737" cy="224406"/>
          </a:xfrm>
        </p:grpSpPr>
        <p:sp>
          <p:nvSpPr>
            <p:cNvPr id="54" name="Rechteck 53">
              <a:extLst>
                <a:ext uri="{FF2B5EF4-FFF2-40B4-BE49-F238E27FC236}">
                  <a16:creationId xmlns:a16="http://schemas.microsoft.com/office/drawing/2014/main" id="{95AD2180-B2B6-4E96-A086-21B800F8EBA6}"/>
                </a:ext>
              </a:extLst>
            </p:cNvPr>
            <p:cNvSpPr/>
            <p:nvPr/>
          </p:nvSpPr>
          <p:spPr>
            <a:xfrm>
              <a:off x="5396758" y="2218501"/>
              <a:ext cx="62737" cy="62737"/>
            </a:xfrm>
            <a:prstGeom prst="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A2842218-8ABF-4F50-B7AA-52AF06E3A9BB}"/>
                </a:ext>
              </a:extLst>
            </p:cNvPr>
            <p:cNvSpPr/>
            <p:nvPr/>
          </p:nvSpPr>
          <p:spPr>
            <a:xfrm>
              <a:off x="5396758" y="2380170"/>
              <a:ext cx="62737" cy="62737"/>
            </a:xfrm>
            <a:prstGeom prst="rect">
              <a:avLst/>
            </a:prstGeom>
            <a:solidFill>
              <a:schemeClr val="accent4">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280C36A0-E4D8-4103-92CB-FA6706A82B1F}"/>
                </a:ext>
              </a:extLst>
            </p:cNvPr>
            <p:cNvSpPr/>
            <p:nvPr/>
          </p:nvSpPr>
          <p:spPr>
            <a:xfrm>
              <a:off x="5396758" y="2299335"/>
              <a:ext cx="62737" cy="62737"/>
            </a:xfrm>
            <a:prstGeom prst="rect">
              <a:avLst/>
            </a:prstGeom>
            <a:solidFill>
              <a:srgbClr val="FF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3" name="Geschweifte Klammer rechts 52">
            <a:extLst>
              <a:ext uri="{FF2B5EF4-FFF2-40B4-BE49-F238E27FC236}">
                <a16:creationId xmlns:a16="http://schemas.microsoft.com/office/drawing/2014/main" id="{0873765F-32E6-47C0-865A-60BDCC066A54}"/>
              </a:ext>
            </a:extLst>
          </p:cNvPr>
          <p:cNvSpPr/>
          <p:nvPr/>
        </p:nvSpPr>
        <p:spPr>
          <a:xfrm>
            <a:off x="9265827" y="2252750"/>
            <a:ext cx="93947" cy="33336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58" name="Gruppieren 57">
            <a:extLst>
              <a:ext uri="{FF2B5EF4-FFF2-40B4-BE49-F238E27FC236}">
                <a16:creationId xmlns:a16="http://schemas.microsoft.com/office/drawing/2014/main" id="{0B89A157-9BE5-4DAA-B2D0-E78AEC5BC5B5}"/>
              </a:ext>
            </a:extLst>
          </p:cNvPr>
          <p:cNvGrpSpPr/>
          <p:nvPr/>
        </p:nvGrpSpPr>
        <p:grpSpPr>
          <a:xfrm>
            <a:off x="9171880" y="1806396"/>
            <a:ext cx="93947" cy="326442"/>
            <a:chOff x="5244358" y="2066101"/>
            <a:chExt cx="62737" cy="224406"/>
          </a:xfrm>
        </p:grpSpPr>
        <p:sp>
          <p:nvSpPr>
            <p:cNvPr id="61" name="Rechteck 60">
              <a:extLst>
                <a:ext uri="{FF2B5EF4-FFF2-40B4-BE49-F238E27FC236}">
                  <a16:creationId xmlns:a16="http://schemas.microsoft.com/office/drawing/2014/main" id="{ECB3BEFE-8799-480A-9F0E-8AFF9DFB81DA}"/>
                </a:ext>
              </a:extLst>
            </p:cNvPr>
            <p:cNvSpPr/>
            <p:nvPr/>
          </p:nvSpPr>
          <p:spPr>
            <a:xfrm>
              <a:off x="5244358" y="2066101"/>
              <a:ext cx="62737" cy="62737"/>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a:extLst>
                <a:ext uri="{FF2B5EF4-FFF2-40B4-BE49-F238E27FC236}">
                  <a16:creationId xmlns:a16="http://schemas.microsoft.com/office/drawing/2014/main" id="{5EAE337E-D07B-4FEF-B643-DCBE61AB7BAC}"/>
                </a:ext>
              </a:extLst>
            </p:cNvPr>
            <p:cNvSpPr/>
            <p:nvPr/>
          </p:nvSpPr>
          <p:spPr>
            <a:xfrm>
              <a:off x="5244358" y="2227770"/>
              <a:ext cx="62737" cy="6273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a:extLst>
                <a:ext uri="{FF2B5EF4-FFF2-40B4-BE49-F238E27FC236}">
                  <a16:creationId xmlns:a16="http://schemas.microsoft.com/office/drawing/2014/main" id="{645FDCB3-F487-4802-8051-0D0BCC224230}"/>
                </a:ext>
              </a:extLst>
            </p:cNvPr>
            <p:cNvSpPr/>
            <p:nvPr/>
          </p:nvSpPr>
          <p:spPr>
            <a:xfrm>
              <a:off x="5244358" y="2146935"/>
              <a:ext cx="62737" cy="62737"/>
            </a:xfrm>
            <a:prstGeom prst="rect">
              <a:avLst/>
            </a:prstGeom>
            <a:solidFill>
              <a:srgbClr val="FD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9" name="Geschweifte Klammer rechts 58">
            <a:extLst>
              <a:ext uri="{FF2B5EF4-FFF2-40B4-BE49-F238E27FC236}">
                <a16:creationId xmlns:a16="http://schemas.microsoft.com/office/drawing/2014/main" id="{F3BF3253-E3D9-4FB6-B9C4-6A0360618AA6}"/>
              </a:ext>
            </a:extLst>
          </p:cNvPr>
          <p:cNvSpPr/>
          <p:nvPr/>
        </p:nvSpPr>
        <p:spPr>
          <a:xfrm>
            <a:off x="9265827" y="1802727"/>
            <a:ext cx="93947" cy="33336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0" name="Textfeld 59">
            <a:extLst>
              <a:ext uri="{FF2B5EF4-FFF2-40B4-BE49-F238E27FC236}">
                <a16:creationId xmlns:a16="http://schemas.microsoft.com/office/drawing/2014/main" id="{EA94D9EC-8761-473F-A875-F2DB7384C7E2}"/>
              </a:ext>
            </a:extLst>
          </p:cNvPr>
          <p:cNvSpPr txBox="1"/>
          <p:nvPr/>
        </p:nvSpPr>
        <p:spPr>
          <a:xfrm>
            <a:off x="9313331" y="1850676"/>
            <a:ext cx="2544286" cy="246221"/>
          </a:xfrm>
          <a:prstGeom prst="rect">
            <a:avLst/>
          </a:prstGeom>
          <a:noFill/>
        </p:spPr>
        <p:txBody>
          <a:bodyPr wrap="none" rtlCol="0" anchor="ctr" anchorCtr="0">
            <a:spAutoFit/>
          </a:bodyPr>
          <a:lstStyle/>
          <a:p>
            <a:r>
              <a:rPr lang="de-DE" sz="1000"/>
              <a:t>Pre-randomization </a:t>
            </a:r>
            <a:r>
              <a:rPr lang="de-DE" sz="1000" err="1"/>
              <a:t>treatment</a:t>
            </a:r>
            <a:r>
              <a:rPr lang="de-DE" sz="1000"/>
              <a:t> </a:t>
            </a:r>
            <a:r>
              <a:rPr lang="de-DE" sz="1000" err="1"/>
              <a:t>with</a:t>
            </a:r>
            <a:r>
              <a:rPr lang="de-DE" sz="1000"/>
              <a:t> </a:t>
            </a:r>
            <a:r>
              <a:rPr lang="de-DE" sz="1000" err="1"/>
              <a:t>lbr+Ven</a:t>
            </a:r>
            <a:endParaRPr lang="de-DE" sz="1000"/>
          </a:p>
        </p:txBody>
      </p:sp>
      <p:sp>
        <p:nvSpPr>
          <p:cNvPr id="65" name="Textfeld 64">
            <a:extLst>
              <a:ext uri="{FF2B5EF4-FFF2-40B4-BE49-F238E27FC236}">
                <a16:creationId xmlns:a16="http://schemas.microsoft.com/office/drawing/2014/main" id="{84C8A229-A846-447B-9935-F28942C07B22}"/>
              </a:ext>
            </a:extLst>
          </p:cNvPr>
          <p:cNvSpPr txBox="1"/>
          <p:nvPr/>
        </p:nvSpPr>
        <p:spPr>
          <a:xfrm>
            <a:off x="9313331" y="2745421"/>
            <a:ext cx="1335622" cy="246221"/>
          </a:xfrm>
          <a:prstGeom prst="rect">
            <a:avLst/>
          </a:prstGeom>
          <a:noFill/>
        </p:spPr>
        <p:txBody>
          <a:bodyPr wrap="none" rtlCol="0" anchor="ctr" anchorCtr="0">
            <a:spAutoFit/>
          </a:bodyPr>
          <a:lstStyle/>
          <a:p>
            <a:r>
              <a:rPr lang="de-DE" sz="1000"/>
              <a:t>2-year DFS </a:t>
            </a:r>
            <a:r>
              <a:rPr lang="de-DE" sz="1000" err="1"/>
              <a:t>analysis</a:t>
            </a:r>
            <a:endParaRPr lang="de-DE" sz="1000"/>
          </a:p>
        </p:txBody>
      </p:sp>
      <p:grpSp>
        <p:nvGrpSpPr>
          <p:cNvPr id="66" name="Gruppieren 65">
            <a:extLst>
              <a:ext uri="{FF2B5EF4-FFF2-40B4-BE49-F238E27FC236}">
                <a16:creationId xmlns:a16="http://schemas.microsoft.com/office/drawing/2014/main" id="{6A888B19-B566-4DC4-B48F-FCBA5A85D7CB}"/>
              </a:ext>
            </a:extLst>
          </p:cNvPr>
          <p:cNvGrpSpPr/>
          <p:nvPr/>
        </p:nvGrpSpPr>
        <p:grpSpPr>
          <a:xfrm>
            <a:off x="9171880" y="2707589"/>
            <a:ext cx="93947" cy="326442"/>
            <a:chOff x="6175305" y="2609552"/>
            <a:chExt cx="62737" cy="224406"/>
          </a:xfrm>
        </p:grpSpPr>
        <p:sp>
          <p:nvSpPr>
            <p:cNvPr id="68" name="Rechteck 67">
              <a:extLst>
                <a:ext uri="{FF2B5EF4-FFF2-40B4-BE49-F238E27FC236}">
                  <a16:creationId xmlns:a16="http://schemas.microsoft.com/office/drawing/2014/main" id="{B16F42EF-75A7-4B56-815E-CF2E46BD602C}"/>
                </a:ext>
              </a:extLst>
            </p:cNvPr>
            <p:cNvSpPr/>
            <p:nvPr/>
          </p:nvSpPr>
          <p:spPr>
            <a:xfrm>
              <a:off x="6175305" y="2609552"/>
              <a:ext cx="62737" cy="62737"/>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62134DD3-C360-4FC0-B5B8-3391590335AD}"/>
                </a:ext>
              </a:extLst>
            </p:cNvPr>
            <p:cNvSpPr/>
            <p:nvPr/>
          </p:nvSpPr>
          <p:spPr>
            <a:xfrm>
              <a:off x="6175305" y="2771221"/>
              <a:ext cx="62737" cy="62737"/>
            </a:xfrm>
            <a:prstGeom prst="rect">
              <a:avLst/>
            </a:prstGeom>
            <a:solidFill>
              <a:schemeClr val="accent4">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372D76BA-AAD1-4902-866B-416B6F7074E7}"/>
                </a:ext>
              </a:extLst>
            </p:cNvPr>
            <p:cNvSpPr/>
            <p:nvPr/>
          </p:nvSpPr>
          <p:spPr>
            <a:xfrm>
              <a:off x="6175305" y="2690386"/>
              <a:ext cx="62737" cy="62737"/>
            </a:xfrm>
            <a:prstGeom prst="rect">
              <a:avLst/>
            </a:prstGeom>
            <a:solidFill>
              <a:srgbClr val="FFE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7" name="Geschweifte Klammer rechts 66">
            <a:extLst>
              <a:ext uri="{FF2B5EF4-FFF2-40B4-BE49-F238E27FC236}">
                <a16:creationId xmlns:a16="http://schemas.microsoft.com/office/drawing/2014/main" id="{81C3865D-011D-4A84-830A-F1426F61699C}"/>
              </a:ext>
            </a:extLst>
          </p:cNvPr>
          <p:cNvSpPr/>
          <p:nvPr/>
        </p:nvSpPr>
        <p:spPr>
          <a:xfrm>
            <a:off x="9265827" y="2700637"/>
            <a:ext cx="93947" cy="33336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Fußzeilenplatzhalter 6">
            <a:extLst>
              <a:ext uri="{FF2B5EF4-FFF2-40B4-BE49-F238E27FC236}">
                <a16:creationId xmlns:a16="http://schemas.microsoft.com/office/drawing/2014/main" id="{2DA97C6B-5CF5-4A44-9E99-6DF72BCFF3FE}"/>
              </a:ext>
            </a:extLst>
          </p:cNvPr>
          <p:cNvSpPr>
            <a:spLocks noGrp="1"/>
          </p:cNvSpPr>
          <p:nvPr>
            <p:ph type="ftr" sz="quarter" idx="11"/>
          </p:nvPr>
        </p:nvSpPr>
        <p:spPr/>
        <p:txBody>
          <a:bodyPr/>
          <a:lstStyle/>
          <a:p>
            <a:r>
              <a:rPr lang="en-GB" baseline="30000"/>
              <a:t>a</a:t>
            </a:r>
            <a:r>
              <a:rPr lang="en-GB"/>
              <a:t>Serious or grade ≥3 hemorrhage, or CNS hemorrhage of any grade per hemorrhage Standardized MedDRA Query, excluding laboratory terms. </a:t>
            </a:r>
          </a:p>
          <a:p>
            <a:r>
              <a:rPr lang="en-GB"/>
              <a:t>AE, adverse event; Ibr, ibrutinib, uMRD, undetectable minimal residual disease; URTI, upper respiratory tract infection, Ven, venetoclax.</a:t>
            </a:r>
          </a:p>
          <a:p>
            <a:r>
              <a:rPr lang="en-GB" b="1"/>
              <a:t>Ghia, P. Abstract 68 presented at ASH 2021.</a:t>
            </a:r>
          </a:p>
        </p:txBody>
      </p:sp>
      <p:cxnSp>
        <p:nvCxnSpPr>
          <p:cNvPr id="11" name="Gerade Verbindung 10">
            <a:extLst>
              <a:ext uri="{FF2B5EF4-FFF2-40B4-BE49-F238E27FC236}">
                <a16:creationId xmlns:a16="http://schemas.microsoft.com/office/drawing/2014/main" id="{9B6680ED-8E4B-F248-B91C-B8EB40F2FC10}"/>
              </a:ext>
            </a:extLst>
          </p:cNvPr>
          <p:cNvCxnSpPr/>
          <p:nvPr/>
        </p:nvCxnSpPr>
        <p:spPr>
          <a:xfrm>
            <a:off x="407988" y="1992559"/>
            <a:ext cx="7979713"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674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1">
            <a:extLst>
              <a:ext uri="{FF2B5EF4-FFF2-40B4-BE49-F238E27FC236}">
                <a16:creationId xmlns:a16="http://schemas.microsoft.com/office/drawing/2014/main" id="{72D709B0-279F-4A86-9509-1B965153797B}"/>
              </a:ext>
            </a:extLst>
          </p:cNvPr>
          <p:cNvSpPr>
            <a:spLocks noGrp="1"/>
          </p:cNvSpPr>
          <p:nvPr>
            <p:ph type="ftr" sz="quarter" idx="11"/>
          </p:nvPr>
        </p:nvSpPr>
        <p:spPr/>
        <p:txBody>
          <a:bodyPr/>
          <a:lstStyle/>
          <a:p>
            <a:r>
              <a:rPr lang="en-US">
                <a:ea typeface="+mn-lt"/>
                <a:cs typeface="+mn-lt"/>
              </a:rPr>
              <a:t>BCL2, B-cell lymphoma 2; CLL, chronic lymphocytic leukemia; FCR, fludarabine plus cyclophosphamide plus rituximab; GIVe; obinutuzumab plus ibrutinib plus venetoclax; GVe, obinutuzumab plus venetoclax; MCL, mantle cell lymphoma; marginal zone lymphoma; RVe, rituximab plus venetoclax.</a:t>
            </a:r>
            <a:endParaRPr lang="de-DE">
              <a:latin typeface="Arial"/>
              <a:cs typeface="Arial"/>
            </a:endParaRPr>
          </a:p>
        </p:txBody>
      </p:sp>
      <p:graphicFrame>
        <p:nvGraphicFramePr>
          <p:cNvPr id="8" name="Table 3">
            <a:extLst>
              <a:ext uri="{FF2B5EF4-FFF2-40B4-BE49-F238E27FC236}">
                <a16:creationId xmlns:a16="http://schemas.microsoft.com/office/drawing/2014/main" id="{46C1A3BB-27F2-9E41-BF16-92D2DF202795}"/>
              </a:ext>
            </a:extLst>
          </p:cNvPr>
          <p:cNvGraphicFramePr>
            <a:graphicFrameLocks noGrp="1"/>
          </p:cNvGraphicFramePr>
          <p:nvPr>
            <p:extLst>
              <p:ext uri="{D42A27DB-BD31-4B8C-83A1-F6EECF244321}">
                <p14:modId xmlns:p14="http://schemas.microsoft.com/office/powerpoint/2010/main" val="2772662119"/>
              </p:ext>
            </p:extLst>
          </p:nvPr>
        </p:nvGraphicFramePr>
        <p:xfrm>
          <a:off x="416454" y="1810063"/>
          <a:ext cx="11367479" cy="3409809"/>
        </p:xfrm>
        <a:graphic>
          <a:graphicData uri="http://schemas.openxmlformats.org/drawingml/2006/table">
            <a:tbl>
              <a:tblPr firstRow="1" bandRow="1">
                <a:tableStyleId>{5C22544A-7EE6-4342-B048-85BDC9FD1C3A}</a:tableStyleId>
              </a:tblPr>
              <a:tblGrid>
                <a:gridCol w="1136289">
                  <a:extLst>
                    <a:ext uri="{9D8B030D-6E8A-4147-A177-3AD203B41FA5}">
                      <a16:colId xmlns:a16="http://schemas.microsoft.com/office/drawing/2014/main" val="2369725370"/>
                    </a:ext>
                  </a:extLst>
                </a:gridCol>
                <a:gridCol w="6977793">
                  <a:extLst>
                    <a:ext uri="{9D8B030D-6E8A-4147-A177-3AD203B41FA5}">
                      <a16:colId xmlns:a16="http://schemas.microsoft.com/office/drawing/2014/main" val="3851562108"/>
                    </a:ext>
                  </a:extLst>
                </a:gridCol>
                <a:gridCol w="1411689">
                  <a:extLst>
                    <a:ext uri="{9D8B030D-6E8A-4147-A177-3AD203B41FA5}">
                      <a16:colId xmlns:a16="http://schemas.microsoft.com/office/drawing/2014/main" val="359418087"/>
                    </a:ext>
                  </a:extLst>
                </a:gridCol>
                <a:gridCol w="1841708">
                  <a:extLst>
                    <a:ext uri="{9D8B030D-6E8A-4147-A177-3AD203B41FA5}">
                      <a16:colId xmlns:a16="http://schemas.microsoft.com/office/drawing/2014/main" val="1352664065"/>
                    </a:ext>
                  </a:extLst>
                </a:gridCol>
              </a:tblGrid>
              <a:tr h="467097">
                <a:tc>
                  <a:txBody>
                    <a:bodyPr/>
                    <a:lstStyle/>
                    <a:p>
                      <a:pPr algn="ctr"/>
                      <a:r>
                        <a:rPr lang="en-US" sz="1200"/>
                        <a:t>Slide numbers</a:t>
                      </a:r>
                    </a:p>
                  </a:txBody>
                  <a:tcPr anchor="ctr"/>
                </a:tc>
                <a:tc>
                  <a:txBody>
                    <a:bodyPr/>
                    <a:lstStyle/>
                    <a:p>
                      <a:pPr marL="0" algn="ctr" defTabSz="914400" rtl="0" eaLnBrk="1" latinLnBrk="0" hangingPunct="1"/>
                      <a:r>
                        <a:rPr lang="en-US" sz="1200" b="1" kern="1200">
                          <a:solidFill>
                            <a:schemeClr val="lt1"/>
                          </a:solidFill>
                          <a:latin typeface="+mn-lt"/>
                          <a:ea typeface="+mn-ea"/>
                          <a:cs typeface="+mn-cs"/>
                        </a:rPr>
                        <a:t>Study </a:t>
                      </a:r>
                    </a:p>
                  </a:txBody>
                  <a:tcPr anchor="ctr"/>
                </a:tc>
                <a:tc>
                  <a:txBody>
                    <a:bodyPr/>
                    <a:lstStyle/>
                    <a:p>
                      <a:pPr marL="0" algn="ctr" defTabSz="914400" rtl="0" eaLnBrk="1" latinLnBrk="0" hangingPunct="1"/>
                      <a:r>
                        <a:rPr lang="en-US" sz="1200" b="1" kern="1200">
                          <a:solidFill>
                            <a:schemeClr val="lt1"/>
                          </a:solidFill>
                          <a:latin typeface="+mn-lt"/>
                          <a:ea typeface="+mn-ea"/>
                          <a:cs typeface="+mn-cs"/>
                        </a:rPr>
                        <a:t>Abstract Number</a:t>
                      </a:r>
                    </a:p>
                  </a:txBody>
                  <a:tcPr marL="36000" marR="36000" anchor="ctr"/>
                </a:tc>
                <a:tc>
                  <a:txBody>
                    <a:bodyPr/>
                    <a:lstStyle/>
                    <a:p>
                      <a:pPr marL="0" algn="ctr" defTabSz="914400" rtl="0" eaLnBrk="1" latinLnBrk="0" hangingPunct="1"/>
                      <a:r>
                        <a:rPr lang="en-US" sz="1200" b="1" kern="1200">
                          <a:solidFill>
                            <a:schemeClr val="lt1"/>
                          </a:solidFill>
                          <a:latin typeface="+mn-lt"/>
                          <a:ea typeface="+mn-ea"/>
                          <a:cs typeface="+mn-cs"/>
                        </a:rPr>
                        <a:t>Presenter</a:t>
                      </a:r>
                    </a:p>
                  </a:txBody>
                  <a:tcPr anchor="ctr"/>
                </a:tc>
                <a:extLst>
                  <a:ext uri="{0D108BD9-81ED-4DB2-BD59-A6C34878D82A}">
                    <a16:rowId xmlns:a16="http://schemas.microsoft.com/office/drawing/2014/main" val="3483188175"/>
                  </a:ext>
                </a:extLst>
              </a:tr>
              <a:tr h="490452">
                <a:tc>
                  <a:txBody>
                    <a:bodyPr/>
                    <a:lstStyle/>
                    <a:p>
                      <a:pPr algn="ctr" fontAlgn="base"/>
                      <a:r>
                        <a:rPr lang="en-US" sz="1200" b="0" i="0">
                          <a:solidFill>
                            <a:srgbClr val="4E4F4E"/>
                          </a:solidFill>
                          <a:effectLst/>
                          <a:latin typeface="+mj-lt"/>
                        </a:rPr>
                        <a:t>62</a:t>
                      </a:r>
                      <a:r>
                        <a:rPr lang="en-US" sz="1200" b="0" i="0" kern="1200">
                          <a:solidFill>
                            <a:schemeClr val="tx1"/>
                          </a:solidFill>
                          <a:effectLst/>
                          <a:latin typeface="+mn-lt"/>
                          <a:ea typeface="+mn-ea"/>
                          <a:cs typeface="+mn-cs"/>
                        </a:rPr>
                        <a:t> – </a:t>
                      </a:r>
                      <a:r>
                        <a:rPr lang="en-US" sz="1200" b="0" i="0">
                          <a:solidFill>
                            <a:srgbClr val="4E4F4E"/>
                          </a:solidFill>
                          <a:effectLst/>
                          <a:latin typeface="+mj-lt"/>
                        </a:rPr>
                        <a:t>68</a:t>
                      </a:r>
                    </a:p>
                  </a:txBody>
                  <a:tcPr anchor="ctr"/>
                </a:tc>
                <a:tc>
                  <a:txBody>
                    <a:bodyPr/>
                    <a:lstStyle/>
                    <a:p>
                      <a:pPr algn="l" fontAlgn="base"/>
                      <a:r>
                        <a:rPr lang="en-US" sz="1200" b="1" i="0">
                          <a:solidFill>
                            <a:srgbClr val="4E4F4E"/>
                          </a:solidFill>
                          <a:effectLst/>
                          <a:latin typeface="+mj-lt"/>
                        </a:rPr>
                        <a:t>BRUIN 1/2</a:t>
                      </a:r>
                      <a:r>
                        <a:rPr lang="en-US" sz="1200" b="0" i="0">
                          <a:solidFill>
                            <a:srgbClr val="4E4F4E"/>
                          </a:solidFill>
                          <a:effectLst/>
                          <a:latin typeface="+mj-lt"/>
                        </a:rPr>
                        <a:t>: Pirtobrutinib, a next generation, highly selective, non-covalent BTK inhibitor in previously treated CLL/SLL: Updated results from the Phase 1/2 BRUIN Study</a:t>
                      </a:r>
                    </a:p>
                  </a:txBody>
                  <a:tcPr anchor="ctr"/>
                </a:tc>
                <a:tc>
                  <a:txBody>
                    <a:bodyPr/>
                    <a:lstStyle/>
                    <a:p>
                      <a:pPr algn="ctr" fontAlgn="base"/>
                      <a:r>
                        <a:rPr lang="en-US" sz="1200" b="0" i="0">
                          <a:solidFill>
                            <a:srgbClr val="4E4F4E"/>
                          </a:solidFill>
                          <a:effectLst/>
                          <a:latin typeface="+mj-lt"/>
                        </a:rPr>
                        <a:t>391</a:t>
                      </a:r>
                    </a:p>
                  </a:txBody>
                  <a:tcPr anchor="ctr"/>
                </a:tc>
                <a:tc>
                  <a:txBody>
                    <a:bodyPr/>
                    <a:lstStyle/>
                    <a:p>
                      <a:pPr algn="ctr" fontAlgn="base"/>
                      <a:r>
                        <a:rPr lang="en-US" sz="1200" b="0" i="0" kern="1200">
                          <a:solidFill>
                            <a:srgbClr val="4E4F4E"/>
                          </a:solidFill>
                          <a:effectLst/>
                          <a:latin typeface="+mj-lt"/>
                          <a:ea typeface="+mn-ea"/>
                          <a:cs typeface="+mn-cs"/>
                        </a:rPr>
                        <a:t>Anthony Mato</a:t>
                      </a:r>
                    </a:p>
                  </a:txBody>
                  <a:tcPr anchor="ctr"/>
                </a:tc>
                <a:extLst>
                  <a:ext uri="{0D108BD9-81ED-4DB2-BD59-A6C34878D82A}">
                    <a16:rowId xmlns:a16="http://schemas.microsoft.com/office/drawing/2014/main" val="3073187361"/>
                  </a:ext>
                </a:extLst>
              </a:tr>
              <a:tr h="490452">
                <a:tc>
                  <a:txBody>
                    <a:bodyPr/>
                    <a:lstStyle/>
                    <a:p>
                      <a:pPr algn="ctr" fontAlgn="base"/>
                      <a:r>
                        <a:rPr lang="en-US" sz="1200" b="0" i="0">
                          <a:solidFill>
                            <a:srgbClr val="4E4F4E"/>
                          </a:solidFill>
                          <a:effectLst/>
                          <a:latin typeface="+mj-lt"/>
                        </a:rPr>
                        <a:t>69</a:t>
                      </a:r>
                      <a:r>
                        <a:rPr lang="en-US" sz="1200" b="0" i="0" kern="1200">
                          <a:solidFill>
                            <a:schemeClr val="tx1"/>
                          </a:solidFill>
                          <a:effectLst/>
                          <a:latin typeface="+mn-lt"/>
                          <a:ea typeface="+mn-ea"/>
                          <a:cs typeface="+mn-cs"/>
                        </a:rPr>
                        <a:t> – </a:t>
                      </a:r>
                      <a:r>
                        <a:rPr lang="en-US" sz="1200" b="0" i="0">
                          <a:solidFill>
                            <a:srgbClr val="4E4F4E"/>
                          </a:solidFill>
                          <a:effectLst/>
                          <a:latin typeface="+mj-lt"/>
                        </a:rPr>
                        <a:t>78</a:t>
                      </a:r>
                    </a:p>
                  </a:txBody>
                  <a:tcPr anchor="ctr"/>
                </a:tc>
                <a:tc>
                  <a:txBody>
                    <a:bodyPr/>
                    <a:lstStyle/>
                    <a:p>
                      <a:pPr algn="l" fontAlgn="base"/>
                      <a:r>
                        <a:rPr lang="en-US" sz="1200" b="1" i="0">
                          <a:solidFill>
                            <a:srgbClr val="4E4F4E"/>
                          </a:solidFill>
                          <a:effectLst/>
                          <a:latin typeface="+mj-lt"/>
                        </a:rPr>
                        <a:t>ASCEND</a:t>
                      </a:r>
                      <a:r>
                        <a:rPr lang="en-US" sz="1200" b="0" i="0">
                          <a:solidFill>
                            <a:srgbClr val="4E4F4E"/>
                          </a:solidFill>
                          <a:effectLst/>
                          <a:latin typeface="+mj-lt"/>
                        </a:rPr>
                        <a:t>: Acalabrutinib vs rituximab + idelalisib or bendamustine in relapsed/refractory CLL</a:t>
                      </a:r>
                    </a:p>
                  </a:txBody>
                  <a:tcPr anchor="ctr"/>
                </a:tc>
                <a:tc>
                  <a:txBody>
                    <a:bodyPr/>
                    <a:lstStyle/>
                    <a:p>
                      <a:pPr algn="ctr" fontAlgn="base"/>
                      <a:r>
                        <a:rPr lang="en-US" sz="1200" b="0" i="0">
                          <a:solidFill>
                            <a:srgbClr val="4E4F4E"/>
                          </a:solidFill>
                          <a:effectLst/>
                          <a:latin typeface="+mj-lt"/>
                        </a:rPr>
                        <a:t>393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latin typeface="+mj-lt"/>
                        </a:rPr>
                        <a:t>Wojciech Jurczak</a:t>
                      </a:r>
                    </a:p>
                  </a:txBody>
                  <a:tcPr anchor="ctr"/>
                </a:tc>
                <a:extLst>
                  <a:ext uri="{0D108BD9-81ED-4DB2-BD59-A6C34878D82A}">
                    <a16:rowId xmlns:a16="http://schemas.microsoft.com/office/drawing/2014/main" val="3375744713"/>
                  </a:ext>
                </a:extLst>
              </a:tr>
              <a:tr h="490452">
                <a:tc>
                  <a:txBody>
                    <a:bodyPr/>
                    <a:lstStyle/>
                    <a:p>
                      <a:pPr algn="ctr" fontAlgn="base"/>
                      <a:r>
                        <a:rPr lang="en-US" sz="1200" b="0" i="0">
                          <a:solidFill>
                            <a:srgbClr val="4E4F4E"/>
                          </a:solidFill>
                          <a:effectLst/>
                          <a:latin typeface="+mj-lt"/>
                        </a:rPr>
                        <a:t>79</a:t>
                      </a:r>
                      <a:r>
                        <a:rPr lang="en-US" sz="1200" b="0" i="0" kern="1200">
                          <a:solidFill>
                            <a:schemeClr val="tx1"/>
                          </a:solidFill>
                          <a:effectLst/>
                          <a:latin typeface="+mn-lt"/>
                          <a:ea typeface="+mn-ea"/>
                          <a:cs typeface="+mn-cs"/>
                        </a:rPr>
                        <a:t> – </a:t>
                      </a:r>
                      <a:r>
                        <a:rPr lang="en-US" sz="1200" b="0" i="0">
                          <a:solidFill>
                            <a:srgbClr val="4E4F4E"/>
                          </a:solidFill>
                          <a:effectLst/>
                          <a:latin typeface="+mj-lt"/>
                        </a:rPr>
                        <a:t>89</a:t>
                      </a:r>
                    </a:p>
                  </a:txBody>
                  <a:tcPr anchor="ctr"/>
                </a:tc>
                <a:tc>
                  <a:txBody>
                    <a:bodyPr/>
                    <a:lstStyle/>
                    <a:p>
                      <a:pPr algn="l" fontAlgn="base"/>
                      <a:r>
                        <a:rPr lang="en-US" sz="1200" b="1" i="0">
                          <a:solidFill>
                            <a:srgbClr val="4E4F4E"/>
                          </a:solidFill>
                          <a:effectLst/>
                          <a:latin typeface="+mj-lt"/>
                        </a:rPr>
                        <a:t>Vision HO141</a:t>
                      </a:r>
                      <a:r>
                        <a:rPr lang="en-US" sz="1200" b="0" i="0">
                          <a:solidFill>
                            <a:srgbClr val="4E4F4E"/>
                          </a:solidFill>
                          <a:effectLst/>
                          <a:latin typeface="+mj-lt"/>
                        </a:rPr>
                        <a:t>: Time-limited venetoclax and ibrutinib for patients with relapsed/refractory CLL who have undetectable MRD: Primary Analysis</a:t>
                      </a:r>
                    </a:p>
                  </a:txBody>
                  <a:tcPr anchor="ctr"/>
                </a:tc>
                <a:tc>
                  <a:txBody>
                    <a:bodyPr/>
                    <a:lstStyle/>
                    <a:p>
                      <a:pPr algn="ctr" fontAlgn="base"/>
                      <a:r>
                        <a:rPr lang="en-US" sz="1200" b="0" i="0">
                          <a:solidFill>
                            <a:srgbClr val="4E4F4E"/>
                          </a:solidFill>
                          <a:effectLst/>
                          <a:latin typeface="+mj-lt"/>
                        </a:rPr>
                        <a:t>69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latin typeface="+mj-lt"/>
                        </a:rPr>
                        <a:t>Carsten Niemann</a:t>
                      </a:r>
                    </a:p>
                  </a:txBody>
                  <a:tcPr anchor="ctr"/>
                </a:tc>
                <a:extLst>
                  <a:ext uri="{0D108BD9-81ED-4DB2-BD59-A6C34878D82A}">
                    <a16:rowId xmlns:a16="http://schemas.microsoft.com/office/drawing/2014/main" val="3819257182"/>
                  </a:ext>
                </a:extLst>
              </a:tr>
              <a:tr h="490452">
                <a:tc>
                  <a:txBody>
                    <a:bodyPr/>
                    <a:lstStyle/>
                    <a:p>
                      <a:pPr algn="ctr" fontAlgn="base"/>
                      <a:r>
                        <a:rPr lang="en-US" sz="1200" b="0" i="0">
                          <a:solidFill>
                            <a:srgbClr val="4E4F4E"/>
                          </a:solidFill>
                          <a:effectLst/>
                          <a:latin typeface="+mj-lt"/>
                        </a:rPr>
                        <a:t>90</a:t>
                      </a:r>
                      <a:r>
                        <a:rPr lang="en-US" sz="1200" b="0" i="0" kern="1200">
                          <a:solidFill>
                            <a:schemeClr val="tx1"/>
                          </a:solidFill>
                          <a:effectLst/>
                          <a:latin typeface="+mn-lt"/>
                          <a:ea typeface="+mn-ea"/>
                          <a:cs typeface="+mn-cs"/>
                        </a:rPr>
                        <a:t> – </a:t>
                      </a:r>
                      <a:r>
                        <a:rPr lang="en-US" sz="1200" b="0" i="0">
                          <a:solidFill>
                            <a:srgbClr val="4E4F4E"/>
                          </a:solidFill>
                          <a:effectLst/>
                          <a:latin typeface="+mj-lt"/>
                        </a:rPr>
                        <a:t>97</a:t>
                      </a:r>
                    </a:p>
                  </a:txBody>
                  <a:tcPr anchor="ctr"/>
                </a:tc>
                <a:tc>
                  <a:txBody>
                    <a:bodyPr/>
                    <a:lstStyle/>
                    <a:p>
                      <a:pPr algn="l" fontAlgn="base"/>
                      <a:r>
                        <a:rPr lang="en-US" sz="1200" b="0" i="0">
                          <a:solidFill>
                            <a:srgbClr val="4E4F4E"/>
                          </a:solidFill>
                          <a:effectLst/>
                          <a:latin typeface="+mj-lt"/>
                        </a:rPr>
                        <a:t>Phase 2 study of zanubrutinib in BTK inhibitor-intolerant patients with relapsed/refractory B-cell malignancies</a:t>
                      </a:r>
                    </a:p>
                  </a:txBody>
                  <a:tcPr anchor="ctr"/>
                </a:tc>
                <a:tc>
                  <a:txBody>
                    <a:bodyPr/>
                    <a:lstStyle/>
                    <a:p>
                      <a:pPr algn="ctr" fontAlgn="base"/>
                      <a:r>
                        <a:rPr lang="en-US" sz="1200" b="0" i="0">
                          <a:solidFill>
                            <a:srgbClr val="4E4F4E"/>
                          </a:solidFill>
                          <a:effectLst/>
                          <a:latin typeface="+mj-lt"/>
                        </a:rPr>
                        <a:t>1410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latin typeface="+mj-lt"/>
                        </a:rPr>
                        <a:t>Mazyar </a:t>
                      </a:r>
                      <a:r>
                        <a:rPr lang="de-DE" sz="1200" err="1">
                          <a:latin typeface="+mj-lt"/>
                        </a:rPr>
                        <a:t>Shadman</a:t>
                      </a:r>
                      <a:endParaRPr lang="de-DE" sz="1200">
                        <a:latin typeface="+mj-lt"/>
                      </a:endParaRPr>
                    </a:p>
                  </a:txBody>
                  <a:tcPr anchor="ctr"/>
                </a:tc>
                <a:extLst>
                  <a:ext uri="{0D108BD9-81ED-4DB2-BD59-A6C34878D82A}">
                    <a16:rowId xmlns:a16="http://schemas.microsoft.com/office/drawing/2014/main" val="821058421"/>
                  </a:ext>
                </a:extLst>
              </a:tr>
              <a:tr h="490452">
                <a:tc>
                  <a:txBody>
                    <a:bodyPr/>
                    <a:lstStyle/>
                    <a:p>
                      <a:pPr algn="ctr" fontAlgn="base"/>
                      <a:r>
                        <a:rPr lang="en-US" sz="1200" b="0" i="0" kern="1200">
                          <a:solidFill>
                            <a:srgbClr val="4E4F4E"/>
                          </a:solidFill>
                          <a:effectLst/>
                          <a:latin typeface="+mj-lt"/>
                          <a:ea typeface="+mn-ea"/>
                          <a:cs typeface="+mn-cs"/>
                        </a:rPr>
                        <a:t>98</a:t>
                      </a:r>
                      <a:r>
                        <a:rPr lang="en-US" sz="1200" b="0" i="0" kern="1200">
                          <a:solidFill>
                            <a:schemeClr val="tx1"/>
                          </a:solidFill>
                          <a:effectLst/>
                          <a:latin typeface="+mn-lt"/>
                          <a:ea typeface="+mn-ea"/>
                          <a:cs typeface="+mn-cs"/>
                        </a:rPr>
                        <a:t> – </a:t>
                      </a:r>
                      <a:r>
                        <a:rPr lang="en-US" sz="1200" b="0" i="0" kern="1200">
                          <a:solidFill>
                            <a:srgbClr val="4E4F4E"/>
                          </a:solidFill>
                          <a:effectLst/>
                          <a:latin typeface="+mj-lt"/>
                          <a:ea typeface="+mn-ea"/>
                          <a:cs typeface="+mn-cs"/>
                        </a:rPr>
                        <a:t>103</a:t>
                      </a:r>
                    </a:p>
                  </a:txBody>
                  <a:tcPr anchor="ctr"/>
                </a:tc>
                <a:tc>
                  <a:txBody>
                    <a:bodyPr/>
                    <a:lstStyle/>
                    <a:p>
                      <a:pPr algn="l" fontAlgn="base"/>
                      <a:r>
                        <a:rPr lang="en-US" sz="1200" b="0" i="0" kern="1200">
                          <a:solidFill>
                            <a:srgbClr val="4E4F4E"/>
                          </a:solidFill>
                          <a:effectLst/>
                          <a:latin typeface="+mj-lt"/>
                          <a:ea typeface="+mn-ea"/>
                          <a:cs typeface="+mn-cs"/>
                        </a:rPr>
                        <a:t>Preliminary safety and efficacy from a multicenter, investigator-initiated Phase 2 study in untreated TP53 mutant MCL with zanubrutinib, obinutuzumab, and venetoclax (BOVen)</a:t>
                      </a:r>
                    </a:p>
                  </a:txBody>
                  <a:tcPr anchor="ctr"/>
                </a:tc>
                <a:tc>
                  <a:txBody>
                    <a:bodyPr/>
                    <a:lstStyle/>
                    <a:p>
                      <a:pPr algn="ctr" fontAlgn="base"/>
                      <a:r>
                        <a:rPr lang="en-US" sz="1200" b="0" i="0" kern="1200">
                          <a:solidFill>
                            <a:srgbClr val="4E4F4E"/>
                          </a:solidFill>
                          <a:effectLst/>
                          <a:latin typeface="+mj-lt"/>
                          <a:ea typeface="+mn-ea"/>
                          <a:cs typeface="+mn-cs"/>
                        </a:rPr>
                        <a:t>3540</a:t>
                      </a:r>
                    </a:p>
                  </a:txBody>
                  <a:tcPr anchor="ctr"/>
                </a:tc>
                <a:tc>
                  <a:txBody>
                    <a:bodyPr/>
                    <a:lstStyle/>
                    <a:p>
                      <a:pPr algn="ctr"/>
                      <a:r>
                        <a:rPr lang="de-DE" sz="1200">
                          <a:latin typeface="+mj-lt"/>
                        </a:rPr>
                        <a:t>Anita Kumar</a:t>
                      </a:r>
                    </a:p>
                  </a:txBody>
                  <a:tcPr anchor="ctr"/>
                </a:tc>
                <a:extLst>
                  <a:ext uri="{0D108BD9-81ED-4DB2-BD59-A6C34878D82A}">
                    <a16:rowId xmlns:a16="http://schemas.microsoft.com/office/drawing/2014/main" val="842912487"/>
                  </a:ext>
                </a:extLst>
              </a:tr>
              <a:tr h="490452">
                <a:tc>
                  <a:txBody>
                    <a:bodyPr/>
                    <a:lstStyle/>
                    <a:p>
                      <a:pPr algn="ctr" fontAlgn="base"/>
                      <a:r>
                        <a:rPr lang="en-US" sz="1200" b="0" i="0">
                          <a:solidFill>
                            <a:srgbClr val="4E4F4E"/>
                          </a:solidFill>
                          <a:effectLst/>
                          <a:latin typeface="+mj-lt"/>
                        </a:rPr>
                        <a:t>104</a:t>
                      </a:r>
                      <a:r>
                        <a:rPr lang="en-US" sz="1200" b="0" i="0" kern="1200">
                          <a:solidFill>
                            <a:schemeClr val="tx1"/>
                          </a:solidFill>
                          <a:effectLst/>
                          <a:latin typeface="+mn-lt"/>
                          <a:ea typeface="+mn-ea"/>
                          <a:cs typeface="+mn-cs"/>
                        </a:rPr>
                        <a:t> – </a:t>
                      </a:r>
                      <a:r>
                        <a:rPr lang="en-US" sz="1200" b="0" i="0">
                          <a:solidFill>
                            <a:srgbClr val="4E4F4E"/>
                          </a:solidFill>
                          <a:effectLst/>
                          <a:latin typeface="+mj-lt"/>
                        </a:rPr>
                        <a:t>112</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e-DE" sz="1200" b="0" kern="1200" err="1">
                          <a:solidFill>
                            <a:schemeClr val="dk1"/>
                          </a:solidFill>
                          <a:latin typeface="+mj-lt"/>
                          <a:ea typeface="+mn-ea"/>
                          <a:cs typeface="+mn-cs"/>
                        </a:rPr>
                        <a:t>Preliminary</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safety</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and</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efficacy</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data</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from</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patients</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with</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relapsed</a:t>
                      </a:r>
                      <a:r>
                        <a:rPr lang="de-DE" sz="1200" b="0" kern="1200">
                          <a:solidFill>
                            <a:schemeClr val="dk1"/>
                          </a:solidFill>
                          <a:latin typeface="+mj-lt"/>
                          <a:ea typeface="+mn-ea"/>
                          <a:cs typeface="+mn-cs"/>
                        </a:rPr>
                        <a:t>/</a:t>
                      </a:r>
                      <a:r>
                        <a:rPr lang="de-DE" sz="1200" b="0" kern="1200" err="1">
                          <a:solidFill>
                            <a:schemeClr val="dk1"/>
                          </a:solidFill>
                          <a:latin typeface="+mj-lt"/>
                          <a:ea typeface="+mn-ea"/>
                          <a:cs typeface="+mn-cs"/>
                        </a:rPr>
                        <a:t>refractory</a:t>
                      </a:r>
                      <a:r>
                        <a:rPr lang="de-DE" sz="1200" b="0" kern="1200">
                          <a:solidFill>
                            <a:schemeClr val="dk1"/>
                          </a:solidFill>
                          <a:latin typeface="+mj-lt"/>
                          <a:ea typeface="+mn-ea"/>
                          <a:cs typeface="+mn-cs"/>
                        </a:rPr>
                        <a:t> B-</a:t>
                      </a:r>
                      <a:r>
                        <a:rPr lang="de-DE" sz="1200" b="0" kern="1200" err="1">
                          <a:solidFill>
                            <a:schemeClr val="dk1"/>
                          </a:solidFill>
                          <a:latin typeface="+mj-lt"/>
                          <a:ea typeface="+mn-ea"/>
                          <a:cs typeface="+mn-cs"/>
                        </a:rPr>
                        <a:t>cell</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malignancies</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treated</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with</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the</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novel</a:t>
                      </a:r>
                      <a:r>
                        <a:rPr lang="de-DE" sz="1200" b="0" kern="1200">
                          <a:solidFill>
                            <a:schemeClr val="dk1"/>
                          </a:solidFill>
                          <a:latin typeface="+mj-lt"/>
                          <a:ea typeface="+mn-ea"/>
                          <a:cs typeface="+mn-cs"/>
                        </a:rPr>
                        <a:t> BCL2 </a:t>
                      </a:r>
                      <a:r>
                        <a:rPr lang="de-DE" sz="1200" b="0" kern="1200" err="1">
                          <a:solidFill>
                            <a:schemeClr val="dk1"/>
                          </a:solidFill>
                          <a:latin typeface="+mj-lt"/>
                          <a:ea typeface="+mn-ea"/>
                          <a:cs typeface="+mn-cs"/>
                        </a:rPr>
                        <a:t>inhibitor</a:t>
                      </a:r>
                      <a:r>
                        <a:rPr lang="de-DE" sz="1200" b="0" kern="1200">
                          <a:solidFill>
                            <a:schemeClr val="dk1"/>
                          </a:solidFill>
                          <a:latin typeface="+mj-lt"/>
                          <a:ea typeface="+mn-ea"/>
                          <a:cs typeface="+mn-cs"/>
                        </a:rPr>
                        <a:t> BGB-11417 in </a:t>
                      </a:r>
                      <a:r>
                        <a:rPr lang="de-DE" sz="1200" b="0" kern="1200" err="1">
                          <a:solidFill>
                            <a:schemeClr val="dk1"/>
                          </a:solidFill>
                          <a:latin typeface="+mj-lt"/>
                          <a:ea typeface="+mn-ea"/>
                          <a:cs typeface="+mn-cs"/>
                        </a:rPr>
                        <a:t>monotherapy</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or</a:t>
                      </a:r>
                      <a:r>
                        <a:rPr lang="de-DE" sz="1200" b="0" kern="1200">
                          <a:solidFill>
                            <a:schemeClr val="dk1"/>
                          </a:solidFill>
                          <a:latin typeface="+mj-lt"/>
                          <a:ea typeface="+mn-ea"/>
                          <a:cs typeface="+mn-cs"/>
                        </a:rPr>
                        <a:t> in </a:t>
                      </a:r>
                      <a:r>
                        <a:rPr lang="de-DE" sz="1200" b="0" kern="1200" err="1">
                          <a:solidFill>
                            <a:schemeClr val="dk1"/>
                          </a:solidFill>
                          <a:latin typeface="+mj-lt"/>
                          <a:ea typeface="+mn-ea"/>
                          <a:cs typeface="+mn-cs"/>
                        </a:rPr>
                        <a:t>combination</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with</a:t>
                      </a:r>
                      <a:r>
                        <a:rPr lang="de-DE" sz="1200" b="0" kern="1200">
                          <a:solidFill>
                            <a:schemeClr val="dk1"/>
                          </a:solidFill>
                          <a:latin typeface="+mj-lt"/>
                          <a:ea typeface="+mn-ea"/>
                          <a:cs typeface="+mn-cs"/>
                        </a:rPr>
                        <a:t> </a:t>
                      </a:r>
                      <a:r>
                        <a:rPr lang="de-DE" sz="1200" b="0" kern="1200" err="1">
                          <a:solidFill>
                            <a:schemeClr val="dk1"/>
                          </a:solidFill>
                          <a:latin typeface="+mj-lt"/>
                          <a:ea typeface="+mn-ea"/>
                          <a:cs typeface="+mn-cs"/>
                        </a:rPr>
                        <a:t>zanubrutinib</a:t>
                      </a:r>
                      <a:endParaRPr lang="de-DE" sz="1200" b="0" kern="1200">
                        <a:solidFill>
                          <a:schemeClr val="dk1"/>
                        </a:solidFill>
                        <a:latin typeface="+mj-lt"/>
                        <a:ea typeface="+mn-ea"/>
                        <a:cs typeface="+mn-cs"/>
                      </a:endParaRP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de-DE" sz="1200" b="0" kern="1200">
                          <a:solidFill>
                            <a:schemeClr val="dk1"/>
                          </a:solidFill>
                          <a:latin typeface="+mj-lt"/>
                          <a:ea typeface="+mn-ea"/>
                          <a:cs typeface="+mn-cs"/>
                        </a:rPr>
                        <a:t>1419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latin typeface="+mj-lt"/>
                        </a:rPr>
                        <a:t>Constantine Tam</a:t>
                      </a:r>
                    </a:p>
                  </a:txBody>
                  <a:tcPr anchor="ctr"/>
                </a:tc>
                <a:extLst>
                  <a:ext uri="{0D108BD9-81ED-4DB2-BD59-A6C34878D82A}">
                    <a16:rowId xmlns:a16="http://schemas.microsoft.com/office/drawing/2014/main" val="2271587091"/>
                  </a:ext>
                </a:extLst>
              </a:tr>
            </a:tbl>
          </a:graphicData>
        </a:graphic>
      </p:graphicFrame>
      <p:sp>
        <p:nvSpPr>
          <p:cNvPr id="4" name="Titel 3">
            <a:extLst>
              <a:ext uri="{FF2B5EF4-FFF2-40B4-BE49-F238E27FC236}">
                <a16:creationId xmlns:a16="http://schemas.microsoft.com/office/drawing/2014/main" id="{32CA3B53-B76F-6945-9A47-5FD42D1039E4}"/>
              </a:ext>
            </a:extLst>
          </p:cNvPr>
          <p:cNvSpPr>
            <a:spLocks noGrp="1"/>
          </p:cNvSpPr>
          <p:nvPr>
            <p:ph type="title"/>
          </p:nvPr>
        </p:nvSpPr>
        <p:spPr/>
        <p:txBody>
          <a:bodyPr/>
          <a:lstStyle/>
          <a:p>
            <a:r>
              <a:rPr lang="de-DE"/>
              <a:t>Contents (ii)</a:t>
            </a:r>
          </a:p>
        </p:txBody>
      </p:sp>
    </p:spTree>
    <p:extLst>
      <p:ext uri="{BB962C8B-B14F-4D97-AF65-F5344CB8AC3E}">
        <p14:creationId xmlns:p14="http://schemas.microsoft.com/office/powerpoint/2010/main" val="2292451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4B8B9802-4DB8-4F16-9D2E-772B9244D95E}"/>
              </a:ext>
            </a:extLst>
          </p:cNvPr>
          <p:cNvSpPr txBox="1">
            <a:spLocks/>
          </p:cNvSpPr>
          <p:nvPr/>
        </p:nvSpPr>
        <p:spPr>
          <a:xfrm>
            <a:off x="274320" y="6153912"/>
            <a:ext cx="9870451" cy="667512"/>
          </a:xfrm>
          <a:prstGeom prst="rect">
            <a:avLst/>
          </a:prstGeom>
        </p:spPr>
        <p:txBody>
          <a:bodyPr anchor="b">
            <a:noAutofit/>
          </a:bodyPr>
          <a:lstStyle>
            <a:defPPr>
              <a:defRPr lang="en-GB"/>
            </a:defPPr>
            <a:lvl1pPr algn="l" rtl="0" fontAlgn="base">
              <a:spcBef>
                <a:spcPct val="0"/>
              </a:spcBef>
              <a:spcAft>
                <a:spcPct val="0"/>
              </a:spcAft>
              <a:defRPr lang="en-US" sz="1200" b="0" kern="0" baseline="0" smtClean="0">
                <a:solidFill>
                  <a:schemeClr val="bg2">
                    <a:lumMod val="75000"/>
                  </a:schemeClr>
                </a:solidFill>
                <a:latin typeface="Calibri" charset="0"/>
                <a:ea typeface="Calibri" charset="0"/>
                <a:cs typeface="Calibri"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NZ">
              <a:latin typeface="+mn-lt"/>
              <a:cs typeface="Times New Roman" panose="02020603050405020304" pitchFamily="18" charset="0"/>
            </a:endParaRPr>
          </a:p>
        </p:txBody>
      </p:sp>
      <p:sp>
        <p:nvSpPr>
          <p:cNvPr id="9" name="Content Placeholder 11">
            <a:extLst>
              <a:ext uri="{FF2B5EF4-FFF2-40B4-BE49-F238E27FC236}">
                <a16:creationId xmlns:a16="http://schemas.microsoft.com/office/drawing/2014/main" id="{E12AF22C-6127-451A-AE0D-F5326EC97238}"/>
              </a:ext>
            </a:extLst>
          </p:cNvPr>
          <p:cNvSpPr txBox="1">
            <a:spLocks/>
          </p:cNvSpPr>
          <p:nvPr/>
        </p:nvSpPr>
        <p:spPr bwMode="auto">
          <a:xfrm>
            <a:off x="401291" y="4872624"/>
            <a:ext cx="11382721" cy="146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342891" indent="-342891" algn="l" rtl="0" eaLnBrk="1" fontAlgn="base" hangingPunct="1">
              <a:spcBef>
                <a:spcPts val="0"/>
              </a:spcBef>
              <a:spcAft>
                <a:spcPts val="600"/>
              </a:spcAft>
              <a:buClr>
                <a:schemeClr val="accent2">
                  <a:lumMod val="75000"/>
                </a:schemeClr>
              </a:buClr>
              <a:buSzPct val="125000"/>
              <a:buFont typeface="Wingdings" charset="2"/>
              <a:buChar char="§"/>
              <a:defRPr sz="2000" b="1">
                <a:solidFill>
                  <a:schemeClr val="bg2">
                    <a:lumMod val="75000"/>
                  </a:schemeClr>
                </a:solidFill>
                <a:latin typeface="Calibri"/>
                <a:ea typeface="+mn-ea"/>
                <a:cs typeface="Calibri"/>
              </a:defRPr>
            </a:lvl1pPr>
            <a:lvl2pPr marL="742932" indent="-285744" algn="l" rtl="0" eaLnBrk="1" fontAlgn="base" hangingPunct="1">
              <a:spcBef>
                <a:spcPts val="0"/>
              </a:spcBef>
              <a:spcAft>
                <a:spcPts val="600"/>
              </a:spcAft>
              <a:buClr>
                <a:schemeClr val="accent2">
                  <a:lumMod val="75000"/>
                </a:schemeClr>
              </a:buClr>
              <a:buSzPct val="125000"/>
              <a:buFont typeface="Lucida Grande"/>
              <a:buChar char="–"/>
              <a:defRPr sz="1800" b="0">
                <a:solidFill>
                  <a:schemeClr val="bg2">
                    <a:lumMod val="75000"/>
                  </a:schemeClr>
                </a:solidFill>
                <a:latin typeface="Calibri"/>
                <a:cs typeface="Calibri"/>
              </a:defRPr>
            </a:lvl2pPr>
            <a:lvl3pPr marL="1142971" indent="-228594" algn="l" rtl="0" eaLnBrk="1" fontAlgn="base" hangingPunct="1">
              <a:spcBef>
                <a:spcPts val="0"/>
              </a:spcBef>
              <a:spcAft>
                <a:spcPts val="600"/>
              </a:spcAft>
              <a:buClr>
                <a:schemeClr val="accent2">
                  <a:lumMod val="75000"/>
                </a:schemeClr>
              </a:buClr>
              <a:buSzPct val="125000"/>
              <a:buFont typeface="Wingdings" charset="2"/>
              <a:buChar char="§"/>
              <a:defRPr sz="1600" b="0">
                <a:solidFill>
                  <a:schemeClr val="bg2">
                    <a:lumMod val="75000"/>
                  </a:schemeClr>
                </a:solidFill>
                <a:latin typeface="Calibri"/>
                <a:cs typeface="Calibri"/>
              </a:defRPr>
            </a:lvl3pPr>
            <a:lvl4pPr marL="1600160" indent="-228594" algn="l" rtl="0" eaLnBrk="1" fontAlgn="base" hangingPunct="1">
              <a:spcBef>
                <a:spcPct val="20000"/>
              </a:spcBef>
              <a:spcAft>
                <a:spcPct val="0"/>
              </a:spcAft>
              <a:buClr>
                <a:srgbClr val="BC5C8A"/>
              </a:buClr>
              <a:defRPr sz="1800" b="0">
                <a:solidFill>
                  <a:schemeClr val="bg2"/>
                </a:solidFill>
                <a:effectLst/>
                <a:latin typeface="+mj-lt"/>
              </a:defRPr>
            </a:lvl4pPr>
            <a:lvl5pPr marL="2057349" indent="-228594" algn="l" rtl="0" eaLnBrk="1" fontAlgn="base" hangingPunct="1">
              <a:spcBef>
                <a:spcPct val="20000"/>
              </a:spcBef>
              <a:spcAft>
                <a:spcPct val="0"/>
              </a:spcAft>
              <a:buClr>
                <a:srgbClr val="BC5C8A"/>
              </a:buClr>
              <a:buChar char="»"/>
              <a:defRPr sz="1800" b="0">
                <a:solidFill>
                  <a:schemeClr val="bg2"/>
                </a:solidFill>
                <a:effectLst/>
                <a:latin typeface="+mj-lt"/>
              </a:defRPr>
            </a:lvl5pPr>
            <a:lvl6pPr marL="2514537"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6pPr>
            <a:lvl7pPr marL="2971726"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7pPr>
            <a:lvl8pPr marL="3428914"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8pPr>
            <a:lvl9pPr marL="3886103" indent="-228594" algn="l" rtl="0" eaLnBrk="1" fontAlgn="base" hangingPunct="1">
              <a:spcBef>
                <a:spcPct val="20000"/>
              </a:spcBef>
              <a:spcAft>
                <a:spcPct val="0"/>
              </a:spcAft>
              <a:buClr>
                <a:srgbClr val="BC5C8A"/>
              </a:buClr>
              <a:buChar char="»"/>
              <a:defRPr sz="1800" b="1">
                <a:solidFill>
                  <a:schemeClr val="bg1"/>
                </a:solidFill>
                <a:effectLst>
                  <a:outerShdw blurRad="38100" dist="38100" dir="2700000" algn="tl">
                    <a:srgbClr val="C0C0C0"/>
                  </a:outerShdw>
                </a:effectLst>
                <a:latin typeface="Times New Roman" pitchFamily="18" charset="0"/>
              </a:defRPr>
            </a:lvl9pPr>
          </a:lstStyle>
          <a:p>
            <a:pPr marL="342265" indent="-342265">
              <a:spcAft>
                <a:spcPts val="800"/>
              </a:spcAft>
              <a:buClr>
                <a:schemeClr val="bg2"/>
              </a:buClr>
              <a:buFont typeface="Arial" panose="020B0604020202020204" pitchFamily="34" charset="0"/>
              <a:buChar char="•"/>
            </a:pPr>
            <a:r>
              <a:rPr lang="en-US" sz="1400" b="0" kern="0">
                <a:solidFill>
                  <a:schemeClr val="tx1"/>
                </a:solidFill>
                <a:latin typeface="+mn-lt"/>
                <a:cs typeface="Arial"/>
              </a:rPr>
              <a:t>Post-randomization dose reductions or discontinuations due to AEs were infrequent</a:t>
            </a:r>
            <a:endParaRPr lang="de-DE">
              <a:solidFill>
                <a:schemeClr val="tx1"/>
              </a:solidFill>
              <a:cs typeface="Arial"/>
            </a:endParaRPr>
          </a:p>
          <a:p>
            <a:pPr marL="342265" indent="-342265">
              <a:spcAft>
                <a:spcPts val="800"/>
              </a:spcAft>
              <a:buClr>
                <a:schemeClr val="bg2"/>
              </a:buClr>
              <a:buFont typeface="Arial" panose="020B0604020202020204" pitchFamily="34" charset="0"/>
              <a:buChar char="•"/>
            </a:pPr>
            <a:r>
              <a:rPr lang="en-US" sz="1400" b="0" kern="0">
                <a:solidFill>
                  <a:schemeClr val="tx1"/>
                </a:solidFill>
                <a:latin typeface="+mn-lt"/>
                <a:cs typeface="Arial"/>
              </a:rPr>
              <a:t>148/164 patients (90%) completed pre-randomization treatment with ibrutinib + </a:t>
            </a:r>
            <a:r>
              <a:rPr lang="en-US" sz="1400" b="0" kern="0" err="1">
                <a:solidFill>
                  <a:schemeClr val="tx1"/>
                </a:solidFill>
                <a:latin typeface="+mn-lt"/>
                <a:cs typeface="Arial"/>
              </a:rPr>
              <a:t>venetoclax</a:t>
            </a:r>
            <a:r>
              <a:rPr lang="en-US" sz="1400" b="0" kern="0">
                <a:solidFill>
                  <a:schemeClr val="tx1"/>
                </a:solidFill>
                <a:latin typeface="+mn-lt"/>
                <a:cs typeface="Arial"/>
              </a:rPr>
              <a:t> </a:t>
            </a:r>
            <a:endParaRPr lang="en-US" sz="1400" b="0" kern="0">
              <a:solidFill>
                <a:schemeClr val="tx1"/>
              </a:solidFill>
              <a:latin typeface="+mn-lt"/>
              <a:cs typeface="Arial" panose="020B0604020202020204" pitchFamily="34" charset="0"/>
            </a:endParaRPr>
          </a:p>
          <a:p>
            <a:pPr marL="342265" indent="-342265">
              <a:spcAft>
                <a:spcPts val="800"/>
              </a:spcAft>
              <a:buClr>
                <a:schemeClr val="bg2"/>
              </a:buClr>
              <a:buFont typeface="Arial" panose="020B0604020202020204" pitchFamily="34" charset="0"/>
              <a:buChar char="•"/>
            </a:pPr>
            <a:r>
              <a:rPr lang="en-US" sz="1400" b="0" kern="0">
                <a:solidFill>
                  <a:schemeClr val="tx1"/>
                </a:solidFill>
                <a:latin typeface="+mn-lt"/>
                <a:cs typeface="Arial"/>
              </a:rPr>
              <a:t>9 patients had AEs leading to dose reduction; dose reduction led to AE resolution in 5 (56%) patients</a:t>
            </a:r>
            <a:endParaRPr lang="en-US" sz="1400" b="0" strike="sngStrike" kern="0">
              <a:solidFill>
                <a:schemeClr val="tx1"/>
              </a:solidFill>
              <a:latin typeface="+mn-lt"/>
              <a:cs typeface="Arial"/>
            </a:endParaRPr>
          </a:p>
          <a:p>
            <a:pPr marL="342265" indent="-342265">
              <a:spcAft>
                <a:spcPts val="800"/>
              </a:spcAft>
              <a:buClr>
                <a:schemeClr val="bg2"/>
              </a:buClr>
              <a:buFont typeface="Arial" panose="020B0604020202020204" pitchFamily="34" charset="0"/>
              <a:buChar char="•"/>
            </a:pPr>
            <a:r>
              <a:rPr lang="en-US" sz="1400" b="0" kern="0">
                <a:solidFill>
                  <a:schemeClr val="tx1"/>
                </a:solidFill>
                <a:latin typeface="+mn-lt"/>
                <a:cs typeface="Arial"/>
              </a:rPr>
              <a:t>Treatment was well tolerated with common concomitant medications, including antihypertensives (37%), proton pump inhibitors (32%), antiplatelet agents (32%), and growth factors (30%)</a:t>
            </a:r>
          </a:p>
        </p:txBody>
      </p:sp>
      <p:graphicFrame>
        <p:nvGraphicFramePr>
          <p:cNvPr id="5" name="Tabelle 5">
            <a:extLst>
              <a:ext uri="{FF2B5EF4-FFF2-40B4-BE49-F238E27FC236}">
                <a16:creationId xmlns:a16="http://schemas.microsoft.com/office/drawing/2014/main" id="{F52FBF3E-E9C5-4D6A-908B-7BCA3F91B12E}"/>
              </a:ext>
            </a:extLst>
          </p:cNvPr>
          <p:cNvGraphicFramePr>
            <a:graphicFrameLocks noGrp="1"/>
          </p:cNvGraphicFramePr>
          <p:nvPr>
            <p:extLst>
              <p:ext uri="{D42A27DB-BD31-4B8C-83A1-F6EECF244321}">
                <p14:modId xmlns:p14="http://schemas.microsoft.com/office/powerpoint/2010/main" val="1374358532"/>
              </p:ext>
            </p:extLst>
          </p:nvPr>
        </p:nvGraphicFramePr>
        <p:xfrm>
          <a:off x="401291" y="1810542"/>
          <a:ext cx="11395421" cy="2976000"/>
        </p:xfrm>
        <a:graphic>
          <a:graphicData uri="http://schemas.openxmlformats.org/drawingml/2006/table">
            <a:tbl>
              <a:tblPr firstRow="1" bandRow="1">
                <a:tableStyleId>{5C22544A-7EE6-4342-B048-85BDC9FD1C3A}</a:tableStyleId>
              </a:tblPr>
              <a:tblGrid>
                <a:gridCol w="4140481">
                  <a:extLst>
                    <a:ext uri="{9D8B030D-6E8A-4147-A177-3AD203B41FA5}">
                      <a16:colId xmlns:a16="http://schemas.microsoft.com/office/drawing/2014/main" val="3748677668"/>
                    </a:ext>
                  </a:extLst>
                </a:gridCol>
                <a:gridCol w="1813735">
                  <a:extLst>
                    <a:ext uri="{9D8B030D-6E8A-4147-A177-3AD203B41FA5}">
                      <a16:colId xmlns:a16="http://schemas.microsoft.com/office/drawing/2014/main" val="2854392527"/>
                    </a:ext>
                  </a:extLst>
                </a:gridCol>
                <a:gridCol w="1813735">
                  <a:extLst>
                    <a:ext uri="{9D8B030D-6E8A-4147-A177-3AD203B41FA5}">
                      <a16:colId xmlns:a16="http://schemas.microsoft.com/office/drawing/2014/main" val="1048807963"/>
                    </a:ext>
                  </a:extLst>
                </a:gridCol>
                <a:gridCol w="1813735">
                  <a:extLst>
                    <a:ext uri="{9D8B030D-6E8A-4147-A177-3AD203B41FA5}">
                      <a16:colId xmlns:a16="http://schemas.microsoft.com/office/drawing/2014/main" val="3050218401"/>
                    </a:ext>
                  </a:extLst>
                </a:gridCol>
                <a:gridCol w="1813735">
                  <a:extLst>
                    <a:ext uri="{9D8B030D-6E8A-4147-A177-3AD203B41FA5}">
                      <a16:colId xmlns:a16="http://schemas.microsoft.com/office/drawing/2014/main" val="2836032151"/>
                    </a:ext>
                  </a:extLst>
                </a:gridCol>
              </a:tblGrid>
              <a:tr h="0">
                <a:tc rowSpan="2">
                  <a:txBody>
                    <a:bodyPr/>
                    <a:lstStyle/>
                    <a:p>
                      <a:r>
                        <a:rPr lang="de-DE" sz="1400"/>
                        <a:t>Dose Reduction/Discontinuation</a:t>
                      </a:r>
                    </a:p>
                    <a:p>
                      <a:r>
                        <a:rPr lang="de-DE" sz="1400"/>
                        <a:t>Post-randomization, n(%)</a:t>
                      </a:r>
                    </a:p>
                  </a:txBody>
                  <a:tcPr marL="144000" marT="46800" marB="46800" anchor="ctr"/>
                </a:tc>
                <a:tc gridSpan="2">
                  <a:txBody>
                    <a:bodyPr/>
                    <a:lstStyle/>
                    <a:p>
                      <a:pPr algn="ctr"/>
                      <a:r>
                        <a:rPr lang="de-DE" sz="1400">
                          <a:solidFill>
                            <a:schemeClr val="bg1"/>
                          </a:solidFill>
                        </a:rPr>
                        <a:t>Confirmed uMRD (n=86)</a:t>
                      </a:r>
                    </a:p>
                  </a:txBody>
                  <a:tcPr marT="46800" marB="46800" anchor="ctr">
                    <a:lnB w="12700" cap="flat" cmpd="sng" algn="ctr">
                      <a:solidFill>
                        <a:schemeClr val="bg1"/>
                      </a:solidFill>
                      <a:prstDash val="solid"/>
                      <a:round/>
                      <a:headEnd type="none" w="med" len="med"/>
                      <a:tailEnd type="none" w="med" len="med"/>
                    </a:lnB>
                  </a:tcPr>
                </a:tc>
                <a:tc hMerge="1">
                  <a:txBody>
                    <a:bodyPr/>
                    <a:lstStyle/>
                    <a:p>
                      <a:endParaRPr lang="de-DE" sz="1400"/>
                    </a:p>
                  </a:txBody>
                  <a:tcPr/>
                </a:tc>
                <a:tc gridSpan="2">
                  <a:txBody>
                    <a:bodyPr/>
                    <a:lstStyle/>
                    <a:p>
                      <a:pPr algn="ctr"/>
                      <a:r>
                        <a:rPr lang="de-DE" sz="1400">
                          <a:solidFill>
                            <a:schemeClr val="bg1"/>
                          </a:solidFill>
                        </a:rPr>
                        <a:t>uMRD Not Confirmed (n=63)</a:t>
                      </a:r>
                    </a:p>
                  </a:txBody>
                  <a:tcPr marT="46800" marB="46800" anchor="ctr">
                    <a:lnB w="12700" cap="flat" cmpd="sng" algn="ctr">
                      <a:solidFill>
                        <a:schemeClr val="bg1"/>
                      </a:solidFill>
                      <a:prstDash val="solid"/>
                      <a:round/>
                      <a:headEnd type="none" w="med" len="med"/>
                      <a:tailEnd type="none" w="med" len="med"/>
                    </a:lnB>
                  </a:tcPr>
                </a:tc>
                <a:tc hMerge="1">
                  <a:txBody>
                    <a:bodyPr/>
                    <a:lstStyle/>
                    <a:p>
                      <a:pPr algn="ctr"/>
                      <a:endParaRPr lang="de-DE" sz="1400">
                        <a:solidFill>
                          <a:schemeClr val="bg1"/>
                        </a:solidFill>
                      </a:endParaRP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66401737"/>
                  </a:ext>
                </a:extLst>
              </a:tr>
              <a:tr h="121688">
                <a:tc vMerge="1">
                  <a:txBody>
                    <a:bodyPr/>
                    <a:lstStyle/>
                    <a:p>
                      <a:endParaRPr lang="de-DE"/>
                    </a:p>
                  </a:txBody>
                  <a:tcPr/>
                </a:tc>
                <a:tc>
                  <a:txBody>
                    <a:bodyPr/>
                    <a:lstStyle/>
                    <a:p>
                      <a:pPr algn="ctr"/>
                      <a:r>
                        <a:rPr lang="de-DE" sz="1400">
                          <a:solidFill>
                            <a:schemeClr val="bg1"/>
                          </a:solidFill>
                        </a:rPr>
                        <a:t>Ibr+Ven → Placebo</a:t>
                      </a:r>
                    </a:p>
                    <a:p>
                      <a:pPr algn="ctr"/>
                      <a:r>
                        <a:rPr lang="de-DE" sz="1400">
                          <a:solidFill>
                            <a:schemeClr val="bg1"/>
                          </a:solidFill>
                        </a:rPr>
                        <a:t>n=43</a:t>
                      </a:r>
                    </a:p>
                  </a:txBody>
                  <a:tcPr marT="46800" marB="468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solidFill>
                  </a:tcPr>
                </a:tc>
                <a:tc>
                  <a:txBody>
                    <a:bodyPr/>
                    <a:lstStyle/>
                    <a:p>
                      <a:pPr algn="ctr"/>
                      <a:r>
                        <a:rPr lang="de-DE" sz="1400">
                          <a:solidFill>
                            <a:schemeClr val="bg1"/>
                          </a:solidFill>
                        </a:rPr>
                        <a:t>Ibr+Ven → Ibr</a:t>
                      </a:r>
                    </a:p>
                    <a:p>
                      <a:pPr algn="ctr"/>
                      <a:r>
                        <a:rPr lang="de-DE" sz="1400">
                          <a:solidFill>
                            <a:schemeClr val="bg1"/>
                          </a:solidFill>
                        </a:rPr>
                        <a:t>n=43</a:t>
                      </a:r>
                    </a:p>
                  </a:txBody>
                  <a:tcPr marT="46800" marB="4680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de-DE" sz="1400">
                          <a:solidFill>
                            <a:schemeClr val="bg1"/>
                          </a:solidFill>
                        </a:rPr>
                        <a:t>Ibr+Ven → Ibr</a:t>
                      </a:r>
                    </a:p>
                    <a:p>
                      <a:pPr algn="ctr"/>
                      <a:r>
                        <a:rPr lang="de-DE" sz="1400">
                          <a:solidFill>
                            <a:schemeClr val="bg1"/>
                          </a:solidFill>
                        </a:rPr>
                        <a:t>n=31</a:t>
                      </a:r>
                    </a:p>
                  </a:txBody>
                  <a:tcPr marT="46800" marB="468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de-DE" sz="1400">
                          <a:solidFill>
                            <a:schemeClr val="bg1"/>
                          </a:solidFill>
                        </a:rPr>
                        <a:t>Ibr+Ven → Ibr+Ven</a:t>
                      </a:r>
                    </a:p>
                    <a:p>
                      <a:pPr algn="ctr"/>
                      <a:r>
                        <a:rPr lang="de-DE" sz="1400">
                          <a:solidFill>
                            <a:schemeClr val="bg1"/>
                          </a:solidFill>
                        </a:rPr>
                        <a:t>n=32</a:t>
                      </a:r>
                    </a:p>
                  </a:txBody>
                  <a:tcPr marT="46800" marB="4680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022072464"/>
                  </a:ext>
                </a:extLst>
              </a:tr>
              <a:tr h="0">
                <a:tc>
                  <a:txBody>
                    <a:bodyPr/>
                    <a:lstStyle/>
                    <a:p>
                      <a:r>
                        <a:rPr lang="de-DE" sz="1400" b="1"/>
                        <a:t>Dose reduction due to AE</a:t>
                      </a:r>
                    </a:p>
                  </a:txBody>
                  <a:tcPr marL="144000" marT="46800" marB="46800" anchor="ctr"/>
                </a:tc>
                <a:tc>
                  <a:txBody>
                    <a:bodyPr/>
                    <a:lstStyle/>
                    <a:p>
                      <a:pPr algn="ctr"/>
                      <a:endParaRPr lang="de-DE" sz="1400"/>
                    </a:p>
                  </a:txBody>
                  <a:tcPr marT="46800" marB="46800" anchor="ctr">
                    <a:lnT w="38100" cap="flat" cmpd="sng" algn="ctr">
                      <a:solidFill>
                        <a:schemeClr val="bg1"/>
                      </a:solidFill>
                      <a:prstDash val="solid"/>
                      <a:round/>
                      <a:headEnd type="none" w="med" len="med"/>
                      <a:tailEnd type="none" w="med" len="med"/>
                    </a:lnT>
                  </a:tcPr>
                </a:tc>
                <a:tc>
                  <a:txBody>
                    <a:bodyPr/>
                    <a:lstStyle/>
                    <a:p>
                      <a:pPr algn="ctr"/>
                      <a:endParaRPr lang="de-DE" sz="1400"/>
                    </a:p>
                  </a:txBody>
                  <a:tcPr marT="46800" marB="46800" anchor="ctr">
                    <a:lnT w="38100" cap="flat" cmpd="sng" algn="ctr">
                      <a:solidFill>
                        <a:schemeClr val="bg1"/>
                      </a:solidFill>
                      <a:prstDash val="solid"/>
                      <a:round/>
                      <a:headEnd type="none" w="med" len="med"/>
                      <a:tailEnd type="none" w="med" len="med"/>
                    </a:lnT>
                  </a:tcPr>
                </a:tc>
                <a:tc>
                  <a:txBody>
                    <a:bodyPr/>
                    <a:lstStyle/>
                    <a:p>
                      <a:pPr algn="ctr"/>
                      <a:endParaRPr lang="de-DE" sz="1400"/>
                    </a:p>
                  </a:txBody>
                  <a:tcPr marT="46800" marB="46800" anchor="ctr">
                    <a:lnT w="38100" cap="flat" cmpd="sng" algn="ctr">
                      <a:solidFill>
                        <a:schemeClr val="bg1"/>
                      </a:solidFill>
                      <a:prstDash val="solid"/>
                      <a:round/>
                      <a:headEnd type="none" w="med" len="med"/>
                      <a:tailEnd type="none" w="med" len="med"/>
                    </a:lnT>
                  </a:tcPr>
                </a:tc>
                <a:tc>
                  <a:txBody>
                    <a:bodyPr/>
                    <a:lstStyle/>
                    <a:p>
                      <a:pPr algn="ctr"/>
                      <a:endParaRPr lang="de-DE" sz="1400"/>
                    </a:p>
                  </a:txBody>
                  <a:tcPr marT="46800" marB="468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852548543"/>
                  </a:ext>
                </a:extLst>
              </a:tr>
              <a:tr h="0">
                <a:tc>
                  <a:txBody>
                    <a:bodyPr/>
                    <a:lstStyle/>
                    <a:p>
                      <a:pPr lvl="1"/>
                      <a:r>
                        <a:rPr lang="de-DE" sz="1400"/>
                        <a:t>Ibrutinib/placebo</a:t>
                      </a:r>
                      <a:endParaRPr lang="de-DE" sz="1400" err="1"/>
                    </a:p>
                  </a:txBody>
                  <a:tcPr marL="144000" marT="46800" marB="46800" anchor="ctr">
                    <a:solidFill>
                      <a:srgbClr val="E7E8EA"/>
                    </a:solidFill>
                  </a:tcPr>
                </a:tc>
                <a:tc>
                  <a:txBody>
                    <a:bodyPr/>
                    <a:lstStyle/>
                    <a:p>
                      <a:pPr algn="ctr"/>
                      <a:r>
                        <a:rPr lang="de-DE" sz="1400"/>
                        <a:t>1 (2)</a:t>
                      </a:r>
                    </a:p>
                  </a:txBody>
                  <a:tcPr marT="46800" marB="46800" anchor="ctr">
                    <a:solidFill>
                      <a:srgbClr val="E7E8EA"/>
                    </a:solidFill>
                  </a:tcPr>
                </a:tc>
                <a:tc>
                  <a:txBody>
                    <a:bodyPr/>
                    <a:lstStyle/>
                    <a:p>
                      <a:pPr algn="ctr"/>
                      <a:r>
                        <a:rPr lang="de-DE" sz="1400"/>
                        <a:t>3 (7)</a:t>
                      </a:r>
                    </a:p>
                  </a:txBody>
                  <a:tcPr marT="46800" marB="46800" anchor="ctr">
                    <a:solidFill>
                      <a:srgbClr val="E7E8EA"/>
                    </a:solidFill>
                  </a:tcPr>
                </a:tc>
                <a:tc>
                  <a:txBody>
                    <a:bodyPr/>
                    <a:lstStyle/>
                    <a:p>
                      <a:pPr algn="ctr"/>
                      <a:r>
                        <a:rPr lang="de-DE" sz="1400"/>
                        <a:t>3 (10)</a:t>
                      </a:r>
                    </a:p>
                  </a:txBody>
                  <a:tcPr marT="46800" marB="46800" anchor="ctr">
                    <a:solidFill>
                      <a:srgbClr val="E7E8EA"/>
                    </a:solidFill>
                  </a:tcPr>
                </a:tc>
                <a:tc>
                  <a:txBody>
                    <a:bodyPr/>
                    <a:lstStyle/>
                    <a:p>
                      <a:pPr algn="ctr"/>
                      <a:r>
                        <a:rPr lang="de-DE" sz="1400"/>
                        <a:t>2 (6)</a:t>
                      </a:r>
                    </a:p>
                  </a:txBody>
                  <a:tcPr marT="46800" marB="46800" anchor="ctr">
                    <a:solidFill>
                      <a:srgbClr val="E7E8EA"/>
                    </a:solidFill>
                  </a:tcPr>
                </a:tc>
                <a:extLst>
                  <a:ext uri="{0D108BD9-81ED-4DB2-BD59-A6C34878D82A}">
                    <a16:rowId xmlns:a16="http://schemas.microsoft.com/office/drawing/2014/main" val="3738967768"/>
                  </a:ext>
                </a:extLst>
              </a:tr>
              <a:tr h="0">
                <a:tc>
                  <a:txBody>
                    <a:bodyPr/>
                    <a:lstStyle/>
                    <a:p>
                      <a:pPr lvl="1"/>
                      <a:r>
                        <a:rPr lang="de-DE" sz="1400"/>
                        <a:t>Venetoclax</a:t>
                      </a:r>
                      <a:endParaRPr lang="de-DE" sz="1400" err="1"/>
                    </a:p>
                  </a:txBody>
                  <a:tcPr marL="144000" marT="46800" marB="46800" anchor="ctr"/>
                </a:tc>
                <a:tc>
                  <a:txBody>
                    <a:bodyPr/>
                    <a:lstStyle/>
                    <a:p>
                      <a:pPr algn="ctr"/>
                      <a:r>
                        <a:rPr lang="de-DE" sz="1400"/>
                        <a:t>NA</a:t>
                      </a:r>
                    </a:p>
                  </a:txBody>
                  <a:tcPr marT="46800" marB="46800" anchor="ctr">
                    <a:solidFill>
                      <a:srgbClr val="E7E8EA"/>
                    </a:solidFill>
                  </a:tcPr>
                </a:tc>
                <a:tc>
                  <a:txBody>
                    <a:bodyPr/>
                    <a:lstStyle/>
                    <a:p>
                      <a:pPr algn="ctr"/>
                      <a:r>
                        <a:rPr lang="de-DE" sz="1400"/>
                        <a:t>NA</a:t>
                      </a:r>
                    </a:p>
                  </a:txBody>
                  <a:tcPr marT="46800" marB="46800" anchor="ctr">
                    <a:solidFill>
                      <a:srgbClr val="E7E8EA"/>
                    </a:solidFill>
                  </a:tcPr>
                </a:tc>
                <a:tc>
                  <a:txBody>
                    <a:bodyPr/>
                    <a:lstStyle/>
                    <a:p>
                      <a:pPr algn="ctr"/>
                      <a:r>
                        <a:rPr lang="de-DE" sz="1400"/>
                        <a:t>NA</a:t>
                      </a:r>
                    </a:p>
                  </a:txBody>
                  <a:tcPr marT="46800" marB="46800" anchor="ctr">
                    <a:solidFill>
                      <a:srgbClr val="E7E8EA"/>
                    </a:solidFill>
                  </a:tcPr>
                </a:tc>
                <a:tc>
                  <a:txBody>
                    <a:bodyPr/>
                    <a:lstStyle/>
                    <a:p>
                      <a:pPr algn="ctr"/>
                      <a:r>
                        <a:rPr lang="de-DE" sz="1400"/>
                        <a:t>0</a:t>
                      </a:r>
                    </a:p>
                  </a:txBody>
                  <a:tcPr marT="46800" marB="46800" anchor="ctr">
                    <a:solidFill>
                      <a:srgbClr val="E7E8EA"/>
                    </a:solidFill>
                  </a:tcPr>
                </a:tc>
                <a:extLst>
                  <a:ext uri="{0D108BD9-81ED-4DB2-BD59-A6C34878D82A}">
                    <a16:rowId xmlns:a16="http://schemas.microsoft.com/office/drawing/2014/main" val="1971230214"/>
                  </a:ext>
                </a:extLst>
              </a:tr>
              <a:tr h="0">
                <a:tc>
                  <a:txBody>
                    <a:bodyPr/>
                    <a:lstStyle/>
                    <a:p>
                      <a:r>
                        <a:rPr lang="de-DE" sz="1400" b="1"/>
                        <a:t>Discontinuation due to AE</a:t>
                      </a:r>
                    </a:p>
                  </a:txBody>
                  <a:tcPr marL="144000" marT="46800" marB="46800" anchor="ctr"/>
                </a:tc>
                <a:tc>
                  <a:txBody>
                    <a:bodyPr/>
                    <a:lstStyle/>
                    <a:p>
                      <a:pPr algn="ctr"/>
                      <a:endParaRPr lang="de-DE" sz="1400"/>
                    </a:p>
                  </a:txBody>
                  <a:tcPr marT="46800" marB="46800" anchor="ctr"/>
                </a:tc>
                <a:tc>
                  <a:txBody>
                    <a:bodyPr/>
                    <a:lstStyle/>
                    <a:p>
                      <a:pPr algn="ctr"/>
                      <a:endParaRPr lang="de-DE" sz="1400"/>
                    </a:p>
                  </a:txBody>
                  <a:tcPr marT="46800" marB="46800" anchor="ctr"/>
                </a:tc>
                <a:tc>
                  <a:txBody>
                    <a:bodyPr/>
                    <a:lstStyle/>
                    <a:p>
                      <a:pPr algn="ctr"/>
                      <a:endParaRPr lang="de-DE" sz="1400"/>
                    </a:p>
                  </a:txBody>
                  <a:tcPr marT="46800" marB="46800" anchor="ctr"/>
                </a:tc>
                <a:tc>
                  <a:txBody>
                    <a:bodyPr/>
                    <a:lstStyle/>
                    <a:p>
                      <a:pPr algn="ctr"/>
                      <a:endParaRPr lang="de-DE" sz="1400"/>
                    </a:p>
                  </a:txBody>
                  <a:tcPr marT="46800" marB="46800" anchor="ctr"/>
                </a:tc>
                <a:extLst>
                  <a:ext uri="{0D108BD9-81ED-4DB2-BD59-A6C34878D82A}">
                    <a16:rowId xmlns:a16="http://schemas.microsoft.com/office/drawing/2014/main" val="2359850575"/>
                  </a:ext>
                </a:extLst>
              </a:tr>
              <a:tr h="0">
                <a:tc>
                  <a:txBody>
                    <a:bodyPr/>
                    <a:lstStyle/>
                    <a:p>
                      <a:pPr lvl="1"/>
                      <a:r>
                        <a:rPr lang="de-DE" sz="1400"/>
                        <a:t>Ibrutinib/placebo</a:t>
                      </a:r>
                      <a:endParaRPr lang="de-DE" sz="1400" err="1"/>
                    </a:p>
                  </a:txBody>
                  <a:tcPr marL="144000" marT="46800" marB="46800" anchor="ctr">
                    <a:solidFill>
                      <a:srgbClr val="CBCDD2"/>
                    </a:solidFill>
                  </a:tcPr>
                </a:tc>
                <a:tc>
                  <a:txBody>
                    <a:bodyPr/>
                    <a:lstStyle/>
                    <a:p>
                      <a:pPr algn="ctr"/>
                      <a:r>
                        <a:rPr lang="de-DE" sz="1400"/>
                        <a:t>0</a:t>
                      </a:r>
                    </a:p>
                  </a:txBody>
                  <a:tcPr marT="46800" marB="46800" anchor="ctr">
                    <a:solidFill>
                      <a:srgbClr val="CBCDD2"/>
                    </a:solidFill>
                  </a:tcPr>
                </a:tc>
                <a:tc>
                  <a:txBody>
                    <a:bodyPr/>
                    <a:lstStyle/>
                    <a:p>
                      <a:pPr algn="ctr"/>
                      <a:r>
                        <a:rPr lang="de-DE" sz="1400"/>
                        <a:t>1 (2)</a:t>
                      </a:r>
                    </a:p>
                  </a:txBody>
                  <a:tcPr marT="46800" marB="46800" anchor="ctr">
                    <a:solidFill>
                      <a:srgbClr val="CBCDD2"/>
                    </a:solidFill>
                  </a:tcPr>
                </a:tc>
                <a:tc>
                  <a:txBody>
                    <a:bodyPr/>
                    <a:lstStyle/>
                    <a:p>
                      <a:pPr algn="ctr"/>
                      <a:r>
                        <a:rPr lang="de-DE" sz="1400"/>
                        <a:t>2 (6)</a:t>
                      </a:r>
                    </a:p>
                  </a:txBody>
                  <a:tcPr marT="46800" marB="46800" anchor="ctr">
                    <a:solidFill>
                      <a:srgbClr val="CBCDD2"/>
                    </a:solidFill>
                  </a:tcPr>
                </a:tc>
                <a:tc>
                  <a:txBody>
                    <a:bodyPr/>
                    <a:lstStyle/>
                    <a:p>
                      <a:pPr algn="ctr"/>
                      <a:r>
                        <a:rPr lang="de-DE" sz="1400"/>
                        <a:t>1 (3)</a:t>
                      </a:r>
                    </a:p>
                  </a:txBody>
                  <a:tcPr marT="46800" marB="46800" anchor="ctr">
                    <a:solidFill>
                      <a:srgbClr val="CBCDD2"/>
                    </a:solidFill>
                  </a:tcPr>
                </a:tc>
                <a:extLst>
                  <a:ext uri="{0D108BD9-81ED-4DB2-BD59-A6C34878D82A}">
                    <a16:rowId xmlns:a16="http://schemas.microsoft.com/office/drawing/2014/main" val="3279219899"/>
                  </a:ext>
                </a:extLst>
              </a:tr>
              <a:tr h="0">
                <a:tc>
                  <a:txBody>
                    <a:bodyPr/>
                    <a:lstStyle/>
                    <a:p>
                      <a:pPr lvl="1"/>
                      <a:r>
                        <a:rPr lang="de-DE" sz="1400"/>
                        <a:t>Venetoclax</a:t>
                      </a:r>
                      <a:endParaRPr lang="de-DE" sz="1400" err="1"/>
                    </a:p>
                  </a:txBody>
                  <a:tcPr marL="144000" marT="46800" marB="46800" anchor="ctr">
                    <a:solidFill>
                      <a:srgbClr val="CBCDD2"/>
                    </a:solidFill>
                  </a:tcPr>
                </a:tc>
                <a:tc>
                  <a:txBody>
                    <a:bodyPr/>
                    <a:lstStyle/>
                    <a:p>
                      <a:pPr algn="ctr"/>
                      <a:r>
                        <a:rPr lang="de-DE" sz="1400"/>
                        <a:t>NA</a:t>
                      </a:r>
                    </a:p>
                  </a:txBody>
                  <a:tcPr marT="46800" marB="46800" anchor="ctr">
                    <a:solidFill>
                      <a:srgbClr val="CBCDD2"/>
                    </a:solidFill>
                  </a:tcPr>
                </a:tc>
                <a:tc>
                  <a:txBody>
                    <a:bodyPr/>
                    <a:lstStyle/>
                    <a:p>
                      <a:pPr algn="ctr"/>
                      <a:r>
                        <a:rPr lang="de-DE" sz="1400"/>
                        <a:t>NA</a:t>
                      </a:r>
                    </a:p>
                  </a:txBody>
                  <a:tcPr marT="46800" marB="46800" anchor="ctr">
                    <a:solidFill>
                      <a:srgbClr val="CBCDD2"/>
                    </a:solidFill>
                  </a:tcPr>
                </a:tc>
                <a:tc>
                  <a:txBody>
                    <a:bodyPr/>
                    <a:lstStyle/>
                    <a:p>
                      <a:pPr algn="ctr"/>
                      <a:r>
                        <a:rPr lang="de-DE" sz="1400"/>
                        <a:t>NA</a:t>
                      </a:r>
                    </a:p>
                  </a:txBody>
                  <a:tcPr marT="46800" marB="46800" anchor="ctr">
                    <a:solidFill>
                      <a:srgbClr val="CBCDD2"/>
                    </a:solidFill>
                  </a:tcPr>
                </a:tc>
                <a:tc>
                  <a:txBody>
                    <a:bodyPr/>
                    <a:lstStyle/>
                    <a:p>
                      <a:pPr algn="ctr"/>
                      <a:r>
                        <a:rPr lang="de-DE" sz="1400"/>
                        <a:t>0</a:t>
                      </a:r>
                    </a:p>
                  </a:txBody>
                  <a:tcPr marT="46800" marB="46800" anchor="ctr">
                    <a:solidFill>
                      <a:srgbClr val="CBCDD2"/>
                    </a:solidFill>
                  </a:tcPr>
                </a:tc>
                <a:extLst>
                  <a:ext uri="{0D108BD9-81ED-4DB2-BD59-A6C34878D82A}">
                    <a16:rowId xmlns:a16="http://schemas.microsoft.com/office/drawing/2014/main" val="3973910235"/>
                  </a:ext>
                </a:extLst>
              </a:tr>
              <a:tr h="0">
                <a:tc>
                  <a:txBody>
                    <a:bodyPr/>
                    <a:lstStyle/>
                    <a:p>
                      <a:pPr lvl="1"/>
                      <a:r>
                        <a:rPr lang="de-DE" sz="1400"/>
                        <a:t>Ibrutinib + venetoclax</a:t>
                      </a:r>
                      <a:endParaRPr lang="de-DE" sz="1400" err="1"/>
                    </a:p>
                  </a:txBody>
                  <a:tcPr marL="144000" marT="46800" marB="46800" anchor="ctr">
                    <a:solidFill>
                      <a:srgbClr val="CBCDD2"/>
                    </a:solidFill>
                  </a:tcPr>
                </a:tc>
                <a:tc>
                  <a:txBody>
                    <a:bodyPr/>
                    <a:lstStyle/>
                    <a:p>
                      <a:pPr algn="ctr"/>
                      <a:r>
                        <a:rPr lang="de-DE" sz="1400"/>
                        <a:t>NA</a:t>
                      </a:r>
                    </a:p>
                  </a:txBody>
                  <a:tcPr marT="46800" marB="46800" anchor="ctr">
                    <a:solidFill>
                      <a:srgbClr val="CBCDD2"/>
                    </a:solidFill>
                  </a:tcPr>
                </a:tc>
                <a:tc>
                  <a:txBody>
                    <a:bodyPr/>
                    <a:lstStyle/>
                    <a:p>
                      <a:pPr algn="ctr"/>
                      <a:r>
                        <a:rPr lang="de-DE" sz="1400"/>
                        <a:t>NA</a:t>
                      </a:r>
                    </a:p>
                  </a:txBody>
                  <a:tcPr marT="46800" marB="46800" anchor="ctr">
                    <a:solidFill>
                      <a:srgbClr val="CBCDD2"/>
                    </a:solidFill>
                  </a:tcPr>
                </a:tc>
                <a:tc>
                  <a:txBody>
                    <a:bodyPr/>
                    <a:lstStyle/>
                    <a:p>
                      <a:pPr algn="ctr"/>
                      <a:r>
                        <a:rPr lang="de-DE" sz="1400"/>
                        <a:t>NA</a:t>
                      </a:r>
                    </a:p>
                  </a:txBody>
                  <a:tcPr marT="46800" marB="46800" anchor="ctr">
                    <a:solidFill>
                      <a:srgbClr val="CBCDD2"/>
                    </a:solidFill>
                  </a:tcPr>
                </a:tc>
                <a:tc>
                  <a:txBody>
                    <a:bodyPr/>
                    <a:lstStyle/>
                    <a:p>
                      <a:pPr algn="ctr"/>
                      <a:r>
                        <a:rPr lang="de-DE" sz="1400"/>
                        <a:t>2 (6)</a:t>
                      </a:r>
                    </a:p>
                  </a:txBody>
                  <a:tcPr marT="46800" marB="46800" anchor="ctr">
                    <a:solidFill>
                      <a:srgbClr val="CBCDD2"/>
                    </a:solidFill>
                  </a:tcPr>
                </a:tc>
                <a:extLst>
                  <a:ext uri="{0D108BD9-81ED-4DB2-BD59-A6C34878D82A}">
                    <a16:rowId xmlns:a16="http://schemas.microsoft.com/office/drawing/2014/main" val="1477181047"/>
                  </a:ext>
                </a:extLst>
              </a:tr>
            </a:tbl>
          </a:graphicData>
        </a:graphic>
      </p:graphicFrame>
      <p:sp>
        <p:nvSpPr>
          <p:cNvPr id="6" name="Titel 5">
            <a:extLst>
              <a:ext uri="{FF2B5EF4-FFF2-40B4-BE49-F238E27FC236}">
                <a16:creationId xmlns:a16="http://schemas.microsoft.com/office/drawing/2014/main" id="{0303426C-6D75-D345-A8A3-8953874930D5}"/>
              </a:ext>
            </a:extLst>
          </p:cNvPr>
          <p:cNvSpPr>
            <a:spLocks noGrp="1"/>
          </p:cNvSpPr>
          <p:nvPr>
            <p:ph type="title"/>
          </p:nvPr>
        </p:nvSpPr>
        <p:spPr/>
        <p:txBody>
          <a:bodyPr/>
          <a:lstStyle/>
          <a:p>
            <a:r>
              <a:rPr lang="de-DE"/>
              <a:t>Dose </a:t>
            </a:r>
            <a:r>
              <a:rPr lang="de-DE" err="1"/>
              <a:t>reductions</a:t>
            </a:r>
            <a:r>
              <a:rPr lang="de-DE"/>
              <a:t> </a:t>
            </a:r>
            <a:r>
              <a:rPr lang="de-DE" err="1"/>
              <a:t>or</a:t>
            </a:r>
            <a:r>
              <a:rPr lang="de-DE"/>
              <a:t> </a:t>
            </a:r>
            <a:r>
              <a:rPr lang="de-DE" err="1"/>
              <a:t>discontinuations</a:t>
            </a:r>
            <a:r>
              <a:rPr lang="de-DE"/>
              <a:t> due </a:t>
            </a:r>
            <a:r>
              <a:rPr lang="de-DE" err="1"/>
              <a:t>to</a:t>
            </a:r>
            <a:r>
              <a:rPr lang="de-DE"/>
              <a:t> AEs </a:t>
            </a:r>
          </a:p>
        </p:txBody>
      </p:sp>
      <p:sp>
        <p:nvSpPr>
          <p:cNvPr id="8" name="Fußzeilenplatzhalter 7">
            <a:extLst>
              <a:ext uri="{FF2B5EF4-FFF2-40B4-BE49-F238E27FC236}">
                <a16:creationId xmlns:a16="http://schemas.microsoft.com/office/drawing/2014/main" id="{672218FA-6CD0-0C4D-ADB4-CFA20BFC6A33}"/>
              </a:ext>
            </a:extLst>
          </p:cNvPr>
          <p:cNvSpPr>
            <a:spLocks noGrp="1"/>
          </p:cNvSpPr>
          <p:nvPr>
            <p:ph type="ftr" sz="quarter" idx="11"/>
          </p:nvPr>
        </p:nvSpPr>
        <p:spPr/>
        <p:txBody>
          <a:bodyPr/>
          <a:lstStyle/>
          <a:p>
            <a:br>
              <a:rPr lang="en-GB"/>
            </a:br>
            <a:r>
              <a:rPr lang="en-GB" baseline="30000"/>
              <a:t>a</a:t>
            </a:r>
            <a:r>
              <a:rPr lang="en-GB"/>
              <a:t>15 patients were not eligible for randomization.</a:t>
            </a:r>
          </a:p>
          <a:p>
            <a:r>
              <a:rPr lang="en-GB"/>
              <a:t>AE, adverse event; Ibr, ibrutinib; NA, not applicable; Ven, venetoclax. </a:t>
            </a:r>
          </a:p>
          <a:p>
            <a:r>
              <a:rPr lang="en-GB" b="1"/>
              <a:t>Ghia, P. Abstract 68 presented at ASH 2021.</a:t>
            </a:r>
          </a:p>
        </p:txBody>
      </p:sp>
    </p:spTree>
    <p:extLst>
      <p:ext uri="{BB962C8B-B14F-4D97-AF65-F5344CB8AC3E}">
        <p14:creationId xmlns:p14="http://schemas.microsoft.com/office/powerpoint/2010/main" val="192660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E083E6D-937D-194C-9FAF-3D9F0B797716}"/>
              </a:ext>
            </a:extLst>
          </p:cNvPr>
          <p:cNvSpPr txBox="1"/>
          <p:nvPr/>
        </p:nvSpPr>
        <p:spPr>
          <a:xfrm>
            <a:off x="270936" y="6361835"/>
            <a:ext cx="7806263" cy="455529"/>
          </a:xfrm>
          <a:prstGeom prst="rect">
            <a:avLst/>
          </a:prstGeom>
          <a:noFill/>
          <a:ln>
            <a:noFill/>
          </a:ln>
          <a:effectLst/>
        </p:spPr>
        <p:txBody>
          <a:bodyPr vert="horz" wrap="square" lIns="91440" tIns="45720" rIns="91440" bIns="45720" numCol="1" anchor="b" anchorCtr="0" compatLnSpc="1">
            <a:prstTxWarp prst="textNoShape">
              <a:avLst/>
            </a:prstTxWarp>
            <a:noAutofit/>
          </a:bodyPr>
          <a:lstStyle>
            <a:defPPr>
              <a:defRPr lang="en-GB"/>
            </a:defPPr>
            <a:lvl1pPr>
              <a:spcAft>
                <a:spcPts val="0"/>
              </a:spcAft>
              <a:buClr>
                <a:schemeClr val="bg2">
                  <a:lumMod val="75000"/>
                </a:schemeClr>
              </a:buClr>
              <a:defRPr sz="800" b="0">
                <a:solidFill>
                  <a:srgbClr val="264D73"/>
                </a:solidFill>
                <a:latin typeface="+mn-lt"/>
                <a:cs typeface="Calibri" charset="0"/>
              </a:defRPr>
            </a:lvl1pPr>
          </a:lstStyle>
          <a:p>
            <a:endParaRPr lang="en-US" sz="1200">
              <a:solidFill>
                <a:schemeClr val="bg2">
                  <a:lumMod val="75000"/>
                </a:schemeClr>
              </a:solidFill>
              <a:cs typeface="Arial" panose="020B0604020202020204" pitchFamily="34" charset="0"/>
            </a:endParaRPr>
          </a:p>
        </p:txBody>
      </p:sp>
      <p:graphicFrame>
        <p:nvGraphicFramePr>
          <p:cNvPr id="4" name="Tabelle 4">
            <a:extLst>
              <a:ext uri="{FF2B5EF4-FFF2-40B4-BE49-F238E27FC236}">
                <a16:creationId xmlns:a16="http://schemas.microsoft.com/office/drawing/2014/main" id="{E1B947B2-CE28-46A8-8735-468929141A5C}"/>
              </a:ext>
            </a:extLst>
          </p:cNvPr>
          <p:cNvGraphicFramePr>
            <a:graphicFrameLocks noGrp="1"/>
          </p:cNvGraphicFramePr>
          <p:nvPr>
            <p:extLst>
              <p:ext uri="{D42A27DB-BD31-4B8C-83A1-F6EECF244321}">
                <p14:modId xmlns:p14="http://schemas.microsoft.com/office/powerpoint/2010/main" val="2839078551"/>
              </p:ext>
            </p:extLst>
          </p:nvPr>
        </p:nvGraphicFramePr>
        <p:xfrm>
          <a:off x="407987" y="1812079"/>
          <a:ext cx="11381312" cy="3114720"/>
        </p:xfrm>
        <a:graphic>
          <a:graphicData uri="http://schemas.openxmlformats.org/drawingml/2006/table">
            <a:tbl>
              <a:tblPr firstRow="1" bandRow="1">
                <a:tableStyleId>{5C22544A-7EE6-4342-B048-85BDC9FD1C3A}</a:tableStyleId>
              </a:tblPr>
              <a:tblGrid>
                <a:gridCol w="1422664">
                  <a:extLst>
                    <a:ext uri="{9D8B030D-6E8A-4147-A177-3AD203B41FA5}">
                      <a16:colId xmlns:a16="http://schemas.microsoft.com/office/drawing/2014/main" val="1440650813"/>
                    </a:ext>
                  </a:extLst>
                </a:gridCol>
                <a:gridCol w="1422664">
                  <a:extLst>
                    <a:ext uri="{9D8B030D-6E8A-4147-A177-3AD203B41FA5}">
                      <a16:colId xmlns:a16="http://schemas.microsoft.com/office/drawing/2014/main" val="2222631717"/>
                    </a:ext>
                  </a:extLst>
                </a:gridCol>
                <a:gridCol w="1422664">
                  <a:extLst>
                    <a:ext uri="{9D8B030D-6E8A-4147-A177-3AD203B41FA5}">
                      <a16:colId xmlns:a16="http://schemas.microsoft.com/office/drawing/2014/main" val="3421407890"/>
                    </a:ext>
                  </a:extLst>
                </a:gridCol>
                <a:gridCol w="1422664">
                  <a:extLst>
                    <a:ext uri="{9D8B030D-6E8A-4147-A177-3AD203B41FA5}">
                      <a16:colId xmlns:a16="http://schemas.microsoft.com/office/drawing/2014/main" val="3797684195"/>
                    </a:ext>
                  </a:extLst>
                </a:gridCol>
                <a:gridCol w="1422664">
                  <a:extLst>
                    <a:ext uri="{9D8B030D-6E8A-4147-A177-3AD203B41FA5}">
                      <a16:colId xmlns:a16="http://schemas.microsoft.com/office/drawing/2014/main" val="2917342777"/>
                    </a:ext>
                  </a:extLst>
                </a:gridCol>
                <a:gridCol w="1422664">
                  <a:extLst>
                    <a:ext uri="{9D8B030D-6E8A-4147-A177-3AD203B41FA5}">
                      <a16:colId xmlns:a16="http://schemas.microsoft.com/office/drawing/2014/main" val="1046598031"/>
                    </a:ext>
                  </a:extLst>
                </a:gridCol>
                <a:gridCol w="1422664">
                  <a:extLst>
                    <a:ext uri="{9D8B030D-6E8A-4147-A177-3AD203B41FA5}">
                      <a16:colId xmlns:a16="http://schemas.microsoft.com/office/drawing/2014/main" val="1962922544"/>
                    </a:ext>
                  </a:extLst>
                </a:gridCol>
                <a:gridCol w="1422664">
                  <a:extLst>
                    <a:ext uri="{9D8B030D-6E8A-4147-A177-3AD203B41FA5}">
                      <a16:colId xmlns:a16="http://schemas.microsoft.com/office/drawing/2014/main" val="3059364367"/>
                    </a:ext>
                  </a:extLst>
                </a:gridCol>
              </a:tblGrid>
              <a:tr h="0">
                <a:tc rowSpan="2">
                  <a:txBody>
                    <a:bodyPr/>
                    <a:lstStyle/>
                    <a:p>
                      <a:pPr algn="ctr"/>
                      <a:r>
                        <a:rPr lang="de-DE" sz="1400">
                          <a:solidFill>
                            <a:schemeClr val="bg1"/>
                          </a:solidFill>
                        </a:rPr>
                        <a:t>Patient</a:t>
                      </a:r>
                    </a:p>
                  </a:txBody>
                  <a:tcPr marT="25200" marB="25200" anchor="ctr"/>
                </a:tc>
                <a:tc rowSpan="2">
                  <a:txBody>
                    <a:bodyPr/>
                    <a:lstStyle/>
                    <a:p>
                      <a:pPr algn="ctr"/>
                      <a:r>
                        <a:rPr lang="de-DE" sz="1400">
                          <a:solidFill>
                            <a:schemeClr val="bg1"/>
                          </a:solidFill>
                        </a:rPr>
                        <a:t>Cohort</a:t>
                      </a:r>
                      <a:endParaRPr lang="de-DE" sz="1400" err="1">
                        <a:solidFill>
                          <a:schemeClr val="bg1"/>
                        </a:solidFill>
                      </a:endParaRPr>
                    </a:p>
                  </a:txBody>
                  <a:tcPr marT="25200" marB="25200" anchor="ctr"/>
                </a:tc>
                <a:tc gridSpan="4">
                  <a:txBody>
                    <a:bodyPr/>
                    <a:lstStyle/>
                    <a:p>
                      <a:pPr algn="ctr"/>
                      <a:r>
                        <a:rPr lang="de-DE" sz="1400">
                          <a:solidFill>
                            <a:schemeClr val="bg1"/>
                          </a:solidFill>
                        </a:rPr>
                        <a:t>Baseline high risk features</a:t>
                      </a:r>
                      <a:endParaRPr lang="de-DE" sz="1400" err="1">
                        <a:solidFill>
                          <a:schemeClr val="bg1"/>
                        </a:solidFill>
                      </a:endParaRPr>
                    </a:p>
                  </a:txBody>
                  <a:tcPr marT="25200" marB="25200" anchor="ctr">
                    <a:lnB w="12700" cap="flat" cmpd="sng" algn="ctr">
                      <a:solidFill>
                        <a:schemeClr val="bg1"/>
                      </a:solidFill>
                      <a:prstDash val="solid"/>
                      <a:round/>
                      <a:headEnd type="none" w="med" len="med"/>
                      <a:tailEnd type="none" w="med" len="med"/>
                    </a:lnB>
                  </a:tcPr>
                </a:tc>
                <a:tc hMerge="1">
                  <a:txBody>
                    <a:bodyPr/>
                    <a:lstStyle/>
                    <a:p>
                      <a:endParaRPr lang="de-DE" sz="1200"/>
                    </a:p>
                  </a:txBody>
                  <a:tcPr>
                    <a:lnB w="12700" cap="flat" cmpd="sng" algn="ctr">
                      <a:solidFill>
                        <a:schemeClr val="bg1"/>
                      </a:solidFill>
                      <a:prstDash val="solid"/>
                      <a:round/>
                      <a:headEnd type="none" w="med" len="med"/>
                      <a:tailEnd type="none" w="med" len="med"/>
                    </a:lnB>
                  </a:tcPr>
                </a:tc>
                <a:tc hMerge="1">
                  <a:txBody>
                    <a:bodyPr/>
                    <a:lstStyle/>
                    <a:p>
                      <a:endParaRPr lang="de-DE" sz="1200"/>
                    </a:p>
                  </a:txBody>
                  <a:tcPr>
                    <a:lnB w="12700" cap="flat" cmpd="sng" algn="ctr">
                      <a:solidFill>
                        <a:schemeClr val="bg1"/>
                      </a:solidFill>
                      <a:prstDash val="solid"/>
                      <a:round/>
                      <a:headEnd type="none" w="med" len="med"/>
                      <a:tailEnd type="none" w="med" len="med"/>
                    </a:lnB>
                  </a:tcPr>
                </a:tc>
                <a:tc hMerge="1">
                  <a:txBody>
                    <a:bodyPr/>
                    <a:lstStyle/>
                    <a:p>
                      <a:endParaRPr lang="de-DE" sz="1200"/>
                    </a:p>
                  </a:txBody>
                  <a:tcPr>
                    <a:lnB w="12700" cap="flat" cmpd="sng" algn="ctr">
                      <a:solidFill>
                        <a:schemeClr val="bg1"/>
                      </a:solidFill>
                      <a:prstDash val="solid"/>
                      <a:round/>
                      <a:headEnd type="none" w="med" len="med"/>
                      <a:tailEnd type="none" w="med" len="med"/>
                    </a:lnB>
                  </a:tcPr>
                </a:tc>
                <a:tc gridSpan="2">
                  <a:txBody>
                    <a:bodyPr/>
                    <a:lstStyle/>
                    <a:p>
                      <a:pPr algn="ctr"/>
                      <a:r>
                        <a:rPr lang="de-DE" sz="1400">
                          <a:solidFill>
                            <a:schemeClr val="bg1"/>
                          </a:solidFill>
                        </a:rPr>
                        <a:t>Response duration lbr+Ven</a:t>
                      </a:r>
                      <a:endParaRPr lang="de-DE" sz="1400" err="1">
                        <a:solidFill>
                          <a:schemeClr val="bg1"/>
                        </a:solidFill>
                      </a:endParaRPr>
                    </a:p>
                  </a:txBody>
                  <a:tcPr marT="25200" marB="25200" anchor="ctr">
                    <a:lnB w="12700" cap="flat" cmpd="sng" algn="ctr">
                      <a:solidFill>
                        <a:schemeClr val="bg1"/>
                      </a:solidFill>
                      <a:prstDash val="solid"/>
                      <a:round/>
                      <a:headEnd type="none" w="med" len="med"/>
                      <a:tailEnd type="none" w="med" len="med"/>
                    </a:lnB>
                  </a:tcPr>
                </a:tc>
                <a:tc hMerge="1">
                  <a:txBody>
                    <a:bodyPr/>
                    <a:lstStyle/>
                    <a:p>
                      <a:endParaRPr lang="de-DE" sz="1200"/>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02806897"/>
                  </a:ext>
                </a:extLst>
              </a:tr>
              <a:tr h="0">
                <a:tc vMerge="1">
                  <a:txBody>
                    <a:bodyPr/>
                    <a:lstStyle/>
                    <a:p>
                      <a:endParaRPr lang="de-DE"/>
                    </a:p>
                  </a:txBody>
                  <a:tcPr/>
                </a:tc>
                <a:tc vMerge="1">
                  <a:txBody>
                    <a:bodyPr/>
                    <a:lstStyle/>
                    <a:p>
                      <a:endParaRPr lang="de-DE"/>
                    </a:p>
                  </a:txBody>
                  <a:tcPr/>
                </a:tc>
                <a:tc>
                  <a:txBody>
                    <a:bodyPr/>
                    <a:lstStyle/>
                    <a:p>
                      <a:pPr algn="ctr"/>
                      <a:r>
                        <a:rPr lang="de-DE" sz="1400">
                          <a:solidFill>
                            <a:schemeClr val="bg1"/>
                          </a:solidFill>
                        </a:rPr>
                        <a:t>del(17p)</a:t>
                      </a:r>
                    </a:p>
                  </a:txBody>
                  <a:tcPr marT="25200" marB="252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a:txBody>
                    <a:bodyPr/>
                    <a:lstStyle/>
                    <a:p>
                      <a:pPr algn="ctr"/>
                      <a:r>
                        <a:rPr lang="de-DE" sz="1400" i="1">
                          <a:solidFill>
                            <a:schemeClr val="bg1"/>
                          </a:solidFill>
                        </a:rPr>
                        <a:t>TP53</a:t>
                      </a:r>
                    </a:p>
                    <a:p>
                      <a:pPr algn="ctr"/>
                      <a:r>
                        <a:rPr lang="de-DE" sz="1400">
                          <a:solidFill>
                            <a:schemeClr val="bg1"/>
                          </a:solidFill>
                        </a:rPr>
                        <a:t>Mutated</a:t>
                      </a:r>
                      <a:endParaRPr lang="de-DE" sz="1400" err="1">
                        <a:solidFill>
                          <a:schemeClr val="bg1"/>
                        </a:solidFill>
                      </a:endParaRPr>
                    </a:p>
                  </a:txBody>
                  <a:tcPr marT="25200" marB="252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a:txBody>
                    <a:bodyPr/>
                    <a:lstStyle/>
                    <a:p>
                      <a:pPr algn="ctr"/>
                      <a:r>
                        <a:rPr lang="de-DE" sz="1400">
                          <a:solidFill>
                            <a:schemeClr val="bg1"/>
                          </a:solidFill>
                        </a:rPr>
                        <a:t>Unmutated</a:t>
                      </a:r>
                    </a:p>
                    <a:p>
                      <a:pPr algn="ctr"/>
                      <a:r>
                        <a:rPr lang="de-DE" sz="1400">
                          <a:solidFill>
                            <a:schemeClr val="bg1"/>
                          </a:solidFill>
                        </a:rPr>
                        <a:t>IGHV</a:t>
                      </a:r>
                    </a:p>
                  </a:txBody>
                  <a:tcPr marT="25200" marB="252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a:txBody>
                    <a:bodyPr/>
                    <a:lstStyle/>
                    <a:p>
                      <a:pPr algn="ctr"/>
                      <a:r>
                        <a:rPr lang="de-DE" sz="1400">
                          <a:solidFill>
                            <a:schemeClr val="bg1"/>
                          </a:solidFill>
                        </a:rPr>
                        <a:t>Complex</a:t>
                      </a:r>
                    </a:p>
                    <a:p>
                      <a:pPr algn="ctr"/>
                      <a:r>
                        <a:rPr lang="de-DE" sz="1400">
                          <a:solidFill>
                            <a:schemeClr val="bg1"/>
                          </a:solidFill>
                        </a:rPr>
                        <a:t>Karyotype</a:t>
                      </a:r>
                      <a:endParaRPr lang="de-DE" sz="1400" err="1">
                        <a:solidFill>
                          <a:schemeClr val="bg1"/>
                        </a:solidFill>
                      </a:endParaRPr>
                    </a:p>
                  </a:txBody>
                  <a:tcPr marT="25200" marB="252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a:txBody>
                    <a:bodyPr/>
                    <a:lstStyle/>
                    <a:p>
                      <a:pPr algn="ctr"/>
                      <a:r>
                        <a:rPr lang="de-DE" sz="1400">
                          <a:solidFill>
                            <a:schemeClr val="bg1"/>
                          </a:solidFill>
                        </a:rPr>
                        <a:t>PFS</a:t>
                      </a:r>
                    </a:p>
                    <a:p>
                      <a:pPr algn="ctr"/>
                      <a:r>
                        <a:rPr lang="de-DE" sz="1400">
                          <a:solidFill>
                            <a:schemeClr val="bg1"/>
                          </a:solidFill>
                        </a:rPr>
                        <a:t>(months)</a:t>
                      </a:r>
                    </a:p>
                  </a:txBody>
                  <a:tcPr marT="25200" marB="252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a:txBody>
                    <a:bodyPr/>
                    <a:lstStyle/>
                    <a:p>
                      <a:pPr algn="ctr"/>
                      <a:r>
                        <a:rPr lang="de-DE" sz="1400">
                          <a:solidFill>
                            <a:schemeClr val="bg1"/>
                          </a:solidFill>
                        </a:rPr>
                        <a:t>Best response</a:t>
                      </a:r>
                      <a:endParaRPr lang="de-DE" sz="1400" err="1">
                        <a:solidFill>
                          <a:schemeClr val="bg1"/>
                        </a:solidFill>
                      </a:endParaRPr>
                    </a:p>
                  </a:txBody>
                  <a:tcPr marT="25200" marB="252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extLst>
                  <a:ext uri="{0D108BD9-81ED-4DB2-BD59-A6C34878D82A}">
                    <a16:rowId xmlns:a16="http://schemas.microsoft.com/office/drawing/2014/main" val="3453617045"/>
                  </a:ext>
                </a:extLst>
              </a:tr>
              <a:tr h="0">
                <a:tc>
                  <a:txBody>
                    <a:bodyPr/>
                    <a:lstStyle/>
                    <a:p>
                      <a:pPr algn="ctr"/>
                      <a:r>
                        <a:rPr lang="de-DE" sz="1400"/>
                        <a:t>1</a:t>
                      </a:r>
                    </a:p>
                  </a:txBody>
                  <a:tcPr marT="25200" marB="25200"/>
                </a:tc>
                <a:tc>
                  <a:txBody>
                    <a:bodyPr/>
                    <a:lstStyle/>
                    <a:p>
                      <a:pPr algn="ctr"/>
                      <a:r>
                        <a:rPr lang="de-DE" sz="1400"/>
                        <a:t>FD</a:t>
                      </a:r>
                    </a:p>
                  </a:txBody>
                  <a:tcPr marT="25200" marB="25200" anchor="ctr"/>
                </a:tc>
                <a:tc>
                  <a:txBody>
                    <a:bodyPr/>
                    <a:lstStyle/>
                    <a:p>
                      <a:pPr algn="ctr"/>
                      <a:r>
                        <a:rPr lang="de-DE" sz="1400"/>
                        <a:t>No</a:t>
                      </a:r>
                      <a:endParaRPr lang="de-DE" sz="1400" err="1"/>
                    </a:p>
                  </a:txBody>
                  <a:tcPr marT="25200" marB="25200" anchor="ctr">
                    <a:lnT w="38100" cap="flat" cmpd="sng" algn="ctr">
                      <a:solidFill>
                        <a:schemeClr val="bg1"/>
                      </a:solidFill>
                      <a:prstDash val="solid"/>
                      <a:round/>
                      <a:headEnd type="none" w="med" len="med"/>
                      <a:tailEnd type="none" w="med" len="med"/>
                    </a:lnT>
                  </a:tcPr>
                </a:tc>
                <a:tc>
                  <a:txBody>
                    <a:bodyPr/>
                    <a:lstStyle/>
                    <a:p>
                      <a:pPr algn="ctr"/>
                      <a:r>
                        <a:rPr lang="de-DE" sz="1400"/>
                        <a:t>No</a:t>
                      </a:r>
                      <a:endParaRPr lang="de-DE" sz="1400" err="1"/>
                    </a:p>
                  </a:txBody>
                  <a:tcPr marT="25200" marB="25200" anchor="ctr">
                    <a:lnT w="38100" cap="flat" cmpd="sng" algn="ctr">
                      <a:solidFill>
                        <a:schemeClr val="bg1"/>
                      </a:solidFill>
                      <a:prstDash val="solid"/>
                      <a:round/>
                      <a:headEnd type="none" w="med" len="med"/>
                      <a:tailEnd type="none" w="med" len="med"/>
                    </a:lnT>
                  </a:tcPr>
                </a:tc>
                <a:tc>
                  <a:txBody>
                    <a:bodyPr/>
                    <a:lstStyle/>
                    <a:p>
                      <a:pPr algn="ctr"/>
                      <a:r>
                        <a:rPr lang="de-DE" sz="1400">
                          <a:solidFill>
                            <a:schemeClr val="bg2"/>
                          </a:solidFill>
                        </a:rPr>
                        <a:t>Yes</a:t>
                      </a:r>
                    </a:p>
                  </a:txBody>
                  <a:tcPr marT="25200" marB="25200" anchor="ctr">
                    <a:lnT w="38100" cap="flat" cmpd="sng" algn="ctr">
                      <a:solidFill>
                        <a:schemeClr val="bg1"/>
                      </a:solidFill>
                      <a:prstDash val="solid"/>
                      <a:round/>
                      <a:headEnd type="none" w="med" len="med"/>
                      <a:tailEnd type="none" w="med" len="med"/>
                    </a:lnT>
                  </a:tcPr>
                </a:tc>
                <a:tc>
                  <a:txBody>
                    <a:bodyPr/>
                    <a:lstStyle/>
                    <a:p>
                      <a:pPr algn="ctr"/>
                      <a:r>
                        <a:rPr lang="de-DE" sz="1400"/>
                        <a:t>No</a:t>
                      </a:r>
                      <a:endParaRPr lang="de-DE" sz="1400" err="1"/>
                    </a:p>
                  </a:txBody>
                  <a:tcPr marT="25200" marB="25200" anchor="ctr">
                    <a:lnT w="38100" cap="flat" cmpd="sng" algn="ctr">
                      <a:solidFill>
                        <a:schemeClr val="bg1"/>
                      </a:solidFill>
                      <a:prstDash val="solid"/>
                      <a:round/>
                      <a:headEnd type="none" w="med" len="med"/>
                      <a:tailEnd type="none" w="med" len="med"/>
                    </a:lnT>
                  </a:tcPr>
                </a:tc>
                <a:tc>
                  <a:txBody>
                    <a:bodyPr/>
                    <a:lstStyle/>
                    <a:p>
                      <a:pPr algn="ctr"/>
                      <a:r>
                        <a:rPr lang="de-DE" sz="1400"/>
                        <a:t>36.5</a:t>
                      </a:r>
                    </a:p>
                  </a:txBody>
                  <a:tcPr marT="25200" marB="25200" anchor="ctr">
                    <a:lnT w="38100" cap="flat" cmpd="sng" algn="ctr">
                      <a:solidFill>
                        <a:schemeClr val="bg1"/>
                      </a:solidFill>
                      <a:prstDash val="solid"/>
                      <a:round/>
                      <a:headEnd type="none" w="med" len="med"/>
                      <a:tailEnd type="none" w="med" len="med"/>
                    </a:lnT>
                  </a:tcPr>
                </a:tc>
                <a:tc>
                  <a:txBody>
                    <a:bodyPr/>
                    <a:lstStyle/>
                    <a:p>
                      <a:pPr algn="ctr"/>
                      <a:r>
                        <a:rPr lang="de-DE" sz="1400"/>
                        <a:t>CR</a:t>
                      </a:r>
                    </a:p>
                  </a:txBody>
                  <a:tcPr marT="25200" marB="252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878414058"/>
                  </a:ext>
                </a:extLst>
              </a:tr>
              <a:tr h="0">
                <a:tc>
                  <a:txBody>
                    <a:bodyPr/>
                    <a:lstStyle/>
                    <a:p>
                      <a:pPr algn="ctr"/>
                      <a:r>
                        <a:rPr lang="de-DE" sz="1400"/>
                        <a:t>2</a:t>
                      </a:r>
                    </a:p>
                  </a:txBody>
                  <a:tcPr marT="25200" marB="25200"/>
                </a:tc>
                <a:tc>
                  <a:txBody>
                    <a:bodyPr/>
                    <a:lstStyle/>
                    <a:p>
                      <a:pPr algn="ctr"/>
                      <a:r>
                        <a:rPr lang="de-DE" sz="1400"/>
                        <a:t>FD</a:t>
                      </a:r>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solidFill>
                            <a:schemeClr val="bg2"/>
                          </a:solidFill>
                        </a:rPr>
                        <a:t>Yes</a:t>
                      </a:r>
                    </a:p>
                  </a:txBody>
                  <a:tcPr marT="25200" marB="25200" anchor="ctr"/>
                </a:tc>
                <a:tc>
                  <a:txBody>
                    <a:bodyPr/>
                    <a:lstStyle/>
                    <a:p>
                      <a:pPr algn="ctr"/>
                      <a:r>
                        <a:rPr lang="de-DE" sz="1400">
                          <a:solidFill>
                            <a:schemeClr val="bg2"/>
                          </a:solidFill>
                        </a:rPr>
                        <a:t>Yes</a:t>
                      </a:r>
                    </a:p>
                  </a:txBody>
                  <a:tcPr marT="25200" marB="25200" anchor="ctr"/>
                </a:tc>
                <a:tc>
                  <a:txBody>
                    <a:bodyPr/>
                    <a:lstStyle/>
                    <a:p>
                      <a:pPr algn="ctr"/>
                      <a:r>
                        <a:rPr lang="de-DE" sz="1400"/>
                        <a:t>27.6</a:t>
                      </a:r>
                    </a:p>
                  </a:txBody>
                  <a:tcPr marT="25200" marB="25200" anchor="ctr"/>
                </a:tc>
                <a:tc>
                  <a:txBody>
                    <a:bodyPr/>
                    <a:lstStyle/>
                    <a:p>
                      <a:pPr algn="ctr"/>
                      <a:r>
                        <a:rPr lang="de-DE" sz="1400"/>
                        <a:t>CR</a:t>
                      </a:r>
                    </a:p>
                  </a:txBody>
                  <a:tcPr marT="25200" marB="25200" anchor="ctr"/>
                </a:tc>
                <a:extLst>
                  <a:ext uri="{0D108BD9-81ED-4DB2-BD59-A6C34878D82A}">
                    <a16:rowId xmlns:a16="http://schemas.microsoft.com/office/drawing/2014/main" val="2023120121"/>
                  </a:ext>
                </a:extLst>
              </a:tr>
              <a:tr h="0">
                <a:tc>
                  <a:txBody>
                    <a:bodyPr/>
                    <a:lstStyle/>
                    <a:p>
                      <a:pPr algn="ctr"/>
                      <a:r>
                        <a:rPr lang="de-DE" sz="1400"/>
                        <a:t>3</a:t>
                      </a:r>
                    </a:p>
                  </a:txBody>
                  <a:tcPr marT="25200" marB="25200"/>
                </a:tc>
                <a:tc>
                  <a:txBody>
                    <a:bodyPr/>
                    <a:lstStyle/>
                    <a:p>
                      <a:pPr algn="ctr"/>
                      <a:r>
                        <a:rPr lang="de-DE" sz="1400"/>
                        <a:t>FD</a:t>
                      </a:r>
                    </a:p>
                  </a:txBody>
                  <a:tcPr marT="25200" marB="25200" anchor="ctr"/>
                </a:tc>
                <a:tc>
                  <a:txBody>
                    <a:bodyPr/>
                    <a:lstStyle/>
                    <a:p>
                      <a:pPr algn="ctr"/>
                      <a:r>
                        <a:rPr lang="de-DE" sz="1400">
                          <a:solidFill>
                            <a:schemeClr val="bg2"/>
                          </a:solidFill>
                        </a:rPr>
                        <a:t>Yes</a:t>
                      </a:r>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28.5</a:t>
                      </a:r>
                    </a:p>
                  </a:txBody>
                  <a:tcPr marT="25200" marB="25200" anchor="ctr"/>
                </a:tc>
                <a:tc>
                  <a:txBody>
                    <a:bodyPr/>
                    <a:lstStyle/>
                    <a:p>
                      <a:pPr algn="ctr"/>
                      <a:r>
                        <a:rPr lang="de-DE" sz="1400"/>
                        <a:t>Cri</a:t>
                      </a:r>
                    </a:p>
                  </a:txBody>
                  <a:tcPr marT="25200" marB="25200" anchor="ctr"/>
                </a:tc>
                <a:extLst>
                  <a:ext uri="{0D108BD9-81ED-4DB2-BD59-A6C34878D82A}">
                    <a16:rowId xmlns:a16="http://schemas.microsoft.com/office/drawing/2014/main" val="1352638676"/>
                  </a:ext>
                </a:extLst>
              </a:tr>
              <a:tr h="0">
                <a:tc>
                  <a:txBody>
                    <a:bodyPr/>
                    <a:lstStyle/>
                    <a:p>
                      <a:pPr algn="ctr"/>
                      <a:r>
                        <a:rPr lang="de-DE" sz="1400"/>
                        <a:t>4</a:t>
                      </a:r>
                    </a:p>
                  </a:txBody>
                  <a:tcPr marT="25200" marB="25200"/>
                </a:tc>
                <a:tc>
                  <a:txBody>
                    <a:bodyPr/>
                    <a:lstStyle/>
                    <a:p>
                      <a:pPr algn="ctr"/>
                      <a:r>
                        <a:rPr lang="de-DE" sz="1400"/>
                        <a:t>FD</a:t>
                      </a:r>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solidFill>
                            <a:schemeClr val="bg2"/>
                          </a:solidFill>
                        </a:rPr>
                        <a:t>Yes</a:t>
                      </a:r>
                    </a:p>
                  </a:txBody>
                  <a:tcPr marT="25200" marB="25200" anchor="ctr"/>
                </a:tc>
                <a:tc>
                  <a:txBody>
                    <a:bodyPr/>
                    <a:lstStyle/>
                    <a:p>
                      <a:pPr algn="ctr"/>
                      <a:r>
                        <a:rPr lang="de-DE" sz="1400"/>
                        <a:t>30.4</a:t>
                      </a:r>
                    </a:p>
                  </a:txBody>
                  <a:tcPr marT="25200" marB="25200" anchor="ctr"/>
                </a:tc>
                <a:tc>
                  <a:txBody>
                    <a:bodyPr/>
                    <a:lstStyle/>
                    <a:p>
                      <a:pPr algn="ctr"/>
                      <a:r>
                        <a:rPr lang="de-DE" sz="1400"/>
                        <a:t>PR</a:t>
                      </a:r>
                    </a:p>
                  </a:txBody>
                  <a:tcPr marT="25200" marB="25200" anchor="ctr"/>
                </a:tc>
                <a:extLst>
                  <a:ext uri="{0D108BD9-81ED-4DB2-BD59-A6C34878D82A}">
                    <a16:rowId xmlns:a16="http://schemas.microsoft.com/office/drawing/2014/main" val="878962506"/>
                  </a:ext>
                </a:extLst>
              </a:tr>
              <a:tr h="0">
                <a:tc>
                  <a:txBody>
                    <a:bodyPr/>
                    <a:lstStyle/>
                    <a:p>
                      <a:pPr algn="ctr"/>
                      <a:r>
                        <a:rPr lang="de-DE" sz="1400"/>
                        <a:t>5</a:t>
                      </a:r>
                    </a:p>
                  </a:txBody>
                  <a:tcPr marT="25200" marB="25200"/>
                </a:tc>
                <a:tc>
                  <a:txBody>
                    <a:bodyPr/>
                    <a:lstStyle/>
                    <a:p>
                      <a:pPr algn="ctr"/>
                      <a:r>
                        <a:rPr lang="de-DE" sz="1400"/>
                        <a:t>FD</a:t>
                      </a:r>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27.4</a:t>
                      </a:r>
                    </a:p>
                  </a:txBody>
                  <a:tcPr marT="25200" marB="25200" anchor="ctr"/>
                </a:tc>
                <a:tc>
                  <a:txBody>
                    <a:bodyPr/>
                    <a:lstStyle/>
                    <a:p>
                      <a:pPr algn="ctr"/>
                      <a:r>
                        <a:rPr lang="de-DE" sz="1400"/>
                        <a:t>PR</a:t>
                      </a:r>
                    </a:p>
                  </a:txBody>
                  <a:tcPr marT="25200" marB="25200" anchor="ctr"/>
                </a:tc>
                <a:extLst>
                  <a:ext uri="{0D108BD9-81ED-4DB2-BD59-A6C34878D82A}">
                    <a16:rowId xmlns:a16="http://schemas.microsoft.com/office/drawing/2014/main" val="562706162"/>
                  </a:ext>
                </a:extLst>
              </a:tr>
              <a:tr h="0">
                <a:tc>
                  <a:txBody>
                    <a:bodyPr/>
                    <a:lstStyle/>
                    <a:p>
                      <a:pPr algn="ctr"/>
                      <a:r>
                        <a:rPr lang="de-DE" sz="1400"/>
                        <a:t>6</a:t>
                      </a:r>
                    </a:p>
                  </a:txBody>
                  <a:tcPr marT="25200" marB="25200"/>
                </a:tc>
                <a:tc>
                  <a:txBody>
                    <a:bodyPr/>
                    <a:lstStyle/>
                    <a:p>
                      <a:pPr algn="ctr"/>
                      <a:r>
                        <a:rPr lang="de-DE" sz="1400"/>
                        <a:t>FD</a:t>
                      </a:r>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solidFill>
                            <a:schemeClr val="bg2"/>
                          </a:solidFill>
                        </a:rPr>
                        <a:t>Yes</a:t>
                      </a:r>
                    </a:p>
                  </a:txBody>
                  <a:tcPr marT="25200" marB="25200" anchor="ctr"/>
                </a:tc>
                <a:tc>
                  <a:txBody>
                    <a:bodyPr/>
                    <a:lstStyle/>
                    <a:p>
                      <a:pPr algn="ctr"/>
                      <a:r>
                        <a:rPr lang="de-DE" sz="1400"/>
                        <a:t>22.0</a:t>
                      </a:r>
                    </a:p>
                  </a:txBody>
                  <a:tcPr marT="25200" marB="25200" anchor="ctr"/>
                </a:tc>
                <a:tc>
                  <a:txBody>
                    <a:bodyPr/>
                    <a:lstStyle/>
                    <a:p>
                      <a:pPr algn="ctr"/>
                      <a:r>
                        <a:rPr lang="de-DE" sz="1400"/>
                        <a:t>PR</a:t>
                      </a:r>
                    </a:p>
                  </a:txBody>
                  <a:tcPr marT="25200" marB="25200" anchor="ctr"/>
                </a:tc>
                <a:extLst>
                  <a:ext uri="{0D108BD9-81ED-4DB2-BD59-A6C34878D82A}">
                    <a16:rowId xmlns:a16="http://schemas.microsoft.com/office/drawing/2014/main" val="3438705053"/>
                  </a:ext>
                </a:extLst>
              </a:tr>
              <a:tr h="0">
                <a:tc>
                  <a:txBody>
                    <a:bodyPr/>
                    <a:lstStyle/>
                    <a:p>
                      <a:pPr algn="ctr"/>
                      <a:r>
                        <a:rPr lang="de-DE" sz="1400"/>
                        <a:t>7</a:t>
                      </a:r>
                    </a:p>
                  </a:txBody>
                  <a:tcPr marT="25200" marB="25200"/>
                </a:tc>
                <a:tc>
                  <a:txBody>
                    <a:bodyPr/>
                    <a:lstStyle/>
                    <a:p>
                      <a:pPr algn="ctr"/>
                      <a:r>
                        <a:rPr lang="de-DE" sz="1400"/>
                        <a:t>MRD-placebo</a:t>
                      </a:r>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No</a:t>
                      </a:r>
                      <a:endParaRPr lang="de-DE" sz="1400" err="1"/>
                    </a:p>
                  </a:txBody>
                  <a:tcPr marT="25200" marB="25200" anchor="ctr"/>
                </a:tc>
                <a:tc>
                  <a:txBody>
                    <a:bodyPr/>
                    <a:lstStyle/>
                    <a:p>
                      <a:pPr lvl="0" algn="ctr">
                        <a:buNone/>
                      </a:pPr>
                      <a:r>
                        <a:rPr lang="de-DE" sz="1400" b="0" i="0" u="none" strike="noStrike" noProof="0">
                          <a:solidFill>
                            <a:schemeClr val="bg2"/>
                          </a:solidFill>
                          <a:latin typeface="Arial"/>
                        </a:rPr>
                        <a:t>Yes</a:t>
                      </a:r>
                      <a:endParaRPr lang="de-DE" sz="1400"/>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20.3</a:t>
                      </a:r>
                    </a:p>
                  </a:txBody>
                  <a:tcPr marT="25200" marB="25200" anchor="ctr"/>
                </a:tc>
                <a:tc>
                  <a:txBody>
                    <a:bodyPr/>
                    <a:lstStyle/>
                    <a:p>
                      <a:pPr algn="ctr"/>
                      <a:r>
                        <a:rPr lang="de-DE" sz="1400"/>
                        <a:t>PR</a:t>
                      </a:r>
                    </a:p>
                  </a:txBody>
                  <a:tcPr marT="25200" marB="25200" anchor="ctr"/>
                </a:tc>
                <a:extLst>
                  <a:ext uri="{0D108BD9-81ED-4DB2-BD59-A6C34878D82A}">
                    <a16:rowId xmlns:a16="http://schemas.microsoft.com/office/drawing/2014/main" val="567655422"/>
                  </a:ext>
                </a:extLst>
              </a:tr>
              <a:tr h="0">
                <a:tc>
                  <a:txBody>
                    <a:bodyPr/>
                    <a:lstStyle/>
                    <a:p>
                      <a:pPr algn="ctr"/>
                      <a:r>
                        <a:rPr lang="de-DE" sz="1400"/>
                        <a:t>8</a:t>
                      </a:r>
                    </a:p>
                  </a:txBody>
                  <a:tcPr marT="25200" marB="25200"/>
                </a:tc>
                <a:tc>
                  <a:txBody>
                    <a:bodyPr/>
                    <a:lstStyle/>
                    <a:p>
                      <a:pPr algn="ctr"/>
                      <a:r>
                        <a:rPr lang="de-DE" sz="1400"/>
                        <a:t>MRD-placebo</a:t>
                      </a:r>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No</a:t>
                      </a:r>
                      <a:endParaRPr lang="de-DE" sz="1400" err="1"/>
                    </a:p>
                  </a:txBody>
                  <a:tcPr marT="25200" marB="25200" anchor="ctr"/>
                </a:tc>
                <a:tc>
                  <a:txBody>
                    <a:bodyPr/>
                    <a:lstStyle/>
                    <a:p>
                      <a:pPr lvl="0" algn="ctr">
                        <a:buNone/>
                      </a:pPr>
                      <a:r>
                        <a:rPr lang="de-DE" sz="1400" b="0" i="0" u="none" strike="noStrike" noProof="0">
                          <a:solidFill>
                            <a:schemeClr val="bg2"/>
                          </a:solidFill>
                          <a:latin typeface="Arial"/>
                        </a:rPr>
                        <a:t>Yes</a:t>
                      </a:r>
                      <a:endParaRPr lang="de-DE"/>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t>19.4</a:t>
                      </a:r>
                    </a:p>
                  </a:txBody>
                  <a:tcPr marT="25200" marB="25200" anchor="ctr"/>
                </a:tc>
                <a:tc>
                  <a:txBody>
                    <a:bodyPr/>
                    <a:lstStyle/>
                    <a:p>
                      <a:pPr algn="ctr"/>
                      <a:r>
                        <a:rPr lang="de-DE" sz="1400"/>
                        <a:t>PR</a:t>
                      </a:r>
                    </a:p>
                  </a:txBody>
                  <a:tcPr marT="25200" marB="25200" anchor="ctr"/>
                </a:tc>
                <a:extLst>
                  <a:ext uri="{0D108BD9-81ED-4DB2-BD59-A6C34878D82A}">
                    <a16:rowId xmlns:a16="http://schemas.microsoft.com/office/drawing/2014/main" val="881428781"/>
                  </a:ext>
                </a:extLst>
              </a:tr>
              <a:tr h="0">
                <a:tc>
                  <a:txBody>
                    <a:bodyPr/>
                    <a:lstStyle/>
                    <a:p>
                      <a:pPr algn="ctr"/>
                      <a:r>
                        <a:rPr lang="de-DE" sz="1400"/>
                        <a:t>9</a:t>
                      </a:r>
                    </a:p>
                  </a:txBody>
                  <a:tcPr marT="25200" marB="25200"/>
                </a:tc>
                <a:tc>
                  <a:txBody>
                    <a:bodyPr/>
                    <a:lstStyle/>
                    <a:p>
                      <a:pPr algn="ctr"/>
                      <a:r>
                        <a:rPr lang="de-DE" sz="1400"/>
                        <a:t>FD</a:t>
                      </a:r>
                    </a:p>
                  </a:txBody>
                  <a:tcPr marT="25200" marB="25200" anchor="ctr"/>
                </a:tc>
                <a:tc>
                  <a:txBody>
                    <a:bodyPr/>
                    <a:lstStyle/>
                    <a:p>
                      <a:pPr algn="ctr"/>
                      <a:r>
                        <a:rPr lang="de-DE" sz="1400">
                          <a:solidFill>
                            <a:schemeClr val="bg2"/>
                          </a:solidFill>
                        </a:rPr>
                        <a:t>Yes</a:t>
                      </a:r>
                    </a:p>
                  </a:txBody>
                  <a:tcPr marT="25200" marB="25200" anchor="ctr"/>
                </a:tc>
                <a:tc>
                  <a:txBody>
                    <a:bodyPr/>
                    <a:lstStyle/>
                    <a:p>
                      <a:pPr algn="ctr"/>
                      <a:r>
                        <a:rPr lang="de-DE" sz="1400"/>
                        <a:t>No</a:t>
                      </a:r>
                      <a:endParaRPr lang="de-DE" sz="1400" err="1"/>
                    </a:p>
                  </a:txBody>
                  <a:tcPr marT="25200" marB="25200" anchor="ctr"/>
                </a:tc>
                <a:tc>
                  <a:txBody>
                    <a:bodyPr/>
                    <a:lstStyle/>
                    <a:p>
                      <a:pPr algn="ctr"/>
                      <a:r>
                        <a:rPr lang="de-DE" sz="1400">
                          <a:solidFill>
                            <a:schemeClr val="bg2"/>
                          </a:solidFill>
                        </a:rPr>
                        <a:t>Yes</a:t>
                      </a:r>
                    </a:p>
                  </a:txBody>
                  <a:tcPr marT="25200" marB="25200" anchor="ctr"/>
                </a:tc>
                <a:tc>
                  <a:txBody>
                    <a:bodyPr/>
                    <a:lstStyle/>
                    <a:p>
                      <a:pPr algn="ctr"/>
                      <a:r>
                        <a:rPr lang="de-DE" sz="1400">
                          <a:solidFill>
                            <a:schemeClr val="bg2"/>
                          </a:solidFill>
                        </a:rPr>
                        <a:t>Yes</a:t>
                      </a:r>
                    </a:p>
                  </a:txBody>
                  <a:tcPr marT="25200" marB="25200" anchor="ctr"/>
                </a:tc>
                <a:tc>
                  <a:txBody>
                    <a:bodyPr/>
                    <a:lstStyle/>
                    <a:p>
                      <a:pPr algn="ctr"/>
                      <a:r>
                        <a:rPr lang="de-DE" sz="1400"/>
                        <a:t>16.6</a:t>
                      </a:r>
                    </a:p>
                  </a:txBody>
                  <a:tcPr marT="25200" marB="25200" anchor="ctr"/>
                </a:tc>
                <a:tc>
                  <a:txBody>
                    <a:bodyPr/>
                    <a:lstStyle/>
                    <a:p>
                      <a:pPr algn="ctr"/>
                      <a:r>
                        <a:rPr lang="de-DE" sz="1400"/>
                        <a:t>PR</a:t>
                      </a:r>
                    </a:p>
                  </a:txBody>
                  <a:tcPr marT="25200" marB="25200" anchor="ctr"/>
                </a:tc>
                <a:extLst>
                  <a:ext uri="{0D108BD9-81ED-4DB2-BD59-A6C34878D82A}">
                    <a16:rowId xmlns:a16="http://schemas.microsoft.com/office/drawing/2014/main" val="3895448751"/>
                  </a:ext>
                </a:extLst>
              </a:tr>
            </a:tbl>
          </a:graphicData>
        </a:graphic>
      </p:graphicFrame>
      <p:sp>
        <p:nvSpPr>
          <p:cNvPr id="9" name="Titel 8">
            <a:extLst>
              <a:ext uri="{FF2B5EF4-FFF2-40B4-BE49-F238E27FC236}">
                <a16:creationId xmlns:a16="http://schemas.microsoft.com/office/drawing/2014/main" id="{930B76FE-CAED-6A47-BC54-77B00C15A7E3}"/>
              </a:ext>
            </a:extLst>
          </p:cNvPr>
          <p:cNvSpPr>
            <a:spLocks noGrp="1"/>
          </p:cNvSpPr>
          <p:nvPr>
            <p:ph type="title"/>
          </p:nvPr>
        </p:nvSpPr>
        <p:spPr/>
        <p:txBody>
          <a:bodyPr>
            <a:normAutofit/>
          </a:bodyPr>
          <a:lstStyle/>
          <a:p>
            <a:r>
              <a:rPr lang="de-DE"/>
              <a:t>Re-treatment </a:t>
            </a:r>
            <a:r>
              <a:rPr lang="de-DE" err="1"/>
              <a:t>data</a:t>
            </a:r>
            <a:endParaRPr lang="de-DE"/>
          </a:p>
        </p:txBody>
      </p:sp>
      <p:sp>
        <p:nvSpPr>
          <p:cNvPr id="11" name="Textplatzhalter 10">
            <a:extLst>
              <a:ext uri="{FF2B5EF4-FFF2-40B4-BE49-F238E27FC236}">
                <a16:creationId xmlns:a16="http://schemas.microsoft.com/office/drawing/2014/main" id="{00282781-8929-B247-98DA-D7EF589F1B46}"/>
              </a:ext>
            </a:extLst>
          </p:cNvPr>
          <p:cNvSpPr>
            <a:spLocks noGrp="1"/>
          </p:cNvSpPr>
          <p:nvPr>
            <p:ph type="body" sz="quarter" idx="12"/>
          </p:nvPr>
        </p:nvSpPr>
        <p:spPr/>
        <p:txBody>
          <a:bodyPr/>
          <a:lstStyle/>
          <a:p>
            <a:r>
              <a:rPr lang="de-DE"/>
              <a:t>Re-treatment </a:t>
            </a:r>
            <a:r>
              <a:rPr lang="de-DE" err="1"/>
              <a:t>data</a:t>
            </a:r>
            <a:r>
              <a:rPr lang="de-DE"/>
              <a:t> </a:t>
            </a:r>
            <a:r>
              <a:rPr lang="de-DE" err="1"/>
              <a:t>from</a:t>
            </a:r>
            <a:r>
              <a:rPr lang="de-DE"/>
              <a:t> </a:t>
            </a:r>
            <a:r>
              <a:rPr lang="de-DE" err="1"/>
              <a:t>the</a:t>
            </a:r>
            <a:r>
              <a:rPr lang="de-DE"/>
              <a:t> MRD Placebo Arm </a:t>
            </a:r>
            <a:r>
              <a:rPr lang="de-DE" err="1"/>
              <a:t>and</a:t>
            </a:r>
            <a:r>
              <a:rPr lang="de-DE"/>
              <a:t> FD </a:t>
            </a:r>
            <a:r>
              <a:rPr lang="de-DE" err="1"/>
              <a:t>cohorts</a:t>
            </a:r>
            <a:endParaRPr lang="de-DE"/>
          </a:p>
        </p:txBody>
      </p:sp>
      <p:sp>
        <p:nvSpPr>
          <p:cNvPr id="3" name="Fußzeilenplatzhalter 2">
            <a:extLst>
              <a:ext uri="{FF2B5EF4-FFF2-40B4-BE49-F238E27FC236}">
                <a16:creationId xmlns:a16="http://schemas.microsoft.com/office/drawing/2014/main" id="{3ED82664-A7C4-8743-9F2F-7E42B8309D46}"/>
              </a:ext>
            </a:extLst>
          </p:cNvPr>
          <p:cNvSpPr>
            <a:spLocks noGrp="1"/>
          </p:cNvSpPr>
          <p:nvPr>
            <p:ph type="ftr" sz="quarter" idx="11"/>
          </p:nvPr>
        </p:nvSpPr>
        <p:spPr>
          <a:xfrm>
            <a:off x="417601" y="6356349"/>
            <a:ext cx="7086526" cy="385200"/>
          </a:xfrm>
        </p:spPr>
        <p:txBody>
          <a:bodyPr/>
          <a:lstStyle/>
          <a:p>
            <a:br>
              <a:rPr lang="en-GB"/>
            </a:br>
            <a:r>
              <a:rPr lang="en-GB" baseline="30000"/>
              <a:t>a</a:t>
            </a:r>
            <a:r>
              <a:rPr lang="en-GB"/>
              <a:t>MRD cohort placebo arm and FD cohort. </a:t>
            </a:r>
          </a:p>
          <a:p>
            <a:r>
              <a:rPr lang="en-GB"/>
              <a:t>CR, complete response; CRi, complete remission with incomplete hematologic recovery ; FD, fixed dose; Ibr, ibrutinib; MRD, minimal residual disease; PFS, progression-free survival; PR, partial response; Ven, venetoclax.</a:t>
            </a:r>
          </a:p>
          <a:p>
            <a:r>
              <a:rPr lang="en-GB" b="1"/>
              <a:t>Ghia, P. Abstract 68 presented at ASH 2021.</a:t>
            </a:r>
          </a:p>
        </p:txBody>
      </p:sp>
      <p:sp>
        <p:nvSpPr>
          <p:cNvPr id="7" name="Content Placeholder 1">
            <a:extLst>
              <a:ext uri="{FF2B5EF4-FFF2-40B4-BE49-F238E27FC236}">
                <a16:creationId xmlns:a16="http://schemas.microsoft.com/office/drawing/2014/main" id="{EADB7A8C-0D34-4397-AF6E-73E8C9FCFBD6}"/>
              </a:ext>
            </a:extLst>
          </p:cNvPr>
          <p:cNvSpPr txBox="1">
            <a:spLocks/>
          </p:cNvSpPr>
          <p:nvPr/>
        </p:nvSpPr>
        <p:spPr bwMode="auto">
          <a:xfrm>
            <a:off x="416988" y="5036004"/>
            <a:ext cx="11381311" cy="11009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342891" indent="-342891" algn="l" rtl="0" eaLnBrk="1" fontAlgn="base" hangingPunct="1">
              <a:spcBef>
                <a:spcPts val="0"/>
              </a:spcBef>
              <a:spcAft>
                <a:spcPts val="600"/>
              </a:spcAft>
              <a:buClr>
                <a:schemeClr val="accent2">
                  <a:lumMod val="75000"/>
                </a:schemeClr>
              </a:buClr>
              <a:buSzPct val="125000"/>
              <a:buFont typeface="Wingdings" charset="2"/>
              <a:buChar char="§"/>
              <a:defRPr sz="2400" b="0">
                <a:solidFill>
                  <a:schemeClr val="bg2">
                    <a:lumMod val="75000"/>
                  </a:schemeClr>
                </a:solidFill>
                <a:latin typeface="Calibri"/>
                <a:ea typeface="+mn-ea"/>
                <a:cs typeface="Calibri"/>
              </a:defRPr>
            </a:lvl1pPr>
            <a:lvl2pPr marL="742932" indent="-285744" algn="l" rtl="0" eaLnBrk="1" fontAlgn="base" hangingPunct="1">
              <a:spcBef>
                <a:spcPts val="0"/>
              </a:spcBef>
              <a:spcAft>
                <a:spcPts val="600"/>
              </a:spcAft>
              <a:buClr>
                <a:schemeClr val="accent2">
                  <a:lumMod val="75000"/>
                </a:schemeClr>
              </a:buClr>
              <a:buSzPct val="125000"/>
              <a:buFont typeface="Lucida Grande"/>
              <a:buChar char="–"/>
              <a:defRPr sz="2000" b="0">
                <a:solidFill>
                  <a:schemeClr val="bg2">
                    <a:lumMod val="75000"/>
                  </a:schemeClr>
                </a:solidFill>
                <a:latin typeface="Calibri"/>
                <a:cs typeface="Calibri"/>
              </a:defRPr>
            </a:lvl2pPr>
            <a:lvl3pPr marL="1022350" indent="-215900" algn="l" rtl="0" eaLnBrk="1" fontAlgn="base" hangingPunct="1">
              <a:spcBef>
                <a:spcPts val="0"/>
              </a:spcBef>
              <a:spcAft>
                <a:spcPts val="600"/>
              </a:spcAft>
              <a:buClr>
                <a:schemeClr val="accent2">
                  <a:lumMod val="75000"/>
                </a:schemeClr>
              </a:buClr>
              <a:buSzPct val="125000"/>
              <a:buFont typeface="Arial" pitchFamily="34" charset="0"/>
              <a:buChar char="•"/>
              <a:defRPr lang="en-US" sz="2000" b="0" dirty="0">
                <a:solidFill>
                  <a:schemeClr val="bg2">
                    <a:lumMod val="75000"/>
                  </a:schemeClr>
                </a:solidFill>
                <a:latin typeface="+mn-lt"/>
                <a:cs typeface="Calibri"/>
              </a:defRPr>
            </a:lvl3pPr>
            <a:lvl4pPr marL="1143000" indent="-228600" algn="l" rtl="0" eaLnBrk="1" fontAlgn="base" hangingPunct="1">
              <a:spcBef>
                <a:spcPct val="20000"/>
              </a:spcBef>
              <a:spcAft>
                <a:spcPct val="0"/>
              </a:spcAft>
              <a:buClr>
                <a:srgbClr val="BC5C8A"/>
              </a:buClr>
              <a:defRPr lang="en-US" sz="2000" b="1" dirty="0" smtClean="0">
                <a:solidFill>
                  <a:schemeClr val="bg2"/>
                </a:solidFill>
                <a:effectLst>
                  <a:outerShdw blurRad="38100" dist="38100" dir="2700000" algn="tl">
                    <a:srgbClr val="C0C0C0"/>
                  </a:outerShdw>
                </a:effectLst>
                <a:latin typeface="+mn-lt"/>
              </a:defRPr>
            </a:lvl4pPr>
            <a:lvl5pPr marL="1143000" indent="-228600" algn="l" rtl="0" eaLnBrk="1" fontAlgn="base" hangingPunct="1">
              <a:spcBef>
                <a:spcPct val="20000"/>
              </a:spcBef>
              <a:spcAft>
                <a:spcPct val="0"/>
              </a:spcAft>
              <a:buClr>
                <a:srgbClr val="BC5C8A"/>
              </a:buClr>
              <a:buChar char="»"/>
              <a:defRPr lang="en-US" sz="2000" b="1" dirty="0">
                <a:solidFill>
                  <a:schemeClr val="bg2"/>
                </a:solidFill>
                <a:effectLst>
                  <a:outerShdw blurRad="38100" dist="38100" dir="2700000" algn="tl">
                    <a:srgbClr val="C0C0C0"/>
                  </a:outerShdw>
                </a:effectLst>
                <a:latin typeface="+mn-lt"/>
              </a:defRPr>
            </a:lvl5pPr>
            <a:lvl6pPr marL="2514537"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6pPr>
            <a:lvl7pPr marL="2971726"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7pPr>
            <a:lvl8pPr marL="3428914"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8pPr>
            <a:lvl9pPr marL="3886103"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9pPr>
          </a:lstStyle>
          <a:p>
            <a:pPr>
              <a:spcAft>
                <a:spcPts val="800"/>
              </a:spcAft>
              <a:buClr>
                <a:schemeClr val="bg2"/>
              </a:buClr>
              <a:buFont typeface="Arial" panose="020B0604020202020204" pitchFamily="34" charset="0"/>
              <a:buChar char="•"/>
            </a:pPr>
            <a:r>
              <a:rPr lang="en-US" sz="1400" kern="0">
                <a:solidFill>
                  <a:schemeClr val="tx1"/>
                </a:solidFill>
                <a:latin typeface="+mn-lt"/>
                <a:cs typeface="Arial" panose="020B0604020202020204" pitchFamily="34" charset="0"/>
              </a:rPr>
              <a:t>As of August 4, 2021, 12 patients who progressed after fixed-duration treatment</a:t>
            </a:r>
            <a:r>
              <a:rPr lang="en-US" sz="1400" kern="0" baseline="30000">
                <a:solidFill>
                  <a:schemeClr val="tx1"/>
                </a:solidFill>
                <a:latin typeface="+mn-lt"/>
                <a:cs typeface="Arial" panose="020B0604020202020204" pitchFamily="34" charset="0"/>
              </a:rPr>
              <a:t>a</a:t>
            </a:r>
            <a:r>
              <a:rPr lang="en-US" sz="1400" kern="0">
                <a:solidFill>
                  <a:schemeClr val="tx1"/>
                </a:solidFill>
                <a:latin typeface="+mn-lt"/>
                <a:cs typeface="Arial" panose="020B0604020202020204" pitchFamily="34" charset="0"/>
              </a:rPr>
              <a:t> with ibrutinib + venetoclax had been retreated with single-agent ibrutinib </a:t>
            </a:r>
          </a:p>
          <a:p>
            <a:pPr marL="342891" lvl="1" indent="-342891">
              <a:spcAft>
                <a:spcPts val="800"/>
              </a:spcAft>
              <a:buClr>
                <a:schemeClr val="bg2"/>
              </a:buClr>
              <a:buFont typeface="Arial" panose="020B0604020202020204" pitchFamily="34" charset="0"/>
              <a:buChar char="•"/>
            </a:pPr>
            <a:r>
              <a:rPr lang="en-US" sz="1400" kern="0">
                <a:solidFill>
                  <a:schemeClr val="tx1"/>
                </a:solidFill>
                <a:latin typeface="+mn-lt"/>
                <a:cs typeface="Arial" panose="020B0604020202020204" pitchFamily="34" charset="0"/>
              </a:rPr>
              <a:t>Median follow-up on re-treatment: 4.9 months (range, 0.0–27.6) </a:t>
            </a:r>
          </a:p>
          <a:p>
            <a:pPr marL="342891" lvl="1" indent="-342891">
              <a:spcAft>
                <a:spcPts val="800"/>
              </a:spcAft>
              <a:buClr>
                <a:schemeClr val="bg2"/>
              </a:buClr>
              <a:buFont typeface="Arial" panose="020B0604020202020204" pitchFamily="34" charset="0"/>
              <a:buChar char="•"/>
            </a:pPr>
            <a:r>
              <a:rPr lang="en-US" sz="1400" kern="0">
                <a:solidFill>
                  <a:schemeClr val="tx1"/>
                </a:solidFill>
                <a:latin typeface="+mn-lt"/>
                <a:cs typeface="Arial" panose="020B0604020202020204" pitchFamily="34" charset="0"/>
              </a:rPr>
              <a:t>Of 9 patients with available response, all have PR; 3 patients have pending responses</a:t>
            </a:r>
            <a:endParaRPr lang="en-US" sz="1400" ker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313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CAPTIVATE Conclusions</a:t>
            </a:r>
          </a:p>
        </p:txBody>
      </p:sp>
      <p:sp>
        <p:nvSpPr>
          <p:cNvPr id="2" name="Inhaltsplatzhalter 1">
            <a:extLst>
              <a:ext uri="{FF2B5EF4-FFF2-40B4-BE49-F238E27FC236}">
                <a16:creationId xmlns:a16="http://schemas.microsoft.com/office/drawing/2014/main" id="{2F92D787-579C-3D4E-B474-B3A906A371FD}"/>
              </a:ext>
            </a:extLst>
          </p:cNvPr>
          <p:cNvSpPr>
            <a:spLocks noGrp="1"/>
          </p:cNvSpPr>
          <p:nvPr>
            <p:ph idx="1"/>
          </p:nvPr>
        </p:nvSpPr>
        <p:spPr/>
        <p:txBody>
          <a:bodyPr/>
          <a:lstStyle/>
          <a:p>
            <a:r>
              <a:rPr lang="de-DE" sz="2000" err="1"/>
              <a:t>With</a:t>
            </a:r>
            <a:r>
              <a:rPr lang="de-DE" sz="2000"/>
              <a:t> an additional </a:t>
            </a:r>
            <a:r>
              <a:rPr lang="de-DE" sz="2000" err="1"/>
              <a:t>year</a:t>
            </a:r>
            <a:r>
              <a:rPr lang="de-DE" sz="2000"/>
              <a:t> </a:t>
            </a:r>
            <a:r>
              <a:rPr lang="de-DE" sz="2000" err="1"/>
              <a:t>of</a:t>
            </a:r>
            <a:r>
              <a:rPr lang="de-DE" sz="2000"/>
              <a:t> follow-</a:t>
            </a:r>
            <a:r>
              <a:rPr lang="de-DE" sz="2000" err="1"/>
              <a:t>up</a:t>
            </a:r>
            <a:r>
              <a:rPr lang="de-DE" sz="2000"/>
              <a:t> </a:t>
            </a:r>
            <a:r>
              <a:rPr lang="de-DE" sz="2000" err="1"/>
              <a:t>since</a:t>
            </a:r>
            <a:r>
              <a:rPr lang="de-DE" sz="2000"/>
              <a:t> </a:t>
            </a:r>
            <a:r>
              <a:rPr lang="de-DE" sz="2000" err="1"/>
              <a:t>the</a:t>
            </a:r>
            <a:r>
              <a:rPr lang="de-DE" sz="2000"/>
              <a:t> </a:t>
            </a:r>
            <a:r>
              <a:rPr lang="de-DE" sz="2000" err="1"/>
              <a:t>primary</a:t>
            </a:r>
            <a:r>
              <a:rPr lang="de-DE" sz="2000"/>
              <a:t> </a:t>
            </a:r>
            <a:r>
              <a:rPr lang="de-DE" sz="2000" err="1"/>
              <a:t>analysis</a:t>
            </a:r>
            <a:r>
              <a:rPr lang="de-DE" sz="2000"/>
              <a:t>, </a:t>
            </a:r>
            <a:r>
              <a:rPr lang="de-DE" sz="2000" err="1"/>
              <a:t>there</a:t>
            </a:r>
            <a:r>
              <a:rPr lang="de-DE" sz="2000"/>
              <a:t> </a:t>
            </a:r>
            <a:r>
              <a:rPr lang="de-DE" sz="2000" err="1"/>
              <a:t>were</a:t>
            </a:r>
            <a:r>
              <a:rPr lang="de-DE" sz="2000"/>
              <a:t> </a:t>
            </a:r>
            <a:r>
              <a:rPr lang="de-DE" sz="2000" err="1"/>
              <a:t>no</a:t>
            </a:r>
            <a:r>
              <a:rPr lang="de-DE" sz="2000"/>
              <a:t> </a:t>
            </a:r>
            <a:r>
              <a:rPr lang="de-DE" sz="2000" err="1"/>
              <a:t>new</a:t>
            </a:r>
            <a:r>
              <a:rPr lang="de-DE" sz="2000"/>
              <a:t> </a:t>
            </a:r>
            <a:br>
              <a:rPr lang="de-DE" sz="2000"/>
            </a:br>
            <a:r>
              <a:rPr lang="de-DE" sz="2000"/>
              <a:t>MRD </a:t>
            </a:r>
            <a:r>
              <a:rPr lang="de-DE" sz="2000" err="1"/>
              <a:t>relapses</a:t>
            </a:r>
            <a:r>
              <a:rPr lang="de-DE" sz="2000"/>
              <a:t>, PD, </a:t>
            </a:r>
            <a:r>
              <a:rPr lang="de-DE" sz="2000" err="1"/>
              <a:t>or</a:t>
            </a:r>
            <a:r>
              <a:rPr lang="de-DE" sz="2000"/>
              <a:t> </a:t>
            </a:r>
            <a:r>
              <a:rPr lang="de-DE" sz="2000" err="1"/>
              <a:t>deaths</a:t>
            </a:r>
            <a:r>
              <a:rPr lang="de-DE" sz="2000"/>
              <a:t> in </a:t>
            </a:r>
            <a:r>
              <a:rPr lang="de-DE" sz="2000" err="1"/>
              <a:t>patients</a:t>
            </a:r>
            <a:r>
              <a:rPr lang="de-DE" sz="2000"/>
              <a:t> </a:t>
            </a:r>
            <a:r>
              <a:rPr lang="de-DE" sz="2000" err="1"/>
              <a:t>with</a:t>
            </a:r>
            <a:r>
              <a:rPr lang="de-DE" sz="2000"/>
              <a:t> </a:t>
            </a:r>
            <a:r>
              <a:rPr lang="de-DE" sz="2000" err="1"/>
              <a:t>confirmed</a:t>
            </a:r>
            <a:r>
              <a:rPr lang="de-DE" sz="2000"/>
              <a:t> </a:t>
            </a:r>
            <a:r>
              <a:rPr lang="de-DE" sz="2000" err="1"/>
              <a:t>uMRD</a:t>
            </a:r>
            <a:r>
              <a:rPr lang="de-DE" sz="2000"/>
              <a:t> </a:t>
            </a:r>
            <a:r>
              <a:rPr lang="de-DE" sz="2000" err="1"/>
              <a:t>treated</a:t>
            </a:r>
            <a:r>
              <a:rPr lang="de-DE" sz="2000"/>
              <a:t> </a:t>
            </a:r>
            <a:r>
              <a:rPr lang="de-DE" sz="2000" err="1"/>
              <a:t>with</a:t>
            </a:r>
            <a:r>
              <a:rPr lang="de-DE" sz="2000"/>
              <a:t> </a:t>
            </a:r>
            <a:r>
              <a:rPr lang="de-DE" sz="2000" err="1"/>
              <a:t>placebo</a:t>
            </a:r>
            <a:r>
              <a:rPr lang="de-DE" sz="2000"/>
              <a:t> </a:t>
            </a:r>
            <a:r>
              <a:rPr lang="de-DE" sz="2000" err="1"/>
              <a:t>or</a:t>
            </a:r>
            <a:r>
              <a:rPr lang="de-DE" sz="2000"/>
              <a:t> </a:t>
            </a:r>
            <a:r>
              <a:rPr lang="de-DE" sz="2000" err="1"/>
              <a:t>ibrutinib</a:t>
            </a:r>
            <a:r>
              <a:rPr lang="de-DE" sz="2000"/>
              <a:t> </a:t>
            </a:r>
          </a:p>
          <a:p>
            <a:r>
              <a:rPr lang="de-DE" sz="2000"/>
              <a:t>The 2-year DFS rate </a:t>
            </a:r>
            <a:r>
              <a:rPr lang="de-DE" sz="2000" err="1"/>
              <a:t>with</a:t>
            </a:r>
            <a:r>
              <a:rPr lang="de-DE" sz="2000"/>
              <a:t> </a:t>
            </a:r>
            <a:r>
              <a:rPr lang="de-DE" sz="2000" err="1"/>
              <a:t>fixed</a:t>
            </a:r>
            <a:r>
              <a:rPr lang="de-DE" sz="2000"/>
              <a:t> </a:t>
            </a:r>
            <a:r>
              <a:rPr lang="de-DE" sz="2000" err="1"/>
              <a:t>duration</a:t>
            </a:r>
            <a:r>
              <a:rPr lang="de-DE" sz="2000"/>
              <a:t> </a:t>
            </a:r>
            <a:r>
              <a:rPr lang="de-DE" sz="2000" err="1"/>
              <a:t>treatment</a:t>
            </a:r>
            <a:r>
              <a:rPr lang="de-DE" sz="2000"/>
              <a:t> (</a:t>
            </a:r>
            <a:r>
              <a:rPr lang="de-DE" sz="2000" err="1"/>
              <a:t>randomized</a:t>
            </a:r>
            <a:r>
              <a:rPr lang="de-DE" sz="2000"/>
              <a:t> </a:t>
            </a:r>
            <a:r>
              <a:rPr lang="de-DE" sz="2000" err="1"/>
              <a:t>to</a:t>
            </a:r>
            <a:r>
              <a:rPr lang="de-DE" sz="2000"/>
              <a:t> </a:t>
            </a:r>
            <a:r>
              <a:rPr lang="de-DE" sz="2000" err="1"/>
              <a:t>placebo</a:t>
            </a:r>
            <a:r>
              <a:rPr lang="de-DE" sz="2000"/>
              <a:t>) was </a:t>
            </a:r>
            <a:r>
              <a:rPr lang="de-DE" sz="2000" err="1"/>
              <a:t>maintained</a:t>
            </a:r>
            <a:r>
              <a:rPr lang="de-DE" sz="2000"/>
              <a:t> at 95%</a:t>
            </a:r>
          </a:p>
          <a:p>
            <a:r>
              <a:rPr lang="de-DE" sz="2000"/>
              <a:t>3-year PFS </a:t>
            </a:r>
            <a:r>
              <a:rPr lang="de-DE" sz="2000" err="1"/>
              <a:t>rates</a:t>
            </a:r>
            <a:r>
              <a:rPr lang="de-DE" sz="2000"/>
              <a:t> </a:t>
            </a:r>
            <a:r>
              <a:rPr lang="de-DE" sz="2000" err="1"/>
              <a:t>from</a:t>
            </a:r>
            <a:r>
              <a:rPr lang="de-DE" sz="2000"/>
              <a:t> </a:t>
            </a:r>
            <a:r>
              <a:rPr lang="de-DE" sz="2000" err="1"/>
              <a:t>start</a:t>
            </a:r>
            <a:r>
              <a:rPr lang="de-DE" sz="2000"/>
              <a:t> </a:t>
            </a:r>
            <a:r>
              <a:rPr lang="de-DE" sz="2000" err="1"/>
              <a:t>of</a:t>
            </a:r>
            <a:r>
              <a:rPr lang="de-DE" sz="2000"/>
              <a:t> </a:t>
            </a:r>
            <a:r>
              <a:rPr lang="de-DE" sz="2000" err="1"/>
              <a:t>study</a:t>
            </a:r>
            <a:r>
              <a:rPr lang="de-DE" sz="2000"/>
              <a:t> </a:t>
            </a:r>
            <a:r>
              <a:rPr lang="de-DE" sz="2000" err="1"/>
              <a:t>treatment</a:t>
            </a:r>
            <a:r>
              <a:rPr lang="de-DE" sz="2000"/>
              <a:t> </a:t>
            </a:r>
            <a:r>
              <a:rPr lang="de-DE" sz="2000" err="1"/>
              <a:t>were</a:t>
            </a:r>
            <a:r>
              <a:rPr lang="de-DE" sz="2000"/>
              <a:t> ≥95% </a:t>
            </a:r>
            <a:r>
              <a:rPr lang="de-DE" sz="2000" err="1"/>
              <a:t>across</a:t>
            </a:r>
            <a:r>
              <a:rPr lang="de-DE" sz="2000"/>
              <a:t> all MRD-</a:t>
            </a:r>
            <a:r>
              <a:rPr lang="de-DE" sz="2000" err="1"/>
              <a:t>directed</a:t>
            </a:r>
            <a:r>
              <a:rPr lang="de-DE" sz="2000"/>
              <a:t>, </a:t>
            </a:r>
            <a:r>
              <a:rPr lang="de-DE" sz="2000" err="1"/>
              <a:t>randomized</a:t>
            </a:r>
            <a:r>
              <a:rPr lang="de-DE" sz="2000"/>
              <a:t> </a:t>
            </a:r>
            <a:r>
              <a:rPr lang="de-DE" sz="2000" err="1"/>
              <a:t>treatment</a:t>
            </a:r>
            <a:r>
              <a:rPr lang="de-DE" sz="2000"/>
              <a:t> </a:t>
            </a:r>
            <a:r>
              <a:rPr lang="de-DE" sz="2000" err="1"/>
              <a:t>arms</a:t>
            </a:r>
            <a:endParaRPr lang="de-DE" sz="2000"/>
          </a:p>
          <a:p>
            <a:r>
              <a:rPr lang="de-DE" sz="2000"/>
              <a:t>Early </a:t>
            </a:r>
            <a:r>
              <a:rPr lang="de-DE" sz="2000" err="1"/>
              <a:t>data</a:t>
            </a:r>
            <a:r>
              <a:rPr lang="de-DE" sz="2000"/>
              <a:t> </a:t>
            </a:r>
            <a:r>
              <a:rPr lang="de-DE" sz="2000" err="1"/>
              <a:t>suggest</a:t>
            </a:r>
            <a:r>
              <a:rPr lang="de-DE" sz="2000"/>
              <a:t> </a:t>
            </a:r>
            <a:r>
              <a:rPr lang="de-DE" sz="2000" err="1"/>
              <a:t>that</a:t>
            </a:r>
            <a:r>
              <a:rPr lang="de-DE" sz="2000"/>
              <a:t> </a:t>
            </a:r>
            <a:r>
              <a:rPr lang="de-DE" sz="2000" err="1"/>
              <a:t>patients</a:t>
            </a:r>
            <a:r>
              <a:rPr lang="de-DE" sz="2000"/>
              <a:t> </a:t>
            </a:r>
            <a:r>
              <a:rPr lang="de-DE" sz="2000" err="1"/>
              <a:t>who</a:t>
            </a:r>
            <a:r>
              <a:rPr lang="de-DE" sz="2000"/>
              <a:t> </a:t>
            </a:r>
            <a:r>
              <a:rPr lang="de-DE" sz="2000" err="1"/>
              <a:t>progress</a:t>
            </a:r>
            <a:r>
              <a:rPr lang="de-DE" sz="2000"/>
              <a:t> after </a:t>
            </a:r>
            <a:r>
              <a:rPr lang="de-DE" sz="2000" err="1"/>
              <a:t>fixed</a:t>
            </a:r>
            <a:r>
              <a:rPr lang="de-DE" sz="2000"/>
              <a:t> </a:t>
            </a:r>
            <a:r>
              <a:rPr lang="de-DE" sz="2000" err="1"/>
              <a:t>duration</a:t>
            </a:r>
            <a:r>
              <a:rPr lang="de-DE" sz="2000"/>
              <a:t> </a:t>
            </a:r>
            <a:r>
              <a:rPr lang="de-DE" sz="2000" err="1"/>
              <a:t>treatment</a:t>
            </a:r>
            <a:r>
              <a:rPr lang="de-DE" sz="2000"/>
              <a:t> </a:t>
            </a:r>
            <a:r>
              <a:rPr lang="de-DE" sz="2000" err="1"/>
              <a:t>with</a:t>
            </a:r>
            <a:r>
              <a:rPr lang="de-DE" sz="2000"/>
              <a:t> </a:t>
            </a:r>
            <a:r>
              <a:rPr lang="de-DE" sz="2000" err="1"/>
              <a:t>ibrutinib</a:t>
            </a:r>
            <a:r>
              <a:rPr lang="de-DE" sz="2000"/>
              <a:t> + </a:t>
            </a:r>
            <a:r>
              <a:rPr lang="de-DE" sz="2000" err="1"/>
              <a:t>venetoclax</a:t>
            </a:r>
            <a:r>
              <a:rPr lang="de-DE" sz="2000"/>
              <a:t> </a:t>
            </a:r>
            <a:r>
              <a:rPr lang="de-DE" sz="2000" err="1"/>
              <a:t>can</a:t>
            </a:r>
            <a:r>
              <a:rPr lang="de-DE" sz="2000"/>
              <a:t> </a:t>
            </a:r>
            <a:r>
              <a:rPr lang="de-DE" sz="2000" err="1"/>
              <a:t>be</a:t>
            </a:r>
            <a:r>
              <a:rPr lang="de-DE" sz="2000"/>
              <a:t> </a:t>
            </a:r>
            <a:r>
              <a:rPr lang="de-DE" sz="2000" err="1"/>
              <a:t>successfully</a:t>
            </a:r>
            <a:r>
              <a:rPr lang="de-DE" sz="2000"/>
              <a:t> </a:t>
            </a:r>
            <a:r>
              <a:rPr lang="de-DE" sz="2000" err="1"/>
              <a:t>retreated</a:t>
            </a:r>
            <a:r>
              <a:rPr lang="de-DE" sz="2000"/>
              <a:t> </a:t>
            </a:r>
            <a:r>
              <a:rPr lang="de-DE" sz="2000" err="1"/>
              <a:t>with</a:t>
            </a:r>
            <a:r>
              <a:rPr lang="de-DE" sz="2000"/>
              <a:t> single-agent </a:t>
            </a:r>
            <a:r>
              <a:rPr lang="de-DE" sz="2000" err="1"/>
              <a:t>ibrutinib</a:t>
            </a:r>
            <a:endParaRPr lang="de-DE" sz="2000"/>
          </a:p>
          <a:p>
            <a:r>
              <a:rPr lang="de-DE" sz="2000" err="1"/>
              <a:t>With</a:t>
            </a:r>
            <a:r>
              <a:rPr lang="de-DE" sz="2000"/>
              <a:t> median </a:t>
            </a:r>
            <a:r>
              <a:rPr lang="de-DE" sz="2000" err="1"/>
              <a:t>study</a:t>
            </a:r>
            <a:r>
              <a:rPr lang="de-DE" sz="2000"/>
              <a:t> follow-</a:t>
            </a:r>
            <a:r>
              <a:rPr lang="de-DE" sz="2000" err="1"/>
              <a:t>up</a:t>
            </a:r>
            <a:r>
              <a:rPr lang="de-DE" sz="2000"/>
              <a:t> </a:t>
            </a:r>
            <a:r>
              <a:rPr lang="de-DE" sz="2000" err="1"/>
              <a:t>of</a:t>
            </a:r>
            <a:r>
              <a:rPr lang="de-DE" sz="2000"/>
              <a:t> 38 </a:t>
            </a:r>
            <a:r>
              <a:rPr lang="de-DE" sz="2000" err="1"/>
              <a:t>months</a:t>
            </a:r>
            <a:r>
              <a:rPr lang="de-DE" sz="2000"/>
              <a:t>, AEs </a:t>
            </a:r>
            <a:r>
              <a:rPr lang="de-DE" sz="2000" err="1"/>
              <a:t>remained</a:t>
            </a:r>
            <a:r>
              <a:rPr lang="de-DE" sz="2000"/>
              <a:t> </a:t>
            </a:r>
            <a:r>
              <a:rPr lang="de-DE" sz="2000" err="1"/>
              <a:t>consistent</a:t>
            </a:r>
            <a:r>
              <a:rPr lang="de-DE" sz="2000"/>
              <a:t> </a:t>
            </a:r>
            <a:r>
              <a:rPr lang="de-DE" sz="2000" err="1"/>
              <a:t>with</a:t>
            </a:r>
            <a:r>
              <a:rPr lang="de-DE" sz="2000"/>
              <a:t> </a:t>
            </a:r>
            <a:r>
              <a:rPr lang="de-DE" sz="2000" err="1"/>
              <a:t>known</a:t>
            </a:r>
            <a:r>
              <a:rPr lang="de-DE" sz="2000"/>
              <a:t> </a:t>
            </a:r>
            <a:r>
              <a:rPr lang="de-DE" sz="2000" err="1"/>
              <a:t>profiles</a:t>
            </a:r>
            <a:r>
              <a:rPr lang="de-DE" sz="2000"/>
              <a:t> </a:t>
            </a:r>
            <a:r>
              <a:rPr lang="de-DE" sz="2000" err="1"/>
              <a:t>for</a:t>
            </a:r>
            <a:r>
              <a:rPr lang="de-DE" sz="2000"/>
              <a:t> single-agent </a:t>
            </a:r>
            <a:r>
              <a:rPr lang="de-DE" sz="2000" err="1"/>
              <a:t>ibrutinib</a:t>
            </a:r>
            <a:r>
              <a:rPr lang="de-DE" sz="2000"/>
              <a:t> </a:t>
            </a:r>
            <a:r>
              <a:rPr lang="de-DE" sz="2000" err="1"/>
              <a:t>and</a:t>
            </a:r>
            <a:r>
              <a:rPr lang="de-DE" sz="2000"/>
              <a:t> </a:t>
            </a:r>
            <a:r>
              <a:rPr lang="de-DE" sz="2000" err="1"/>
              <a:t>venetoclax</a:t>
            </a:r>
            <a:r>
              <a:rPr lang="de-DE" sz="2000"/>
              <a:t>; </a:t>
            </a:r>
            <a:r>
              <a:rPr lang="de-DE" sz="2000" err="1"/>
              <a:t>no</a:t>
            </a:r>
            <a:r>
              <a:rPr lang="de-DE" sz="2000"/>
              <a:t> </a:t>
            </a:r>
            <a:r>
              <a:rPr lang="de-DE" sz="2000" err="1"/>
              <a:t>new</a:t>
            </a:r>
            <a:r>
              <a:rPr lang="de-DE" sz="2000"/>
              <a:t> </a:t>
            </a:r>
            <a:r>
              <a:rPr lang="de-DE" sz="2000" err="1"/>
              <a:t>safety</a:t>
            </a:r>
            <a:r>
              <a:rPr lang="de-DE" sz="2000"/>
              <a:t> </a:t>
            </a:r>
            <a:r>
              <a:rPr lang="de-DE" sz="2000" err="1"/>
              <a:t>signals</a:t>
            </a:r>
            <a:r>
              <a:rPr lang="de-DE" sz="2000"/>
              <a:t> </a:t>
            </a:r>
            <a:r>
              <a:rPr lang="de-DE" sz="2000" err="1"/>
              <a:t>emerged</a:t>
            </a:r>
            <a:endParaRPr lang="de-DE" sz="2000"/>
          </a:p>
          <a:p>
            <a:r>
              <a:rPr lang="de-DE" sz="2000" b="1"/>
              <a:t>These </a:t>
            </a:r>
            <a:r>
              <a:rPr lang="de-DE" sz="2000" b="1" err="1"/>
              <a:t>results</a:t>
            </a:r>
            <a:r>
              <a:rPr lang="de-DE" sz="2000" b="1"/>
              <a:t> in </a:t>
            </a:r>
            <a:r>
              <a:rPr lang="de-DE" sz="2000" b="1" err="1"/>
              <a:t>patients</a:t>
            </a:r>
            <a:r>
              <a:rPr lang="de-DE" sz="2000" b="1"/>
              <a:t> </a:t>
            </a:r>
            <a:r>
              <a:rPr lang="de-DE" sz="2000" b="1" err="1"/>
              <a:t>with</a:t>
            </a:r>
            <a:r>
              <a:rPr lang="de-DE" sz="2000" b="1"/>
              <a:t> </a:t>
            </a:r>
            <a:r>
              <a:rPr lang="de-DE" sz="2000" b="1" err="1"/>
              <a:t>Confirmed</a:t>
            </a:r>
            <a:r>
              <a:rPr lang="de-DE" sz="2000" b="1"/>
              <a:t> </a:t>
            </a:r>
            <a:r>
              <a:rPr lang="de-DE" sz="2000" b="1" err="1"/>
              <a:t>uMRD</a:t>
            </a:r>
            <a:r>
              <a:rPr lang="de-DE" sz="2000" b="1"/>
              <a:t> </a:t>
            </a:r>
            <a:r>
              <a:rPr lang="de-DE" sz="2000" b="1" err="1"/>
              <a:t>receiving</a:t>
            </a:r>
            <a:r>
              <a:rPr lang="de-DE" sz="2000" b="1"/>
              <a:t> </a:t>
            </a:r>
            <a:r>
              <a:rPr lang="de-DE" sz="2000" b="1" err="1"/>
              <a:t>fixed</a:t>
            </a:r>
            <a:r>
              <a:rPr lang="de-DE" sz="2000" b="1"/>
              <a:t> </a:t>
            </a:r>
            <a:r>
              <a:rPr lang="de-DE" sz="2000" b="1" err="1"/>
              <a:t>duration</a:t>
            </a:r>
            <a:r>
              <a:rPr lang="de-DE" sz="2000" b="1"/>
              <a:t> </a:t>
            </a:r>
            <a:r>
              <a:rPr lang="de-DE" sz="2000" b="1" err="1"/>
              <a:t>treatment</a:t>
            </a:r>
            <a:r>
              <a:rPr lang="de-DE" sz="2000" b="1"/>
              <a:t> (</a:t>
            </a:r>
            <a:r>
              <a:rPr lang="de-DE" sz="2000" b="1" err="1"/>
              <a:t>randomized</a:t>
            </a:r>
            <a:r>
              <a:rPr lang="de-DE" sz="2000" b="1"/>
              <a:t> </a:t>
            </a:r>
            <a:r>
              <a:rPr lang="de-DE" sz="2000" b="1" err="1"/>
              <a:t>to</a:t>
            </a:r>
            <a:r>
              <a:rPr lang="de-DE" sz="2000" b="1"/>
              <a:t> </a:t>
            </a:r>
            <a:r>
              <a:rPr lang="de-DE" sz="2000" b="1" err="1"/>
              <a:t>placebo</a:t>
            </a:r>
            <a:r>
              <a:rPr lang="de-DE" sz="2000" b="1"/>
              <a:t>), </a:t>
            </a:r>
            <a:r>
              <a:rPr lang="de-DE" sz="2000" b="1" err="1"/>
              <a:t>support</a:t>
            </a:r>
            <a:r>
              <a:rPr lang="de-DE" sz="2000" b="1"/>
              <a:t> </a:t>
            </a:r>
            <a:r>
              <a:rPr lang="de-DE" sz="2000" b="1" err="1"/>
              <a:t>the</a:t>
            </a:r>
            <a:r>
              <a:rPr lang="de-DE" sz="2000" b="1"/>
              <a:t> potential </a:t>
            </a:r>
            <a:r>
              <a:rPr lang="de-DE" sz="2000" b="1" err="1"/>
              <a:t>for</a:t>
            </a:r>
            <a:r>
              <a:rPr lang="de-DE" sz="2000" b="1"/>
              <a:t> </a:t>
            </a:r>
            <a:r>
              <a:rPr lang="de-DE" sz="2000" b="1" err="1"/>
              <a:t>treatment-free</a:t>
            </a:r>
            <a:r>
              <a:rPr lang="de-DE" sz="2000" b="1"/>
              <a:t> </a:t>
            </a:r>
            <a:r>
              <a:rPr lang="de-DE" sz="2000" b="1" err="1"/>
              <a:t>remission</a:t>
            </a:r>
            <a:r>
              <a:rPr lang="de-DE" sz="2000" b="1"/>
              <a:t> </a:t>
            </a:r>
            <a:r>
              <a:rPr lang="de-DE" sz="2000" b="1" err="1"/>
              <a:t>with</a:t>
            </a:r>
            <a:r>
              <a:rPr lang="de-DE" sz="2000" b="1"/>
              <a:t> first-</a:t>
            </a:r>
            <a:r>
              <a:rPr lang="de-DE" sz="2000" b="1" err="1"/>
              <a:t>line</a:t>
            </a:r>
            <a:r>
              <a:rPr lang="de-DE" sz="2000" b="1"/>
              <a:t>, </a:t>
            </a:r>
            <a:r>
              <a:rPr lang="de-DE" sz="2000" b="1" err="1"/>
              <a:t>fixed</a:t>
            </a:r>
            <a:r>
              <a:rPr lang="de-DE" sz="2000" b="1"/>
              <a:t> </a:t>
            </a:r>
            <a:r>
              <a:rPr lang="de-DE" sz="2000" b="1" err="1"/>
              <a:t>duration</a:t>
            </a:r>
            <a:r>
              <a:rPr lang="de-DE" sz="2000" b="1"/>
              <a:t> </a:t>
            </a:r>
            <a:r>
              <a:rPr lang="de-DE" sz="2000" b="1" err="1"/>
              <a:t>ibrutinib</a:t>
            </a:r>
            <a:r>
              <a:rPr lang="de-DE" sz="2000" b="1"/>
              <a:t> plus </a:t>
            </a:r>
            <a:r>
              <a:rPr lang="de-DE" sz="2000" b="1" err="1"/>
              <a:t>venetoclax</a:t>
            </a:r>
            <a:r>
              <a:rPr lang="de-DE" sz="2000" b="1"/>
              <a:t>, an all-oral, </a:t>
            </a:r>
            <a:r>
              <a:rPr lang="de-DE" sz="2000" b="1" err="1"/>
              <a:t>once-daily</a:t>
            </a:r>
            <a:r>
              <a:rPr lang="de-DE" sz="2000" b="1"/>
              <a:t>, </a:t>
            </a:r>
            <a:r>
              <a:rPr lang="de-DE" sz="2000" b="1" err="1"/>
              <a:t>chemotherapy-free</a:t>
            </a:r>
            <a:r>
              <a:rPr lang="de-DE" sz="2000" b="1"/>
              <a:t> </a:t>
            </a:r>
            <a:r>
              <a:rPr lang="de-DE" sz="2000" b="1" err="1"/>
              <a:t>regimen</a:t>
            </a:r>
            <a:r>
              <a:rPr lang="de-DE" sz="2000" b="1"/>
              <a:t> </a:t>
            </a:r>
            <a:r>
              <a:rPr lang="de-DE" sz="2000" b="1" err="1"/>
              <a:t>that</a:t>
            </a:r>
            <a:r>
              <a:rPr lang="de-DE" sz="2000" b="1"/>
              <a:t> </a:t>
            </a:r>
            <a:r>
              <a:rPr lang="de-DE" sz="2000" b="1" err="1"/>
              <a:t>provides</a:t>
            </a:r>
            <a:r>
              <a:rPr lang="de-DE" sz="2000" b="1"/>
              <a:t> </a:t>
            </a:r>
            <a:r>
              <a:rPr lang="de-DE" sz="2000" b="1" err="1"/>
              <a:t>deep</a:t>
            </a:r>
            <a:r>
              <a:rPr lang="de-DE" sz="2000" b="1"/>
              <a:t>, durable </a:t>
            </a:r>
            <a:r>
              <a:rPr lang="de-DE" sz="2000" b="1" err="1"/>
              <a:t>responses</a:t>
            </a:r>
            <a:r>
              <a:rPr lang="de-DE" sz="2000" b="1"/>
              <a:t> in </a:t>
            </a:r>
            <a:r>
              <a:rPr lang="de-DE" sz="2000" b="1" err="1"/>
              <a:t>patients</a:t>
            </a:r>
            <a:r>
              <a:rPr lang="de-DE" sz="2000" b="1"/>
              <a:t> </a:t>
            </a:r>
            <a:r>
              <a:rPr lang="de-DE" sz="2000" b="1" err="1"/>
              <a:t>with</a:t>
            </a:r>
            <a:r>
              <a:rPr lang="de-DE" sz="2000" b="1"/>
              <a:t> CLL </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AE, adverse event; MRD, minimal residual disease; PD, progressive disease; PFS, progression-free survival; uMRD, undetectable minimal residual disease.</a:t>
            </a:r>
          </a:p>
          <a:p>
            <a:r>
              <a:rPr lang="en-US" b="1">
                <a:latin typeface="Arial" panose="020B0604020202020204" pitchFamily="34" charset="0"/>
                <a:cs typeface="Arial" panose="020B0604020202020204" pitchFamily="34" charset="0"/>
              </a:rPr>
              <a:t>Ghia, P. Abstract 68 presented at ASH 2021.</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1992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8F2E28F-7907-4446-9BA2-2129025D859F}"/>
              </a:ext>
            </a:extLst>
          </p:cNvPr>
          <p:cNvSpPr>
            <a:spLocks noGrp="1"/>
          </p:cNvSpPr>
          <p:nvPr>
            <p:ph type="title"/>
          </p:nvPr>
        </p:nvSpPr>
        <p:spPr/>
        <p:txBody>
          <a:bodyPr/>
          <a:lstStyle/>
          <a:p>
            <a:r>
              <a:rPr lang="de-DE"/>
              <a:t>GLOW</a:t>
            </a:r>
          </a:p>
        </p:txBody>
      </p:sp>
      <p:sp>
        <p:nvSpPr>
          <p:cNvPr id="8" name="Textplatzhalter 7">
            <a:extLst>
              <a:ext uri="{FF2B5EF4-FFF2-40B4-BE49-F238E27FC236}">
                <a16:creationId xmlns:a16="http://schemas.microsoft.com/office/drawing/2014/main" id="{A4B55861-DBE7-7740-884D-FD7DF977E5B5}"/>
              </a:ext>
            </a:extLst>
          </p:cNvPr>
          <p:cNvSpPr>
            <a:spLocks noGrp="1"/>
          </p:cNvSpPr>
          <p:nvPr>
            <p:ph type="body" idx="1"/>
          </p:nvPr>
        </p:nvSpPr>
        <p:spPr/>
        <p:txBody>
          <a:bodyPr/>
          <a:lstStyle/>
          <a:p>
            <a:r>
              <a:rPr lang="de-DE"/>
              <a:t>MRD </a:t>
            </a:r>
            <a:r>
              <a:rPr lang="de-DE" err="1"/>
              <a:t>outcomes</a:t>
            </a:r>
            <a:r>
              <a:rPr lang="de-DE"/>
              <a:t> after </a:t>
            </a:r>
            <a:r>
              <a:rPr lang="de-DE" err="1"/>
              <a:t>fixed</a:t>
            </a:r>
            <a:r>
              <a:rPr lang="de-DE"/>
              <a:t>-duration </a:t>
            </a:r>
            <a:r>
              <a:rPr lang="de-DE" err="1"/>
              <a:t>ibrutinib</a:t>
            </a:r>
            <a:r>
              <a:rPr lang="de-DE"/>
              <a:t> + </a:t>
            </a:r>
            <a:r>
              <a:rPr lang="de-DE" err="1"/>
              <a:t>venetoclax</a:t>
            </a:r>
            <a:r>
              <a:rPr lang="de-DE"/>
              <a:t> </a:t>
            </a:r>
            <a:r>
              <a:rPr lang="de-DE" err="1"/>
              <a:t>vs</a:t>
            </a:r>
            <a:r>
              <a:rPr lang="de-DE"/>
              <a:t> </a:t>
            </a:r>
            <a:r>
              <a:rPr lang="de-DE" err="1"/>
              <a:t>chlorambucil</a:t>
            </a:r>
            <a:r>
              <a:rPr lang="de-DE"/>
              <a:t> + </a:t>
            </a:r>
            <a:r>
              <a:rPr lang="de-DE" err="1"/>
              <a:t>obinutuzumab</a:t>
            </a:r>
            <a:r>
              <a:rPr lang="de-DE"/>
              <a:t> </a:t>
            </a:r>
            <a:r>
              <a:rPr lang="de-DE" err="1"/>
              <a:t>for</a:t>
            </a:r>
            <a:r>
              <a:rPr lang="de-DE"/>
              <a:t> first-</a:t>
            </a:r>
            <a:r>
              <a:rPr lang="de-DE" err="1"/>
              <a:t>line</a:t>
            </a:r>
            <a:r>
              <a:rPr lang="de-DE"/>
              <a:t> </a:t>
            </a:r>
            <a:r>
              <a:rPr lang="de-DE" err="1"/>
              <a:t>treatment</a:t>
            </a:r>
            <a:r>
              <a:rPr lang="de-DE"/>
              <a:t> </a:t>
            </a:r>
            <a:r>
              <a:rPr lang="de-DE" err="1"/>
              <a:t>of</a:t>
            </a:r>
            <a:r>
              <a:rPr lang="de-DE"/>
              <a:t> CLL in </a:t>
            </a:r>
            <a:r>
              <a:rPr lang="de-DE" err="1"/>
              <a:t>elderly</a:t>
            </a:r>
            <a:r>
              <a:rPr lang="de-DE"/>
              <a:t> </a:t>
            </a:r>
            <a:r>
              <a:rPr lang="de-DE" err="1"/>
              <a:t>or</a:t>
            </a:r>
            <a:r>
              <a:rPr lang="de-DE"/>
              <a:t> unfit </a:t>
            </a:r>
            <a:r>
              <a:rPr lang="de-DE" err="1"/>
              <a:t>patients</a:t>
            </a:r>
            <a:endParaRPr lang="de-DE"/>
          </a:p>
        </p:txBody>
      </p:sp>
    </p:spTree>
    <p:extLst>
      <p:ext uri="{BB962C8B-B14F-4D97-AF65-F5344CB8AC3E}">
        <p14:creationId xmlns:p14="http://schemas.microsoft.com/office/powerpoint/2010/main" val="3700140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E1E3CDDB-7F84-4A22-823C-78A423EBCD1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1L, first-line; BM, bone marrow; C, cycle; CIRS, </a:t>
            </a:r>
            <a:r>
              <a:rPr lang="en-US" b="0" i="0">
                <a:solidFill>
                  <a:srgbClr val="4D5156"/>
                </a:solidFill>
                <a:effectLst/>
                <a:latin typeface="arial" panose="020B0604020202020204" pitchFamily="34" charset="0"/>
              </a:rPr>
              <a:t>Cumulative Illness Rating Scale; </a:t>
            </a:r>
            <a:r>
              <a:rPr lang="en-US">
                <a:latin typeface="Arial" panose="020B0604020202020204" pitchFamily="34" charset="0"/>
                <a:cs typeface="Arial" panose="020B0604020202020204" pitchFamily="34" charset="0"/>
              </a:rPr>
              <a:t>CLL, chronic lymphocytic leukemia; D, day; ECOG PS; Eastern Cooperative Oncology Group performance status; EOT, end of treatment; IRC, independent review committee; MRD, minimal residual disease; NGS, next generation sequencing; PB, peripheral blood; PD, progressive disease; PFS, progression-free survival; SLL, small lymphocytic lymphoma.</a:t>
            </a:r>
          </a:p>
          <a:p>
            <a:r>
              <a:rPr lang="en-US" b="1">
                <a:latin typeface="Arial" panose="020B0604020202020204" pitchFamily="34" charset="0"/>
                <a:cs typeface="Arial" panose="020B0604020202020204" pitchFamily="34" charset="0"/>
              </a:rPr>
              <a:t>Munir, T. Abstract 70 presented at ASH 2021.</a:t>
            </a:r>
          </a:p>
        </p:txBody>
      </p:sp>
      <p:sp>
        <p:nvSpPr>
          <p:cNvPr id="7" name="Textplatzhalter 6">
            <a:extLst>
              <a:ext uri="{FF2B5EF4-FFF2-40B4-BE49-F238E27FC236}">
                <a16:creationId xmlns:a16="http://schemas.microsoft.com/office/drawing/2014/main" id="{15D4CDD4-EE20-DE4B-807F-E69B239A2603}"/>
              </a:ext>
            </a:extLst>
          </p:cNvPr>
          <p:cNvSpPr>
            <a:spLocks noGrp="1"/>
          </p:cNvSpPr>
          <p:nvPr>
            <p:ph type="body" sz="quarter" idx="12"/>
          </p:nvPr>
        </p:nvSpPr>
        <p:spPr/>
        <p:txBody>
          <a:bodyPr/>
          <a:lstStyle/>
          <a:p>
            <a:r>
              <a:rPr lang="de-DE"/>
              <a:t>A </a:t>
            </a:r>
            <a:r>
              <a:rPr lang="de-DE" err="1"/>
              <a:t>randomized</a:t>
            </a:r>
            <a:r>
              <a:rPr lang="de-DE"/>
              <a:t>, open-label, Phase 3 </a:t>
            </a:r>
            <a:r>
              <a:rPr lang="de-DE" err="1"/>
              <a:t>study</a:t>
            </a:r>
            <a:r>
              <a:rPr lang="de-DE"/>
              <a:t> </a:t>
            </a:r>
            <a:r>
              <a:rPr lang="de-DE" err="1"/>
              <a:t>of</a:t>
            </a:r>
            <a:r>
              <a:rPr lang="de-DE"/>
              <a:t> </a:t>
            </a:r>
            <a:r>
              <a:rPr lang="de-DE" err="1"/>
              <a:t>the</a:t>
            </a:r>
            <a:r>
              <a:rPr lang="de-DE"/>
              <a:t> </a:t>
            </a:r>
            <a:r>
              <a:rPr lang="de-DE" err="1"/>
              <a:t>combination</a:t>
            </a:r>
            <a:r>
              <a:rPr lang="de-DE"/>
              <a:t> </a:t>
            </a:r>
            <a:r>
              <a:rPr lang="de-DE" err="1"/>
              <a:t>of</a:t>
            </a:r>
            <a:r>
              <a:rPr lang="de-DE"/>
              <a:t> </a:t>
            </a:r>
            <a:r>
              <a:rPr lang="de-DE" err="1"/>
              <a:t>ibrutinib</a:t>
            </a:r>
            <a:r>
              <a:rPr lang="de-DE"/>
              <a:t> + </a:t>
            </a:r>
            <a:r>
              <a:rPr lang="de-DE" err="1"/>
              <a:t>venetoclax</a:t>
            </a:r>
            <a:r>
              <a:rPr lang="de-DE"/>
              <a:t> </a:t>
            </a:r>
            <a:r>
              <a:rPr lang="de-DE" err="1"/>
              <a:t>vs</a:t>
            </a:r>
            <a:r>
              <a:rPr lang="de-DE"/>
              <a:t> </a:t>
            </a:r>
            <a:r>
              <a:rPr lang="de-DE" err="1"/>
              <a:t>chlorambucil</a:t>
            </a:r>
            <a:r>
              <a:rPr lang="de-DE"/>
              <a:t> + </a:t>
            </a:r>
            <a:r>
              <a:rPr lang="de-DE" err="1"/>
              <a:t>obinutuzumab</a:t>
            </a:r>
            <a:r>
              <a:rPr lang="de-DE"/>
              <a:t> </a:t>
            </a:r>
            <a:r>
              <a:rPr lang="de-DE" err="1"/>
              <a:t>for</a:t>
            </a:r>
            <a:r>
              <a:rPr lang="de-DE"/>
              <a:t> </a:t>
            </a:r>
            <a:r>
              <a:rPr lang="de-DE" err="1"/>
              <a:t>the</a:t>
            </a:r>
            <a:r>
              <a:rPr lang="de-DE"/>
              <a:t> 1L </a:t>
            </a:r>
            <a:r>
              <a:rPr lang="de-DE" err="1"/>
              <a:t>treatment</a:t>
            </a:r>
            <a:r>
              <a:rPr lang="de-DE"/>
              <a:t> </a:t>
            </a:r>
            <a:r>
              <a:rPr lang="de-DE" err="1"/>
              <a:t>of</a:t>
            </a:r>
            <a:r>
              <a:rPr lang="de-DE"/>
              <a:t> CLL/SLL</a:t>
            </a:r>
          </a:p>
        </p:txBody>
      </p:sp>
      <p:sp>
        <p:nvSpPr>
          <p:cNvPr id="8" name="TextBox 7">
            <a:extLst>
              <a:ext uri="{FF2B5EF4-FFF2-40B4-BE49-F238E27FC236}">
                <a16:creationId xmlns:a16="http://schemas.microsoft.com/office/drawing/2014/main" id="{9E2E8F82-2AD1-445E-B3AF-0AEDA239C292}"/>
              </a:ext>
            </a:extLst>
          </p:cNvPr>
          <p:cNvSpPr txBox="1"/>
          <p:nvPr/>
        </p:nvSpPr>
        <p:spPr>
          <a:xfrm>
            <a:off x="3315139" y="2510120"/>
            <a:ext cx="612571" cy="261610"/>
          </a:xfrm>
          <a:prstGeom prst="rect">
            <a:avLst/>
          </a:prstGeom>
          <a:noFill/>
        </p:spPr>
        <p:txBody>
          <a:bodyPr wrap="square" rtlCol="0">
            <a:spAutoFit/>
          </a:bodyPr>
          <a:lstStyle/>
          <a:p>
            <a:r>
              <a:rPr lang="en-US" sz="1100"/>
              <a:t>N=211</a:t>
            </a:r>
          </a:p>
        </p:txBody>
      </p:sp>
      <p:sp>
        <p:nvSpPr>
          <p:cNvPr id="28" name="TextBox 27">
            <a:extLst>
              <a:ext uri="{FF2B5EF4-FFF2-40B4-BE49-F238E27FC236}">
                <a16:creationId xmlns:a16="http://schemas.microsoft.com/office/drawing/2014/main" id="{586CE091-84D1-4002-A0C1-61F1B7B4B979}"/>
              </a:ext>
            </a:extLst>
          </p:cNvPr>
          <p:cNvSpPr txBox="1"/>
          <p:nvPr/>
        </p:nvSpPr>
        <p:spPr>
          <a:xfrm>
            <a:off x="3111800" y="3852951"/>
            <a:ext cx="1427873" cy="507831"/>
          </a:xfrm>
          <a:prstGeom prst="rect">
            <a:avLst/>
          </a:prstGeom>
          <a:noFill/>
        </p:spPr>
        <p:txBody>
          <a:bodyPr wrap="square" rtlCol="0">
            <a:spAutoFit/>
          </a:bodyPr>
          <a:lstStyle/>
          <a:p>
            <a:pPr algn="ctr"/>
            <a:r>
              <a:rPr lang="en-US" sz="900"/>
              <a:t>Stratified by IGHV mutational status and presence of del11q</a:t>
            </a:r>
          </a:p>
        </p:txBody>
      </p:sp>
      <p:sp>
        <p:nvSpPr>
          <p:cNvPr id="3" name="Rechteck 2">
            <a:extLst>
              <a:ext uri="{FF2B5EF4-FFF2-40B4-BE49-F238E27FC236}">
                <a16:creationId xmlns:a16="http://schemas.microsoft.com/office/drawing/2014/main" id="{C14630C8-5013-4FE4-8B01-6DC4051F559A}"/>
              </a:ext>
            </a:extLst>
          </p:cNvPr>
          <p:cNvSpPr/>
          <p:nvPr/>
        </p:nvSpPr>
        <p:spPr>
          <a:xfrm>
            <a:off x="417463" y="1816098"/>
            <a:ext cx="2690726" cy="2541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44000" tIns="108000" rIns="91440" bIns="45720" rtlCol="0" anchor="t" anchorCtr="0"/>
          <a:lstStyle/>
          <a:p>
            <a:r>
              <a:rPr lang="de-DE" sz="1400" b="1"/>
              <a:t>Key </a:t>
            </a:r>
            <a:r>
              <a:rPr lang="de-DE" sz="1400" b="1" err="1"/>
              <a:t>eligibility</a:t>
            </a:r>
            <a:r>
              <a:rPr lang="de-DE" sz="1400" b="1"/>
              <a:t> </a:t>
            </a:r>
            <a:r>
              <a:rPr lang="de-DE" sz="1400" b="1" err="1"/>
              <a:t>criteria</a:t>
            </a:r>
            <a:endParaRPr lang="de-DE" sz="1400" b="1"/>
          </a:p>
          <a:p>
            <a:endParaRPr lang="de-DE" sz="1400" b="1"/>
          </a:p>
          <a:p>
            <a:pPr marL="285750" indent="-285750">
              <a:buFont typeface="Arial" panose="020B0604020202020204" pitchFamily="34" charset="0"/>
              <a:buChar char="•"/>
            </a:pPr>
            <a:r>
              <a:rPr lang="de-DE" sz="1400" err="1"/>
              <a:t>Previously</a:t>
            </a:r>
            <a:r>
              <a:rPr lang="de-DE" sz="1400"/>
              <a:t> </a:t>
            </a:r>
            <a:r>
              <a:rPr lang="de-DE" sz="1400" err="1"/>
              <a:t>untreated</a:t>
            </a:r>
            <a:r>
              <a:rPr lang="de-DE" sz="1400"/>
              <a:t> CLL</a:t>
            </a:r>
          </a:p>
          <a:p>
            <a:pPr marL="285750" indent="-285750">
              <a:buFont typeface="Arial" panose="020B0604020202020204" pitchFamily="34" charset="0"/>
              <a:buChar char="•"/>
            </a:pPr>
            <a:r>
              <a:rPr lang="de-DE" sz="1400"/>
              <a:t>≥65 </a:t>
            </a:r>
            <a:r>
              <a:rPr lang="de-DE" sz="1400" err="1"/>
              <a:t>years</a:t>
            </a:r>
            <a:r>
              <a:rPr lang="de-DE" sz="1400"/>
              <a:t> </a:t>
            </a:r>
            <a:r>
              <a:rPr lang="de-DE" sz="1400" err="1"/>
              <a:t>of</a:t>
            </a:r>
            <a:r>
              <a:rPr lang="de-DE" sz="1400"/>
              <a:t> </a:t>
            </a:r>
            <a:r>
              <a:rPr lang="de-DE" sz="1400" err="1"/>
              <a:t>age</a:t>
            </a:r>
            <a:r>
              <a:rPr lang="de-DE" sz="1400"/>
              <a:t> </a:t>
            </a:r>
            <a:r>
              <a:rPr lang="de-DE" sz="1400" err="1"/>
              <a:t>or</a:t>
            </a:r>
            <a:r>
              <a:rPr lang="de-DE" sz="1400"/>
              <a:t> &lt;65 </a:t>
            </a:r>
            <a:r>
              <a:rPr lang="de-DE" sz="1400" err="1"/>
              <a:t>years</a:t>
            </a:r>
            <a:r>
              <a:rPr lang="de-DE" sz="1400"/>
              <a:t> </a:t>
            </a:r>
            <a:r>
              <a:rPr lang="de-DE" sz="1400" err="1"/>
              <a:t>with</a:t>
            </a:r>
            <a:r>
              <a:rPr lang="de-DE" sz="1400"/>
              <a:t> CIRS&gt;6 </a:t>
            </a:r>
            <a:r>
              <a:rPr lang="de-DE" sz="1400" err="1"/>
              <a:t>or</a:t>
            </a:r>
            <a:r>
              <a:rPr lang="de-DE" sz="1400"/>
              <a:t> </a:t>
            </a:r>
            <a:r>
              <a:rPr lang="de-DE" sz="1400" err="1"/>
              <a:t>CrCl</a:t>
            </a:r>
            <a:r>
              <a:rPr lang="de-DE" sz="1400"/>
              <a:t> &lt;70 ml/min</a:t>
            </a:r>
            <a:endParaRPr lang="de-DE" sz="1400">
              <a:cs typeface="Arial"/>
            </a:endParaRPr>
          </a:p>
          <a:p>
            <a:pPr marL="285750" indent="-285750">
              <a:buFont typeface="Arial" panose="020B0604020202020204" pitchFamily="34" charset="0"/>
              <a:buChar char="•"/>
            </a:pPr>
            <a:r>
              <a:rPr lang="de-DE" sz="1400" err="1"/>
              <a:t>No</a:t>
            </a:r>
            <a:r>
              <a:rPr lang="de-DE" sz="1400"/>
              <a:t> del17p </a:t>
            </a:r>
            <a:r>
              <a:rPr lang="de-DE" sz="1400" err="1"/>
              <a:t>or</a:t>
            </a:r>
            <a:r>
              <a:rPr lang="de-DE" sz="1400"/>
              <a:t> </a:t>
            </a:r>
            <a:r>
              <a:rPr lang="de-DE" sz="1400" err="1"/>
              <a:t>known</a:t>
            </a:r>
            <a:r>
              <a:rPr lang="de-DE" sz="1400"/>
              <a:t> </a:t>
            </a:r>
            <a:r>
              <a:rPr lang="de-DE" sz="1400" i="1"/>
              <a:t>TP53</a:t>
            </a:r>
            <a:r>
              <a:rPr lang="de-DE" sz="1400"/>
              <a:t> </a:t>
            </a:r>
            <a:r>
              <a:rPr lang="de-DE" sz="1400" err="1"/>
              <a:t>mutation</a:t>
            </a:r>
            <a:endParaRPr lang="de-DE" sz="1400"/>
          </a:p>
          <a:p>
            <a:pPr marL="285750" indent="-285750">
              <a:buFont typeface="Arial" panose="020B0604020202020204" pitchFamily="34" charset="0"/>
              <a:buChar char="•"/>
            </a:pPr>
            <a:r>
              <a:rPr lang="de-DE" sz="1400"/>
              <a:t>ECOG PS 0-2</a:t>
            </a:r>
          </a:p>
        </p:txBody>
      </p:sp>
      <p:cxnSp>
        <p:nvCxnSpPr>
          <p:cNvPr id="21" name="Verbinder: gewinkelt 20">
            <a:extLst>
              <a:ext uri="{FF2B5EF4-FFF2-40B4-BE49-F238E27FC236}">
                <a16:creationId xmlns:a16="http://schemas.microsoft.com/office/drawing/2014/main" id="{9D6FAFD5-E9E5-41A2-A939-BF29F8D215B5}"/>
              </a:ext>
            </a:extLst>
          </p:cNvPr>
          <p:cNvCxnSpPr>
            <a:cxnSpLocks/>
            <a:stCxn id="3" idx="3"/>
            <a:endCxn id="26" idx="1"/>
          </p:cNvCxnSpPr>
          <p:nvPr/>
        </p:nvCxnSpPr>
        <p:spPr>
          <a:xfrm flipV="1">
            <a:off x="3108189" y="2410098"/>
            <a:ext cx="1435094" cy="67667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Verbinder: gewinkelt 21">
            <a:extLst>
              <a:ext uri="{FF2B5EF4-FFF2-40B4-BE49-F238E27FC236}">
                <a16:creationId xmlns:a16="http://schemas.microsoft.com/office/drawing/2014/main" id="{B8E7ED0F-7DA9-483A-A3BE-921D1E6141ED}"/>
              </a:ext>
            </a:extLst>
          </p:cNvPr>
          <p:cNvCxnSpPr>
            <a:cxnSpLocks/>
            <a:stCxn id="3" idx="3"/>
            <a:endCxn id="4" idx="1"/>
          </p:cNvCxnSpPr>
          <p:nvPr/>
        </p:nvCxnSpPr>
        <p:spPr>
          <a:xfrm>
            <a:off x="3108189" y="3086768"/>
            <a:ext cx="1435094" cy="67845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0C4D6327-963E-408B-A4B9-8D75E1B5E6D0}"/>
              </a:ext>
            </a:extLst>
          </p:cNvPr>
          <p:cNvSpPr/>
          <p:nvPr/>
        </p:nvSpPr>
        <p:spPr>
          <a:xfrm>
            <a:off x="4543283" y="3171224"/>
            <a:ext cx="3384000" cy="11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lvl="0" indent="0" algn="ctr" defTabSz="577850">
              <a:spcBef>
                <a:spcPct val="0"/>
              </a:spcBef>
              <a:buNone/>
            </a:pPr>
            <a:r>
              <a:rPr lang="en-US" sz="1200" b="1" kern="1200">
                <a:solidFill>
                  <a:schemeClr val="bg1"/>
                </a:solidFill>
                <a:cs typeface="Arial" panose="020B0604020202020204" pitchFamily="34" charset="0"/>
              </a:rPr>
              <a:t>Chlorambucil</a:t>
            </a:r>
          </a:p>
          <a:p>
            <a:pPr algn="ctr" defTabSz="577850">
              <a:spcBef>
                <a:spcPct val="0"/>
              </a:spcBef>
            </a:pPr>
            <a:r>
              <a:rPr lang="en-US" sz="1200">
                <a:solidFill>
                  <a:schemeClr val="bg1"/>
                </a:solidFill>
                <a:cs typeface="Arial"/>
              </a:rPr>
              <a:t>0.5 mg/kg on D1 and D15 for 6 cycles</a:t>
            </a:r>
          </a:p>
          <a:p>
            <a:pPr marL="0" lvl="0" indent="0" algn="ctr" defTabSz="577850">
              <a:spcBef>
                <a:spcPct val="0"/>
              </a:spcBef>
              <a:buNone/>
            </a:pPr>
            <a:r>
              <a:rPr lang="en-US" sz="1200" b="1">
                <a:solidFill>
                  <a:schemeClr val="bg1"/>
                </a:solidFill>
                <a:cs typeface="Arial" panose="020B0604020202020204" pitchFamily="34" charset="0"/>
              </a:rPr>
              <a:t>+ </a:t>
            </a:r>
          </a:p>
          <a:p>
            <a:pPr marL="0" lvl="0" indent="0" algn="ctr" defTabSz="577850">
              <a:spcBef>
                <a:spcPct val="0"/>
              </a:spcBef>
              <a:buNone/>
            </a:pPr>
            <a:r>
              <a:rPr lang="en-US" sz="1200" b="1" kern="1200">
                <a:solidFill>
                  <a:schemeClr val="bg1"/>
                </a:solidFill>
                <a:cs typeface="Arial" panose="020B0604020202020204" pitchFamily="34" charset="0"/>
              </a:rPr>
              <a:t>Obinutuzumab</a:t>
            </a:r>
          </a:p>
          <a:p>
            <a:pPr marL="0" lvl="0" indent="0" algn="ctr" defTabSz="577850">
              <a:spcBef>
                <a:spcPct val="0"/>
              </a:spcBef>
              <a:buNone/>
            </a:pPr>
            <a:r>
              <a:rPr lang="en-US" sz="1200">
                <a:solidFill>
                  <a:schemeClr val="bg1"/>
                </a:solidFill>
                <a:cs typeface="Arial" panose="020B0604020202020204" pitchFamily="34" charset="0"/>
              </a:rPr>
              <a:t>1000 mg on D1-2, D8, D15 of C1 and D1 of C2</a:t>
            </a:r>
            <a:endParaRPr lang="en-US" sz="1200" kern="1200">
              <a:solidFill>
                <a:schemeClr val="bg1"/>
              </a:solidFill>
              <a:cs typeface="Arial" panose="020B0604020202020204" pitchFamily="34" charset="0"/>
            </a:endParaRPr>
          </a:p>
        </p:txBody>
      </p:sp>
      <p:sp>
        <p:nvSpPr>
          <p:cNvPr id="26" name="Rechteck 25">
            <a:extLst>
              <a:ext uri="{FF2B5EF4-FFF2-40B4-BE49-F238E27FC236}">
                <a16:creationId xmlns:a16="http://schemas.microsoft.com/office/drawing/2014/main" id="{83CD6586-E328-463C-894B-4F8E741FEA2D}"/>
              </a:ext>
            </a:extLst>
          </p:cNvPr>
          <p:cNvSpPr/>
          <p:nvPr/>
        </p:nvSpPr>
        <p:spPr>
          <a:xfrm>
            <a:off x="4543283" y="1816098"/>
            <a:ext cx="3384000" cy="11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Ibrutinib 420 mg daily for 3-cycle lead-in followed by </a:t>
            </a:r>
          </a:p>
          <a:p>
            <a:pPr algn="ctr"/>
            <a:r>
              <a:rPr lang="en-US" sz="1200" b="1">
                <a:solidFill>
                  <a:schemeClr val="bg1"/>
                </a:solidFill>
              </a:rPr>
              <a:t>Ibrutinib + Venetoclax</a:t>
            </a:r>
            <a:r>
              <a:rPr lang="en-US" sz="1200">
                <a:solidFill>
                  <a:schemeClr val="bg1"/>
                </a:solidFill>
              </a:rPr>
              <a:t> for 12 cycles</a:t>
            </a:r>
          </a:p>
          <a:p>
            <a:pPr algn="ctr"/>
            <a:endParaRPr lang="en-US" sz="1200">
              <a:solidFill>
                <a:schemeClr val="bg1"/>
              </a:solidFill>
            </a:endParaRPr>
          </a:p>
          <a:p>
            <a:pPr algn="ctr"/>
            <a:r>
              <a:rPr lang="en-US" sz="1200">
                <a:solidFill>
                  <a:schemeClr val="bg1"/>
                </a:solidFill>
              </a:rPr>
              <a:t>(Venetoclax ramp-up 20-400mg over 5 weeks beginning C4)</a:t>
            </a:r>
          </a:p>
        </p:txBody>
      </p:sp>
      <p:sp>
        <p:nvSpPr>
          <p:cNvPr id="30" name="Rechteck 29">
            <a:extLst>
              <a:ext uri="{FF2B5EF4-FFF2-40B4-BE49-F238E27FC236}">
                <a16:creationId xmlns:a16="http://schemas.microsoft.com/office/drawing/2014/main" id="{AAFDEE90-8384-4985-9D21-3A2B11E74773}"/>
              </a:ext>
            </a:extLst>
          </p:cNvPr>
          <p:cNvSpPr/>
          <p:nvPr/>
        </p:nvSpPr>
        <p:spPr>
          <a:xfrm>
            <a:off x="9328645" y="1816098"/>
            <a:ext cx="2446822" cy="25413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Patients with IRC-confirmed PD and active disease requiring treatment are eligible to receive subsequent therapy with single-agent ibrutinib</a:t>
            </a:r>
          </a:p>
        </p:txBody>
      </p:sp>
      <p:sp>
        <p:nvSpPr>
          <p:cNvPr id="41" name="Rechteck 40">
            <a:extLst>
              <a:ext uri="{FF2B5EF4-FFF2-40B4-BE49-F238E27FC236}">
                <a16:creationId xmlns:a16="http://schemas.microsoft.com/office/drawing/2014/main" id="{0992EE32-15D6-4121-A350-C66F85EF7F4D}"/>
              </a:ext>
            </a:extLst>
          </p:cNvPr>
          <p:cNvSpPr/>
          <p:nvPr/>
        </p:nvSpPr>
        <p:spPr>
          <a:xfrm>
            <a:off x="407988" y="4526350"/>
            <a:ext cx="11367479" cy="135092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Clr>
                <a:schemeClr val="bg2"/>
              </a:buClr>
              <a:buFont typeface="Arial" panose="020B0604020202020204" pitchFamily="34" charset="0"/>
              <a:buChar char="•"/>
            </a:pPr>
            <a:r>
              <a:rPr lang="en-US" sz="1200" b="1">
                <a:solidFill>
                  <a:schemeClr val="tx1"/>
                </a:solidFill>
              </a:rPr>
              <a:t>Primary endpoint: </a:t>
            </a:r>
            <a:r>
              <a:rPr lang="en-US" sz="1200">
                <a:solidFill>
                  <a:schemeClr val="tx1"/>
                </a:solidFill>
              </a:rPr>
              <a:t>PFS assessed by IRC</a:t>
            </a:r>
          </a:p>
          <a:p>
            <a:pPr marL="285750" indent="-285750">
              <a:buClr>
                <a:schemeClr val="bg2"/>
              </a:buClr>
              <a:buFont typeface="Arial" panose="020B0604020202020204" pitchFamily="34" charset="0"/>
              <a:buChar char="•"/>
            </a:pPr>
            <a:r>
              <a:rPr lang="en-US" sz="1200" b="1">
                <a:solidFill>
                  <a:schemeClr val="tx1"/>
                </a:solidFill>
              </a:rPr>
              <a:t>Current MRD analysis:</a:t>
            </a:r>
          </a:p>
          <a:p>
            <a:pPr marL="742950" lvl="1" indent="-285750">
              <a:buClr>
                <a:schemeClr val="bg2"/>
              </a:buClr>
              <a:buFont typeface="Arial" panose="020B0604020202020204" pitchFamily="34" charset="0"/>
              <a:buChar char="•"/>
            </a:pPr>
            <a:r>
              <a:rPr lang="en-US" sz="1200">
                <a:solidFill>
                  <a:schemeClr val="tx1"/>
                </a:solidFill>
              </a:rPr>
              <a:t>MRD evaluated via NGS and reported with cutoffs of &lt;10</a:t>
            </a:r>
            <a:r>
              <a:rPr lang="en-US" sz="1200" baseline="30000">
                <a:solidFill>
                  <a:schemeClr val="tx1"/>
                </a:solidFill>
              </a:rPr>
              <a:t>-4</a:t>
            </a:r>
            <a:r>
              <a:rPr lang="en-US" sz="1200">
                <a:solidFill>
                  <a:schemeClr val="tx1"/>
                </a:solidFill>
              </a:rPr>
              <a:t> and &lt;10</a:t>
            </a:r>
            <a:r>
              <a:rPr lang="en-US" sz="1200" baseline="30000">
                <a:solidFill>
                  <a:schemeClr val="tx1"/>
                </a:solidFill>
              </a:rPr>
              <a:t>-5</a:t>
            </a:r>
            <a:r>
              <a:rPr lang="en-US" sz="1200">
                <a:solidFill>
                  <a:schemeClr val="tx1"/>
                </a:solidFill>
              </a:rPr>
              <a:t> (not all samples had sufficient cell yield to be analyzed at &lt;10</a:t>
            </a:r>
            <a:r>
              <a:rPr lang="en-US" sz="1200" baseline="30000">
                <a:solidFill>
                  <a:schemeClr val="tx1"/>
                </a:solidFill>
              </a:rPr>
              <a:t>-4</a:t>
            </a:r>
            <a:r>
              <a:rPr lang="en-US" sz="1200">
                <a:solidFill>
                  <a:schemeClr val="tx1"/>
                </a:solidFill>
              </a:rPr>
              <a:t>). NGS analysis not yet available beyond EOT+12 time point</a:t>
            </a:r>
            <a:endParaRPr lang="en-US" sz="1200">
              <a:solidFill>
                <a:schemeClr val="tx1"/>
              </a:solidFill>
              <a:cs typeface="Arial"/>
            </a:endParaRPr>
          </a:p>
          <a:p>
            <a:pPr marL="742950" lvl="1" indent="-285750">
              <a:buClr>
                <a:schemeClr val="bg2"/>
              </a:buClr>
              <a:buFont typeface="Arial" panose="020B0604020202020204" pitchFamily="34" charset="0"/>
              <a:buChar char="•"/>
            </a:pPr>
            <a:r>
              <a:rPr lang="en-US" sz="1200">
                <a:solidFill>
                  <a:schemeClr val="tx1"/>
                </a:solidFill>
              </a:rPr>
              <a:t>PB/BM concordance calculated for patients with </a:t>
            </a:r>
            <a:r>
              <a:rPr lang="en-US" sz="1200" err="1">
                <a:solidFill>
                  <a:schemeClr val="tx1"/>
                </a:solidFill>
              </a:rPr>
              <a:t>uMRD</a:t>
            </a:r>
            <a:r>
              <a:rPr lang="en-US" sz="1200">
                <a:solidFill>
                  <a:schemeClr val="tx1"/>
                </a:solidFill>
              </a:rPr>
              <a:t> in PB at EOT+3 who had a paired BM sample</a:t>
            </a:r>
            <a:endParaRPr lang="en-US" sz="1200">
              <a:solidFill>
                <a:schemeClr val="tx1"/>
              </a:solidFill>
              <a:cs typeface="Arial"/>
            </a:endParaRPr>
          </a:p>
          <a:p>
            <a:pPr marL="742950" lvl="1" indent="-285750">
              <a:buClr>
                <a:schemeClr val="bg2"/>
              </a:buClr>
              <a:buFont typeface="Arial" panose="020B0604020202020204" pitchFamily="34" charset="0"/>
              <a:buChar char="•"/>
            </a:pPr>
            <a:r>
              <a:rPr lang="en-US" sz="1200">
                <a:solidFill>
                  <a:schemeClr val="tx1"/>
                </a:solidFill>
              </a:rPr>
              <a:t>PFS results updated with 34.1 months of follow-up</a:t>
            </a:r>
          </a:p>
        </p:txBody>
      </p:sp>
      <p:grpSp>
        <p:nvGrpSpPr>
          <p:cNvPr id="31" name="Gruppieren 30">
            <a:extLst>
              <a:ext uri="{FF2B5EF4-FFF2-40B4-BE49-F238E27FC236}">
                <a16:creationId xmlns:a16="http://schemas.microsoft.com/office/drawing/2014/main" id="{1BCF528C-76A8-D949-A270-F57F4459F099}"/>
              </a:ext>
            </a:extLst>
          </p:cNvPr>
          <p:cNvGrpSpPr/>
          <p:nvPr/>
        </p:nvGrpSpPr>
        <p:grpSpPr>
          <a:xfrm>
            <a:off x="7927283" y="2307962"/>
            <a:ext cx="1401362" cy="204273"/>
            <a:chOff x="7927283" y="2307962"/>
            <a:chExt cx="1401362" cy="204273"/>
          </a:xfrm>
        </p:grpSpPr>
        <p:cxnSp>
          <p:nvCxnSpPr>
            <p:cNvPr id="39" name="Straight Arrow Connector 38">
              <a:extLst>
                <a:ext uri="{FF2B5EF4-FFF2-40B4-BE49-F238E27FC236}">
                  <a16:creationId xmlns:a16="http://schemas.microsoft.com/office/drawing/2014/main" id="{ED0D34F5-401D-4017-9631-0643DD697297}"/>
                </a:ext>
              </a:extLst>
            </p:cNvPr>
            <p:cNvCxnSpPr>
              <a:cxnSpLocks/>
            </p:cNvCxnSpPr>
            <p:nvPr/>
          </p:nvCxnSpPr>
          <p:spPr>
            <a:xfrm>
              <a:off x="7927283" y="2410098"/>
              <a:ext cx="1401362" cy="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53A399BE-DADD-4ACB-AC24-014914C9845A}"/>
                </a:ext>
              </a:extLst>
            </p:cNvPr>
            <p:cNvCxnSpPr>
              <a:cxnSpLocks/>
            </p:cNvCxnSpPr>
            <p:nvPr/>
          </p:nvCxnSpPr>
          <p:spPr>
            <a:xfrm flipV="1">
              <a:off x="8636656" y="2307962"/>
              <a:ext cx="54769" cy="204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098285BB-F510-4C93-808F-828EF97E06F6}"/>
                </a:ext>
              </a:extLst>
            </p:cNvPr>
            <p:cNvCxnSpPr>
              <a:cxnSpLocks/>
            </p:cNvCxnSpPr>
            <p:nvPr/>
          </p:nvCxnSpPr>
          <p:spPr>
            <a:xfrm flipV="1">
              <a:off x="8692713" y="2307962"/>
              <a:ext cx="54769" cy="204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itel 9">
            <a:extLst>
              <a:ext uri="{FF2B5EF4-FFF2-40B4-BE49-F238E27FC236}">
                <a16:creationId xmlns:a16="http://schemas.microsoft.com/office/drawing/2014/main" id="{CCA2D06A-26CB-7549-B627-6DB21D0EEBB0}"/>
              </a:ext>
            </a:extLst>
          </p:cNvPr>
          <p:cNvSpPr>
            <a:spLocks noGrp="1"/>
          </p:cNvSpPr>
          <p:nvPr>
            <p:ph type="title"/>
          </p:nvPr>
        </p:nvSpPr>
        <p:spPr/>
        <p:txBody>
          <a:bodyPr/>
          <a:lstStyle/>
          <a:p>
            <a:r>
              <a:rPr lang="de-DE"/>
              <a:t>GLOW Study design</a:t>
            </a:r>
          </a:p>
        </p:txBody>
      </p:sp>
      <p:sp>
        <p:nvSpPr>
          <p:cNvPr id="34" name="Oval 33">
            <a:extLst>
              <a:ext uri="{FF2B5EF4-FFF2-40B4-BE49-F238E27FC236}">
                <a16:creationId xmlns:a16="http://schemas.microsoft.com/office/drawing/2014/main" id="{729EB059-DAD0-E745-9CC2-9AF7D9B76C19}"/>
              </a:ext>
            </a:extLst>
          </p:cNvPr>
          <p:cNvSpPr/>
          <p:nvPr/>
        </p:nvSpPr>
        <p:spPr>
          <a:xfrm>
            <a:off x="3350225" y="2773885"/>
            <a:ext cx="629110" cy="62911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mj-lt"/>
              </a:rPr>
              <a:t>R 1:1</a:t>
            </a:r>
          </a:p>
        </p:txBody>
      </p:sp>
      <p:grpSp>
        <p:nvGrpSpPr>
          <p:cNvPr id="42" name="Gruppieren 41">
            <a:extLst>
              <a:ext uri="{FF2B5EF4-FFF2-40B4-BE49-F238E27FC236}">
                <a16:creationId xmlns:a16="http://schemas.microsoft.com/office/drawing/2014/main" id="{A204A141-578A-6641-A6FF-6CA0B27B8F25}"/>
              </a:ext>
            </a:extLst>
          </p:cNvPr>
          <p:cNvGrpSpPr/>
          <p:nvPr/>
        </p:nvGrpSpPr>
        <p:grpSpPr>
          <a:xfrm>
            <a:off x="7927283" y="3663088"/>
            <a:ext cx="1401362" cy="204273"/>
            <a:chOff x="7927283" y="2307962"/>
            <a:chExt cx="1401362" cy="204273"/>
          </a:xfrm>
        </p:grpSpPr>
        <p:cxnSp>
          <p:nvCxnSpPr>
            <p:cNvPr id="43" name="Straight Arrow Connector 38">
              <a:extLst>
                <a:ext uri="{FF2B5EF4-FFF2-40B4-BE49-F238E27FC236}">
                  <a16:creationId xmlns:a16="http://schemas.microsoft.com/office/drawing/2014/main" id="{39A327DD-9AD2-2941-ACE1-3976C722DCCB}"/>
                </a:ext>
              </a:extLst>
            </p:cNvPr>
            <p:cNvCxnSpPr>
              <a:cxnSpLocks/>
            </p:cNvCxnSpPr>
            <p:nvPr/>
          </p:nvCxnSpPr>
          <p:spPr>
            <a:xfrm>
              <a:off x="7927283" y="2410098"/>
              <a:ext cx="1401362" cy="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Gerader Verbinder 51">
              <a:extLst>
                <a:ext uri="{FF2B5EF4-FFF2-40B4-BE49-F238E27FC236}">
                  <a16:creationId xmlns:a16="http://schemas.microsoft.com/office/drawing/2014/main" id="{A0F1B6E2-090E-BC48-8A37-00856084D4C8}"/>
                </a:ext>
              </a:extLst>
            </p:cNvPr>
            <p:cNvCxnSpPr>
              <a:cxnSpLocks/>
            </p:cNvCxnSpPr>
            <p:nvPr/>
          </p:nvCxnSpPr>
          <p:spPr>
            <a:xfrm flipV="1">
              <a:off x="8636656" y="2307962"/>
              <a:ext cx="54769" cy="204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52">
              <a:extLst>
                <a:ext uri="{FF2B5EF4-FFF2-40B4-BE49-F238E27FC236}">
                  <a16:creationId xmlns:a16="http://schemas.microsoft.com/office/drawing/2014/main" id="{ADA0AC66-C9B1-5E40-85F3-6BFF0C26076A}"/>
                </a:ext>
              </a:extLst>
            </p:cNvPr>
            <p:cNvCxnSpPr>
              <a:cxnSpLocks/>
            </p:cNvCxnSpPr>
            <p:nvPr/>
          </p:nvCxnSpPr>
          <p:spPr>
            <a:xfrm flipV="1">
              <a:off x="8692713" y="2307962"/>
              <a:ext cx="54769" cy="204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4982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a:xfrm>
            <a:off x="417600" y="6356349"/>
            <a:ext cx="6727743" cy="385200"/>
          </a:xfrm>
        </p:spPr>
        <p:txBody>
          <a:bodyPr/>
          <a:lstStyle/>
          <a:p>
            <a:r>
              <a:rPr lang="en-US">
                <a:latin typeface="Arial" panose="020B0604020202020204" pitchFamily="34" charset="0"/>
                <a:cs typeface="Arial" panose="020B0604020202020204" pitchFamily="34" charset="0"/>
              </a:rPr>
              <a:t>CI, confidence interval; Clb, chlorambucil; HR, hazard ratio; Ibr, ibrutinib; IRC, independent review committee; O, obinutuzumab; OS, overall survival; PFS, progression-free survival; Ven, venetoclax.</a:t>
            </a:r>
          </a:p>
          <a:p>
            <a:r>
              <a:rPr lang="en-US" b="1">
                <a:latin typeface="Arial" panose="020B0604020202020204" pitchFamily="34" charset="0"/>
                <a:cs typeface="Arial" panose="020B0604020202020204" pitchFamily="34" charset="0"/>
              </a:rPr>
              <a:t>Munir, T. Abstract 70 presented at ASH 2021.</a:t>
            </a:r>
          </a:p>
        </p:txBody>
      </p:sp>
      <p:sp>
        <p:nvSpPr>
          <p:cNvPr id="2" name="Textplatzhalter 1">
            <a:extLst>
              <a:ext uri="{FF2B5EF4-FFF2-40B4-BE49-F238E27FC236}">
                <a16:creationId xmlns:a16="http://schemas.microsoft.com/office/drawing/2014/main" id="{252E1ADB-25D0-2E43-AE79-1B2EE86BBA96}"/>
              </a:ext>
            </a:extLst>
          </p:cNvPr>
          <p:cNvSpPr>
            <a:spLocks noGrp="1"/>
          </p:cNvSpPr>
          <p:nvPr>
            <p:ph type="body" sz="quarter" idx="12"/>
          </p:nvPr>
        </p:nvSpPr>
        <p:spPr/>
        <p:txBody>
          <a:bodyPr/>
          <a:lstStyle/>
          <a:p>
            <a:r>
              <a:rPr lang="de-DE"/>
              <a:t>PFS at median 34.1 </a:t>
            </a:r>
            <a:r>
              <a:rPr lang="de-DE" err="1"/>
              <a:t>months</a:t>
            </a:r>
            <a:r>
              <a:rPr lang="de-DE"/>
              <a:t> follow-</a:t>
            </a:r>
            <a:r>
              <a:rPr lang="de-DE" err="1"/>
              <a:t>up</a:t>
            </a:r>
            <a:endParaRPr lang="de-DE"/>
          </a:p>
        </p:txBody>
      </p:sp>
      <p:sp>
        <p:nvSpPr>
          <p:cNvPr id="7" name="TextBox 6">
            <a:extLst>
              <a:ext uri="{FF2B5EF4-FFF2-40B4-BE49-F238E27FC236}">
                <a16:creationId xmlns:a16="http://schemas.microsoft.com/office/drawing/2014/main" id="{B7EEE86F-96B5-4294-8611-9848331F28AA}"/>
              </a:ext>
            </a:extLst>
          </p:cNvPr>
          <p:cNvSpPr txBox="1"/>
          <p:nvPr/>
        </p:nvSpPr>
        <p:spPr>
          <a:xfrm>
            <a:off x="6240718" y="1808163"/>
            <a:ext cx="5582044" cy="4204505"/>
          </a:xfrm>
          <a:prstGeom prst="rect">
            <a:avLst/>
          </a:prstGeom>
          <a:noFill/>
        </p:spPr>
        <p:txBody>
          <a:bodyPr wrap="square" lIns="0" tIns="0" rIns="0" bIns="0" anchor="t" anchorCtr="0">
            <a:noAutofit/>
          </a:bodyPr>
          <a:lstStyle/>
          <a:p>
            <a:pPr marL="285750" indent="-285750">
              <a:buClr>
                <a:schemeClr val="bg2"/>
              </a:buClr>
              <a:buFont typeface="Arial" panose="020B0604020202020204" pitchFamily="34" charset="0"/>
              <a:buChar char="•"/>
            </a:pPr>
            <a:r>
              <a:rPr lang="en-US" sz="1400" b="1"/>
              <a:t>At median 27.7 months of follow-up</a:t>
            </a:r>
          </a:p>
          <a:p>
            <a:pPr marL="742950" lvl="1" indent="-285750">
              <a:buClr>
                <a:schemeClr val="bg2"/>
              </a:buClr>
              <a:buFont typeface="Arial" panose="020B0604020202020204" pitchFamily="34" charset="0"/>
              <a:buChar char="•"/>
            </a:pPr>
            <a:r>
              <a:rPr lang="en-US" sz="1400"/>
              <a:t>IRC-assessed PFS for </a:t>
            </a:r>
            <a:r>
              <a:rPr lang="en-US" sz="1400" err="1"/>
              <a:t>Ibr+Ven</a:t>
            </a:r>
            <a:r>
              <a:rPr lang="en-US" sz="1400"/>
              <a:t> was superior to </a:t>
            </a:r>
            <a:r>
              <a:rPr lang="en-US" sz="1400" err="1"/>
              <a:t>Clb+O</a:t>
            </a:r>
            <a:r>
              <a:rPr lang="en-US" sz="1400"/>
              <a:t> at primary analysis (HR 0.216; 95% CI, 0.131-0.357; p&lt;0.0001)</a:t>
            </a:r>
            <a:endParaRPr lang="en-US" sz="1400">
              <a:cs typeface="Arial"/>
            </a:endParaRPr>
          </a:p>
          <a:p>
            <a:pPr marL="285750" indent="-285750">
              <a:buClr>
                <a:schemeClr val="bg2"/>
              </a:buClr>
              <a:buFont typeface="Arial" panose="020B0604020202020204" pitchFamily="34" charset="0"/>
              <a:buChar char="•"/>
            </a:pPr>
            <a:endParaRPr lang="en-US" sz="1400"/>
          </a:p>
          <a:p>
            <a:pPr marL="285750" indent="-285750">
              <a:buClr>
                <a:schemeClr val="bg2"/>
              </a:buClr>
              <a:buFont typeface="Arial" panose="020B0604020202020204" pitchFamily="34" charset="0"/>
              <a:buChar char="•"/>
            </a:pPr>
            <a:r>
              <a:rPr lang="en-US" sz="1400" b="1"/>
              <a:t>At median 34.1 months of follow-up</a:t>
            </a:r>
            <a:endParaRPr lang="en-US" sz="1400" b="1">
              <a:cs typeface="Arial"/>
            </a:endParaRPr>
          </a:p>
          <a:p>
            <a:pPr marL="742950" lvl="1" indent="-285750">
              <a:buClr>
                <a:schemeClr val="bg2"/>
              </a:buClr>
              <a:buFont typeface="Arial" panose="020B0604020202020204" pitchFamily="34" charset="0"/>
              <a:buChar char="•"/>
            </a:pPr>
            <a:r>
              <a:rPr lang="en-US" sz="1400"/>
              <a:t>Superior IRC-assessed PFS for </a:t>
            </a:r>
            <a:r>
              <a:rPr lang="en-US" sz="1400" err="1"/>
              <a:t>Ibr+Ven</a:t>
            </a:r>
            <a:r>
              <a:rPr lang="en-US" sz="1400"/>
              <a:t> vs </a:t>
            </a:r>
            <a:r>
              <a:rPr lang="en-US" sz="1400" err="1"/>
              <a:t>Clb+O</a:t>
            </a:r>
            <a:r>
              <a:rPr lang="en-US" sz="1400"/>
              <a:t> maintained </a:t>
            </a:r>
            <a:endParaRPr lang="en-US" sz="1400">
              <a:cs typeface="Arial"/>
            </a:endParaRPr>
          </a:p>
          <a:p>
            <a:pPr marL="1017270" lvl="1" indent="-285750">
              <a:buClr>
                <a:schemeClr val="bg2"/>
              </a:buClr>
              <a:buFont typeface="Arial" panose="020B0604020202020204" pitchFamily="34" charset="0"/>
              <a:buChar char="•"/>
            </a:pPr>
            <a:r>
              <a:rPr lang="en-US" sz="1400"/>
              <a:t>(HR 0.212; 95% CI, 0.129-0.349; p&lt;0.0001)</a:t>
            </a:r>
            <a:endParaRPr lang="en-US" sz="1400">
              <a:cs typeface="Arial"/>
            </a:endParaRPr>
          </a:p>
          <a:p>
            <a:pPr marL="742950" lvl="1" indent="-285750">
              <a:buClr>
                <a:schemeClr val="bg2"/>
              </a:buClr>
              <a:buFont typeface="Arial" panose="020B0604020202020204" pitchFamily="34" charset="0"/>
              <a:buChar char="•"/>
            </a:pPr>
            <a:endParaRPr lang="en-US" sz="1400"/>
          </a:p>
          <a:p>
            <a:pPr marL="742950" lvl="1" indent="-285750">
              <a:buClr>
                <a:schemeClr val="bg2"/>
              </a:buClr>
              <a:buFont typeface="Arial" panose="020B0604020202020204" pitchFamily="34" charset="0"/>
              <a:buChar char="•"/>
            </a:pPr>
            <a:r>
              <a:rPr lang="en-US" sz="1400"/>
              <a:t>30-month PFS: 80.5% for </a:t>
            </a:r>
            <a:r>
              <a:rPr lang="en-US" sz="1400" err="1"/>
              <a:t>Ibr+Ven</a:t>
            </a:r>
            <a:r>
              <a:rPr lang="en-US" sz="1400"/>
              <a:t> vs 35.8% for </a:t>
            </a:r>
            <a:r>
              <a:rPr lang="en-US" sz="1400" err="1"/>
              <a:t>Clb+O</a:t>
            </a:r>
            <a:endParaRPr lang="en-US" sz="1400" err="1">
              <a:cs typeface="Arial"/>
            </a:endParaRPr>
          </a:p>
          <a:p>
            <a:pPr marL="742950" lvl="1" indent="-285750">
              <a:buClr>
                <a:schemeClr val="bg2"/>
              </a:buClr>
              <a:buFont typeface="Arial" panose="020B0604020202020204" pitchFamily="34" charset="0"/>
              <a:buChar char="•"/>
            </a:pPr>
            <a:endParaRPr lang="en-US" sz="1400"/>
          </a:p>
          <a:p>
            <a:pPr marL="742950" lvl="1" indent="-285750">
              <a:buClr>
                <a:schemeClr val="bg2"/>
              </a:buClr>
              <a:buFont typeface="Arial" panose="020B0604020202020204" pitchFamily="34" charset="0"/>
              <a:buChar char="•"/>
            </a:pPr>
            <a:r>
              <a:rPr lang="en-US" sz="1400"/>
              <a:t>OS HR 0.76 (95% CI, 0.35-1.64), with 11 deaths for </a:t>
            </a:r>
            <a:r>
              <a:rPr lang="en-US" sz="1400" err="1"/>
              <a:t>Ibr+Ven</a:t>
            </a:r>
            <a:r>
              <a:rPr lang="en-US" sz="1400"/>
              <a:t> vs 16 deaths for </a:t>
            </a:r>
            <a:r>
              <a:rPr lang="en-US" sz="1400" err="1"/>
              <a:t>Clb+O</a:t>
            </a:r>
            <a:endParaRPr lang="en-US" sz="1400" err="1">
              <a:cs typeface="Arial"/>
            </a:endParaRPr>
          </a:p>
          <a:p>
            <a:pPr marL="285750" indent="-285750">
              <a:buClr>
                <a:schemeClr val="bg2"/>
              </a:buClr>
              <a:buFont typeface="Arial" panose="020B0604020202020204" pitchFamily="34" charset="0"/>
              <a:buChar char="•"/>
            </a:pPr>
            <a:endParaRPr lang="en-US" sz="1400" b="1"/>
          </a:p>
          <a:p>
            <a:pPr marL="285750" indent="-285750">
              <a:buClr>
                <a:schemeClr val="bg2"/>
              </a:buClr>
              <a:buFont typeface="Arial" panose="020B0604020202020204" pitchFamily="34" charset="0"/>
              <a:buChar char="•"/>
            </a:pPr>
            <a:endParaRPr lang="en-US" sz="1400"/>
          </a:p>
        </p:txBody>
      </p:sp>
      <p:grpSp>
        <p:nvGrpSpPr>
          <p:cNvPr id="85" name="Gruppieren 84">
            <a:extLst>
              <a:ext uri="{FF2B5EF4-FFF2-40B4-BE49-F238E27FC236}">
                <a16:creationId xmlns:a16="http://schemas.microsoft.com/office/drawing/2014/main" id="{3FAD3C80-2D34-4CD1-AA96-3C5D9C642332}"/>
              </a:ext>
            </a:extLst>
          </p:cNvPr>
          <p:cNvGrpSpPr/>
          <p:nvPr/>
        </p:nvGrpSpPr>
        <p:grpSpPr>
          <a:xfrm>
            <a:off x="471722" y="1746310"/>
            <a:ext cx="5435654" cy="3654416"/>
            <a:chOff x="562512" y="1973285"/>
            <a:chExt cx="5435654" cy="3654416"/>
          </a:xfrm>
        </p:grpSpPr>
        <p:cxnSp>
          <p:nvCxnSpPr>
            <p:cNvPr id="13" name="Gerader Verbinder 12">
              <a:extLst>
                <a:ext uri="{FF2B5EF4-FFF2-40B4-BE49-F238E27FC236}">
                  <a16:creationId xmlns:a16="http://schemas.microsoft.com/office/drawing/2014/main" id="{A40E8C7E-CD6B-4DFA-A382-9F7149528436}"/>
                </a:ext>
              </a:extLst>
            </p:cNvPr>
            <p:cNvCxnSpPr>
              <a:cxnSpLocks/>
            </p:cNvCxnSpPr>
            <p:nvPr/>
          </p:nvCxnSpPr>
          <p:spPr>
            <a:xfrm>
              <a:off x="1157288" y="2090737"/>
              <a:ext cx="0" cy="30146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E1BBA3C4-91E8-4E97-9758-812E19A9D359}"/>
                </a:ext>
              </a:extLst>
            </p:cNvPr>
            <p:cNvCxnSpPr>
              <a:cxnSpLocks/>
            </p:cNvCxnSpPr>
            <p:nvPr/>
          </p:nvCxnSpPr>
          <p:spPr>
            <a:xfrm flipH="1">
              <a:off x="1147765" y="5105400"/>
              <a:ext cx="43505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3FCF982B-A8F9-455C-B9B9-C0E4B28F5184}"/>
                </a:ext>
              </a:extLst>
            </p:cNvPr>
            <p:cNvCxnSpPr>
              <a:cxnSpLocks/>
            </p:cNvCxnSpPr>
            <p:nvPr/>
          </p:nvCxnSpPr>
          <p:spPr>
            <a:xfrm flipH="1">
              <a:off x="1078706" y="4738688"/>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8B29BBE4-F7C9-4546-ABE1-D67A059551DC}"/>
                </a:ext>
              </a:extLst>
            </p:cNvPr>
            <p:cNvCxnSpPr>
              <a:cxnSpLocks/>
            </p:cNvCxnSpPr>
            <p:nvPr/>
          </p:nvCxnSpPr>
          <p:spPr>
            <a:xfrm flipH="1">
              <a:off x="1078706" y="5029203"/>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C0BD6CCD-EDB6-47E9-AF15-D881E22F9069}"/>
                </a:ext>
              </a:extLst>
            </p:cNvPr>
            <p:cNvCxnSpPr>
              <a:cxnSpLocks/>
            </p:cNvCxnSpPr>
            <p:nvPr/>
          </p:nvCxnSpPr>
          <p:spPr>
            <a:xfrm flipH="1">
              <a:off x="1078706" y="4445793"/>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76BC0BB4-E63E-46CB-8BD4-30CE5C1D4B73}"/>
                </a:ext>
              </a:extLst>
            </p:cNvPr>
            <p:cNvCxnSpPr>
              <a:cxnSpLocks/>
            </p:cNvCxnSpPr>
            <p:nvPr/>
          </p:nvCxnSpPr>
          <p:spPr>
            <a:xfrm flipH="1">
              <a:off x="1078706" y="4150514"/>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1D7D9348-50D3-4377-8F59-06FDBAF087B3}"/>
                </a:ext>
              </a:extLst>
            </p:cNvPr>
            <p:cNvCxnSpPr>
              <a:cxnSpLocks/>
            </p:cNvCxnSpPr>
            <p:nvPr/>
          </p:nvCxnSpPr>
          <p:spPr>
            <a:xfrm flipH="1">
              <a:off x="1078706" y="3862379"/>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E321D099-A319-40BD-AFB3-7D93AA23EA02}"/>
                </a:ext>
              </a:extLst>
            </p:cNvPr>
            <p:cNvCxnSpPr>
              <a:cxnSpLocks/>
            </p:cNvCxnSpPr>
            <p:nvPr/>
          </p:nvCxnSpPr>
          <p:spPr>
            <a:xfrm flipH="1">
              <a:off x="1078706" y="3562337"/>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8C8AE7E0-DB05-4AAF-92C7-8D98EA6F3F21}"/>
                </a:ext>
              </a:extLst>
            </p:cNvPr>
            <p:cNvCxnSpPr>
              <a:cxnSpLocks/>
            </p:cNvCxnSpPr>
            <p:nvPr/>
          </p:nvCxnSpPr>
          <p:spPr>
            <a:xfrm flipH="1">
              <a:off x="1078706" y="3274207"/>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78F33106-E671-45DF-A359-3492A1F5FDAE}"/>
                </a:ext>
              </a:extLst>
            </p:cNvPr>
            <p:cNvCxnSpPr>
              <a:cxnSpLocks/>
            </p:cNvCxnSpPr>
            <p:nvPr/>
          </p:nvCxnSpPr>
          <p:spPr>
            <a:xfrm flipH="1">
              <a:off x="1078706" y="2976550"/>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DED77E40-51EE-4F20-841E-544CDC323ABA}"/>
                </a:ext>
              </a:extLst>
            </p:cNvPr>
            <p:cNvCxnSpPr>
              <a:cxnSpLocks/>
            </p:cNvCxnSpPr>
            <p:nvPr/>
          </p:nvCxnSpPr>
          <p:spPr>
            <a:xfrm flipH="1">
              <a:off x="1078706" y="2693181"/>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8CC7FC23-5114-4B0F-B8FB-29CD876B4103}"/>
                </a:ext>
              </a:extLst>
            </p:cNvPr>
            <p:cNvCxnSpPr>
              <a:cxnSpLocks/>
            </p:cNvCxnSpPr>
            <p:nvPr/>
          </p:nvCxnSpPr>
          <p:spPr>
            <a:xfrm flipH="1">
              <a:off x="1078706" y="2400284"/>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F86621CD-4231-4FE0-A166-540377D7A34F}"/>
                </a:ext>
              </a:extLst>
            </p:cNvPr>
            <p:cNvCxnSpPr>
              <a:cxnSpLocks/>
            </p:cNvCxnSpPr>
            <p:nvPr/>
          </p:nvCxnSpPr>
          <p:spPr>
            <a:xfrm flipH="1">
              <a:off x="1078706" y="2100244"/>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FE57BB8-7D15-488D-9760-3E9344A1481A}"/>
                </a:ext>
              </a:extLst>
            </p:cNvPr>
            <p:cNvCxnSpPr>
              <a:cxnSpLocks/>
            </p:cNvCxnSpPr>
            <p:nvPr/>
          </p:nvCxnSpPr>
          <p:spPr>
            <a:xfrm rot="5400000" flipH="1">
              <a:off x="1231106" y="5144691"/>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9380A20D-0F48-4FC4-A7B1-915CED29EBD2}"/>
                </a:ext>
              </a:extLst>
            </p:cNvPr>
            <p:cNvCxnSpPr>
              <a:cxnSpLocks/>
            </p:cNvCxnSpPr>
            <p:nvPr/>
          </p:nvCxnSpPr>
          <p:spPr>
            <a:xfrm rot="5400000" flipH="1">
              <a:off x="1595439" y="5144691"/>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0E5AF92C-C75A-4F07-8A3B-7181F8AFC6F2}"/>
                </a:ext>
              </a:extLst>
            </p:cNvPr>
            <p:cNvCxnSpPr>
              <a:cxnSpLocks/>
            </p:cNvCxnSpPr>
            <p:nvPr/>
          </p:nvCxnSpPr>
          <p:spPr>
            <a:xfrm rot="5400000" flipH="1">
              <a:off x="1938345" y="5144691"/>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27B31644-4B3C-4AFA-A311-015E5EDF03D2}"/>
                </a:ext>
              </a:extLst>
            </p:cNvPr>
            <p:cNvCxnSpPr>
              <a:cxnSpLocks/>
            </p:cNvCxnSpPr>
            <p:nvPr/>
          </p:nvCxnSpPr>
          <p:spPr>
            <a:xfrm rot="5400000" flipH="1">
              <a:off x="2290770" y="5144691"/>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5F405A6A-E1B4-4B48-A017-8AE1DE045D45}"/>
                </a:ext>
              </a:extLst>
            </p:cNvPr>
            <p:cNvCxnSpPr>
              <a:cxnSpLocks/>
            </p:cNvCxnSpPr>
            <p:nvPr/>
          </p:nvCxnSpPr>
          <p:spPr>
            <a:xfrm rot="5400000" flipH="1">
              <a:off x="2643199" y="5144691"/>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FF159246-C348-473C-A01E-560966646832}"/>
                </a:ext>
              </a:extLst>
            </p:cNvPr>
            <p:cNvCxnSpPr>
              <a:cxnSpLocks/>
            </p:cNvCxnSpPr>
            <p:nvPr/>
          </p:nvCxnSpPr>
          <p:spPr>
            <a:xfrm rot="5400000" flipH="1">
              <a:off x="2995627" y="5144691"/>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1E36359C-7080-436E-B2CB-B66669B4EF3E}"/>
                </a:ext>
              </a:extLst>
            </p:cNvPr>
            <p:cNvCxnSpPr>
              <a:cxnSpLocks/>
            </p:cNvCxnSpPr>
            <p:nvPr/>
          </p:nvCxnSpPr>
          <p:spPr>
            <a:xfrm rot="5400000" flipH="1">
              <a:off x="3348053" y="5144691"/>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05830679-E3A6-4A46-8B01-3B9528238A29}"/>
                </a:ext>
              </a:extLst>
            </p:cNvPr>
            <p:cNvCxnSpPr>
              <a:cxnSpLocks/>
            </p:cNvCxnSpPr>
            <p:nvPr/>
          </p:nvCxnSpPr>
          <p:spPr>
            <a:xfrm rot="5400000" flipH="1">
              <a:off x="3702862" y="5144691"/>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33BA603-6A8E-407E-96CA-53AEC3AEBF0C}"/>
                </a:ext>
              </a:extLst>
            </p:cNvPr>
            <p:cNvCxnSpPr>
              <a:cxnSpLocks/>
            </p:cNvCxnSpPr>
            <p:nvPr/>
          </p:nvCxnSpPr>
          <p:spPr>
            <a:xfrm rot="5400000" flipH="1">
              <a:off x="4052909" y="5144691"/>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34EA6780-E934-4460-9152-677CEBC70175}"/>
                </a:ext>
              </a:extLst>
            </p:cNvPr>
            <p:cNvCxnSpPr>
              <a:cxnSpLocks/>
            </p:cNvCxnSpPr>
            <p:nvPr/>
          </p:nvCxnSpPr>
          <p:spPr>
            <a:xfrm rot="5400000" flipH="1">
              <a:off x="4395810" y="5144691"/>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D69A19CC-A174-4D13-968C-61E5354E34B0}"/>
                </a:ext>
              </a:extLst>
            </p:cNvPr>
            <p:cNvCxnSpPr>
              <a:cxnSpLocks/>
            </p:cNvCxnSpPr>
            <p:nvPr/>
          </p:nvCxnSpPr>
          <p:spPr>
            <a:xfrm rot="5400000" flipH="1">
              <a:off x="4752999" y="5144691"/>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1F3DAA9-616E-4788-8364-54AE918DFA37}"/>
                </a:ext>
              </a:extLst>
            </p:cNvPr>
            <p:cNvCxnSpPr>
              <a:cxnSpLocks/>
            </p:cNvCxnSpPr>
            <p:nvPr/>
          </p:nvCxnSpPr>
          <p:spPr>
            <a:xfrm rot="5400000" flipH="1">
              <a:off x="5095902" y="5144691"/>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5394CE40-347A-4406-8A30-A18AF7AFFB27}"/>
                </a:ext>
              </a:extLst>
            </p:cNvPr>
            <p:cNvCxnSpPr>
              <a:cxnSpLocks/>
            </p:cNvCxnSpPr>
            <p:nvPr/>
          </p:nvCxnSpPr>
          <p:spPr>
            <a:xfrm rot="5400000" flipH="1">
              <a:off x="5451501" y="5144691"/>
              <a:ext cx="785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feld 43">
              <a:extLst>
                <a:ext uri="{FF2B5EF4-FFF2-40B4-BE49-F238E27FC236}">
                  <a16:creationId xmlns:a16="http://schemas.microsoft.com/office/drawing/2014/main" id="{F3F52178-E1F4-400F-B8C5-361C0F182254}"/>
                </a:ext>
              </a:extLst>
            </p:cNvPr>
            <p:cNvSpPr txBox="1"/>
            <p:nvPr/>
          </p:nvSpPr>
          <p:spPr>
            <a:xfrm>
              <a:off x="1141171" y="5150232"/>
              <a:ext cx="263214" cy="261610"/>
            </a:xfrm>
            <a:prstGeom prst="rect">
              <a:avLst/>
            </a:prstGeom>
            <a:noFill/>
          </p:spPr>
          <p:txBody>
            <a:bodyPr wrap="none" rtlCol="0">
              <a:spAutoFit/>
            </a:bodyPr>
            <a:lstStyle/>
            <a:p>
              <a:r>
                <a:rPr lang="de-DE" sz="1050"/>
                <a:t>0</a:t>
              </a:r>
            </a:p>
          </p:txBody>
        </p:sp>
        <p:sp>
          <p:nvSpPr>
            <p:cNvPr id="45" name="Textfeld 44">
              <a:extLst>
                <a:ext uri="{FF2B5EF4-FFF2-40B4-BE49-F238E27FC236}">
                  <a16:creationId xmlns:a16="http://schemas.microsoft.com/office/drawing/2014/main" id="{4DEB0C03-C94D-4732-8153-7A1D3CA7D0E9}"/>
                </a:ext>
              </a:extLst>
            </p:cNvPr>
            <p:cNvSpPr txBox="1"/>
            <p:nvPr/>
          </p:nvSpPr>
          <p:spPr>
            <a:xfrm>
              <a:off x="881264" y="4898360"/>
              <a:ext cx="263214" cy="261610"/>
            </a:xfrm>
            <a:prstGeom prst="rect">
              <a:avLst/>
            </a:prstGeom>
            <a:noFill/>
          </p:spPr>
          <p:txBody>
            <a:bodyPr wrap="none" rtlCol="0">
              <a:spAutoFit/>
            </a:bodyPr>
            <a:lstStyle/>
            <a:p>
              <a:r>
                <a:rPr lang="de-DE" sz="1050"/>
                <a:t>0</a:t>
              </a:r>
            </a:p>
          </p:txBody>
        </p:sp>
        <p:sp>
          <p:nvSpPr>
            <p:cNvPr id="46" name="Textfeld 45">
              <a:extLst>
                <a:ext uri="{FF2B5EF4-FFF2-40B4-BE49-F238E27FC236}">
                  <a16:creationId xmlns:a16="http://schemas.microsoft.com/office/drawing/2014/main" id="{88247E6D-000E-417B-A4AD-0B32FC162852}"/>
                </a:ext>
              </a:extLst>
            </p:cNvPr>
            <p:cNvSpPr txBox="1"/>
            <p:nvPr/>
          </p:nvSpPr>
          <p:spPr>
            <a:xfrm>
              <a:off x="810773" y="4610024"/>
              <a:ext cx="335348" cy="253916"/>
            </a:xfrm>
            <a:prstGeom prst="rect">
              <a:avLst/>
            </a:prstGeom>
            <a:noFill/>
          </p:spPr>
          <p:txBody>
            <a:bodyPr wrap="none" rtlCol="0">
              <a:spAutoFit/>
            </a:bodyPr>
            <a:lstStyle/>
            <a:p>
              <a:r>
                <a:rPr lang="de-DE" sz="1050"/>
                <a:t>10</a:t>
              </a:r>
            </a:p>
          </p:txBody>
        </p:sp>
        <p:sp>
          <p:nvSpPr>
            <p:cNvPr id="47" name="Textfeld 46">
              <a:extLst>
                <a:ext uri="{FF2B5EF4-FFF2-40B4-BE49-F238E27FC236}">
                  <a16:creationId xmlns:a16="http://schemas.microsoft.com/office/drawing/2014/main" id="{30FEBBF5-2F63-4E61-975F-080302A8102E}"/>
                </a:ext>
              </a:extLst>
            </p:cNvPr>
            <p:cNvSpPr txBox="1"/>
            <p:nvPr/>
          </p:nvSpPr>
          <p:spPr>
            <a:xfrm>
              <a:off x="810035" y="4318526"/>
              <a:ext cx="335348" cy="253916"/>
            </a:xfrm>
            <a:prstGeom prst="rect">
              <a:avLst/>
            </a:prstGeom>
            <a:noFill/>
          </p:spPr>
          <p:txBody>
            <a:bodyPr wrap="none" rtlCol="0">
              <a:spAutoFit/>
            </a:bodyPr>
            <a:lstStyle/>
            <a:p>
              <a:r>
                <a:rPr lang="de-DE" sz="1050"/>
                <a:t>20</a:t>
              </a:r>
            </a:p>
          </p:txBody>
        </p:sp>
        <p:sp>
          <p:nvSpPr>
            <p:cNvPr id="48" name="Textfeld 47">
              <a:extLst>
                <a:ext uri="{FF2B5EF4-FFF2-40B4-BE49-F238E27FC236}">
                  <a16:creationId xmlns:a16="http://schemas.microsoft.com/office/drawing/2014/main" id="{48C9E037-5732-4CC2-969C-23AA9336580A}"/>
                </a:ext>
              </a:extLst>
            </p:cNvPr>
            <p:cNvSpPr txBox="1"/>
            <p:nvPr/>
          </p:nvSpPr>
          <p:spPr>
            <a:xfrm>
              <a:off x="810035" y="4023248"/>
              <a:ext cx="335348" cy="253916"/>
            </a:xfrm>
            <a:prstGeom prst="rect">
              <a:avLst/>
            </a:prstGeom>
            <a:noFill/>
          </p:spPr>
          <p:txBody>
            <a:bodyPr wrap="none" rtlCol="0">
              <a:spAutoFit/>
            </a:bodyPr>
            <a:lstStyle/>
            <a:p>
              <a:r>
                <a:rPr lang="de-DE" sz="1050"/>
                <a:t>30</a:t>
              </a:r>
            </a:p>
          </p:txBody>
        </p:sp>
        <p:sp>
          <p:nvSpPr>
            <p:cNvPr id="49" name="Textfeld 48">
              <a:extLst>
                <a:ext uri="{FF2B5EF4-FFF2-40B4-BE49-F238E27FC236}">
                  <a16:creationId xmlns:a16="http://schemas.microsoft.com/office/drawing/2014/main" id="{1354416E-0673-44DF-8DFC-70E95E76314F}"/>
                </a:ext>
              </a:extLst>
            </p:cNvPr>
            <p:cNvSpPr txBox="1"/>
            <p:nvPr/>
          </p:nvSpPr>
          <p:spPr>
            <a:xfrm>
              <a:off x="810035" y="3733079"/>
              <a:ext cx="335348" cy="253916"/>
            </a:xfrm>
            <a:prstGeom prst="rect">
              <a:avLst/>
            </a:prstGeom>
            <a:noFill/>
          </p:spPr>
          <p:txBody>
            <a:bodyPr wrap="none" rtlCol="0">
              <a:spAutoFit/>
            </a:bodyPr>
            <a:lstStyle/>
            <a:p>
              <a:r>
                <a:rPr lang="de-DE" sz="1050"/>
                <a:t>40</a:t>
              </a:r>
            </a:p>
          </p:txBody>
        </p:sp>
        <p:sp>
          <p:nvSpPr>
            <p:cNvPr id="50" name="Textfeld 49">
              <a:extLst>
                <a:ext uri="{FF2B5EF4-FFF2-40B4-BE49-F238E27FC236}">
                  <a16:creationId xmlns:a16="http://schemas.microsoft.com/office/drawing/2014/main" id="{7A0C8F08-BE35-4FE2-9C04-79FB34CFE5CC}"/>
                </a:ext>
              </a:extLst>
            </p:cNvPr>
            <p:cNvSpPr txBox="1"/>
            <p:nvPr/>
          </p:nvSpPr>
          <p:spPr>
            <a:xfrm>
              <a:off x="810035" y="3433041"/>
              <a:ext cx="335348" cy="253916"/>
            </a:xfrm>
            <a:prstGeom prst="rect">
              <a:avLst/>
            </a:prstGeom>
            <a:noFill/>
          </p:spPr>
          <p:txBody>
            <a:bodyPr wrap="none" rtlCol="0">
              <a:spAutoFit/>
            </a:bodyPr>
            <a:lstStyle/>
            <a:p>
              <a:r>
                <a:rPr lang="de-DE" sz="1050"/>
                <a:t>50</a:t>
              </a:r>
            </a:p>
          </p:txBody>
        </p:sp>
        <p:sp>
          <p:nvSpPr>
            <p:cNvPr id="51" name="Textfeld 50">
              <a:extLst>
                <a:ext uri="{FF2B5EF4-FFF2-40B4-BE49-F238E27FC236}">
                  <a16:creationId xmlns:a16="http://schemas.microsoft.com/office/drawing/2014/main" id="{8654BF19-B6E8-471D-AAC9-406AE5D3306C}"/>
                </a:ext>
              </a:extLst>
            </p:cNvPr>
            <p:cNvSpPr txBox="1"/>
            <p:nvPr/>
          </p:nvSpPr>
          <p:spPr>
            <a:xfrm>
              <a:off x="810035" y="3142791"/>
              <a:ext cx="335348" cy="253916"/>
            </a:xfrm>
            <a:prstGeom prst="rect">
              <a:avLst/>
            </a:prstGeom>
            <a:noFill/>
          </p:spPr>
          <p:txBody>
            <a:bodyPr wrap="none" rtlCol="0">
              <a:spAutoFit/>
            </a:bodyPr>
            <a:lstStyle/>
            <a:p>
              <a:r>
                <a:rPr lang="de-DE" sz="1050"/>
                <a:t>60</a:t>
              </a:r>
            </a:p>
          </p:txBody>
        </p:sp>
        <p:sp>
          <p:nvSpPr>
            <p:cNvPr id="52" name="Textfeld 51">
              <a:extLst>
                <a:ext uri="{FF2B5EF4-FFF2-40B4-BE49-F238E27FC236}">
                  <a16:creationId xmlns:a16="http://schemas.microsoft.com/office/drawing/2014/main" id="{F91B4574-B025-4385-8C72-1F79C1AA04A7}"/>
                </a:ext>
              </a:extLst>
            </p:cNvPr>
            <p:cNvSpPr txBox="1"/>
            <p:nvPr/>
          </p:nvSpPr>
          <p:spPr>
            <a:xfrm>
              <a:off x="810036" y="2847208"/>
              <a:ext cx="335348" cy="253916"/>
            </a:xfrm>
            <a:prstGeom prst="rect">
              <a:avLst/>
            </a:prstGeom>
            <a:noFill/>
          </p:spPr>
          <p:txBody>
            <a:bodyPr wrap="none" rtlCol="0">
              <a:spAutoFit/>
            </a:bodyPr>
            <a:lstStyle/>
            <a:p>
              <a:r>
                <a:rPr lang="de-DE" sz="1050"/>
                <a:t>70</a:t>
              </a:r>
            </a:p>
          </p:txBody>
        </p:sp>
        <p:sp>
          <p:nvSpPr>
            <p:cNvPr id="53" name="Textfeld 52">
              <a:extLst>
                <a:ext uri="{FF2B5EF4-FFF2-40B4-BE49-F238E27FC236}">
                  <a16:creationId xmlns:a16="http://schemas.microsoft.com/office/drawing/2014/main" id="{6492FA1A-BF5D-4E6E-B01C-AB9E43EC003F}"/>
                </a:ext>
              </a:extLst>
            </p:cNvPr>
            <p:cNvSpPr txBox="1"/>
            <p:nvPr/>
          </p:nvSpPr>
          <p:spPr>
            <a:xfrm>
              <a:off x="810035" y="2561766"/>
              <a:ext cx="335348" cy="253916"/>
            </a:xfrm>
            <a:prstGeom prst="rect">
              <a:avLst/>
            </a:prstGeom>
            <a:noFill/>
          </p:spPr>
          <p:txBody>
            <a:bodyPr wrap="none" rtlCol="0">
              <a:spAutoFit/>
            </a:bodyPr>
            <a:lstStyle/>
            <a:p>
              <a:r>
                <a:rPr lang="de-DE" sz="1050"/>
                <a:t>80</a:t>
              </a:r>
            </a:p>
          </p:txBody>
        </p:sp>
        <p:sp>
          <p:nvSpPr>
            <p:cNvPr id="54" name="Textfeld 53">
              <a:extLst>
                <a:ext uri="{FF2B5EF4-FFF2-40B4-BE49-F238E27FC236}">
                  <a16:creationId xmlns:a16="http://schemas.microsoft.com/office/drawing/2014/main" id="{AC0793AF-065E-4AFB-B0C6-F35BC7FD295E}"/>
                </a:ext>
              </a:extLst>
            </p:cNvPr>
            <p:cNvSpPr txBox="1"/>
            <p:nvPr/>
          </p:nvSpPr>
          <p:spPr>
            <a:xfrm>
              <a:off x="810036" y="2275667"/>
              <a:ext cx="335348" cy="253916"/>
            </a:xfrm>
            <a:prstGeom prst="rect">
              <a:avLst/>
            </a:prstGeom>
            <a:noFill/>
          </p:spPr>
          <p:txBody>
            <a:bodyPr wrap="none" rtlCol="0">
              <a:spAutoFit/>
            </a:bodyPr>
            <a:lstStyle/>
            <a:p>
              <a:r>
                <a:rPr lang="de-DE" sz="1050"/>
                <a:t>90</a:t>
              </a:r>
            </a:p>
          </p:txBody>
        </p:sp>
        <p:sp>
          <p:nvSpPr>
            <p:cNvPr id="55" name="Textfeld 54">
              <a:extLst>
                <a:ext uri="{FF2B5EF4-FFF2-40B4-BE49-F238E27FC236}">
                  <a16:creationId xmlns:a16="http://schemas.microsoft.com/office/drawing/2014/main" id="{44D7A42D-47B0-4DE3-9F15-B694BDF4E8BD}"/>
                </a:ext>
              </a:extLst>
            </p:cNvPr>
            <p:cNvSpPr txBox="1"/>
            <p:nvPr/>
          </p:nvSpPr>
          <p:spPr>
            <a:xfrm>
              <a:off x="734693" y="1973285"/>
              <a:ext cx="410690" cy="253916"/>
            </a:xfrm>
            <a:prstGeom prst="rect">
              <a:avLst/>
            </a:prstGeom>
            <a:noFill/>
          </p:spPr>
          <p:txBody>
            <a:bodyPr wrap="none" rtlCol="0">
              <a:spAutoFit/>
            </a:bodyPr>
            <a:lstStyle/>
            <a:p>
              <a:r>
                <a:rPr lang="de-DE" sz="1050"/>
                <a:t>100</a:t>
              </a:r>
            </a:p>
          </p:txBody>
        </p:sp>
        <p:sp>
          <p:nvSpPr>
            <p:cNvPr id="56" name="Textfeld 55">
              <a:extLst>
                <a:ext uri="{FF2B5EF4-FFF2-40B4-BE49-F238E27FC236}">
                  <a16:creationId xmlns:a16="http://schemas.microsoft.com/office/drawing/2014/main" id="{202244F5-AF0B-4DFD-A36C-2AB3E6A0F555}"/>
                </a:ext>
              </a:extLst>
            </p:cNvPr>
            <p:cNvSpPr txBox="1"/>
            <p:nvPr/>
          </p:nvSpPr>
          <p:spPr>
            <a:xfrm>
              <a:off x="1507107" y="5154079"/>
              <a:ext cx="260008" cy="253916"/>
            </a:xfrm>
            <a:prstGeom prst="rect">
              <a:avLst/>
            </a:prstGeom>
            <a:noFill/>
          </p:spPr>
          <p:txBody>
            <a:bodyPr wrap="none" rtlCol="0">
              <a:spAutoFit/>
            </a:bodyPr>
            <a:lstStyle/>
            <a:p>
              <a:r>
                <a:rPr lang="de-DE" sz="1050"/>
                <a:t>3</a:t>
              </a:r>
            </a:p>
          </p:txBody>
        </p:sp>
        <p:sp>
          <p:nvSpPr>
            <p:cNvPr id="57" name="Textfeld 56">
              <a:extLst>
                <a:ext uri="{FF2B5EF4-FFF2-40B4-BE49-F238E27FC236}">
                  <a16:creationId xmlns:a16="http://schemas.microsoft.com/office/drawing/2014/main" id="{D5B229FD-375C-496A-B6E6-AE11F0AA3D6C}"/>
                </a:ext>
              </a:extLst>
            </p:cNvPr>
            <p:cNvSpPr txBox="1"/>
            <p:nvPr/>
          </p:nvSpPr>
          <p:spPr>
            <a:xfrm>
              <a:off x="1849779" y="5159811"/>
              <a:ext cx="260008" cy="253916"/>
            </a:xfrm>
            <a:prstGeom prst="rect">
              <a:avLst/>
            </a:prstGeom>
            <a:noFill/>
          </p:spPr>
          <p:txBody>
            <a:bodyPr wrap="none" rtlCol="0">
              <a:spAutoFit/>
            </a:bodyPr>
            <a:lstStyle/>
            <a:p>
              <a:r>
                <a:rPr lang="de-DE" sz="1050"/>
                <a:t>6</a:t>
              </a:r>
            </a:p>
          </p:txBody>
        </p:sp>
        <p:sp>
          <p:nvSpPr>
            <p:cNvPr id="58" name="Textfeld 57">
              <a:extLst>
                <a:ext uri="{FF2B5EF4-FFF2-40B4-BE49-F238E27FC236}">
                  <a16:creationId xmlns:a16="http://schemas.microsoft.com/office/drawing/2014/main" id="{083BF934-9D1D-447D-8241-99F749F142BE}"/>
                </a:ext>
              </a:extLst>
            </p:cNvPr>
            <p:cNvSpPr txBox="1"/>
            <p:nvPr/>
          </p:nvSpPr>
          <p:spPr>
            <a:xfrm>
              <a:off x="2202440" y="5166108"/>
              <a:ext cx="260008" cy="253916"/>
            </a:xfrm>
            <a:prstGeom prst="rect">
              <a:avLst/>
            </a:prstGeom>
            <a:noFill/>
          </p:spPr>
          <p:txBody>
            <a:bodyPr wrap="none" rtlCol="0">
              <a:spAutoFit/>
            </a:bodyPr>
            <a:lstStyle/>
            <a:p>
              <a:r>
                <a:rPr lang="de-DE" sz="1050"/>
                <a:t>9</a:t>
              </a:r>
            </a:p>
          </p:txBody>
        </p:sp>
        <p:sp>
          <p:nvSpPr>
            <p:cNvPr id="59" name="Textfeld 58">
              <a:extLst>
                <a:ext uri="{FF2B5EF4-FFF2-40B4-BE49-F238E27FC236}">
                  <a16:creationId xmlns:a16="http://schemas.microsoft.com/office/drawing/2014/main" id="{3AC4EBCF-2ADA-45FF-A1A7-917C12510B62}"/>
                </a:ext>
              </a:extLst>
            </p:cNvPr>
            <p:cNvSpPr txBox="1"/>
            <p:nvPr/>
          </p:nvSpPr>
          <p:spPr>
            <a:xfrm>
              <a:off x="2516530" y="5159934"/>
              <a:ext cx="335348" cy="253916"/>
            </a:xfrm>
            <a:prstGeom prst="rect">
              <a:avLst/>
            </a:prstGeom>
            <a:noFill/>
          </p:spPr>
          <p:txBody>
            <a:bodyPr wrap="none" rtlCol="0">
              <a:spAutoFit/>
            </a:bodyPr>
            <a:lstStyle/>
            <a:p>
              <a:r>
                <a:rPr lang="de-DE" sz="1050"/>
                <a:t>12</a:t>
              </a:r>
            </a:p>
          </p:txBody>
        </p:sp>
        <p:sp>
          <p:nvSpPr>
            <p:cNvPr id="60" name="Textfeld 59">
              <a:extLst>
                <a:ext uri="{FF2B5EF4-FFF2-40B4-BE49-F238E27FC236}">
                  <a16:creationId xmlns:a16="http://schemas.microsoft.com/office/drawing/2014/main" id="{32DFD1D8-94E9-4FCE-9F34-A70FFD5D1DA2}"/>
                </a:ext>
              </a:extLst>
            </p:cNvPr>
            <p:cNvSpPr txBox="1"/>
            <p:nvPr/>
          </p:nvSpPr>
          <p:spPr>
            <a:xfrm>
              <a:off x="2868834" y="5154079"/>
              <a:ext cx="335348" cy="253916"/>
            </a:xfrm>
            <a:prstGeom prst="rect">
              <a:avLst/>
            </a:prstGeom>
            <a:noFill/>
          </p:spPr>
          <p:txBody>
            <a:bodyPr wrap="none" rtlCol="0">
              <a:spAutoFit/>
            </a:bodyPr>
            <a:lstStyle/>
            <a:p>
              <a:r>
                <a:rPr lang="de-DE" sz="1050"/>
                <a:t>15</a:t>
              </a:r>
            </a:p>
          </p:txBody>
        </p:sp>
        <p:sp>
          <p:nvSpPr>
            <p:cNvPr id="61" name="Textfeld 60">
              <a:extLst>
                <a:ext uri="{FF2B5EF4-FFF2-40B4-BE49-F238E27FC236}">
                  <a16:creationId xmlns:a16="http://schemas.microsoft.com/office/drawing/2014/main" id="{5D6FF4A5-78BD-4CD7-8581-C63003DB04F4}"/>
                </a:ext>
              </a:extLst>
            </p:cNvPr>
            <p:cNvSpPr txBox="1"/>
            <p:nvPr/>
          </p:nvSpPr>
          <p:spPr>
            <a:xfrm>
              <a:off x="3221007" y="5154079"/>
              <a:ext cx="335348" cy="253916"/>
            </a:xfrm>
            <a:prstGeom prst="rect">
              <a:avLst/>
            </a:prstGeom>
            <a:noFill/>
          </p:spPr>
          <p:txBody>
            <a:bodyPr wrap="none" rtlCol="0">
              <a:spAutoFit/>
            </a:bodyPr>
            <a:lstStyle/>
            <a:p>
              <a:r>
                <a:rPr lang="de-DE" sz="1050"/>
                <a:t>18</a:t>
              </a:r>
            </a:p>
          </p:txBody>
        </p:sp>
        <p:sp>
          <p:nvSpPr>
            <p:cNvPr id="62" name="Textfeld 61">
              <a:extLst>
                <a:ext uri="{FF2B5EF4-FFF2-40B4-BE49-F238E27FC236}">
                  <a16:creationId xmlns:a16="http://schemas.microsoft.com/office/drawing/2014/main" id="{18C52B1C-8888-4A95-90EA-3BCEBDCB2795}"/>
                </a:ext>
              </a:extLst>
            </p:cNvPr>
            <p:cNvSpPr txBox="1"/>
            <p:nvPr/>
          </p:nvSpPr>
          <p:spPr>
            <a:xfrm>
              <a:off x="3577868" y="5166108"/>
              <a:ext cx="335348" cy="253916"/>
            </a:xfrm>
            <a:prstGeom prst="rect">
              <a:avLst/>
            </a:prstGeom>
            <a:noFill/>
          </p:spPr>
          <p:txBody>
            <a:bodyPr wrap="none" rtlCol="0">
              <a:spAutoFit/>
            </a:bodyPr>
            <a:lstStyle/>
            <a:p>
              <a:r>
                <a:rPr lang="de-DE" sz="1050"/>
                <a:t>21</a:t>
              </a:r>
            </a:p>
          </p:txBody>
        </p:sp>
        <p:sp>
          <p:nvSpPr>
            <p:cNvPr id="63" name="Textfeld 62">
              <a:extLst>
                <a:ext uri="{FF2B5EF4-FFF2-40B4-BE49-F238E27FC236}">
                  <a16:creationId xmlns:a16="http://schemas.microsoft.com/office/drawing/2014/main" id="{0C87574D-C039-4F2E-A1F6-7E33254473FF}"/>
                </a:ext>
              </a:extLst>
            </p:cNvPr>
            <p:cNvSpPr txBox="1"/>
            <p:nvPr/>
          </p:nvSpPr>
          <p:spPr>
            <a:xfrm>
              <a:off x="3926906" y="5166108"/>
              <a:ext cx="335348" cy="253916"/>
            </a:xfrm>
            <a:prstGeom prst="rect">
              <a:avLst/>
            </a:prstGeom>
            <a:noFill/>
          </p:spPr>
          <p:txBody>
            <a:bodyPr wrap="none" rtlCol="0">
              <a:spAutoFit/>
            </a:bodyPr>
            <a:lstStyle/>
            <a:p>
              <a:r>
                <a:rPr lang="de-DE" sz="1050"/>
                <a:t>24</a:t>
              </a:r>
            </a:p>
          </p:txBody>
        </p:sp>
        <p:sp>
          <p:nvSpPr>
            <p:cNvPr id="64" name="Textfeld 63">
              <a:extLst>
                <a:ext uri="{FF2B5EF4-FFF2-40B4-BE49-F238E27FC236}">
                  <a16:creationId xmlns:a16="http://schemas.microsoft.com/office/drawing/2014/main" id="{6477D1B2-1534-484C-9B68-45EF1AA980E4}"/>
                </a:ext>
              </a:extLst>
            </p:cNvPr>
            <p:cNvSpPr txBox="1"/>
            <p:nvPr/>
          </p:nvSpPr>
          <p:spPr>
            <a:xfrm>
              <a:off x="4270220" y="5166108"/>
              <a:ext cx="335348" cy="253916"/>
            </a:xfrm>
            <a:prstGeom prst="rect">
              <a:avLst/>
            </a:prstGeom>
            <a:noFill/>
          </p:spPr>
          <p:txBody>
            <a:bodyPr wrap="none" rtlCol="0">
              <a:spAutoFit/>
            </a:bodyPr>
            <a:lstStyle/>
            <a:p>
              <a:r>
                <a:rPr lang="de-DE" sz="1050"/>
                <a:t>27</a:t>
              </a:r>
            </a:p>
          </p:txBody>
        </p:sp>
        <p:sp>
          <p:nvSpPr>
            <p:cNvPr id="65" name="Textfeld 64">
              <a:extLst>
                <a:ext uri="{FF2B5EF4-FFF2-40B4-BE49-F238E27FC236}">
                  <a16:creationId xmlns:a16="http://schemas.microsoft.com/office/drawing/2014/main" id="{F02FCC97-5223-487E-9B6E-010285CE2484}"/>
                </a:ext>
              </a:extLst>
            </p:cNvPr>
            <p:cNvSpPr txBox="1"/>
            <p:nvPr/>
          </p:nvSpPr>
          <p:spPr>
            <a:xfrm>
              <a:off x="4626808" y="5166108"/>
              <a:ext cx="335348" cy="253916"/>
            </a:xfrm>
            <a:prstGeom prst="rect">
              <a:avLst/>
            </a:prstGeom>
            <a:noFill/>
          </p:spPr>
          <p:txBody>
            <a:bodyPr wrap="none" rtlCol="0">
              <a:spAutoFit/>
            </a:bodyPr>
            <a:lstStyle/>
            <a:p>
              <a:r>
                <a:rPr lang="de-DE" sz="1050"/>
                <a:t>30</a:t>
              </a:r>
            </a:p>
          </p:txBody>
        </p:sp>
        <p:sp>
          <p:nvSpPr>
            <p:cNvPr id="66" name="Textfeld 65">
              <a:extLst>
                <a:ext uri="{FF2B5EF4-FFF2-40B4-BE49-F238E27FC236}">
                  <a16:creationId xmlns:a16="http://schemas.microsoft.com/office/drawing/2014/main" id="{A41F6CFA-50BD-4F8C-9159-D306456D7D8B}"/>
                </a:ext>
              </a:extLst>
            </p:cNvPr>
            <p:cNvSpPr txBox="1"/>
            <p:nvPr/>
          </p:nvSpPr>
          <p:spPr>
            <a:xfrm>
              <a:off x="4969900" y="5166108"/>
              <a:ext cx="335348" cy="253916"/>
            </a:xfrm>
            <a:prstGeom prst="rect">
              <a:avLst/>
            </a:prstGeom>
            <a:noFill/>
          </p:spPr>
          <p:txBody>
            <a:bodyPr wrap="none" rtlCol="0">
              <a:spAutoFit/>
            </a:bodyPr>
            <a:lstStyle/>
            <a:p>
              <a:r>
                <a:rPr lang="de-DE" sz="1050"/>
                <a:t>33</a:t>
              </a:r>
            </a:p>
          </p:txBody>
        </p:sp>
        <p:sp>
          <p:nvSpPr>
            <p:cNvPr id="67" name="Textfeld 66">
              <a:extLst>
                <a:ext uri="{FF2B5EF4-FFF2-40B4-BE49-F238E27FC236}">
                  <a16:creationId xmlns:a16="http://schemas.microsoft.com/office/drawing/2014/main" id="{F840642F-0F19-426F-9ABA-F02E33E36185}"/>
                </a:ext>
              </a:extLst>
            </p:cNvPr>
            <p:cNvSpPr txBox="1"/>
            <p:nvPr/>
          </p:nvSpPr>
          <p:spPr>
            <a:xfrm>
              <a:off x="5324684" y="5166108"/>
              <a:ext cx="335348" cy="253916"/>
            </a:xfrm>
            <a:prstGeom prst="rect">
              <a:avLst/>
            </a:prstGeom>
            <a:noFill/>
          </p:spPr>
          <p:txBody>
            <a:bodyPr wrap="none" rtlCol="0">
              <a:spAutoFit/>
            </a:bodyPr>
            <a:lstStyle/>
            <a:p>
              <a:r>
                <a:rPr lang="de-DE" sz="1050"/>
                <a:t>36</a:t>
              </a:r>
            </a:p>
          </p:txBody>
        </p:sp>
        <p:sp>
          <p:nvSpPr>
            <p:cNvPr id="68" name="Textfeld 67">
              <a:extLst>
                <a:ext uri="{FF2B5EF4-FFF2-40B4-BE49-F238E27FC236}">
                  <a16:creationId xmlns:a16="http://schemas.microsoft.com/office/drawing/2014/main" id="{FF263A02-99F8-49E1-947B-519F0E64E117}"/>
                </a:ext>
              </a:extLst>
            </p:cNvPr>
            <p:cNvSpPr txBox="1"/>
            <p:nvPr/>
          </p:nvSpPr>
          <p:spPr>
            <a:xfrm>
              <a:off x="2089204" y="5350702"/>
              <a:ext cx="2872902" cy="276999"/>
            </a:xfrm>
            <a:prstGeom prst="rect">
              <a:avLst/>
            </a:prstGeom>
            <a:noFill/>
          </p:spPr>
          <p:txBody>
            <a:bodyPr wrap="none" rtlCol="0">
              <a:spAutoFit/>
            </a:bodyPr>
            <a:lstStyle/>
            <a:p>
              <a:r>
                <a:rPr lang="de-DE" sz="1200" b="1" err="1"/>
                <a:t>Months</a:t>
              </a:r>
              <a:r>
                <a:rPr lang="de-DE" sz="1200" b="1"/>
                <a:t> </a:t>
              </a:r>
              <a:r>
                <a:rPr lang="de-DE" sz="1200" b="1" err="1"/>
                <a:t>From</a:t>
              </a:r>
              <a:r>
                <a:rPr lang="de-DE" sz="1200" b="1"/>
                <a:t> Date </a:t>
              </a:r>
              <a:r>
                <a:rPr lang="de-DE" sz="1200" b="1" err="1"/>
                <a:t>of</a:t>
              </a:r>
              <a:r>
                <a:rPr lang="de-DE" sz="1200" b="1"/>
                <a:t> </a:t>
              </a:r>
              <a:r>
                <a:rPr lang="de-DE" sz="1200" b="1" err="1"/>
                <a:t>Randomization</a:t>
              </a:r>
              <a:endParaRPr lang="de-DE" sz="1200" b="1"/>
            </a:p>
          </p:txBody>
        </p:sp>
        <p:sp>
          <p:nvSpPr>
            <p:cNvPr id="69" name="Textfeld 68">
              <a:extLst>
                <a:ext uri="{FF2B5EF4-FFF2-40B4-BE49-F238E27FC236}">
                  <a16:creationId xmlns:a16="http://schemas.microsoft.com/office/drawing/2014/main" id="{88D808DF-2504-4AD1-9F7E-A7BE6A0D0175}"/>
                </a:ext>
              </a:extLst>
            </p:cNvPr>
            <p:cNvSpPr txBox="1"/>
            <p:nvPr/>
          </p:nvSpPr>
          <p:spPr>
            <a:xfrm rot="16200000">
              <a:off x="-489378" y="3459568"/>
              <a:ext cx="2380780" cy="276999"/>
            </a:xfrm>
            <a:prstGeom prst="rect">
              <a:avLst/>
            </a:prstGeom>
            <a:noFill/>
          </p:spPr>
          <p:txBody>
            <a:bodyPr wrap="none" rtlCol="0">
              <a:spAutoFit/>
            </a:bodyPr>
            <a:lstStyle/>
            <a:p>
              <a:r>
                <a:rPr lang="de-DE" sz="1200" b="1"/>
                <a:t>Progression-Free </a:t>
              </a:r>
              <a:r>
                <a:rPr lang="de-DE" sz="1200" b="1" err="1"/>
                <a:t>Survival</a:t>
              </a:r>
              <a:r>
                <a:rPr lang="de-DE" sz="1200" b="1"/>
                <a:t> (%)</a:t>
              </a:r>
            </a:p>
          </p:txBody>
        </p:sp>
        <p:cxnSp>
          <p:nvCxnSpPr>
            <p:cNvPr id="71" name="Gerade Verbindung mit Pfeil 70">
              <a:extLst>
                <a:ext uri="{FF2B5EF4-FFF2-40B4-BE49-F238E27FC236}">
                  <a16:creationId xmlns:a16="http://schemas.microsoft.com/office/drawing/2014/main" id="{4A099C32-4FFE-49A2-9B0D-9C664CBA2F42}"/>
                </a:ext>
              </a:extLst>
            </p:cNvPr>
            <p:cNvCxnSpPr/>
            <p:nvPr/>
          </p:nvCxnSpPr>
          <p:spPr>
            <a:xfrm>
              <a:off x="1901825" y="4729163"/>
              <a:ext cx="0" cy="366712"/>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71">
              <a:extLst>
                <a:ext uri="{FF2B5EF4-FFF2-40B4-BE49-F238E27FC236}">
                  <a16:creationId xmlns:a16="http://schemas.microsoft.com/office/drawing/2014/main" id="{AF242554-E1A3-4542-8E60-849D7DFFF7C4}"/>
                </a:ext>
              </a:extLst>
            </p:cNvPr>
            <p:cNvCxnSpPr/>
            <p:nvPr/>
          </p:nvCxnSpPr>
          <p:spPr>
            <a:xfrm>
              <a:off x="2949575" y="4729163"/>
              <a:ext cx="0" cy="366712"/>
            </a:xfrm>
            <a:prstGeom prst="straightConnector1">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Textfeld 72">
              <a:extLst>
                <a:ext uri="{FF2B5EF4-FFF2-40B4-BE49-F238E27FC236}">
                  <a16:creationId xmlns:a16="http://schemas.microsoft.com/office/drawing/2014/main" id="{EB6F4804-BC2C-4A41-9252-3339BCCCA93C}"/>
                </a:ext>
              </a:extLst>
            </p:cNvPr>
            <p:cNvSpPr txBox="1"/>
            <p:nvPr/>
          </p:nvSpPr>
          <p:spPr>
            <a:xfrm>
              <a:off x="3163736" y="4859299"/>
              <a:ext cx="2834430" cy="253916"/>
            </a:xfrm>
            <a:prstGeom prst="rect">
              <a:avLst/>
            </a:prstGeom>
            <a:noFill/>
          </p:spPr>
          <p:txBody>
            <a:bodyPr wrap="none" rtlCol="0">
              <a:spAutoFit/>
            </a:bodyPr>
            <a:lstStyle/>
            <a:p>
              <a:r>
                <a:rPr lang="de-DE" sz="1050"/>
                <a:t>HR 0.212 (95% CI, 0.129-0.349), </a:t>
              </a:r>
              <a:r>
                <a:rPr lang="de-DE" sz="1050" i="1"/>
                <a:t>p</a:t>
              </a:r>
              <a:r>
                <a:rPr lang="de-DE" sz="1050"/>
                <a:t> &lt; 0.0001</a:t>
              </a:r>
            </a:p>
          </p:txBody>
        </p:sp>
        <p:pic>
          <p:nvPicPr>
            <p:cNvPr id="75" name="Grafik 74">
              <a:extLst>
                <a:ext uri="{FF2B5EF4-FFF2-40B4-BE49-F238E27FC236}">
                  <a16:creationId xmlns:a16="http://schemas.microsoft.com/office/drawing/2014/main" id="{38161BFF-6581-4739-BFA3-729CE303AE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23102" y="2048251"/>
              <a:ext cx="4301397" cy="738110"/>
            </a:xfrm>
            <a:prstGeom prst="rect">
              <a:avLst/>
            </a:prstGeom>
          </p:spPr>
        </p:pic>
        <p:pic>
          <p:nvPicPr>
            <p:cNvPr id="77" name="Grafik 76">
              <a:extLst>
                <a:ext uri="{FF2B5EF4-FFF2-40B4-BE49-F238E27FC236}">
                  <a16:creationId xmlns:a16="http://schemas.microsoft.com/office/drawing/2014/main" id="{0E3CD36B-4857-4FC5-AB4E-96CFA2748B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0397" y="2085591"/>
              <a:ext cx="4288536" cy="2157032"/>
            </a:xfrm>
            <a:prstGeom prst="rect">
              <a:avLst/>
            </a:prstGeom>
          </p:spPr>
        </p:pic>
        <p:sp>
          <p:nvSpPr>
            <p:cNvPr id="78" name="Textfeld 77">
              <a:extLst>
                <a:ext uri="{FF2B5EF4-FFF2-40B4-BE49-F238E27FC236}">
                  <a16:creationId xmlns:a16="http://schemas.microsoft.com/office/drawing/2014/main" id="{D83D8ACA-E7F2-42C8-856A-81679FBF37E2}"/>
                </a:ext>
              </a:extLst>
            </p:cNvPr>
            <p:cNvSpPr txBox="1"/>
            <p:nvPr/>
          </p:nvSpPr>
          <p:spPr>
            <a:xfrm>
              <a:off x="2335482" y="4488384"/>
              <a:ext cx="1269450" cy="276999"/>
            </a:xfrm>
            <a:prstGeom prst="rect">
              <a:avLst/>
            </a:prstGeom>
            <a:noFill/>
          </p:spPr>
          <p:txBody>
            <a:bodyPr wrap="none" rtlCol="0">
              <a:spAutoFit/>
            </a:bodyPr>
            <a:lstStyle/>
            <a:p>
              <a:r>
                <a:rPr lang="de-DE" sz="1200" b="1">
                  <a:solidFill>
                    <a:schemeClr val="accent4">
                      <a:lumMod val="75000"/>
                    </a:schemeClr>
                  </a:solidFill>
                </a:rPr>
                <a:t>End </a:t>
              </a:r>
              <a:r>
                <a:rPr lang="de-DE" sz="1200" b="1" err="1">
                  <a:solidFill>
                    <a:schemeClr val="accent4">
                      <a:lumMod val="75000"/>
                    </a:schemeClr>
                  </a:solidFill>
                </a:rPr>
                <a:t>of</a:t>
              </a:r>
              <a:r>
                <a:rPr lang="de-DE" sz="1200" b="1">
                  <a:solidFill>
                    <a:schemeClr val="accent4">
                      <a:lumMod val="75000"/>
                    </a:schemeClr>
                  </a:solidFill>
                </a:rPr>
                <a:t> </a:t>
              </a:r>
              <a:r>
                <a:rPr lang="de-DE" sz="1200" b="1" err="1">
                  <a:solidFill>
                    <a:schemeClr val="accent4">
                      <a:lumMod val="75000"/>
                    </a:schemeClr>
                  </a:solidFill>
                </a:rPr>
                <a:t>Ibr+Ven</a:t>
              </a:r>
              <a:endParaRPr lang="de-DE" sz="1200" b="1">
                <a:solidFill>
                  <a:schemeClr val="accent4">
                    <a:lumMod val="75000"/>
                  </a:schemeClr>
                </a:solidFill>
              </a:endParaRPr>
            </a:p>
          </p:txBody>
        </p:sp>
        <p:sp>
          <p:nvSpPr>
            <p:cNvPr id="79" name="Textfeld 78">
              <a:extLst>
                <a:ext uri="{FF2B5EF4-FFF2-40B4-BE49-F238E27FC236}">
                  <a16:creationId xmlns:a16="http://schemas.microsoft.com/office/drawing/2014/main" id="{486277E6-CD4C-4550-91ED-9A42B00F592A}"/>
                </a:ext>
              </a:extLst>
            </p:cNvPr>
            <p:cNvSpPr txBox="1"/>
            <p:nvPr/>
          </p:nvSpPr>
          <p:spPr>
            <a:xfrm>
              <a:off x="1310112" y="4488384"/>
              <a:ext cx="1167307" cy="276999"/>
            </a:xfrm>
            <a:prstGeom prst="rect">
              <a:avLst/>
            </a:prstGeom>
            <a:noFill/>
          </p:spPr>
          <p:txBody>
            <a:bodyPr wrap="none" rtlCol="0">
              <a:spAutoFit/>
            </a:bodyPr>
            <a:lstStyle/>
            <a:p>
              <a:r>
                <a:rPr lang="de-DE" sz="1200" b="1">
                  <a:solidFill>
                    <a:schemeClr val="accent6"/>
                  </a:solidFill>
                </a:rPr>
                <a:t>End </a:t>
              </a:r>
              <a:r>
                <a:rPr lang="de-DE" sz="1200" b="1" err="1">
                  <a:solidFill>
                    <a:schemeClr val="accent6"/>
                  </a:solidFill>
                </a:rPr>
                <a:t>of</a:t>
              </a:r>
              <a:r>
                <a:rPr lang="de-DE" sz="1200" b="1">
                  <a:solidFill>
                    <a:schemeClr val="accent6"/>
                  </a:solidFill>
                </a:rPr>
                <a:t> </a:t>
              </a:r>
              <a:r>
                <a:rPr lang="de-DE" sz="1200" b="1" err="1">
                  <a:solidFill>
                    <a:schemeClr val="accent6"/>
                  </a:solidFill>
                </a:rPr>
                <a:t>Clb+O</a:t>
              </a:r>
              <a:endParaRPr lang="de-DE" sz="1200" b="1">
                <a:solidFill>
                  <a:schemeClr val="accent6"/>
                </a:solidFill>
              </a:endParaRPr>
            </a:p>
          </p:txBody>
        </p:sp>
        <p:sp>
          <p:nvSpPr>
            <p:cNvPr id="80" name="Textfeld 79">
              <a:extLst>
                <a:ext uri="{FF2B5EF4-FFF2-40B4-BE49-F238E27FC236}">
                  <a16:creationId xmlns:a16="http://schemas.microsoft.com/office/drawing/2014/main" id="{2747D1D0-5500-4257-B588-DE0FA9B856E1}"/>
                </a:ext>
              </a:extLst>
            </p:cNvPr>
            <p:cNvSpPr txBox="1"/>
            <p:nvPr/>
          </p:nvSpPr>
          <p:spPr>
            <a:xfrm>
              <a:off x="5019071" y="2432801"/>
              <a:ext cx="745269" cy="276999"/>
            </a:xfrm>
            <a:prstGeom prst="rect">
              <a:avLst/>
            </a:prstGeom>
            <a:noFill/>
          </p:spPr>
          <p:txBody>
            <a:bodyPr wrap="none" rtlCol="0">
              <a:spAutoFit/>
            </a:bodyPr>
            <a:lstStyle/>
            <a:p>
              <a:r>
                <a:rPr lang="de-DE" sz="1200" b="1" err="1">
                  <a:solidFill>
                    <a:schemeClr val="accent4">
                      <a:lumMod val="75000"/>
                    </a:schemeClr>
                  </a:solidFill>
                </a:rPr>
                <a:t>Ibr+Ven</a:t>
              </a:r>
              <a:endParaRPr lang="de-DE" sz="1200" b="1">
                <a:solidFill>
                  <a:schemeClr val="accent4">
                    <a:lumMod val="75000"/>
                  </a:schemeClr>
                </a:solidFill>
              </a:endParaRPr>
            </a:p>
          </p:txBody>
        </p:sp>
        <p:sp>
          <p:nvSpPr>
            <p:cNvPr id="81" name="Textfeld 80">
              <a:extLst>
                <a:ext uri="{FF2B5EF4-FFF2-40B4-BE49-F238E27FC236}">
                  <a16:creationId xmlns:a16="http://schemas.microsoft.com/office/drawing/2014/main" id="{0B32C022-A9A5-43FD-AEE9-56484FE49295}"/>
                </a:ext>
              </a:extLst>
            </p:cNvPr>
            <p:cNvSpPr txBox="1"/>
            <p:nvPr/>
          </p:nvSpPr>
          <p:spPr>
            <a:xfrm>
              <a:off x="4125561" y="2700754"/>
              <a:ext cx="619080" cy="276999"/>
            </a:xfrm>
            <a:prstGeom prst="rect">
              <a:avLst/>
            </a:prstGeom>
            <a:noFill/>
          </p:spPr>
          <p:txBody>
            <a:bodyPr wrap="none" rtlCol="0">
              <a:spAutoFit/>
            </a:bodyPr>
            <a:lstStyle/>
            <a:p>
              <a:r>
                <a:rPr lang="de-DE" sz="1200" b="1">
                  <a:solidFill>
                    <a:schemeClr val="accent4">
                      <a:lumMod val="75000"/>
                    </a:schemeClr>
                  </a:solidFill>
                </a:rPr>
                <a:t>80.5%</a:t>
              </a:r>
            </a:p>
          </p:txBody>
        </p:sp>
        <p:sp>
          <p:nvSpPr>
            <p:cNvPr id="82" name="Textfeld 81">
              <a:extLst>
                <a:ext uri="{FF2B5EF4-FFF2-40B4-BE49-F238E27FC236}">
                  <a16:creationId xmlns:a16="http://schemas.microsoft.com/office/drawing/2014/main" id="{94B3D775-A0E5-42BD-A70E-3ADA032BE4B6}"/>
                </a:ext>
              </a:extLst>
            </p:cNvPr>
            <p:cNvSpPr txBox="1"/>
            <p:nvPr/>
          </p:nvSpPr>
          <p:spPr>
            <a:xfrm>
              <a:off x="4125561" y="4022057"/>
              <a:ext cx="619080" cy="276999"/>
            </a:xfrm>
            <a:prstGeom prst="rect">
              <a:avLst/>
            </a:prstGeom>
            <a:noFill/>
          </p:spPr>
          <p:txBody>
            <a:bodyPr wrap="none" rtlCol="0">
              <a:spAutoFit/>
            </a:bodyPr>
            <a:lstStyle/>
            <a:p>
              <a:r>
                <a:rPr lang="de-DE" sz="1200" b="1">
                  <a:solidFill>
                    <a:schemeClr val="accent6"/>
                  </a:solidFill>
                </a:rPr>
                <a:t>35.8%</a:t>
              </a:r>
            </a:p>
          </p:txBody>
        </p:sp>
        <p:sp>
          <p:nvSpPr>
            <p:cNvPr id="83" name="Textfeld 82">
              <a:extLst>
                <a:ext uri="{FF2B5EF4-FFF2-40B4-BE49-F238E27FC236}">
                  <a16:creationId xmlns:a16="http://schemas.microsoft.com/office/drawing/2014/main" id="{03002219-74EF-4D4C-B982-7780EF493225}"/>
                </a:ext>
              </a:extLst>
            </p:cNvPr>
            <p:cNvSpPr txBox="1"/>
            <p:nvPr/>
          </p:nvSpPr>
          <p:spPr>
            <a:xfrm>
              <a:off x="5075948" y="3835934"/>
              <a:ext cx="643125" cy="276999"/>
            </a:xfrm>
            <a:prstGeom prst="rect">
              <a:avLst/>
            </a:prstGeom>
            <a:noFill/>
          </p:spPr>
          <p:txBody>
            <a:bodyPr wrap="none" rtlCol="0">
              <a:spAutoFit/>
            </a:bodyPr>
            <a:lstStyle/>
            <a:p>
              <a:r>
                <a:rPr lang="de-DE" sz="1200" b="1" err="1">
                  <a:solidFill>
                    <a:schemeClr val="accent6"/>
                  </a:solidFill>
                </a:rPr>
                <a:t>Clb+O</a:t>
              </a:r>
              <a:endParaRPr lang="de-DE" sz="1200" b="1">
                <a:solidFill>
                  <a:schemeClr val="accent6"/>
                </a:solidFill>
              </a:endParaRPr>
            </a:p>
          </p:txBody>
        </p:sp>
      </p:grpSp>
      <p:graphicFrame>
        <p:nvGraphicFramePr>
          <p:cNvPr id="84" name="Tabelle 84">
            <a:extLst>
              <a:ext uri="{FF2B5EF4-FFF2-40B4-BE49-F238E27FC236}">
                <a16:creationId xmlns:a16="http://schemas.microsoft.com/office/drawing/2014/main" id="{300DF688-3A4A-4FA7-B82B-337414D50D98}"/>
              </a:ext>
            </a:extLst>
          </p:cNvPr>
          <p:cNvGraphicFramePr>
            <a:graphicFrameLocks noGrp="1"/>
          </p:cNvGraphicFramePr>
          <p:nvPr>
            <p:extLst>
              <p:ext uri="{D42A27DB-BD31-4B8C-83A1-F6EECF244321}">
                <p14:modId xmlns:p14="http://schemas.microsoft.com/office/powerpoint/2010/main" val="3115196422"/>
              </p:ext>
            </p:extLst>
          </p:nvPr>
        </p:nvGraphicFramePr>
        <p:xfrm>
          <a:off x="405277" y="5436679"/>
          <a:ext cx="5186822" cy="544860"/>
        </p:xfrm>
        <a:graphic>
          <a:graphicData uri="http://schemas.openxmlformats.org/drawingml/2006/table">
            <a:tbl>
              <a:tblPr firstRow="1" bandRow="1">
                <a:tableStyleId>{5C22544A-7EE6-4342-B048-85BDC9FD1C3A}</a:tableStyleId>
              </a:tblPr>
              <a:tblGrid>
                <a:gridCol w="550234">
                  <a:extLst>
                    <a:ext uri="{9D8B030D-6E8A-4147-A177-3AD203B41FA5}">
                      <a16:colId xmlns:a16="http://schemas.microsoft.com/office/drawing/2014/main" val="140503647"/>
                    </a:ext>
                  </a:extLst>
                </a:gridCol>
                <a:gridCol w="390700">
                  <a:extLst>
                    <a:ext uri="{9D8B030D-6E8A-4147-A177-3AD203B41FA5}">
                      <a16:colId xmlns:a16="http://schemas.microsoft.com/office/drawing/2014/main" val="2622798344"/>
                    </a:ext>
                  </a:extLst>
                </a:gridCol>
                <a:gridCol w="353824">
                  <a:extLst>
                    <a:ext uri="{9D8B030D-6E8A-4147-A177-3AD203B41FA5}">
                      <a16:colId xmlns:a16="http://schemas.microsoft.com/office/drawing/2014/main" val="2309458913"/>
                    </a:ext>
                  </a:extLst>
                </a:gridCol>
                <a:gridCol w="353824">
                  <a:extLst>
                    <a:ext uri="{9D8B030D-6E8A-4147-A177-3AD203B41FA5}">
                      <a16:colId xmlns:a16="http://schemas.microsoft.com/office/drawing/2014/main" val="2923632514"/>
                    </a:ext>
                  </a:extLst>
                </a:gridCol>
                <a:gridCol w="353824">
                  <a:extLst>
                    <a:ext uri="{9D8B030D-6E8A-4147-A177-3AD203B41FA5}">
                      <a16:colId xmlns:a16="http://schemas.microsoft.com/office/drawing/2014/main" val="1024009666"/>
                    </a:ext>
                  </a:extLst>
                </a:gridCol>
                <a:gridCol w="353824">
                  <a:extLst>
                    <a:ext uri="{9D8B030D-6E8A-4147-A177-3AD203B41FA5}">
                      <a16:colId xmlns:a16="http://schemas.microsoft.com/office/drawing/2014/main" val="1473137050"/>
                    </a:ext>
                  </a:extLst>
                </a:gridCol>
                <a:gridCol w="353824">
                  <a:extLst>
                    <a:ext uri="{9D8B030D-6E8A-4147-A177-3AD203B41FA5}">
                      <a16:colId xmlns:a16="http://schemas.microsoft.com/office/drawing/2014/main" val="3255155828"/>
                    </a:ext>
                  </a:extLst>
                </a:gridCol>
                <a:gridCol w="353824">
                  <a:extLst>
                    <a:ext uri="{9D8B030D-6E8A-4147-A177-3AD203B41FA5}">
                      <a16:colId xmlns:a16="http://schemas.microsoft.com/office/drawing/2014/main" val="2354894350"/>
                    </a:ext>
                  </a:extLst>
                </a:gridCol>
                <a:gridCol w="353824">
                  <a:extLst>
                    <a:ext uri="{9D8B030D-6E8A-4147-A177-3AD203B41FA5}">
                      <a16:colId xmlns:a16="http://schemas.microsoft.com/office/drawing/2014/main" val="603297156"/>
                    </a:ext>
                  </a:extLst>
                </a:gridCol>
                <a:gridCol w="353824">
                  <a:extLst>
                    <a:ext uri="{9D8B030D-6E8A-4147-A177-3AD203B41FA5}">
                      <a16:colId xmlns:a16="http://schemas.microsoft.com/office/drawing/2014/main" val="2901555774"/>
                    </a:ext>
                  </a:extLst>
                </a:gridCol>
                <a:gridCol w="353824">
                  <a:extLst>
                    <a:ext uri="{9D8B030D-6E8A-4147-A177-3AD203B41FA5}">
                      <a16:colId xmlns:a16="http://schemas.microsoft.com/office/drawing/2014/main" val="3282292014"/>
                    </a:ext>
                  </a:extLst>
                </a:gridCol>
                <a:gridCol w="353824">
                  <a:extLst>
                    <a:ext uri="{9D8B030D-6E8A-4147-A177-3AD203B41FA5}">
                      <a16:colId xmlns:a16="http://schemas.microsoft.com/office/drawing/2014/main" val="2723388034"/>
                    </a:ext>
                  </a:extLst>
                </a:gridCol>
                <a:gridCol w="353824">
                  <a:extLst>
                    <a:ext uri="{9D8B030D-6E8A-4147-A177-3AD203B41FA5}">
                      <a16:colId xmlns:a16="http://schemas.microsoft.com/office/drawing/2014/main" val="2824033044"/>
                    </a:ext>
                  </a:extLst>
                </a:gridCol>
                <a:gridCol w="353824">
                  <a:extLst>
                    <a:ext uri="{9D8B030D-6E8A-4147-A177-3AD203B41FA5}">
                      <a16:colId xmlns:a16="http://schemas.microsoft.com/office/drawing/2014/main" val="2082740385"/>
                    </a:ext>
                  </a:extLst>
                </a:gridCol>
              </a:tblGrid>
              <a:tr h="118262">
                <a:tc gridSpan="14">
                  <a:txBody>
                    <a:bodyPr/>
                    <a:lstStyle/>
                    <a:p>
                      <a:r>
                        <a:rPr lang="de-DE" sz="1050"/>
                        <a:t>Patients at risk</a:t>
                      </a:r>
                    </a:p>
                  </a:txBody>
                  <a:tcPr marL="36000" marR="18000" marT="10800" marB="108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699697381"/>
                  </a:ext>
                </a:extLst>
              </a:tr>
              <a:tr h="118262">
                <a:tc>
                  <a:txBody>
                    <a:bodyPr/>
                    <a:lstStyle/>
                    <a:p>
                      <a:r>
                        <a:rPr lang="de-DE" sz="1050" b="1">
                          <a:solidFill>
                            <a:schemeClr val="bg1"/>
                          </a:solidFill>
                        </a:rPr>
                        <a:t>Ibr+Ven</a:t>
                      </a:r>
                    </a:p>
                  </a:txBody>
                  <a:tcPr marL="36000" marR="18000" marT="10800" marB="10800" anchor="ctr">
                    <a:solidFill>
                      <a:schemeClr val="accent4">
                        <a:lumMod val="75000"/>
                      </a:schemeClr>
                    </a:solidFill>
                  </a:tcPr>
                </a:tc>
                <a:tc>
                  <a:txBody>
                    <a:bodyPr/>
                    <a:lstStyle/>
                    <a:p>
                      <a:pPr algn="ctr"/>
                      <a:r>
                        <a:rPr lang="de-DE" sz="1050"/>
                        <a:t>106</a:t>
                      </a:r>
                    </a:p>
                  </a:txBody>
                  <a:tcPr marL="18000" marR="18000" marT="10800" marB="10800" anchor="ctr"/>
                </a:tc>
                <a:tc>
                  <a:txBody>
                    <a:bodyPr/>
                    <a:lstStyle/>
                    <a:p>
                      <a:pPr algn="ctr"/>
                      <a:r>
                        <a:rPr lang="de-DE" sz="1050"/>
                        <a:t>98</a:t>
                      </a:r>
                    </a:p>
                  </a:txBody>
                  <a:tcPr marL="18000" marR="18000" marT="10800" marB="10800" anchor="ctr"/>
                </a:tc>
                <a:tc>
                  <a:txBody>
                    <a:bodyPr/>
                    <a:lstStyle/>
                    <a:p>
                      <a:pPr algn="ctr"/>
                      <a:r>
                        <a:rPr lang="de-DE" sz="1050"/>
                        <a:t>98</a:t>
                      </a:r>
                    </a:p>
                  </a:txBody>
                  <a:tcPr marL="18000" marR="18000" marT="10800" marB="10800" anchor="ctr"/>
                </a:tc>
                <a:tc>
                  <a:txBody>
                    <a:bodyPr/>
                    <a:lstStyle/>
                    <a:p>
                      <a:pPr algn="ctr"/>
                      <a:r>
                        <a:rPr lang="de-DE" sz="1050"/>
                        <a:t>94</a:t>
                      </a:r>
                    </a:p>
                  </a:txBody>
                  <a:tcPr marL="18000" marR="18000" marT="10800" marB="10800" anchor="ctr"/>
                </a:tc>
                <a:tc>
                  <a:txBody>
                    <a:bodyPr/>
                    <a:lstStyle/>
                    <a:p>
                      <a:pPr algn="ctr"/>
                      <a:r>
                        <a:rPr lang="de-DE" sz="1050"/>
                        <a:t>92</a:t>
                      </a:r>
                    </a:p>
                  </a:txBody>
                  <a:tcPr marL="18000" marR="18000" marT="10800" marB="10800" anchor="ctr"/>
                </a:tc>
                <a:tc>
                  <a:txBody>
                    <a:bodyPr/>
                    <a:lstStyle/>
                    <a:p>
                      <a:pPr algn="ctr"/>
                      <a:r>
                        <a:rPr lang="de-DE" sz="1050"/>
                        <a:t>91</a:t>
                      </a:r>
                    </a:p>
                  </a:txBody>
                  <a:tcPr marL="18000" marR="18000" marT="10800" marB="10800" anchor="ctr"/>
                </a:tc>
                <a:tc>
                  <a:txBody>
                    <a:bodyPr/>
                    <a:lstStyle/>
                    <a:p>
                      <a:pPr algn="ctr"/>
                      <a:r>
                        <a:rPr lang="de-DE" sz="1050"/>
                        <a:t>89</a:t>
                      </a:r>
                    </a:p>
                  </a:txBody>
                  <a:tcPr marL="18000" marR="18000" marT="10800" marB="10800" anchor="ctr"/>
                </a:tc>
                <a:tc>
                  <a:txBody>
                    <a:bodyPr/>
                    <a:lstStyle/>
                    <a:p>
                      <a:pPr algn="ctr"/>
                      <a:r>
                        <a:rPr lang="de-DE" sz="1050"/>
                        <a:t>87</a:t>
                      </a:r>
                    </a:p>
                  </a:txBody>
                  <a:tcPr marL="18000" marR="18000" marT="10800" marB="10800" anchor="ctr"/>
                </a:tc>
                <a:tc>
                  <a:txBody>
                    <a:bodyPr/>
                    <a:lstStyle/>
                    <a:p>
                      <a:pPr algn="ctr"/>
                      <a:r>
                        <a:rPr lang="de-DE" sz="1050"/>
                        <a:t>86</a:t>
                      </a:r>
                    </a:p>
                  </a:txBody>
                  <a:tcPr marL="18000" marR="18000" marT="10800" marB="10800" anchor="ctr"/>
                </a:tc>
                <a:tc>
                  <a:txBody>
                    <a:bodyPr/>
                    <a:lstStyle/>
                    <a:p>
                      <a:pPr algn="ctr"/>
                      <a:r>
                        <a:rPr lang="de-DE" sz="1050"/>
                        <a:t>84</a:t>
                      </a:r>
                    </a:p>
                  </a:txBody>
                  <a:tcPr marL="18000" marR="18000" marT="10800" marB="10800" anchor="ctr"/>
                </a:tc>
                <a:tc>
                  <a:txBody>
                    <a:bodyPr/>
                    <a:lstStyle/>
                    <a:p>
                      <a:pPr algn="ctr"/>
                      <a:r>
                        <a:rPr lang="de-DE" sz="1050"/>
                        <a:t>71</a:t>
                      </a:r>
                    </a:p>
                  </a:txBody>
                  <a:tcPr marL="18000" marR="18000" marT="10800" marB="10800" anchor="ctr"/>
                </a:tc>
                <a:tc>
                  <a:txBody>
                    <a:bodyPr/>
                    <a:lstStyle/>
                    <a:p>
                      <a:pPr algn="ctr"/>
                      <a:r>
                        <a:rPr lang="de-DE" sz="1050"/>
                        <a:t>42</a:t>
                      </a:r>
                    </a:p>
                  </a:txBody>
                  <a:tcPr marL="18000" marR="18000" marT="10800" marB="10800" anchor="ctr"/>
                </a:tc>
                <a:tc>
                  <a:txBody>
                    <a:bodyPr/>
                    <a:lstStyle/>
                    <a:p>
                      <a:pPr algn="ctr"/>
                      <a:r>
                        <a:rPr lang="de-DE" sz="1050"/>
                        <a:t>1</a:t>
                      </a:r>
                    </a:p>
                  </a:txBody>
                  <a:tcPr marL="18000" marR="18000" marT="10800" marB="10800" anchor="ctr"/>
                </a:tc>
                <a:extLst>
                  <a:ext uri="{0D108BD9-81ED-4DB2-BD59-A6C34878D82A}">
                    <a16:rowId xmlns:a16="http://schemas.microsoft.com/office/drawing/2014/main" val="1326287536"/>
                  </a:ext>
                </a:extLst>
              </a:tr>
              <a:tr h="118262">
                <a:tc>
                  <a:txBody>
                    <a:bodyPr/>
                    <a:lstStyle/>
                    <a:p>
                      <a:r>
                        <a:rPr lang="de-DE" sz="1050" b="1">
                          <a:solidFill>
                            <a:schemeClr val="bg1"/>
                          </a:solidFill>
                        </a:rPr>
                        <a:t>Clb+O</a:t>
                      </a:r>
                    </a:p>
                  </a:txBody>
                  <a:tcPr marL="36000" marR="18000" marT="10800" marB="10800" anchor="ctr">
                    <a:solidFill>
                      <a:schemeClr val="accent6"/>
                    </a:solidFill>
                  </a:tcPr>
                </a:tc>
                <a:tc>
                  <a:txBody>
                    <a:bodyPr/>
                    <a:lstStyle/>
                    <a:p>
                      <a:pPr algn="ctr"/>
                      <a:r>
                        <a:rPr lang="de-DE" sz="1050"/>
                        <a:t>105</a:t>
                      </a:r>
                    </a:p>
                  </a:txBody>
                  <a:tcPr marL="18000" marR="18000" marT="10800" marB="10800" anchor="ctr"/>
                </a:tc>
                <a:tc>
                  <a:txBody>
                    <a:bodyPr/>
                    <a:lstStyle/>
                    <a:p>
                      <a:pPr algn="ctr"/>
                      <a:r>
                        <a:rPr lang="de-DE" sz="1050"/>
                        <a:t>104</a:t>
                      </a:r>
                    </a:p>
                  </a:txBody>
                  <a:tcPr marL="18000" marR="18000" marT="10800" marB="10800" anchor="ctr"/>
                </a:tc>
                <a:tc>
                  <a:txBody>
                    <a:bodyPr/>
                    <a:lstStyle/>
                    <a:p>
                      <a:pPr algn="ctr"/>
                      <a:r>
                        <a:rPr lang="de-DE" sz="1050"/>
                        <a:t>101</a:t>
                      </a:r>
                    </a:p>
                  </a:txBody>
                  <a:tcPr marL="18000" marR="18000" marT="10800" marB="10800" anchor="ctr"/>
                </a:tc>
                <a:tc>
                  <a:txBody>
                    <a:bodyPr/>
                    <a:lstStyle/>
                    <a:p>
                      <a:pPr algn="ctr"/>
                      <a:r>
                        <a:rPr lang="de-DE" sz="1050"/>
                        <a:t>96</a:t>
                      </a:r>
                    </a:p>
                  </a:txBody>
                  <a:tcPr marL="18000" marR="18000" marT="10800" marB="10800" anchor="ctr"/>
                </a:tc>
                <a:tc>
                  <a:txBody>
                    <a:bodyPr/>
                    <a:lstStyle/>
                    <a:p>
                      <a:pPr algn="ctr"/>
                      <a:r>
                        <a:rPr lang="de-DE" sz="1050"/>
                        <a:t>94</a:t>
                      </a:r>
                    </a:p>
                  </a:txBody>
                  <a:tcPr marL="18000" marR="18000" marT="10800" marB="10800" anchor="ctr"/>
                </a:tc>
                <a:tc>
                  <a:txBody>
                    <a:bodyPr/>
                    <a:lstStyle/>
                    <a:p>
                      <a:pPr algn="ctr"/>
                      <a:r>
                        <a:rPr lang="de-DE" sz="1050"/>
                        <a:t>64</a:t>
                      </a:r>
                    </a:p>
                  </a:txBody>
                  <a:tcPr marL="18000" marR="18000" marT="10800" marB="10800" anchor="ctr"/>
                </a:tc>
                <a:tc>
                  <a:txBody>
                    <a:bodyPr/>
                    <a:lstStyle/>
                    <a:p>
                      <a:pPr algn="ctr"/>
                      <a:r>
                        <a:rPr lang="de-DE" sz="1050"/>
                        <a:t>55</a:t>
                      </a:r>
                    </a:p>
                  </a:txBody>
                  <a:tcPr marL="18000" marR="18000" marT="10800" marB="10800" anchor="ctr"/>
                </a:tc>
                <a:tc>
                  <a:txBody>
                    <a:bodyPr/>
                    <a:lstStyle/>
                    <a:p>
                      <a:pPr algn="ctr"/>
                      <a:r>
                        <a:rPr lang="de-DE" sz="1050"/>
                        <a:t>51</a:t>
                      </a:r>
                    </a:p>
                  </a:txBody>
                  <a:tcPr marL="18000" marR="18000" marT="10800" marB="10800" anchor="ctr"/>
                </a:tc>
                <a:tc>
                  <a:txBody>
                    <a:bodyPr/>
                    <a:lstStyle/>
                    <a:p>
                      <a:pPr algn="ctr"/>
                      <a:r>
                        <a:rPr lang="de-DE" sz="1050"/>
                        <a:t>43</a:t>
                      </a:r>
                    </a:p>
                  </a:txBody>
                  <a:tcPr marL="18000" marR="18000" marT="10800" marB="10800" anchor="ctr"/>
                </a:tc>
                <a:tc>
                  <a:txBody>
                    <a:bodyPr/>
                    <a:lstStyle/>
                    <a:p>
                      <a:pPr algn="ctr"/>
                      <a:r>
                        <a:rPr lang="de-DE" sz="1050"/>
                        <a:t>37</a:t>
                      </a:r>
                    </a:p>
                  </a:txBody>
                  <a:tcPr marL="18000" marR="18000" marT="10800" marB="10800" anchor="ctr"/>
                </a:tc>
                <a:tc>
                  <a:txBody>
                    <a:bodyPr/>
                    <a:lstStyle/>
                    <a:p>
                      <a:pPr algn="ctr"/>
                      <a:r>
                        <a:rPr lang="de-DE" sz="1050"/>
                        <a:t>30</a:t>
                      </a:r>
                    </a:p>
                  </a:txBody>
                  <a:tcPr marL="18000" marR="18000" marT="10800" marB="10800" anchor="ctr"/>
                </a:tc>
                <a:tc>
                  <a:txBody>
                    <a:bodyPr/>
                    <a:lstStyle/>
                    <a:p>
                      <a:pPr algn="ctr"/>
                      <a:r>
                        <a:rPr lang="de-DE" sz="1050"/>
                        <a:t>13</a:t>
                      </a:r>
                    </a:p>
                  </a:txBody>
                  <a:tcPr marL="18000" marR="18000" marT="10800" marB="10800" anchor="ctr"/>
                </a:tc>
                <a:tc>
                  <a:txBody>
                    <a:bodyPr/>
                    <a:lstStyle/>
                    <a:p>
                      <a:pPr algn="ctr"/>
                      <a:r>
                        <a:rPr lang="de-DE" sz="1050"/>
                        <a:t>3</a:t>
                      </a:r>
                    </a:p>
                  </a:txBody>
                  <a:tcPr marL="18000" marR="18000" marT="10800" marB="10800" anchor="ctr"/>
                </a:tc>
                <a:extLst>
                  <a:ext uri="{0D108BD9-81ED-4DB2-BD59-A6C34878D82A}">
                    <a16:rowId xmlns:a16="http://schemas.microsoft.com/office/drawing/2014/main" val="645746901"/>
                  </a:ext>
                </a:extLst>
              </a:tr>
            </a:tbl>
          </a:graphicData>
        </a:graphic>
      </p:graphicFrame>
      <p:sp>
        <p:nvSpPr>
          <p:cNvPr id="10" name="Titel 9">
            <a:extLst>
              <a:ext uri="{FF2B5EF4-FFF2-40B4-BE49-F238E27FC236}">
                <a16:creationId xmlns:a16="http://schemas.microsoft.com/office/drawing/2014/main" id="{E5B1959D-F239-1C4F-BE64-4DD6BAF1702E}"/>
              </a:ext>
            </a:extLst>
          </p:cNvPr>
          <p:cNvSpPr>
            <a:spLocks noGrp="1"/>
          </p:cNvSpPr>
          <p:nvPr>
            <p:ph type="title"/>
          </p:nvPr>
        </p:nvSpPr>
        <p:spPr/>
        <p:txBody>
          <a:bodyPr/>
          <a:lstStyle/>
          <a:p>
            <a:r>
              <a:rPr lang="de-DE"/>
              <a:t>PFS</a:t>
            </a:r>
          </a:p>
        </p:txBody>
      </p:sp>
    </p:spTree>
    <p:extLst>
      <p:ext uri="{BB962C8B-B14F-4D97-AF65-F5344CB8AC3E}">
        <p14:creationId xmlns:p14="http://schemas.microsoft.com/office/powerpoint/2010/main" val="1497964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a:xfrm>
            <a:off x="417600" y="6356349"/>
            <a:ext cx="7312379" cy="385200"/>
          </a:xfrm>
        </p:spPr>
        <p:txBody>
          <a:bodyPr/>
          <a:lstStyle/>
          <a:p>
            <a:r>
              <a:rPr lang="en-US">
                <a:latin typeface="Arial" panose="020B0604020202020204" pitchFamily="34" charset="0"/>
                <a:cs typeface="Arial" panose="020B0604020202020204" pitchFamily="34" charset="0"/>
              </a:rPr>
              <a:t>BM, bone marrow; Clb, chlorambucil; EOT, end of treatment; Ibr, ibrutinib; MRD, minimal residual disease; NGS, next generation sequencing; O, obinutuzumab; OS, overall survival; PB, peripheral blood; PFS, progression-free survival; uMRD, undetectable minimal residual disease; Ven, venetoclax.</a:t>
            </a:r>
          </a:p>
          <a:p>
            <a:r>
              <a:rPr lang="en-US" b="1">
                <a:latin typeface="Arial" panose="020B0604020202020204" pitchFamily="34" charset="0"/>
                <a:cs typeface="Arial" panose="020B0604020202020204" pitchFamily="34" charset="0"/>
              </a:rPr>
              <a:t>Munir, T. Abstract 70 presented at ASH 2021.</a:t>
            </a:r>
          </a:p>
        </p:txBody>
      </p:sp>
      <p:sp>
        <p:nvSpPr>
          <p:cNvPr id="5" name="object 5"/>
          <p:cNvSpPr txBox="1">
            <a:spLocks noGrp="1"/>
          </p:cNvSpPr>
          <p:nvPr>
            <p:ph type="title"/>
          </p:nvPr>
        </p:nvSpPr>
        <p:spPr/>
        <p:txBody>
          <a:bodyPr/>
          <a:lstStyle/>
          <a:p>
            <a:r>
              <a:rPr lang="en-US"/>
              <a:t>MRD by NGS at 3 months after EOT (EOT+3) </a:t>
            </a:r>
            <a:endParaRPr lang="en-GB"/>
          </a:p>
        </p:txBody>
      </p:sp>
      <p:sp>
        <p:nvSpPr>
          <p:cNvPr id="2" name="Textplatzhalter 1">
            <a:extLst>
              <a:ext uri="{FF2B5EF4-FFF2-40B4-BE49-F238E27FC236}">
                <a16:creationId xmlns:a16="http://schemas.microsoft.com/office/drawing/2014/main" id="{08E88785-6DAB-564F-964C-DC2B1D570BA3}"/>
              </a:ext>
            </a:extLst>
          </p:cNvPr>
          <p:cNvSpPr>
            <a:spLocks noGrp="1"/>
          </p:cNvSpPr>
          <p:nvPr>
            <p:ph type="body" sz="quarter" idx="12"/>
          </p:nvPr>
        </p:nvSpPr>
        <p:spPr/>
        <p:txBody>
          <a:bodyPr/>
          <a:lstStyle/>
          <a:p>
            <a:r>
              <a:rPr lang="de-DE" err="1"/>
              <a:t>uMRD</a:t>
            </a:r>
            <a:r>
              <a:rPr lang="de-DE"/>
              <a:t> rate &lt;10</a:t>
            </a:r>
            <a:r>
              <a:rPr lang="de-DE" baseline="30000"/>
              <a:t>-4</a:t>
            </a:r>
            <a:r>
              <a:rPr lang="de-DE"/>
              <a:t> </a:t>
            </a:r>
          </a:p>
        </p:txBody>
      </p:sp>
      <p:sp>
        <p:nvSpPr>
          <p:cNvPr id="4" name="Textplatzhalter 3">
            <a:extLst>
              <a:ext uri="{FF2B5EF4-FFF2-40B4-BE49-F238E27FC236}">
                <a16:creationId xmlns:a16="http://schemas.microsoft.com/office/drawing/2014/main" id="{E7D7D7CB-D5CD-7E43-8CA7-00BA0F5BD66E}"/>
              </a:ext>
            </a:extLst>
          </p:cNvPr>
          <p:cNvSpPr>
            <a:spLocks noGrp="1"/>
          </p:cNvSpPr>
          <p:nvPr>
            <p:ph type="body" sz="quarter" idx="13"/>
          </p:nvPr>
        </p:nvSpPr>
        <p:spPr/>
        <p:txBody>
          <a:bodyPr/>
          <a:lstStyle/>
          <a:p>
            <a:r>
              <a:rPr lang="de-DE" err="1"/>
              <a:t>uMRD</a:t>
            </a:r>
            <a:r>
              <a:rPr lang="de-DE"/>
              <a:t> rate &lt;10</a:t>
            </a:r>
            <a:r>
              <a:rPr lang="de-DE" baseline="30000"/>
              <a:t>-5 </a:t>
            </a:r>
          </a:p>
        </p:txBody>
      </p:sp>
      <p:graphicFrame>
        <p:nvGraphicFramePr>
          <p:cNvPr id="21" name="Diagramm 20">
            <a:extLst>
              <a:ext uri="{FF2B5EF4-FFF2-40B4-BE49-F238E27FC236}">
                <a16:creationId xmlns:a16="http://schemas.microsoft.com/office/drawing/2014/main" id="{EE3CEF62-77AB-443B-93B5-907CDE23F74A}"/>
              </a:ext>
            </a:extLst>
          </p:cNvPr>
          <p:cNvGraphicFramePr/>
          <p:nvPr>
            <p:extLst>
              <p:ext uri="{D42A27DB-BD31-4B8C-83A1-F6EECF244321}">
                <p14:modId xmlns:p14="http://schemas.microsoft.com/office/powerpoint/2010/main" val="2482267077"/>
              </p:ext>
            </p:extLst>
          </p:nvPr>
        </p:nvGraphicFramePr>
        <p:xfrm>
          <a:off x="416534" y="1663759"/>
          <a:ext cx="5535004" cy="3285434"/>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hteck 21">
            <a:extLst>
              <a:ext uri="{FF2B5EF4-FFF2-40B4-BE49-F238E27FC236}">
                <a16:creationId xmlns:a16="http://schemas.microsoft.com/office/drawing/2014/main" id="{F43560B8-5B90-403C-8620-88C40B91D4C4}"/>
              </a:ext>
            </a:extLst>
          </p:cNvPr>
          <p:cNvSpPr/>
          <p:nvPr/>
        </p:nvSpPr>
        <p:spPr>
          <a:xfrm>
            <a:off x="418928" y="5210105"/>
            <a:ext cx="5524589" cy="799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285750" indent="-285750">
              <a:buClr>
                <a:schemeClr val="bg2"/>
              </a:buClr>
              <a:buFont typeface="Arial" panose="020B0604020202020204" pitchFamily="34" charset="0"/>
              <a:buChar char="•"/>
            </a:pPr>
            <a:r>
              <a:rPr lang="en-US" sz="1200" b="1">
                <a:solidFill>
                  <a:schemeClr val="tx1"/>
                </a:solidFill>
              </a:rPr>
              <a:t>uMRD rate &lt;10</a:t>
            </a:r>
            <a:r>
              <a:rPr lang="en-US" sz="1200" b="1" baseline="30000">
                <a:solidFill>
                  <a:schemeClr val="tx1"/>
                </a:solidFill>
              </a:rPr>
              <a:t>-4</a:t>
            </a:r>
            <a:r>
              <a:rPr lang="en-US" sz="1200" b="1">
                <a:solidFill>
                  <a:schemeClr val="tx1"/>
                </a:solidFill>
              </a:rPr>
              <a:t> was significantly higher with Ibr+Ven vs Clb+O in BM and PB</a:t>
            </a:r>
          </a:p>
          <a:p>
            <a:pPr marL="285750" indent="-285750">
              <a:buClr>
                <a:schemeClr val="bg2"/>
              </a:buClr>
              <a:buFont typeface="Arial" panose="020B0604020202020204" pitchFamily="34" charset="0"/>
              <a:buChar char="•"/>
            </a:pPr>
            <a:r>
              <a:rPr lang="en-US" sz="1200">
                <a:solidFill>
                  <a:schemeClr val="tx1"/>
                </a:solidFill>
              </a:rPr>
              <a:t>uMRD concordance in PB/BM: 92.9% for Ibr+Ven vs 43.6% for Clb+O</a:t>
            </a:r>
          </a:p>
        </p:txBody>
      </p:sp>
      <p:sp>
        <p:nvSpPr>
          <p:cNvPr id="23" name="Rechteck 22">
            <a:extLst>
              <a:ext uri="{FF2B5EF4-FFF2-40B4-BE49-F238E27FC236}">
                <a16:creationId xmlns:a16="http://schemas.microsoft.com/office/drawing/2014/main" id="{1C15EDAF-214A-4ED5-A9D9-F3C1EB139DD1}"/>
              </a:ext>
            </a:extLst>
          </p:cNvPr>
          <p:cNvSpPr/>
          <p:nvPr/>
        </p:nvSpPr>
        <p:spPr>
          <a:xfrm>
            <a:off x="6248483" y="5210105"/>
            <a:ext cx="5540629" cy="799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285750" indent="-285750">
              <a:buClr>
                <a:schemeClr val="bg2"/>
              </a:buClr>
              <a:buFont typeface="Arial" panose="020B0604020202020204" pitchFamily="34" charset="0"/>
              <a:buChar char="•"/>
            </a:pPr>
            <a:r>
              <a:rPr lang="en-US" sz="1200" b="1">
                <a:solidFill>
                  <a:schemeClr val="tx1"/>
                </a:solidFill>
              </a:rPr>
              <a:t>In the Ibr+Ven arm, but not the Clb+O arm, most patients with uMRD &lt;10</a:t>
            </a:r>
            <a:r>
              <a:rPr lang="en-US" sz="1200" b="1" baseline="30000">
                <a:solidFill>
                  <a:schemeClr val="tx1"/>
                </a:solidFill>
              </a:rPr>
              <a:t>-4</a:t>
            </a:r>
            <a:r>
              <a:rPr lang="en-US" sz="1200" b="1">
                <a:solidFill>
                  <a:schemeClr val="tx1"/>
                </a:solidFill>
              </a:rPr>
              <a:t> had deep responses or uMRD &lt;10</a:t>
            </a:r>
            <a:r>
              <a:rPr lang="en-US" sz="1200" b="1" baseline="30000">
                <a:solidFill>
                  <a:schemeClr val="tx1"/>
                </a:solidFill>
              </a:rPr>
              <a:t>-5</a:t>
            </a:r>
            <a:r>
              <a:rPr lang="en-US" sz="1200" b="1">
                <a:solidFill>
                  <a:schemeClr val="tx1"/>
                </a:solidFill>
              </a:rPr>
              <a:t> </a:t>
            </a:r>
          </a:p>
          <a:p>
            <a:pPr marL="285750" indent="-285750">
              <a:buClr>
                <a:schemeClr val="bg2"/>
              </a:buClr>
              <a:buFont typeface="Arial" panose="020B0604020202020204" pitchFamily="34" charset="0"/>
              <a:buChar char="•"/>
            </a:pPr>
            <a:r>
              <a:rPr lang="en-US" sz="1200">
                <a:solidFill>
                  <a:schemeClr val="tx1"/>
                </a:solidFill>
              </a:rPr>
              <a:t>uMRD concordance in PB/BM: 90.9% for Ibr+Ven vs 36.8% for Clb+O</a:t>
            </a:r>
          </a:p>
        </p:txBody>
      </p:sp>
      <p:sp>
        <p:nvSpPr>
          <p:cNvPr id="24" name="Geschweifte Klammer rechts 23">
            <a:extLst>
              <a:ext uri="{FF2B5EF4-FFF2-40B4-BE49-F238E27FC236}">
                <a16:creationId xmlns:a16="http://schemas.microsoft.com/office/drawing/2014/main" id="{9E7D8A1E-AEC3-4474-9A18-AA3B5081B6E7}"/>
              </a:ext>
            </a:extLst>
          </p:cNvPr>
          <p:cNvSpPr/>
          <p:nvPr/>
        </p:nvSpPr>
        <p:spPr>
          <a:xfrm rot="16200000">
            <a:off x="4535473" y="2259635"/>
            <a:ext cx="171450" cy="167640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5" name="Textfeld 24">
            <a:extLst>
              <a:ext uri="{FF2B5EF4-FFF2-40B4-BE49-F238E27FC236}">
                <a16:creationId xmlns:a16="http://schemas.microsoft.com/office/drawing/2014/main" id="{F3A54A75-FCD8-41D2-9AB7-E553153FE8F0}"/>
              </a:ext>
            </a:extLst>
          </p:cNvPr>
          <p:cNvSpPr txBox="1"/>
          <p:nvPr/>
        </p:nvSpPr>
        <p:spPr>
          <a:xfrm>
            <a:off x="4125781" y="2683649"/>
            <a:ext cx="1034257" cy="307777"/>
          </a:xfrm>
          <a:prstGeom prst="rect">
            <a:avLst/>
          </a:prstGeom>
          <a:noFill/>
        </p:spPr>
        <p:txBody>
          <a:bodyPr wrap="none" rtlCol="0">
            <a:spAutoFit/>
          </a:bodyPr>
          <a:lstStyle/>
          <a:p>
            <a:r>
              <a:rPr lang="de-DE" sz="1400"/>
              <a:t>p = 0.0259</a:t>
            </a:r>
          </a:p>
        </p:txBody>
      </p:sp>
      <p:sp>
        <p:nvSpPr>
          <p:cNvPr id="26" name="Geschweifte Klammer rechts 25">
            <a:extLst>
              <a:ext uri="{FF2B5EF4-FFF2-40B4-BE49-F238E27FC236}">
                <a16:creationId xmlns:a16="http://schemas.microsoft.com/office/drawing/2014/main" id="{C18D7107-0B24-4292-BE30-0234395366CD}"/>
              </a:ext>
            </a:extLst>
          </p:cNvPr>
          <p:cNvSpPr/>
          <p:nvPr/>
        </p:nvSpPr>
        <p:spPr>
          <a:xfrm rot="16200000">
            <a:off x="2155829" y="2255520"/>
            <a:ext cx="171450" cy="167640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7" name="Textfeld 26">
            <a:extLst>
              <a:ext uri="{FF2B5EF4-FFF2-40B4-BE49-F238E27FC236}">
                <a16:creationId xmlns:a16="http://schemas.microsoft.com/office/drawing/2014/main" id="{76F991CC-7CE2-438A-BAD5-D12F986715FB}"/>
              </a:ext>
            </a:extLst>
          </p:cNvPr>
          <p:cNvSpPr txBox="1"/>
          <p:nvPr/>
        </p:nvSpPr>
        <p:spPr>
          <a:xfrm>
            <a:off x="1690556" y="2683649"/>
            <a:ext cx="1034257" cy="307777"/>
          </a:xfrm>
          <a:prstGeom prst="rect">
            <a:avLst/>
          </a:prstGeom>
          <a:noFill/>
        </p:spPr>
        <p:txBody>
          <a:bodyPr wrap="none" rtlCol="0">
            <a:spAutoFit/>
          </a:bodyPr>
          <a:lstStyle/>
          <a:p>
            <a:r>
              <a:rPr lang="de-DE" sz="1400"/>
              <a:t>p &lt; 0.0001</a:t>
            </a:r>
          </a:p>
        </p:txBody>
      </p:sp>
      <p:sp>
        <p:nvSpPr>
          <p:cNvPr id="28" name="Textfeld 27">
            <a:extLst>
              <a:ext uri="{FF2B5EF4-FFF2-40B4-BE49-F238E27FC236}">
                <a16:creationId xmlns:a16="http://schemas.microsoft.com/office/drawing/2014/main" id="{6EA5D3EF-8D99-4E04-8CAA-1D41CB18D605}"/>
              </a:ext>
            </a:extLst>
          </p:cNvPr>
          <p:cNvSpPr txBox="1"/>
          <p:nvPr/>
        </p:nvSpPr>
        <p:spPr>
          <a:xfrm>
            <a:off x="1268320" y="4828349"/>
            <a:ext cx="742511" cy="276999"/>
          </a:xfrm>
          <a:prstGeom prst="rect">
            <a:avLst/>
          </a:prstGeom>
          <a:noFill/>
        </p:spPr>
        <p:txBody>
          <a:bodyPr wrap="none" rtlCol="0">
            <a:spAutoFit/>
          </a:bodyPr>
          <a:lstStyle/>
          <a:p>
            <a:r>
              <a:rPr lang="de-DE" sz="1200"/>
              <a:t>(N=106)</a:t>
            </a:r>
          </a:p>
        </p:txBody>
      </p:sp>
      <p:sp>
        <p:nvSpPr>
          <p:cNvPr id="29" name="Textfeld 28">
            <a:extLst>
              <a:ext uri="{FF2B5EF4-FFF2-40B4-BE49-F238E27FC236}">
                <a16:creationId xmlns:a16="http://schemas.microsoft.com/office/drawing/2014/main" id="{519FC8BD-F62B-4316-97C5-B15989BDBB62}"/>
              </a:ext>
            </a:extLst>
          </p:cNvPr>
          <p:cNvSpPr txBox="1"/>
          <p:nvPr/>
        </p:nvSpPr>
        <p:spPr>
          <a:xfrm>
            <a:off x="4852655" y="4828349"/>
            <a:ext cx="742511" cy="276999"/>
          </a:xfrm>
          <a:prstGeom prst="rect">
            <a:avLst/>
          </a:prstGeom>
          <a:noFill/>
        </p:spPr>
        <p:txBody>
          <a:bodyPr wrap="none" rtlCol="0">
            <a:spAutoFit/>
          </a:bodyPr>
          <a:lstStyle/>
          <a:p>
            <a:r>
              <a:rPr lang="de-DE" sz="1200"/>
              <a:t>(N=105)</a:t>
            </a:r>
          </a:p>
        </p:txBody>
      </p:sp>
      <p:graphicFrame>
        <p:nvGraphicFramePr>
          <p:cNvPr id="30" name="Diagramm 29">
            <a:extLst>
              <a:ext uri="{FF2B5EF4-FFF2-40B4-BE49-F238E27FC236}">
                <a16:creationId xmlns:a16="http://schemas.microsoft.com/office/drawing/2014/main" id="{907B720E-E4B9-48EC-8A2C-D5818A683386}"/>
              </a:ext>
            </a:extLst>
          </p:cNvPr>
          <p:cNvGraphicFramePr/>
          <p:nvPr>
            <p:extLst>
              <p:ext uri="{D42A27DB-BD31-4B8C-83A1-F6EECF244321}">
                <p14:modId xmlns:p14="http://schemas.microsoft.com/office/powerpoint/2010/main" val="4241858378"/>
              </p:ext>
            </p:extLst>
          </p:nvPr>
        </p:nvGraphicFramePr>
        <p:xfrm>
          <a:off x="6246106" y="1663759"/>
          <a:ext cx="5535004" cy="3285434"/>
        </p:xfrm>
        <a:graphic>
          <a:graphicData uri="http://schemas.openxmlformats.org/drawingml/2006/chart">
            <c:chart xmlns:c="http://schemas.openxmlformats.org/drawingml/2006/chart" xmlns:r="http://schemas.openxmlformats.org/officeDocument/2006/relationships" r:id="rId3"/>
          </a:graphicData>
        </a:graphic>
      </p:graphicFrame>
      <p:sp>
        <p:nvSpPr>
          <p:cNvPr id="35" name="Textfeld 34">
            <a:extLst>
              <a:ext uri="{FF2B5EF4-FFF2-40B4-BE49-F238E27FC236}">
                <a16:creationId xmlns:a16="http://schemas.microsoft.com/office/drawing/2014/main" id="{D6714EDB-C3FC-4E93-9A48-DF08C5BAC59E}"/>
              </a:ext>
            </a:extLst>
          </p:cNvPr>
          <p:cNvSpPr txBox="1"/>
          <p:nvPr/>
        </p:nvSpPr>
        <p:spPr>
          <a:xfrm>
            <a:off x="7096659" y="4828349"/>
            <a:ext cx="742511" cy="276999"/>
          </a:xfrm>
          <a:prstGeom prst="rect">
            <a:avLst/>
          </a:prstGeom>
          <a:noFill/>
        </p:spPr>
        <p:txBody>
          <a:bodyPr wrap="none" rtlCol="0">
            <a:spAutoFit/>
          </a:bodyPr>
          <a:lstStyle/>
          <a:p>
            <a:r>
              <a:rPr lang="de-DE" sz="1200"/>
              <a:t>(N=106)</a:t>
            </a:r>
          </a:p>
        </p:txBody>
      </p:sp>
      <p:sp>
        <p:nvSpPr>
          <p:cNvPr id="36" name="Textfeld 35">
            <a:extLst>
              <a:ext uri="{FF2B5EF4-FFF2-40B4-BE49-F238E27FC236}">
                <a16:creationId xmlns:a16="http://schemas.microsoft.com/office/drawing/2014/main" id="{F91D697D-083C-47D6-A5B2-CF91BD5EA159}"/>
              </a:ext>
            </a:extLst>
          </p:cNvPr>
          <p:cNvSpPr txBox="1"/>
          <p:nvPr/>
        </p:nvSpPr>
        <p:spPr>
          <a:xfrm>
            <a:off x="10706637" y="4828349"/>
            <a:ext cx="742511" cy="276999"/>
          </a:xfrm>
          <a:prstGeom prst="rect">
            <a:avLst/>
          </a:prstGeom>
          <a:noFill/>
        </p:spPr>
        <p:txBody>
          <a:bodyPr wrap="none" rtlCol="0">
            <a:spAutoFit/>
          </a:bodyPr>
          <a:lstStyle/>
          <a:p>
            <a:r>
              <a:rPr lang="de-DE" sz="1200"/>
              <a:t>(N=105)</a:t>
            </a:r>
          </a:p>
        </p:txBody>
      </p:sp>
      <p:sp>
        <p:nvSpPr>
          <p:cNvPr id="37" name="Textfeld 36">
            <a:extLst>
              <a:ext uri="{FF2B5EF4-FFF2-40B4-BE49-F238E27FC236}">
                <a16:creationId xmlns:a16="http://schemas.microsoft.com/office/drawing/2014/main" id="{6844E1AB-ADD5-4882-8C46-4E4BA008682E}"/>
              </a:ext>
            </a:extLst>
          </p:cNvPr>
          <p:cNvSpPr txBox="1"/>
          <p:nvPr/>
        </p:nvSpPr>
        <p:spPr>
          <a:xfrm>
            <a:off x="2468286" y="4828349"/>
            <a:ext cx="742511" cy="276999"/>
          </a:xfrm>
          <a:prstGeom prst="rect">
            <a:avLst/>
          </a:prstGeom>
          <a:noFill/>
        </p:spPr>
        <p:txBody>
          <a:bodyPr wrap="none" rtlCol="0">
            <a:spAutoFit/>
          </a:bodyPr>
          <a:lstStyle/>
          <a:p>
            <a:r>
              <a:rPr lang="de-DE" sz="1200"/>
              <a:t>(N=105)</a:t>
            </a:r>
          </a:p>
        </p:txBody>
      </p:sp>
      <p:sp>
        <p:nvSpPr>
          <p:cNvPr id="38" name="Textfeld 37">
            <a:extLst>
              <a:ext uri="{FF2B5EF4-FFF2-40B4-BE49-F238E27FC236}">
                <a16:creationId xmlns:a16="http://schemas.microsoft.com/office/drawing/2014/main" id="{614FB29A-6E86-471F-9AE8-7825E49F55C9}"/>
              </a:ext>
            </a:extLst>
          </p:cNvPr>
          <p:cNvSpPr txBox="1"/>
          <p:nvPr/>
        </p:nvSpPr>
        <p:spPr>
          <a:xfrm>
            <a:off x="3668252" y="4828349"/>
            <a:ext cx="742511" cy="276999"/>
          </a:xfrm>
          <a:prstGeom prst="rect">
            <a:avLst/>
          </a:prstGeom>
          <a:noFill/>
        </p:spPr>
        <p:txBody>
          <a:bodyPr wrap="none" rtlCol="0">
            <a:spAutoFit/>
          </a:bodyPr>
          <a:lstStyle/>
          <a:p>
            <a:r>
              <a:rPr lang="de-DE" sz="1200"/>
              <a:t>(N=106)</a:t>
            </a:r>
          </a:p>
        </p:txBody>
      </p:sp>
      <p:sp>
        <p:nvSpPr>
          <p:cNvPr id="39" name="Textfeld 38">
            <a:extLst>
              <a:ext uri="{FF2B5EF4-FFF2-40B4-BE49-F238E27FC236}">
                <a16:creationId xmlns:a16="http://schemas.microsoft.com/office/drawing/2014/main" id="{F9C1A515-83EB-4AF4-8311-4721368392D9}"/>
              </a:ext>
            </a:extLst>
          </p:cNvPr>
          <p:cNvSpPr txBox="1"/>
          <p:nvPr/>
        </p:nvSpPr>
        <p:spPr>
          <a:xfrm>
            <a:off x="9466144" y="4828349"/>
            <a:ext cx="742511" cy="276999"/>
          </a:xfrm>
          <a:prstGeom prst="rect">
            <a:avLst/>
          </a:prstGeom>
          <a:noFill/>
        </p:spPr>
        <p:txBody>
          <a:bodyPr wrap="none" rtlCol="0">
            <a:spAutoFit/>
          </a:bodyPr>
          <a:lstStyle/>
          <a:p>
            <a:r>
              <a:rPr lang="de-DE" sz="1200"/>
              <a:t>(N=106)</a:t>
            </a:r>
          </a:p>
        </p:txBody>
      </p:sp>
      <p:sp>
        <p:nvSpPr>
          <p:cNvPr id="40" name="Textfeld 39">
            <a:extLst>
              <a:ext uri="{FF2B5EF4-FFF2-40B4-BE49-F238E27FC236}">
                <a16:creationId xmlns:a16="http://schemas.microsoft.com/office/drawing/2014/main" id="{627525E4-798C-46DF-9FE0-2AABCC73EEEF}"/>
              </a:ext>
            </a:extLst>
          </p:cNvPr>
          <p:cNvSpPr txBox="1"/>
          <p:nvPr/>
        </p:nvSpPr>
        <p:spPr>
          <a:xfrm>
            <a:off x="8318467" y="4828349"/>
            <a:ext cx="742511" cy="276999"/>
          </a:xfrm>
          <a:prstGeom prst="rect">
            <a:avLst/>
          </a:prstGeom>
          <a:noFill/>
        </p:spPr>
        <p:txBody>
          <a:bodyPr wrap="none" rtlCol="0">
            <a:spAutoFit/>
          </a:bodyPr>
          <a:lstStyle/>
          <a:p>
            <a:r>
              <a:rPr lang="de-DE" sz="1200"/>
              <a:t>(N=105)</a:t>
            </a:r>
          </a:p>
        </p:txBody>
      </p:sp>
    </p:spTree>
    <p:extLst>
      <p:ext uri="{BB962C8B-B14F-4D97-AF65-F5344CB8AC3E}">
        <p14:creationId xmlns:p14="http://schemas.microsoft.com/office/powerpoint/2010/main" val="2597822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a:xfrm>
            <a:off x="417600" y="6356349"/>
            <a:ext cx="6902363" cy="385200"/>
          </a:xfrm>
        </p:spPr>
        <p:txBody>
          <a:bodyPr/>
          <a:lstStyle/>
          <a:p>
            <a:r>
              <a:rPr lang="en-US">
                <a:latin typeface="Arial" panose="020B0604020202020204" pitchFamily="34" charset="0"/>
                <a:cs typeface="Arial" panose="020B0604020202020204" pitchFamily="34" charset="0"/>
              </a:rPr>
              <a:t>BM, bone marrow; CIRS, cumulative illness rating scale; Clb, chlorambucil; CLL, chronic lymphocytic leukemia; ECOG PS, Eastern Cooperative Oncology Group performance status; EOT, end of treatment; Ibr, ibrutinib; IGHV, immunoglobulin heavy chain; LDH, lactate dehydrogenase; MRD, minimal residual disease; NGS, next generation sequencing; O, obinutuzumab; PB, peripheral blood; PFS, progression-free survival; uIGHV, unmutated immunoglobulin heavy chain; mIGHV, mutated immunoglobulin heavy chain; uMRD, undetectable minimal residual disease; Ven, venetoclax.</a:t>
            </a:r>
          </a:p>
          <a:p>
            <a:r>
              <a:rPr lang="en-US" b="1">
                <a:latin typeface="Arial" panose="020B0604020202020204" pitchFamily="34" charset="0"/>
                <a:cs typeface="Arial" panose="020B0604020202020204" pitchFamily="34" charset="0"/>
              </a:rPr>
              <a:t>Munir, T. Abstract 70 presented at ASH 2021. </a:t>
            </a:r>
          </a:p>
        </p:txBody>
      </p:sp>
      <p:sp>
        <p:nvSpPr>
          <p:cNvPr id="5" name="object 5"/>
          <p:cNvSpPr txBox="1">
            <a:spLocks noGrp="1"/>
          </p:cNvSpPr>
          <p:nvPr>
            <p:ph type="title"/>
          </p:nvPr>
        </p:nvSpPr>
        <p:spPr/>
        <p:txBody>
          <a:bodyPr/>
          <a:lstStyle/>
          <a:p>
            <a:r>
              <a:rPr lang="en-GB"/>
              <a:t>uMRD rate by subgroup</a:t>
            </a:r>
          </a:p>
        </p:txBody>
      </p:sp>
      <p:sp>
        <p:nvSpPr>
          <p:cNvPr id="3" name="Textplatzhalter 2">
            <a:extLst>
              <a:ext uri="{FF2B5EF4-FFF2-40B4-BE49-F238E27FC236}">
                <a16:creationId xmlns:a16="http://schemas.microsoft.com/office/drawing/2014/main" id="{4B74C09A-55FB-024E-8E51-908E566B0E1A}"/>
              </a:ext>
            </a:extLst>
          </p:cNvPr>
          <p:cNvSpPr>
            <a:spLocks noGrp="1"/>
          </p:cNvSpPr>
          <p:nvPr>
            <p:ph type="body" sz="quarter" idx="12"/>
          </p:nvPr>
        </p:nvSpPr>
        <p:spPr/>
        <p:txBody>
          <a:bodyPr/>
          <a:lstStyle/>
          <a:p>
            <a:r>
              <a:rPr lang="de-DE"/>
              <a:t>MRD </a:t>
            </a:r>
            <a:r>
              <a:rPr lang="de-DE" err="1"/>
              <a:t>by</a:t>
            </a:r>
            <a:r>
              <a:rPr lang="de-DE"/>
              <a:t> NGS at 3 </a:t>
            </a:r>
            <a:r>
              <a:rPr lang="de-DE" err="1"/>
              <a:t>months</a:t>
            </a:r>
            <a:r>
              <a:rPr lang="de-DE"/>
              <a:t> after EOT (EOT+3) </a:t>
            </a:r>
          </a:p>
        </p:txBody>
      </p:sp>
      <p:sp>
        <p:nvSpPr>
          <p:cNvPr id="4" name="Textplatzhalter 3">
            <a:extLst>
              <a:ext uri="{FF2B5EF4-FFF2-40B4-BE49-F238E27FC236}">
                <a16:creationId xmlns:a16="http://schemas.microsoft.com/office/drawing/2014/main" id="{B455089A-B454-134C-ADB4-CBACEB4F4923}"/>
              </a:ext>
            </a:extLst>
          </p:cNvPr>
          <p:cNvSpPr>
            <a:spLocks noGrp="1"/>
          </p:cNvSpPr>
          <p:nvPr>
            <p:ph type="body" sz="quarter" idx="13"/>
          </p:nvPr>
        </p:nvSpPr>
        <p:spPr/>
        <p:txBody>
          <a:bodyPr/>
          <a:lstStyle/>
          <a:p>
            <a:r>
              <a:rPr lang="de-DE" err="1"/>
              <a:t>uIGHV</a:t>
            </a:r>
            <a:r>
              <a:rPr lang="de-DE"/>
              <a:t> </a:t>
            </a:r>
            <a:r>
              <a:rPr lang="de-DE" err="1"/>
              <a:t>and</a:t>
            </a:r>
            <a:r>
              <a:rPr lang="de-DE"/>
              <a:t> </a:t>
            </a:r>
            <a:r>
              <a:rPr lang="de-DE" err="1"/>
              <a:t>mIGHV</a:t>
            </a:r>
            <a:r>
              <a:rPr lang="de-DE"/>
              <a:t> CLL</a:t>
            </a:r>
          </a:p>
        </p:txBody>
      </p:sp>
      <p:sp>
        <p:nvSpPr>
          <p:cNvPr id="13" name="Inhaltsplatzhalter 12">
            <a:extLst>
              <a:ext uri="{FF2B5EF4-FFF2-40B4-BE49-F238E27FC236}">
                <a16:creationId xmlns:a16="http://schemas.microsoft.com/office/drawing/2014/main" id="{E906C3BF-30FD-E546-9A7F-408DB53F8C48}"/>
              </a:ext>
            </a:extLst>
          </p:cNvPr>
          <p:cNvSpPr>
            <a:spLocks noGrp="1"/>
          </p:cNvSpPr>
          <p:nvPr>
            <p:ph idx="1"/>
          </p:nvPr>
        </p:nvSpPr>
        <p:spPr>
          <a:xfrm>
            <a:off x="416534" y="1808163"/>
            <a:ext cx="5535004" cy="4368800"/>
          </a:xfrm>
        </p:spPr>
        <p:txBody>
          <a:bodyPr vert="horz" lIns="0" tIns="0" rIns="0" bIns="0" rtlCol="0" anchor="t">
            <a:normAutofit/>
          </a:bodyPr>
          <a:lstStyle/>
          <a:p>
            <a:r>
              <a:rPr lang="de-DE" b="1" err="1"/>
              <a:t>uMRD</a:t>
            </a:r>
            <a:r>
              <a:rPr lang="de-DE" b="1"/>
              <a:t> rate &lt;10</a:t>
            </a:r>
            <a:r>
              <a:rPr lang="de-DE" b="1" baseline="30000"/>
              <a:t>-4</a:t>
            </a:r>
            <a:r>
              <a:rPr lang="de-DE" b="1"/>
              <a:t> in BM was </a:t>
            </a:r>
            <a:r>
              <a:rPr lang="de-DE" b="1" err="1"/>
              <a:t>higher</a:t>
            </a:r>
            <a:r>
              <a:rPr lang="de-DE" b="1"/>
              <a:t> </a:t>
            </a:r>
            <a:r>
              <a:rPr lang="de-DE" b="1" err="1"/>
              <a:t>for</a:t>
            </a:r>
            <a:r>
              <a:rPr lang="de-DE" b="1"/>
              <a:t> </a:t>
            </a:r>
            <a:r>
              <a:rPr lang="de-DE" b="1" err="1"/>
              <a:t>Ibr+Ven</a:t>
            </a:r>
            <a:r>
              <a:rPr lang="de-DE" b="1"/>
              <a:t> </a:t>
            </a:r>
            <a:r>
              <a:rPr lang="de-DE" b="1" err="1"/>
              <a:t>vs</a:t>
            </a:r>
            <a:r>
              <a:rPr lang="de-DE" b="1"/>
              <a:t> </a:t>
            </a:r>
            <a:r>
              <a:rPr lang="de-DE" b="1" err="1"/>
              <a:t>Clb+O</a:t>
            </a:r>
            <a:r>
              <a:rPr lang="de-DE" b="1"/>
              <a:t> </a:t>
            </a:r>
            <a:r>
              <a:rPr lang="de-DE" b="1" err="1"/>
              <a:t>across</a:t>
            </a:r>
            <a:r>
              <a:rPr lang="de-DE" b="1"/>
              <a:t> </a:t>
            </a:r>
            <a:r>
              <a:rPr lang="de-DE" b="1" err="1"/>
              <a:t>prespecified</a:t>
            </a:r>
            <a:r>
              <a:rPr lang="de-DE" b="1"/>
              <a:t> </a:t>
            </a:r>
            <a:r>
              <a:rPr lang="de-DE" b="1" err="1"/>
              <a:t>subgroups</a:t>
            </a:r>
            <a:r>
              <a:rPr lang="de-DE" b="1"/>
              <a:t>, </a:t>
            </a:r>
            <a:r>
              <a:rPr lang="de-DE" b="1" err="1"/>
              <a:t>including</a:t>
            </a:r>
            <a:r>
              <a:rPr lang="de-DE" b="1"/>
              <a:t> </a:t>
            </a:r>
          </a:p>
          <a:p>
            <a:pPr lvl="1"/>
            <a:r>
              <a:rPr lang="de-DE"/>
              <a:t>Baseline ECOG PS (0 </a:t>
            </a:r>
            <a:r>
              <a:rPr lang="de-DE" err="1"/>
              <a:t>vs</a:t>
            </a:r>
            <a:r>
              <a:rPr lang="de-DE"/>
              <a:t> 1-2)</a:t>
            </a:r>
            <a:endParaRPr lang="de-DE">
              <a:cs typeface="Arial"/>
            </a:endParaRPr>
          </a:p>
          <a:p>
            <a:pPr lvl="1"/>
            <a:r>
              <a:rPr lang="de-DE"/>
              <a:t>CIRS total score (≤6 </a:t>
            </a:r>
            <a:r>
              <a:rPr lang="de-DE" err="1"/>
              <a:t>vs</a:t>
            </a:r>
            <a:r>
              <a:rPr lang="de-DE"/>
              <a:t> &gt;6)</a:t>
            </a:r>
          </a:p>
          <a:p>
            <a:pPr lvl="1"/>
            <a:r>
              <a:rPr lang="de-DE"/>
              <a:t>Rai </a:t>
            </a:r>
            <a:r>
              <a:rPr lang="de-DE" err="1"/>
              <a:t>stage</a:t>
            </a:r>
            <a:r>
              <a:rPr lang="de-DE"/>
              <a:t> (0-II </a:t>
            </a:r>
            <a:r>
              <a:rPr lang="de-DE" err="1"/>
              <a:t>vs</a:t>
            </a:r>
            <a:r>
              <a:rPr lang="de-DE"/>
              <a:t> III-IV) </a:t>
            </a:r>
          </a:p>
          <a:p>
            <a:pPr lvl="1"/>
            <a:r>
              <a:rPr lang="de-DE" err="1"/>
              <a:t>Bulky</a:t>
            </a:r>
            <a:r>
              <a:rPr lang="de-DE"/>
              <a:t> </a:t>
            </a:r>
            <a:r>
              <a:rPr lang="de-DE" err="1"/>
              <a:t>disease</a:t>
            </a:r>
            <a:r>
              <a:rPr lang="de-DE"/>
              <a:t> (≥ 5cm; </a:t>
            </a:r>
            <a:r>
              <a:rPr lang="de-DE" err="1"/>
              <a:t>yes</a:t>
            </a:r>
            <a:r>
              <a:rPr lang="de-DE"/>
              <a:t> </a:t>
            </a:r>
            <a:r>
              <a:rPr lang="de-DE" err="1"/>
              <a:t>or</a:t>
            </a:r>
            <a:r>
              <a:rPr lang="de-DE"/>
              <a:t> </a:t>
            </a:r>
            <a:r>
              <a:rPr lang="de-DE" err="1"/>
              <a:t>no</a:t>
            </a:r>
            <a:r>
              <a:rPr lang="de-DE"/>
              <a:t>)</a:t>
            </a:r>
          </a:p>
          <a:p>
            <a:pPr lvl="1"/>
            <a:r>
              <a:rPr lang="de-DE" err="1"/>
              <a:t>Elevated</a:t>
            </a:r>
            <a:r>
              <a:rPr lang="de-DE"/>
              <a:t> LDH at </a:t>
            </a:r>
            <a:r>
              <a:rPr lang="de-DE" err="1"/>
              <a:t>base</a:t>
            </a:r>
            <a:r>
              <a:rPr lang="de-DE"/>
              <a:t> (</a:t>
            </a:r>
            <a:r>
              <a:rPr lang="de-DE" err="1"/>
              <a:t>yes</a:t>
            </a:r>
            <a:r>
              <a:rPr lang="de-DE"/>
              <a:t> </a:t>
            </a:r>
            <a:r>
              <a:rPr lang="de-DE" err="1"/>
              <a:t>or</a:t>
            </a:r>
            <a:r>
              <a:rPr lang="de-DE"/>
              <a:t> </a:t>
            </a:r>
            <a:r>
              <a:rPr lang="de-DE" err="1"/>
              <a:t>no</a:t>
            </a:r>
            <a:r>
              <a:rPr lang="de-DE"/>
              <a:t>)</a:t>
            </a:r>
          </a:p>
          <a:p>
            <a:pPr lvl="1"/>
            <a:r>
              <a:rPr lang="de-DE"/>
              <a:t>IGHV (</a:t>
            </a:r>
            <a:r>
              <a:rPr lang="de-DE" err="1"/>
              <a:t>mutated</a:t>
            </a:r>
            <a:r>
              <a:rPr lang="de-DE"/>
              <a:t> </a:t>
            </a:r>
            <a:r>
              <a:rPr lang="de-DE" err="1"/>
              <a:t>vs</a:t>
            </a:r>
            <a:r>
              <a:rPr lang="de-DE"/>
              <a:t> </a:t>
            </a:r>
            <a:r>
              <a:rPr lang="de-DE" err="1"/>
              <a:t>unmutated</a:t>
            </a:r>
            <a:r>
              <a:rPr lang="de-DE"/>
              <a:t>)</a:t>
            </a:r>
          </a:p>
          <a:p>
            <a:pPr lvl="1"/>
            <a:r>
              <a:rPr lang="de-DE"/>
              <a:t>Del11q (Yes </a:t>
            </a:r>
            <a:r>
              <a:rPr lang="de-DE" err="1"/>
              <a:t>or</a:t>
            </a:r>
            <a:r>
              <a:rPr lang="de-DE"/>
              <a:t> </a:t>
            </a:r>
            <a:r>
              <a:rPr lang="de-DE" err="1"/>
              <a:t>no</a:t>
            </a:r>
            <a:r>
              <a:rPr lang="de-DE"/>
              <a:t>)</a:t>
            </a:r>
          </a:p>
          <a:p>
            <a:endParaRPr lang="de-DE"/>
          </a:p>
        </p:txBody>
      </p:sp>
      <p:sp>
        <p:nvSpPr>
          <p:cNvPr id="16" name="Inhaltsplatzhalter 15">
            <a:extLst>
              <a:ext uri="{FF2B5EF4-FFF2-40B4-BE49-F238E27FC236}">
                <a16:creationId xmlns:a16="http://schemas.microsoft.com/office/drawing/2014/main" id="{8BB38A16-16CD-FB47-A749-EE46F2B61F50}"/>
              </a:ext>
            </a:extLst>
          </p:cNvPr>
          <p:cNvSpPr>
            <a:spLocks noGrp="1"/>
          </p:cNvSpPr>
          <p:nvPr>
            <p:ph idx="14"/>
          </p:nvPr>
        </p:nvSpPr>
        <p:spPr/>
        <p:txBody>
          <a:bodyPr/>
          <a:lstStyle/>
          <a:p>
            <a:r>
              <a:rPr lang="de-DE" b="1" err="1"/>
              <a:t>uMRD</a:t>
            </a:r>
            <a:r>
              <a:rPr lang="de-DE" b="1"/>
              <a:t> </a:t>
            </a:r>
            <a:r>
              <a:rPr lang="de-DE" b="1" err="1"/>
              <a:t>rates</a:t>
            </a:r>
            <a:r>
              <a:rPr lang="de-DE" b="1"/>
              <a:t> </a:t>
            </a:r>
            <a:r>
              <a:rPr lang="de-DE" b="1" err="1"/>
              <a:t>were</a:t>
            </a:r>
            <a:r>
              <a:rPr lang="de-DE" b="1"/>
              <a:t> </a:t>
            </a:r>
            <a:r>
              <a:rPr lang="de-DE" b="1" err="1"/>
              <a:t>similarly</a:t>
            </a:r>
            <a:r>
              <a:rPr lang="de-DE" b="1"/>
              <a:t> high in BM </a:t>
            </a:r>
            <a:r>
              <a:rPr lang="de-DE" b="1" err="1"/>
              <a:t>and</a:t>
            </a:r>
            <a:r>
              <a:rPr lang="de-DE" b="1"/>
              <a:t> PB </a:t>
            </a:r>
            <a:r>
              <a:rPr lang="de-DE" b="1" err="1"/>
              <a:t>for</a:t>
            </a:r>
            <a:r>
              <a:rPr lang="de-DE" b="1"/>
              <a:t> </a:t>
            </a:r>
            <a:r>
              <a:rPr lang="de-DE" b="1" err="1"/>
              <a:t>patients</a:t>
            </a:r>
            <a:r>
              <a:rPr lang="de-DE" b="1"/>
              <a:t> </a:t>
            </a:r>
            <a:r>
              <a:rPr lang="de-DE" b="1" err="1"/>
              <a:t>with</a:t>
            </a:r>
            <a:r>
              <a:rPr lang="de-DE" b="1"/>
              <a:t> </a:t>
            </a:r>
            <a:r>
              <a:rPr lang="de-DE" b="1" err="1"/>
              <a:t>uIGHV</a:t>
            </a:r>
            <a:r>
              <a:rPr lang="de-DE" b="1"/>
              <a:t> CLL </a:t>
            </a:r>
            <a:r>
              <a:rPr lang="de-DE" b="1" err="1"/>
              <a:t>with</a:t>
            </a:r>
            <a:r>
              <a:rPr lang="de-DE" b="1"/>
              <a:t> </a:t>
            </a:r>
            <a:r>
              <a:rPr lang="de-DE" b="1" err="1"/>
              <a:t>Ibr+Ven</a:t>
            </a:r>
            <a:endParaRPr lang="de-DE" b="1"/>
          </a:p>
          <a:p>
            <a:endParaRPr lang="de-DE"/>
          </a:p>
        </p:txBody>
      </p:sp>
      <p:graphicFrame>
        <p:nvGraphicFramePr>
          <p:cNvPr id="2" name="Table 2">
            <a:extLst>
              <a:ext uri="{FF2B5EF4-FFF2-40B4-BE49-F238E27FC236}">
                <a16:creationId xmlns:a16="http://schemas.microsoft.com/office/drawing/2014/main" id="{1482C01D-6A2A-42DB-A8AF-C05AAC3D877E}"/>
              </a:ext>
            </a:extLst>
          </p:cNvPr>
          <p:cNvGraphicFramePr>
            <a:graphicFrameLocks noGrp="1"/>
          </p:cNvGraphicFramePr>
          <p:nvPr>
            <p:extLst>
              <p:ext uri="{D42A27DB-BD31-4B8C-83A1-F6EECF244321}">
                <p14:modId xmlns:p14="http://schemas.microsoft.com/office/powerpoint/2010/main" val="444439154"/>
              </p:ext>
            </p:extLst>
          </p:nvPr>
        </p:nvGraphicFramePr>
        <p:xfrm>
          <a:off x="6240035" y="2270266"/>
          <a:ext cx="5553075" cy="2022332"/>
        </p:xfrm>
        <a:graphic>
          <a:graphicData uri="http://schemas.openxmlformats.org/drawingml/2006/table">
            <a:tbl>
              <a:tblPr firstRow="1" bandRow="1">
                <a:tableStyleId>{5C22544A-7EE6-4342-B048-85BDC9FD1C3A}</a:tableStyleId>
              </a:tblPr>
              <a:tblGrid>
                <a:gridCol w="2148591">
                  <a:extLst>
                    <a:ext uri="{9D8B030D-6E8A-4147-A177-3AD203B41FA5}">
                      <a16:colId xmlns:a16="http://schemas.microsoft.com/office/drawing/2014/main" val="4083939521"/>
                    </a:ext>
                  </a:extLst>
                </a:gridCol>
                <a:gridCol w="851121">
                  <a:extLst>
                    <a:ext uri="{9D8B030D-6E8A-4147-A177-3AD203B41FA5}">
                      <a16:colId xmlns:a16="http://schemas.microsoft.com/office/drawing/2014/main" val="142868948"/>
                    </a:ext>
                  </a:extLst>
                </a:gridCol>
                <a:gridCol w="851121">
                  <a:extLst>
                    <a:ext uri="{9D8B030D-6E8A-4147-A177-3AD203B41FA5}">
                      <a16:colId xmlns:a16="http://schemas.microsoft.com/office/drawing/2014/main" val="769657467"/>
                    </a:ext>
                  </a:extLst>
                </a:gridCol>
                <a:gridCol w="851121">
                  <a:extLst>
                    <a:ext uri="{9D8B030D-6E8A-4147-A177-3AD203B41FA5}">
                      <a16:colId xmlns:a16="http://schemas.microsoft.com/office/drawing/2014/main" val="2635338757"/>
                    </a:ext>
                  </a:extLst>
                </a:gridCol>
                <a:gridCol w="851121">
                  <a:extLst>
                    <a:ext uri="{9D8B030D-6E8A-4147-A177-3AD203B41FA5}">
                      <a16:colId xmlns:a16="http://schemas.microsoft.com/office/drawing/2014/main" val="3019647206"/>
                    </a:ext>
                  </a:extLst>
                </a:gridCol>
              </a:tblGrid>
              <a:tr h="354795">
                <a:tc>
                  <a:txBody>
                    <a:bodyPr/>
                    <a:lstStyle/>
                    <a:p>
                      <a:endParaRPr lang="en-US" sz="1400"/>
                    </a:p>
                  </a:txBody>
                  <a:tcPr anchor="ctr"/>
                </a:tc>
                <a:tc gridSpan="2">
                  <a:txBody>
                    <a:bodyPr/>
                    <a:lstStyle/>
                    <a:p>
                      <a:pPr algn="ctr"/>
                      <a:r>
                        <a:rPr lang="en-US" sz="1400"/>
                        <a:t>uIGHV</a:t>
                      </a:r>
                    </a:p>
                  </a:txBody>
                  <a:tcPr anchor="ctr"/>
                </a:tc>
                <a:tc hMerge="1">
                  <a:txBody>
                    <a:bodyPr/>
                    <a:lstStyle/>
                    <a:p>
                      <a:endParaRPr lang="en-US"/>
                    </a:p>
                  </a:txBody>
                  <a:tcPr/>
                </a:tc>
                <a:tc gridSpan="2">
                  <a:txBody>
                    <a:bodyPr/>
                    <a:lstStyle/>
                    <a:p>
                      <a:pPr algn="ctr"/>
                      <a:r>
                        <a:rPr lang="en-US" sz="1400"/>
                        <a:t>mIGHV</a:t>
                      </a:r>
                    </a:p>
                  </a:txBody>
                  <a:tcPr anchor="ctr"/>
                </a:tc>
                <a:tc hMerge="1">
                  <a:txBody>
                    <a:bodyPr/>
                    <a:lstStyle/>
                    <a:p>
                      <a:endParaRPr lang="en-US"/>
                    </a:p>
                  </a:txBody>
                  <a:tcPr/>
                </a:tc>
                <a:extLst>
                  <a:ext uri="{0D108BD9-81ED-4DB2-BD59-A6C34878D82A}">
                    <a16:rowId xmlns:a16="http://schemas.microsoft.com/office/drawing/2014/main" val="1832919978"/>
                  </a:ext>
                </a:extLst>
              </a:tr>
              <a:tr h="603152">
                <a:tc>
                  <a:txBody>
                    <a:bodyPr/>
                    <a:lstStyle/>
                    <a:p>
                      <a:r>
                        <a:rPr lang="en-US" sz="1400" b="1"/>
                        <a:t>Patients with uMRD (%)</a:t>
                      </a:r>
                    </a:p>
                  </a:txBody>
                  <a:tcPr anchor="ctr"/>
                </a:tc>
                <a:tc>
                  <a:txBody>
                    <a:bodyPr/>
                    <a:lstStyle/>
                    <a:p>
                      <a:pPr algn="ctr"/>
                      <a:r>
                        <a:rPr lang="en-US" sz="1400"/>
                        <a:t>BM (n=55)</a:t>
                      </a:r>
                    </a:p>
                  </a:txBody>
                  <a:tcPr anchor="ctr"/>
                </a:tc>
                <a:tc>
                  <a:txBody>
                    <a:bodyPr/>
                    <a:lstStyle/>
                    <a:p>
                      <a:pPr algn="ctr"/>
                      <a:r>
                        <a:rPr lang="en-US" sz="1400"/>
                        <a:t>PB </a:t>
                      </a:r>
                    </a:p>
                    <a:p>
                      <a:pPr algn="ctr"/>
                      <a:r>
                        <a:rPr lang="en-US" sz="1400"/>
                        <a:t>(n=55)</a:t>
                      </a:r>
                    </a:p>
                  </a:txBody>
                  <a:tcPr anchor="ctr"/>
                </a:tc>
                <a:tc>
                  <a:txBody>
                    <a:bodyPr/>
                    <a:lstStyle/>
                    <a:p>
                      <a:pPr algn="ctr"/>
                      <a:r>
                        <a:rPr lang="en-US" sz="1400"/>
                        <a:t>BM (n=27)</a:t>
                      </a:r>
                    </a:p>
                  </a:txBody>
                  <a:tcPr anchor="ctr"/>
                </a:tc>
                <a:tc>
                  <a:txBody>
                    <a:bodyPr/>
                    <a:lstStyle/>
                    <a:p>
                      <a:pPr algn="ctr"/>
                      <a:r>
                        <a:rPr lang="en-US" sz="1400"/>
                        <a:t>PB (n=27)</a:t>
                      </a:r>
                    </a:p>
                  </a:txBody>
                  <a:tcPr anchor="ctr"/>
                </a:tc>
                <a:extLst>
                  <a:ext uri="{0D108BD9-81ED-4DB2-BD59-A6C34878D82A}">
                    <a16:rowId xmlns:a16="http://schemas.microsoft.com/office/drawing/2014/main" val="1787700261"/>
                  </a:ext>
                </a:extLst>
              </a:tr>
              <a:tr h="354795">
                <a:tc>
                  <a:txBody>
                    <a:bodyPr/>
                    <a:lstStyle/>
                    <a:p>
                      <a:r>
                        <a:rPr lang="en-US" sz="1400"/>
                        <a:t>MRD &gt;10</a:t>
                      </a:r>
                      <a:r>
                        <a:rPr lang="en-US" sz="1400" baseline="30000"/>
                        <a:t>-5</a:t>
                      </a:r>
                      <a:r>
                        <a:rPr lang="en-US" sz="1400" baseline="0"/>
                        <a:t> to</a:t>
                      </a:r>
                      <a:r>
                        <a:rPr lang="en-US" sz="1400"/>
                        <a:t> &lt;10</a:t>
                      </a:r>
                      <a:r>
                        <a:rPr lang="en-US" sz="1400" baseline="30000"/>
                        <a:t>-4</a:t>
                      </a:r>
                    </a:p>
                  </a:txBody>
                  <a:tcPr anchor="ctr"/>
                </a:tc>
                <a:tc>
                  <a:txBody>
                    <a:bodyPr/>
                    <a:lstStyle/>
                    <a:p>
                      <a:pPr algn="ctr"/>
                      <a:r>
                        <a:rPr lang="en-US" sz="1400"/>
                        <a:t>12.7</a:t>
                      </a:r>
                    </a:p>
                  </a:txBody>
                  <a:tcPr anchor="ctr"/>
                </a:tc>
                <a:tc>
                  <a:txBody>
                    <a:bodyPr/>
                    <a:lstStyle/>
                    <a:p>
                      <a:pPr algn="ctr"/>
                      <a:r>
                        <a:rPr lang="en-US" sz="1400"/>
                        <a:t>12.7</a:t>
                      </a:r>
                    </a:p>
                  </a:txBody>
                  <a:tcPr anchor="ctr"/>
                </a:tc>
                <a:tc>
                  <a:txBody>
                    <a:bodyPr/>
                    <a:lstStyle/>
                    <a:p>
                      <a:pPr algn="ctr"/>
                      <a:r>
                        <a:rPr lang="en-US" sz="1400"/>
                        <a:t>14.8</a:t>
                      </a:r>
                    </a:p>
                  </a:txBody>
                  <a:tcPr anchor="ctr"/>
                </a:tc>
                <a:tc>
                  <a:txBody>
                    <a:bodyPr/>
                    <a:lstStyle/>
                    <a:p>
                      <a:pPr algn="ctr"/>
                      <a:r>
                        <a:rPr lang="en-US" sz="1400"/>
                        <a:t>7.4</a:t>
                      </a:r>
                    </a:p>
                  </a:txBody>
                  <a:tcPr anchor="ctr"/>
                </a:tc>
                <a:extLst>
                  <a:ext uri="{0D108BD9-81ED-4DB2-BD59-A6C34878D82A}">
                    <a16:rowId xmlns:a16="http://schemas.microsoft.com/office/drawing/2014/main" val="3355418339"/>
                  </a:ext>
                </a:extLst>
              </a:tr>
              <a:tr h="354795">
                <a:tc>
                  <a:txBody>
                    <a:bodyPr/>
                    <a:lstStyle/>
                    <a:p>
                      <a:r>
                        <a:rPr lang="en-US" sz="1400"/>
                        <a:t>MRD &lt;10</a:t>
                      </a:r>
                      <a:r>
                        <a:rPr lang="en-US" sz="1400" baseline="30000"/>
                        <a:t>-5</a:t>
                      </a:r>
                      <a:endParaRPr lang="en-US" sz="1400"/>
                    </a:p>
                  </a:txBody>
                  <a:tcPr anchor="ctr"/>
                </a:tc>
                <a:tc>
                  <a:txBody>
                    <a:bodyPr/>
                    <a:lstStyle/>
                    <a:p>
                      <a:pPr algn="ctr"/>
                      <a:r>
                        <a:rPr lang="en-US" sz="1400"/>
                        <a:t>45.5</a:t>
                      </a:r>
                    </a:p>
                  </a:txBody>
                  <a:tcPr anchor="ctr"/>
                </a:tc>
                <a:tc>
                  <a:txBody>
                    <a:bodyPr/>
                    <a:lstStyle/>
                    <a:p>
                      <a:pPr algn="ctr"/>
                      <a:r>
                        <a:rPr lang="en-US" sz="1400"/>
                        <a:t>49.1</a:t>
                      </a:r>
                    </a:p>
                  </a:txBody>
                  <a:tcPr anchor="ctr"/>
                </a:tc>
                <a:tc>
                  <a:txBody>
                    <a:bodyPr/>
                    <a:lstStyle/>
                    <a:p>
                      <a:pPr algn="ctr"/>
                      <a:r>
                        <a:rPr lang="en-US" sz="1400"/>
                        <a:t>29.6</a:t>
                      </a:r>
                    </a:p>
                  </a:txBody>
                  <a:tcPr anchor="ctr"/>
                </a:tc>
                <a:tc>
                  <a:txBody>
                    <a:bodyPr/>
                    <a:lstStyle/>
                    <a:p>
                      <a:pPr algn="ctr"/>
                      <a:r>
                        <a:rPr lang="en-US" sz="1400"/>
                        <a:t>37.0</a:t>
                      </a:r>
                    </a:p>
                  </a:txBody>
                  <a:tcPr anchor="ctr"/>
                </a:tc>
                <a:extLst>
                  <a:ext uri="{0D108BD9-81ED-4DB2-BD59-A6C34878D82A}">
                    <a16:rowId xmlns:a16="http://schemas.microsoft.com/office/drawing/2014/main" val="3967733942"/>
                  </a:ext>
                </a:extLst>
              </a:tr>
              <a:tr h="354795">
                <a:tc>
                  <a:txBody>
                    <a:bodyPr/>
                    <a:lstStyle/>
                    <a:p>
                      <a:r>
                        <a:rPr lang="en-US" sz="1400" b="1"/>
                        <a:t>Total</a:t>
                      </a:r>
                    </a:p>
                  </a:txBody>
                  <a:tcPr anchor="ctr"/>
                </a:tc>
                <a:tc>
                  <a:txBody>
                    <a:bodyPr/>
                    <a:lstStyle/>
                    <a:p>
                      <a:pPr algn="ctr"/>
                      <a:r>
                        <a:rPr lang="en-US" sz="1400" b="1"/>
                        <a:t>58.2</a:t>
                      </a:r>
                    </a:p>
                  </a:txBody>
                  <a:tcPr anchor="ctr"/>
                </a:tc>
                <a:tc>
                  <a:txBody>
                    <a:bodyPr/>
                    <a:lstStyle/>
                    <a:p>
                      <a:pPr algn="ctr"/>
                      <a:r>
                        <a:rPr lang="en-US" sz="1400" b="1"/>
                        <a:t>61.8</a:t>
                      </a:r>
                    </a:p>
                  </a:txBody>
                  <a:tcPr anchor="ctr"/>
                </a:tc>
                <a:tc>
                  <a:txBody>
                    <a:bodyPr/>
                    <a:lstStyle/>
                    <a:p>
                      <a:pPr algn="ctr"/>
                      <a:r>
                        <a:rPr lang="en-US" sz="1400" b="1"/>
                        <a:t>44.4</a:t>
                      </a:r>
                    </a:p>
                  </a:txBody>
                  <a:tcPr anchor="ctr"/>
                </a:tc>
                <a:tc>
                  <a:txBody>
                    <a:bodyPr/>
                    <a:lstStyle/>
                    <a:p>
                      <a:pPr algn="ctr"/>
                      <a:r>
                        <a:rPr lang="en-US" sz="1400" b="1"/>
                        <a:t>44.4</a:t>
                      </a:r>
                    </a:p>
                  </a:txBody>
                  <a:tcPr anchor="ctr"/>
                </a:tc>
                <a:extLst>
                  <a:ext uri="{0D108BD9-81ED-4DB2-BD59-A6C34878D82A}">
                    <a16:rowId xmlns:a16="http://schemas.microsoft.com/office/drawing/2014/main" val="549698307"/>
                  </a:ext>
                </a:extLst>
              </a:tr>
            </a:tbl>
          </a:graphicData>
        </a:graphic>
      </p:graphicFrame>
      <p:sp>
        <p:nvSpPr>
          <p:cNvPr id="15" name="TextBox 14">
            <a:extLst>
              <a:ext uri="{FF2B5EF4-FFF2-40B4-BE49-F238E27FC236}">
                <a16:creationId xmlns:a16="http://schemas.microsoft.com/office/drawing/2014/main" id="{994C9968-EF6B-4407-BBE1-098BB20D17E5}"/>
              </a:ext>
            </a:extLst>
          </p:cNvPr>
          <p:cNvSpPr txBox="1"/>
          <p:nvPr/>
        </p:nvSpPr>
        <p:spPr>
          <a:xfrm>
            <a:off x="416534" y="4508039"/>
            <a:ext cx="11365538" cy="338554"/>
          </a:xfrm>
          <a:prstGeom prst="rect">
            <a:avLst/>
          </a:prstGeom>
          <a:solidFill>
            <a:schemeClr val="bg2">
              <a:lumMod val="20000"/>
              <a:lumOff val="80000"/>
            </a:schemeClr>
          </a:solidFill>
        </p:spPr>
        <p:txBody>
          <a:bodyPr wrap="square" anchor="ctr" anchorCtr="0">
            <a:noAutofit/>
          </a:bodyPr>
          <a:lstStyle/>
          <a:p>
            <a:pPr algn="ctr">
              <a:buClr>
                <a:schemeClr val="bg2"/>
              </a:buClr>
            </a:pPr>
            <a:r>
              <a:rPr lang="en-US" sz="1400"/>
              <a:t>Among patients with mutated </a:t>
            </a:r>
            <a:r>
              <a:rPr lang="en-US" sz="1400" i="1"/>
              <a:t>TP53</a:t>
            </a:r>
            <a:r>
              <a:rPr lang="en-US" sz="1400"/>
              <a:t>, 5 of 7 achieved uMRD 10</a:t>
            </a:r>
            <a:r>
              <a:rPr lang="en-US" sz="1400" baseline="30000"/>
              <a:t>-5</a:t>
            </a:r>
            <a:r>
              <a:rPr lang="en-US" sz="1400"/>
              <a:t> in both BM and PB with Ibr+Ven</a:t>
            </a:r>
            <a:endParaRPr lang="en-US" sz="1400" baseline="30000"/>
          </a:p>
        </p:txBody>
      </p:sp>
    </p:spTree>
    <p:extLst>
      <p:ext uri="{BB962C8B-B14F-4D97-AF65-F5344CB8AC3E}">
        <p14:creationId xmlns:p14="http://schemas.microsoft.com/office/powerpoint/2010/main" val="2388120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Grafik 125">
            <a:extLst>
              <a:ext uri="{FF2B5EF4-FFF2-40B4-BE49-F238E27FC236}">
                <a16:creationId xmlns:a16="http://schemas.microsoft.com/office/drawing/2014/main" id="{911624D9-2F8A-42D9-9564-34DBBD7D9D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0504" y="1917214"/>
            <a:ext cx="3663125" cy="1761363"/>
          </a:xfrm>
          <a:prstGeom prst="rect">
            <a:avLst/>
          </a:prstGeom>
        </p:spPr>
      </p:pic>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Clb, chlorambucil; CR, complete response; CRi, complete remission with incomplete hematologic recovery; Ibr, ibrutinib; O, obinutuzumab; PFS, progression-free survival; PR, partial response; uMRD, undetectable minimal residual disease; Ven, venetoclax.</a:t>
            </a:r>
          </a:p>
          <a:p>
            <a:r>
              <a:rPr lang="en-US" b="1">
                <a:latin typeface="Arial" panose="020B0604020202020204" pitchFamily="34" charset="0"/>
                <a:cs typeface="Arial" panose="020B0604020202020204" pitchFamily="34" charset="0"/>
              </a:rPr>
              <a:t>Munir, T. Abstract 70 presented at ASH 2021.</a:t>
            </a:r>
          </a:p>
        </p:txBody>
      </p:sp>
      <p:sp>
        <p:nvSpPr>
          <p:cNvPr id="5" name="object 5"/>
          <p:cNvSpPr txBox="1">
            <a:spLocks noGrp="1"/>
          </p:cNvSpPr>
          <p:nvPr>
            <p:ph type="title"/>
          </p:nvPr>
        </p:nvSpPr>
        <p:spPr/>
        <p:txBody>
          <a:bodyPr/>
          <a:lstStyle/>
          <a:p>
            <a:r>
              <a:rPr lang="en-GB"/>
              <a:t>Impact of CR/CRi vs PR on PFS</a:t>
            </a:r>
          </a:p>
        </p:txBody>
      </p:sp>
      <p:sp>
        <p:nvSpPr>
          <p:cNvPr id="19" name="Textplatzhalter 18">
            <a:extLst>
              <a:ext uri="{FF2B5EF4-FFF2-40B4-BE49-F238E27FC236}">
                <a16:creationId xmlns:a16="http://schemas.microsoft.com/office/drawing/2014/main" id="{BD2CB782-4FDD-2747-AEF5-7835F5D6376E}"/>
              </a:ext>
            </a:extLst>
          </p:cNvPr>
          <p:cNvSpPr>
            <a:spLocks noGrp="1"/>
          </p:cNvSpPr>
          <p:nvPr>
            <p:ph type="body" sz="quarter" idx="12"/>
          </p:nvPr>
        </p:nvSpPr>
        <p:spPr/>
        <p:txBody>
          <a:bodyPr/>
          <a:lstStyle/>
          <a:p>
            <a:r>
              <a:rPr lang="de-DE" err="1"/>
              <a:t>Ibr+Ven</a:t>
            </a:r>
            <a:endParaRPr lang="de-DE"/>
          </a:p>
        </p:txBody>
      </p:sp>
      <p:sp>
        <p:nvSpPr>
          <p:cNvPr id="21" name="Textplatzhalter 20">
            <a:extLst>
              <a:ext uri="{FF2B5EF4-FFF2-40B4-BE49-F238E27FC236}">
                <a16:creationId xmlns:a16="http://schemas.microsoft.com/office/drawing/2014/main" id="{EB76BDDA-B8D0-0940-B75F-CFD11FF0BE8A}"/>
              </a:ext>
            </a:extLst>
          </p:cNvPr>
          <p:cNvSpPr>
            <a:spLocks noGrp="1"/>
          </p:cNvSpPr>
          <p:nvPr>
            <p:ph type="body" sz="quarter" idx="13"/>
          </p:nvPr>
        </p:nvSpPr>
        <p:spPr/>
        <p:txBody>
          <a:bodyPr/>
          <a:lstStyle/>
          <a:p>
            <a:r>
              <a:rPr lang="de-DE" err="1"/>
              <a:t>Clb+O</a:t>
            </a:r>
            <a:endParaRPr lang="de-DE"/>
          </a:p>
        </p:txBody>
      </p:sp>
      <p:sp>
        <p:nvSpPr>
          <p:cNvPr id="7" name="TextBox 6">
            <a:extLst>
              <a:ext uri="{FF2B5EF4-FFF2-40B4-BE49-F238E27FC236}">
                <a16:creationId xmlns:a16="http://schemas.microsoft.com/office/drawing/2014/main" id="{B7EEE86F-96B5-4294-8611-9848331F28AA}"/>
              </a:ext>
            </a:extLst>
          </p:cNvPr>
          <p:cNvSpPr txBox="1"/>
          <p:nvPr/>
        </p:nvSpPr>
        <p:spPr>
          <a:xfrm>
            <a:off x="407988" y="5833958"/>
            <a:ext cx="11376025" cy="461665"/>
          </a:xfrm>
          <a:prstGeom prst="rect">
            <a:avLst/>
          </a:prstGeom>
          <a:solidFill>
            <a:schemeClr val="bg2">
              <a:lumMod val="20000"/>
              <a:lumOff val="80000"/>
            </a:schemeClr>
          </a:solidFill>
        </p:spPr>
        <p:txBody>
          <a:bodyPr wrap="square" anchor="ctr" anchorCtr="0">
            <a:spAutoFit/>
          </a:bodyPr>
          <a:lstStyle/>
          <a:p>
            <a:pPr algn="ctr">
              <a:buClr>
                <a:schemeClr val="bg2"/>
              </a:buClr>
            </a:pPr>
            <a:r>
              <a:rPr lang="en-US" sz="1200"/>
              <a:t>30-month PFS remained &gt;85% for patients with CR/CRi or PR with Ibr+Ven, while most patients with PR had progressed in Clb+O arm (median follow-up 34.1 months) </a:t>
            </a:r>
          </a:p>
        </p:txBody>
      </p:sp>
      <p:cxnSp>
        <p:nvCxnSpPr>
          <p:cNvPr id="18" name="Gerader Verbinder 17">
            <a:extLst>
              <a:ext uri="{FF2B5EF4-FFF2-40B4-BE49-F238E27FC236}">
                <a16:creationId xmlns:a16="http://schemas.microsoft.com/office/drawing/2014/main" id="{81FE8EC6-F373-47CF-983B-13F93B9BFB21}"/>
              </a:ext>
            </a:extLst>
          </p:cNvPr>
          <p:cNvCxnSpPr/>
          <p:nvPr/>
        </p:nvCxnSpPr>
        <p:spPr>
          <a:xfrm>
            <a:off x="1659198" y="1911268"/>
            <a:ext cx="0" cy="25812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92D4C2D2-2377-410E-A243-812A8AE8B495}"/>
              </a:ext>
            </a:extLst>
          </p:cNvPr>
          <p:cNvCxnSpPr>
            <a:cxnSpLocks/>
          </p:cNvCxnSpPr>
          <p:nvPr/>
        </p:nvCxnSpPr>
        <p:spPr>
          <a:xfrm flipH="1">
            <a:off x="1648143" y="4487780"/>
            <a:ext cx="378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A3CFA934-1001-41C4-959A-12E25A36F75A}"/>
              </a:ext>
            </a:extLst>
          </p:cNvPr>
          <p:cNvCxnSpPr/>
          <p:nvPr/>
        </p:nvCxnSpPr>
        <p:spPr>
          <a:xfrm flipH="1">
            <a:off x="1599667" y="3432886"/>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FC95A90E-54D5-4294-906C-D91E909C364B}"/>
              </a:ext>
            </a:extLst>
          </p:cNvPr>
          <p:cNvCxnSpPr/>
          <p:nvPr/>
        </p:nvCxnSpPr>
        <p:spPr>
          <a:xfrm flipH="1">
            <a:off x="1599667" y="3675773"/>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4BF9C1D9-3442-45F5-BE22-D4B20DD32EE7}"/>
              </a:ext>
            </a:extLst>
          </p:cNvPr>
          <p:cNvCxnSpPr/>
          <p:nvPr/>
        </p:nvCxnSpPr>
        <p:spPr>
          <a:xfrm flipH="1">
            <a:off x="1599667" y="3930566"/>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D294557C-47DC-4BF4-9816-7373C3E881EB}"/>
              </a:ext>
            </a:extLst>
          </p:cNvPr>
          <p:cNvCxnSpPr/>
          <p:nvPr/>
        </p:nvCxnSpPr>
        <p:spPr>
          <a:xfrm flipH="1">
            <a:off x="1599667" y="4175835"/>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48C13B14-D0D6-4828-BE87-13423BF9EA9D}"/>
              </a:ext>
            </a:extLst>
          </p:cNvPr>
          <p:cNvCxnSpPr/>
          <p:nvPr/>
        </p:nvCxnSpPr>
        <p:spPr>
          <a:xfrm flipH="1">
            <a:off x="1599667" y="4425867"/>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C7225190-3BFC-4562-81EB-FADEF8C7B9F5}"/>
              </a:ext>
            </a:extLst>
          </p:cNvPr>
          <p:cNvCxnSpPr/>
          <p:nvPr/>
        </p:nvCxnSpPr>
        <p:spPr>
          <a:xfrm flipH="1">
            <a:off x="1599667" y="3175710"/>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71AF9183-83B3-4278-98B2-E70B4F4B673F}"/>
              </a:ext>
            </a:extLst>
          </p:cNvPr>
          <p:cNvCxnSpPr/>
          <p:nvPr/>
        </p:nvCxnSpPr>
        <p:spPr>
          <a:xfrm flipH="1">
            <a:off x="1599667" y="2928057"/>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D6F1E7F1-C989-4D8C-BFFF-8953AB1A3A80}"/>
              </a:ext>
            </a:extLst>
          </p:cNvPr>
          <p:cNvCxnSpPr/>
          <p:nvPr/>
        </p:nvCxnSpPr>
        <p:spPr>
          <a:xfrm flipH="1">
            <a:off x="1599667" y="2680402"/>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4421EC9B-C5D9-44C4-9F69-69D47941EA38}"/>
              </a:ext>
            </a:extLst>
          </p:cNvPr>
          <p:cNvCxnSpPr/>
          <p:nvPr/>
        </p:nvCxnSpPr>
        <p:spPr>
          <a:xfrm flipH="1">
            <a:off x="1599667" y="2427987"/>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690A91E1-CD9D-410F-AECB-E8DF6592DAD1}"/>
              </a:ext>
            </a:extLst>
          </p:cNvPr>
          <p:cNvCxnSpPr/>
          <p:nvPr/>
        </p:nvCxnSpPr>
        <p:spPr>
          <a:xfrm flipH="1">
            <a:off x="1599667" y="2180337"/>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E5A5EDAF-3CEC-4551-A96F-CD936B10D380}"/>
              </a:ext>
            </a:extLst>
          </p:cNvPr>
          <p:cNvCxnSpPr/>
          <p:nvPr/>
        </p:nvCxnSpPr>
        <p:spPr>
          <a:xfrm flipH="1">
            <a:off x="1599667" y="1920781"/>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79707551-6101-4F0E-ADAE-D486E9CADB1F}"/>
              </a:ext>
            </a:extLst>
          </p:cNvPr>
          <p:cNvCxnSpPr>
            <a:cxnSpLocks/>
          </p:cNvCxnSpPr>
          <p:nvPr/>
        </p:nvCxnSpPr>
        <p:spPr>
          <a:xfrm flipV="1">
            <a:off x="1738970" y="4487780"/>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1F113EB9-2DD8-4917-95DF-A152B22BD299}"/>
              </a:ext>
            </a:extLst>
          </p:cNvPr>
          <p:cNvCxnSpPr>
            <a:cxnSpLocks/>
          </p:cNvCxnSpPr>
          <p:nvPr/>
        </p:nvCxnSpPr>
        <p:spPr>
          <a:xfrm flipV="1">
            <a:off x="2477166" y="4487780"/>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0539ADEF-8B75-47B3-96CB-F7691358A841}"/>
              </a:ext>
            </a:extLst>
          </p:cNvPr>
          <p:cNvCxnSpPr>
            <a:cxnSpLocks/>
          </p:cNvCxnSpPr>
          <p:nvPr/>
        </p:nvCxnSpPr>
        <p:spPr>
          <a:xfrm flipV="1">
            <a:off x="3214163" y="4487780"/>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344F7AB0-1F82-47FC-934A-0905CB67CAAF}"/>
              </a:ext>
            </a:extLst>
          </p:cNvPr>
          <p:cNvCxnSpPr>
            <a:cxnSpLocks/>
          </p:cNvCxnSpPr>
          <p:nvPr/>
        </p:nvCxnSpPr>
        <p:spPr>
          <a:xfrm flipV="1">
            <a:off x="3945217" y="4487780"/>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D55E7B5E-A122-4390-B44E-8C2303C1D658}"/>
              </a:ext>
            </a:extLst>
          </p:cNvPr>
          <p:cNvCxnSpPr>
            <a:cxnSpLocks/>
          </p:cNvCxnSpPr>
          <p:nvPr/>
        </p:nvCxnSpPr>
        <p:spPr>
          <a:xfrm flipV="1">
            <a:off x="4678642" y="4487780"/>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DD0E29BF-32AB-4B91-84AF-F2B5E1A6A41E}"/>
              </a:ext>
            </a:extLst>
          </p:cNvPr>
          <p:cNvCxnSpPr>
            <a:cxnSpLocks/>
          </p:cNvCxnSpPr>
          <p:nvPr/>
        </p:nvCxnSpPr>
        <p:spPr>
          <a:xfrm flipV="1">
            <a:off x="5423954" y="4487780"/>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feld 43">
            <a:extLst>
              <a:ext uri="{FF2B5EF4-FFF2-40B4-BE49-F238E27FC236}">
                <a16:creationId xmlns:a16="http://schemas.microsoft.com/office/drawing/2014/main" id="{C64A7B8F-358A-43C1-A486-2F6DF5F74D97}"/>
              </a:ext>
            </a:extLst>
          </p:cNvPr>
          <p:cNvSpPr txBox="1"/>
          <p:nvPr/>
        </p:nvSpPr>
        <p:spPr>
          <a:xfrm>
            <a:off x="1606538" y="4521993"/>
            <a:ext cx="269626" cy="276999"/>
          </a:xfrm>
          <a:prstGeom prst="rect">
            <a:avLst/>
          </a:prstGeom>
          <a:noFill/>
        </p:spPr>
        <p:txBody>
          <a:bodyPr wrap="none" rtlCol="0">
            <a:spAutoFit/>
          </a:bodyPr>
          <a:lstStyle/>
          <a:p>
            <a:r>
              <a:rPr lang="de-DE" sz="1200"/>
              <a:t>0</a:t>
            </a:r>
          </a:p>
        </p:txBody>
      </p:sp>
      <p:sp>
        <p:nvSpPr>
          <p:cNvPr id="45" name="Textfeld 44">
            <a:extLst>
              <a:ext uri="{FF2B5EF4-FFF2-40B4-BE49-F238E27FC236}">
                <a16:creationId xmlns:a16="http://schemas.microsoft.com/office/drawing/2014/main" id="{4E3BE3BC-FBA7-4547-A16F-E385C1E98838}"/>
              </a:ext>
            </a:extLst>
          </p:cNvPr>
          <p:cNvSpPr txBox="1"/>
          <p:nvPr/>
        </p:nvSpPr>
        <p:spPr>
          <a:xfrm>
            <a:off x="2343652" y="4521993"/>
            <a:ext cx="269626" cy="276999"/>
          </a:xfrm>
          <a:prstGeom prst="rect">
            <a:avLst/>
          </a:prstGeom>
          <a:noFill/>
        </p:spPr>
        <p:txBody>
          <a:bodyPr wrap="none" rtlCol="0">
            <a:spAutoFit/>
          </a:bodyPr>
          <a:lstStyle/>
          <a:p>
            <a:r>
              <a:rPr lang="de-DE" sz="1200"/>
              <a:t>6</a:t>
            </a:r>
          </a:p>
        </p:txBody>
      </p:sp>
      <p:sp>
        <p:nvSpPr>
          <p:cNvPr id="46" name="Textfeld 45">
            <a:extLst>
              <a:ext uri="{FF2B5EF4-FFF2-40B4-BE49-F238E27FC236}">
                <a16:creationId xmlns:a16="http://schemas.microsoft.com/office/drawing/2014/main" id="{FD1BF846-61E6-4F20-90E2-371C4A2FBCF7}"/>
              </a:ext>
            </a:extLst>
          </p:cNvPr>
          <p:cNvSpPr txBox="1"/>
          <p:nvPr/>
        </p:nvSpPr>
        <p:spPr>
          <a:xfrm>
            <a:off x="3037660" y="4521316"/>
            <a:ext cx="354584" cy="276999"/>
          </a:xfrm>
          <a:prstGeom prst="rect">
            <a:avLst/>
          </a:prstGeom>
          <a:noFill/>
        </p:spPr>
        <p:txBody>
          <a:bodyPr wrap="none" rtlCol="0">
            <a:spAutoFit/>
          </a:bodyPr>
          <a:lstStyle/>
          <a:p>
            <a:r>
              <a:rPr lang="de-DE" sz="1200"/>
              <a:t>12</a:t>
            </a:r>
          </a:p>
        </p:txBody>
      </p:sp>
      <p:sp>
        <p:nvSpPr>
          <p:cNvPr id="47" name="Textfeld 46">
            <a:extLst>
              <a:ext uri="{FF2B5EF4-FFF2-40B4-BE49-F238E27FC236}">
                <a16:creationId xmlns:a16="http://schemas.microsoft.com/office/drawing/2014/main" id="{BEB727AF-2C1C-473D-97AE-866469BAC148}"/>
              </a:ext>
            </a:extLst>
          </p:cNvPr>
          <p:cNvSpPr txBox="1"/>
          <p:nvPr/>
        </p:nvSpPr>
        <p:spPr>
          <a:xfrm>
            <a:off x="3768826" y="4528261"/>
            <a:ext cx="354584" cy="276999"/>
          </a:xfrm>
          <a:prstGeom prst="rect">
            <a:avLst/>
          </a:prstGeom>
          <a:noFill/>
        </p:spPr>
        <p:txBody>
          <a:bodyPr wrap="none" rtlCol="0">
            <a:spAutoFit/>
          </a:bodyPr>
          <a:lstStyle/>
          <a:p>
            <a:r>
              <a:rPr lang="de-DE" sz="1200"/>
              <a:t>18</a:t>
            </a:r>
          </a:p>
        </p:txBody>
      </p:sp>
      <p:sp>
        <p:nvSpPr>
          <p:cNvPr id="48" name="Textfeld 47">
            <a:extLst>
              <a:ext uri="{FF2B5EF4-FFF2-40B4-BE49-F238E27FC236}">
                <a16:creationId xmlns:a16="http://schemas.microsoft.com/office/drawing/2014/main" id="{4C004E7A-F53C-4845-ADED-4BB15DFBCEDC}"/>
              </a:ext>
            </a:extLst>
          </p:cNvPr>
          <p:cNvSpPr txBox="1"/>
          <p:nvPr/>
        </p:nvSpPr>
        <p:spPr>
          <a:xfrm>
            <a:off x="4502437" y="4528261"/>
            <a:ext cx="354584" cy="276999"/>
          </a:xfrm>
          <a:prstGeom prst="rect">
            <a:avLst/>
          </a:prstGeom>
          <a:noFill/>
        </p:spPr>
        <p:txBody>
          <a:bodyPr wrap="none" rtlCol="0">
            <a:spAutoFit/>
          </a:bodyPr>
          <a:lstStyle/>
          <a:p>
            <a:r>
              <a:rPr lang="de-DE" sz="1200"/>
              <a:t>24</a:t>
            </a:r>
          </a:p>
        </p:txBody>
      </p:sp>
      <p:sp>
        <p:nvSpPr>
          <p:cNvPr id="49" name="Textfeld 48">
            <a:extLst>
              <a:ext uri="{FF2B5EF4-FFF2-40B4-BE49-F238E27FC236}">
                <a16:creationId xmlns:a16="http://schemas.microsoft.com/office/drawing/2014/main" id="{00DD6EBB-F54D-412A-9022-B536ACFC7793}"/>
              </a:ext>
            </a:extLst>
          </p:cNvPr>
          <p:cNvSpPr txBox="1"/>
          <p:nvPr/>
        </p:nvSpPr>
        <p:spPr>
          <a:xfrm>
            <a:off x="5247777" y="4529389"/>
            <a:ext cx="354584" cy="276999"/>
          </a:xfrm>
          <a:prstGeom prst="rect">
            <a:avLst/>
          </a:prstGeom>
          <a:noFill/>
        </p:spPr>
        <p:txBody>
          <a:bodyPr wrap="none" rtlCol="0">
            <a:spAutoFit/>
          </a:bodyPr>
          <a:lstStyle/>
          <a:p>
            <a:r>
              <a:rPr lang="de-DE" sz="1200"/>
              <a:t>30</a:t>
            </a:r>
          </a:p>
        </p:txBody>
      </p:sp>
      <p:sp>
        <p:nvSpPr>
          <p:cNvPr id="50" name="Textfeld 49">
            <a:extLst>
              <a:ext uri="{FF2B5EF4-FFF2-40B4-BE49-F238E27FC236}">
                <a16:creationId xmlns:a16="http://schemas.microsoft.com/office/drawing/2014/main" id="{A272EA06-E471-415C-BB2F-A270EECC3ACD}"/>
              </a:ext>
            </a:extLst>
          </p:cNvPr>
          <p:cNvSpPr txBox="1"/>
          <p:nvPr/>
        </p:nvSpPr>
        <p:spPr>
          <a:xfrm>
            <a:off x="1377670" y="4287366"/>
            <a:ext cx="269626" cy="276999"/>
          </a:xfrm>
          <a:prstGeom prst="rect">
            <a:avLst/>
          </a:prstGeom>
          <a:noFill/>
        </p:spPr>
        <p:txBody>
          <a:bodyPr wrap="none" rtlCol="0">
            <a:spAutoFit/>
          </a:bodyPr>
          <a:lstStyle/>
          <a:p>
            <a:r>
              <a:rPr lang="de-DE" sz="1200"/>
              <a:t>0</a:t>
            </a:r>
          </a:p>
        </p:txBody>
      </p:sp>
      <p:sp>
        <p:nvSpPr>
          <p:cNvPr id="51" name="Textfeld 50">
            <a:extLst>
              <a:ext uri="{FF2B5EF4-FFF2-40B4-BE49-F238E27FC236}">
                <a16:creationId xmlns:a16="http://schemas.microsoft.com/office/drawing/2014/main" id="{B62CB9A9-3A2F-40E6-A2F7-9001FF13AA1D}"/>
              </a:ext>
            </a:extLst>
          </p:cNvPr>
          <p:cNvSpPr txBox="1"/>
          <p:nvPr/>
        </p:nvSpPr>
        <p:spPr>
          <a:xfrm>
            <a:off x="1291520" y="4037332"/>
            <a:ext cx="354584" cy="276999"/>
          </a:xfrm>
          <a:prstGeom prst="rect">
            <a:avLst/>
          </a:prstGeom>
          <a:noFill/>
        </p:spPr>
        <p:txBody>
          <a:bodyPr wrap="none" rtlCol="0">
            <a:spAutoFit/>
          </a:bodyPr>
          <a:lstStyle/>
          <a:p>
            <a:r>
              <a:rPr lang="de-DE" sz="1200"/>
              <a:t>10</a:t>
            </a:r>
          </a:p>
        </p:txBody>
      </p:sp>
      <p:sp>
        <p:nvSpPr>
          <p:cNvPr id="52" name="Textfeld 51">
            <a:extLst>
              <a:ext uri="{FF2B5EF4-FFF2-40B4-BE49-F238E27FC236}">
                <a16:creationId xmlns:a16="http://schemas.microsoft.com/office/drawing/2014/main" id="{BE977061-EC2D-4276-9292-BA52762A79D4}"/>
              </a:ext>
            </a:extLst>
          </p:cNvPr>
          <p:cNvSpPr txBox="1"/>
          <p:nvPr/>
        </p:nvSpPr>
        <p:spPr>
          <a:xfrm>
            <a:off x="1291520" y="3791764"/>
            <a:ext cx="354584" cy="276999"/>
          </a:xfrm>
          <a:prstGeom prst="rect">
            <a:avLst/>
          </a:prstGeom>
          <a:noFill/>
        </p:spPr>
        <p:txBody>
          <a:bodyPr wrap="none" rtlCol="0">
            <a:spAutoFit/>
          </a:bodyPr>
          <a:lstStyle/>
          <a:p>
            <a:r>
              <a:rPr lang="de-DE" sz="1200"/>
              <a:t>20</a:t>
            </a:r>
          </a:p>
        </p:txBody>
      </p:sp>
      <p:sp>
        <p:nvSpPr>
          <p:cNvPr id="53" name="Textfeld 52">
            <a:extLst>
              <a:ext uri="{FF2B5EF4-FFF2-40B4-BE49-F238E27FC236}">
                <a16:creationId xmlns:a16="http://schemas.microsoft.com/office/drawing/2014/main" id="{DD0679DC-D8CC-45F6-8B44-FE0A09DD395E}"/>
              </a:ext>
            </a:extLst>
          </p:cNvPr>
          <p:cNvSpPr txBox="1"/>
          <p:nvPr/>
        </p:nvSpPr>
        <p:spPr>
          <a:xfrm>
            <a:off x="1292709" y="3535364"/>
            <a:ext cx="354584" cy="276999"/>
          </a:xfrm>
          <a:prstGeom prst="rect">
            <a:avLst/>
          </a:prstGeom>
          <a:noFill/>
        </p:spPr>
        <p:txBody>
          <a:bodyPr wrap="none" rtlCol="0">
            <a:spAutoFit/>
          </a:bodyPr>
          <a:lstStyle/>
          <a:p>
            <a:r>
              <a:rPr lang="de-DE" sz="1200"/>
              <a:t>30</a:t>
            </a:r>
          </a:p>
        </p:txBody>
      </p:sp>
      <p:sp>
        <p:nvSpPr>
          <p:cNvPr id="54" name="Textfeld 53">
            <a:extLst>
              <a:ext uri="{FF2B5EF4-FFF2-40B4-BE49-F238E27FC236}">
                <a16:creationId xmlns:a16="http://schemas.microsoft.com/office/drawing/2014/main" id="{B1DAE8CE-3487-4611-8673-4201FCA14B26}"/>
              </a:ext>
            </a:extLst>
          </p:cNvPr>
          <p:cNvSpPr txBox="1"/>
          <p:nvPr/>
        </p:nvSpPr>
        <p:spPr>
          <a:xfrm>
            <a:off x="1293305" y="3293778"/>
            <a:ext cx="354584" cy="276999"/>
          </a:xfrm>
          <a:prstGeom prst="rect">
            <a:avLst/>
          </a:prstGeom>
          <a:noFill/>
        </p:spPr>
        <p:txBody>
          <a:bodyPr wrap="none" rtlCol="0">
            <a:spAutoFit/>
          </a:bodyPr>
          <a:lstStyle/>
          <a:p>
            <a:r>
              <a:rPr lang="de-DE" sz="1200"/>
              <a:t>40</a:t>
            </a:r>
          </a:p>
        </p:txBody>
      </p:sp>
      <p:sp>
        <p:nvSpPr>
          <p:cNvPr id="55" name="Textfeld 54">
            <a:extLst>
              <a:ext uri="{FF2B5EF4-FFF2-40B4-BE49-F238E27FC236}">
                <a16:creationId xmlns:a16="http://schemas.microsoft.com/office/drawing/2014/main" id="{31B4ECB1-0D5E-4784-AE93-35D2D89AAE59}"/>
              </a:ext>
            </a:extLst>
          </p:cNvPr>
          <p:cNvSpPr txBox="1"/>
          <p:nvPr/>
        </p:nvSpPr>
        <p:spPr>
          <a:xfrm>
            <a:off x="1291520" y="3036945"/>
            <a:ext cx="354584" cy="276999"/>
          </a:xfrm>
          <a:prstGeom prst="rect">
            <a:avLst/>
          </a:prstGeom>
          <a:noFill/>
        </p:spPr>
        <p:txBody>
          <a:bodyPr wrap="none" rtlCol="0">
            <a:spAutoFit/>
          </a:bodyPr>
          <a:lstStyle/>
          <a:p>
            <a:r>
              <a:rPr lang="de-DE" sz="1200"/>
              <a:t>50</a:t>
            </a:r>
          </a:p>
        </p:txBody>
      </p:sp>
      <p:sp>
        <p:nvSpPr>
          <p:cNvPr id="56" name="Textfeld 55">
            <a:extLst>
              <a:ext uri="{FF2B5EF4-FFF2-40B4-BE49-F238E27FC236}">
                <a16:creationId xmlns:a16="http://schemas.microsoft.com/office/drawing/2014/main" id="{B3FA7DA6-ECA7-407A-BA26-43BB6099552B}"/>
              </a:ext>
            </a:extLst>
          </p:cNvPr>
          <p:cNvSpPr txBox="1"/>
          <p:nvPr/>
        </p:nvSpPr>
        <p:spPr>
          <a:xfrm>
            <a:off x="1292116" y="2788372"/>
            <a:ext cx="354584" cy="276999"/>
          </a:xfrm>
          <a:prstGeom prst="rect">
            <a:avLst/>
          </a:prstGeom>
          <a:noFill/>
        </p:spPr>
        <p:txBody>
          <a:bodyPr wrap="none" rtlCol="0">
            <a:spAutoFit/>
          </a:bodyPr>
          <a:lstStyle/>
          <a:p>
            <a:r>
              <a:rPr lang="de-DE" sz="1200"/>
              <a:t>60</a:t>
            </a:r>
          </a:p>
        </p:txBody>
      </p:sp>
      <p:sp>
        <p:nvSpPr>
          <p:cNvPr id="57" name="Textfeld 56">
            <a:extLst>
              <a:ext uri="{FF2B5EF4-FFF2-40B4-BE49-F238E27FC236}">
                <a16:creationId xmlns:a16="http://schemas.microsoft.com/office/drawing/2014/main" id="{F50B8454-634E-4CE2-8F4A-E4E9624F7D62}"/>
              </a:ext>
            </a:extLst>
          </p:cNvPr>
          <p:cNvSpPr txBox="1"/>
          <p:nvPr/>
        </p:nvSpPr>
        <p:spPr>
          <a:xfrm>
            <a:off x="1291520" y="2539624"/>
            <a:ext cx="354584" cy="276999"/>
          </a:xfrm>
          <a:prstGeom prst="rect">
            <a:avLst/>
          </a:prstGeom>
          <a:noFill/>
        </p:spPr>
        <p:txBody>
          <a:bodyPr wrap="none" rtlCol="0">
            <a:spAutoFit/>
          </a:bodyPr>
          <a:lstStyle/>
          <a:p>
            <a:r>
              <a:rPr lang="de-DE" sz="1200"/>
              <a:t>70</a:t>
            </a:r>
          </a:p>
        </p:txBody>
      </p:sp>
      <p:sp>
        <p:nvSpPr>
          <p:cNvPr id="58" name="Textfeld 57">
            <a:extLst>
              <a:ext uri="{FF2B5EF4-FFF2-40B4-BE49-F238E27FC236}">
                <a16:creationId xmlns:a16="http://schemas.microsoft.com/office/drawing/2014/main" id="{F7979BB6-25E4-493E-9CC6-AFCD76F32EDC}"/>
              </a:ext>
            </a:extLst>
          </p:cNvPr>
          <p:cNvSpPr txBox="1"/>
          <p:nvPr/>
        </p:nvSpPr>
        <p:spPr>
          <a:xfrm>
            <a:off x="1292709" y="2289302"/>
            <a:ext cx="354584" cy="276999"/>
          </a:xfrm>
          <a:prstGeom prst="rect">
            <a:avLst/>
          </a:prstGeom>
          <a:noFill/>
        </p:spPr>
        <p:txBody>
          <a:bodyPr wrap="none" rtlCol="0">
            <a:spAutoFit/>
          </a:bodyPr>
          <a:lstStyle/>
          <a:p>
            <a:r>
              <a:rPr lang="de-DE" sz="1200"/>
              <a:t>80</a:t>
            </a:r>
          </a:p>
        </p:txBody>
      </p:sp>
      <p:sp>
        <p:nvSpPr>
          <p:cNvPr id="59" name="Textfeld 58">
            <a:extLst>
              <a:ext uri="{FF2B5EF4-FFF2-40B4-BE49-F238E27FC236}">
                <a16:creationId xmlns:a16="http://schemas.microsoft.com/office/drawing/2014/main" id="{FBA5369E-1634-442D-B221-BE819BA503EF}"/>
              </a:ext>
            </a:extLst>
          </p:cNvPr>
          <p:cNvSpPr txBox="1"/>
          <p:nvPr/>
        </p:nvSpPr>
        <p:spPr>
          <a:xfrm>
            <a:off x="1291520" y="2041733"/>
            <a:ext cx="354584" cy="276999"/>
          </a:xfrm>
          <a:prstGeom prst="rect">
            <a:avLst/>
          </a:prstGeom>
          <a:noFill/>
        </p:spPr>
        <p:txBody>
          <a:bodyPr wrap="none" rtlCol="0">
            <a:spAutoFit/>
          </a:bodyPr>
          <a:lstStyle/>
          <a:p>
            <a:r>
              <a:rPr lang="de-DE" sz="1200"/>
              <a:t>90</a:t>
            </a:r>
          </a:p>
        </p:txBody>
      </p:sp>
      <p:sp>
        <p:nvSpPr>
          <p:cNvPr id="60" name="Textfeld 59">
            <a:extLst>
              <a:ext uri="{FF2B5EF4-FFF2-40B4-BE49-F238E27FC236}">
                <a16:creationId xmlns:a16="http://schemas.microsoft.com/office/drawing/2014/main" id="{E30ED0DB-0FE9-4CB8-B35F-F7EB6B193E13}"/>
              </a:ext>
            </a:extLst>
          </p:cNvPr>
          <p:cNvSpPr txBox="1"/>
          <p:nvPr/>
        </p:nvSpPr>
        <p:spPr>
          <a:xfrm>
            <a:off x="1208345" y="1782177"/>
            <a:ext cx="439544" cy="276999"/>
          </a:xfrm>
          <a:prstGeom prst="rect">
            <a:avLst/>
          </a:prstGeom>
          <a:noFill/>
        </p:spPr>
        <p:txBody>
          <a:bodyPr wrap="none" rtlCol="0">
            <a:spAutoFit/>
          </a:bodyPr>
          <a:lstStyle/>
          <a:p>
            <a:r>
              <a:rPr lang="de-DE" sz="1200"/>
              <a:t>100</a:t>
            </a:r>
          </a:p>
        </p:txBody>
      </p:sp>
      <p:sp>
        <p:nvSpPr>
          <p:cNvPr id="61" name="Textfeld 60">
            <a:extLst>
              <a:ext uri="{FF2B5EF4-FFF2-40B4-BE49-F238E27FC236}">
                <a16:creationId xmlns:a16="http://schemas.microsoft.com/office/drawing/2014/main" id="{468696E7-2A19-4728-985C-18463DA645B4}"/>
              </a:ext>
            </a:extLst>
          </p:cNvPr>
          <p:cNvSpPr txBox="1"/>
          <p:nvPr/>
        </p:nvSpPr>
        <p:spPr>
          <a:xfrm rot="16200000">
            <a:off x="-15709" y="2985290"/>
            <a:ext cx="2380781" cy="276999"/>
          </a:xfrm>
          <a:prstGeom prst="rect">
            <a:avLst/>
          </a:prstGeom>
          <a:noFill/>
        </p:spPr>
        <p:txBody>
          <a:bodyPr wrap="none" rtlCol="0">
            <a:spAutoFit/>
          </a:bodyPr>
          <a:lstStyle/>
          <a:p>
            <a:pPr algn="ctr"/>
            <a:r>
              <a:rPr lang="de-DE" sz="1200" b="1"/>
              <a:t>Progression-Free </a:t>
            </a:r>
            <a:r>
              <a:rPr lang="de-DE" sz="1200" b="1" err="1"/>
              <a:t>Survival</a:t>
            </a:r>
            <a:r>
              <a:rPr lang="de-DE" sz="1200" b="1"/>
              <a:t> (%)</a:t>
            </a:r>
          </a:p>
        </p:txBody>
      </p:sp>
      <p:sp>
        <p:nvSpPr>
          <p:cNvPr id="62" name="Textfeld 61">
            <a:extLst>
              <a:ext uri="{FF2B5EF4-FFF2-40B4-BE49-F238E27FC236}">
                <a16:creationId xmlns:a16="http://schemas.microsoft.com/office/drawing/2014/main" id="{42DCC33F-A2DB-4BE5-A945-F6C086397800}"/>
              </a:ext>
            </a:extLst>
          </p:cNvPr>
          <p:cNvSpPr txBox="1"/>
          <p:nvPr/>
        </p:nvSpPr>
        <p:spPr>
          <a:xfrm>
            <a:off x="2103492" y="4746181"/>
            <a:ext cx="2872902" cy="276999"/>
          </a:xfrm>
          <a:prstGeom prst="rect">
            <a:avLst/>
          </a:prstGeom>
          <a:noFill/>
        </p:spPr>
        <p:txBody>
          <a:bodyPr wrap="none" rtlCol="0">
            <a:spAutoFit/>
          </a:bodyPr>
          <a:lstStyle/>
          <a:p>
            <a:pPr algn="ctr"/>
            <a:r>
              <a:rPr lang="de-DE" sz="1200" b="1" err="1"/>
              <a:t>Months</a:t>
            </a:r>
            <a:r>
              <a:rPr lang="de-DE" sz="1200" b="1"/>
              <a:t> </a:t>
            </a:r>
            <a:r>
              <a:rPr lang="de-DE" sz="1200" b="1" err="1"/>
              <a:t>From</a:t>
            </a:r>
            <a:r>
              <a:rPr lang="de-DE" sz="1200" b="1"/>
              <a:t> Date </a:t>
            </a:r>
            <a:r>
              <a:rPr lang="de-DE" sz="1200" b="1" err="1"/>
              <a:t>of</a:t>
            </a:r>
            <a:r>
              <a:rPr lang="de-DE" sz="1200" b="1"/>
              <a:t> </a:t>
            </a:r>
            <a:r>
              <a:rPr lang="de-DE" sz="1200" b="1" err="1"/>
              <a:t>Randomization</a:t>
            </a:r>
            <a:endParaRPr lang="de-DE" sz="1200" b="1"/>
          </a:p>
        </p:txBody>
      </p:sp>
      <p:sp>
        <p:nvSpPr>
          <p:cNvPr id="103" name="Freihandform: Form 102">
            <a:extLst>
              <a:ext uri="{FF2B5EF4-FFF2-40B4-BE49-F238E27FC236}">
                <a16:creationId xmlns:a16="http://schemas.microsoft.com/office/drawing/2014/main" id="{3904EB77-1688-430B-AC95-F2F7029A42E7}"/>
              </a:ext>
            </a:extLst>
          </p:cNvPr>
          <p:cNvSpPr/>
          <p:nvPr/>
        </p:nvSpPr>
        <p:spPr>
          <a:xfrm>
            <a:off x="1687773" y="1935080"/>
            <a:ext cx="3752850" cy="298450"/>
          </a:xfrm>
          <a:custGeom>
            <a:avLst/>
            <a:gdLst>
              <a:gd name="connsiteX0" fmla="*/ 3752850 w 3752850"/>
              <a:gd name="connsiteY0" fmla="*/ 298450 h 298450"/>
              <a:gd name="connsiteX1" fmla="*/ 3028950 w 3752850"/>
              <a:gd name="connsiteY1" fmla="*/ 298450 h 298450"/>
              <a:gd name="connsiteX2" fmla="*/ 3028950 w 3752850"/>
              <a:gd name="connsiteY2" fmla="*/ 228600 h 298450"/>
              <a:gd name="connsiteX3" fmla="*/ 2997200 w 3752850"/>
              <a:gd name="connsiteY3" fmla="*/ 228600 h 298450"/>
              <a:gd name="connsiteX4" fmla="*/ 2997200 w 3752850"/>
              <a:gd name="connsiteY4" fmla="*/ 184150 h 298450"/>
              <a:gd name="connsiteX5" fmla="*/ 2092325 w 3752850"/>
              <a:gd name="connsiteY5" fmla="*/ 184150 h 298450"/>
              <a:gd name="connsiteX6" fmla="*/ 2092325 w 3752850"/>
              <a:gd name="connsiteY6" fmla="*/ 123825 h 298450"/>
              <a:gd name="connsiteX7" fmla="*/ 1482725 w 3752850"/>
              <a:gd name="connsiteY7" fmla="*/ 123825 h 298450"/>
              <a:gd name="connsiteX8" fmla="*/ 1482725 w 3752850"/>
              <a:gd name="connsiteY8" fmla="*/ 53975 h 298450"/>
              <a:gd name="connsiteX9" fmla="*/ 1393825 w 3752850"/>
              <a:gd name="connsiteY9" fmla="*/ 53975 h 298450"/>
              <a:gd name="connsiteX10" fmla="*/ 1393825 w 3752850"/>
              <a:gd name="connsiteY10" fmla="*/ 0 h 298450"/>
              <a:gd name="connsiteX11" fmla="*/ 0 w 3752850"/>
              <a:gd name="connsiteY11" fmla="*/ 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52850" h="298450">
                <a:moveTo>
                  <a:pt x="3752850" y="298450"/>
                </a:moveTo>
                <a:lnTo>
                  <a:pt x="3028950" y="298450"/>
                </a:lnTo>
                <a:lnTo>
                  <a:pt x="3028950" y="228600"/>
                </a:lnTo>
                <a:lnTo>
                  <a:pt x="2997200" y="228600"/>
                </a:lnTo>
                <a:lnTo>
                  <a:pt x="2997200" y="184150"/>
                </a:lnTo>
                <a:lnTo>
                  <a:pt x="2092325" y="184150"/>
                </a:lnTo>
                <a:lnTo>
                  <a:pt x="2092325" y="123825"/>
                </a:lnTo>
                <a:lnTo>
                  <a:pt x="1482725" y="123825"/>
                </a:lnTo>
                <a:lnTo>
                  <a:pt x="1482725" y="53975"/>
                </a:lnTo>
                <a:lnTo>
                  <a:pt x="1393825" y="53975"/>
                </a:lnTo>
                <a:lnTo>
                  <a:pt x="1393825" y="0"/>
                </a:lnTo>
                <a:lnTo>
                  <a:pt x="0" y="0"/>
                </a:lnTo>
              </a:path>
            </a:pathLst>
          </a:custGeom>
          <a:noFill/>
          <a:ln w="19050">
            <a:solidFill>
              <a:schemeClr val="accent4">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Freihandform: Form 103">
            <a:extLst>
              <a:ext uri="{FF2B5EF4-FFF2-40B4-BE49-F238E27FC236}">
                <a16:creationId xmlns:a16="http://schemas.microsoft.com/office/drawing/2014/main" id="{B1CF029C-B7DB-472F-8D8C-BFB1C24723EF}"/>
              </a:ext>
            </a:extLst>
          </p:cNvPr>
          <p:cNvSpPr/>
          <p:nvPr/>
        </p:nvSpPr>
        <p:spPr>
          <a:xfrm>
            <a:off x="1697298" y="1938255"/>
            <a:ext cx="3727450" cy="139700"/>
          </a:xfrm>
          <a:custGeom>
            <a:avLst/>
            <a:gdLst>
              <a:gd name="connsiteX0" fmla="*/ 3727450 w 3727450"/>
              <a:gd name="connsiteY0" fmla="*/ 139700 h 139700"/>
              <a:gd name="connsiteX1" fmla="*/ 3670300 w 3727450"/>
              <a:gd name="connsiteY1" fmla="*/ 139700 h 139700"/>
              <a:gd name="connsiteX2" fmla="*/ 3670300 w 3727450"/>
              <a:gd name="connsiteY2" fmla="*/ 63500 h 139700"/>
              <a:gd name="connsiteX3" fmla="*/ 2530475 w 3727450"/>
              <a:gd name="connsiteY3" fmla="*/ 63500 h 139700"/>
              <a:gd name="connsiteX4" fmla="*/ 2530475 w 3727450"/>
              <a:gd name="connsiteY4" fmla="*/ 0 h 139700"/>
              <a:gd name="connsiteX5" fmla="*/ 0 w 3727450"/>
              <a:gd name="connsiteY5" fmla="*/ 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450" h="139700">
                <a:moveTo>
                  <a:pt x="3727450" y="139700"/>
                </a:moveTo>
                <a:lnTo>
                  <a:pt x="3670300" y="139700"/>
                </a:lnTo>
                <a:lnTo>
                  <a:pt x="3670300" y="63500"/>
                </a:lnTo>
                <a:lnTo>
                  <a:pt x="2530475" y="63500"/>
                </a:lnTo>
                <a:lnTo>
                  <a:pt x="2530475" y="0"/>
                </a:lnTo>
                <a:lnTo>
                  <a:pt x="0" y="0"/>
                </a:lnTo>
              </a:path>
            </a:pathLst>
          </a:cu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Ellipse 104">
            <a:extLst>
              <a:ext uri="{FF2B5EF4-FFF2-40B4-BE49-F238E27FC236}">
                <a16:creationId xmlns:a16="http://schemas.microsoft.com/office/drawing/2014/main" id="{BB7A4EFF-B266-4327-9DDB-6A7AFADA931B}"/>
              </a:ext>
            </a:extLst>
          </p:cNvPr>
          <p:cNvSpPr/>
          <p:nvPr/>
        </p:nvSpPr>
        <p:spPr>
          <a:xfrm flipH="1">
            <a:off x="5321489" y="1979852"/>
            <a:ext cx="45719" cy="45719"/>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Ellipse 105">
            <a:extLst>
              <a:ext uri="{FF2B5EF4-FFF2-40B4-BE49-F238E27FC236}">
                <a16:creationId xmlns:a16="http://schemas.microsoft.com/office/drawing/2014/main" id="{BA3A81C9-48F1-485A-8556-A2CF34A97613}"/>
              </a:ext>
            </a:extLst>
          </p:cNvPr>
          <p:cNvSpPr/>
          <p:nvPr/>
        </p:nvSpPr>
        <p:spPr>
          <a:xfrm flipH="1">
            <a:off x="5150039" y="1979851"/>
            <a:ext cx="45719" cy="45719"/>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Ellipse 106">
            <a:extLst>
              <a:ext uri="{FF2B5EF4-FFF2-40B4-BE49-F238E27FC236}">
                <a16:creationId xmlns:a16="http://schemas.microsoft.com/office/drawing/2014/main" id="{72C77AE9-1E6F-49A3-A82D-C0CBA475587B}"/>
              </a:ext>
            </a:extLst>
          </p:cNvPr>
          <p:cNvSpPr/>
          <p:nvPr/>
        </p:nvSpPr>
        <p:spPr>
          <a:xfrm flipH="1">
            <a:off x="5126155" y="1979850"/>
            <a:ext cx="45719" cy="45719"/>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Ellipse 107">
            <a:extLst>
              <a:ext uri="{FF2B5EF4-FFF2-40B4-BE49-F238E27FC236}">
                <a16:creationId xmlns:a16="http://schemas.microsoft.com/office/drawing/2014/main" id="{AB4CC8BA-4BA8-416C-BCE8-ACF8F1B0B7CE}"/>
              </a:ext>
            </a:extLst>
          </p:cNvPr>
          <p:cNvSpPr/>
          <p:nvPr/>
        </p:nvSpPr>
        <p:spPr>
          <a:xfrm flipH="1">
            <a:off x="5379029" y="2210671"/>
            <a:ext cx="45719" cy="45719"/>
          </a:xfrm>
          <a:prstGeom prst="ellipse">
            <a:avLst/>
          </a:prstGeom>
          <a:noFill/>
          <a:ln w="19050">
            <a:solidFill>
              <a:schemeClr val="accent4">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Ellipse 108">
            <a:extLst>
              <a:ext uri="{FF2B5EF4-FFF2-40B4-BE49-F238E27FC236}">
                <a16:creationId xmlns:a16="http://schemas.microsoft.com/office/drawing/2014/main" id="{54701BEB-07FB-4290-B794-B1F315EE66BB}"/>
              </a:ext>
            </a:extLst>
          </p:cNvPr>
          <p:cNvSpPr/>
          <p:nvPr/>
        </p:nvSpPr>
        <p:spPr>
          <a:xfrm flipH="1">
            <a:off x="5168844" y="2213845"/>
            <a:ext cx="45719" cy="45719"/>
          </a:xfrm>
          <a:prstGeom prst="ellipse">
            <a:avLst/>
          </a:prstGeom>
          <a:noFill/>
          <a:ln w="19050">
            <a:solidFill>
              <a:schemeClr val="accent4">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Ellipse 109">
            <a:extLst>
              <a:ext uri="{FF2B5EF4-FFF2-40B4-BE49-F238E27FC236}">
                <a16:creationId xmlns:a16="http://schemas.microsoft.com/office/drawing/2014/main" id="{D044995F-5A22-41B6-8C0E-B1F1C7DC0EE9}"/>
              </a:ext>
            </a:extLst>
          </p:cNvPr>
          <p:cNvSpPr/>
          <p:nvPr/>
        </p:nvSpPr>
        <p:spPr>
          <a:xfrm flipH="1">
            <a:off x="5104397" y="2213844"/>
            <a:ext cx="45719" cy="45719"/>
          </a:xfrm>
          <a:prstGeom prst="ellipse">
            <a:avLst/>
          </a:prstGeom>
          <a:noFill/>
          <a:ln w="19050">
            <a:solidFill>
              <a:schemeClr val="accent4">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Ellipse 111">
            <a:extLst>
              <a:ext uri="{FF2B5EF4-FFF2-40B4-BE49-F238E27FC236}">
                <a16:creationId xmlns:a16="http://schemas.microsoft.com/office/drawing/2014/main" id="{F2E3BF1D-7A67-4D37-A897-859FBBD5FD62}"/>
              </a:ext>
            </a:extLst>
          </p:cNvPr>
          <p:cNvSpPr/>
          <p:nvPr/>
        </p:nvSpPr>
        <p:spPr>
          <a:xfrm flipH="1">
            <a:off x="5072174" y="2213843"/>
            <a:ext cx="45719" cy="45719"/>
          </a:xfrm>
          <a:prstGeom prst="ellipse">
            <a:avLst/>
          </a:prstGeom>
          <a:noFill/>
          <a:ln w="19050">
            <a:solidFill>
              <a:schemeClr val="accent4">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Ellipse 112">
            <a:extLst>
              <a:ext uri="{FF2B5EF4-FFF2-40B4-BE49-F238E27FC236}">
                <a16:creationId xmlns:a16="http://schemas.microsoft.com/office/drawing/2014/main" id="{19A647B1-081D-4490-AC06-3CA89A7085A3}"/>
              </a:ext>
            </a:extLst>
          </p:cNvPr>
          <p:cNvSpPr/>
          <p:nvPr/>
        </p:nvSpPr>
        <p:spPr>
          <a:xfrm flipH="1">
            <a:off x="4210932" y="2096498"/>
            <a:ext cx="45719" cy="45719"/>
          </a:xfrm>
          <a:prstGeom prst="ellipse">
            <a:avLst/>
          </a:prstGeom>
          <a:noFill/>
          <a:ln w="19050">
            <a:solidFill>
              <a:schemeClr val="accent4">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Ellipse 113">
            <a:extLst>
              <a:ext uri="{FF2B5EF4-FFF2-40B4-BE49-F238E27FC236}">
                <a16:creationId xmlns:a16="http://schemas.microsoft.com/office/drawing/2014/main" id="{502AB387-0F20-4963-A579-FAE92D05CC8A}"/>
              </a:ext>
            </a:extLst>
          </p:cNvPr>
          <p:cNvSpPr/>
          <p:nvPr/>
        </p:nvSpPr>
        <p:spPr>
          <a:xfrm flipH="1">
            <a:off x="3749479" y="2039856"/>
            <a:ext cx="45719" cy="45719"/>
          </a:xfrm>
          <a:prstGeom prst="ellipse">
            <a:avLst/>
          </a:prstGeom>
          <a:noFill/>
          <a:ln w="19050">
            <a:solidFill>
              <a:schemeClr val="accent4">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Textfeld 114">
            <a:extLst>
              <a:ext uri="{FF2B5EF4-FFF2-40B4-BE49-F238E27FC236}">
                <a16:creationId xmlns:a16="http://schemas.microsoft.com/office/drawing/2014/main" id="{D61B2AE2-6018-4D34-B72C-0D9C5D25C745}"/>
              </a:ext>
            </a:extLst>
          </p:cNvPr>
          <p:cNvSpPr txBox="1"/>
          <p:nvPr/>
        </p:nvSpPr>
        <p:spPr>
          <a:xfrm>
            <a:off x="4515133" y="1738926"/>
            <a:ext cx="1221809" cy="246221"/>
          </a:xfrm>
          <a:prstGeom prst="rect">
            <a:avLst/>
          </a:prstGeom>
          <a:noFill/>
        </p:spPr>
        <p:txBody>
          <a:bodyPr wrap="none" rtlCol="0">
            <a:spAutoFit/>
          </a:bodyPr>
          <a:lstStyle/>
          <a:p>
            <a:r>
              <a:rPr lang="de-DE" sz="1000" b="1" err="1">
                <a:solidFill>
                  <a:schemeClr val="accent4">
                    <a:lumMod val="75000"/>
                  </a:schemeClr>
                </a:solidFill>
              </a:rPr>
              <a:t>Ibr+Ven</a:t>
            </a:r>
            <a:r>
              <a:rPr lang="de-DE" sz="1000" b="1">
                <a:solidFill>
                  <a:schemeClr val="accent4">
                    <a:lumMod val="75000"/>
                  </a:schemeClr>
                </a:solidFill>
              </a:rPr>
              <a:t> (CR/</a:t>
            </a:r>
            <a:r>
              <a:rPr lang="de-DE" sz="1000" b="1" err="1">
                <a:solidFill>
                  <a:schemeClr val="accent4">
                    <a:lumMod val="75000"/>
                  </a:schemeClr>
                </a:solidFill>
              </a:rPr>
              <a:t>CRi</a:t>
            </a:r>
            <a:r>
              <a:rPr lang="de-DE" sz="1000" b="1">
                <a:solidFill>
                  <a:schemeClr val="accent4">
                    <a:lumMod val="75000"/>
                  </a:schemeClr>
                </a:solidFill>
              </a:rPr>
              <a:t>)</a:t>
            </a:r>
          </a:p>
        </p:txBody>
      </p:sp>
      <p:sp>
        <p:nvSpPr>
          <p:cNvPr id="116" name="Textfeld 115">
            <a:extLst>
              <a:ext uri="{FF2B5EF4-FFF2-40B4-BE49-F238E27FC236}">
                <a16:creationId xmlns:a16="http://schemas.microsoft.com/office/drawing/2014/main" id="{C9068DC2-31F5-4062-BB7D-9C1E4B6411DB}"/>
              </a:ext>
            </a:extLst>
          </p:cNvPr>
          <p:cNvSpPr txBox="1"/>
          <p:nvPr/>
        </p:nvSpPr>
        <p:spPr>
          <a:xfrm>
            <a:off x="4647380" y="2255655"/>
            <a:ext cx="957313" cy="246221"/>
          </a:xfrm>
          <a:prstGeom prst="rect">
            <a:avLst/>
          </a:prstGeom>
          <a:noFill/>
        </p:spPr>
        <p:txBody>
          <a:bodyPr wrap="none" rtlCol="0">
            <a:spAutoFit/>
          </a:bodyPr>
          <a:lstStyle/>
          <a:p>
            <a:r>
              <a:rPr lang="de-DE" sz="1000" b="1" err="1">
                <a:solidFill>
                  <a:srgbClr val="D1B25C"/>
                </a:solidFill>
              </a:rPr>
              <a:t>Ibr+Ven</a:t>
            </a:r>
            <a:r>
              <a:rPr lang="de-DE" sz="1000" b="1">
                <a:solidFill>
                  <a:srgbClr val="D1B25C"/>
                </a:solidFill>
              </a:rPr>
              <a:t> (PR)</a:t>
            </a:r>
          </a:p>
        </p:txBody>
      </p:sp>
      <p:sp>
        <p:nvSpPr>
          <p:cNvPr id="117" name="Rectangle 508">
            <a:extLst>
              <a:ext uri="{FF2B5EF4-FFF2-40B4-BE49-F238E27FC236}">
                <a16:creationId xmlns:a16="http://schemas.microsoft.com/office/drawing/2014/main" id="{7947E963-1A1D-441B-A4E8-876E236B9002}"/>
              </a:ext>
            </a:extLst>
          </p:cNvPr>
          <p:cNvSpPr/>
          <p:nvPr/>
        </p:nvSpPr>
        <p:spPr>
          <a:xfrm>
            <a:off x="1668720" y="1935080"/>
            <a:ext cx="1766123" cy="2544681"/>
          </a:xfrm>
          <a:prstGeom prst="rect">
            <a:avLst/>
          </a:prstGeom>
          <a:solidFill>
            <a:schemeClr val="accent1">
              <a:lumMod val="25000"/>
              <a:lumOff val="75000"/>
              <a:alpha val="19608"/>
            </a:schemeClr>
          </a:solidFill>
        </p:spPr>
        <p:txBody>
          <a:bodyPr wrap="square" rtlCol="0" anchor="ctr">
            <a:spAutoFit/>
          </a:bodyPr>
          <a:lstStyle/>
          <a:p>
            <a:pPr algn="l"/>
            <a:endParaRPr lang="en-US">
              <a:solidFill>
                <a:schemeClr val="bg2">
                  <a:lumMod val="75000"/>
                </a:schemeClr>
              </a:solidFill>
            </a:endParaRPr>
          </a:p>
        </p:txBody>
      </p:sp>
      <p:sp>
        <p:nvSpPr>
          <p:cNvPr id="118" name="Textfeld 117">
            <a:extLst>
              <a:ext uri="{FF2B5EF4-FFF2-40B4-BE49-F238E27FC236}">
                <a16:creationId xmlns:a16="http://schemas.microsoft.com/office/drawing/2014/main" id="{93AD33BC-DCD0-4BE6-AD51-4909807BA5B3}"/>
              </a:ext>
            </a:extLst>
          </p:cNvPr>
          <p:cNvSpPr txBox="1"/>
          <p:nvPr/>
        </p:nvSpPr>
        <p:spPr>
          <a:xfrm rot="16200000">
            <a:off x="1869692" y="3110073"/>
            <a:ext cx="1335622" cy="261610"/>
          </a:xfrm>
          <a:prstGeom prst="rect">
            <a:avLst/>
          </a:prstGeom>
          <a:noFill/>
        </p:spPr>
        <p:txBody>
          <a:bodyPr wrap="none" rtlCol="0">
            <a:spAutoFit/>
          </a:bodyPr>
          <a:lstStyle/>
          <a:p>
            <a:r>
              <a:rPr lang="de-DE" sz="1100" b="1"/>
              <a:t>Treatment </a:t>
            </a:r>
            <a:r>
              <a:rPr lang="de-DE" sz="1100" b="1" err="1"/>
              <a:t>period</a:t>
            </a:r>
            <a:endParaRPr lang="de-DE" sz="1100" b="1"/>
          </a:p>
        </p:txBody>
      </p:sp>
      <p:graphicFrame>
        <p:nvGraphicFramePr>
          <p:cNvPr id="119" name="Tabelle 119">
            <a:extLst>
              <a:ext uri="{FF2B5EF4-FFF2-40B4-BE49-F238E27FC236}">
                <a16:creationId xmlns:a16="http://schemas.microsoft.com/office/drawing/2014/main" id="{661407DD-FCD9-4554-A1A3-3F4499CDBEF9}"/>
              </a:ext>
            </a:extLst>
          </p:cNvPr>
          <p:cNvGraphicFramePr>
            <a:graphicFrameLocks noGrp="1"/>
          </p:cNvGraphicFramePr>
          <p:nvPr>
            <p:extLst>
              <p:ext uri="{D42A27DB-BD31-4B8C-83A1-F6EECF244321}">
                <p14:modId xmlns:p14="http://schemas.microsoft.com/office/powerpoint/2010/main" val="982145163"/>
              </p:ext>
            </p:extLst>
          </p:nvPr>
        </p:nvGraphicFramePr>
        <p:xfrm>
          <a:off x="414871" y="5100430"/>
          <a:ext cx="5373187" cy="430560"/>
        </p:xfrm>
        <a:graphic>
          <a:graphicData uri="http://schemas.openxmlformats.org/drawingml/2006/table">
            <a:tbl>
              <a:tblPr firstRow="1" bandRow="1">
                <a:tableStyleId>{5C22544A-7EE6-4342-B048-85BDC9FD1C3A}</a:tableStyleId>
              </a:tblPr>
              <a:tblGrid>
                <a:gridCol w="942919">
                  <a:extLst>
                    <a:ext uri="{9D8B030D-6E8A-4147-A177-3AD203B41FA5}">
                      <a16:colId xmlns:a16="http://schemas.microsoft.com/office/drawing/2014/main" val="709002332"/>
                    </a:ext>
                  </a:extLst>
                </a:gridCol>
                <a:gridCol w="738378">
                  <a:extLst>
                    <a:ext uri="{9D8B030D-6E8A-4147-A177-3AD203B41FA5}">
                      <a16:colId xmlns:a16="http://schemas.microsoft.com/office/drawing/2014/main" val="4203868198"/>
                    </a:ext>
                  </a:extLst>
                </a:gridCol>
                <a:gridCol w="738378">
                  <a:extLst>
                    <a:ext uri="{9D8B030D-6E8A-4147-A177-3AD203B41FA5}">
                      <a16:colId xmlns:a16="http://schemas.microsoft.com/office/drawing/2014/main" val="3672366100"/>
                    </a:ext>
                  </a:extLst>
                </a:gridCol>
                <a:gridCol w="738378">
                  <a:extLst>
                    <a:ext uri="{9D8B030D-6E8A-4147-A177-3AD203B41FA5}">
                      <a16:colId xmlns:a16="http://schemas.microsoft.com/office/drawing/2014/main" val="3017605943"/>
                    </a:ext>
                  </a:extLst>
                </a:gridCol>
                <a:gridCol w="738378">
                  <a:extLst>
                    <a:ext uri="{9D8B030D-6E8A-4147-A177-3AD203B41FA5}">
                      <a16:colId xmlns:a16="http://schemas.microsoft.com/office/drawing/2014/main" val="1707502212"/>
                    </a:ext>
                  </a:extLst>
                </a:gridCol>
                <a:gridCol w="738378">
                  <a:extLst>
                    <a:ext uri="{9D8B030D-6E8A-4147-A177-3AD203B41FA5}">
                      <a16:colId xmlns:a16="http://schemas.microsoft.com/office/drawing/2014/main" val="2274536227"/>
                    </a:ext>
                  </a:extLst>
                </a:gridCol>
                <a:gridCol w="738378">
                  <a:extLst>
                    <a:ext uri="{9D8B030D-6E8A-4147-A177-3AD203B41FA5}">
                      <a16:colId xmlns:a16="http://schemas.microsoft.com/office/drawing/2014/main" val="2794749310"/>
                    </a:ext>
                  </a:extLst>
                </a:gridCol>
              </a:tblGrid>
              <a:tr h="67316">
                <a:tc gridSpan="7">
                  <a:txBody>
                    <a:bodyPr/>
                    <a:lstStyle/>
                    <a:p>
                      <a:r>
                        <a:rPr lang="de-DE" sz="800"/>
                        <a:t>Patients at risk</a:t>
                      </a:r>
                    </a:p>
                  </a:txBody>
                  <a:tcPr marL="72000" marR="18000" marT="10800" marB="108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48697670"/>
                  </a:ext>
                </a:extLst>
              </a:tr>
              <a:tr h="79973">
                <a:tc>
                  <a:txBody>
                    <a:bodyPr/>
                    <a:lstStyle/>
                    <a:p>
                      <a:r>
                        <a:rPr lang="de-DE" sz="800" b="0">
                          <a:solidFill>
                            <a:schemeClr val="bg1"/>
                          </a:solidFill>
                        </a:rPr>
                        <a:t>Ibr+Ven (CR/CRi)</a:t>
                      </a:r>
                    </a:p>
                  </a:txBody>
                  <a:tcPr marL="72000" marR="18000" marT="10800" marB="10800" anchor="ctr">
                    <a:solidFill>
                      <a:schemeClr val="accent4">
                        <a:lumMod val="75000"/>
                      </a:schemeClr>
                    </a:solidFill>
                  </a:tcPr>
                </a:tc>
                <a:tc>
                  <a:txBody>
                    <a:bodyPr/>
                    <a:lstStyle/>
                    <a:p>
                      <a:pPr algn="ctr"/>
                      <a:r>
                        <a:rPr lang="de-DE" sz="800"/>
                        <a:t>43</a:t>
                      </a:r>
                    </a:p>
                  </a:txBody>
                  <a:tcPr marL="18000" marR="18000" marT="10800" marB="10800" anchor="ctr"/>
                </a:tc>
                <a:tc>
                  <a:txBody>
                    <a:bodyPr/>
                    <a:lstStyle/>
                    <a:p>
                      <a:pPr algn="ctr"/>
                      <a:r>
                        <a:rPr lang="de-DE" sz="800"/>
                        <a:t>43</a:t>
                      </a:r>
                    </a:p>
                  </a:txBody>
                  <a:tcPr marL="18000" marR="18000" marT="10800" marB="10800" anchor="ctr"/>
                </a:tc>
                <a:tc>
                  <a:txBody>
                    <a:bodyPr/>
                    <a:lstStyle/>
                    <a:p>
                      <a:pPr algn="ctr"/>
                      <a:r>
                        <a:rPr lang="de-DE" sz="800"/>
                        <a:t>43</a:t>
                      </a:r>
                    </a:p>
                  </a:txBody>
                  <a:tcPr marL="18000" marR="18000" marT="10800" marB="10800" anchor="ctr"/>
                </a:tc>
                <a:tc>
                  <a:txBody>
                    <a:bodyPr/>
                    <a:lstStyle/>
                    <a:p>
                      <a:pPr algn="ctr"/>
                      <a:r>
                        <a:rPr lang="de-DE" sz="800"/>
                        <a:t>43</a:t>
                      </a:r>
                    </a:p>
                  </a:txBody>
                  <a:tcPr marL="18000" marR="18000" marT="10800" marB="10800" anchor="ctr"/>
                </a:tc>
                <a:tc>
                  <a:txBody>
                    <a:bodyPr/>
                    <a:lstStyle/>
                    <a:p>
                      <a:pPr algn="ctr"/>
                      <a:r>
                        <a:rPr lang="de-DE" sz="800"/>
                        <a:t>42</a:t>
                      </a:r>
                    </a:p>
                  </a:txBody>
                  <a:tcPr marL="18000" marR="18000" marT="10800" marB="10800" anchor="ctr"/>
                </a:tc>
                <a:tc>
                  <a:txBody>
                    <a:bodyPr/>
                    <a:lstStyle/>
                    <a:p>
                      <a:pPr algn="ctr"/>
                      <a:r>
                        <a:rPr lang="de-DE" sz="800"/>
                        <a:t>38</a:t>
                      </a:r>
                    </a:p>
                  </a:txBody>
                  <a:tcPr marL="18000" marR="18000" marT="10800" marB="10800" anchor="ctr"/>
                </a:tc>
                <a:extLst>
                  <a:ext uri="{0D108BD9-81ED-4DB2-BD59-A6C34878D82A}">
                    <a16:rowId xmlns:a16="http://schemas.microsoft.com/office/drawing/2014/main" val="2651653043"/>
                  </a:ext>
                </a:extLst>
              </a:tr>
              <a:tr h="67316">
                <a:tc>
                  <a:txBody>
                    <a:bodyPr/>
                    <a:lstStyle/>
                    <a:p>
                      <a:r>
                        <a:rPr lang="de-DE" sz="800" b="0">
                          <a:solidFill>
                            <a:schemeClr val="bg1"/>
                          </a:solidFill>
                        </a:rPr>
                        <a:t>Ibr+Ven (PR)</a:t>
                      </a:r>
                    </a:p>
                  </a:txBody>
                  <a:tcPr marL="72000" marR="18000" marT="10800" marB="10800" anchor="ctr">
                    <a:solidFill>
                      <a:srgbClr val="D1B25C"/>
                    </a:solidFill>
                  </a:tcPr>
                </a:tc>
                <a:tc>
                  <a:txBody>
                    <a:bodyPr/>
                    <a:lstStyle/>
                    <a:p>
                      <a:pPr algn="ctr"/>
                      <a:r>
                        <a:rPr lang="de-DE" sz="800"/>
                        <a:t>45</a:t>
                      </a:r>
                    </a:p>
                  </a:txBody>
                  <a:tcPr marL="18000" marR="18000" marT="10800" marB="10800" anchor="ctr"/>
                </a:tc>
                <a:tc>
                  <a:txBody>
                    <a:bodyPr/>
                    <a:lstStyle/>
                    <a:p>
                      <a:pPr algn="ctr"/>
                      <a:r>
                        <a:rPr lang="de-DE" sz="800"/>
                        <a:t>45</a:t>
                      </a:r>
                    </a:p>
                  </a:txBody>
                  <a:tcPr marL="18000" marR="18000" marT="10800" marB="10800" anchor="ctr"/>
                </a:tc>
                <a:tc>
                  <a:txBody>
                    <a:bodyPr/>
                    <a:lstStyle/>
                    <a:p>
                      <a:pPr algn="ctr"/>
                      <a:r>
                        <a:rPr lang="de-DE" sz="800"/>
                        <a:t>43</a:t>
                      </a:r>
                    </a:p>
                  </a:txBody>
                  <a:tcPr marL="18000" marR="18000" marT="10800" marB="10800" anchor="ctr"/>
                </a:tc>
                <a:tc>
                  <a:txBody>
                    <a:bodyPr/>
                    <a:lstStyle/>
                    <a:p>
                      <a:pPr algn="ctr"/>
                      <a:r>
                        <a:rPr lang="de-DE" sz="800"/>
                        <a:t>41</a:t>
                      </a:r>
                    </a:p>
                  </a:txBody>
                  <a:tcPr marL="18000" marR="18000" marT="10800" marB="10800" anchor="ctr"/>
                </a:tc>
                <a:tc>
                  <a:txBody>
                    <a:bodyPr/>
                    <a:lstStyle/>
                    <a:p>
                      <a:pPr algn="ctr"/>
                      <a:r>
                        <a:rPr lang="de-DE" sz="800"/>
                        <a:t>40</a:t>
                      </a:r>
                    </a:p>
                  </a:txBody>
                  <a:tcPr marL="18000" marR="18000" marT="10800" marB="10800" anchor="ctr"/>
                </a:tc>
                <a:tc>
                  <a:txBody>
                    <a:bodyPr/>
                    <a:lstStyle/>
                    <a:p>
                      <a:pPr algn="ctr"/>
                      <a:r>
                        <a:rPr lang="de-DE" sz="800"/>
                        <a:t>31</a:t>
                      </a:r>
                    </a:p>
                  </a:txBody>
                  <a:tcPr marL="18000" marR="18000" marT="10800" marB="10800" anchor="ctr"/>
                </a:tc>
                <a:extLst>
                  <a:ext uri="{0D108BD9-81ED-4DB2-BD59-A6C34878D82A}">
                    <a16:rowId xmlns:a16="http://schemas.microsoft.com/office/drawing/2014/main" val="401588670"/>
                  </a:ext>
                </a:extLst>
              </a:tr>
            </a:tbl>
          </a:graphicData>
        </a:graphic>
      </p:graphicFrame>
      <p:graphicFrame>
        <p:nvGraphicFramePr>
          <p:cNvPr id="121" name="Tabelle 119">
            <a:extLst>
              <a:ext uri="{FF2B5EF4-FFF2-40B4-BE49-F238E27FC236}">
                <a16:creationId xmlns:a16="http://schemas.microsoft.com/office/drawing/2014/main" id="{ED3AB720-FB3B-4D9A-A31D-B0518732ED73}"/>
              </a:ext>
            </a:extLst>
          </p:cNvPr>
          <p:cNvGraphicFramePr>
            <a:graphicFrameLocks noGrp="1"/>
          </p:cNvGraphicFramePr>
          <p:nvPr>
            <p:extLst>
              <p:ext uri="{D42A27DB-BD31-4B8C-83A1-F6EECF244321}">
                <p14:modId xmlns:p14="http://schemas.microsoft.com/office/powerpoint/2010/main" val="2586954351"/>
              </p:ext>
            </p:extLst>
          </p:nvPr>
        </p:nvGraphicFramePr>
        <p:xfrm>
          <a:off x="6249314" y="5100430"/>
          <a:ext cx="5373187" cy="430560"/>
        </p:xfrm>
        <a:graphic>
          <a:graphicData uri="http://schemas.openxmlformats.org/drawingml/2006/table">
            <a:tbl>
              <a:tblPr firstRow="1" bandRow="1">
                <a:tableStyleId>{5C22544A-7EE6-4342-B048-85BDC9FD1C3A}</a:tableStyleId>
              </a:tblPr>
              <a:tblGrid>
                <a:gridCol w="942919">
                  <a:extLst>
                    <a:ext uri="{9D8B030D-6E8A-4147-A177-3AD203B41FA5}">
                      <a16:colId xmlns:a16="http://schemas.microsoft.com/office/drawing/2014/main" val="709002332"/>
                    </a:ext>
                  </a:extLst>
                </a:gridCol>
                <a:gridCol w="738378">
                  <a:extLst>
                    <a:ext uri="{9D8B030D-6E8A-4147-A177-3AD203B41FA5}">
                      <a16:colId xmlns:a16="http://schemas.microsoft.com/office/drawing/2014/main" val="4203868198"/>
                    </a:ext>
                  </a:extLst>
                </a:gridCol>
                <a:gridCol w="738378">
                  <a:extLst>
                    <a:ext uri="{9D8B030D-6E8A-4147-A177-3AD203B41FA5}">
                      <a16:colId xmlns:a16="http://schemas.microsoft.com/office/drawing/2014/main" val="3672366100"/>
                    </a:ext>
                  </a:extLst>
                </a:gridCol>
                <a:gridCol w="738378">
                  <a:extLst>
                    <a:ext uri="{9D8B030D-6E8A-4147-A177-3AD203B41FA5}">
                      <a16:colId xmlns:a16="http://schemas.microsoft.com/office/drawing/2014/main" val="3017605943"/>
                    </a:ext>
                  </a:extLst>
                </a:gridCol>
                <a:gridCol w="738378">
                  <a:extLst>
                    <a:ext uri="{9D8B030D-6E8A-4147-A177-3AD203B41FA5}">
                      <a16:colId xmlns:a16="http://schemas.microsoft.com/office/drawing/2014/main" val="1707502212"/>
                    </a:ext>
                  </a:extLst>
                </a:gridCol>
                <a:gridCol w="738378">
                  <a:extLst>
                    <a:ext uri="{9D8B030D-6E8A-4147-A177-3AD203B41FA5}">
                      <a16:colId xmlns:a16="http://schemas.microsoft.com/office/drawing/2014/main" val="2274536227"/>
                    </a:ext>
                  </a:extLst>
                </a:gridCol>
                <a:gridCol w="738378">
                  <a:extLst>
                    <a:ext uri="{9D8B030D-6E8A-4147-A177-3AD203B41FA5}">
                      <a16:colId xmlns:a16="http://schemas.microsoft.com/office/drawing/2014/main" val="2794749310"/>
                    </a:ext>
                  </a:extLst>
                </a:gridCol>
              </a:tblGrid>
              <a:tr h="0">
                <a:tc gridSpan="7">
                  <a:txBody>
                    <a:bodyPr/>
                    <a:lstStyle/>
                    <a:p>
                      <a:r>
                        <a:rPr lang="de-DE" sz="800"/>
                        <a:t>Patients at risk</a:t>
                      </a:r>
                    </a:p>
                  </a:txBody>
                  <a:tcPr marL="72000" marR="18000" marT="10800" marB="108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48697670"/>
                  </a:ext>
                </a:extLst>
              </a:tr>
              <a:tr h="0">
                <a:tc>
                  <a:txBody>
                    <a:bodyPr/>
                    <a:lstStyle/>
                    <a:p>
                      <a:r>
                        <a:rPr lang="de-DE" sz="800" b="0">
                          <a:solidFill>
                            <a:schemeClr val="bg1"/>
                          </a:solidFill>
                        </a:rPr>
                        <a:t>Clb+O (CR/CRi)</a:t>
                      </a:r>
                    </a:p>
                  </a:txBody>
                  <a:tcPr marL="72000" marR="18000" marT="10800" marB="10800" anchor="ctr">
                    <a:solidFill>
                      <a:schemeClr val="accent6"/>
                    </a:solidFill>
                  </a:tcPr>
                </a:tc>
                <a:tc>
                  <a:txBody>
                    <a:bodyPr/>
                    <a:lstStyle/>
                    <a:p>
                      <a:pPr algn="ctr"/>
                      <a:r>
                        <a:rPr lang="de-DE" sz="800"/>
                        <a:t>13</a:t>
                      </a:r>
                    </a:p>
                  </a:txBody>
                  <a:tcPr marL="18000" marR="18000" marT="10800" marB="10800" anchor="ctr"/>
                </a:tc>
                <a:tc>
                  <a:txBody>
                    <a:bodyPr/>
                    <a:lstStyle/>
                    <a:p>
                      <a:pPr algn="ctr"/>
                      <a:r>
                        <a:rPr lang="de-DE" sz="800"/>
                        <a:t>13</a:t>
                      </a:r>
                    </a:p>
                  </a:txBody>
                  <a:tcPr marL="18000" marR="18000" marT="10800" marB="10800" anchor="ctr"/>
                </a:tc>
                <a:tc>
                  <a:txBody>
                    <a:bodyPr/>
                    <a:lstStyle/>
                    <a:p>
                      <a:pPr algn="ctr"/>
                      <a:r>
                        <a:rPr lang="de-DE" sz="800"/>
                        <a:t>13</a:t>
                      </a:r>
                    </a:p>
                  </a:txBody>
                  <a:tcPr marL="18000" marR="18000" marT="10800" marB="10800" anchor="ctr"/>
                </a:tc>
                <a:tc>
                  <a:txBody>
                    <a:bodyPr/>
                    <a:lstStyle/>
                    <a:p>
                      <a:pPr algn="ctr"/>
                      <a:r>
                        <a:rPr lang="de-DE" sz="800"/>
                        <a:t>12</a:t>
                      </a:r>
                    </a:p>
                  </a:txBody>
                  <a:tcPr marL="18000" marR="18000" marT="10800" marB="10800" anchor="ctr"/>
                </a:tc>
                <a:tc>
                  <a:txBody>
                    <a:bodyPr/>
                    <a:lstStyle/>
                    <a:p>
                      <a:pPr algn="ctr"/>
                      <a:r>
                        <a:rPr lang="de-DE" sz="800"/>
                        <a:t>12</a:t>
                      </a:r>
                    </a:p>
                  </a:txBody>
                  <a:tcPr marL="18000" marR="18000" marT="10800" marB="10800" anchor="ctr"/>
                </a:tc>
                <a:tc>
                  <a:txBody>
                    <a:bodyPr/>
                    <a:lstStyle/>
                    <a:p>
                      <a:pPr algn="ctr"/>
                      <a:r>
                        <a:rPr lang="de-DE" sz="800"/>
                        <a:t>8</a:t>
                      </a:r>
                    </a:p>
                  </a:txBody>
                  <a:tcPr marL="18000" marR="18000" marT="10800" marB="10800" anchor="ctr"/>
                </a:tc>
                <a:extLst>
                  <a:ext uri="{0D108BD9-81ED-4DB2-BD59-A6C34878D82A}">
                    <a16:rowId xmlns:a16="http://schemas.microsoft.com/office/drawing/2014/main" val="2651653043"/>
                  </a:ext>
                </a:extLst>
              </a:tr>
              <a:tr h="0">
                <a:tc>
                  <a:txBody>
                    <a:bodyPr/>
                    <a:lstStyle/>
                    <a:p>
                      <a:r>
                        <a:rPr lang="de-DE" sz="800" b="0">
                          <a:solidFill>
                            <a:schemeClr val="bg1"/>
                          </a:solidFill>
                        </a:rPr>
                        <a:t>Clb+O (PR)</a:t>
                      </a:r>
                    </a:p>
                  </a:txBody>
                  <a:tcPr marL="72000" marR="18000" marT="10800" marB="10800" anchor="ctr">
                    <a:solidFill>
                      <a:schemeClr val="accent6">
                        <a:lumMod val="60000"/>
                        <a:lumOff val="40000"/>
                      </a:schemeClr>
                    </a:solidFill>
                  </a:tcPr>
                </a:tc>
                <a:tc>
                  <a:txBody>
                    <a:bodyPr/>
                    <a:lstStyle/>
                    <a:p>
                      <a:pPr algn="ctr"/>
                      <a:r>
                        <a:rPr lang="de-DE" sz="800"/>
                        <a:t>73</a:t>
                      </a:r>
                    </a:p>
                  </a:txBody>
                  <a:tcPr marL="18000" marR="18000" marT="10800" marB="10800" anchor="ctr"/>
                </a:tc>
                <a:tc>
                  <a:txBody>
                    <a:bodyPr/>
                    <a:lstStyle/>
                    <a:p>
                      <a:pPr algn="ctr"/>
                      <a:r>
                        <a:rPr lang="de-DE" sz="800"/>
                        <a:t>73</a:t>
                      </a:r>
                    </a:p>
                  </a:txBody>
                  <a:tcPr marL="18000" marR="18000" marT="10800" marB="10800" anchor="ctr"/>
                </a:tc>
                <a:tc>
                  <a:txBody>
                    <a:bodyPr/>
                    <a:lstStyle/>
                    <a:p>
                      <a:pPr algn="ctr"/>
                      <a:r>
                        <a:rPr lang="de-DE" sz="800"/>
                        <a:t>69</a:t>
                      </a:r>
                    </a:p>
                  </a:txBody>
                  <a:tcPr marL="18000" marR="18000" marT="10800" marB="10800" anchor="ctr"/>
                </a:tc>
                <a:tc>
                  <a:txBody>
                    <a:bodyPr/>
                    <a:lstStyle/>
                    <a:p>
                      <a:pPr algn="ctr"/>
                      <a:r>
                        <a:rPr lang="de-DE" sz="800"/>
                        <a:t>40</a:t>
                      </a:r>
                    </a:p>
                  </a:txBody>
                  <a:tcPr marL="18000" marR="18000" marT="10800" marB="10800" anchor="ctr"/>
                </a:tc>
                <a:tc>
                  <a:txBody>
                    <a:bodyPr/>
                    <a:lstStyle/>
                    <a:p>
                      <a:pPr algn="ctr"/>
                      <a:r>
                        <a:rPr lang="de-DE" sz="800"/>
                        <a:t>28</a:t>
                      </a:r>
                    </a:p>
                  </a:txBody>
                  <a:tcPr marL="18000" marR="18000" marT="10800" marB="10800" anchor="ctr"/>
                </a:tc>
                <a:tc>
                  <a:txBody>
                    <a:bodyPr/>
                    <a:lstStyle/>
                    <a:p>
                      <a:pPr algn="ctr"/>
                      <a:r>
                        <a:rPr lang="de-DE" sz="800"/>
                        <a:t>19</a:t>
                      </a:r>
                    </a:p>
                  </a:txBody>
                  <a:tcPr marL="18000" marR="18000" marT="10800" marB="10800" anchor="ctr"/>
                </a:tc>
                <a:extLst>
                  <a:ext uri="{0D108BD9-81ED-4DB2-BD59-A6C34878D82A}">
                    <a16:rowId xmlns:a16="http://schemas.microsoft.com/office/drawing/2014/main" val="401588670"/>
                  </a:ext>
                </a:extLst>
              </a:tr>
            </a:tbl>
          </a:graphicData>
        </a:graphic>
      </p:graphicFrame>
      <p:cxnSp>
        <p:nvCxnSpPr>
          <p:cNvPr id="65" name="Gerader Verbinder 64">
            <a:extLst>
              <a:ext uri="{FF2B5EF4-FFF2-40B4-BE49-F238E27FC236}">
                <a16:creationId xmlns:a16="http://schemas.microsoft.com/office/drawing/2014/main" id="{1B6060F0-04A5-44B5-9DF2-C7721B8D5C85}"/>
              </a:ext>
            </a:extLst>
          </p:cNvPr>
          <p:cNvCxnSpPr/>
          <p:nvPr/>
        </p:nvCxnSpPr>
        <p:spPr>
          <a:xfrm>
            <a:off x="7491457" y="1911268"/>
            <a:ext cx="0" cy="25812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884BB6A7-9AA7-48F6-87F2-29F22EB03B79}"/>
              </a:ext>
            </a:extLst>
          </p:cNvPr>
          <p:cNvCxnSpPr>
            <a:cxnSpLocks/>
          </p:cNvCxnSpPr>
          <p:nvPr/>
        </p:nvCxnSpPr>
        <p:spPr>
          <a:xfrm flipH="1">
            <a:off x="7481935" y="4487780"/>
            <a:ext cx="378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880BFD19-0B84-4E56-9691-EB29FC235AA7}"/>
              </a:ext>
            </a:extLst>
          </p:cNvPr>
          <p:cNvCxnSpPr/>
          <p:nvPr/>
        </p:nvCxnSpPr>
        <p:spPr>
          <a:xfrm flipH="1">
            <a:off x="7431926" y="3432886"/>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9E2F840D-2D7D-4E3C-8458-B214BECBDDDA}"/>
              </a:ext>
            </a:extLst>
          </p:cNvPr>
          <p:cNvCxnSpPr/>
          <p:nvPr/>
        </p:nvCxnSpPr>
        <p:spPr>
          <a:xfrm flipH="1">
            <a:off x="7431926" y="3675773"/>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3D406A1B-E4E3-4BA0-AB11-8C6370E2CAD4}"/>
              </a:ext>
            </a:extLst>
          </p:cNvPr>
          <p:cNvCxnSpPr/>
          <p:nvPr/>
        </p:nvCxnSpPr>
        <p:spPr>
          <a:xfrm flipH="1">
            <a:off x="7431926" y="3930566"/>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C52DAC42-E155-49A3-A7CC-E7A7611AF2BF}"/>
              </a:ext>
            </a:extLst>
          </p:cNvPr>
          <p:cNvCxnSpPr/>
          <p:nvPr/>
        </p:nvCxnSpPr>
        <p:spPr>
          <a:xfrm flipH="1">
            <a:off x="7431926" y="4175835"/>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79838D63-60DE-4883-ABBE-5015BD4A8B1E}"/>
              </a:ext>
            </a:extLst>
          </p:cNvPr>
          <p:cNvCxnSpPr/>
          <p:nvPr/>
        </p:nvCxnSpPr>
        <p:spPr>
          <a:xfrm flipH="1">
            <a:off x="7431926" y="4425867"/>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47EDEF46-7494-4ABA-892B-5F5DFE3223DE}"/>
              </a:ext>
            </a:extLst>
          </p:cNvPr>
          <p:cNvCxnSpPr/>
          <p:nvPr/>
        </p:nvCxnSpPr>
        <p:spPr>
          <a:xfrm flipH="1">
            <a:off x="7431926" y="3175710"/>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0126A93A-C3DF-44D0-97AB-5C6C65198E5F}"/>
              </a:ext>
            </a:extLst>
          </p:cNvPr>
          <p:cNvCxnSpPr/>
          <p:nvPr/>
        </p:nvCxnSpPr>
        <p:spPr>
          <a:xfrm flipH="1">
            <a:off x="7431926" y="2928057"/>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6AFCAA00-8095-48F4-8DC7-66442C732C8A}"/>
              </a:ext>
            </a:extLst>
          </p:cNvPr>
          <p:cNvCxnSpPr/>
          <p:nvPr/>
        </p:nvCxnSpPr>
        <p:spPr>
          <a:xfrm flipH="1">
            <a:off x="7431926" y="2680402"/>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3786F93D-75E6-40C4-9452-D1D851336EF2}"/>
              </a:ext>
            </a:extLst>
          </p:cNvPr>
          <p:cNvCxnSpPr/>
          <p:nvPr/>
        </p:nvCxnSpPr>
        <p:spPr>
          <a:xfrm flipH="1">
            <a:off x="7431926" y="2427987"/>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6D18DAB4-1C41-4E2F-84D9-F46552F558CB}"/>
              </a:ext>
            </a:extLst>
          </p:cNvPr>
          <p:cNvCxnSpPr/>
          <p:nvPr/>
        </p:nvCxnSpPr>
        <p:spPr>
          <a:xfrm flipH="1">
            <a:off x="7431926" y="2180337"/>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66948D95-77E7-4EC9-8572-CCA191650291}"/>
              </a:ext>
            </a:extLst>
          </p:cNvPr>
          <p:cNvCxnSpPr/>
          <p:nvPr/>
        </p:nvCxnSpPr>
        <p:spPr>
          <a:xfrm flipH="1">
            <a:off x="7431926" y="1920781"/>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B2168DC9-BF9B-471C-ADC6-18C2C57AB633}"/>
              </a:ext>
            </a:extLst>
          </p:cNvPr>
          <p:cNvCxnSpPr>
            <a:cxnSpLocks/>
          </p:cNvCxnSpPr>
          <p:nvPr/>
        </p:nvCxnSpPr>
        <p:spPr>
          <a:xfrm flipV="1">
            <a:off x="7571229" y="4487780"/>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63D468DB-EF23-43AC-8E2F-BC268067A864}"/>
              </a:ext>
            </a:extLst>
          </p:cNvPr>
          <p:cNvCxnSpPr>
            <a:cxnSpLocks/>
          </p:cNvCxnSpPr>
          <p:nvPr/>
        </p:nvCxnSpPr>
        <p:spPr>
          <a:xfrm flipV="1">
            <a:off x="8309425" y="4487780"/>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7EE0C30D-0EE1-46E4-9281-B9C4907EE514}"/>
              </a:ext>
            </a:extLst>
          </p:cNvPr>
          <p:cNvCxnSpPr>
            <a:cxnSpLocks/>
          </p:cNvCxnSpPr>
          <p:nvPr/>
        </p:nvCxnSpPr>
        <p:spPr>
          <a:xfrm flipV="1">
            <a:off x="9046422" y="4487780"/>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091DD68E-F5B2-4191-8B38-B0989B33CB7F}"/>
              </a:ext>
            </a:extLst>
          </p:cNvPr>
          <p:cNvCxnSpPr>
            <a:cxnSpLocks/>
          </p:cNvCxnSpPr>
          <p:nvPr/>
        </p:nvCxnSpPr>
        <p:spPr>
          <a:xfrm flipV="1">
            <a:off x="9777476" y="4487780"/>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B280CA86-4BAB-4ABD-838B-CFFE4DFA648A}"/>
              </a:ext>
            </a:extLst>
          </p:cNvPr>
          <p:cNvCxnSpPr>
            <a:cxnSpLocks/>
          </p:cNvCxnSpPr>
          <p:nvPr/>
        </p:nvCxnSpPr>
        <p:spPr>
          <a:xfrm flipV="1">
            <a:off x="10510901" y="4487780"/>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6DD6F4DF-FBBD-400F-9B0D-0D181C9647DA}"/>
              </a:ext>
            </a:extLst>
          </p:cNvPr>
          <p:cNvCxnSpPr>
            <a:cxnSpLocks/>
          </p:cNvCxnSpPr>
          <p:nvPr/>
        </p:nvCxnSpPr>
        <p:spPr>
          <a:xfrm flipV="1">
            <a:off x="11256213" y="4487780"/>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feld 83">
            <a:extLst>
              <a:ext uri="{FF2B5EF4-FFF2-40B4-BE49-F238E27FC236}">
                <a16:creationId xmlns:a16="http://schemas.microsoft.com/office/drawing/2014/main" id="{18FE2D76-F647-438C-A4D0-9D8A0FAE4E0F}"/>
              </a:ext>
            </a:extLst>
          </p:cNvPr>
          <p:cNvSpPr txBox="1"/>
          <p:nvPr/>
        </p:nvSpPr>
        <p:spPr>
          <a:xfrm>
            <a:off x="7438797" y="4521993"/>
            <a:ext cx="269626" cy="276999"/>
          </a:xfrm>
          <a:prstGeom prst="rect">
            <a:avLst/>
          </a:prstGeom>
          <a:noFill/>
        </p:spPr>
        <p:txBody>
          <a:bodyPr wrap="none" rtlCol="0">
            <a:spAutoFit/>
          </a:bodyPr>
          <a:lstStyle/>
          <a:p>
            <a:r>
              <a:rPr lang="de-DE" sz="1200"/>
              <a:t>0</a:t>
            </a:r>
          </a:p>
        </p:txBody>
      </p:sp>
      <p:sp>
        <p:nvSpPr>
          <p:cNvPr id="85" name="Textfeld 84">
            <a:extLst>
              <a:ext uri="{FF2B5EF4-FFF2-40B4-BE49-F238E27FC236}">
                <a16:creationId xmlns:a16="http://schemas.microsoft.com/office/drawing/2014/main" id="{7826F9DA-C08A-4ED9-9FA2-D4407AA00DD9}"/>
              </a:ext>
            </a:extLst>
          </p:cNvPr>
          <p:cNvSpPr txBox="1"/>
          <p:nvPr/>
        </p:nvSpPr>
        <p:spPr>
          <a:xfrm>
            <a:off x="8175911" y="4521993"/>
            <a:ext cx="269626" cy="276999"/>
          </a:xfrm>
          <a:prstGeom prst="rect">
            <a:avLst/>
          </a:prstGeom>
          <a:noFill/>
        </p:spPr>
        <p:txBody>
          <a:bodyPr wrap="none" rtlCol="0">
            <a:spAutoFit/>
          </a:bodyPr>
          <a:lstStyle/>
          <a:p>
            <a:r>
              <a:rPr lang="de-DE" sz="1200"/>
              <a:t>6</a:t>
            </a:r>
          </a:p>
        </p:txBody>
      </p:sp>
      <p:sp>
        <p:nvSpPr>
          <p:cNvPr id="86" name="Textfeld 85">
            <a:extLst>
              <a:ext uri="{FF2B5EF4-FFF2-40B4-BE49-F238E27FC236}">
                <a16:creationId xmlns:a16="http://schemas.microsoft.com/office/drawing/2014/main" id="{E9ABB64E-059B-4120-B28A-A587EE52EFB7}"/>
              </a:ext>
            </a:extLst>
          </p:cNvPr>
          <p:cNvSpPr txBox="1"/>
          <p:nvPr/>
        </p:nvSpPr>
        <p:spPr>
          <a:xfrm>
            <a:off x="8869919" y="4521316"/>
            <a:ext cx="354584" cy="276999"/>
          </a:xfrm>
          <a:prstGeom prst="rect">
            <a:avLst/>
          </a:prstGeom>
          <a:noFill/>
        </p:spPr>
        <p:txBody>
          <a:bodyPr wrap="none" rtlCol="0">
            <a:spAutoFit/>
          </a:bodyPr>
          <a:lstStyle/>
          <a:p>
            <a:r>
              <a:rPr lang="de-DE" sz="1200"/>
              <a:t>12</a:t>
            </a:r>
          </a:p>
        </p:txBody>
      </p:sp>
      <p:sp>
        <p:nvSpPr>
          <p:cNvPr id="87" name="Textfeld 86">
            <a:extLst>
              <a:ext uri="{FF2B5EF4-FFF2-40B4-BE49-F238E27FC236}">
                <a16:creationId xmlns:a16="http://schemas.microsoft.com/office/drawing/2014/main" id="{FDDD6329-CDC1-4F36-BDB4-B29EFABF7D7B}"/>
              </a:ext>
            </a:extLst>
          </p:cNvPr>
          <p:cNvSpPr txBox="1"/>
          <p:nvPr/>
        </p:nvSpPr>
        <p:spPr>
          <a:xfrm>
            <a:off x="9601085" y="4528261"/>
            <a:ext cx="354584" cy="276999"/>
          </a:xfrm>
          <a:prstGeom prst="rect">
            <a:avLst/>
          </a:prstGeom>
          <a:noFill/>
        </p:spPr>
        <p:txBody>
          <a:bodyPr wrap="none" rtlCol="0">
            <a:spAutoFit/>
          </a:bodyPr>
          <a:lstStyle/>
          <a:p>
            <a:r>
              <a:rPr lang="de-DE" sz="1200"/>
              <a:t>18</a:t>
            </a:r>
          </a:p>
        </p:txBody>
      </p:sp>
      <p:sp>
        <p:nvSpPr>
          <p:cNvPr id="88" name="Textfeld 87">
            <a:extLst>
              <a:ext uri="{FF2B5EF4-FFF2-40B4-BE49-F238E27FC236}">
                <a16:creationId xmlns:a16="http://schemas.microsoft.com/office/drawing/2014/main" id="{A13298A4-5931-4FFB-97A8-AF92996E7A6E}"/>
              </a:ext>
            </a:extLst>
          </p:cNvPr>
          <p:cNvSpPr txBox="1"/>
          <p:nvPr/>
        </p:nvSpPr>
        <p:spPr>
          <a:xfrm>
            <a:off x="10334696" y="4528261"/>
            <a:ext cx="354584" cy="276999"/>
          </a:xfrm>
          <a:prstGeom prst="rect">
            <a:avLst/>
          </a:prstGeom>
          <a:noFill/>
        </p:spPr>
        <p:txBody>
          <a:bodyPr wrap="none" rtlCol="0">
            <a:spAutoFit/>
          </a:bodyPr>
          <a:lstStyle/>
          <a:p>
            <a:r>
              <a:rPr lang="de-DE" sz="1200"/>
              <a:t>24</a:t>
            </a:r>
          </a:p>
        </p:txBody>
      </p:sp>
      <p:sp>
        <p:nvSpPr>
          <p:cNvPr id="89" name="Textfeld 88">
            <a:extLst>
              <a:ext uri="{FF2B5EF4-FFF2-40B4-BE49-F238E27FC236}">
                <a16:creationId xmlns:a16="http://schemas.microsoft.com/office/drawing/2014/main" id="{A17CEED5-2AAF-40C6-8393-A50AB960B3D4}"/>
              </a:ext>
            </a:extLst>
          </p:cNvPr>
          <p:cNvSpPr txBox="1"/>
          <p:nvPr/>
        </p:nvSpPr>
        <p:spPr>
          <a:xfrm>
            <a:off x="11080036" y="4529389"/>
            <a:ext cx="354584" cy="276999"/>
          </a:xfrm>
          <a:prstGeom prst="rect">
            <a:avLst/>
          </a:prstGeom>
          <a:noFill/>
        </p:spPr>
        <p:txBody>
          <a:bodyPr wrap="none" rtlCol="0">
            <a:spAutoFit/>
          </a:bodyPr>
          <a:lstStyle/>
          <a:p>
            <a:r>
              <a:rPr lang="de-DE" sz="1200"/>
              <a:t>30</a:t>
            </a:r>
          </a:p>
        </p:txBody>
      </p:sp>
      <p:sp>
        <p:nvSpPr>
          <p:cNvPr id="90" name="Textfeld 89">
            <a:extLst>
              <a:ext uri="{FF2B5EF4-FFF2-40B4-BE49-F238E27FC236}">
                <a16:creationId xmlns:a16="http://schemas.microsoft.com/office/drawing/2014/main" id="{BDE27C28-FD7F-4C5B-8005-CBF2FFA2DE77}"/>
              </a:ext>
            </a:extLst>
          </p:cNvPr>
          <p:cNvSpPr txBox="1"/>
          <p:nvPr/>
        </p:nvSpPr>
        <p:spPr>
          <a:xfrm>
            <a:off x="7209929" y="4287366"/>
            <a:ext cx="269626" cy="276999"/>
          </a:xfrm>
          <a:prstGeom prst="rect">
            <a:avLst/>
          </a:prstGeom>
          <a:noFill/>
        </p:spPr>
        <p:txBody>
          <a:bodyPr wrap="none" rtlCol="0">
            <a:spAutoFit/>
          </a:bodyPr>
          <a:lstStyle/>
          <a:p>
            <a:r>
              <a:rPr lang="de-DE" sz="1200"/>
              <a:t>0</a:t>
            </a:r>
          </a:p>
        </p:txBody>
      </p:sp>
      <p:sp>
        <p:nvSpPr>
          <p:cNvPr id="91" name="Textfeld 90">
            <a:extLst>
              <a:ext uri="{FF2B5EF4-FFF2-40B4-BE49-F238E27FC236}">
                <a16:creationId xmlns:a16="http://schemas.microsoft.com/office/drawing/2014/main" id="{0E1CBA26-12E7-4942-B43A-BB014171B27B}"/>
              </a:ext>
            </a:extLst>
          </p:cNvPr>
          <p:cNvSpPr txBox="1"/>
          <p:nvPr/>
        </p:nvSpPr>
        <p:spPr>
          <a:xfrm>
            <a:off x="7123779" y="4037332"/>
            <a:ext cx="354584" cy="276999"/>
          </a:xfrm>
          <a:prstGeom prst="rect">
            <a:avLst/>
          </a:prstGeom>
          <a:noFill/>
        </p:spPr>
        <p:txBody>
          <a:bodyPr wrap="none" rtlCol="0">
            <a:spAutoFit/>
          </a:bodyPr>
          <a:lstStyle/>
          <a:p>
            <a:r>
              <a:rPr lang="de-DE" sz="1200"/>
              <a:t>10</a:t>
            </a:r>
          </a:p>
        </p:txBody>
      </p:sp>
      <p:sp>
        <p:nvSpPr>
          <p:cNvPr id="92" name="Textfeld 91">
            <a:extLst>
              <a:ext uri="{FF2B5EF4-FFF2-40B4-BE49-F238E27FC236}">
                <a16:creationId xmlns:a16="http://schemas.microsoft.com/office/drawing/2014/main" id="{1170CF25-6990-4B43-B5F9-9D42656C617F}"/>
              </a:ext>
            </a:extLst>
          </p:cNvPr>
          <p:cNvSpPr txBox="1"/>
          <p:nvPr/>
        </p:nvSpPr>
        <p:spPr>
          <a:xfrm>
            <a:off x="7123779" y="3791764"/>
            <a:ext cx="354584" cy="276999"/>
          </a:xfrm>
          <a:prstGeom prst="rect">
            <a:avLst/>
          </a:prstGeom>
          <a:noFill/>
        </p:spPr>
        <p:txBody>
          <a:bodyPr wrap="none" rtlCol="0">
            <a:spAutoFit/>
          </a:bodyPr>
          <a:lstStyle/>
          <a:p>
            <a:r>
              <a:rPr lang="de-DE" sz="1200"/>
              <a:t>20</a:t>
            </a:r>
          </a:p>
        </p:txBody>
      </p:sp>
      <p:sp>
        <p:nvSpPr>
          <p:cNvPr id="93" name="Textfeld 92">
            <a:extLst>
              <a:ext uri="{FF2B5EF4-FFF2-40B4-BE49-F238E27FC236}">
                <a16:creationId xmlns:a16="http://schemas.microsoft.com/office/drawing/2014/main" id="{326E9E81-061D-4474-BF9C-E40186DD52E2}"/>
              </a:ext>
            </a:extLst>
          </p:cNvPr>
          <p:cNvSpPr txBox="1"/>
          <p:nvPr/>
        </p:nvSpPr>
        <p:spPr>
          <a:xfrm>
            <a:off x="7124968" y="3535364"/>
            <a:ext cx="354584" cy="276999"/>
          </a:xfrm>
          <a:prstGeom prst="rect">
            <a:avLst/>
          </a:prstGeom>
          <a:noFill/>
        </p:spPr>
        <p:txBody>
          <a:bodyPr wrap="none" rtlCol="0">
            <a:spAutoFit/>
          </a:bodyPr>
          <a:lstStyle/>
          <a:p>
            <a:r>
              <a:rPr lang="de-DE" sz="1200"/>
              <a:t>30</a:t>
            </a:r>
          </a:p>
        </p:txBody>
      </p:sp>
      <p:sp>
        <p:nvSpPr>
          <p:cNvPr id="94" name="Textfeld 93">
            <a:extLst>
              <a:ext uri="{FF2B5EF4-FFF2-40B4-BE49-F238E27FC236}">
                <a16:creationId xmlns:a16="http://schemas.microsoft.com/office/drawing/2014/main" id="{04748071-CDF1-48E4-90F7-54FE91D759ED}"/>
              </a:ext>
            </a:extLst>
          </p:cNvPr>
          <p:cNvSpPr txBox="1"/>
          <p:nvPr/>
        </p:nvSpPr>
        <p:spPr>
          <a:xfrm>
            <a:off x="7125564" y="3293778"/>
            <a:ext cx="354584" cy="276999"/>
          </a:xfrm>
          <a:prstGeom prst="rect">
            <a:avLst/>
          </a:prstGeom>
          <a:noFill/>
        </p:spPr>
        <p:txBody>
          <a:bodyPr wrap="none" rtlCol="0">
            <a:spAutoFit/>
          </a:bodyPr>
          <a:lstStyle/>
          <a:p>
            <a:r>
              <a:rPr lang="de-DE" sz="1200"/>
              <a:t>40</a:t>
            </a:r>
          </a:p>
        </p:txBody>
      </p:sp>
      <p:sp>
        <p:nvSpPr>
          <p:cNvPr id="95" name="Textfeld 94">
            <a:extLst>
              <a:ext uri="{FF2B5EF4-FFF2-40B4-BE49-F238E27FC236}">
                <a16:creationId xmlns:a16="http://schemas.microsoft.com/office/drawing/2014/main" id="{2D1CBE07-11C0-43CF-A32D-A20E97052D84}"/>
              </a:ext>
            </a:extLst>
          </p:cNvPr>
          <p:cNvSpPr txBox="1"/>
          <p:nvPr/>
        </p:nvSpPr>
        <p:spPr>
          <a:xfrm>
            <a:off x="7123779" y="3036945"/>
            <a:ext cx="354584" cy="276999"/>
          </a:xfrm>
          <a:prstGeom prst="rect">
            <a:avLst/>
          </a:prstGeom>
          <a:noFill/>
        </p:spPr>
        <p:txBody>
          <a:bodyPr wrap="none" rtlCol="0">
            <a:spAutoFit/>
          </a:bodyPr>
          <a:lstStyle/>
          <a:p>
            <a:r>
              <a:rPr lang="de-DE" sz="1200"/>
              <a:t>50</a:t>
            </a:r>
          </a:p>
        </p:txBody>
      </p:sp>
      <p:sp>
        <p:nvSpPr>
          <p:cNvPr id="96" name="Textfeld 95">
            <a:extLst>
              <a:ext uri="{FF2B5EF4-FFF2-40B4-BE49-F238E27FC236}">
                <a16:creationId xmlns:a16="http://schemas.microsoft.com/office/drawing/2014/main" id="{A97093C1-8D26-4C63-B554-3BC5133DD701}"/>
              </a:ext>
            </a:extLst>
          </p:cNvPr>
          <p:cNvSpPr txBox="1"/>
          <p:nvPr/>
        </p:nvSpPr>
        <p:spPr>
          <a:xfrm>
            <a:off x="7124375" y="2788372"/>
            <a:ext cx="354584" cy="276999"/>
          </a:xfrm>
          <a:prstGeom prst="rect">
            <a:avLst/>
          </a:prstGeom>
          <a:noFill/>
        </p:spPr>
        <p:txBody>
          <a:bodyPr wrap="none" rtlCol="0">
            <a:spAutoFit/>
          </a:bodyPr>
          <a:lstStyle/>
          <a:p>
            <a:r>
              <a:rPr lang="de-DE" sz="1200"/>
              <a:t>60</a:t>
            </a:r>
          </a:p>
        </p:txBody>
      </p:sp>
      <p:sp>
        <p:nvSpPr>
          <p:cNvPr id="97" name="Textfeld 96">
            <a:extLst>
              <a:ext uri="{FF2B5EF4-FFF2-40B4-BE49-F238E27FC236}">
                <a16:creationId xmlns:a16="http://schemas.microsoft.com/office/drawing/2014/main" id="{C791BABA-7A06-4FE3-AFD9-CB962CC71F86}"/>
              </a:ext>
            </a:extLst>
          </p:cNvPr>
          <p:cNvSpPr txBox="1"/>
          <p:nvPr/>
        </p:nvSpPr>
        <p:spPr>
          <a:xfrm>
            <a:off x="7123779" y="2539624"/>
            <a:ext cx="354584" cy="276999"/>
          </a:xfrm>
          <a:prstGeom prst="rect">
            <a:avLst/>
          </a:prstGeom>
          <a:noFill/>
        </p:spPr>
        <p:txBody>
          <a:bodyPr wrap="none" rtlCol="0">
            <a:spAutoFit/>
          </a:bodyPr>
          <a:lstStyle/>
          <a:p>
            <a:r>
              <a:rPr lang="de-DE" sz="1200"/>
              <a:t>70</a:t>
            </a:r>
          </a:p>
        </p:txBody>
      </p:sp>
      <p:sp>
        <p:nvSpPr>
          <p:cNvPr id="98" name="Textfeld 97">
            <a:extLst>
              <a:ext uri="{FF2B5EF4-FFF2-40B4-BE49-F238E27FC236}">
                <a16:creationId xmlns:a16="http://schemas.microsoft.com/office/drawing/2014/main" id="{42B868FB-8917-476B-B8E5-D7C66C57C46D}"/>
              </a:ext>
            </a:extLst>
          </p:cNvPr>
          <p:cNvSpPr txBox="1"/>
          <p:nvPr/>
        </p:nvSpPr>
        <p:spPr>
          <a:xfrm>
            <a:off x="7124968" y="2289302"/>
            <a:ext cx="354584" cy="276999"/>
          </a:xfrm>
          <a:prstGeom prst="rect">
            <a:avLst/>
          </a:prstGeom>
          <a:noFill/>
        </p:spPr>
        <p:txBody>
          <a:bodyPr wrap="none" rtlCol="0">
            <a:spAutoFit/>
          </a:bodyPr>
          <a:lstStyle/>
          <a:p>
            <a:r>
              <a:rPr lang="de-DE" sz="1200"/>
              <a:t>80</a:t>
            </a:r>
          </a:p>
        </p:txBody>
      </p:sp>
      <p:sp>
        <p:nvSpPr>
          <p:cNvPr id="99" name="Textfeld 98">
            <a:extLst>
              <a:ext uri="{FF2B5EF4-FFF2-40B4-BE49-F238E27FC236}">
                <a16:creationId xmlns:a16="http://schemas.microsoft.com/office/drawing/2014/main" id="{1AC4A2B7-482A-43E1-9529-98D699F9DA76}"/>
              </a:ext>
            </a:extLst>
          </p:cNvPr>
          <p:cNvSpPr txBox="1"/>
          <p:nvPr/>
        </p:nvSpPr>
        <p:spPr>
          <a:xfrm>
            <a:off x="7123779" y="2041733"/>
            <a:ext cx="354584" cy="276999"/>
          </a:xfrm>
          <a:prstGeom prst="rect">
            <a:avLst/>
          </a:prstGeom>
          <a:noFill/>
        </p:spPr>
        <p:txBody>
          <a:bodyPr wrap="none" rtlCol="0">
            <a:spAutoFit/>
          </a:bodyPr>
          <a:lstStyle/>
          <a:p>
            <a:r>
              <a:rPr lang="de-DE" sz="1200"/>
              <a:t>90</a:t>
            </a:r>
          </a:p>
        </p:txBody>
      </p:sp>
      <p:sp>
        <p:nvSpPr>
          <p:cNvPr id="100" name="Textfeld 99">
            <a:extLst>
              <a:ext uri="{FF2B5EF4-FFF2-40B4-BE49-F238E27FC236}">
                <a16:creationId xmlns:a16="http://schemas.microsoft.com/office/drawing/2014/main" id="{D6D43CF7-565C-4309-A62A-6D0031237BFD}"/>
              </a:ext>
            </a:extLst>
          </p:cNvPr>
          <p:cNvSpPr txBox="1"/>
          <p:nvPr/>
        </p:nvSpPr>
        <p:spPr>
          <a:xfrm>
            <a:off x="7040604" y="1782177"/>
            <a:ext cx="439544" cy="276999"/>
          </a:xfrm>
          <a:prstGeom prst="rect">
            <a:avLst/>
          </a:prstGeom>
          <a:noFill/>
        </p:spPr>
        <p:txBody>
          <a:bodyPr wrap="none" rtlCol="0">
            <a:spAutoFit/>
          </a:bodyPr>
          <a:lstStyle/>
          <a:p>
            <a:r>
              <a:rPr lang="de-DE" sz="1200"/>
              <a:t>100</a:t>
            </a:r>
          </a:p>
        </p:txBody>
      </p:sp>
      <p:sp>
        <p:nvSpPr>
          <p:cNvPr id="101" name="Textfeld 100">
            <a:extLst>
              <a:ext uri="{FF2B5EF4-FFF2-40B4-BE49-F238E27FC236}">
                <a16:creationId xmlns:a16="http://schemas.microsoft.com/office/drawing/2014/main" id="{AC260D2F-EC86-43D3-A27D-98779DD39F1F}"/>
              </a:ext>
            </a:extLst>
          </p:cNvPr>
          <p:cNvSpPr txBox="1"/>
          <p:nvPr/>
        </p:nvSpPr>
        <p:spPr>
          <a:xfrm rot="16200000">
            <a:off x="5816550" y="2985290"/>
            <a:ext cx="2380781" cy="276999"/>
          </a:xfrm>
          <a:prstGeom prst="rect">
            <a:avLst/>
          </a:prstGeom>
          <a:noFill/>
        </p:spPr>
        <p:txBody>
          <a:bodyPr wrap="none" rtlCol="0">
            <a:spAutoFit/>
          </a:bodyPr>
          <a:lstStyle/>
          <a:p>
            <a:pPr algn="ctr"/>
            <a:r>
              <a:rPr lang="de-DE" sz="1200" b="1"/>
              <a:t>Progression-Free </a:t>
            </a:r>
            <a:r>
              <a:rPr lang="de-DE" sz="1200" b="1" err="1"/>
              <a:t>Survival</a:t>
            </a:r>
            <a:r>
              <a:rPr lang="de-DE" sz="1200" b="1"/>
              <a:t> (%)</a:t>
            </a:r>
          </a:p>
        </p:txBody>
      </p:sp>
      <p:sp>
        <p:nvSpPr>
          <p:cNvPr id="102" name="Textfeld 101">
            <a:extLst>
              <a:ext uri="{FF2B5EF4-FFF2-40B4-BE49-F238E27FC236}">
                <a16:creationId xmlns:a16="http://schemas.microsoft.com/office/drawing/2014/main" id="{3886A67B-6F6D-401A-B8C5-201065FC74D1}"/>
              </a:ext>
            </a:extLst>
          </p:cNvPr>
          <p:cNvSpPr txBox="1"/>
          <p:nvPr/>
        </p:nvSpPr>
        <p:spPr>
          <a:xfrm>
            <a:off x="7937284" y="4746181"/>
            <a:ext cx="2872902" cy="276999"/>
          </a:xfrm>
          <a:prstGeom prst="rect">
            <a:avLst/>
          </a:prstGeom>
          <a:noFill/>
        </p:spPr>
        <p:txBody>
          <a:bodyPr wrap="none" rtlCol="0">
            <a:spAutoFit/>
          </a:bodyPr>
          <a:lstStyle/>
          <a:p>
            <a:pPr algn="ctr"/>
            <a:r>
              <a:rPr lang="de-DE" sz="1200" b="1" err="1"/>
              <a:t>Months</a:t>
            </a:r>
            <a:r>
              <a:rPr lang="de-DE" sz="1200" b="1"/>
              <a:t> </a:t>
            </a:r>
            <a:r>
              <a:rPr lang="de-DE" sz="1200" b="1" err="1"/>
              <a:t>From</a:t>
            </a:r>
            <a:r>
              <a:rPr lang="de-DE" sz="1200" b="1"/>
              <a:t> Date </a:t>
            </a:r>
            <a:r>
              <a:rPr lang="de-DE" sz="1200" b="1" err="1"/>
              <a:t>of</a:t>
            </a:r>
            <a:r>
              <a:rPr lang="de-DE" sz="1200" b="1"/>
              <a:t> </a:t>
            </a:r>
            <a:r>
              <a:rPr lang="de-DE" sz="1200" b="1" err="1"/>
              <a:t>Randomization</a:t>
            </a:r>
            <a:endParaRPr lang="de-DE" sz="1200" b="1"/>
          </a:p>
        </p:txBody>
      </p:sp>
      <p:pic>
        <p:nvPicPr>
          <p:cNvPr id="124" name="Grafik 123">
            <a:extLst>
              <a:ext uri="{FF2B5EF4-FFF2-40B4-BE49-F238E27FC236}">
                <a16:creationId xmlns:a16="http://schemas.microsoft.com/office/drawing/2014/main" id="{976CD93C-B1F7-4B41-85C0-E290CD6114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11745" y="1899982"/>
            <a:ext cx="3739706" cy="459486"/>
          </a:xfrm>
          <a:prstGeom prst="rect">
            <a:avLst/>
          </a:prstGeom>
        </p:spPr>
      </p:pic>
      <p:sp>
        <p:nvSpPr>
          <p:cNvPr id="127" name="Gleichschenkliges Dreieck 126">
            <a:extLst>
              <a:ext uri="{FF2B5EF4-FFF2-40B4-BE49-F238E27FC236}">
                <a16:creationId xmlns:a16="http://schemas.microsoft.com/office/drawing/2014/main" id="{801BC1D5-3F88-4D45-A7D5-FCA27D649FF3}"/>
              </a:ext>
            </a:extLst>
          </p:cNvPr>
          <p:cNvSpPr/>
          <p:nvPr/>
        </p:nvSpPr>
        <p:spPr>
          <a:xfrm flipH="1">
            <a:off x="9658353" y="2923647"/>
            <a:ext cx="83344" cy="71848"/>
          </a:xfrm>
          <a:prstGeom prst="triangl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Rectangle 508">
            <a:extLst>
              <a:ext uri="{FF2B5EF4-FFF2-40B4-BE49-F238E27FC236}">
                <a16:creationId xmlns:a16="http://schemas.microsoft.com/office/drawing/2014/main" id="{AFE6CB0E-F9B8-4656-9B06-0B6264D8228C}"/>
              </a:ext>
            </a:extLst>
          </p:cNvPr>
          <p:cNvSpPr/>
          <p:nvPr/>
        </p:nvSpPr>
        <p:spPr>
          <a:xfrm>
            <a:off x="7503711" y="1932357"/>
            <a:ext cx="624136" cy="2544681"/>
          </a:xfrm>
          <a:prstGeom prst="rect">
            <a:avLst/>
          </a:prstGeom>
          <a:solidFill>
            <a:schemeClr val="accent1">
              <a:lumMod val="25000"/>
              <a:lumOff val="75000"/>
              <a:alpha val="19608"/>
            </a:schemeClr>
          </a:solidFill>
        </p:spPr>
        <p:txBody>
          <a:bodyPr wrap="square" rtlCol="0" anchor="ctr">
            <a:spAutoFit/>
          </a:bodyPr>
          <a:lstStyle/>
          <a:p>
            <a:pPr algn="l"/>
            <a:endParaRPr lang="en-US">
              <a:solidFill>
                <a:schemeClr val="bg2">
                  <a:lumMod val="75000"/>
                </a:schemeClr>
              </a:solidFill>
            </a:endParaRPr>
          </a:p>
        </p:txBody>
      </p:sp>
      <p:sp>
        <p:nvSpPr>
          <p:cNvPr id="129" name="Textfeld 128">
            <a:extLst>
              <a:ext uri="{FF2B5EF4-FFF2-40B4-BE49-F238E27FC236}">
                <a16:creationId xmlns:a16="http://schemas.microsoft.com/office/drawing/2014/main" id="{68B2657B-0420-4C47-99E2-218BA85709A3}"/>
              </a:ext>
            </a:extLst>
          </p:cNvPr>
          <p:cNvSpPr txBox="1"/>
          <p:nvPr/>
        </p:nvSpPr>
        <p:spPr>
          <a:xfrm rot="16200000">
            <a:off x="7158922" y="3110073"/>
            <a:ext cx="1335622" cy="261610"/>
          </a:xfrm>
          <a:prstGeom prst="rect">
            <a:avLst/>
          </a:prstGeom>
          <a:noFill/>
        </p:spPr>
        <p:txBody>
          <a:bodyPr wrap="none" rtlCol="0">
            <a:spAutoFit/>
          </a:bodyPr>
          <a:lstStyle/>
          <a:p>
            <a:r>
              <a:rPr lang="de-DE" sz="1100" b="1"/>
              <a:t>Treatment </a:t>
            </a:r>
            <a:r>
              <a:rPr lang="de-DE" sz="1100" b="1" err="1"/>
              <a:t>period</a:t>
            </a:r>
            <a:endParaRPr lang="de-DE" sz="1100" b="1"/>
          </a:p>
        </p:txBody>
      </p:sp>
      <p:sp>
        <p:nvSpPr>
          <p:cNvPr id="130" name="Textfeld 129">
            <a:extLst>
              <a:ext uri="{FF2B5EF4-FFF2-40B4-BE49-F238E27FC236}">
                <a16:creationId xmlns:a16="http://schemas.microsoft.com/office/drawing/2014/main" id="{B2DAAB05-1751-4CDC-B3A5-A9190AF4F2D3}"/>
              </a:ext>
            </a:extLst>
          </p:cNvPr>
          <p:cNvSpPr txBox="1"/>
          <p:nvPr/>
        </p:nvSpPr>
        <p:spPr>
          <a:xfrm>
            <a:off x="10535262" y="3703448"/>
            <a:ext cx="865943" cy="246221"/>
          </a:xfrm>
          <a:prstGeom prst="rect">
            <a:avLst/>
          </a:prstGeom>
          <a:noFill/>
        </p:spPr>
        <p:txBody>
          <a:bodyPr wrap="none" rtlCol="0">
            <a:spAutoFit/>
          </a:bodyPr>
          <a:lstStyle/>
          <a:p>
            <a:r>
              <a:rPr lang="de-DE" sz="1000" b="1" err="1">
                <a:solidFill>
                  <a:schemeClr val="accent6">
                    <a:lumMod val="60000"/>
                    <a:lumOff val="40000"/>
                  </a:schemeClr>
                </a:solidFill>
              </a:rPr>
              <a:t>Clb+O</a:t>
            </a:r>
            <a:r>
              <a:rPr lang="de-DE" sz="1000" b="1">
                <a:solidFill>
                  <a:schemeClr val="accent6">
                    <a:lumMod val="60000"/>
                    <a:lumOff val="40000"/>
                  </a:schemeClr>
                </a:solidFill>
              </a:rPr>
              <a:t> (PR)</a:t>
            </a:r>
          </a:p>
        </p:txBody>
      </p:sp>
      <p:sp>
        <p:nvSpPr>
          <p:cNvPr id="131" name="Textfeld 130">
            <a:extLst>
              <a:ext uri="{FF2B5EF4-FFF2-40B4-BE49-F238E27FC236}">
                <a16:creationId xmlns:a16="http://schemas.microsoft.com/office/drawing/2014/main" id="{03FB4F5B-0BC8-4F15-9F1F-236FCF343718}"/>
              </a:ext>
            </a:extLst>
          </p:cNvPr>
          <p:cNvSpPr txBox="1"/>
          <p:nvPr/>
        </p:nvSpPr>
        <p:spPr>
          <a:xfrm>
            <a:off x="10369907" y="1872338"/>
            <a:ext cx="1095172" cy="246221"/>
          </a:xfrm>
          <a:prstGeom prst="rect">
            <a:avLst/>
          </a:prstGeom>
          <a:noFill/>
        </p:spPr>
        <p:txBody>
          <a:bodyPr wrap="none" rtlCol="0">
            <a:spAutoFit/>
          </a:bodyPr>
          <a:lstStyle/>
          <a:p>
            <a:r>
              <a:rPr lang="de-DE" sz="1000" b="1" err="1">
                <a:solidFill>
                  <a:schemeClr val="accent6"/>
                </a:solidFill>
              </a:rPr>
              <a:t>Clb+O</a:t>
            </a:r>
            <a:r>
              <a:rPr lang="de-DE" sz="1000" b="1">
                <a:solidFill>
                  <a:schemeClr val="accent6"/>
                </a:solidFill>
              </a:rPr>
              <a:t>(CR/</a:t>
            </a:r>
            <a:r>
              <a:rPr lang="de-DE" sz="1000" b="1" err="1">
                <a:solidFill>
                  <a:schemeClr val="accent6"/>
                </a:solidFill>
              </a:rPr>
              <a:t>CRi</a:t>
            </a:r>
            <a:r>
              <a:rPr lang="de-DE" sz="1000" b="1">
                <a:solidFill>
                  <a:schemeClr val="accent6"/>
                </a:solidFill>
              </a:rPr>
              <a:t>)</a:t>
            </a:r>
          </a:p>
        </p:txBody>
      </p:sp>
    </p:spTree>
    <p:extLst>
      <p:ext uri="{BB962C8B-B14F-4D97-AF65-F5344CB8AC3E}">
        <p14:creationId xmlns:p14="http://schemas.microsoft.com/office/powerpoint/2010/main" val="1491552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Box 6">
            <a:extLst>
              <a:ext uri="{FF2B5EF4-FFF2-40B4-BE49-F238E27FC236}">
                <a16:creationId xmlns:a16="http://schemas.microsoft.com/office/drawing/2014/main" id="{1C0670BB-3EF0-4E48-A043-88A8D34AB7B2}"/>
              </a:ext>
            </a:extLst>
          </p:cNvPr>
          <p:cNvSpPr txBox="1"/>
          <p:nvPr/>
        </p:nvSpPr>
        <p:spPr>
          <a:xfrm>
            <a:off x="407988" y="5926291"/>
            <a:ext cx="11376025" cy="276999"/>
          </a:xfrm>
          <a:prstGeom prst="rect">
            <a:avLst/>
          </a:prstGeom>
          <a:solidFill>
            <a:schemeClr val="bg2">
              <a:lumMod val="20000"/>
              <a:lumOff val="80000"/>
            </a:schemeClr>
          </a:solidFill>
        </p:spPr>
        <p:txBody>
          <a:bodyPr wrap="square" anchor="ctr" anchorCtr="0">
            <a:spAutoFit/>
          </a:bodyPr>
          <a:lstStyle/>
          <a:p>
            <a:pPr algn="ctr">
              <a:buClr>
                <a:schemeClr val="bg2"/>
              </a:buClr>
            </a:pPr>
            <a:r>
              <a:rPr lang="en-US" sz="1200"/>
              <a:t>PFS rate during the first year post-treatment was sustained &gt;90% with Ibr+Ven, independent of BM MRD status</a:t>
            </a:r>
          </a:p>
        </p:txBody>
      </p:sp>
      <p:pic>
        <p:nvPicPr>
          <p:cNvPr id="269" name="Grafik 268">
            <a:extLst>
              <a:ext uri="{FF2B5EF4-FFF2-40B4-BE49-F238E27FC236}">
                <a16:creationId xmlns:a16="http://schemas.microsoft.com/office/drawing/2014/main" id="{7CE7AEB1-B157-4930-9141-DEDC384940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9128" y="1856759"/>
            <a:ext cx="3318510" cy="229743"/>
          </a:xfrm>
          <a:prstGeom prst="rect">
            <a:avLst/>
          </a:prstGeom>
        </p:spPr>
      </p:pic>
      <p:pic>
        <p:nvPicPr>
          <p:cNvPr id="273" name="Grafik 272">
            <a:extLst>
              <a:ext uri="{FF2B5EF4-FFF2-40B4-BE49-F238E27FC236}">
                <a16:creationId xmlns:a16="http://schemas.microsoft.com/office/drawing/2014/main" id="{FEBB5B1C-A28D-4589-A9DF-E83A08AF5A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7496" y="1886361"/>
            <a:ext cx="3292983" cy="906209"/>
          </a:xfrm>
          <a:prstGeom prst="rect">
            <a:avLst/>
          </a:prstGeom>
        </p:spPr>
      </p:pic>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BM, bone marrow; Clb, chlorambucil; EOT, end of treatment; Ibr, ibrutinib; MRD, minimal residual disease; O, obinutuzumab; OS, overall survival; PFS, progression-free survival; uMRD, undetectable minimal residual disease; Ven, venetoclax.</a:t>
            </a:r>
          </a:p>
          <a:p>
            <a:r>
              <a:rPr lang="en-US" b="1">
                <a:latin typeface="Arial" panose="020B0604020202020204" pitchFamily="34" charset="0"/>
                <a:cs typeface="Arial" panose="020B0604020202020204" pitchFamily="34" charset="0"/>
              </a:rPr>
              <a:t>Munir, T. Abstract 70 presented at ASH 2021.</a:t>
            </a:r>
          </a:p>
        </p:txBody>
      </p:sp>
      <p:sp>
        <p:nvSpPr>
          <p:cNvPr id="9" name="Titel 8">
            <a:extLst>
              <a:ext uri="{FF2B5EF4-FFF2-40B4-BE49-F238E27FC236}">
                <a16:creationId xmlns:a16="http://schemas.microsoft.com/office/drawing/2014/main" id="{9192BDCB-5EC5-BD40-AECA-0C49A27A0996}"/>
              </a:ext>
            </a:extLst>
          </p:cNvPr>
          <p:cNvSpPr>
            <a:spLocks noGrp="1"/>
          </p:cNvSpPr>
          <p:nvPr>
            <p:ph type="title"/>
          </p:nvPr>
        </p:nvSpPr>
        <p:spPr/>
        <p:txBody>
          <a:bodyPr/>
          <a:lstStyle/>
          <a:p>
            <a:r>
              <a:rPr lang="de-DE"/>
              <a:t>PFS </a:t>
            </a:r>
            <a:r>
              <a:rPr lang="de-DE" err="1"/>
              <a:t>from</a:t>
            </a:r>
            <a:r>
              <a:rPr lang="de-DE"/>
              <a:t> EOT </a:t>
            </a:r>
            <a:r>
              <a:rPr lang="de-DE" err="1"/>
              <a:t>according</a:t>
            </a:r>
            <a:r>
              <a:rPr lang="de-DE"/>
              <a:t> </a:t>
            </a:r>
            <a:r>
              <a:rPr lang="de-DE" err="1"/>
              <a:t>to</a:t>
            </a:r>
            <a:r>
              <a:rPr lang="de-DE"/>
              <a:t> BM MRD </a:t>
            </a:r>
            <a:r>
              <a:rPr lang="de-DE" err="1"/>
              <a:t>response</a:t>
            </a:r>
            <a:endParaRPr lang="de-DE"/>
          </a:p>
        </p:txBody>
      </p:sp>
      <p:sp>
        <p:nvSpPr>
          <p:cNvPr id="19" name="Textplatzhalter 18">
            <a:extLst>
              <a:ext uri="{FF2B5EF4-FFF2-40B4-BE49-F238E27FC236}">
                <a16:creationId xmlns:a16="http://schemas.microsoft.com/office/drawing/2014/main" id="{16C8DF90-71ED-5B40-8F07-EC0356D8E404}"/>
              </a:ext>
            </a:extLst>
          </p:cNvPr>
          <p:cNvSpPr>
            <a:spLocks noGrp="1"/>
          </p:cNvSpPr>
          <p:nvPr>
            <p:ph type="body" sz="quarter" idx="12"/>
          </p:nvPr>
        </p:nvSpPr>
        <p:spPr/>
        <p:txBody>
          <a:bodyPr/>
          <a:lstStyle/>
          <a:p>
            <a:r>
              <a:rPr lang="de-DE" err="1"/>
              <a:t>uMRD</a:t>
            </a:r>
            <a:r>
              <a:rPr lang="de-DE"/>
              <a:t> &lt;10</a:t>
            </a:r>
            <a:r>
              <a:rPr lang="de-DE" baseline="30000"/>
              <a:t>-4</a:t>
            </a:r>
            <a:r>
              <a:rPr lang="de-DE"/>
              <a:t> in BM</a:t>
            </a:r>
          </a:p>
        </p:txBody>
      </p:sp>
      <p:sp>
        <p:nvSpPr>
          <p:cNvPr id="20" name="Textplatzhalter 19">
            <a:extLst>
              <a:ext uri="{FF2B5EF4-FFF2-40B4-BE49-F238E27FC236}">
                <a16:creationId xmlns:a16="http://schemas.microsoft.com/office/drawing/2014/main" id="{8B0EB615-F052-F04F-B4F4-261B064FBAD1}"/>
              </a:ext>
            </a:extLst>
          </p:cNvPr>
          <p:cNvSpPr>
            <a:spLocks noGrp="1"/>
          </p:cNvSpPr>
          <p:nvPr>
            <p:ph type="body" sz="quarter" idx="13"/>
          </p:nvPr>
        </p:nvSpPr>
        <p:spPr/>
        <p:txBody>
          <a:bodyPr/>
          <a:lstStyle/>
          <a:p>
            <a:r>
              <a:rPr lang="de-DE" err="1"/>
              <a:t>uMRD</a:t>
            </a:r>
            <a:r>
              <a:rPr lang="de-DE"/>
              <a:t> ≥10</a:t>
            </a:r>
            <a:r>
              <a:rPr lang="de-DE" baseline="30000"/>
              <a:t>-4</a:t>
            </a:r>
            <a:r>
              <a:rPr lang="de-DE"/>
              <a:t> in BM</a:t>
            </a:r>
          </a:p>
        </p:txBody>
      </p:sp>
      <p:sp>
        <p:nvSpPr>
          <p:cNvPr id="13" name="TextBox 12">
            <a:extLst>
              <a:ext uri="{FF2B5EF4-FFF2-40B4-BE49-F238E27FC236}">
                <a16:creationId xmlns:a16="http://schemas.microsoft.com/office/drawing/2014/main" id="{1611B8ED-4DE5-43EA-BED4-D9D0DF733938}"/>
              </a:ext>
            </a:extLst>
          </p:cNvPr>
          <p:cNvSpPr txBox="1"/>
          <p:nvPr/>
        </p:nvSpPr>
        <p:spPr>
          <a:xfrm>
            <a:off x="6246814" y="5474910"/>
            <a:ext cx="5645150" cy="400110"/>
          </a:xfrm>
          <a:prstGeom prst="rect">
            <a:avLst/>
          </a:prstGeom>
          <a:noFill/>
        </p:spPr>
        <p:txBody>
          <a:bodyPr wrap="square" lIns="0">
            <a:spAutoFit/>
          </a:bodyPr>
          <a:lstStyle/>
          <a:p>
            <a:pPr marL="269875" lvl="1" indent="-263525">
              <a:lnSpc>
                <a:spcPts val="1200"/>
              </a:lnSpc>
              <a:buClr>
                <a:schemeClr val="bg2"/>
              </a:buClr>
              <a:buFont typeface="Arial" panose="020B0604020202020204" pitchFamily="34" charset="0"/>
              <a:buChar char="•"/>
            </a:pPr>
            <a:r>
              <a:rPr lang="en-US" sz="1050"/>
              <a:t>PFS rate &gt;90% was sustained during the first year post-treatment with Ibr+Ven</a:t>
            </a:r>
          </a:p>
          <a:p>
            <a:pPr marL="269875" lvl="1" indent="-263525">
              <a:lnSpc>
                <a:spcPts val="1200"/>
              </a:lnSpc>
              <a:buClr>
                <a:schemeClr val="bg2"/>
              </a:buClr>
              <a:buFont typeface="Arial" panose="020B0604020202020204" pitchFamily="34" charset="0"/>
              <a:buChar char="•"/>
            </a:pPr>
            <a:r>
              <a:rPr lang="en-US" sz="1050"/>
              <a:t>Early relapse was common </a:t>
            </a:r>
            <a:r>
              <a:rPr lang="en-US" sz="1200"/>
              <a:t>with Clb+O</a:t>
            </a:r>
          </a:p>
        </p:txBody>
      </p:sp>
      <p:sp>
        <p:nvSpPr>
          <p:cNvPr id="2" name="Textfeld 1">
            <a:extLst>
              <a:ext uri="{FF2B5EF4-FFF2-40B4-BE49-F238E27FC236}">
                <a16:creationId xmlns:a16="http://schemas.microsoft.com/office/drawing/2014/main" id="{475DCDB0-FEA6-4411-B07E-CD324A46AFB4}"/>
              </a:ext>
            </a:extLst>
          </p:cNvPr>
          <p:cNvSpPr txBox="1"/>
          <p:nvPr/>
        </p:nvSpPr>
        <p:spPr>
          <a:xfrm>
            <a:off x="415447" y="5474910"/>
            <a:ext cx="5528749" cy="246221"/>
          </a:xfrm>
          <a:prstGeom prst="rect">
            <a:avLst/>
          </a:prstGeom>
          <a:noFill/>
        </p:spPr>
        <p:txBody>
          <a:bodyPr wrap="square" lIns="0" rtlCol="0">
            <a:spAutoFit/>
          </a:bodyPr>
          <a:lstStyle/>
          <a:p>
            <a:pPr marL="285750" indent="-285750">
              <a:lnSpc>
                <a:spcPts val="1200"/>
              </a:lnSpc>
              <a:buClr>
                <a:schemeClr val="bg2"/>
              </a:buClr>
              <a:buFont typeface="Arial" panose="020B0604020202020204" pitchFamily="34" charset="0"/>
              <a:buChar char="•"/>
            </a:pPr>
            <a:r>
              <a:rPr lang="en-US" sz="1100"/>
              <a:t>PFS rate was better sustained post-treatment with Ibr+Ven vs Clb+O</a:t>
            </a:r>
          </a:p>
        </p:txBody>
      </p:sp>
      <p:graphicFrame>
        <p:nvGraphicFramePr>
          <p:cNvPr id="131" name="Tabelle 119">
            <a:extLst>
              <a:ext uri="{FF2B5EF4-FFF2-40B4-BE49-F238E27FC236}">
                <a16:creationId xmlns:a16="http://schemas.microsoft.com/office/drawing/2014/main" id="{B22A2819-4E2C-47D8-9D37-E24E6A2EBEBC}"/>
              </a:ext>
            </a:extLst>
          </p:cNvPr>
          <p:cNvGraphicFramePr>
            <a:graphicFrameLocks noGrp="1"/>
          </p:cNvGraphicFramePr>
          <p:nvPr>
            <p:extLst>
              <p:ext uri="{D42A27DB-BD31-4B8C-83A1-F6EECF244321}">
                <p14:modId xmlns:p14="http://schemas.microsoft.com/office/powerpoint/2010/main" val="348463020"/>
              </p:ext>
            </p:extLst>
          </p:nvPr>
        </p:nvGraphicFramePr>
        <p:xfrm>
          <a:off x="410073" y="5004591"/>
          <a:ext cx="4812703" cy="430560"/>
        </p:xfrm>
        <a:graphic>
          <a:graphicData uri="http://schemas.openxmlformats.org/drawingml/2006/table">
            <a:tbl>
              <a:tblPr firstRow="1" bandRow="1">
                <a:tableStyleId>{5C22544A-7EE6-4342-B048-85BDC9FD1C3A}</a:tableStyleId>
              </a:tblPr>
              <a:tblGrid>
                <a:gridCol w="844561">
                  <a:extLst>
                    <a:ext uri="{9D8B030D-6E8A-4147-A177-3AD203B41FA5}">
                      <a16:colId xmlns:a16="http://schemas.microsoft.com/office/drawing/2014/main" val="709002332"/>
                    </a:ext>
                  </a:extLst>
                </a:gridCol>
                <a:gridCol w="661357">
                  <a:extLst>
                    <a:ext uri="{9D8B030D-6E8A-4147-A177-3AD203B41FA5}">
                      <a16:colId xmlns:a16="http://schemas.microsoft.com/office/drawing/2014/main" val="4203868198"/>
                    </a:ext>
                  </a:extLst>
                </a:gridCol>
                <a:gridCol w="661357">
                  <a:extLst>
                    <a:ext uri="{9D8B030D-6E8A-4147-A177-3AD203B41FA5}">
                      <a16:colId xmlns:a16="http://schemas.microsoft.com/office/drawing/2014/main" val="3672366100"/>
                    </a:ext>
                  </a:extLst>
                </a:gridCol>
                <a:gridCol w="661357">
                  <a:extLst>
                    <a:ext uri="{9D8B030D-6E8A-4147-A177-3AD203B41FA5}">
                      <a16:colId xmlns:a16="http://schemas.microsoft.com/office/drawing/2014/main" val="3017605943"/>
                    </a:ext>
                  </a:extLst>
                </a:gridCol>
                <a:gridCol w="661357">
                  <a:extLst>
                    <a:ext uri="{9D8B030D-6E8A-4147-A177-3AD203B41FA5}">
                      <a16:colId xmlns:a16="http://schemas.microsoft.com/office/drawing/2014/main" val="1707502212"/>
                    </a:ext>
                  </a:extLst>
                </a:gridCol>
                <a:gridCol w="661357">
                  <a:extLst>
                    <a:ext uri="{9D8B030D-6E8A-4147-A177-3AD203B41FA5}">
                      <a16:colId xmlns:a16="http://schemas.microsoft.com/office/drawing/2014/main" val="2274536227"/>
                    </a:ext>
                  </a:extLst>
                </a:gridCol>
                <a:gridCol w="661357">
                  <a:extLst>
                    <a:ext uri="{9D8B030D-6E8A-4147-A177-3AD203B41FA5}">
                      <a16:colId xmlns:a16="http://schemas.microsoft.com/office/drawing/2014/main" val="2794749310"/>
                    </a:ext>
                  </a:extLst>
                </a:gridCol>
              </a:tblGrid>
              <a:tr h="57534">
                <a:tc gridSpan="7">
                  <a:txBody>
                    <a:bodyPr/>
                    <a:lstStyle/>
                    <a:p>
                      <a:r>
                        <a:rPr lang="de-DE" sz="800" err="1"/>
                        <a:t>Patients</a:t>
                      </a:r>
                      <a:r>
                        <a:rPr lang="de-DE" sz="800"/>
                        <a:t> at </a:t>
                      </a:r>
                      <a:r>
                        <a:rPr lang="de-DE" sz="800" err="1"/>
                        <a:t>risk</a:t>
                      </a:r>
                      <a:endParaRPr lang="de-DE" sz="800"/>
                    </a:p>
                  </a:txBody>
                  <a:tcPr marL="36000" marR="18000" marT="10800" marB="108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48697670"/>
                  </a:ext>
                </a:extLst>
              </a:tr>
              <a:tr h="57534">
                <a:tc>
                  <a:txBody>
                    <a:bodyPr/>
                    <a:lstStyle/>
                    <a:p>
                      <a:r>
                        <a:rPr lang="de-DE" sz="800" b="0" err="1">
                          <a:solidFill>
                            <a:schemeClr val="bg1"/>
                          </a:solidFill>
                        </a:rPr>
                        <a:t>uMRD</a:t>
                      </a:r>
                      <a:r>
                        <a:rPr lang="de-DE" sz="800" b="0">
                          <a:solidFill>
                            <a:schemeClr val="bg1"/>
                          </a:solidFill>
                        </a:rPr>
                        <a:t> </a:t>
                      </a:r>
                      <a:r>
                        <a:rPr lang="de-DE" sz="800" b="0" err="1">
                          <a:solidFill>
                            <a:schemeClr val="bg1"/>
                          </a:solidFill>
                        </a:rPr>
                        <a:t>Ibr+Ven</a:t>
                      </a:r>
                      <a:endParaRPr lang="de-DE" sz="800" b="0">
                        <a:solidFill>
                          <a:schemeClr val="bg1"/>
                        </a:solidFill>
                      </a:endParaRPr>
                    </a:p>
                  </a:txBody>
                  <a:tcPr marL="36000" marR="18000" marT="10800" marB="10800" anchor="ctr">
                    <a:solidFill>
                      <a:schemeClr val="accent4">
                        <a:lumMod val="75000"/>
                      </a:schemeClr>
                    </a:solidFill>
                  </a:tcPr>
                </a:tc>
                <a:tc>
                  <a:txBody>
                    <a:bodyPr/>
                    <a:lstStyle/>
                    <a:p>
                      <a:pPr algn="ctr"/>
                      <a:r>
                        <a:rPr lang="de-DE" sz="800"/>
                        <a:t>55</a:t>
                      </a:r>
                    </a:p>
                  </a:txBody>
                  <a:tcPr marL="18000" marR="18000" marT="10800" marB="10800" anchor="ctr"/>
                </a:tc>
                <a:tc>
                  <a:txBody>
                    <a:bodyPr/>
                    <a:lstStyle/>
                    <a:p>
                      <a:pPr algn="ctr"/>
                      <a:r>
                        <a:rPr lang="de-DE" sz="800"/>
                        <a:t>54</a:t>
                      </a:r>
                    </a:p>
                  </a:txBody>
                  <a:tcPr marL="18000" marR="18000" marT="10800" marB="10800" anchor="ctr"/>
                </a:tc>
                <a:tc>
                  <a:txBody>
                    <a:bodyPr/>
                    <a:lstStyle/>
                    <a:p>
                      <a:pPr algn="ctr"/>
                      <a:r>
                        <a:rPr lang="de-DE" sz="800"/>
                        <a:t>54</a:t>
                      </a:r>
                    </a:p>
                  </a:txBody>
                  <a:tcPr marL="18000" marR="18000" marT="10800" marB="10800" anchor="ctr"/>
                </a:tc>
                <a:tc>
                  <a:txBody>
                    <a:bodyPr/>
                    <a:lstStyle/>
                    <a:p>
                      <a:pPr algn="ctr"/>
                      <a:r>
                        <a:rPr lang="de-DE" sz="800"/>
                        <a:t>52</a:t>
                      </a:r>
                    </a:p>
                  </a:txBody>
                  <a:tcPr marL="18000" marR="18000" marT="10800" marB="10800" anchor="ctr"/>
                </a:tc>
                <a:tc>
                  <a:txBody>
                    <a:bodyPr/>
                    <a:lstStyle/>
                    <a:p>
                      <a:pPr algn="ctr"/>
                      <a:r>
                        <a:rPr lang="de-DE" sz="800"/>
                        <a:t>46</a:t>
                      </a:r>
                    </a:p>
                  </a:txBody>
                  <a:tcPr marL="18000" marR="18000" marT="10800" marB="10800" anchor="ctr"/>
                </a:tc>
                <a:tc>
                  <a:txBody>
                    <a:bodyPr/>
                    <a:lstStyle/>
                    <a:p>
                      <a:pPr algn="ctr"/>
                      <a:r>
                        <a:rPr lang="de-DE" sz="800"/>
                        <a:t>25</a:t>
                      </a:r>
                    </a:p>
                  </a:txBody>
                  <a:tcPr marL="18000" marR="18000" marT="10800" marB="10800" anchor="ctr"/>
                </a:tc>
                <a:extLst>
                  <a:ext uri="{0D108BD9-81ED-4DB2-BD59-A6C34878D82A}">
                    <a16:rowId xmlns:a16="http://schemas.microsoft.com/office/drawing/2014/main" val="2651653043"/>
                  </a:ext>
                </a:extLst>
              </a:tr>
              <a:tr h="57534">
                <a:tc>
                  <a:txBody>
                    <a:bodyPr/>
                    <a:lstStyle/>
                    <a:p>
                      <a:r>
                        <a:rPr lang="de-DE" sz="800" b="0" err="1">
                          <a:solidFill>
                            <a:schemeClr val="bg1"/>
                          </a:solidFill>
                        </a:rPr>
                        <a:t>uMRD</a:t>
                      </a:r>
                      <a:r>
                        <a:rPr lang="de-DE" sz="800" b="0">
                          <a:solidFill>
                            <a:schemeClr val="bg1"/>
                          </a:solidFill>
                        </a:rPr>
                        <a:t> </a:t>
                      </a:r>
                      <a:r>
                        <a:rPr lang="de-DE" sz="800" b="0" err="1">
                          <a:solidFill>
                            <a:schemeClr val="bg1"/>
                          </a:solidFill>
                        </a:rPr>
                        <a:t>Clb+O</a:t>
                      </a:r>
                      <a:endParaRPr lang="de-DE" sz="800" b="0">
                        <a:solidFill>
                          <a:schemeClr val="bg1"/>
                        </a:solidFill>
                      </a:endParaRPr>
                    </a:p>
                  </a:txBody>
                  <a:tcPr marL="36000" marR="18000" marT="10800" marB="10800" anchor="ctr">
                    <a:solidFill>
                      <a:schemeClr val="accent6"/>
                    </a:solidFill>
                  </a:tcPr>
                </a:tc>
                <a:tc>
                  <a:txBody>
                    <a:bodyPr/>
                    <a:lstStyle/>
                    <a:p>
                      <a:pPr algn="ctr"/>
                      <a:r>
                        <a:rPr lang="de-DE" sz="800"/>
                        <a:t>18</a:t>
                      </a:r>
                    </a:p>
                  </a:txBody>
                  <a:tcPr marL="18000" marR="18000" marT="10800" marB="10800" anchor="ctr"/>
                </a:tc>
                <a:tc>
                  <a:txBody>
                    <a:bodyPr/>
                    <a:lstStyle/>
                    <a:p>
                      <a:pPr algn="ctr"/>
                      <a:r>
                        <a:rPr lang="de-DE" sz="800"/>
                        <a:t>18</a:t>
                      </a:r>
                    </a:p>
                  </a:txBody>
                  <a:tcPr marL="18000" marR="18000" marT="10800" marB="10800" anchor="ctr"/>
                </a:tc>
                <a:tc>
                  <a:txBody>
                    <a:bodyPr/>
                    <a:lstStyle/>
                    <a:p>
                      <a:pPr algn="ctr"/>
                      <a:r>
                        <a:rPr lang="de-DE" sz="800"/>
                        <a:t>18</a:t>
                      </a:r>
                    </a:p>
                  </a:txBody>
                  <a:tcPr marL="18000" marR="18000" marT="10800" marB="10800" anchor="ctr"/>
                </a:tc>
                <a:tc>
                  <a:txBody>
                    <a:bodyPr/>
                    <a:lstStyle/>
                    <a:p>
                      <a:pPr algn="ctr"/>
                      <a:r>
                        <a:rPr lang="de-DE" sz="800"/>
                        <a:t>14</a:t>
                      </a:r>
                    </a:p>
                  </a:txBody>
                  <a:tcPr marL="18000" marR="18000" marT="10800" marB="10800" anchor="ctr"/>
                </a:tc>
                <a:tc>
                  <a:txBody>
                    <a:bodyPr/>
                    <a:lstStyle/>
                    <a:p>
                      <a:pPr algn="ctr"/>
                      <a:r>
                        <a:rPr lang="de-DE" sz="800"/>
                        <a:t>13</a:t>
                      </a:r>
                    </a:p>
                  </a:txBody>
                  <a:tcPr marL="18000" marR="18000" marT="10800" marB="10800" anchor="ctr"/>
                </a:tc>
                <a:tc>
                  <a:txBody>
                    <a:bodyPr/>
                    <a:lstStyle/>
                    <a:p>
                      <a:pPr algn="ctr"/>
                      <a:r>
                        <a:rPr lang="de-DE" sz="800"/>
                        <a:t>10</a:t>
                      </a:r>
                    </a:p>
                  </a:txBody>
                  <a:tcPr marL="18000" marR="18000" marT="10800" marB="10800" anchor="ctr"/>
                </a:tc>
                <a:extLst>
                  <a:ext uri="{0D108BD9-81ED-4DB2-BD59-A6C34878D82A}">
                    <a16:rowId xmlns:a16="http://schemas.microsoft.com/office/drawing/2014/main" val="401588670"/>
                  </a:ext>
                </a:extLst>
              </a:tr>
            </a:tbl>
          </a:graphicData>
        </a:graphic>
      </p:graphicFrame>
      <p:cxnSp>
        <p:nvCxnSpPr>
          <p:cNvPr id="276" name="Gerader Verbinder 275">
            <a:extLst>
              <a:ext uri="{FF2B5EF4-FFF2-40B4-BE49-F238E27FC236}">
                <a16:creationId xmlns:a16="http://schemas.microsoft.com/office/drawing/2014/main" id="{1E1E94D3-ACF8-48AC-9B54-E09B00E1FA55}"/>
              </a:ext>
            </a:extLst>
          </p:cNvPr>
          <p:cNvCxnSpPr/>
          <p:nvPr/>
        </p:nvCxnSpPr>
        <p:spPr>
          <a:xfrm flipV="1">
            <a:off x="3567052" y="1810131"/>
            <a:ext cx="0" cy="264812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BFCBDF77-F715-47C1-A955-C868B0BCC5DE}"/>
              </a:ext>
            </a:extLst>
          </p:cNvPr>
          <p:cNvCxnSpPr/>
          <p:nvPr/>
        </p:nvCxnSpPr>
        <p:spPr>
          <a:xfrm>
            <a:off x="1116768" y="1879184"/>
            <a:ext cx="0" cy="25812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5FB87EF1-8117-4660-9000-2C46321378B1}"/>
              </a:ext>
            </a:extLst>
          </p:cNvPr>
          <p:cNvCxnSpPr>
            <a:cxnSpLocks/>
          </p:cNvCxnSpPr>
          <p:nvPr/>
        </p:nvCxnSpPr>
        <p:spPr>
          <a:xfrm flipH="1">
            <a:off x="1107246" y="4455696"/>
            <a:ext cx="378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057903E9-CCA7-48C0-8626-08B6D06D8D96}"/>
              </a:ext>
            </a:extLst>
          </p:cNvPr>
          <p:cNvCxnSpPr/>
          <p:nvPr/>
        </p:nvCxnSpPr>
        <p:spPr>
          <a:xfrm flipH="1">
            <a:off x="1057237" y="3400802"/>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451787E6-3632-461D-9178-F98C1C9DA7BB}"/>
              </a:ext>
            </a:extLst>
          </p:cNvPr>
          <p:cNvCxnSpPr/>
          <p:nvPr/>
        </p:nvCxnSpPr>
        <p:spPr>
          <a:xfrm flipH="1">
            <a:off x="1057237" y="3643689"/>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5280F267-EA1D-4A3D-A441-83FE55563BCC}"/>
              </a:ext>
            </a:extLst>
          </p:cNvPr>
          <p:cNvCxnSpPr/>
          <p:nvPr/>
        </p:nvCxnSpPr>
        <p:spPr>
          <a:xfrm flipH="1">
            <a:off x="1057237" y="3898482"/>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6EAEFA31-4187-4C18-B0A6-6E54DF3F86A3}"/>
              </a:ext>
            </a:extLst>
          </p:cNvPr>
          <p:cNvCxnSpPr/>
          <p:nvPr/>
        </p:nvCxnSpPr>
        <p:spPr>
          <a:xfrm flipH="1">
            <a:off x="1057237" y="4143751"/>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5E40F518-7DB0-41BA-9F67-BCB4CE099C35}"/>
              </a:ext>
            </a:extLst>
          </p:cNvPr>
          <p:cNvCxnSpPr/>
          <p:nvPr/>
        </p:nvCxnSpPr>
        <p:spPr>
          <a:xfrm flipH="1">
            <a:off x="1057237" y="4393783"/>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Gerader Verbinder 99">
            <a:extLst>
              <a:ext uri="{FF2B5EF4-FFF2-40B4-BE49-F238E27FC236}">
                <a16:creationId xmlns:a16="http://schemas.microsoft.com/office/drawing/2014/main" id="{F7982E0C-6F9C-4DF7-ADCB-98D7D9AC7358}"/>
              </a:ext>
            </a:extLst>
          </p:cNvPr>
          <p:cNvCxnSpPr/>
          <p:nvPr/>
        </p:nvCxnSpPr>
        <p:spPr>
          <a:xfrm flipH="1">
            <a:off x="1057237" y="3143626"/>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A555724C-3FB7-48D6-BCFD-B0171AAEE605}"/>
              </a:ext>
            </a:extLst>
          </p:cNvPr>
          <p:cNvCxnSpPr/>
          <p:nvPr/>
        </p:nvCxnSpPr>
        <p:spPr>
          <a:xfrm flipH="1">
            <a:off x="1057237" y="2895973"/>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C2ECC278-39C8-4D23-B9DC-9DB9459F0B4F}"/>
              </a:ext>
            </a:extLst>
          </p:cNvPr>
          <p:cNvCxnSpPr/>
          <p:nvPr/>
        </p:nvCxnSpPr>
        <p:spPr>
          <a:xfrm flipH="1">
            <a:off x="1057237" y="2648318"/>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2EC2FB14-2120-46C7-98A2-BAA2FC0E060E}"/>
              </a:ext>
            </a:extLst>
          </p:cNvPr>
          <p:cNvCxnSpPr/>
          <p:nvPr/>
        </p:nvCxnSpPr>
        <p:spPr>
          <a:xfrm flipH="1">
            <a:off x="1057237" y="2395903"/>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DC9E2E44-7CF7-41E4-847F-2B660CFB6E7B}"/>
              </a:ext>
            </a:extLst>
          </p:cNvPr>
          <p:cNvCxnSpPr/>
          <p:nvPr/>
        </p:nvCxnSpPr>
        <p:spPr>
          <a:xfrm flipH="1">
            <a:off x="1057237" y="2148253"/>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BDE47545-A321-4CD4-A02C-25179853C8B5}"/>
              </a:ext>
            </a:extLst>
          </p:cNvPr>
          <p:cNvCxnSpPr/>
          <p:nvPr/>
        </p:nvCxnSpPr>
        <p:spPr>
          <a:xfrm flipH="1">
            <a:off x="1057237" y="1888697"/>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D6A152E9-AAA5-4820-848B-7408F4B95999}"/>
              </a:ext>
            </a:extLst>
          </p:cNvPr>
          <p:cNvCxnSpPr>
            <a:cxnSpLocks/>
          </p:cNvCxnSpPr>
          <p:nvPr/>
        </p:nvCxnSpPr>
        <p:spPr>
          <a:xfrm flipV="1">
            <a:off x="1601359" y="4455696"/>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EF77EFA7-C83B-4C09-A3E3-6C8FA65EBF13}"/>
              </a:ext>
            </a:extLst>
          </p:cNvPr>
          <p:cNvCxnSpPr>
            <a:cxnSpLocks/>
          </p:cNvCxnSpPr>
          <p:nvPr/>
        </p:nvCxnSpPr>
        <p:spPr>
          <a:xfrm flipV="1">
            <a:off x="2256205" y="4455696"/>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AB9735FD-ACCA-4B47-B25D-26C583BC1987}"/>
              </a:ext>
            </a:extLst>
          </p:cNvPr>
          <p:cNvCxnSpPr>
            <a:cxnSpLocks/>
          </p:cNvCxnSpPr>
          <p:nvPr/>
        </p:nvCxnSpPr>
        <p:spPr>
          <a:xfrm flipV="1">
            <a:off x="2919387" y="4455696"/>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AF9C44E0-D140-4C4B-BD11-2CF9AF7E3C7A}"/>
              </a:ext>
            </a:extLst>
          </p:cNvPr>
          <p:cNvCxnSpPr>
            <a:cxnSpLocks/>
          </p:cNvCxnSpPr>
          <p:nvPr/>
        </p:nvCxnSpPr>
        <p:spPr>
          <a:xfrm flipV="1">
            <a:off x="3567098" y="4455696"/>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8BF1843D-56F9-404B-A713-89ADB6CDE814}"/>
              </a:ext>
            </a:extLst>
          </p:cNvPr>
          <p:cNvCxnSpPr>
            <a:cxnSpLocks/>
          </p:cNvCxnSpPr>
          <p:nvPr/>
        </p:nvCxnSpPr>
        <p:spPr>
          <a:xfrm flipV="1">
            <a:off x="4226699" y="4455696"/>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4148192C-F618-433B-A0FA-58EF9CF74C60}"/>
              </a:ext>
            </a:extLst>
          </p:cNvPr>
          <p:cNvCxnSpPr>
            <a:cxnSpLocks/>
          </p:cNvCxnSpPr>
          <p:nvPr/>
        </p:nvCxnSpPr>
        <p:spPr>
          <a:xfrm flipV="1">
            <a:off x="4881524" y="4455696"/>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Textfeld 111">
            <a:extLst>
              <a:ext uri="{FF2B5EF4-FFF2-40B4-BE49-F238E27FC236}">
                <a16:creationId xmlns:a16="http://schemas.microsoft.com/office/drawing/2014/main" id="{1B10E3AC-CB74-462D-BF1F-105227BD0E21}"/>
              </a:ext>
            </a:extLst>
          </p:cNvPr>
          <p:cNvSpPr txBox="1"/>
          <p:nvPr/>
        </p:nvSpPr>
        <p:spPr>
          <a:xfrm>
            <a:off x="1464158" y="4489909"/>
            <a:ext cx="269626" cy="276999"/>
          </a:xfrm>
          <a:prstGeom prst="rect">
            <a:avLst/>
          </a:prstGeom>
          <a:noFill/>
        </p:spPr>
        <p:txBody>
          <a:bodyPr wrap="none" rtlCol="0">
            <a:spAutoFit/>
          </a:bodyPr>
          <a:lstStyle/>
          <a:p>
            <a:r>
              <a:rPr lang="de-DE" sz="1200"/>
              <a:t>0</a:t>
            </a:r>
          </a:p>
        </p:txBody>
      </p:sp>
      <p:sp>
        <p:nvSpPr>
          <p:cNvPr id="113" name="Textfeld 112">
            <a:extLst>
              <a:ext uri="{FF2B5EF4-FFF2-40B4-BE49-F238E27FC236}">
                <a16:creationId xmlns:a16="http://schemas.microsoft.com/office/drawing/2014/main" id="{62D67140-C7EB-4D3C-A617-5667C69245FB}"/>
              </a:ext>
            </a:extLst>
          </p:cNvPr>
          <p:cNvSpPr txBox="1"/>
          <p:nvPr/>
        </p:nvSpPr>
        <p:spPr>
          <a:xfrm>
            <a:off x="2122693" y="4489909"/>
            <a:ext cx="269626" cy="276999"/>
          </a:xfrm>
          <a:prstGeom prst="rect">
            <a:avLst/>
          </a:prstGeom>
          <a:noFill/>
        </p:spPr>
        <p:txBody>
          <a:bodyPr wrap="none" rtlCol="0">
            <a:spAutoFit/>
          </a:bodyPr>
          <a:lstStyle/>
          <a:p>
            <a:r>
              <a:rPr lang="de-DE" sz="1200"/>
              <a:t>4</a:t>
            </a:r>
          </a:p>
        </p:txBody>
      </p:sp>
      <p:sp>
        <p:nvSpPr>
          <p:cNvPr id="114" name="Textfeld 113">
            <a:extLst>
              <a:ext uri="{FF2B5EF4-FFF2-40B4-BE49-F238E27FC236}">
                <a16:creationId xmlns:a16="http://schemas.microsoft.com/office/drawing/2014/main" id="{CA505859-5B90-4EAD-A074-0437B450BFA1}"/>
              </a:ext>
            </a:extLst>
          </p:cNvPr>
          <p:cNvSpPr txBox="1"/>
          <p:nvPr/>
        </p:nvSpPr>
        <p:spPr>
          <a:xfrm>
            <a:off x="2785746" y="4489232"/>
            <a:ext cx="269626" cy="276999"/>
          </a:xfrm>
          <a:prstGeom prst="rect">
            <a:avLst/>
          </a:prstGeom>
          <a:noFill/>
        </p:spPr>
        <p:txBody>
          <a:bodyPr wrap="none" rtlCol="0">
            <a:spAutoFit/>
          </a:bodyPr>
          <a:lstStyle/>
          <a:p>
            <a:r>
              <a:rPr lang="de-DE" sz="1200"/>
              <a:t>8</a:t>
            </a:r>
          </a:p>
        </p:txBody>
      </p:sp>
      <p:sp>
        <p:nvSpPr>
          <p:cNvPr id="115" name="Textfeld 114">
            <a:extLst>
              <a:ext uri="{FF2B5EF4-FFF2-40B4-BE49-F238E27FC236}">
                <a16:creationId xmlns:a16="http://schemas.microsoft.com/office/drawing/2014/main" id="{4531246C-77C1-444C-94F8-60E272C86697}"/>
              </a:ext>
            </a:extLst>
          </p:cNvPr>
          <p:cNvSpPr txBox="1"/>
          <p:nvPr/>
        </p:nvSpPr>
        <p:spPr>
          <a:xfrm>
            <a:off x="3390704" y="4496177"/>
            <a:ext cx="354584" cy="276999"/>
          </a:xfrm>
          <a:prstGeom prst="rect">
            <a:avLst/>
          </a:prstGeom>
          <a:noFill/>
        </p:spPr>
        <p:txBody>
          <a:bodyPr wrap="none" rtlCol="0">
            <a:spAutoFit/>
          </a:bodyPr>
          <a:lstStyle/>
          <a:p>
            <a:r>
              <a:rPr lang="de-DE" sz="1200"/>
              <a:t>12</a:t>
            </a:r>
          </a:p>
        </p:txBody>
      </p:sp>
      <p:sp>
        <p:nvSpPr>
          <p:cNvPr id="116" name="Textfeld 115">
            <a:extLst>
              <a:ext uri="{FF2B5EF4-FFF2-40B4-BE49-F238E27FC236}">
                <a16:creationId xmlns:a16="http://schemas.microsoft.com/office/drawing/2014/main" id="{A1457A0A-E528-4DDE-98A3-AF43C7553082}"/>
              </a:ext>
            </a:extLst>
          </p:cNvPr>
          <p:cNvSpPr txBox="1"/>
          <p:nvPr/>
        </p:nvSpPr>
        <p:spPr>
          <a:xfrm>
            <a:off x="4050498" y="4496177"/>
            <a:ext cx="354584" cy="276999"/>
          </a:xfrm>
          <a:prstGeom prst="rect">
            <a:avLst/>
          </a:prstGeom>
          <a:noFill/>
        </p:spPr>
        <p:txBody>
          <a:bodyPr wrap="none" rtlCol="0">
            <a:spAutoFit/>
          </a:bodyPr>
          <a:lstStyle/>
          <a:p>
            <a:r>
              <a:rPr lang="de-DE" sz="1200"/>
              <a:t>16</a:t>
            </a:r>
          </a:p>
        </p:txBody>
      </p:sp>
      <p:sp>
        <p:nvSpPr>
          <p:cNvPr id="117" name="Textfeld 116">
            <a:extLst>
              <a:ext uri="{FF2B5EF4-FFF2-40B4-BE49-F238E27FC236}">
                <a16:creationId xmlns:a16="http://schemas.microsoft.com/office/drawing/2014/main" id="{5EBE8EBE-A52A-4A86-9FA3-A3E64C44A537}"/>
              </a:ext>
            </a:extLst>
          </p:cNvPr>
          <p:cNvSpPr txBox="1"/>
          <p:nvPr/>
        </p:nvSpPr>
        <p:spPr>
          <a:xfrm>
            <a:off x="4705347" y="4497305"/>
            <a:ext cx="354584" cy="276999"/>
          </a:xfrm>
          <a:prstGeom prst="rect">
            <a:avLst/>
          </a:prstGeom>
          <a:noFill/>
        </p:spPr>
        <p:txBody>
          <a:bodyPr wrap="none" rtlCol="0">
            <a:spAutoFit/>
          </a:bodyPr>
          <a:lstStyle/>
          <a:p>
            <a:r>
              <a:rPr lang="de-DE" sz="1200"/>
              <a:t>20</a:t>
            </a:r>
          </a:p>
        </p:txBody>
      </p:sp>
      <p:sp>
        <p:nvSpPr>
          <p:cNvPr id="118" name="Textfeld 117">
            <a:extLst>
              <a:ext uri="{FF2B5EF4-FFF2-40B4-BE49-F238E27FC236}">
                <a16:creationId xmlns:a16="http://schemas.microsoft.com/office/drawing/2014/main" id="{06BEB8F7-9C64-4D7B-90D5-33B49B8680AB}"/>
              </a:ext>
            </a:extLst>
          </p:cNvPr>
          <p:cNvSpPr txBox="1"/>
          <p:nvPr/>
        </p:nvSpPr>
        <p:spPr>
          <a:xfrm>
            <a:off x="835240" y="4255282"/>
            <a:ext cx="269626" cy="276999"/>
          </a:xfrm>
          <a:prstGeom prst="rect">
            <a:avLst/>
          </a:prstGeom>
          <a:noFill/>
        </p:spPr>
        <p:txBody>
          <a:bodyPr wrap="none" rtlCol="0">
            <a:spAutoFit/>
          </a:bodyPr>
          <a:lstStyle/>
          <a:p>
            <a:r>
              <a:rPr lang="de-DE" sz="1200"/>
              <a:t>0</a:t>
            </a:r>
          </a:p>
        </p:txBody>
      </p:sp>
      <p:sp>
        <p:nvSpPr>
          <p:cNvPr id="119" name="Textfeld 118">
            <a:extLst>
              <a:ext uri="{FF2B5EF4-FFF2-40B4-BE49-F238E27FC236}">
                <a16:creationId xmlns:a16="http://schemas.microsoft.com/office/drawing/2014/main" id="{134D047B-8DB3-49B1-9D03-AEA7F94D7243}"/>
              </a:ext>
            </a:extLst>
          </p:cNvPr>
          <p:cNvSpPr txBox="1"/>
          <p:nvPr/>
        </p:nvSpPr>
        <p:spPr>
          <a:xfrm>
            <a:off x="749090" y="4005248"/>
            <a:ext cx="354584" cy="276999"/>
          </a:xfrm>
          <a:prstGeom prst="rect">
            <a:avLst/>
          </a:prstGeom>
          <a:noFill/>
        </p:spPr>
        <p:txBody>
          <a:bodyPr wrap="none" rtlCol="0">
            <a:spAutoFit/>
          </a:bodyPr>
          <a:lstStyle/>
          <a:p>
            <a:r>
              <a:rPr lang="de-DE" sz="1200"/>
              <a:t>10</a:t>
            </a:r>
          </a:p>
        </p:txBody>
      </p:sp>
      <p:sp>
        <p:nvSpPr>
          <p:cNvPr id="120" name="Textfeld 119">
            <a:extLst>
              <a:ext uri="{FF2B5EF4-FFF2-40B4-BE49-F238E27FC236}">
                <a16:creationId xmlns:a16="http://schemas.microsoft.com/office/drawing/2014/main" id="{65F0939D-DF6D-40F0-9427-A3E286397B1A}"/>
              </a:ext>
            </a:extLst>
          </p:cNvPr>
          <p:cNvSpPr txBox="1"/>
          <p:nvPr/>
        </p:nvSpPr>
        <p:spPr>
          <a:xfrm>
            <a:off x="749090" y="3759680"/>
            <a:ext cx="354584" cy="276999"/>
          </a:xfrm>
          <a:prstGeom prst="rect">
            <a:avLst/>
          </a:prstGeom>
          <a:noFill/>
        </p:spPr>
        <p:txBody>
          <a:bodyPr wrap="none" rtlCol="0">
            <a:spAutoFit/>
          </a:bodyPr>
          <a:lstStyle/>
          <a:p>
            <a:r>
              <a:rPr lang="de-DE" sz="1200"/>
              <a:t>20</a:t>
            </a:r>
          </a:p>
        </p:txBody>
      </p:sp>
      <p:sp>
        <p:nvSpPr>
          <p:cNvPr id="121" name="Textfeld 120">
            <a:extLst>
              <a:ext uri="{FF2B5EF4-FFF2-40B4-BE49-F238E27FC236}">
                <a16:creationId xmlns:a16="http://schemas.microsoft.com/office/drawing/2014/main" id="{C9DCE126-867B-4EE1-A237-4C55E1A72C8A}"/>
              </a:ext>
            </a:extLst>
          </p:cNvPr>
          <p:cNvSpPr txBox="1"/>
          <p:nvPr/>
        </p:nvSpPr>
        <p:spPr>
          <a:xfrm>
            <a:off x="750279" y="3503280"/>
            <a:ext cx="354584" cy="276999"/>
          </a:xfrm>
          <a:prstGeom prst="rect">
            <a:avLst/>
          </a:prstGeom>
          <a:noFill/>
        </p:spPr>
        <p:txBody>
          <a:bodyPr wrap="none" rtlCol="0">
            <a:spAutoFit/>
          </a:bodyPr>
          <a:lstStyle/>
          <a:p>
            <a:r>
              <a:rPr lang="de-DE" sz="1200"/>
              <a:t>30</a:t>
            </a:r>
          </a:p>
        </p:txBody>
      </p:sp>
      <p:sp>
        <p:nvSpPr>
          <p:cNvPr id="122" name="Textfeld 121">
            <a:extLst>
              <a:ext uri="{FF2B5EF4-FFF2-40B4-BE49-F238E27FC236}">
                <a16:creationId xmlns:a16="http://schemas.microsoft.com/office/drawing/2014/main" id="{756DA976-AF48-4B56-A12C-7EA4C6A736B0}"/>
              </a:ext>
            </a:extLst>
          </p:cNvPr>
          <p:cNvSpPr txBox="1"/>
          <p:nvPr/>
        </p:nvSpPr>
        <p:spPr>
          <a:xfrm>
            <a:off x="750875" y="3261694"/>
            <a:ext cx="354584" cy="276999"/>
          </a:xfrm>
          <a:prstGeom prst="rect">
            <a:avLst/>
          </a:prstGeom>
          <a:noFill/>
        </p:spPr>
        <p:txBody>
          <a:bodyPr wrap="none" rtlCol="0">
            <a:spAutoFit/>
          </a:bodyPr>
          <a:lstStyle/>
          <a:p>
            <a:r>
              <a:rPr lang="de-DE" sz="1200"/>
              <a:t>40</a:t>
            </a:r>
          </a:p>
        </p:txBody>
      </p:sp>
      <p:sp>
        <p:nvSpPr>
          <p:cNvPr id="123" name="Textfeld 122">
            <a:extLst>
              <a:ext uri="{FF2B5EF4-FFF2-40B4-BE49-F238E27FC236}">
                <a16:creationId xmlns:a16="http://schemas.microsoft.com/office/drawing/2014/main" id="{D4AC2C8D-8DCF-4CE2-A883-C9AB5678C428}"/>
              </a:ext>
            </a:extLst>
          </p:cNvPr>
          <p:cNvSpPr txBox="1"/>
          <p:nvPr/>
        </p:nvSpPr>
        <p:spPr>
          <a:xfrm>
            <a:off x="749090" y="3004861"/>
            <a:ext cx="354584" cy="276999"/>
          </a:xfrm>
          <a:prstGeom prst="rect">
            <a:avLst/>
          </a:prstGeom>
          <a:noFill/>
        </p:spPr>
        <p:txBody>
          <a:bodyPr wrap="none" rtlCol="0">
            <a:spAutoFit/>
          </a:bodyPr>
          <a:lstStyle/>
          <a:p>
            <a:r>
              <a:rPr lang="de-DE" sz="1200"/>
              <a:t>50</a:t>
            </a:r>
          </a:p>
        </p:txBody>
      </p:sp>
      <p:sp>
        <p:nvSpPr>
          <p:cNvPr id="124" name="Textfeld 123">
            <a:extLst>
              <a:ext uri="{FF2B5EF4-FFF2-40B4-BE49-F238E27FC236}">
                <a16:creationId xmlns:a16="http://schemas.microsoft.com/office/drawing/2014/main" id="{67865392-01A4-40D1-A244-EABDE958E6A7}"/>
              </a:ext>
            </a:extLst>
          </p:cNvPr>
          <p:cNvSpPr txBox="1"/>
          <p:nvPr/>
        </p:nvSpPr>
        <p:spPr>
          <a:xfrm>
            <a:off x="749686" y="2756288"/>
            <a:ext cx="354584" cy="276999"/>
          </a:xfrm>
          <a:prstGeom prst="rect">
            <a:avLst/>
          </a:prstGeom>
          <a:noFill/>
        </p:spPr>
        <p:txBody>
          <a:bodyPr wrap="none" rtlCol="0">
            <a:spAutoFit/>
          </a:bodyPr>
          <a:lstStyle/>
          <a:p>
            <a:r>
              <a:rPr lang="de-DE" sz="1200"/>
              <a:t>60</a:t>
            </a:r>
          </a:p>
        </p:txBody>
      </p:sp>
      <p:sp>
        <p:nvSpPr>
          <p:cNvPr id="125" name="Textfeld 124">
            <a:extLst>
              <a:ext uri="{FF2B5EF4-FFF2-40B4-BE49-F238E27FC236}">
                <a16:creationId xmlns:a16="http://schemas.microsoft.com/office/drawing/2014/main" id="{61B228C4-49B3-4E98-BC60-45CF18670279}"/>
              </a:ext>
            </a:extLst>
          </p:cNvPr>
          <p:cNvSpPr txBox="1"/>
          <p:nvPr/>
        </p:nvSpPr>
        <p:spPr>
          <a:xfrm>
            <a:off x="749090" y="2507540"/>
            <a:ext cx="354584" cy="276999"/>
          </a:xfrm>
          <a:prstGeom prst="rect">
            <a:avLst/>
          </a:prstGeom>
          <a:noFill/>
        </p:spPr>
        <p:txBody>
          <a:bodyPr wrap="none" rtlCol="0">
            <a:spAutoFit/>
          </a:bodyPr>
          <a:lstStyle/>
          <a:p>
            <a:r>
              <a:rPr lang="de-DE" sz="1200"/>
              <a:t>70</a:t>
            </a:r>
          </a:p>
        </p:txBody>
      </p:sp>
      <p:sp>
        <p:nvSpPr>
          <p:cNvPr id="126" name="Textfeld 125">
            <a:extLst>
              <a:ext uri="{FF2B5EF4-FFF2-40B4-BE49-F238E27FC236}">
                <a16:creationId xmlns:a16="http://schemas.microsoft.com/office/drawing/2014/main" id="{FABED85B-3D69-41AB-B995-A4E77D5EE104}"/>
              </a:ext>
            </a:extLst>
          </p:cNvPr>
          <p:cNvSpPr txBox="1"/>
          <p:nvPr/>
        </p:nvSpPr>
        <p:spPr>
          <a:xfrm>
            <a:off x="750279" y="2257218"/>
            <a:ext cx="354584" cy="276999"/>
          </a:xfrm>
          <a:prstGeom prst="rect">
            <a:avLst/>
          </a:prstGeom>
          <a:noFill/>
        </p:spPr>
        <p:txBody>
          <a:bodyPr wrap="none" rtlCol="0">
            <a:spAutoFit/>
          </a:bodyPr>
          <a:lstStyle/>
          <a:p>
            <a:r>
              <a:rPr lang="de-DE" sz="1200"/>
              <a:t>80</a:t>
            </a:r>
          </a:p>
        </p:txBody>
      </p:sp>
      <p:sp>
        <p:nvSpPr>
          <p:cNvPr id="127" name="Textfeld 126">
            <a:extLst>
              <a:ext uri="{FF2B5EF4-FFF2-40B4-BE49-F238E27FC236}">
                <a16:creationId xmlns:a16="http://schemas.microsoft.com/office/drawing/2014/main" id="{916DE2F5-A4E1-48B9-9F5B-BC0527DBF5F2}"/>
              </a:ext>
            </a:extLst>
          </p:cNvPr>
          <p:cNvSpPr txBox="1"/>
          <p:nvPr/>
        </p:nvSpPr>
        <p:spPr>
          <a:xfrm>
            <a:off x="749090" y="2009649"/>
            <a:ext cx="354584" cy="276999"/>
          </a:xfrm>
          <a:prstGeom prst="rect">
            <a:avLst/>
          </a:prstGeom>
          <a:noFill/>
        </p:spPr>
        <p:txBody>
          <a:bodyPr wrap="none" rtlCol="0">
            <a:spAutoFit/>
          </a:bodyPr>
          <a:lstStyle/>
          <a:p>
            <a:r>
              <a:rPr lang="de-DE" sz="1200"/>
              <a:t>90</a:t>
            </a:r>
          </a:p>
        </p:txBody>
      </p:sp>
      <p:sp>
        <p:nvSpPr>
          <p:cNvPr id="128" name="Textfeld 127">
            <a:extLst>
              <a:ext uri="{FF2B5EF4-FFF2-40B4-BE49-F238E27FC236}">
                <a16:creationId xmlns:a16="http://schemas.microsoft.com/office/drawing/2014/main" id="{864D0265-538B-4B8E-AA0F-9C6B2276F7DB}"/>
              </a:ext>
            </a:extLst>
          </p:cNvPr>
          <p:cNvSpPr txBox="1"/>
          <p:nvPr/>
        </p:nvSpPr>
        <p:spPr>
          <a:xfrm>
            <a:off x="665915" y="1750093"/>
            <a:ext cx="439544" cy="276999"/>
          </a:xfrm>
          <a:prstGeom prst="rect">
            <a:avLst/>
          </a:prstGeom>
          <a:noFill/>
        </p:spPr>
        <p:txBody>
          <a:bodyPr wrap="none" rtlCol="0">
            <a:spAutoFit/>
          </a:bodyPr>
          <a:lstStyle/>
          <a:p>
            <a:r>
              <a:rPr lang="de-DE" sz="1200"/>
              <a:t>100</a:t>
            </a:r>
          </a:p>
        </p:txBody>
      </p:sp>
      <p:sp>
        <p:nvSpPr>
          <p:cNvPr id="129" name="Textfeld 128">
            <a:extLst>
              <a:ext uri="{FF2B5EF4-FFF2-40B4-BE49-F238E27FC236}">
                <a16:creationId xmlns:a16="http://schemas.microsoft.com/office/drawing/2014/main" id="{A8EF0AA1-401E-47E8-805E-DD6DAC89A07A}"/>
              </a:ext>
            </a:extLst>
          </p:cNvPr>
          <p:cNvSpPr txBox="1"/>
          <p:nvPr/>
        </p:nvSpPr>
        <p:spPr>
          <a:xfrm rot="16200000">
            <a:off x="-558139" y="2953206"/>
            <a:ext cx="2380781" cy="276999"/>
          </a:xfrm>
          <a:prstGeom prst="rect">
            <a:avLst/>
          </a:prstGeom>
          <a:noFill/>
        </p:spPr>
        <p:txBody>
          <a:bodyPr wrap="none" rtlCol="0">
            <a:spAutoFit/>
          </a:bodyPr>
          <a:lstStyle/>
          <a:p>
            <a:pPr algn="ctr"/>
            <a:r>
              <a:rPr lang="de-DE" sz="1200" b="1"/>
              <a:t>Progression-Free </a:t>
            </a:r>
            <a:r>
              <a:rPr lang="de-DE" sz="1200" b="1" err="1"/>
              <a:t>Survival</a:t>
            </a:r>
            <a:r>
              <a:rPr lang="de-DE" sz="1200" b="1"/>
              <a:t> (%)</a:t>
            </a:r>
          </a:p>
        </p:txBody>
      </p:sp>
      <p:sp>
        <p:nvSpPr>
          <p:cNvPr id="91" name="Rectangle 508">
            <a:extLst>
              <a:ext uri="{FF2B5EF4-FFF2-40B4-BE49-F238E27FC236}">
                <a16:creationId xmlns:a16="http://schemas.microsoft.com/office/drawing/2014/main" id="{9CCCE35C-BD4B-4A15-B956-5B24F41C0C8D}"/>
              </a:ext>
            </a:extLst>
          </p:cNvPr>
          <p:cNvSpPr/>
          <p:nvPr/>
        </p:nvSpPr>
        <p:spPr>
          <a:xfrm>
            <a:off x="1126291" y="1888698"/>
            <a:ext cx="475200" cy="2556000"/>
          </a:xfrm>
          <a:prstGeom prst="rect">
            <a:avLst/>
          </a:prstGeom>
          <a:solidFill>
            <a:schemeClr val="accent1">
              <a:lumMod val="25000"/>
              <a:lumOff val="75000"/>
              <a:alpha val="19608"/>
            </a:schemeClr>
          </a:solidFill>
        </p:spPr>
        <p:txBody>
          <a:bodyPr wrap="square" rtlCol="0" anchor="ctr">
            <a:noAutofit/>
          </a:bodyPr>
          <a:lstStyle/>
          <a:p>
            <a:pPr algn="l"/>
            <a:endParaRPr lang="en-US">
              <a:solidFill>
                <a:schemeClr val="bg2">
                  <a:lumMod val="75000"/>
                </a:schemeClr>
              </a:solidFill>
            </a:endParaRPr>
          </a:p>
        </p:txBody>
      </p:sp>
      <p:sp>
        <p:nvSpPr>
          <p:cNvPr id="92" name="Textfeld 91">
            <a:extLst>
              <a:ext uri="{FF2B5EF4-FFF2-40B4-BE49-F238E27FC236}">
                <a16:creationId xmlns:a16="http://schemas.microsoft.com/office/drawing/2014/main" id="{A783FFBA-9CBC-4BA1-B348-315C21EA7B05}"/>
              </a:ext>
            </a:extLst>
          </p:cNvPr>
          <p:cNvSpPr txBox="1"/>
          <p:nvPr/>
        </p:nvSpPr>
        <p:spPr>
          <a:xfrm rot="16200000">
            <a:off x="671569" y="3077989"/>
            <a:ext cx="1335622" cy="261610"/>
          </a:xfrm>
          <a:prstGeom prst="rect">
            <a:avLst/>
          </a:prstGeom>
          <a:noFill/>
        </p:spPr>
        <p:txBody>
          <a:bodyPr wrap="none" rtlCol="0">
            <a:spAutoFit/>
          </a:bodyPr>
          <a:lstStyle/>
          <a:p>
            <a:r>
              <a:rPr lang="de-DE" sz="1100" b="1"/>
              <a:t>Treatment </a:t>
            </a:r>
            <a:r>
              <a:rPr lang="de-DE" sz="1100" b="1" err="1"/>
              <a:t>period</a:t>
            </a:r>
            <a:endParaRPr lang="de-DE" sz="1100" b="1"/>
          </a:p>
        </p:txBody>
      </p:sp>
      <p:sp>
        <p:nvSpPr>
          <p:cNvPr id="274" name="Textfeld 273">
            <a:extLst>
              <a:ext uri="{FF2B5EF4-FFF2-40B4-BE49-F238E27FC236}">
                <a16:creationId xmlns:a16="http://schemas.microsoft.com/office/drawing/2014/main" id="{99A2B1E9-8120-4E0A-9183-F047A699D3B6}"/>
              </a:ext>
            </a:extLst>
          </p:cNvPr>
          <p:cNvSpPr txBox="1"/>
          <p:nvPr/>
        </p:nvSpPr>
        <p:spPr>
          <a:xfrm>
            <a:off x="2082291" y="4077718"/>
            <a:ext cx="2440092" cy="261610"/>
          </a:xfrm>
          <a:prstGeom prst="rect">
            <a:avLst/>
          </a:prstGeom>
          <a:noFill/>
        </p:spPr>
        <p:txBody>
          <a:bodyPr wrap="none" rtlCol="0">
            <a:spAutoFit/>
          </a:bodyPr>
          <a:lstStyle/>
          <a:p>
            <a:r>
              <a:rPr lang="de-DE" sz="1100"/>
              <a:t>Median </a:t>
            </a:r>
            <a:r>
              <a:rPr lang="de-DE" sz="1100" err="1"/>
              <a:t>study</a:t>
            </a:r>
            <a:r>
              <a:rPr lang="de-DE" sz="1100"/>
              <a:t> follow-</a:t>
            </a:r>
            <a:r>
              <a:rPr lang="de-DE" sz="1100" err="1"/>
              <a:t>up</a:t>
            </a:r>
            <a:r>
              <a:rPr lang="de-DE" sz="1100"/>
              <a:t> 34.1 </a:t>
            </a:r>
            <a:r>
              <a:rPr lang="de-DE" sz="1100" err="1"/>
              <a:t>months</a:t>
            </a:r>
            <a:endParaRPr lang="de-DE" sz="1100"/>
          </a:p>
        </p:txBody>
      </p:sp>
      <p:sp>
        <p:nvSpPr>
          <p:cNvPr id="277" name="Textfeld 276">
            <a:extLst>
              <a:ext uri="{FF2B5EF4-FFF2-40B4-BE49-F238E27FC236}">
                <a16:creationId xmlns:a16="http://schemas.microsoft.com/office/drawing/2014/main" id="{8919E078-D049-496B-9F48-B688CEE69D21}"/>
              </a:ext>
            </a:extLst>
          </p:cNvPr>
          <p:cNvSpPr txBox="1"/>
          <p:nvPr/>
        </p:nvSpPr>
        <p:spPr>
          <a:xfrm>
            <a:off x="4000593" y="1735064"/>
            <a:ext cx="1064715" cy="246221"/>
          </a:xfrm>
          <a:prstGeom prst="rect">
            <a:avLst/>
          </a:prstGeom>
          <a:noFill/>
        </p:spPr>
        <p:txBody>
          <a:bodyPr wrap="none" rtlCol="0">
            <a:spAutoFit/>
          </a:bodyPr>
          <a:lstStyle/>
          <a:p>
            <a:r>
              <a:rPr lang="de-DE" sz="1000" b="1" err="1">
                <a:solidFill>
                  <a:schemeClr val="accent4">
                    <a:lumMod val="75000"/>
                  </a:schemeClr>
                </a:solidFill>
              </a:rPr>
              <a:t>uMRD</a:t>
            </a:r>
            <a:r>
              <a:rPr lang="de-DE" sz="1000" b="1">
                <a:solidFill>
                  <a:schemeClr val="accent4">
                    <a:lumMod val="75000"/>
                  </a:schemeClr>
                </a:solidFill>
              </a:rPr>
              <a:t> </a:t>
            </a:r>
            <a:r>
              <a:rPr lang="de-DE" sz="1000" b="1" err="1">
                <a:solidFill>
                  <a:schemeClr val="accent4">
                    <a:lumMod val="75000"/>
                  </a:schemeClr>
                </a:solidFill>
              </a:rPr>
              <a:t>Ibr+Ven</a:t>
            </a:r>
            <a:endParaRPr lang="de-DE" sz="1000" b="1">
              <a:solidFill>
                <a:schemeClr val="accent4">
                  <a:lumMod val="75000"/>
                </a:schemeClr>
              </a:solidFill>
            </a:endParaRPr>
          </a:p>
        </p:txBody>
      </p:sp>
      <p:sp>
        <p:nvSpPr>
          <p:cNvPr id="278" name="Textfeld 277">
            <a:extLst>
              <a:ext uri="{FF2B5EF4-FFF2-40B4-BE49-F238E27FC236}">
                <a16:creationId xmlns:a16="http://schemas.microsoft.com/office/drawing/2014/main" id="{D4CEE2F3-DFF1-4AE6-B585-A112065638F8}"/>
              </a:ext>
            </a:extLst>
          </p:cNvPr>
          <p:cNvSpPr txBox="1"/>
          <p:nvPr/>
        </p:nvSpPr>
        <p:spPr>
          <a:xfrm>
            <a:off x="4062561" y="2762764"/>
            <a:ext cx="973343" cy="246221"/>
          </a:xfrm>
          <a:prstGeom prst="rect">
            <a:avLst/>
          </a:prstGeom>
          <a:noFill/>
        </p:spPr>
        <p:txBody>
          <a:bodyPr wrap="none" rtlCol="0">
            <a:spAutoFit/>
          </a:bodyPr>
          <a:lstStyle/>
          <a:p>
            <a:r>
              <a:rPr lang="de-DE" sz="1000" b="1" err="1">
                <a:solidFill>
                  <a:schemeClr val="accent6"/>
                </a:solidFill>
              </a:rPr>
              <a:t>uMRD</a:t>
            </a:r>
            <a:r>
              <a:rPr lang="de-DE" sz="1000" b="1">
                <a:solidFill>
                  <a:schemeClr val="accent6"/>
                </a:solidFill>
              </a:rPr>
              <a:t> </a:t>
            </a:r>
            <a:r>
              <a:rPr lang="de-DE" sz="1000" b="1" err="1">
                <a:solidFill>
                  <a:schemeClr val="accent6"/>
                </a:solidFill>
              </a:rPr>
              <a:t>Clb+O</a:t>
            </a:r>
            <a:endParaRPr lang="de-DE" sz="1000" b="1">
              <a:solidFill>
                <a:schemeClr val="accent6"/>
              </a:solidFill>
            </a:endParaRPr>
          </a:p>
        </p:txBody>
      </p:sp>
      <p:graphicFrame>
        <p:nvGraphicFramePr>
          <p:cNvPr id="280" name="Tabelle 119">
            <a:extLst>
              <a:ext uri="{FF2B5EF4-FFF2-40B4-BE49-F238E27FC236}">
                <a16:creationId xmlns:a16="http://schemas.microsoft.com/office/drawing/2014/main" id="{673C02FA-2FDC-4B73-BE00-2B909ED4F7C9}"/>
              </a:ext>
            </a:extLst>
          </p:cNvPr>
          <p:cNvGraphicFramePr>
            <a:graphicFrameLocks noGrp="1"/>
          </p:cNvGraphicFramePr>
          <p:nvPr>
            <p:extLst>
              <p:ext uri="{D42A27DB-BD31-4B8C-83A1-F6EECF244321}">
                <p14:modId xmlns:p14="http://schemas.microsoft.com/office/powerpoint/2010/main" val="1439853998"/>
              </p:ext>
            </p:extLst>
          </p:nvPr>
        </p:nvGraphicFramePr>
        <p:xfrm>
          <a:off x="6240663" y="5004591"/>
          <a:ext cx="4910605" cy="430560"/>
        </p:xfrm>
        <a:graphic>
          <a:graphicData uri="http://schemas.openxmlformats.org/drawingml/2006/table">
            <a:tbl>
              <a:tblPr firstRow="1" bandRow="1">
                <a:tableStyleId>{5C22544A-7EE6-4342-B048-85BDC9FD1C3A}</a:tableStyleId>
              </a:tblPr>
              <a:tblGrid>
                <a:gridCol w="942463">
                  <a:extLst>
                    <a:ext uri="{9D8B030D-6E8A-4147-A177-3AD203B41FA5}">
                      <a16:colId xmlns:a16="http://schemas.microsoft.com/office/drawing/2014/main" val="709002332"/>
                    </a:ext>
                  </a:extLst>
                </a:gridCol>
                <a:gridCol w="661357">
                  <a:extLst>
                    <a:ext uri="{9D8B030D-6E8A-4147-A177-3AD203B41FA5}">
                      <a16:colId xmlns:a16="http://schemas.microsoft.com/office/drawing/2014/main" val="4203868198"/>
                    </a:ext>
                  </a:extLst>
                </a:gridCol>
                <a:gridCol w="661357">
                  <a:extLst>
                    <a:ext uri="{9D8B030D-6E8A-4147-A177-3AD203B41FA5}">
                      <a16:colId xmlns:a16="http://schemas.microsoft.com/office/drawing/2014/main" val="3672366100"/>
                    </a:ext>
                  </a:extLst>
                </a:gridCol>
                <a:gridCol w="661357">
                  <a:extLst>
                    <a:ext uri="{9D8B030D-6E8A-4147-A177-3AD203B41FA5}">
                      <a16:colId xmlns:a16="http://schemas.microsoft.com/office/drawing/2014/main" val="3017605943"/>
                    </a:ext>
                  </a:extLst>
                </a:gridCol>
                <a:gridCol w="661357">
                  <a:extLst>
                    <a:ext uri="{9D8B030D-6E8A-4147-A177-3AD203B41FA5}">
                      <a16:colId xmlns:a16="http://schemas.microsoft.com/office/drawing/2014/main" val="1707502212"/>
                    </a:ext>
                  </a:extLst>
                </a:gridCol>
                <a:gridCol w="661357">
                  <a:extLst>
                    <a:ext uri="{9D8B030D-6E8A-4147-A177-3AD203B41FA5}">
                      <a16:colId xmlns:a16="http://schemas.microsoft.com/office/drawing/2014/main" val="2274536227"/>
                    </a:ext>
                  </a:extLst>
                </a:gridCol>
                <a:gridCol w="661357">
                  <a:extLst>
                    <a:ext uri="{9D8B030D-6E8A-4147-A177-3AD203B41FA5}">
                      <a16:colId xmlns:a16="http://schemas.microsoft.com/office/drawing/2014/main" val="2794749310"/>
                    </a:ext>
                  </a:extLst>
                </a:gridCol>
              </a:tblGrid>
              <a:tr h="125172">
                <a:tc gridSpan="7">
                  <a:txBody>
                    <a:bodyPr/>
                    <a:lstStyle/>
                    <a:p>
                      <a:r>
                        <a:rPr lang="de-DE" sz="800" err="1"/>
                        <a:t>Patients</a:t>
                      </a:r>
                      <a:r>
                        <a:rPr lang="de-DE" sz="800"/>
                        <a:t> at </a:t>
                      </a:r>
                      <a:r>
                        <a:rPr lang="de-DE" sz="800" err="1"/>
                        <a:t>risk</a:t>
                      </a:r>
                      <a:endParaRPr lang="de-DE" sz="800"/>
                    </a:p>
                  </a:txBody>
                  <a:tcPr marL="36000" marR="18000" marT="10800" marB="108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48697670"/>
                  </a:ext>
                </a:extLst>
              </a:tr>
              <a:tr h="125172">
                <a:tc>
                  <a:txBody>
                    <a:bodyPr/>
                    <a:lstStyle/>
                    <a:p>
                      <a:r>
                        <a:rPr lang="de-DE" sz="800" b="0">
                          <a:solidFill>
                            <a:schemeClr val="bg1"/>
                          </a:solidFill>
                        </a:rPr>
                        <a:t>MRD ≥10</a:t>
                      </a:r>
                      <a:r>
                        <a:rPr lang="de-DE" sz="800" b="0" baseline="30000">
                          <a:solidFill>
                            <a:schemeClr val="bg1"/>
                          </a:solidFill>
                        </a:rPr>
                        <a:t>-4</a:t>
                      </a:r>
                      <a:r>
                        <a:rPr lang="de-DE" sz="800" b="0">
                          <a:solidFill>
                            <a:schemeClr val="bg1"/>
                          </a:solidFill>
                        </a:rPr>
                        <a:t> </a:t>
                      </a:r>
                      <a:r>
                        <a:rPr lang="de-DE" sz="800" b="0" err="1">
                          <a:solidFill>
                            <a:schemeClr val="bg1"/>
                          </a:solidFill>
                        </a:rPr>
                        <a:t>Ibr+Ven</a:t>
                      </a:r>
                      <a:endParaRPr lang="de-DE" sz="800" b="0">
                        <a:solidFill>
                          <a:schemeClr val="bg1"/>
                        </a:solidFill>
                      </a:endParaRPr>
                    </a:p>
                  </a:txBody>
                  <a:tcPr marL="36000" marR="18000" marT="10800" marB="10800" anchor="ctr">
                    <a:solidFill>
                      <a:schemeClr val="accent4">
                        <a:lumMod val="75000"/>
                      </a:schemeClr>
                    </a:solidFill>
                  </a:tcPr>
                </a:tc>
                <a:tc>
                  <a:txBody>
                    <a:bodyPr/>
                    <a:lstStyle/>
                    <a:p>
                      <a:pPr algn="ctr"/>
                      <a:r>
                        <a:rPr lang="de-DE" sz="800"/>
                        <a:t>30</a:t>
                      </a:r>
                    </a:p>
                  </a:txBody>
                  <a:tcPr marL="18000" marR="18000" marT="10800" marB="10800" anchor="ctr"/>
                </a:tc>
                <a:tc>
                  <a:txBody>
                    <a:bodyPr/>
                    <a:lstStyle/>
                    <a:p>
                      <a:pPr algn="ctr"/>
                      <a:r>
                        <a:rPr lang="de-DE" sz="800"/>
                        <a:t>30</a:t>
                      </a:r>
                    </a:p>
                  </a:txBody>
                  <a:tcPr marL="18000" marR="18000" marT="10800" marB="10800" anchor="ctr"/>
                </a:tc>
                <a:tc>
                  <a:txBody>
                    <a:bodyPr/>
                    <a:lstStyle/>
                    <a:p>
                      <a:pPr algn="ctr"/>
                      <a:r>
                        <a:rPr lang="de-DE" sz="800"/>
                        <a:t>29</a:t>
                      </a:r>
                    </a:p>
                  </a:txBody>
                  <a:tcPr marL="18000" marR="18000" marT="10800" marB="10800" anchor="ctr"/>
                </a:tc>
                <a:tc>
                  <a:txBody>
                    <a:bodyPr/>
                    <a:lstStyle/>
                    <a:p>
                      <a:pPr algn="ctr"/>
                      <a:r>
                        <a:rPr lang="de-DE" sz="800"/>
                        <a:t>28</a:t>
                      </a:r>
                    </a:p>
                  </a:txBody>
                  <a:tcPr marL="18000" marR="18000" marT="10800" marB="10800" anchor="ctr"/>
                </a:tc>
                <a:tc>
                  <a:txBody>
                    <a:bodyPr/>
                    <a:lstStyle/>
                    <a:p>
                      <a:pPr algn="ctr"/>
                      <a:r>
                        <a:rPr lang="de-DE" sz="800"/>
                        <a:t>24</a:t>
                      </a:r>
                    </a:p>
                  </a:txBody>
                  <a:tcPr marL="18000" marR="18000" marT="10800" marB="10800" anchor="ctr"/>
                </a:tc>
                <a:tc>
                  <a:txBody>
                    <a:bodyPr/>
                    <a:lstStyle/>
                    <a:p>
                      <a:pPr algn="ctr"/>
                      <a:r>
                        <a:rPr lang="de-DE" sz="800"/>
                        <a:t>14</a:t>
                      </a:r>
                    </a:p>
                  </a:txBody>
                  <a:tcPr marL="18000" marR="18000" marT="10800" marB="10800" anchor="ctr"/>
                </a:tc>
                <a:extLst>
                  <a:ext uri="{0D108BD9-81ED-4DB2-BD59-A6C34878D82A}">
                    <a16:rowId xmlns:a16="http://schemas.microsoft.com/office/drawing/2014/main" val="2651653043"/>
                  </a:ext>
                </a:extLst>
              </a:tr>
              <a:tr h="125172">
                <a:tc>
                  <a:txBody>
                    <a:bodyPr/>
                    <a:lstStyle/>
                    <a:p>
                      <a:r>
                        <a:rPr lang="de-DE" sz="800" b="0">
                          <a:solidFill>
                            <a:schemeClr val="bg1"/>
                          </a:solidFill>
                        </a:rPr>
                        <a:t>MRD </a:t>
                      </a:r>
                      <a:r>
                        <a:rPr lang="en-US" sz="800">
                          <a:solidFill>
                            <a:schemeClr val="bg1"/>
                          </a:solidFill>
                        </a:rPr>
                        <a:t>≥10</a:t>
                      </a:r>
                      <a:r>
                        <a:rPr lang="en-US" sz="800" baseline="30000">
                          <a:solidFill>
                            <a:schemeClr val="bg1"/>
                          </a:solidFill>
                        </a:rPr>
                        <a:t>-4</a:t>
                      </a:r>
                      <a:r>
                        <a:rPr lang="en-US" sz="800">
                          <a:solidFill>
                            <a:schemeClr val="bg1"/>
                          </a:solidFill>
                        </a:rPr>
                        <a:t> </a:t>
                      </a:r>
                      <a:r>
                        <a:rPr lang="de-DE" sz="800" b="0" err="1">
                          <a:solidFill>
                            <a:schemeClr val="bg1"/>
                          </a:solidFill>
                        </a:rPr>
                        <a:t>Clb+O</a:t>
                      </a:r>
                      <a:endParaRPr lang="de-DE" sz="800" b="0">
                        <a:solidFill>
                          <a:schemeClr val="bg1"/>
                        </a:solidFill>
                      </a:endParaRPr>
                    </a:p>
                  </a:txBody>
                  <a:tcPr marL="36000" marR="18000" marT="10800" marB="10800" anchor="ctr">
                    <a:solidFill>
                      <a:schemeClr val="accent6"/>
                    </a:solidFill>
                  </a:tcPr>
                </a:tc>
                <a:tc>
                  <a:txBody>
                    <a:bodyPr/>
                    <a:lstStyle/>
                    <a:p>
                      <a:pPr algn="ctr"/>
                      <a:r>
                        <a:rPr lang="de-DE" sz="800"/>
                        <a:t>63</a:t>
                      </a:r>
                    </a:p>
                  </a:txBody>
                  <a:tcPr marL="18000" marR="18000" marT="10800" marB="10800" anchor="ctr"/>
                </a:tc>
                <a:tc>
                  <a:txBody>
                    <a:bodyPr/>
                    <a:lstStyle/>
                    <a:p>
                      <a:pPr algn="ctr"/>
                      <a:r>
                        <a:rPr lang="de-DE" sz="800"/>
                        <a:t>63</a:t>
                      </a:r>
                    </a:p>
                  </a:txBody>
                  <a:tcPr marL="18000" marR="18000" marT="10800" marB="10800" anchor="ctr"/>
                </a:tc>
                <a:tc>
                  <a:txBody>
                    <a:bodyPr/>
                    <a:lstStyle/>
                    <a:p>
                      <a:pPr algn="ctr"/>
                      <a:r>
                        <a:rPr lang="de-DE" sz="800"/>
                        <a:t>62</a:t>
                      </a:r>
                    </a:p>
                  </a:txBody>
                  <a:tcPr marL="18000" marR="18000" marT="10800" marB="10800" anchor="ctr"/>
                </a:tc>
                <a:tc>
                  <a:txBody>
                    <a:bodyPr/>
                    <a:lstStyle/>
                    <a:p>
                      <a:pPr algn="ctr"/>
                      <a:r>
                        <a:rPr lang="de-DE" sz="800"/>
                        <a:t>36</a:t>
                      </a:r>
                    </a:p>
                  </a:txBody>
                  <a:tcPr marL="18000" marR="18000" marT="10800" marB="10800" anchor="ctr"/>
                </a:tc>
                <a:tc>
                  <a:txBody>
                    <a:bodyPr/>
                    <a:lstStyle/>
                    <a:p>
                      <a:pPr algn="ctr"/>
                      <a:r>
                        <a:rPr lang="de-DE" sz="800"/>
                        <a:t>33</a:t>
                      </a:r>
                    </a:p>
                  </a:txBody>
                  <a:tcPr marL="18000" marR="18000" marT="10800" marB="10800" anchor="ctr"/>
                </a:tc>
                <a:tc>
                  <a:txBody>
                    <a:bodyPr/>
                    <a:lstStyle/>
                    <a:p>
                      <a:pPr algn="ctr"/>
                      <a:r>
                        <a:rPr lang="de-DE" sz="800"/>
                        <a:t>27</a:t>
                      </a:r>
                    </a:p>
                  </a:txBody>
                  <a:tcPr marL="18000" marR="18000" marT="10800" marB="10800" anchor="ctr"/>
                </a:tc>
                <a:extLst>
                  <a:ext uri="{0D108BD9-81ED-4DB2-BD59-A6C34878D82A}">
                    <a16:rowId xmlns:a16="http://schemas.microsoft.com/office/drawing/2014/main" val="401588670"/>
                  </a:ext>
                </a:extLst>
              </a:tr>
            </a:tbl>
          </a:graphicData>
        </a:graphic>
      </p:graphicFrame>
      <p:sp>
        <p:nvSpPr>
          <p:cNvPr id="138" name="Rectangle 508">
            <a:extLst>
              <a:ext uri="{FF2B5EF4-FFF2-40B4-BE49-F238E27FC236}">
                <a16:creationId xmlns:a16="http://schemas.microsoft.com/office/drawing/2014/main" id="{693572B7-95D0-4822-8B14-8EFC6EB55F81}"/>
              </a:ext>
            </a:extLst>
          </p:cNvPr>
          <p:cNvSpPr/>
          <p:nvPr/>
        </p:nvSpPr>
        <p:spPr>
          <a:xfrm>
            <a:off x="7038771" y="1890414"/>
            <a:ext cx="475200" cy="2556445"/>
          </a:xfrm>
          <a:prstGeom prst="rect">
            <a:avLst/>
          </a:prstGeom>
          <a:solidFill>
            <a:schemeClr val="accent1">
              <a:lumMod val="25000"/>
              <a:lumOff val="75000"/>
              <a:alpha val="19608"/>
            </a:schemeClr>
          </a:solidFill>
        </p:spPr>
        <p:txBody>
          <a:bodyPr wrap="square" rtlCol="0" anchor="ctr">
            <a:noAutofit/>
          </a:bodyPr>
          <a:lstStyle/>
          <a:p>
            <a:pPr algn="l"/>
            <a:endParaRPr lang="en-US">
              <a:solidFill>
                <a:schemeClr val="bg2">
                  <a:lumMod val="75000"/>
                </a:schemeClr>
              </a:solidFill>
            </a:endParaRPr>
          </a:p>
        </p:txBody>
      </p:sp>
      <p:sp>
        <p:nvSpPr>
          <p:cNvPr id="139" name="Textfeld 138">
            <a:extLst>
              <a:ext uri="{FF2B5EF4-FFF2-40B4-BE49-F238E27FC236}">
                <a16:creationId xmlns:a16="http://schemas.microsoft.com/office/drawing/2014/main" id="{11495D6A-6679-4D14-845B-855ADF15F63F}"/>
              </a:ext>
            </a:extLst>
          </p:cNvPr>
          <p:cNvSpPr txBox="1"/>
          <p:nvPr/>
        </p:nvSpPr>
        <p:spPr>
          <a:xfrm rot="16200000">
            <a:off x="6598732" y="3125614"/>
            <a:ext cx="1335622" cy="261610"/>
          </a:xfrm>
          <a:prstGeom prst="rect">
            <a:avLst/>
          </a:prstGeom>
          <a:noFill/>
        </p:spPr>
        <p:txBody>
          <a:bodyPr wrap="none" rtlCol="0">
            <a:spAutoFit/>
          </a:bodyPr>
          <a:lstStyle/>
          <a:p>
            <a:r>
              <a:rPr lang="de-DE" sz="1100" b="1"/>
              <a:t>Treatment </a:t>
            </a:r>
            <a:r>
              <a:rPr lang="de-DE" sz="1100" b="1" err="1"/>
              <a:t>period</a:t>
            </a:r>
            <a:endParaRPr lang="de-DE" sz="1100" b="1"/>
          </a:p>
        </p:txBody>
      </p:sp>
      <p:cxnSp>
        <p:nvCxnSpPr>
          <p:cNvPr id="282" name="Gerader Verbinder 281">
            <a:extLst>
              <a:ext uri="{FF2B5EF4-FFF2-40B4-BE49-F238E27FC236}">
                <a16:creationId xmlns:a16="http://schemas.microsoft.com/office/drawing/2014/main" id="{489727B8-1CA6-46D7-B668-15F5CB4D0561}"/>
              </a:ext>
            </a:extLst>
          </p:cNvPr>
          <p:cNvCxnSpPr/>
          <p:nvPr/>
        </p:nvCxnSpPr>
        <p:spPr>
          <a:xfrm flipV="1">
            <a:off x="9492892" y="1810131"/>
            <a:ext cx="0" cy="264812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4" name="Gerader Verbinder 293">
            <a:extLst>
              <a:ext uri="{FF2B5EF4-FFF2-40B4-BE49-F238E27FC236}">
                <a16:creationId xmlns:a16="http://schemas.microsoft.com/office/drawing/2014/main" id="{1EBD46CA-8BDF-4742-A6A6-13443F086EE3}"/>
              </a:ext>
            </a:extLst>
          </p:cNvPr>
          <p:cNvCxnSpPr/>
          <p:nvPr/>
        </p:nvCxnSpPr>
        <p:spPr>
          <a:xfrm>
            <a:off x="7042608" y="1879184"/>
            <a:ext cx="0" cy="25812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Gerader Verbinder 294">
            <a:extLst>
              <a:ext uri="{FF2B5EF4-FFF2-40B4-BE49-F238E27FC236}">
                <a16:creationId xmlns:a16="http://schemas.microsoft.com/office/drawing/2014/main" id="{00865EDC-399C-4A9F-A30B-EFAD05CD766C}"/>
              </a:ext>
            </a:extLst>
          </p:cNvPr>
          <p:cNvCxnSpPr>
            <a:cxnSpLocks/>
          </p:cNvCxnSpPr>
          <p:nvPr/>
        </p:nvCxnSpPr>
        <p:spPr>
          <a:xfrm flipH="1">
            <a:off x="7033086" y="4455696"/>
            <a:ext cx="378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Gerader Verbinder 295">
            <a:extLst>
              <a:ext uri="{FF2B5EF4-FFF2-40B4-BE49-F238E27FC236}">
                <a16:creationId xmlns:a16="http://schemas.microsoft.com/office/drawing/2014/main" id="{190B4850-EA3F-4A6B-930D-A2DB9D48CB6D}"/>
              </a:ext>
            </a:extLst>
          </p:cNvPr>
          <p:cNvCxnSpPr/>
          <p:nvPr/>
        </p:nvCxnSpPr>
        <p:spPr>
          <a:xfrm flipH="1">
            <a:off x="6983077" y="3400802"/>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Gerader Verbinder 296">
            <a:extLst>
              <a:ext uri="{FF2B5EF4-FFF2-40B4-BE49-F238E27FC236}">
                <a16:creationId xmlns:a16="http://schemas.microsoft.com/office/drawing/2014/main" id="{3ACC19A0-95EF-475B-A6AC-68FEBE8FEE0C}"/>
              </a:ext>
            </a:extLst>
          </p:cNvPr>
          <p:cNvCxnSpPr/>
          <p:nvPr/>
        </p:nvCxnSpPr>
        <p:spPr>
          <a:xfrm flipH="1">
            <a:off x="6983077" y="3643689"/>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Gerader Verbinder 297">
            <a:extLst>
              <a:ext uri="{FF2B5EF4-FFF2-40B4-BE49-F238E27FC236}">
                <a16:creationId xmlns:a16="http://schemas.microsoft.com/office/drawing/2014/main" id="{15BECAD4-2299-40C5-8E11-AF30CD1585CB}"/>
              </a:ext>
            </a:extLst>
          </p:cNvPr>
          <p:cNvCxnSpPr/>
          <p:nvPr/>
        </p:nvCxnSpPr>
        <p:spPr>
          <a:xfrm flipH="1">
            <a:off x="6983077" y="3898482"/>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Gerader Verbinder 298">
            <a:extLst>
              <a:ext uri="{FF2B5EF4-FFF2-40B4-BE49-F238E27FC236}">
                <a16:creationId xmlns:a16="http://schemas.microsoft.com/office/drawing/2014/main" id="{34FE2948-EEA2-4C5C-8896-B010098A9772}"/>
              </a:ext>
            </a:extLst>
          </p:cNvPr>
          <p:cNvCxnSpPr/>
          <p:nvPr/>
        </p:nvCxnSpPr>
        <p:spPr>
          <a:xfrm flipH="1">
            <a:off x="6983077" y="4143751"/>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Gerader Verbinder 299">
            <a:extLst>
              <a:ext uri="{FF2B5EF4-FFF2-40B4-BE49-F238E27FC236}">
                <a16:creationId xmlns:a16="http://schemas.microsoft.com/office/drawing/2014/main" id="{36302ADB-E6FA-4D80-A47E-436594A2E402}"/>
              </a:ext>
            </a:extLst>
          </p:cNvPr>
          <p:cNvCxnSpPr/>
          <p:nvPr/>
        </p:nvCxnSpPr>
        <p:spPr>
          <a:xfrm flipH="1">
            <a:off x="6983077" y="4393783"/>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Gerader Verbinder 300">
            <a:extLst>
              <a:ext uri="{FF2B5EF4-FFF2-40B4-BE49-F238E27FC236}">
                <a16:creationId xmlns:a16="http://schemas.microsoft.com/office/drawing/2014/main" id="{137CB820-9292-4C79-BD11-D7DD94CE578F}"/>
              </a:ext>
            </a:extLst>
          </p:cNvPr>
          <p:cNvCxnSpPr/>
          <p:nvPr/>
        </p:nvCxnSpPr>
        <p:spPr>
          <a:xfrm flipH="1">
            <a:off x="6983077" y="3143626"/>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Gerader Verbinder 301">
            <a:extLst>
              <a:ext uri="{FF2B5EF4-FFF2-40B4-BE49-F238E27FC236}">
                <a16:creationId xmlns:a16="http://schemas.microsoft.com/office/drawing/2014/main" id="{F465805B-8696-40A3-979B-F2553BE395EA}"/>
              </a:ext>
            </a:extLst>
          </p:cNvPr>
          <p:cNvCxnSpPr/>
          <p:nvPr/>
        </p:nvCxnSpPr>
        <p:spPr>
          <a:xfrm flipH="1">
            <a:off x="6983077" y="2895973"/>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Gerader Verbinder 302">
            <a:extLst>
              <a:ext uri="{FF2B5EF4-FFF2-40B4-BE49-F238E27FC236}">
                <a16:creationId xmlns:a16="http://schemas.microsoft.com/office/drawing/2014/main" id="{0F1F9F5A-72CF-47DC-87DE-B60546E6783F}"/>
              </a:ext>
            </a:extLst>
          </p:cNvPr>
          <p:cNvCxnSpPr/>
          <p:nvPr/>
        </p:nvCxnSpPr>
        <p:spPr>
          <a:xfrm flipH="1">
            <a:off x="6983077" y="2648318"/>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Gerader Verbinder 303">
            <a:extLst>
              <a:ext uri="{FF2B5EF4-FFF2-40B4-BE49-F238E27FC236}">
                <a16:creationId xmlns:a16="http://schemas.microsoft.com/office/drawing/2014/main" id="{CD1A9B57-E354-411D-851C-DCED3F7CF440}"/>
              </a:ext>
            </a:extLst>
          </p:cNvPr>
          <p:cNvCxnSpPr/>
          <p:nvPr/>
        </p:nvCxnSpPr>
        <p:spPr>
          <a:xfrm flipH="1">
            <a:off x="6983077" y="2395903"/>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Gerader Verbinder 304">
            <a:extLst>
              <a:ext uri="{FF2B5EF4-FFF2-40B4-BE49-F238E27FC236}">
                <a16:creationId xmlns:a16="http://schemas.microsoft.com/office/drawing/2014/main" id="{0E705661-F8D9-4D13-9F0A-8C2DF81A40D7}"/>
              </a:ext>
            </a:extLst>
          </p:cNvPr>
          <p:cNvCxnSpPr/>
          <p:nvPr/>
        </p:nvCxnSpPr>
        <p:spPr>
          <a:xfrm flipH="1">
            <a:off x="6983077" y="2148253"/>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Gerader Verbinder 305">
            <a:extLst>
              <a:ext uri="{FF2B5EF4-FFF2-40B4-BE49-F238E27FC236}">
                <a16:creationId xmlns:a16="http://schemas.microsoft.com/office/drawing/2014/main" id="{96612471-839D-4F0D-9D72-4CCBBEACFB74}"/>
              </a:ext>
            </a:extLst>
          </p:cNvPr>
          <p:cNvCxnSpPr/>
          <p:nvPr/>
        </p:nvCxnSpPr>
        <p:spPr>
          <a:xfrm flipH="1">
            <a:off x="6983077" y="1888697"/>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Gerader Verbinder 306">
            <a:extLst>
              <a:ext uri="{FF2B5EF4-FFF2-40B4-BE49-F238E27FC236}">
                <a16:creationId xmlns:a16="http://schemas.microsoft.com/office/drawing/2014/main" id="{ADED89B3-1146-4DD3-974A-15A141E9654D}"/>
              </a:ext>
            </a:extLst>
          </p:cNvPr>
          <p:cNvCxnSpPr>
            <a:cxnSpLocks/>
          </p:cNvCxnSpPr>
          <p:nvPr/>
        </p:nvCxnSpPr>
        <p:spPr>
          <a:xfrm flipV="1">
            <a:off x="7527199" y="4455696"/>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Gerader Verbinder 307">
            <a:extLst>
              <a:ext uri="{FF2B5EF4-FFF2-40B4-BE49-F238E27FC236}">
                <a16:creationId xmlns:a16="http://schemas.microsoft.com/office/drawing/2014/main" id="{78675FB8-6321-4DB0-BCA5-322EFA0F6C92}"/>
              </a:ext>
            </a:extLst>
          </p:cNvPr>
          <p:cNvCxnSpPr>
            <a:cxnSpLocks/>
          </p:cNvCxnSpPr>
          <p:nvPr/>
        </p:nvCxnSpPr>
        <p:spPr>
          <a:xfrm flipV="1">
            <a:off x="8182045" y="4455696"/>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Gerader Verbinder 308">
            <a:extLst>
              <a:ext uri="{FF2B5EF4-FFF2-40B4-BE49-F238E27FC236}">
                <a16:creationId xmlns:a16="http://schemas.microsoft.com/office/drawing/2014/main" id="{5410B9B6-729A-4B7E-9252-12C5C5DF3B45}"/>
              </a:ext>
            </a:extLst>
          </p:cNvPr>
          <p:cNvCxnSpPr>
            <a:cxnSpLocks/>
          </p:cNvCxnSpPr>
          <p:nvPr/>
        </p:nvCxnSpPr>
        <p:spPr>
          <a:xfrm flipV="1">
            <a:off x="8845227" y="4455696"/>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Gerader Verbinder 309">
            <a:extLst>
              <a:ext uri="{FF2B5EF4-FFF2-40B4-BE49-F238E27FC236}">
                <a16:creationId xmlns:a16="http://schemas.microsoft.com/office/drawing/2014/main" id="{66E716F4-2B13-42E5-B74D-875339C230AB}"/>
              </a:ext>
            </a:extLst>
          </p:cNvPr>
          <p:cNvCxnSpPr>
            <a:cxnSpLocks/>
          </p:cNvCxnSpPr>
          <p:nvPr/>
        </p:nvCxnSpPr>
        <p:spPr>
          <a:xfrm flipV="1">
            <a:off x="9492938" y="4455696"/>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Gerader Verbinder 310">
            <a:extLst>
              <a:ext uri="{FF2B5EF4-FFF2-40B4-BE49-F238E27FC236}">
                <a16:creationId xmlns:a16="http://schemas.microsoft.com/office/drawing/2014/main" id="{897EFD0E-B763-46C0-9301-6864755FEB5F}"/>
              </a:ext>
            </a:extLst>
          </p:cNvPr>
          <p:cNvCxnSpPr>
            <a:cxnSpLocks/>
          </p:cNvCxnSpPr>
          <p:nvPr/>
        </p:nvCxnSpPr>
        <p:spPr>
          <a:xfrm flipV="1">
            <a:off x="10152539" y="4455696"/>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Gerader Verbinder 311">
            <a:extLst>
              <a:ext uri="{FF2B5EF4-FFF2-40B4-BE49-F238E27FC236}">
                <a16:creationId xmlns:a16="http://schemas.microsoft.com/office/drawing/2014/main" id="{1A502709-2061-453E-98D7-F010FBAB7964}"/>
              </a:ext>
            </a:extLst>
          </p:cNvPr>
          <p:cNvCxnSpPr>
            <a:cxnSpLocks/>
          </p:cNvCxnSpPr>
          <p:nvPr/>
        </p:nvCxnSpPr>
        <p:spPr>
          <a:xfrm flipV="1">
            <a:off x="10807364" y="4455696"/>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3" name="Textfeld 312">
            <a:extLst>
              <a:ext uri="{FF2B5EF4-FFF2-40B4-BE49-F238E27FC236}">
                <a16:creationId xmlns:a16="http://schemas.microsoft.com/office/drawing/2014/main" id="{A6BD22F9-BAD9-47E6-8244-D0205ECA47F4}"/>
              </a:ext>
            </a:extLst>
          </p:cNvPr>
          <p:cNvSpPr txBox="1"/>
          <p:nvPr/>
        </p:nvSpPr>
        <p:spPr>
          <a:xfrm>
            <a:off x="7389998" y="4489909"/>
            <a:ext cx="269626" cy="276999"/>
          </a:xfrm>
          <a:prstGeom prst="rect">
            <a:avLst/>
          </a:prstGeom>
          <a:noFill/>
        </p:spPr>
        <p:txBody>
          <a:bodyPr wrap="none" rtlCol="0">
            <a:spAutoFit/>
          </a:bodyPr>
          <a:lstStyle/>
          <a:p>
            <a:r>
              <a:rPr lang="de-DE" sz="1200"/>
              <a:t>0</a:t>
            </a:r>
          </a:p>
        </p:txBody>
      </p:sp>
      <p:sp>
        <p:nvSpPr>
          <p:cNvPr id="314" name="Textfeld 313">
            <a:extLst>
              <a:ext uri="{FF2B5EF4-FFF2-40B4-BE49-F238E27FC236}">
                <a16:creationId xmlns:a16="http://schemas.microsoft.com/office/drawing/2014/main" id="{E788DEC4-0CED-48BC-B3B6-D03F0958B54E}"/>
              </a:ext>
            </a:extLst>
          </p:cNvPr>
          <p:cNvSpPr txBox="1"/>
          <p:nvPr/>
        </p:nvSpPr>
        <p:spPr>
          <a:xfrm>
            <a:off x="8048533" y="4489909"/>
            <a:ext cx="269626" cy="276999"/>
          </a:xfrm>
          <a:prstGeom prst="rect">
            <a:avLst/>
          </a:prstGeom>
          <a:noFill/>
        </p:spPr>
        <p:txBody>
          <a:bodyPr wrap="none" rtlCol="0">
            <a:spAutoFit/>
          </a:bodyPr>
          <a:lstStyle/>
          <a:p>
            <a:r>
              <a:rPr lang="de-DE" sz="1200"/>
              <a:t>4</a:t>
            </a:r>
          </a:p>
        </p:txBody>
      </p:sp>
      <p:sp>
        <p:nvSpPr>
          <p:cNvPr id="315" name="Textfeld 314">
            <a:extLst>
              <a:ext uri="{FF2B5EF4-FFF2-40B4-BE49-F238E27FC236}">
                <a16:creationId xmlns:a16="http://schemas.microsoft.com/office/drawing/2014/main" id="{85419ED9-78A6-499D-905F-A48F51D1C23F}"/>
              </a:ext>
            </a:extLst>
          </p:cNvPr>
          <p:cNvSpPr txBox="1"/>
          <p:nvPr/>
        </p:nvSpPr>
        <p:spPr>
          <a:xfrm>
            <a:off x="8711586" y="4489232"/>
            <a:ext cx="269626" cy="276999"/>
          </a:xfrm>
          <a:prstGeom prst="rect">
            <a:avLst/>
          </a:prstGeom>
          <a:noFill/>
        </p:spPr>
        <p:txBody>
          <a:bodyPr wrap="none" rtlCol="0">
            <a:spAutoFit/>
          </a:bodyPr>
          <a:lstStyle/>
          <a:p>
            <a:r>
              <a:rPr lang="de-DE" sz="1200"/>
              <a:t>8</a:t>
            </a:r>
          </a:p>
        </p:txBody>
      </p:sp>
      <p:sp>
        <p:nvSpPr>
          <p:cNvPr id="316" name="Textfeld 315">
            <a:extLst>
              <a:ext uri="{FF2B5EF4-FFF2-40B4-BE49-F238E27FC236}">
                <a16:creationId xmlns:a16="http://schemas.microsoft.com/office/drawing/2014/main" id="{584452BF-A262-4687-A501-70FB59B973EF}"/>
              </a:ext>
            </a:extLst>
          </p:cNvPr>
          <p:cNvSpPr txBox="1"/>
          <p:nvPr/>
        </p:nvSpPr>
        <p:spPr>
          <a:xfrm>
            <a:off x="9316544" y="4496177"/>
            <a:ext cx="354584" cy="276999"/>
          </a:xfrm>
          <a:prstGeom prst="rect">
            <a:avLst/>
          </a:prstGeom>
          <a:noFill/>
        </p:spPr>
        <p:txBody>
          <a:bodyPr wrap="none" rtlCol="0">
            <a:spAutoFit/>
          </a:bodyPr>
          <a:lstStyle/>
          <a:p>
            <a:r>
              <a:rPr lang="de-DE" sz="1200"/>
              <a:t>12</a:t>
            </a:r>
          </a:p>
        </p:txBody>
      </p:sp>
      <p:sp>
        <p:nvSpPr>
          <p:cNvPr id="317" name="Textfeld 316">
            <a:extLst>
              <a:ext uri="{FF2B5EF4-FFF2-40B4-BE49-F238E27FC236}">
                <a16:creationId xmlns:a16="http://schemas.microsoft.com/office/drawing/2014/main" id="{1250745C-B64E-44D2-9C4C-3A074FB895EC}"/>
              </a:ext>
            </a:extLst>
          </p:cNvPr>
          <p:cNvSpPr txBox="1"/>
          <p:nvPr/>
        </p:nvSpPr>
        <p:spPr>
          <a:xfrm>
            <a:off x="9976338" y="4496177"/>
            <a:ext cx="354584" cy="276999"/>
          </a:xfrm>
          <a:prstGeom prst="rect">
            <a:avLst/>
          </a:prstGeom>
          <a:noFill/>
        </p:spPr>
        <p:txBody>
          <a:bodyPr wrap="none" rtlCol="0">
            <a:spAutoFit/>
          </a:bodyPr>
          <a:lstStyle/>
          <a:p>
            <a:r>
              <a:rPr lang="de-DE" sz="1200"/>
              <a:t>16</a:t>
            </a:r>
          </a:p>
        </p:txBody>
      </p:sp>
      <p:sp>
        <p:nvSpPr>
          <p:cNvPr id="318" name="Textfeld 317">
            <a:extLst>
              <a:ext uri="{FF2B5EF4-FFF2-40B4-BE49-F238E27FC236}">
                <a16:creationId xmlns:a16="http://schemas.microsoft.com/office/drawing/2014/main" id="{B613ECCD-5A91-4CC8-ADE7-F95AE8DA4DBA}"/>
              </a:ext>
            </a:extLst>
          </p:cNvPr>
          <p:cNvSpPr txBox="1"/>
          <p:nvPr/>
        </p:nvSpPr>
        <p:spPr>
          <a:xfrm>
            <a:off x="10631187" y="4497305"/>
            <a:ext cx="354584" cy="276999"/>
          </a:xfrm>
          <a:prstGeom prst="rect">
            <a:avLst/>
          </a:prstGeom>
          <a:noFill/>
        </p:spPr>
        <p:txBody>
          <a:bodyPr wrap="none" rtlCol="0">
            <a:spAutoFit/>
          </a:bodyPr>
          <a:lstStyle/>
          <a:p>
            <a:r>
              <a:rPr lang="de-DE" sz="1200"/>
              <a:t>20</a:t>
            </a:r>
          </a:p>
        </p:txBody>
      </p:sp>
      <p:sp>
        <p:nvSpPr>
          <p:cNvPr id="319" name="Textfeld 318">
            <a:extLst>
              <a:ext uri="{FF2B5EF4-FFF2-40B4-BE49-F238E27FC236}">
                <a16:creationId xmlns:a16="http://schemas.microsoft.com/office/drawing/2014/main" id="{43FFB099-A2B3-4B91-B2E1-0DB94D2D4532}"/>
              </a:ext>
            </a:extLst>
          </p:cNvPr>
          <p:cNvSpPr txBox="1"/>
          <p:nvPr/>
        </p:nvSpPr>
        <p:spPr>
          <a:xfrm>
            <a:off x="6761080" y="4255282"/>
            <a:ext cx="269626" cy="276999"/>
          </a:xfrm>
          <a:prstGeom prst="rect">
            <a:avLst/>
          </a:prstGeom>
          <a:noFill/>
        </p:spPr>
        <p:txBody>
          <a:bodyPr wrap="none" rtlCol="0">
            <a:spAutoFit/>
          </a:bodyPr>
          <a:lstStyle/>
          <a:p>
            <a:r>
              <a:rPr lang="de-DE" sz="1200"/>
              <a:t>0</a:t>
            </a:r>
          </a:p>
        </p:txBody>
      </p:sp>
      <p:sp>
        <p:nvSpPr>
          <p:cNvPr id="320" name="Textfeld 319">
            <a:extLst>
              <a:ext uri="{FF2B5EF4-FFF2-40B4-BE49-F238E27FC236}">
                <a16:creationId xmlns:a16="http://schemas.microsoft.com/office/drawing/2014/main" id="{66062C1C-A57B-4DAB-8901-68C495ED6D66}"/>
              </a:ext>
            </a:extLst>
          </p:cNvPr>
          <p:cNvSpPr txBox="1"/>
          <p:nvPr/>
        </p:nvSpPr>
        <p:spPr>
          <a:xfrm>
            <a:off x="6674930" y="4005248"/>
            <a:ext cx="354584" cy="276999"/>
          </a:xfrm>
          <a:prstGeom prst="rect">
            <a:avLst/>
          </a:prstGeom>
          <a:noFill/>
        </p:spPr>
        <p:txBody>
          <a:bodyPr wrap="none" rtlCol="0">
            <a:spAutoFit/>
          </a:bodyPr>
          <a:lstStyle/>
          <a:p>
            <a:r>
              <a:rPr lang="de-DE" sz="1200"/>
              <a:t>10</a:t>
            </a:r>
          </a:p>
        </p:txBody>
      </p:sp>
      <p:sp>
        <p:nvSpPr>
          <p:cNvPr id="321" name="Textfeld 320">
            <a:extLst>
              <a:ext uri="{FF2B5EF4-FFF2-40B4-BE49-F238E27FC236}">
                <a16:creationId xmlns:a16="http://schemas.microsoft.com/office/drawing/2014/main" id="{BD6F2E2C-7AAE-4970-837A-04DBB5A1BCD4}"/>
              </a:ext>
            </a:extLst>
          </p:cNvPr>
          <p:cNvSpPr txBox="1"/>
          <p:nvPr/>
        </p:nvSpPr>
        <p:spPr>
          <a:xfrm>
            <a:off x="6674930" y="3759680"/>
            <a:ext cx="354584" cy="276999"/>
          </a:xfrm>
          <a:prstGeom prst="rect">
            <a:avLst/>
          </a:prstGeom>
          <a:noFill/>
        </p:spPr>
        <p:txBody>
          <a:bodyPr wrap="none" rtlCol="0">
            <a:spAutoFit/>
          </a:bodyPr>
          <a:lstStyle/>
          <a:p>
            <a:r>
              <a:rPr lang="de-DE" sz="1200"/>
              <a:t>20</a:t>
            </a:r>
          </a:p>
        </p:txBody>
      </p:sp>
      <p:sp>
        <p:nvSpPr>
          <p:cNvPr id="322" name="Textfeld 321">
            <a:extLst>
              <a:ext uri="{FF2B5EF4-FFF2-40B4-BE49-F238E27FC236}">
                <a16:creationId xmlns:a16="http://schemas.microsoft.com/office/drawing/2014/main" id="{84C7725D-A3D5-4B62-BF1C-EE04975E9E96}"/>
              </a:ext>
            </a:extLst>
          </p:cNvPr>
          <p:cNvSpPr txBox="1"/>
          <p:nvPr/>
        </p:nvSpPr>
        <p:spPr>
          <a:xfrm>
            <a:off x="6676119" y="3503280"/>
            <a:ext cx="354584" cy="276999"/>
          </a:xfrm>
          <a:prstGeom prst="rect">
            <a:avLst/>
          </a:prstGeom>
          <a:noFill/>
        </p:spPr>
        <p:txBody>
          <a:bodyPr wrap="none" rtlCol="0">
            <a:spAutoFit/>
          </a:bodyPr>
          <a:lstStyle/>
          <a:p>
            <a:r>
              <a:rPr lang="de-DE" sz="1200"/>
              <a:t>30</a:t>
            </a:r>
          </a:p>
        </p:txBody>
      </p:sp>
      <p:sp>
        <p:nvSpPr>
          <p:cNvPr id="323" name="Textfeld 322">
            <a:extLst>
              <a:ext uri="{FF2B5EF4-FFF2-40B4-BE49-F238E27FC236}">
                <a16:creationId xmlns:a16="http://schemas.microsoft.com/office/drawing/2014/main" id="{B05C3E7F-EABA-465A-A584-ABAC5B416778}"/>
              </a:ext>
            </a:extLst>
          </p:cNvPr>
          <p:cNvSpPr txBox="1"/>
          <p:nvPr/>
        </p:nvSpPr>
        <p:spPr>
          <a:xfrm>
            <a:off x="6676715" y="3261694"/>
            <a:ext cx="354584" cy="276999"/>
          </a:xfrm>
          <a:prstGeom prst="rect">
            <a:avLst/>
          </a:prstGeom>
          <a:noFill/>
        </p:spPr>
        <p:txBody>
          <a:bodyPr wrap="none" rtlCol="0">
            <a:spAutoFit/>
          </a:bodyPr>
          <a:lstStyle/>
          <a:p>
            <a:r>
              <a:rPr lang="de-DE" sz="1200"/>
              <a:t>40</a:t>
            </a:r>
          </a:p>
        </p:txBody>
      </p:sp>
      <p:sp>
        <p:nvSpPr>
          <p:cNvPr id="324" name="Textfeld 323">
            <a:extLst>
              <a:ext uri="{FF2B5EF4-FFF2-40B4-BE49-F238E27FC236}">
                <a16:creationId xmlns:a16="http://schemas.microsoft.com/office/drawing/2014/main" id="{4434758D-30F3-4EC8-A4E8-D5E9AD729721}"/>
              </a:ext>
            </a:extLst>
          </p:cNvPr>
          <p:cNvSpPr txBox="1"/>
          <p:nvPr/>
        </p:nvSpPr>
        <p:spPr>
          <a:xfrm>
            <a:off x="6674930" y="3004861"/>
            <a:ext cx="354584" cy="276999"/>
          </a:xfrm>
          <a:prstGeom prst="rect">
            <a:avLst/>
          </a:prstGeom>
          <a:noFill/>
        </p:spPr>
        <p:txBody>
          <a:bodyPr wrap="none" rtlCol="0">
            <a:spAutoFit/>
          </a:bodyPr>
          <a:lstStyle/>
          <a:p>
            <a:r>
              <a:rPr lang="de-DE" sz="1200"/>
              <a:t>50</a:t>
            </a:r>
          </a:p>
        </p:txBody>
      </p:sp>
      <p:sp>
        <p:nvSpPr>
          <p:cNvPr id="325" name="Textfeld 324">
            <a:extLst>
              <a:ext uri="{FF2B5EF4-FFF2-40B4-BE49-F238E27FC236}">
                <a16:creationId xmlns:a16="http://schemas.microsoft.com/office/drawing/2014/main" id="{BF08B788-DFCD-43EF-B564-1CC114832741}"/>
              </a:ext>
            </a:extLst>
          </p:cNvPr>
          <p:cNvSpPr txBox="1"/>
          <p:nvPr/>
        </p:nvSpPr>
        <p:spPr>
          <a:xfrm>
            <a:off x="6675526" y="2756288"/>
            <a:ext cx="354584" cy="276999"/>
          </a:xfrm>
          <a:prstGeom prst="rect">
            <a:avLst/>
          </a:prstGeom>
          <a:noFill/>
        </p:spPr>
        <p:txBody>
          <a:bodyPr wrap="none" rtlCol="0">
            <a:spAutoFit/>
          </a:bodyPr>
          <a:lstStyle/>
          <a:p>
            <a:r>
              <a:rPr lang="de-DE" sz="1200"/>
              <a:t>60</a:t>
            </a:r>
          </a:p>
        </p:txBody>
      </p:sp>
      <p:sp>
        <p:nvSpPr>
          <p:cNvPr id="326" name="Textfeld 325">
            <a:extLst>
              <a:ext uri="{FF2B5EF4-FFF2-40B4-BE49-F238E27FC236}">
                <a16:creationId xmlns:a16="http://schemas.microsoft.com/office/drawing/2014/main" id="{5E05D2B4-4493-4652-A014-CA1C4AD5A911}"/>
              </a:ext>
            </a:extLst>
          </p:cNvPr>
          <p:cNvSpPr txBox="1"/>
          <p:nvPr/>
        </p:nvSpPr>
        <p:spPr>
          <a:xfrm>
            <a:off x="6674930" y="2507540"/>
            <a:ext cx="354584" cy="276999"/>
          </a:xfrm>
          <a:prstGeom prst="rect">
            <a:avLst/>
          </a:prstGeom>
          <a:noFill/>
        </p:spPr>
        <p:txBody>
          <a:bodyPr wrap="none" rtlCol="0">
            <a:spAutoFit/>
          </a:bodyPr>
          <a:lstStyle/>
          <a:p>
            <a:r>
              <a:rPr lang="de-DE" sz="1200"/>
              <a:t>70</a:t>
            </a:r>
          </a:p>
        </p:txBody>
      </p:sp>
      <p:sp>
        <p:nvSpPr>
          <p:cNvPr id="327" name="Textfeld 326">
            <a:extLst>
              <a:ext uri="{FF2B5EF4-FFF2-40B4-BE49-F238E27FC236}">
                <a16:creationId xmlns:a16="http://schemas.microsoft.com/office/drawing/2014/main" id="{F87A6F39-5B30-45AC-B840-61DAB5A2A5A3}"/>
              </a:ext>
            </a:extLst>
          </p:cNvPr>
          <p:cNvSpPr txBox="1"/>
          <p:nvPr/>
        </p:nvSpPr>
        <p:spPr>
          <a:xfrm>
            <a:off x="6676119" y="2257218"/>
            <a:ext cx="354584" cy="276999"/>
          </a:xfrm>
          <a:prstGeom prst="rect">
            <a:avLst/>
          </a:prstGeom>
          <a:noFill/>
        </p:spPr>
        <p:txBody>
          <a:bodyPr wrap="none" rtlCol="0">
            <a:spAutoFit/>
          </a:bodyPr>
          <a:lstStyle/>
          <a:p>
            <a:r>
              <a:rPr lang="de-DE" sz="1200"/>
              <a:t>80</a:t>
            </a:r>
          </a:p>
        </p:txBody>
      </p:sp>
      <p:sp>
        <p:nvSpPr>
          <p:cNvPr id="328" name="Textfeld 327">
            <a:extLst>
              <a:ext uri="{FF2B5EF4-FFF2-40B4-BE49-F238E27FC236}">
                <a16:creationId xmlns:a16="http://schemas.microsoft.com/office/drawing/2014/main" id="{35681843-E719-4821-95C4-588C328CC22E}"/>
              </a:ext>
            </a:extLst>
          </p:cNvPr>
          <p:cNvSpPr txBox="1"/>
          <p:nvPr/>
        </p:nvSpPr>
        <p:spPr>
          <a:xfrm>
            <a:off x="6674930" y="2009649"/>
            <a:ext cx="354584" cy="276999"/>
          </a:xfrm>
          <a:prstGeom prst="rect">
            <a:avLst/>
          </a:prstGeom>
          <a:noFill/>
        </p:spPr>
        <p:txBody>
          <a:bodyPr wrap="none" rtlCol="0">
            <a:spAutoFit/>
          </a:bodyPr>
          <a:lstStyle/>
          <a:p>
            <a:r>
              <a:rPr lang="de-DE" sz="1200"/>
              <a:t>90</a:t>
            </a:r>
          </a:p>
        </p:txBody>
      </p:sp>
      <p:sp>
        <p:nvSpPr>
          <p:cNvPr id="329" name="Textfeld 328">
            <a:extLst>
              <a:ext uri="{FF2B5EF4-FFF2-40B4-BE49-F238E27FC236}">
                <a16:creationId xmlns:a16="http://schemas.microsoft.com/office/drawing/2014/main" id="{D458E4F2-B75E-4D79-B537-F58A921040EC}"/>
              </a:ext>
            </a:extLst>
          </p:cNvPr>
          <p:cNvSpPr txBox="1"/>
          <p:nvPr/>
        </p:nvSpPr>
        <p:spPr>
          <a:xfrm>
            <a:off x="6591755" y="1750093"/>
            <a:ext cx="439544" cy="276999"/>
          </a:xfrm>
          <a:prstGeom prst="rect">
            <a:avLst/>
          </a:prstGeom>
          <a:noFill/>
        </p:spPr>
        <p:txBody>
          <a:bodyPr wrap="none" rtlCol="0">
            <a:spAutoFit/>
          </a:bodyPr>
          <a:lstStyle/>
          <a:p>
            <a:r>
              <a:rPr lang="de-DE" sz="1200"/>
              <a:t>100</a:t>
            </a:r>
          </a:p>
        </p:txBody>
      </p:sp>
      <p:sp>
        <p:nvSpPr>
          <p:cNvPr id="330" name="Textfeld 329">
            <a:extLst>
              <a:ext uri="{FF2B5EF4-FFF2-40B4-BE49-F238E27FC236}">
                <a16:creationId xmlns:a16="http://schemas.microsoft.com/office/drawing/2014/main" id="{B1257B4B-7E4E-414B-8445-D7C7ED333DD9}"/>
              </a:ext>
            </a:extLst>
          </p:cNvPr>
          <p:cNvSpPr txBox="1"/>
          <p:nvPr/>
        </p:nvSpPr>
        <p:spPr>
          <a:xfrm rot="16200000">
            <a:off x="5367701" y="2953206"/>
            <a:ext cx="2380781" cy="276999"/>
          </a:xfrm>
          <a:prstGeom prst="rect">
            <a:avLst/>
          </a:prstGeom>
          <a:noFill/>
        </p:spPr>
        <p:txBody>
          <a:bodyPr wrap="none" rtlCol="0">
            <a:spAutoFit/>
          </a:bodyPr>
          <a:lstStyle/>
          <a:p>
            <a:pPr algn="ctr"/>
            <a:r>
              <a:rPr lang="de-DE" sz="1200" b="1"/>
              <a:t>Progression-Free </a:t>
            </a:r>
            <a:r>
              <a:rPr lang="de-DE" sz="1200" b="1" err="1"/>
              <a:t>Survival</a:t>
            </a:r>
            <a:r>
              <a:rPr lang="de-DE" sz="1200" b="1"/>
              <a:t> (%)</a:t>
            </a:r>
          </a:p>
        </p:txBody>
      </p:sp>
      <p:sp>
        <p:nvSpPr>
          <p:cNvPr id="286" name="Textfeld 285">
            <a:extLst>
              <a:ext uri="{FF2B5EF4-FFF2-40B4-BE49-F238E27FC236}">
                <a16:creationId xmlns:a16="http://schemas.microsoft.com/office/drawing/2014/main" id="{4EB4697D-C83E-4710-BB62-8C5630179A1A}"/>
              </a:ext>
            </a:extLst>
          </p:cNvPr>
          <p:cNvSpPr txBox="1"/>
          <p:nvPr/>
        </p:nvSpPr>
        <p:spPr>
          <a:xfrm>
            <a:off x="7998362" y="4077718"/>
            <a:ext cx="2440092" cy="261610"/>
          </a:xfrm>
          <a:prstGeom prst="rect">
            <a:avLst/>
          </a:prstGeom>
          <a:noFill/>
        </p:spPr>
        <p:txBody>
          <a:bodyPr wrap="none" rtlCol="0">
            <a:spAutoFit/>
          </a:bodyPr>
          <a:lstStyle/>
          <a:p>
            <a:r>
              <a:rPr lang="de-DE" sz="1100"/>
              <a:t>Median </a:t>
            </a:r>
            <a:r>
              <a:rPr lang="de-DE" sz="1100" err="1"/>
              <a:t>study</a:t>
            </a:r>
            <a:r>
              <a:rPr lang="de-DE" sz="1100"/>
              <a:t> follow-</a:t>
            </a:r>
            <a:r>
              <a:rPr lang="de-DE" sz="1100" err="1"/>
              <a:t>up</a:t>
            </a:r>
            <a:r>
              <a:rPr lang="de-DE" sz="1100"/>
              <a:t> 34.1 </a:t>
            </a:r>
            <a:r>
              <a:rPr lang="de-DE" sz="1100" err="1"/>
              <a:t>months</a:t>
            </a:r>
            <a:endParaRPr lang="de-DE" sz="1100"/>
          </a:p>
        </p:txBody>
      </p:sp>
      <p:pic>
        <p:nvPicPr>
          <p:cNvPr id="333" name="Grafik 332">
            <a:extLst>
              <a:ext uri="{FF2B5EF4-FFF2-40B4-BE49-F238E27FC236}">
                <a16:creationId xmlns:a16="http://schemas.microsoft.com/office/drawing/2014/main" id="{AA02CCCF-73DD-4FE3-B2C8-8594CB984E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0562" y="1892824"/>
            <a:ext cx="3318510" cy="1365695"/>
          </a:xfrm>
          <a:prstGeom prst="rect">
            <a:avLst/>
          </a:prstGeom>
        </p:spPr>
      </p:pic>
      <p:pic>
        <p:nvPicPr>
          <p:cNvPr id="335" name="Grafik 334">
            <a:extLst>
              <a:ext uri="{FF2B5EF4-FFF2-40B4-BE49-F238E27FC236}">
                <a16:creationId xmlns:a16="http://schemas.microsoft.com/office/drawing/2014/main" id="{446B8330-6473-4238-BDF4-3B7AFF1C49C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09817" y="1891850"/>
            <a:ext cx="3318510" cy="421196"/>
          </a:xfrm>
          <a:prstGeom prst="rect">
            <a:avLst/>
          </a:prstGeom>
        </p:spPr>
      </p:pic>
      <p:sp>
        <p:nvSpPr>
          <p:cNvPr id="337" name="Textfeld 336">
            <a:extLst>
              <a:ext uri="{FF2B5EF4-FFF2-40B4-BE49-F238E27FC236}">
                <a16:creationId xmlns:a16="http://schemas.microsoft.com/office/drawing/2014/main" id="{6FC1F266-49B7-49BB-9C36-7D469A1D4FB4}"/>
              </a:ext>
            </a:extLst>
          </p:cNvPr>
          <p:cNvSpPr txBox="1"/>
          <p:nvPr/>
        </p:nvSpPr>
        <p:spPr>
          <a:xfrm>
            <a:off x="10117993" y="2275262"/>
            <a:ext cx="1309974" cy="246221"/>
          </a:xfrm>
          <a:prstGeom prst="rect">
            <a:avLst/>
          </a:prstGeom>
          <a:noFill/>
        </p:spPr>
        <p:txBody>
          <a:bodyPr wrap="none" rtlCol="0">
            <a:spAutoFit/>
          </a:bodyPr>
          <a:lstStyle/>
          <a:p>
            <a:r>
              <a:rPr lang="de-DE" sz="1000" b="1">
                <a:solidFill>
                  <a:schemeClr val="accent4">
                    <a:lumMod val="75000"/>
                  </a:schemeClr>
                </a:solidFill>
              </a:rPr>
              <a:t>MRD ≥10</a:t>
            </a:r>
            <a:r>
              <a:rPr lang="de-DE" sz="1000" b="1" baseline="30000">
                <a:solidFill>
                  <a:schemeClr val="accent4">
                    <a:lumMod val="75000"/>
                  </a:schemeClr>
                </a:solidFill>
              </a:rPr>
              <a:t>-4</a:t>
            </a:r>
            <a:r>
              <a:rPr lang="de-DE" sz="1000" b="1">
                <a:solidFill>
                  <a:schemeClr val="accent4">
                    <a:lumMod val="75000"/>
                  </a:schemeClr>
                </a:solidFill>
              </a:rPr>
              <a:t> </a:t>
            </a:r>
            <a:r>
              <a:rPr lang="de-DE" sz="1000" b="1" err="1">
                <a:solidFill>
                  <a:schemeClr val="accent4">
                    <a:lumMod val="75000"/>
                  </a:schemeClr>
                </a:solidFill>
              </a:rPr>
              <a:t>Ibr+Ven</a:t>
            </a:r>
            <a:endParaRPr lang="de-DE" sz="1000" b="1">
              <a:solidFill>
                <a:schemeClr val="accent4">
                  <a:lumMod val="75000"/>
                </a:schemeClr>
              </a:solidFill>
            </a:endParaRPr>
          </a:p>
        </p:txBody>
      </p:sp>
      <p:sp>
        <p:nvSpPr>
          <p:cNvPr id="338" name="Textfeld 337">
            <a:extLst>
              <a:ext uri="{FF2B5EF4-FFF2-40B4-BE49-F238E27FC236}">
                <a16:creationId xmlns:a16="http://schemas.microsoft.com/office/drawing/2014/main" id="{87C8D115-F1D5-459C-9D35-FCA6555FAE45}"/>
              </a:ext>
            </a:extLst>
          </p:cNvPr>
          <p:cNvSpPr txBox="1"/>
          <p:nvPr/>
        </p:nvSpPr>
        <p:spPr>
          <a:xfrm>
            <a:off x="10208365" y="2806991"/>
            <a:ext cx="1218603" cy="246221"/>
          </a:xfrm>
          <a:prstGeom prst="rect">
            <a:avLst/>
          </a:prstGeom>
          <a:noFill/>
        </p:spPr>
        <p:txBody>
          <a:bodyPr wrap="none" rtlCol="0">
            <a:spAutoFit/>
          </a:bodyPr>
          <a:lstStyle/>
          <a:p>
            <a:r>
              <a:rPr lang="de-DE" sz="1000" b="1">
                <a:solidFill>
                  <a:schemeClr val="accent6"/>
                </a:solidFill>
              </a:rPr>
              <a:t>MRD ≥10</a:t>
            </a:r>
            <a:r>
              <a:rPr lang="de-DE" sz="1000" b="1" baseline="30000">
                <a:solidFill>
                  <a:schemeClr val="accent6"/>
                </a:solidFill>
              </a:rPr>
              <a:t>-4</a:t>
            </a:r>
            <a:r>
              <a:rPr lang="de-DE" sz="1000" b="1">
                <a:solidFill>
                  <a:schemeClr val="accent6"/>
                </a:solidFill>
              </a:rPr>
              <a:t> </a:t>
            </a:r>
            <a:r>
              <a:rPr lang="de-DE" sz="1000" b="1" err="1">
                <a:solidFill>
                  <a:schemeClr val="accent6"/>
                </a:solidFill>
              </a:rPr>
              <a:t>Clb+O</a:t>
            </a:r>
            <a:endParaRPr lang="de-DE" sz="1000" b="1">
              <a:solidFill>
                <a:schemeClr val="accent6"/>
              </a:solidFill>
            </a:endParaRPr>
          </a:p>
        </p:txBody>
      </p:sp>
      <p:sp>
        <p:nvSpPr>
          <p:cNvPr id="137" name="Textfeld 136">
            <a:extLst>
              <a:ext uri="{FF2B5EF4-FFF2-40B4-BE49-F238E27FC236}">
                <a16:creationId xmlns:a16="http://schemas.microsoft.com/office/drawing/2014/main" id="{C9B56B5D-6ACA-2A46-88FF-8EBFD0E22851}"/>
              </a:ext>
            </a:extLst>
          </p:cNvPr>
          <p:cNvSpPr txBox="1"/>
          <p:nvPr/>
        </p:nvSpPr>
        <p:spPr>
          <a:xfrm>
            <a:off x="1768004" y="4659854"/>
            <a:ext cx="2462084" cy="276999"/>
          </a:xfrm>
          <a:prstGeom prst="rect">
            <a:avLst/>
          </a:prstGeom>
          <a:noFill/>
        </p:spPr>
        <p:txBody>
          <a:bodyPr wrap="none" rtlCol="0">
            <a:spAutoFit/>
          </a:bodyPr>
          <a:lstStyle/>
          <a:p>
            <a:pPr algn="ctr"/>
            <a:r>
              <a:rPr lang="de-DE" sz="1200" b="1" err="1"/>
              <a:t>Months</a:t>
            </a:r>
            <a:r>
              <a:rPr lang="de-DE" sz="1200" b="1"/>
              <a:t> </a:t>
            </a:r>
            <a:r>
              <a:rPr lang="de-DE" sz="1200" b="1" err="1"/>
              <a:t>From</a:t>
            </a:r>
            <a:r>
              <a:rPr lang="de-DE" sz="1200" b="1"/>
              <a:t> End </a:t>
            </a:r>
            <a:r>
              <a:rPr lang="de-DE" sz="1200" b="1" err="1"/>
              <a:t>of</a:t>
            </a:r>
            <a:r>
              <a:rPr lang="de-DE" sz="1200" b="1"/>
              <a:t> Treatment</a:t>
            </a:r>
          </a:p>
        </p:txBody>
      </p:sp>
      <p:sp>
        <p:nvSpPr>
          <p:cNvPr id="140" name="Textfeld 139">
            <a:extLst>
              <a:ext uri="{FF2B5EF4-FFF2-40B4-BE49-F238E27FC236}">
                <a16:creationId xmlns:a16="http://schemas.microsoft.com/office/drawing/2014/main" id="{922BFF6F-CB37-BB4E-9D0A-2E78418F469C}"/>
              </a:ext>
            </a:extLst>
          </p:cNvPr>
          <p:cNvSpPr txBox="1"/>
          <p:nvPr/>
        </p:nvSpPr>
        <p:spPr>
          <a:xfrm>
            <a:off x="7693844" y="4659854"/>
            <a:ext cx="2462084" cy="276999"/>
          </a:xfrm>
          <a:prstGeom prst="rect">
            <a:avLst/>
          </a:prstGeom>
          <a:noFill/>
        </p:spPr>
        <p:txBody>
          <a:bodyPr wrap="none" rtlCol="0">
            <a:spAutoFit/>
          </a:bodyPr>
          <a:lstStyle/>
          <a:p>
            <a:pPr algn="ctr"/>
            <a:r>
              <a:rPr lang="de-DE" sz="1200" b="1" err="1"/>
              <a:t>Months</a:t>
            </a:r>
            <a:r>
              <a:rPr lang="de-DE" sz="1200" b="1"/>
              <a:t> </a:t>
            </a:r>
            <a:r>
              <a:rPr lang="de-DE" sz="1200" b="1" err="1"/>
              <a:t>From</a:t>
            </a:r>
            <a:r>
              <a:rPr lang="de-DE" sz="1200" b="1"/>
              <a:t> End </a:t>
            </a:r>
            <a:r>
              <a:rPr lang="de-DE" sz="1200" b="1" err="1"/>
              <a:t>of</a:t>
            </a:r>
            <a:r>
              <a:rPr lang="de-DE" sz="1200" b="1"/>
              <a:t> Treatment</a:t>
            </a:r>
          </a:p>
        </p:txBody>
      </p:sp>
      <p:sp>
        <p:nvSpPr>
          <p:cNvPr id="17" name="Rechteck 16">
            <a:extLst>
              <a:ext uri="{FF2B5EF4-FFF2-40B4-BE49-F238E27FC236}">
                <a16:creationId xmlns:a16="http://schemas.microsoft.com/office/drawing/2014/main" id="{2049D6A8-B631-1B46-8E36-A6C6FB828EAF}"/>
              </a:ext>
            </a:extLst>
          </p:cNvPr>
          <p:cNvSpPr/>
          <p:nvPr/>
        </p:nvSpPr>
        <p:spPr>
          <a:xfrm>
            <a:off x="7257633" y="4447289"/>
            <a:ext cx="62330" cy="13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Rechteck 142">
            <a:extLst>
              <a:ext uri="{FF2B5EF4-FFF2-40B4-BE49-F238E27FC236}">
                <a16:creationId xmlns:a16="http://schemas.microsoft.com/office/drawing/2014/main" id="{A29B24B0-6948-754D-8EDE-4BDC22203E48}"/>
              </a:ext>
            </a:extLst>
          </p:cNvPr>
          <p:cNvSpPr/>
          <p:nvPr/>
        </p:nvSpPr>
        <p:spPr>
          <a:xfrm>
            <a:off x="1327303" y="4443595"/>
            <a:ext cx="62330" cy="13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80" name="Gerader Verbinder 179">
            <a:extLst>
              <a:ext uri="{FF2B5EF4-FFF2-40B4-BE49-F238E27FC236}">
                <a16:creationId xmlns:a16="http://schemas.microsoft.com/office/drawing/2014/main" id="{CB9BC962-D43A-4241-9831-E119C7B2669F}"/>
              </a:ext>
            </a:extLst>
          </p:cNvPr>
          <p:cNvCxnSpPr>
            <a:cxnSpLocks/>
          </p:cNvCxnSpPr>
          <p:nvPr/>
        </p:nvCxnSpPr>
        <p:spPr>
          <a:xfrm rot="17400000">
            <a:off x="1278023" y="4454827"/>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r Verbinder 182">
            <a:extLst>
              <a:ext uri="{FF2B5EF4-FFF2-40B4-BE49-F238E27FC236}">
                <a16:creationId xmlns:a16="http://schemas.microsoft.com/office/drawing/2014/main" id="{E699B21B-A36A-49EA-9BBC-68CDE99B6413}"/>
              </a:ext>
            </a:extLst>
          </p:cNvPr>
          <p:cNvCxnSpPr>
            <a:cxnSpLocks/>
          </p:cNvCxnSpPr>
          <p:nvPr/>
        </p:nvCxnSpPr>
        <p:spPr>
          <a:xfrm rot="17400000">
            <a:off x="1329813" y="4451420"/>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Gerader Verbinder 291">
            <a:extLst>
              <a:ext uri="{FF2B5EF4-FFF2-40B4-BE49-F238E27FC236}">
                <a16:creationId xmlns:a16="http://schemas.microsoft.com/office/drawing/2014/main" id="{26A60E4B-EE94-48A2-A180-52BF250B0063}"/>
              </a:ext>
            </a:extLst>
          </p:cNvPr>
          <p:cNvCxnSpPr>
            <a:cxnSpLocks/>
          </p:cNvCxnSpPr>
          <p:nvPr/>
        </p:nvCxnSpPr>
        <p:spPr>
          <a:xfrm rot="17400000">
            <a:off x="7203863" y="4454827"/>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Gerader Verbinder 292">
            <a:extLst>
              <a:ext uri="{FF2B5EF4-FFF2-40B4-BE49-F238E27FC236}">
                <a16:creationId xmlns:a16="http://schemas.microsoft.com/office/drawing/2014/main" id="{86B4E0DB-9F1A-464E-A795-D761E8479B1B}"/>
              </a:ext>
            </a:extLst>
          </p:cNvPr>
          <p:cNvCxnSpPr>
            <a:cxnSpLocks/>
          </p:cNvCxnSpPr>
          <p:nvPr/>
        </p:nvCxnSpPr>
        <p:spPr>
          <a:xfrm rot="17400000">
            <a:off x="7255653" y="4451420"/>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157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E68791D-F13B-3942-B931-99F19648FBE7}"/>
              </a:ext>
            </a:extLst>
          </p:cNvPr>
          <p:cNvSpPr>
            <a:spLocks noGrp="1"/>
          </p:cNvSpPr>
          <p:nvPr>
            <p:ph type="title"/>
          </p:nvPr>
        </p:nvSpPr>
        <p:spPr/>
        <p:txBody>
          <a:bodyPr/>
          <a:lstStyle/>
          <a:p>
            <a:r>
              <a:rPr lang="de-DE"/>
              <a:t>SEQUOIA</a:t>
            </a:r>
          </a:p>
        </p:txBody>
      </p:sp>
      <p:sp>
        <p:nvSpPr>
          <p:cNvPr id="7" name="Textplatzhalter 6">
            <a:extLst>
              <a:ext uri="{FF2B5EF4-FFF2-40B4-BE49-F238E27FC236}">
                <a16:creationId xmlns:a16="http://schemas.microsoft.com/office/drawing/2014/main" id="{A78221BD-BF75-7B42-8901-F308B362BE01}"/>
              </a:ext>
            </a:extLst>
          </p:cNvPr>
          <p:cNvSpPr>
            <a:spLocks noGrp="1"/>
          </p:cNvSpPr>
          <p:nvPr>
            <p:ph type="body" idx="1"/>
          </p:nvPr>
        </p:nvSpPr>
        <p:spPr/>
        <p:txBody>
          <a:bodyPr/>
          <a:lstStyle/>
          <a:p>
            <a:r>
              <a:rPr lang="de-DE" err="1"/>
              <a:t>Zanubrutinib</a:t>
            </a:r>
            <a:r>
              <a:rPr lang="de-DE"/>
              <a:t> </a:t>
            </a:r>
            <a:r>
              <a:rPr lang="de-DE" err="1"/>
              <a:t>vs</a:t>
            </a:r>
            <a:r>
              <a:rPr lang="de-DE"/>
              <a:t> </a:t>
            </a:r>
            <a:r>
              <a:rPr lang="de-DE" err="1"/>
              <a:t>bendamustine</a:t>
            </a:r>
            <a:r>
              <a:rPr lang="de-DE"/>
              <a:t> + </a:t>
            </a:r>
            <a:r>
              <a:rPr lang="de-DE" err="1"/>
              <a:t>rituximab</a:t>
            </a:r>
            <a:r>
              <a:rPr lang="de-DE"/>
              <a:t> in </a:t>
            </a:r>
            <a:r>
              <a:rPr lang="de-DE" err="1"/>
              <a:t>treatment-naïve</a:t>
            </a:r>
            <a:r>
              <a:rPr lang="de-DE"/>
              <a:t> CLL/SLL</a:t>
            </a:r>
          </a:p>
          <a:p>
            <a:endParaRPr lang="de-DE"/>
          </a:p>
        </p:txBody>
      </p:sp>
    </p:spTree>
    <p:extLst>
      <p:ext uri="{BB962C8B-B14F-4D97-AF65-F5344CB8AC3E}">
        <p14:creationId xmlns:p14="http://schemas.microsoft.com/office/powerpoint/2010/main" val="1360955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BM, bone marrow; Clb, chlorambucil; EOT, end of treatment; Ibr, ibrutinib; MRD, minimal residual disease; O, obinutuzumab; PB, peripheral blood; PFS, progression-free survival; uMRD, undetectable minimal residual disease; Ven, venetoclax.</a:t>
            </a:r>
          </a:p>
          <a:p>
            <a:r>
              <a:rPr lang="en-US" b="1">
                <a:latin typeface="Arial" panose="020B0604020202020204" pitchFamily="34" charset="0"/>
                <a:cs typeface="Arial" panose="020B0604020202020204" pitchFamily="34" charset="0"/>
              </a:rPr>
              <a:t>Munir, T. Abstract 70 presented at ASH 2021.</a:t>
            </a:r>
          </a:p>
        </p:txBody>
      </p:sp>
      <p:sp>
        <p:nvSpPr>
          <p:cNvPr id="5" name="object 5"/>
          <p:cNvSpPr txBox="1">
            <a:spLocks noGrp="1"/>
          </p:cNvSpPr>
          <p:nvPr>
            <p:ph type="title"/>
          </p:nvPr>
        </p:nvSpPr>
        <p:spPr/>
        <p:txBody>
          <a:bodyPr/>
          <a:lstStyle/>
          <a:p>
            <a:r>
              <a:rPr lang="en-GB"/>
              <a:t>PFS in the first year post-treatment</a:t>
            </a:r>
          </a:p>
        </p:txBody>
      </p:sp>
      <p:sp>
        <p:nvSpPr>
          <p:cNvPr id="2" name="Textplatzhalter 1">
            <a:extLst>
              <a:ext uri="{FF2B5EF4-FFF2-40B4-BE49-F238E27FC236}">
                <a16:creationId xmlns:a16="http://schemas.microsoft.com/office/drawing/2014/main" id="{9B834B00-3540-664F-A747-7BD264D64236}"/>
              </a:ext>
            </a:extLst>
          </p:cNvPr>
          <p:cNvSpPr>
            <a:spLocks noGrp="1"/>
          </p:cNvSpPr>
          <p:nvPr>
            <p:ph type="body" sz="quarter" idx="12"/>
          </p:nvPr>
        </p:nvSpPr>
        <p:spPr/>
        <p:txBody>
          <a:bodyPr/>
          <a:lstStyle/>
          <a:p>
            <a:r>
              <a:rPr lang="de-DE"/>
              <a:t>PFS </a:t>
            </a:r>
            <a:r>
              <a:rPr lang="de-DE" err="1"/>
              <a:t>from</a:t>
            </a:r>
            <a:r>
              <a:rPr lang="de-DE"/>
              <a:t> EOT </a:t>
            </a:r>
            <a:r>
              <a:rPr lang="de-DE" err="1"/>
              <a:t>by</a:t>
            </a:r>
            <a:r>
              <a:rPr lang="de-DE"/>
              <a:t> BM MRD </a:t>
            </a:r>
            <a:r>
              <a:rPr lang="de-DE" err="1"/>
              <a:t>status</a:t>
            </a:r>
            <a:endParaRPr lang="de-DE"/>
          </a:p>
        </p:txBody>
      </p:sp>
      <p:sp>
        <p:nvSpPr>
          <p:cNvPr id="12" name="Textplatzhalter 11">
            <a:extLst>
              <a:ext uri="{FF2B5EF4-FFF2-40B4-BE49-F238E27FC236}">
                <a16:creationId xmlns:a16="http://schemas.microsoft.com/office/drawing/2014/main" id="{9728CAD0-478A-9E4D-A649-C0B0B8108128}"/>
              </a:ext>
            </a:extLst>
          </p:cNvPr>
          <p:cNvSpPr>
            <a:spLocks noGrp="1"/>
          </p:cNvSpPr>
          <p:nvPr>
            <p:ph type="body" sz="quarter" idx="13"/>
          </p:nvPr>
        </p:nvSpPr>
        <p:spPr/>
        <p:txBody>
          <a:bodyPr/>
          <a:lstStyle/>
          <a:p>
            <a:r>
              <a:rPr lang="de-DE"/>
              <a:t>PFS </a:t>
            </a:r>
            <a:r>
              <a:rPr lang="de-DE" err="1"/>
              <a:t>from</a:t>
            </a:r>
            <a:r>
              <a:rPr lang="de-DE"/>
              <a:t> EOT </a:t>
            </a:r>
            <a:r>
              <a:rPr lang="de-DE" err="1"/>
              <a:t>by</a:t>
            </a:r>
            <a:r>
              <a:rPr lang="de-DE"/>
              <a:t> PB MRD </a:t>
            </a:r>
            <a:r>
              <a:rPr lang="de-DE" err="1"/>
              <a:t>status</a:t>
            </a:r>
            <a:endParaRPr lang="de-DE"/>
          </a:p>
        </p:txBody>
      </p:sp>
      <p:cxnSp>
        <p:nvCxnSpPr>
          <p:cNvPr id="16" name="Gerader Verbinder 15">
            <a:extLst>
              <a:ext uri="{FF2B5EF4-FFF2-40B4-BE49-F238E27FC236}">
                <a16:creationId xmlns:a16="http://schemas.microsoft.com/office/drawing/2014/main" id="{2414B15E-1B53-41A5-898F-06FFFDA6DEB6}"/>
              </a:ext>
            </a:extLst>
          </p:cNvPr>
          <p:cNvCxnSpPr/>
          <p:nvPr/>
        </p:nvCxnSpPr>
        <p:spPr>
          <a:xfrm flipV="1">
            <a:off x="3694599" y="1799427"/>
            <a:ext cx="0" cy="264812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uppieren 22">
            <a:extLst>
              <a:ext uri="{FF2B5EF4-FFF2-40B4-BE49-F238E27FC236}">
                <a16:creationId xmlns:a16="http://schemas.microsoft.com/office/drawing/2014/main" id="{426256DD-5377-45A9-B15A-C908BCD97F2C}"/>
              </a:ext>
            </a:extLst>
          </p:cNvPr>
          <p:cNvGrpSpPr/>
          <p:nvPr/>
        </p:nvGrpSpPr>
        <p:grpSpPr>
          <a:xfrm>
            <a:off x="621299" y="1739389"/>
            <a:ext cx="4566179" cy="3241003"/>
            <a:chOff x="634284" y="1990222"/>
            <a:chExt cx="4566179" cy="3241003"/>
          </a:xfrm>
        </p:grpSpPr>
        <p:cxnSp>
          <p:nvCxnSpPr>
            <p:cNvPr id="28" name="Gerader Verbinder 27">
              <a:extLst>
                <a:ext uri="{FF2B5EF4-FFF2-40B4-BE49-F238E27FC236}">
                  <a16:creationId xmlns:a16="http://schemas.microsoft.com/office/drawing/2014/main" id="{9976B063-3237-491E-85A0-67023B9C4641}"/>
                </a:ext>
              </a:extLst>
            </p:cNvPr>
            <p:cNvCxnSpPr>
              <a:cxnSpLocks/>
            </p:cNvCxnSpPr>
            <p:nvPr/>
          </p:nvCxnSpPr>
          <p:spPr>
            <a:xfrm>
              <a:off x="1257300" y="2119313"/>
              <a:ext cx="0" cy="25812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84A438BC-BDE0-4E9E-8176-F229149A493E}"/>
                </a:ext>
              </a:extLst>
            </p:cNvPr>
            <p:cNvCxnSpPr>
              <a:cxnSpLocks/>
            </p:cNvCxnSpPr>
            <p:nvPr/>
          </p:nvCxnSpPr>
          <p:spPr>
            <a:xfrm flipH="1">
              <a:off x="1247778" y="4695825"/>
              <a:ext cx="378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EADE6D83-B24A-4CFE-AE53-DF06943670A1}"/>
                </a:ext>
              </a:extLst>
            </p:cNvPr>
            <p:cNvCxnSpPr/>
            <p:nvPr/>
          </p:nvCxnSpPr>
          <p:spPr>
            <a:xfrm flipH="1">
              <a:off x="1197769" y="3640931"/>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8D9096F4-B530-4D7B-9D45-3E7D730A7881}"/>
                </a:ext>
              </a:extLst>
            </p:cNvPr>
            <p:cNvCxnSpPr/>
            <p:nvPr/>
          </p:nvCxnSpPr>
          <p:spPr>
            <a:xfrm flipH="1">
              <a:off x="1197769" y="3883818"/>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465EF585-2A04-4CD7-94DE-00AEA96B24B7}"/>
                </a:ext>
              </a:extLst>
            </p:cNvPr>
            <p:cNvCxnSpPr/>
            <p:nvPr/>
          </p:nvCxnSpPr>
          <p:spPr>
            <a:xfrm flipH="1">
              <a:off x="1197769" y="4138611"/>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DEC27C06-D6AA-4EF4-B733-F998AADC748B}"/>
                </a:ext>
              </a:extLst>
            </p:cNvPr>
            <p:cNvCxnSpPr/>
            <p:nvPr/>
          </p:nvCxnSpPr>
          <p:spPr>
            <a:xfrm flipH="1">
              <a:off x="1197769" y="4383880"/>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D76AF16A-3E89-40D6-BC6E-0B9C5404F76A}"/>
                </a:ext>
              </a:extLst>
            </p:cNvPr>
            <p:cNvCxnSpPr/>
            <p:nvPr/>
          </p:nvCxnSpPr>
          <p:spPr>
            <a:xfrm flipH="1">
              <a:off x="1197769" y="4633912"/>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94FDC496-790B-446B-8C6C-4CCD2B6053C5}"/>
                </a:ext>
              </a:extLst>
            </p:cNvPr>
            <p:cNvCxnSpPr/>
            <p:nvPr/>
          </p:nvCxnSpPr>
          <p:spPr>
            <a:xfrm flipH="1">
              <a:off x="1197769" y="3383755"/>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AD83F97C-BF56-43C0-AB8A-F4DAE4D21B68}"/>
                </a:ext>
              </a:extLst>
            </p:cNvPr>
            <p:cNvCxnSpPr/>
            <p:nvPr/>
          </p:nvCxnSpPr>
          <p:spPr>
            <a:xfrm flipH="1">
              <a:off x="1197769" y="3136102"/>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4067E07F-83A4-459B-AD28-ECB123780834}"/>
                </a:ext>
              </a:extLst>
            </p:cNvPr>
            <p:cNvCxnSpPr/>
            <p:nvPr/>
          </p:nvCxnSpPr>
          <p:spPr>
            <a:xfrm flipH="1">
              <a:off x="1197769" y="2888447"/>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ECF3595-5578-469A-961B-607EA88F8062}"/>
                </a:ext>
              </a:extLst>
            </p:cNvPr>
            <p:cNvCxnSpPr/>
            <p:nvPr/>
          </p:nvCxnSpPr>
          <p:spPr>
            <a:xfrm flipH="1">
              <a:off x="1197769" y="2636032"/>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9081655C-76DC-41F3-B11B-D985C203A405}"/>
                </a:ext>
              </a:extLst>
            </p:cNvPr>
            <p:cNvCxnSpPr/>
            <p:nvPr/>
          </p:nvCxnSpPr>
          <p:spPr>
            <a:xfrm flipH="1">
              <a:off x="1197769" y="2388382"/>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D8FE96D9-E972-4B61-9F8F-0F0D34E6E332}"/>
                </a:ext>
              </a:extLst>
            </p:cNvPr>
            <p:cNvCxnSpPr/>
            <p:nvPr/>
          </p:nvCxnSpPr>
          <p:spPr>
            <a:xfrm flipH="1">
              <a:off x="1197769" y="2128826"/>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FFC91A2A-C095-4BDC-B850-9650569B09DD}"/>
                </a:ext>
              </a:extLst>
            </p:cNvPr>
            <p:cNvCxnSpPr>
              <a:cxnSpLocks/>
            </p:cNvCxnSpPr>
            <p:nvPr/>
          </p:nvCxnSpPr>
          <p:spPr>
            <a:xfrm flipV="1">
              <a:off x="1741891" y="4695825"/>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30C3E724-466D-4ACC-9E25-04E5634259B2}"/>
                </a:ext>
              </a:extLst>
            </p:cNvPr>
            <p:cNvCxnSpPr>
              <a:cxnSpLocks/>
            </p:cNvCxnSpPr>
            <p:nvPr/>
          </p:nvCxnSpPr>
          <p:spPr>
            <a:xfrm flipV="1">
              <a:off x="2396737" y="4695825"/>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3657F144-D192-44EF-9BAF-0FC900143C61}"/>
                </a:ext>
              </a:extLst>
            </p:cNvPr>
            <p:cNvCxnSpPr>
              <a:cxnSpLocks/>
            </p:cNvCxnSpPr>
            <p:nvPr/>
          </p:nvCxnSpPr>
          <p:spPr>
            <a:xfrm flipV="1">
              <a:off x="3059919" y="4695825"/>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738A17D5-F807-4B89-99BB-66F0B34FC9BF}"/>
                </a:ext>
              </a:extLst>
            </p:cNvPr>
            <p:cNvCxnSpPr>
              <a:cxnSpLocks/>
            </p:cNvCxnSpPr>
            <p:nvPr/>
          </p:nvCxnSpPr>
          <p:spPr>
            <a:xfrm flipV="1">
              <a:off x="3707630" y="4695825"/>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AEEA4CDA-34E1-4054-BA68-A2F9E04EA37E}"/>
                </a:ext>
              </a:extLst>
            </p:cNvPr>
            <p:cNvCxnSpPr>
              <a:cxnSpLocks/>
            </p:cNvCxnSpPr>
            <p:nvPr/>
          </p:nvCxnSpPr>
          <p:spPr>
            <a:xfrm flipV="1">
              <a:off x="4367231" y="4695825"/>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E13D411C-955B-4ADB-9A2E-ED23ACC3822F}"/>
                </a:ext>
              </a:extLst>
            </p:cNvPr>
            <p:cNvCxnSpPr>
              <a:cxnSpLocks/>
            </p:cNvCxnSpPr>
            <p:nvPr/>
          </p:nvCxnSpPr>
          <p:spPr>
            <a:xfrm flipV="1">
              <a:off x="5022056" y="4695825"/>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2414148B-8B50-469E-8D16-C6801007E4BF}"/>
                </a:ext>
              </a:extLst>
            </p:cNvPr>
            <p:cNvSpPr txBox="1"/>
            <p:nvPr/>
          </p:nvSpPr>
          <p:spPr>
            <a:xfrm>
              <a:off x="1604690" y="4730038"/>
              <a:ext cx="269626" cy="276999"/>
            </a:xfrm>
            <a:prstGeom prst="rect">
              <a:avLst/>
            </a:prstGeom>
            <a:noFill/>
          </p:spPr>
          <p:txBody>
            <a:bodyPr wrap="none" rtlCol="0">
              <a:spAutoFit/>
            </a:bodyPr>
            <a:lstStyle/>
            <a:p>
              <a:r>
                <a:rPr lang="de-DE" sz="1200"/>
                <a:t>0</a:t>
              </a:r>
            </a:p>
          </p:txBody>
        </p:sp>
        <p:sp>
          <p:nvSpPr>
            <p:cNvPr id="48" name="Textfeld 47">
              <a:extLst>
                <a:ext uri="{FF2B5EF4-FFF2-40B4-BE49-F238E27FC236}">
                  <a16:creationId xmlns:a16="http://schemas.microsoft.com/office/drawing/2014/main" id="{FDC2FA76-9C5A-4147-9B93-3AEE421B1DAE}"/>
                </a:ext>
              </a:extLst>
            </p:cNvPr>
            <p:cNvSpPr txBox="1"/>
            <p:nvPr/>
          </p:nvSpPr>
          <p:spPr>
            <a:xfrm>
              <a:off x="2263225" y="4730038"/>
              <a:ext cx="269626" cy="276999"/>
            </a:xfrm>
            <a:prstGeom prst="rect">
              <a:avLst/>
            </a:prstGeom>
            <a:noFill/>
          </p:spPr>
          <p:txBody>
            <a:bodyPr wrap="none" rtlCol="0">
              <a:spAutoFit/>
            </a:bodyPr>
            <a:lstStyle/>
            <a:p>
              <a:r>
                <a:rPr lang="de-DE" sz="1200"/>
                <a:t>4</a:t>
              </a:r>
            </a:p>
          </p:txBody>
        </p:sp>
        <p:sp>
          <p:nvSpPr>
            <p:cNvPr id="49" name="Textfeld 48">
              <a:extLst>
                <a:ext uri="{FF2B5EF4-FFF2-40B4-BE49-F238E27FC236}">
                  <a16:creationId xmlns:a16="http://schemas.microsoft.com/office/drawing/2014/main" id="{305F5094-C3D3-4FD6-BCFB-4E011B8092F2}"/>
                </a:ext>
              </a:extLst>
            </p:cNvPr>
            <p:cNvSpPr txBox="1"/>
            <p:nvPr/>
          </p:nvSpPr>
          <p:spPr>
            <a:xfrm>
              <a:off x="2926278" y="4729361"/>
              <a:ext cx="269626" cy="276999"/>
            </a:xfrm>
            <a:prstGeom prst="rect">
              <a:avLst/>
            </a:prstGeom>
            <a:noFill/>
          </p:spPr>
          <p:txBody>
            <a:bodyPr wrap="none" rtlCol="0">
              <a:spAutoFit/>
            </a:bodyPr>
            <a:lstStyle/>
            <a:p>
              <a:r>
                <a:rPr lang="de-DE" sz="1200"/>
                <a:t>8</a:t>
              </a:r>
            </a:p>
          </p:txBody>
        </p:sp>
        <p:sp>
          <p:nvSpPr>
            <p:cNvPr id="50" name="Textfeld 49">
              <a:extLst>
                <a:ext uri="{FF2B5EF4-FFF2-40B4-BE49-F238E27FC236}">
                  <a16:creationId xmlns:a16="http://schemas.microsoft.com/office/drawing/2014/main" id="{F05F25BE-62D9-4522-8258-8F3FA02EBDD1}"/>
                </a:ext>
              </a:extLst>
            </p:cNvPr>
            <p:cNvSpPr txBox="1"/>
            <p:nvPr/>
          </p:nvSpPr>
          <p:spPr>
            <a:xfrm>
              <a:off x="3531236" y="4736306"/>
              <a:ext cx="354584" cy="276999"/>
            </a:xfrm>
            <a:prstGeom prst="rect">
              <a:avLst/>
            </a:prstGeom>
            <a:noFill/>
          </p:spPr>
          <p:txBody>
            <a:bodyPr wrap="none" rtlCol="0">
              <a:spAutoFit/>
            </a:bodyPr>
            <a:lstStyle/>
            <a:p>
              <a:r>
                <a:rPr lang="de-DE" sz="1200"/>
                <a:t>12</a:t>
              </a:r>
            </a:p>
          </p:txBody>
        </p:sp>
        <p:sp>
          <p:nvSpPr>
            <p:cNvPr id="51" name="Textfeld 50">
              <a:extLst>
                <a:ext uri="{FF2B5EF4-FFF2-40B4-BE49-F238E27FC236}">
                  <a16:creationId xmlns:a16="http://schemas.microsoft.com/office/drawing/2014/main" id="{6A75073D-1C61-4066-9F4A-959AF4AA2AB6}"/>
                </a:ext>
              </a:extLst>
            </p:cNvPr>
            <p:cNvSpPr txBox="1"/>
            <p:nvPr/>
          </p:nvSpPr>
          <p:spPr>
            <a:xfrm>
              <a:off x="4191030" y="4736306"/>
              <a:ext cx="354584" cy="276999"/>
            </a:xfrm>
            <a:prstGeom prst="rect">
              <a:avLst/>
            </a:prstGeom>
            <a:noFill/>
          </p:spPr>
          <p:txBody>
            <a:bodyPr wrap="none" rtlCol="0">
              <a:spAutoFit/>
            </a:bodyPr>
            <a:lstStyle/>
            <a:p>
              <a:r>
                <a:rPr lang="de-DE" sz="1200"/>
                <a:t>16</a:t>
              </a:r>
            </a:p>
          </p:txBody>
        </p:sp>
        <p:sp>
          <p:nvSpPr>
            <p:cNvPr id="52" name="Textfeld 51">
              <a:extLst>
                <a:ext uri="{FF2B5EF4-FFF2-40B4-BE49-F238E27FC236}">
                  <a16:creationId xmlns:a16="http://schemas.microsoft.com/office/drawing/2014/main" id="{A9BFEC94-7AFF-4194-A846-9DB7C4319D6D}"/>
                </a:ext>
              </a:extLst>
            </p:cNvPr>
            <p:cNvSpPr txBox="1"/>
            <p:nvPr/>
          </p:nvSpPr>
          <p:spPr>
            <a:xfrm>
              <a:off x="4845879" y="4737434"/>
              <a:ext cx="354584" cy="276999"/>
            </a:xfrm>
            <a:prstGeom prst="rect">
              <a:avLst/>
            </a:prstGeom>
            <a:noFill/>
          </p:spPr>
          <p:txBody>
            <a:bodyPr wrap="none" rtlCol="0">
              <a:spAutoFit/>
            </a:bodyPr>
            <a:lstStyle/>
            <a:p>
              <a:r>
                <a:rPr lang="de-DE" sz="1200"/>
                <a:t>20</a:t>
              </a:r>
            </a:p>
          </p:txBody>
        </p:sp>
        <p:sp>
          <p:nvSpPr>
            <p:cNvPr id="53" name="Textfeld 52">
              <a:extLst>
                <a:ext uri="{FF2B5EF4-FFF2-40B4-BE49-F238E27FC236}">
                  <a16:creationId xmlns:a16="http://schemas.microsoft.com/office/drawing/2014/main" id="{EA0059F2-6CE0-4FA5-BA12-B94C714EC7AE}"/>
                </a:ext>
              </a:extLst>
            </p:cNvPr>
            <p:cNvSpPr txBox="1"/>
            <p:nvPr/>
          </p:nvSpPr>
          <p:spPr>
            <a:xfrm>
              <a:off x="975772" y="4495411"/>
              <a:ext cx="269626" cy="276999"/>
            </a:xfrm>
            <a:prstGeom prst="rect">
              <a:avLst/>
            </a:prstGeom>
            <a:noFill/>
          </p:spPr>
          <p:txBody>
            <a:bodyPr wrap="none" rtlCol="0">
              <a:spAutoFit/>
            </a:bodyPr>
            <a:lstStyle/>
            <a:p>
              <a:r>
                <a:rPr lang="de-DE" sz="1200"/>
                <a:t>0</a:t>
              </a:r>
            </a:p>
          </p:txBody>
        </p:sp>
        <p:sp>
          <p:nvSpPr>
            <p:cNvPr id="54" name="Textfeld 53">
              <a:extLst>
                <a:ext uri="{FF2B5EF4-FFF2-40B4-BE49-F238E27FC236}">
                  <a16:creationId xmlns:a16="http://schemas.microsoft.com/office/drawing/2014/main" id="{3C66AA88-0DEA-4B51-A7EF-14275C70BF56}"/>
                </a:ext>
              </a:extLst>
            </p:cNvPr>
            <p:cNvSpPr txBox="1"/>
            <p:nvPr/>
          </p:nvSpPr>
          <p:spPr>
            <a:xfrm>
              <a:off x="889622" y="4245377"/>
              <a:ext cx="354584" cy="276999"/>
            </a:xfrm>
            <a:prstGeom prst="rect">
              <a:avLst/>
            </a:prstGeom>
            <a:noFill/>
          </p:spPr>
          <p:txBody>
            <a:bodyPr wrap="none" rtlCol="0">
              <a:spAutoFit/>
            </a:bodyPr>
            <a:lstStyle/>
            <a:p>
              <a:r>
                <a:rPr lang="de-DE" sz="1200"/>
                <a:t>10</a:t>
              </a:r>
            </a:p>
          </p:txBody>
        </p:sp>
        <p:sp>
          <p:nvSpPr>
            <p:cNvPr id="55" name="Textfeld 54">
              <a:extLst>
                <a:ext uri="{FF2B5EF4-FFF2-40B4-BE49-F238E27FC236}">
                  <a16:creationId xmlns:a16="http://schemas.microsoft.com/office/drawing/2014/main" id="{74ADA3AA-5032-49F4-BF12-4FDAEC0BB71E}"/>
                </a:ext>
              </a:extLst>
            </p:cNvPr>
            <p:cNvSpPr txBox="1"/>
            <p:nvPr/>
          </p:nvSpPr>
          <p:spPr>
            <a:xfrm>
              <a:off x="889622" y="3999809"/>
              <a:ext cx="354584" cy="276999"/>
            </a:xfrm>
            <a:prstGeom prst="rect">
              <a:avLst/>
            </a:prstGeom>
            <a:noFill/>
          </p:spPr>
          <p:txBody>
            <a:bodyPr wrap="none" rtlCol="0">
              <a:spAutoFit/>
            </a:bodyPr>
            <a:lstStyle/>
            <a:p>
              <a:r>
                <a:rPr lang="de-DE" sz="1200"/>
                <a:t>20</a:t>
              </a:r>
            </a:p>
          </p:txBody>
        </p:sp>
        <p:sp>
          <p:nvSpPr>
            <p:cNvPr id="56" name="Textfeld 55">
              <a:extLst>
                <a:ext uri="{FF2B5EF4-FFF2-40B4-BE49-F238E27FC236}">
                  <a16:creationId xmlns:a16="http://schemas.microsoft.com/office/drawing/2014/main" id="{09770F5F-9CE3-4144-84CA-6FA789E2DBCF}"/>
                </a:ext>
              </a:extLst>
            </p:cNvPr>
            <p:cNvSpPr txBox="1"/>
            <p:nvPr/>
          </p:nvSpPr>
          <p:spPr>
            <a:xfrm>
              <a:off x="890811" y="3743409"/>
              <a:ext cx="354584" cy="276999"/>
            </a:xfrm>
            <a:prstGeom prst="rect">
              <a:avLst/>
            </a:prstGeom>
            <a:noFill/>
          </p:spPr>
          <p:txBody>
            <a:bodyPr wrap="none" rtlCol="0">
              <a:spAutoFit/>
            </a:bodyPr>
            <a:lstStyle/>
            <a:p>
              <a:r>
                <a:rPr lang="de-DE" sz="1200"/>
                <a:t>30</a:t>
              </a:r>
            </a:p>
          </p:txBody>
        </p:sp>
        <p:sp>
          <p:nvSpPr>
            <p:cNvPr id="57" name="Textfeld 56">
              <a:extLst>
                <a:ext uri="{FF2B5EF4-FFF2-40B4-BE49-F238E27FC236}">
                  <a16:creationId xmlns:a16="http://schemas.microsoft.com/office/drawing/2014/main" id="{E8D21C38-4035-4CFB-AB46-4A461BE5B047}"/>
                </a:ext>
              </a:extLst>
            </p:cNvPr>
            <p:cNvSpPr txBox="1"/>
            <p:nvPr/>
          </p:nvSpPr>
          <p:spPr>
            <a:xfrm>
              <a:off x="891407" y="3501823"/>
              <a:ext cx="354584" cy="276999"/>
            </a:xfrm>
            <a:prstGeom prst="rect">
              <a:avLst/>
            </a:prstGeom>
            <a:noFill/>
          </p:spPr>
          <p:txBody>
            <a:bodyPr wrap="none" rtlCol="0">
              <a:spAutoFit/>
            </a:bodyPr>
            <a:lstStyle/>
            <a:p>
              <a:r>
                <a:rPr lang="de-DE" sz="1200"/>
                <a:t>40</a:t>
              </a:r>
            </a:p>
          </p:txBody>
        </p:sp>
        <p:sp>
          <p:nvSpPr>
            <p:cNvPr id="58" name="Textfeld 57">
              <a:extLst>
                <a:ext uri="{FF2B5EF4-FFF2-40B4-BE49-F238E27FC236}">
                  <a16:creationId xmlns:a16="http://schemas.microsoft.com/office/drawing/2014/main" id="{9DFD8B8A-3566-4DB1-B298-B0890ED50294}"/>
                </a:ext>
              </a:extLst>
            </p:cNvPr>
            <p:cNvSpPr txBox="1"/>
            <p:nvPr/>
          </p:nvSpPr>
          <p:spPr>
            <a:xfrm>
              <a:off x="889622" y="3244990"/>
              <a:ext cx="354584" cy="276999"/>
            </a:xfrm>
            <a:prstGeom prst="rect">
              <a:avLst/>
            </a:prstGeom>
            <a:noFill/>
          </p:spPr>
          <p:txBody>
            <a:bodyPr wrap="none" rtlCol="0">
              <a:spAutoFit/>
            </a:bodyPr>
            <a:lstStyle/>
            <a:p>
              <a:r>
                <a:rPr lang="de-DE" sz="1200"/>
                <a:t>50</a:t>
              </a:r>
            </a:p>
          </p:txBody>
        </p:sp>
        <p:sp>
          <p:nvSpPr>
            <p:cNvPr id="59" name="Textfeld 58">
              <a:extLst>
                <a:ext uri="{FF2B5EF4-FFF2-40B4-BE49-F238E27FC236}">
                  <a16:creationId xmlns:a16="http://schemas.microsoft.com/office/drawing/2014/main" id="{5428A8A5-09EB-4899-A74F-30A15221932B}"/>
                </a:ext>
              </a:extLst>
            </p:cNvPr>
            <p:cNvSpPr txBox="1"/>
            <p:nvPr/>
          </p:nvSpPr>
          <p:spPr>
            <a:xfrm>
              <a:off x="890218" y="2996417"/>
              <a:ext cx="354584" cy="276999"/>
            </a:xfrm>
            <a:prstGeom prst="rect">
              <a:avLst/>
            </a:prstGeom>
            <a:noFill/>
          </p:spPr>
          <p:txBody>
            <a:bodyPr wrap="none" rtlCol="0">
              <a:spAutoFit/>
            </a:bodyPr>
            <a:lstStyle/>
            <a:p>
              <a:r>
                <a:rPr lang="de-DE" sz="1200"/>
                <a:t>60</a:t>
              </a:r>
            </a:p>
          </p:txBody>
        </p:sp>
        <p:sp>
          <p:nvSpPr>
            <p:cNvPr id="60" name="Textfeld 59">
              <a:extLst>
                <a:ext uri="{FF2B5EF4-FFF2-40B4-BE49-F238E27FC236}">
                  <a16:creationId xmlns:a16="http://schemas.microsoft.com/office/drawing/2014/main" id="{27F634CF-F876-4E5E-9214-402B209AB1E3}"/>
                </a:ext>
              </a:extLst>
            </p:cNvPr>
            <p:cNvSpPr txBox="1"/>
            <p:nvPr/>
          </p:nvSpPr>
          <p:spPr>
            <a:xfrm>
              <a:off x="889622" y="2747669"/>
              <a:ext cx="354584" cy="276999"/>
            </a:xfrm>
            <a:prstGeom prst="rect">
              <a:avLst/>
            </a:prstGeom>
            <a:noFill/>
          </p:spPr>
          <p:txBody>
            <a:bodyPr wrap="none" rtlCol="0">
              <a:spAutoFit/>
            </a:bodyPr>
            <a:lstStyle/>
            <a:p>
              <a:r>
                <a:rPr lang="de-DE" sz="1200"/>
                <a:t>70</a:t>
              </a:r>
            </a:p>
          </p:txBody>
        </p:sp>
        <p:sp>
          <p:nvSpPr>
            <p:cNvPr id="61" name="Textfeld 60">
              <a:extLst>
                <a:ext uri="{FF2B5EF4-FFF2-40B4-BE49-F238E27FC236}">
                  <a16:creationId xmlns:a16="http://schemas.microsoft.com/office/drawing/2014/main" id="{E770B14A-6BC4-4AA1-ACE1-BCC45B4F5057}"/>
                </a:ext>
              </a:extLst>
            </p:cNvPr>
            <p:cNvSpPr txBox="1"/>
            <p:nvPr/>
          </p:nvSpPr>
          <p:spPr>
            <a:xfrm>
              <a:off x="890811" y="2497347"/>
              <a:ext cx="354584" cy="276999"/>
            </a:xfrm>
            <a:prstGeom prst="rect">
              <a:avLst/>
            </a:prstGeom>
            <a:noFill/>
          </p:spPr>
          <p:txBody>
            <a:bodyPr wrap="none" rtlCol="0">
              <a:spAutoFit/>
            </a:bodyPr>
            <a:lstStyle/>
            <a:p>
              <a:r>
                <a:rPr lang="de-DE" sz="1200"/>
                <a:t>80</a:t>
              </a:r>
            </a:p>
          </p:txBody>
        </p:sp>
        <p:sp>
          <p:nvSpPr>
            <p:cNvPr id="62" name="Textfeld 61">
              <a:extLst>
                <a:ext uri="{FF2B5EF4-FFF2-40B4-BE49-F238E27FC236}">
                  <a16:creationId xmlns:a16="http://schemas.microsoft.com/office/drawing/2014/main" id="{CB798A2A-FAFC-4CDD-80C3-70FC4674634F}"/>
                </a:ext>
              </a:extLst>
            </p:cNvPr>
            <p:cNvSpPr txBox="1"/>
            <p:nvPr/>
          </p:nvSpPr>
          <p:spPr>
            <a:xfrm>
              <a:off x="889622" y="2249778"/>
              <a:ext cx="354584" cy="276999"/>
            </a:xfrm>
            <a:prstGeom prst="rect">
              <a:avLst/>
            </a:prstGeom>
            <a:noFill/>
          </p:spPr>
          <p:txBody>
            <a:bodyPr wrap="none" rtlCol="0">
              <a:spAutoFit/>
            </a:bodyPr>
            <a:lstStyle/>
            <a:p>
              <a:r>
                <a:rPr lang="de-DE" sz="1200"/>
                <a:t>90</a:t>
              </a:r>
            </a:p>
          </p:txBody>
        </p:sp>
        <p:sp>
          <p:nvSpPr>
            <p:cNvPr id="63" name="Textfeld 62">
              <a:extLst>
                <a:ext uri="{FF2B5EF4-FFF2-40B4-BE49-F238E27FC236}">
                  <a16:creationId xmlns:a16="http://schemas.microsoft.com/office/drawing/2014/main" id="{9C7DE5E8-5D13-435B-9C3B-DB39C6CFC3A4}"/>
                </a:ext>
              </a:extLst>
            </p:cNvPr>
            <p:cNvSpPr txBox="1"/>
            <p:nvPr/>
          </p:nvSpPr>
          <p:spPr>
            <a:xfrm>
              <a:off x="806447" y="1990222"/>
              <a:ext cx="439544" cy="276999"/>
            </a:xfrm>
            <a:prstGeom prst="rect">
              <a:avLst/>
            </a:prstGeom>
            <a:noFill/>
          </p:spPr>
          <p:txBody>
            <a:bodyPr wrap="none" rtlCol="0">
              <a:spAutoFit/>
            </a:bodyPr>
            <a:lstStyle/>
            <a:p>
              <a:r>
                <a:rPr lang="de-DE" sz="1200"/>
                <a:t>100</a:t>
              </a:r>
            </a:p>
          </p:txBody>
        </p:sp>
        <p:sp>
          <p:nvSpPr>
            <p:cNvPr id="64" name="Textfeld 63">
              <a:extLst>
                <a:ext uri="{FF2B5EF4-FFF2-40B4-BE49-F238E27FC236}">
                  <a16:creationId xmlns:a16="http://schemas.microsoft.com/office/drawing/2014/main" id="{2B5B7390-31D8-4F6D-9BF9-40745ADAD228}"/>
                </a:ext>
              </a:extLst>
            </p:cNvPr>
            <p:cNvSpPr txBox="1"/>
            <p:nvPr/>
          </p:nvSpPr>
          <p:spPr>
            <a:xfrm rot="16200000">
              <a:off x="-417607" y="3193335"/>
              <a:ext cx="2380781" cy="276999"/>
            </a:xfrm>
            <a:prstGeom prst="rect">
              <a:avLst/>
            </a:prstGeom>
            <a:noFill/>
          </p:spPr>
          <p:txBody>
            <a:bodyPr wrap="none" rtlCol="0">
              <a:spAutoFit/>
            </a:bodyPr>
            <a:lstStyle/>
            <a:p>
              <a:pPr algn="ctr"/>
              <a:r>
                <a:rPr lang="de-DE" sz="1200" b="1"/>
                <a:t>Progression-Free </a:t>
              </a:r>
              <a:r>
                <a:rPr lang="de-DE" sz="1200" b="1" err="1"/>
                <a:t>Survival</a:t>
              </a:r>
              <a:r>
                <a:rPr lang="de-DE" sz="1200" b="1"/>
                <a:t> (%)</a:t>
              </a:r>
            </a:p>
          </p:txBody>
        </p:sp>
        <p:sp>
          <p:nvSpPr>
            <p:cNvPr id="65" name="Textfeld 64">
              <a:extLst>
                <a:ext uri="{FF2B5EF4-FFF2-40B4-BE49-F238E27FC236}">
                  <a16:creationId xmlns:a16="http://schemas.microsoft.com/office/drawing/2014/main" id="{53F372B6-8485-49E6-B87E-240C7CB0C55D}"/>
                </a:ext>
              </a:extLst>
            </p:cNvPr>
            <p:cNvSpPr txBox="1"/>
            <p:nvPr/>
          </p:nvSpPr>
          <p:spPr>
            <a:xfrm>
              <a:off x="1844699" y="4954226"/>
              <a:ext cx="2462084" cy="276999"/>
            </a:xfrm>
            <a:prstGeom prst="rect">
              <a:avLst/>
            </a:prstGeom>
            <a:noFill/>
          </p:spPr>
          <p:txBody>
            <a:bodyPr wrap="none" rtlCol="0">
              <a:spAutoFit/>
            </a:bodyPr>
            <a:lstStyle/>
            <a:p>
              <a:pPr algn="ctr"/>
              <a:r>
                <a:rPr lang="de-DE" sz="1200" b="1" err="1"/>
                <a:t>Months</a:t>
              </a:r>
              <a:r>
                <a:rPr lang="de-DE" sz="1200" b="1"/>
                <a:t> </a:t>
              </a:r>
              <a:r>
                <a:rPr lang="de-DE" sz="1200" b="1" err="1"/>
                <a:t>From</a:t>
              </a:r>
              <a:r>
                <a:rPr lang="de-DE" sz="1200" b="1"/>
                <a:t> End </a:t>
              </a:r>
              <a:r>
                <a:rPr lang="de-DE" sz="1200" b="1" err="1"/>
                <a:t>of</a:t>
              </a:r>
              <a:r>
                <a:rPr lang="de-DE" sz="1200" b="1"/>
                <a:t> Treatment</a:t>
              </a:r>
            </a:p>
          </p:txBody>
        </p:sp>
      </p:grpSp>
      <p:sp>
        <p:nvSpPr>
          <p:cNvPr id="24" name="Rectangle 508">
            <a:extLst>
              <a:ext uri="{FF2B5EF4-FFF2-40B4-BE49-F238E27FC236}">
                <a16:creationId xmlns:a16="http://schemas.microsoft.com/office/drawing/2014/main" id="{1B5B6468-9C52-4725-A292-6A3DE0659C15}"/>
              </a:ext>
            </a:extLst>
          </p:cNvPr>
          <p:cNvSpPr/>
          <p:nvPr/>
        </p:nvSpPr>
        <p:spPr>
          <a:xfrm>
            <a:off x="1253838" y="1877994"/>
            <a:ext cx="475200" cy="2556000"/>
          </a:xfrm>
          <a:prstGeom prst="rect">
            <a:avLst/>
          </a:prstGeom>
          <a:solidFill>
            <a:schemeClr val="accent1">
              <a:lumMod val="25000"/>
              <a:lumOff val="75000"/>
              <a:alpha val="19608"/>
            </a:schemeClr>
          </a:solidFill>
        </p:spPr>
        <p:txBody>
          <a:bodyPr wrap="square" rtlCol="0" anchor="ctr">
            <a:noAutofit/>
          </a:bodyPr>
          <a:lstStyle/>
          <a:p>
            <a:pPr algn="l"/>
            <a:endParaRPr lang="en-US">
              <a:solidFill>
                <a:schemeClr val="bg2">
                  <a:lumMod val="75000"/>
                </a:schemeClr>
              </a:solidFill>
            </a:endParaRPr>
          </a:p>
        </p:txBody>
      </p:sp>
      <p:sp>
        <p:nvSpPr>
          <p:cNvPr id="25" name="Textfeld 24">
            <a:extLst>
              <a:ext uri="{FF2B5EF4-FFF2-40B4-BE49-F238E27FC236}">
                <a16:creationId xmlns:a16="http://schemas.microsoft.com/office/drawing/2014/main" id="{DEB43C33-6488-40C7-A7B4-AADA931E4B51}"/>
              </a:ext>
            </a:extLst>
          </p:cNvPr>
          <p:cNvSpPr txBox="1"/>
          <p:nvPr/>
        </p:nvSpPr>
        <p:spPr>
          <a:xfrm rot="16200000">
            <a:off x="799116" y="3067285"/>
            <a:ext cx="1335622" cy="261610"/>
          </a:xfrm>
          <a:prstGeom prst="rect">
            <a:avLst/>
          </a:prstGeom>
          <a:noFill/>
        </p:spPr>
        <p:txBody>
          <a:bodyPr wrap="none" rtlCol="0">
            <a:spAutoFit/>
          </a:bodyPr>
          <a:lstStyle/>
          <a:p>
            <a:r>
              <a:rPr lang="de-DE" sz="1100" b="1"/>
              <a:t>Treatment </a:t>
            </a:r>
            <a:r>
              <a:rPr lang="de-DE" sz="1100" b="1" err="1"/>
              <a:t>period</a:t>
            </a:r>
            <a:endParaRPr lang="de-DE" sz="1100" b="1"/>
          </a:p>
        </p:txBody>
      </p:sp>
      <p:sp>
        <p:nvSpPr>
          <p:cNvPr id="20" name="Textfeld 19">
            <a:extLst>
              <a:ext uri="{FF2B5EF4-FFF2-40B4-BE49-F238E27FC236}">
                <a16:creationId xmlns:a16="http://schemas.microsoft.com/office/drawing/2014/main" id="{99B82F33-C587-4E1A-BDE4-15CB84830482}"/>
              </a:ext>
            </a:extLst>
          </p:cNvPr>
          <p:cNvSpPr txBox="1"/>
          <p:nvPr/>
        </p:nvSpPr>
        <p:spPr>
          <a:xfrm>
            <a:off x="2153894" y="4076783"/>
            <a:ext cx="2440092" cy="261610"/>
          </a:xfrm>
          <a:prstGeom prst="rect">
            <a:avLst/>
          </a:prstGeom>
          <a:noFill/>
        </p:spPr>
        <p:txBody>
          <a:bodyPr wrap="none" rtlCol="0">
            <a:spAutoFit/>
          </a:bodyPr>
          <a:lstStyle/>
          <a:p>
            <a:r>
              <a:rPr lang="de-DE" sz="1100"/>
              <a:t>Median </a:t>
            </a:r>
            <a:r>
              <a:rPr lang="de-DE" sz="1100" err="1"/>
              <a:t>study</a:t>
            </a:r>
            <a:r>
              <a:rPr lang="de-DE" sz="1100"/>
              <a:t> follow-</a:t>
            </a:r>
            <a:r>
              <a:rPr lang="de-DE" sz="1100" err="1"/>
              <a:t>up</a:t>
            </a:r>
            <a:r>
              <a:rPr lang="de-DE" sz="1100"/>
              <a:t> 34.1 </a:t>
            </a:r>
            <a:r>
              <a:rPr lang="de-DE" sz="1100" err="1"/>
              <a:t>months</a:t>
            </a:r>
            <a:endParaRPr lang="de-DE" sz="1100"/>
          </a:p>
        </p:txBody>
      </p:sp>
      <p:cxnSp>
        <p:nvCxnSpPr>
          <p:cNvPr id="67" name="Gerader Verbinder 66">
            <a:extLst>
              <a:ext uri="{FF2B5EF4-FFF2-40B4-BE49-F238E27FC236}">
                <a16:creationId xmlns:a16="http://schemas.microsoft.com/office/drawing/2014/main" id="{765B83C1-A801-4D06-92CA-2B955A2A3857}"/>
              </a:ext>
            </a:extLst>
          </p:cNvPr>
          <p:cNvCxnSpPr/>
          <p:nvPr/>
        </p:nvCxnSpPr>
        <p:spPr>
          <a:xfrm flipV="1">
            <a:off x="9505629" y="1799427"/>
            <a:ext cx="0" cy="264812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70" name="Gruppieren 69">
            <a:extLst>
              <a:ext uri="{FF2B5EF4-FFF2-40B4-BE49-F238E27FC236}">
                <a16:creationId xmlns:a16="http://schemas.microsoft.com/office/drawing/2014/main" id="{730E43DD-7947-4DBE-B6F3-B3EB9D2C3ADA}"/>
              </a:ext>
            </a:extLst>
          </p:cNvPr>
          <p:cNvGrpSpPr/>
          <p:nvPr/>
        </p:nvGrpSpPr>
        <p:grpSpPr>
          <a:xfrm>
            <a:off x="6432329" y="1739389"/>
            <a:ext cx="4566179" cy="3241003"/>
            <a:chOff x="634284" y="1990222"/>
            <a:chExt cx="4566179" cy="3241003"/>
          </a:xfrm>
        </p:grpSpPr>
        <p:cxnSp>
          <p:nvCxnSpPr>
            <p:cNvPr id="73" name="Gerader Verbinder 72">
              <a:extLst>
                <a:ext uri="{FF2B5EF4-FFF2-40B4-BE49-F238E27FC236}">
                  <a16:creationId xmlns:a16="http://schemas.microsoft.com/office/drawing/2014/main" id="{05864F7C-EBA7-4D5F-9208-4BB7DA3CD23F}"/>
                </a:ext>
              </a:extLst>
            </p:cNvPr>
            <p:cNvCxnSpPr/>
            <p:nvPr/>
          </p:nvCxnSpPr>
          <p:spPr>
            <a:xfrm>
              <a:off x="1257300" y="2119313"/>
              <a:ext cx="0" cy="25812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F007B5EC-03F7-49D8-B781-22308279CBE4}"/>
                </a:ext>
              </a:extLst>
            </p:cNvPr>
            <p:cNvCxnSpPr>
              <a:cxnSpLocks/>
            </p:cNvCxnSpPr>
            <p:nvPr/>
          </p:nvCxnSpPr>
          <p:spPr>
            <a:xfrm flipH="1">
              <a:off x="1247778" y="4695825"/>
              <a:ext cx="378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63543AA7-8EA7-41F4-855E-E244F63BC444}"/>
                </a:ext>
              </a:extLst>
            </p:cNvPr>
            <p:cNvCxnSpPr/>
            <p:nvPr/>
          </p:nvCxnSpPr>
          <p:spPr>
            <a:xfrm flipH="1">
              <a:off x="1197769" y="3640931"/>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9CF8245A-55D8-44BF-996A-D92A6E441B7B}"/>
                </a:ext>
              </a:extLst>
            </p:cNvPr>
            <p:cNvCxnSpPr/>
            <p:nvPr/>
          </p:nvCxnSpPr>
          <p:spPr>
            <a:xfrm flipH="1">
              <a:off x="1197769" y="3883818"/>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CDC739FA-0A6F-4F10-AE1E-B2E7635D5A94}"/>
                </a:ext>
              </a:extLst>
            </p:cNvPr>
            <p:cNvCxnSpPr/>
            <p:nvPr/>
          </p:nvCxnSpPr>
          <p:spPr>
            <a:xfrm flipH="1">
              <a:off x="1197769" y="4138611"/>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8812A3CA-1EBC-4B68-82E4-616BAE693921}"/>
                </a:ext>
              </a:extLst>
            </p:cNvPr>
            <p:cNvCxnSpPr/>
            <p:nvPr/>
          </p:nvCxnSpPr>
          <p:spPr>
            <a:xfrm flipH="1">
              <a:off x="1197769" y="4383880"/>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1BEDC9DE-8097-4601-A02A-CE3166CE2F0E}"/>
                </a:ext>
              </a:extLst>
            </p:cNvPr>
            <p:cNvCxnSpPr/>
            <p:nvPr/>
          </p:nvCxnSpPr>
          <p:spPr>
            <a:xfrm flipH="1">
              <a:off x="1197769" y="4633912"/>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34C6477B-BBB3-4077-BF6B-6D0DF6DA2C05}"/>
                </a:ext>
              </a:extLst>
            </p:cNvPr>
            <p:cNvCxnSpPr/>
            <p:nvPr/>
          </p:nvCxnSpPr>
          <p:spPr>
            <a:xfrm flipH="1">
              <a:off x="1197769" y="3383755"/>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5DD2D437-6034-4AC4-A445-AF9195069541}"/>
                </a:ext>
              </a:extLst>
            </p:cNvPr>
            <p:cNvCxnSpPr/>
            <p:nvPr/>
          </p:nvCxnSpPr>
          <p:spPr>
            <a:xfrm flipH="1">
              <a:off x="1197769" y="3136102"/>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8F9F439B-ADE6-4B86-A99B-F5983B151423}"/>
                </a:ext>
              </a:extLst>
            </p:cNvPr>
            <p:cNvCxnSpPr/>
            <p:nvPr/>
          </p:nvCxnSpPr>
          <p:spPr>
            <a:xfrm flipH="1">
              <a:off x="1197769" y="2888447"/>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16995B68-8E17-4E31-BFB1-501D086CF426}"/>
                </a:ext>
              </a:extLst>
            </p:cNvPr>
            <p:cNvCxnSpPr/>
            <p:nvPr/>
          </p:nvCxnSpPr>
          <p:spPr>
            <a:xfrm flipH="1">
              <a:off x="1197769" y="2636032"/>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5D94E662-ACF4-4CBD-9061-1CCB4990ED79}"/>
                </a:ext>
              </a:extLst>
            </p:cNvPr>
            <p:cNvCxnSpPr/>
            <p:nvPr/>
          </p:nvCxnSpPr>
          <p:spPr>
            <a:xfrm flipH="1">
              <a:off x="1197769" y="2388382"/>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7992EAD2-94E4-4607-8E6C-E3D0BFBB2CF6}"/>
                </a:ext>
              </a:extLst>
            </p:cNvPr>
            <p:cNvCxnSpPr/>
            <p:nvPr/>
          </p:nvCxnSpPr>
          <p:spPr>
            <a:xfrm flipH="1">
              <a:off x="1197769" y="2128826"/>
              <a:ext cx="595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E092DD62-BBB8-47B0-A12D-5FF349645382}"/>
                </a:ext>
              </a:extLst>
            </p:cNvPr>
            <p:cNvCxnSpPr>
              <a:cxnSpLocks/>
            </p:cNvCxnSpPr>
            <p:nvPr/>
          </p:nvCxnSpPr>
          <p:spPr>
            <a:xfrm flipV="1">
              <a:off x="1741891" y="4695825"/>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6B2FFBF2-8D3F-47AE-9B02-7F6197742CB9}"/>
                </a:ext>
              </a:extLst>
            </p:cNvPr>
            <p:cNvCxnSpPr>
              <a:cxnSpLocks/>
            </p:cNvCxnSpPr>
            <p:nvPr/>
          </p:nvCxnSpPr>
          <p:spPr>
            <a:xfrm flipV="1">
              <a:off x="2396737" y="4695825"/>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874DDD62-9620-4D6F-851F-7105DE577712}"/>
                </a:ext>
              </a:extLst>
            </p:cNvPr>
            <p:cNvCxnSpPr>
              <a:cxnSpLocks/>
            </p:cNvCxnSpPr>
            <p:nvPr/>
          </p:nvCxnSpPr>
          <p:spPr>
            <a:xfrm flipV="1">
              <a:off x="3059919" y="4695825"/>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E8A09BF7-40D1-4517-9A79-DE1100765ABE}"/>
                </a:ext>
              </a:extLst>
            </p:cNvPr>
            <p:cNvCxnSpPr>
              <a:cxnSpLocks/>
            </p:cNvCxnSpPr>
            <p:nvPr/>
          </p:nvCxnSpPr>
          <p:spPr>
            <a:xfrm flipV="1">
              <a:off x="3707630" y="4695825"/>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871A3FA1-1BB0-4E74-8202-CFAE632254F7}"/>
                </a:ext>
              </a:extLst>
            </p:cNvPr>
            <p:cNvCxnSpPr>
              <a:cxnSpLocks/>
            </p:cNvCxnSpPr>
            <p:nvPr/>
          </p:nvCxnSpPr>
          <p:spPr>
            <a:xfrm flipV="1">
              <a:off x="4367231" y="4695825"/>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E592689F-0894-4376-A806-244C9D9EABA5}"/>
                </a:ext>
              </a:extLst>
            </p:cNvPr>
            <p:cNvCxnSpPr>
              <a:cxnSpLocks/>
            </p:cNvCxnSpPr>
            <p:nvPr/>
          </p:nvCxnSpPr>
          <p:spPr>
            <a:xfrm flipV="1">
              <a:off x="5022056" y="4695825"/>
              <a:ext cx="0" cy="80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feld 91">
              <a:extLst>
                <a:ext uri="{FF2B5EF4-FFF2-40B4-BE49-F238E27FC236}">
                  <a16:creationId xmlns:a16="http://schemas.microsoft.com/office/drawing/2014/main" id="{503B23B9-839A-449B-9ECD-DCA3C8F44168}"/>
                </a:ext>
              </a:extLst>
            </p:cNvPr>
            <p:cNvSpPr txBox="1"/>
            <p:nvPr/>
          </p:nvSpPr>
          <p:spPr>
            <a:xfrm>
              <a:off x="1604690" y="4730038"/>
              <a:ext cx="269626" cy="276999"/>
            </a:xfrm>
            <a:prstGeom prst="rect">
              <a:avLst/>
            </a:prstGeom>
            <a:noFill/>
          </p:spPr>
          <p:txBody>
            <a:bodyPr wrap="none" rtlCol="0">
              <a:spAutoFit/>
            </a:bodyPr>
            <a:lstStyle/>
            <a:p>
              <a:r>
                <a:rPr lang="de-DE" sz="1200"/>
                <a:t>0</a:t>
              </a:r>
            </a:p>
          </p:txBody>
        </p:sp>
        <p:sp>
          <p:nvSpPr>
            <p:cNvPr id="93" name="Textfeld 92">
              <a:extLst>
                <a:ext uri="{FF2B5EF4-FFF2-40B4-BE49-F238E27FC236}">
                  <a16:creationId xmlns:a16="http://schemas.microsoft.com/office/drawing/2014/main" id="{E9ABB501-CBA6-45CB-BA59-430FA8C6B752}"/>
                </a:ext>
              </a:extLst>
            </p:cNvPr>
            <p:cNvSpPr txBox="1"/>
            <p:nvPr/>
          </p:nvSpPr>
          <p:spPr>
            <a:xfrm>
              <a:off x="2263225" y="4730038"/>
              <a:ext cx="269626" cy="276999"/>
            </a:xfrm>
            <a:prstGeom prst="rect">
              <a:avLst/>
            </a:prstGeom>
            <a:noFill/>
          </p:spPr>
          <p:txBody>
            <a:bodyPr wrap="none" rtlCol="0">
              <a:spAutoFit/>
            </a:bodyPr>
            <a:lstStyle/>
            <a:p>
              <a:r>
                <a:rPr lang="de-DE" sz="1200"/>
                <a:t>4</a:t>
              </a:r>
            </a:p>
          </p:txBody>
        </p:sp>
        <p:sp>
          <p:nvSpPr>
            <p:cNvPr id="94" name="Textfeld 93">
              <a:extLst>
                <a:ext uri="{FF2B5EF4-FFF2-40B4-BE49-F238E27FC236}">
                  <a16:creationId xmlns:a16="http://schemas.microsoft.com/office/drawing/2014/main" id="{DC7B288A-A5EE-4A83-946D-620C5BF2821E}"/>
                </a:ext>
              </a:extLst>
            </p:cNvPr>
            <p:cNvSpPr txBox="1"/>
            <p:nvPr/>
          </p:nvSpPr>
          <p:spPr>
            <a:xfrm>
              <a:off x="2926278" y="4729361"/>
              <a:ext cx="269626" cy="276999"/>
            </a:xfrm>
            <a:prstGeom prst="rect">
              <a:avLst/>
            </a:prstGeom>
            <a:noFill/>
          </p:spPr>
          <p:txBody>
            <a:bodyPr wrap="none" rtlCol="0">
              <a:spAutoFit/>
            </a:bodyPr>
            <a:lstStyle/>
            <a:p>
              <a:r>
                <a:rPr lang="de-DE" sz="1200"/>
                <a:t>8</a:t>
              </a:r>
            </a:p>
          </p:txBody>
        </p:sp>
        <p:sp>
          <p:nvSpPr>
            <p:cNvPr id="95" name="Textfeld 94">
              <a:extLst>
                <a:ext uri="{FF2B5EF4-FFF2-40B4-BE49-F238E27FC236}">
                  <a16:creationId xmlns:a16="http://schemas.microsoft.com/office/drawing/2014/main" id="{5ED0FDB9-DA31-4E41-AEA9-491BB7E9479A}"/>
                </a:ext>
              </a:extLst>
            </p:cNvPr>
            <p:cNvSpPr txBox="1"/>
            <p:nvPr/>
          </p:nvSpPr>
          <p:spPr>
            <a:xfrm>
              <a:off x="3531236" y="4736306"/>
              <a:ext cx="354584" cy="276999"/>
            </a:xfrm>
            <a:prstGeom prst="rect">
              <a:avLst/>
            </a:prstGeom>
            <a:noFill/>
          </p:spPr>
          <p:txBody>
            <a:bodyPr wrap="none" rtlCol="0">
              <a:spAutoFit/>
            </a:bodyPr>
            <a:lstStyle/>
            <a:p>
              <a:r>
                <a:rPr lang="de-DE" sz="1200"/>
                <a:t>12</a:t>
              </a:r>
            </a:p>
          </p:txBody>
        </p:sp>
        <p:sp>
          <p:nvSpPr>
            <p:cNvPr id="96" name="Textfeld 95">
              <a:extLst>
                <a:ext uri="{FF2B5EF4-FFF2-40B4-BE49-F238E27FC236}">
                  <a16:creationId xmlns:a16="http://schemas.microsoft.com/office/drawing/2014/main" id="{907D22FD-4C70-4435-862C-60F5E0794E09}"/>
                </a:ext>
              </a:extLst>
            </p:cNvPr>
            <p:cNvSpPr txBox="1"/>
            <p:nvPr/>
          </p:nvSpPr>
          <p:spPr>
            <a:xfrm>
              <a:off x="4191030" y="4736306"/>
              <a:ext cx="354584" cy="276999"/>
            </a:xfrm>
            <a:prstGeom prst="rect">
              <a:avLst/>
            </a:prstGeom>
            <a:noFill/>
          </p:spPr>
          <p:txBody>
            <a:bodyPr wrap="none" rtlCol="0">
              <a:spAutoFit/>
            </a:bodyPr>
            <a:lstStyle/>
            <a:p>
              <a:r>
                <a:rPr lang="de-DE" sz="1200"/>
                <a:t>16</a:t>
              </a:r>
            </a:p>
          </p:txBody>
        </p:sp>
        <p:sp>
          <p:nvSpPr>
            <p:cNvPr id="97" name="Textfeld 96">
              <a:extLst>
                <a:ext uri="{FF2B5EF4-FFF2-40B4-BE49-F238E27FC236}">
                  <a16:creationId xmlns:a16="http://schemas.microsoft.com/office/drawing/2014/main" id="{1838EF81-BFB2-46AD-9A02-97FCB58C260A}"/>
                </a:ext>
              </a:extLst>
            </p:cNvPr>
            <p:cNvSpPr txBox="1"/>
            <p:nvPr/>
          </p:nvSpPr>
          <p:spPr>
            <a:xfrm>
              <a:off x="4845879" y="4737434"/>
              <a:ext cx="354584" cy="276999"/>
            </a:xfrm>
            <a:prstGeom prst="rect">
              <a:avLst/>
            </a:prstGeom>
            <a:noFill/>
          </p:spPr>
          <p:txBody>
            <a:bodyPr wrap="none" rtlCol="0">
              <a:spAutoFit/>
            </a:bodyPr>
            <a:lstStyle/>
            <a:p>
              <a:r>
                <a:rPr lang="de-DE" sz="1200"/>
                <a:t>20</a:t>
              </a:r>
            </a:p>
          </p:txBody>
        </p:sp>
        <p:sp>
          <p:nvSpPr>
            <p:cNvPr id="98" name="Textfeld 97">
              <a:extLst>
                <a:ext uri="{FF2B5EF4-FFF2-40B4-BE49-F238E27FC236}">
                  <a16:creationId xmlns:a16="http://schemas.microsoft.com/office/drawing/2014/main" id="{7E27D05E-9800-4488-9E0A-1F4AB21AE194}"/>
                </a:ext>
              </a:extLst>
            </p:cNvPr>
            <p:cNvSpPr txBox="1"/>
            <p:nvPr/>
          </p:nvSpPr>
          <p:spPr>
            <a:xfrm>
              <a:off x="975772" y="4495411"/>
              <a:ext cx="269626" cy="276999"/>
            </a:xfrm>
            <a:prstGeom prst="rect">
              <a:avLst/>
            </a:prstGeom>
            <a:noFill/>
          </p:spPr>
          <p:txBody>
            <a:bodyPr wrap="none" rtlCol="0">
              <a:spAutoFit/>
            </a:bodyPr>
            <a:lstStyle/>
            <a:p>
              <a:r>
                <a:rPr lang="de-DE" sz="1200"/>
                <a:t>0</a:t>
              </a:r>
            </a:p>
          </p:txBody>
        </p:sp>
        <p:sp>
          <p:nvSpPr>
            <p:cNvPr id="99" name="Textfeld 98">
              <a:extLst>
                <a:ext uri="{FF2B5EF4-FFF2-40B4-BE49-F238E27FC236}">
                  <a16:creationId xmlns:a16="http://schemas.microsoft.com/office/drawing/2014/main" id="{0EA57D11-1C6A-4D10-9E92-B9C5B240D945}"/>
                </a:ext>
              </a:extLst>
            </p:cNvPr>
            <p:cNvSpPr txBox="1"/>
            <p:nvPr/>
          </p:nvSpPr>
          <p:spPr>
            <a:xfrm>
              <a:off x="889622" y="4245377"/>
              <a:ext cx="354584" cy="276999"/>
            </a:xfrm>
            <a:prstGeom prst="rect">
              <a:avLst/>
            </a:prstGeom>
            <a:noFill/>
          </p:spPr>
          <p:txBody>
            <a:bodyPr wrap="none" rtlCol="0">
              <a:spAutoFit/>
            </a:bodyPr>
            <a:lstStyle/>
            <a:p>
              <a:r>
                <a:rPr lang="de-DE" sz="1200"/>
                <a:t>10</a:t>
              </a:r>
            </a:p>
          </p:txBody>
        </p:sp>
        <p:sp>
          <p:nvSpPr>
            <p:cNvPr id="100" name="Textfeld 99">
              <a:extLst>
                <a:ext uri="{FF2B5EF4-FFF2-40B4-BE49-F238E27FC236}">
                  <a16:creationId xmlns:a16="http://schemas.microsoft.com/office/drawing/2014/main" id="{835C1B7B-521C-4A21-8335-D5FEC429F9A4}"/>
                </a:ext>
              </a:extLst>
            </p:cNvPr>
            <p:cNvSpPr txBox="1"/>
            <p:nvPr/>
          </p:nvSpPr>
          <p:spPr>
            <a:xfrm>
              <a:off x="889622" y="3999809"/>
              <a:ext cx="354584" cy="276999"/>
            </a:xfrm>
            <a:prstGeom prst="rect">
              <a:avLst/>
            </a:prstGeom>
            <a:noFill/>
          </p:spPr>
          <p:txBody>
            <a:bodyPr wrap="none" rtlCol="0">
              <a:spAutoFit/>
            </a:bodyPr>
            <a:lstStyle/>
            <a:p>
              <a:r>
                <a:rPr lang="de-DE" sz="1200"/>
                <a:t>20</a:t>
              </a:r>
            </a:p>
          </p:txBody>
        </p:sp>
        <p:sp>
          <p:nvSpPr>
            <p:cNvPr id="101" name="Textfeld 100">
              <a:extLst>
                <a:ext uri="{FF2B5EF4-FFF2-40B4-BE49-F238E27FC236}">
                  <a16:creationId xmlns:a16="http://schemas.microsoft.com/office/drawing/2014/main" id="{B48852DF-0912-4690-A863-F1BE0C83F27B}"/>
                </a:ext>
              </a:extLst>
            </p:cNvPr>
            <p:cNvSpPr txBox="1"/>
            <p:nvPr/>
          </p:nvSpPr>
          <p:spPr>
            <a:xfrm>
              <a:off x="890811" y="3743409"/>
              <a:ext cx="354584" cy="276999"/>
            </a:xfrm>
            <a:prstGeom prst="rect">
              <a:avLst/>
            </a:prstGeom>
            <a:noFill/>
          </p:spPr>
          <p:txBody>
            <a:bodyPr wrap="none" rtlCol="0">
              <a:spAutoFit/>
            </a:bodyPr>
            <a:lstStyle/>
            <a:p>
              <a:r>
                <a:rPr lang="de-DE" sz="1200"/>
                <a:t>30</a:t>
              </a:r>
            </a:p>
          </p:txBody>
        </p:sp>
        <p:sp>
          <p:nvSpPr>
            <p:cNvPr id="102" name="Textfeld 101">
              <a:extLst>
                <a:ext uri="{FF2B5EF4-FFF2-40B4-BE49-F238E27FC236}">
                  <a16:creationId xmlns:a16="http://schemas.microsoft.com/office/drawing/2014/main" id="{D0DD9FE8-A2D1-4A8B-A515-684548D0653F}"/>
                </a:ext>
              </a:extLst>
            </p:cNvPr>
            <p:cNvSpPr txBox="1"/>
            <p:nvPr/>
          </p:nvSpPr>
          <p:spPr>
            <a:xfrm>
              <a:off x="891407" y="3501823"/>
              <a:ext cx="354584" cy="276999"/>
            </a:xfrm>
            <a:prstGeom prst="rect">
              <a:avLst/>
            </a:prstGeom>
            <a:noFill/>
          </p:spPr>
          <p:txBody>
            <a:bodyPr wrap="none" rtlCol="0">
              <a:spAutoFit/>
            </a:bodyPr>
            <a:lstStyle/>
            <a:p>
              <a:r>
                <a:rPr lang="de-DE" sz="1200"/>
                <a:t>40</a:t>
              </a:r>
            </a:p>
          </p:txBody>
        </p:sp>
        <p:sp>
          <p:nvSpPr>
            <p:cNvPr id="103" name="Textfeld 102">
              <a:extLst>
                <a:ext uri="{FF2B5EF4-FFF2-40B4-BE49-F238E27FC236}">
                  <a16:creationId xmlns:a16="http://schemas.microsoft.com/office/drawing/2014/main" id="{987B8C04-B70E-465E-ACF0-A9BE9872864A}"/>
                </a:ext>
              </a:extLst>
            </p:cNvPr>
            <p:cNvSpPr txBox="1"/>
            <p:nvPr/>
          </p:nvSpPr>
          <p:spPr>
            <a:xfrm>
              <a:off x="889622" y="3244990"/>
              <a:ext cx="354584" cy="276999"/>
            </a:xfrm>
            <a:prstGeom prst="rect">
              <a:avLst/>
            </a:prstGeom>
            <a:noFill/>
          </p:spPr>
          <p:txBody>
            <a:bodyPr wrap="none" rtlCol="0">
              <a:spAutoFit/>
            </a:bodyPr>
            <a:lstStyle/>
            <a:p>
              <a:r>
                <a:rPr lang="de-DE" sz="1200"/>
                <a:t>50</a:t>
              </a:r>
            </a:p>
          </p:txBody>
        </p:sp>
        <p:sp>
          <p:nvSpPr>
            <p:cNvPr id="104" name="Textfeld 103">
              <a:extLst>
                <a:ext uri="{FF2B5EF4-FFF2-40B4-BE49-F238E27FC236}">
                  <a16:creationId xmlns:a16="http://schemas.microsoft.com/office/drawing/2014/main" id="{345DE5C9-1E9C-401D-ADD2-F6760ED3E59C}"/>
                </a:ext>
              </a:extLst>
            </p:cNvPr>
            <p:cNvSpPr txBox="1"/>
            <p:nvPr/>
          </p:nvSpPr>
          <p:spPr>
            <a:xfrm>
              <a:off x="890218" y="2996417"/>
              <a:ext cx="354584" cy="276999"/>
            </a:xfrm>
            <a:prstGeom prst="rect">
              <a:avLst/>
            </a:prstGeom>
            <a:noFill/>
          </p:spPr>
          <p:txBody>
            <a:bodyPr wrap="none" rtlCol="0">
              <a:spAutoFit/>
            </a:bodyPr>
            <a:lstStyle/>
            <a:p>
              <a:r>
                <a:rPr lang="de-DE" sz="1200"/>
                <a:t>60</a:t>
              </a:r>
            </a:p>
          </p:txBody>
        </p:sp>
        <p:sp>
          <p:nvSpPr>
            <p:cNvPr id="105" name="Textfeld 104">
              <a:extLst>
                <a:ext uri="{FF2B5EF4-FFF2-40B4-BE49-F238E27FC236}">
                  <a16:creationId xmlns:a16="http://schemas.microsoft.com/office/drawing/2014/main" id="{04445393-BEEA-47E2-9D98-69507189E561}"/>
                </a:ext>
              </a:extLst>
            </p:cNvPr>
            <p:cNvSpPr txBox="1"/>
            <p:nvPr/>
          </p:nvSpPr>
          <p:spPr>
            <a:xfrm>
              <a:off x="889622" y="2747669"/>
              <a:ext cx="354584" cy="276999"/>
            </a:xfrm>
            <a:prstGeom prst="rect">
              <a:avLst/>
            </a:prstGeom>
            <a:noFill/>
          </p:spPr>
          <p:txBody>
            <a:bodyPr wrap="none" rtlCol="0">
              <a:spAutoFit/>
            </a:bodyPr>
            <a:lstStyle/>
            <a:p>
              <a:r>
                <a:rPr lang="de-DE" sz="1200"/>
                <a:t>70</a:t>
              </a:r>
            </a:p>
          </p:txBody>
        </p:sp>
        <p:sp>
          <p:nvSpPr>
            <p:cNvPr id="106" name="Textfeld 105">
              <a:extLst>
                <a:ext uri="{FF2B5EF4-FFF2-40B4-BE49-F238E27FC236}">
                  <a16:creationId xmlns:a16="http://schemas.microsoft.com/office/drawing/2014/main" id="{E2158B54-71B1-4B35-AE25-7C939F479E10}"/>
                </a:ext>
              </a:extLst>
            </p:cNvPr>
            <p:cNvSpPr txBox="1"/>
            <p:nvPr/>
          </p:nvSpPr>
          <p:spPr>
            <a:xfrm>
              <a:off x="890811" y="2497347"/>
              <a:ext cx="354584" cy="276999"/>
            </a:xfrm>
            <a:prstGeom prst="rect">
              <a:avLst/>
            </a:prstGeom>
            <a:noFill/>
          </p:spPr>
          <p:txBody>
            <a:bodyPr wrap="none" rtlCol="0">
              <a:spAutoFit/>
            </a:bodyPr>
            <a:lstStyle/>
            <a:p>
              <a:r>
                <a:rPr lang="de-DE" sz="1200"/>
                <a:t>80</a:t>
              </a:r>
            </a:p>
          </p:txBody>
        </p:sp>
        <p:sp>
          <p:nvSpPr>
            <p:cNvPr id="107" name="Textfeld 106">
              <a:extLst>
                <a:ext uri="{FF2B5EF4-FFF2-40B4-BE49-F238E27FC236}">
                  <a16:creationId xmlns:a16="http://schemas.microsoft.com/office/drawing/2014/main" id="{976B2571-C27A-4609-894B-FADCE7B8C2DB}"/>
                </a:ext>
              </a:extLst>
            </p:cNvPr>
            <p:cNvSpPr txBox="1"/>
            <p:nvPr/>
          </p:nvSpPr>
          <p:spPr>
            <a:xfrm>
              <a:off x="889622" y="2249778"/>
              <a:ext cx="354584" cy="276999"/>
            </a:xfrm>
            <a:prstGeom prst="rect">
              <a:avLst/>
            </a:prstGeom>
            <a:noFill/>
          </p:spPr>
          <p:txBody>
            <a:bodyPr wrap="none" rtlCol="0">
              <a:spAutoFit/>
            </a:bodyPr>
            <a:lstStyle/>
            <a:p>
              <a:r>
                <a:rPr lang="de-DE" sz="1200"/>
                <a:t>90</a:t>
              </a:r>
            </a:p>
          </p:txBody>
        </p:sp>
        <p:sp>
          <p:nvSpPr>
            <p:cNvPr id="108" name="Textfeld 107">
              <a:extLst>
                <a:ext uri="{FF2B5EF4-FFF2-40B4-BE49-F238E27FC236}">
                  <a16:creationId xmlns:a16="http://schemas.microsoft.com/office/drawing/2014/main" id="{F361FFE8-5199-44D0-ADA7-9448062F43F3}"/>
                </a:ext>
              </a:extLst>
            </p:cNvPr>
            <p:cNvSpPr txBox="1"/>
            <p:nvPr/>
          </p:nvSpPr>
          <p:spPr>
            <a:xfrm>
              <a:off x="806447" y="1990222"/>
              <a:ext cx="439544" cy="276999"/>
            </a:xfrm>
            <a:prstGeom prst="rect">
              <a:avLst/>
            </a:prstGeom>
            <a:noFill/>
          </p:spPr>
          <p:txBody>
            <a:bodyPr wrap="none" rtlCol="0">
              <a:spAutoFit/>
            </a:bodyPr>
            <a:lstStyle/>
            <a:p>
              <a:r>
                <a:rPr lang="de-DE" sz="1200"/>
                <a:t>100</a:t>
              </a:r>
            </a:p>
          </p:txBody>
        </p:sp>
        <p:sp>
          <p:nvSpPr>
            <p:cNvPr id="109" name="Textfeld 108">
              <a:extLst>
                <a:ext uri="{FF2B5EF4-FFF2-40B4-BE49-F238E27FC236}">
                  <a16:creationId xmlns:a16="http://schemas.microsoft.com/office/drawing/2014/main" id="{E87E76C5-C452-49CA-BB5B-9B8300CB82FA}"/>
                </a:ext>
              </a:extLst>
            </p:cNvPr>
            <p:cNvSpPr txBox="1"/>
            <p:nvPr/>
          </p:nvSpPr>
          <p:spPr>
            <a:xfrm rot="16200000">
              <a:off x="-417607" y="3193335"/>
              <a:ext cx="2380781" cy="276999"/>
            </a:xfrm>
            <a:prstGeom prst="rect">
              <a:avLst/>
            </a:prstGeom>
            <a:noFill/>
          </p:spPr>
          <p:txBody>
            <a:bodyPr wrap="none" rtlCol="0">
              <a:spAutoFit/>
            </a:bodyPr>
            <a:lstStyle/>
            <a:p>
              <a:pPr algn="ctr"/>
              <a:r>
                <a:rPr lang="de-DE" sz="1200" b="1"/>
                <a:t>Progression-Free </a:t>
              </a:r>
              <a:r>
                <a:rPr lang="de-DE" sz="1200" b="1" err="1"/>
                <a:t>Survival</a:t>
              </a:r>
              <a:r>
                <a:rPr lang="de-DE" sz="1200" b="1"/>
                <a:t> (%)</a:t>
              </a:r>
            </a:p>
          </p:txBody>
        </p:sp>
        <p:sp>
          <p:nvSpPr>
            <p:cNvPr id="110" name="Textfeld 109">
              <a:extLst>
                <a:ext uri="{FF2B5EF4-FFF2-40B4-BE49-F238E27FC236}">
                  <a16:creationId xmlns:a16="http://schemas.microsoft.com/office/drawing/2014/main" id="{3ACB0B11-072D-49D0-A7BE-860FF52E6505}"/>
                </a:ext>
              </a:extLst>
            </p:cNvPr>
            <p:cNvSpPr txBox="1"/>
            <p:nvPr/>
          </p:nvSpPr>
          <p:spPr>
            <a:xfrm>
              <a:off x="1844699" y="4954226"/>
              <a:ext cx="2462084" cy="276999"/>
            </a:xfrm>
            <a:prstGeom prst="rect">
              <a:avLst/>
            </a:prstGeom>
            <a:noFill/>
          </p:spPr>
          <p:txBody>
            <a:bodyPr wrap="none" rtlCol="0">
              <a:spAutoFit/>
            </a:bodyPr>
            <a:lstStyle/>
            <a:p>
              <a:pPr algn="ctr"/>
              <a:r>
                <a:rPr lang="de-DE" sz="1200" b="1" err="1"/>
                <a:t>Months</a:t>
              </a:r>
              <a:r>
                <a:rPr lang="de-DE" sz="1200" b="1"/>
                <a:t> </a:t>
              </a:r>
              <a:r>
                <a:rPr lang="de-DE" sz="1200" b="1" err="1"/>
                <a:t>From</a:t>
              </a:r>
              <a:r>
                <a:rPr lang="de-DE" sz="1200" b="1"/>
                <a:t> End </a:t>
              </a:r>
              <a:r>
                <a:rPr lang="de-DE" sz="1200" b="1" err="1"/>
                <a:t>of</a:t>
              </a:r>
              <a:r>
                <a:rPr lang="de-DE" sz="1200" b="1"/>
                <a:t> Treatment</a:t>
              </a:r>
            </a:p>
          </p:txBody>
        </p:sp>
      </p:grpSp>
      <p:sp>
        <p:nvSpPr>
          <p:cNvPr id="69" name="Textfeld 68">
            <a:extLst>
              <a:ext uri="{FF2B5EF4-FFF2-40B4-BE49-F238E27FC236}">
                <a16:creationId xmlns:a16="http://schemas.microsoft.com/office/drawing/2014/main" id="{4453152D-5D47-4AD2-8051-432EA151298D}"/>
              </a:ext>
            </a:extLst>
          </p:cNvPr>
          <p:cNvSpPr txBox="1"/>
          <p:nvPr/>
        </p:nvSpPr>
        <p:spPr>
          <a:xfrm>
            <a:off x="7964924" y="4076783"/>
            <a:ext cx="2440092" cy="261610"/>
          </a:xfrm>
          <a:prstGeom prst="rect">
            <a:avLst/>
          </a:prstGeom>
          <a:noFill/>
        </p:spPr>
        <p:txBody>
          <a:bodyPr wrap="none" rtlCol="0">
            <a:spAutoFit/>
          </a:bodyPr>
          <a:lstStyle/>
          <a:p>
            <a:r>
              <a:rPr lang="de-DE" sz="1100"/>
              <a:t>Median </a:t>
            </a:r>
            <a:r>
              <a:rPr lang="de-DE" sz="1100" err="1"/>
              <a:t>study</a:t>
            </a:r>
            <a:r>
              <a:rPr lang="de-DE" sz="1100"/>
              <a:t> follow-</a:t>
            </a:r>
            <a:r>
              <a:rPr lang="de-DE" sz="1100" err="1"/>
              <a:t>up</a:t>
            </a:r>
            <a:r>
              <a:rPr lang="de-DE" sz="1100"/>
              <a:t> 34.1 </a:t>
            </a:r>
            <a:r>
              <a:rPr lang="de-DE" sz="1100" err="1"/>
              <a:t>months</a:t>
            </a:r>
            <a:endParaRPr lang="de-DE" sz="1100"/>
          </a:p>
        </p:txBody>
      </p:sp>
      <p:sp>
        <p:nvSpPr>
          <p:cNvPr id="19" name="Freihandform 18">
            <a:extLst>
              <a:ext uri="{FF2B5EF4-FFF2-40B4-BE49-F238E27FC236}">
                <a16:creationId xmlns:a16="http://schemas.microsoft.com/office/drawing/2014/main" id="{2A486635-F9FC-7145-9577-2A3C929D7544}"/>
              </a:ext>
            </a:extLst>
          </p:cNvPr>
          <p:cNvSpPr/>
          <p:nvPr/>
        </p:nvSpPr>
        <p:spPr>
          <a:xfrm>
            <a:off x="1700393" y="1896926"/>
            <a:ext cx="3314042" cy="1327659"/>
          </a:xfrm>
          <a:custGeom>
            <a:avLst/>
            <a:gdLst>
              <a:gd name="connsiteX0" fmla="*/ 0 w 3314042"/>
              <a:gd name="connsiteY0" fmla="*/ 0 h 1327659"/>
              <a:gd name="connsiteX1" fmla="*/ 939649 w 3314042"/>
              <a:gd name="connsiteY1" fmla="*/ 0 h 1327659"/>
              <a:gd name="connsiteX2" fmla="*/ 939649 w 3314042"/>
              <a:gd name="connsiteY2" fmla="*/ 41737 h 1327659"/>
              <a:gd name="connsiteX3" fmla="*/ 1361227 w 3314042"/>
              <a:gd name="connsiteY3" fmla="*/ 41737 h 1327659"/>
              <a:gd name="connsiteX4" fmla="*/ 1361227 w 3314042"/>
              <a:gd name="connsiteY4" fmla="*/ 306707 h 1327659"/>
              <a:gd name="connsiteX5" fmla="*/ 1375905 w 3314042"/>
              <a:gd name="connsiteY5" fmla="*/ 306707 h 1327659"/>
              <a:gd name="connsiteX6" fmla="*/ 1375905 w 3314042"/>
              <a:gd name="connsiteY6" fmla="*/ 539896 h 1327659"/>
              <a:gd name="connsiteX7" fmla="*/ 1396072 w 3314042"/>
              <a:gd name="connsiteY7" fmla="*/ 539896 h 1327659"/>
              <a:gd name="connsiteX8" fmla="*/ 1396072 w 3314042"/>
              <a:gd name="connsiteY8" fmla="*/ 662936 h 1327659"/>
              <a:gd name="connsiteX9" fmla="*/ 1414579 w 3314042"/>
              <a:gd name="connsiteY9" fmla="*/ 662936 h 1327659"/>
              <a:gd name="connsiteX10" fmla="*/ 1414579 w 3314042"/>
              <a:gd name="connsiteY10" fmla="*/ 710289 h 1327659"/>
              <a:gd name="connsiteX11" fmla="*/ 1434362 w 3314042"/>
              <a:gd name="connsiteY11" fmla="*/ 710289 h 1327659"/>
              <a:gd name="connsiteX12" fmla="*/ 1434362 w 3314042"/>
              <a:gd name="connsiteY12" fmla="*/ 752409 h 1327659"/>
              <a:gd name="connsiteX13" fmla="*/ 1526515 w 3314042"/>
              <a:gd name="connsiteY13" fmla="*/ 752409 h 1327659"/>
              <a:gd name="connsiteX14" fmla="*/ 1526515 w 3314042"/>
              <a:gd name="connsiteY14" fmla="*/ 791976 h 1327659"/>
              <a:gd name="connsiteX15" fmla="*/ 1816884 w 3314042"/>
              <a:gd name="connsiteY15" fmla="*/ 791976 h 1327659"/>
              <a:gd name="connsiteX16" fmla="*/ 1816884 w 3314042"/>
              <a:gd name="connsiteY16" fmla="*/ 832436 h 1327659"/>
              <a:gd name="connsiteX17" fmla="*/ 1832839 w 3314042"/>
              <a:gd name="connsiteY17" fmla="*/ 832436 h 1327659"/>
              <a:gd name="connsiteX18" fmla="*/ 1832839 w 3314042"/>
              <a:gd name="connsiteY18" fmla="*/ 901742 h 1327659"/>
              <a:gd name="connsiteX19" fmla="*/ 1851729 w 3314042"/>
              <a:gd name="connsiteY19" fmla="*/ 901742 h 1327659"/>
              <a:gd name="connsiteX20" fmla="*/ 1851729 w 3314042"/>
              <a:gd name="connsiteY20" fmla="*/ 1027334 h 1327659"/>
              <a:gd name="connsiteX21" fmla="*/ 2098702 w 3314042"/>
              <a:gd name="connsiteY21" fmla="*/ 1027334 h 1327659"/>
              <a:gd name="connsiteX22" fmla="*/ 2098702 w 3314042"/>
              <a:gd name="connsiteY22" fmla="*/ 1070858 h 1327659"/>
              <a:gd name="connsiteX23" fmla="*/ 2161882 w 3314042"/>
              <a:gd name="connsiteY23" fmla="*/ 1070858 h 1327659"/>
              <a:gd name="connsiteX24" fmla="*/ 2161882 w 3314042"/>
              <a:gd name="connsiteY24" fmla="*/ 1115530 h 1327659"/>
              <a:gd name="connsiteX25" fmla="*/ 2679059 w 3314042"/>
              <a:gd name="connsiteY25" fmla="*/ 1115530 h 1327659"/>
              <a:gd name="connsiteX26" fmla="*/ 2679059 w 3314042"/>
              <a:gd name="connsiteY26" fmla="*/ 1156374 h 1327659"/>
              <a:gd name="connsiteX27" fmla="*/ 2996615 w 3314042"/>
              <a:gd name="connsiteY27" fmla="*/ 1156374 h 1327659"/>
              <a:gd name="connsiteX28" fmla="*/ 2996615 w 3314042"/>
              <a:gd name="connsiteY28" fmla="*/ 1194664 h 1327659"/>
              <a:gd name="connsiteX29" fmla="*/ 3029289 w 3314042"/>
              <a:gd name="connsiteY29" fmla="*/ 1194664 h 1327659"/>
              <a:gd name="connsiteX30" fmla="*/ 3029289 w 3314042"/>
              <a:gd name="connsiteY30" fmla="*/ 1239081 h 1327659"/>
              <a:gd name="connsiteX31" fmla="*/ 3049966 w 3314042"/>
              <a:gd name="connsiteY31" fmla="*/ 1239081 h 1327659"/>
              <a:gd name="connsiteX32" fmla="*/ 3049966 w 3314042"/>
              <a:gd name="connsiteY32" fmla="*/ 1283370 h 1327659"/>
              <a:gd name="connsiteX33" fmla="*/ 3164327 w 3314042"/>
              <a:gd name="connsiteY33" fmla="*/ 1283370 h 1327659"/>
              <a:gd name="connsiteX34" fmla="*/ 3164327 w 3314042"/>
              <a:gd name="connsiteY34" fmla="*/ 1327660 h 1327659"/>
              <a:gd name="connsiteX35" fmla="*/ 3314043 w 3314042"/>
              <a:gd name="connsiteY35" fmla="*/ 1327660 h 132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14042" h="1327659">
                <a:moveTo>
                  <a:pt x="0" y="0"/>
                </a:moveTo>
                <a:lnTo>
                  <a:pt x="939649" y="0"/>
                </a:lnTo>
                <a:lnTo>
                  <a:pt x="939649" y="41737"/>
                </a:lnTo>
                <a:lnTo>
                  <a:pt x="1361227" y="41737"/>
                </a:lnTo>
                <a:lnTo>
                  <a:pt x="1361227" y="306707"/>
                </a:lnTo>
                <a:lnTo>
                  <a:pt x="1375905" y="306707"/>
                </a:lnTo>
                <a:lnTo>
                  <a:pt x="1375905" y="539896"/>
                </a:lnTo>
                <a:lnTo>
                  <a:pt x="1396072" y="539896"/>
                </a:lnTo>
                <a:lnTo>
                  <a:pt x="1396072" y="662936"/>
                </a:lnTo>
                <a:lnTo>
                  <a:pt x="1414579" y="662936"/>
                </a:lnTo>
                <a:lnTo>
                  <a:pt x="1414579" y="710289"/>
                </a:lnTo>
                <a:lnTo>
                  <a:pt x="1434362" y="710289"/>
                </a:lnTo>
                <a:lnTo>
                  <a:pt x="1434362" y="752409"/>
                </a:lnTo>
                <a:lnTo>
                  <a:pt x="1526515" y="752409"/>
                </a:lnTo>
                <a:lnTo>
                  <a:pt x="1526515" y="791976"/>
                </a:lnTo>
                <a:lnTo>
                  <a:pt x="1816884" y="791976"/>
                </a:lnTo>
                <a:lnTo>
                  <a:pt x="1816884" y="832436"/>
                </a:lnTo>
                <a:lnTo>
                  <a:pt x="1832839" y="832436"/>
                </a:lnTo>
                <a:lnTo>
                  <a:pt x="1832839" y="901742"/>
                </a:lnTo>
                <a:lnTo>
                  <a:pt x="1851729" y="901742"/>
                </a:lnTo>
                <a:lnTo>
                  <a:pt x="1851729" y="1027334"/>
                </a:lnTo>
                <a:lnTo>
                  <a:pt x="2098702" y="1027334"/>
                </a:lnTo>
                <a:lnTo>
                  <a:pt x="2098702" y="1070858"/>
                </a:lnTo>
                <a:lnTo>
                  <a:pt x="2161882" y="1070858"/>
                </a:lnTo>
                <a:lnTo>
                  <a:pt x="2161882" y="1115530"/>
                </a:lnTo>
                <a:lnTo>
                  <a:pt x="2679059" y="1115530"/>
                </a:lnTo>
                <a:lnTo>
                  <a:pt x="2679059" y="1156374"/>
                </a:lnTo>
                <a:lnTo>
                  <a:pt x="2996615" y="1156374"/>
                </a:lnTo>
                <a:lnTo>
                  <a:pt x="2996615" y="1194664"/>
                </a:lnTo>
                <a:lnTo>
                  <a:pt x="3029289" y="1194664"/>
                </a:lnTo>
                <a:lnTo>
                  <a:pt x="3029289" y="1239081"/>
                </a:lnTo>
                <a:lnTo>
                  <a:pt x="3049966" y="1239081"/>
                </a:lnTo>
                <a:lnTo>
                  <a:pt x="3049966" y="1283370"/>
                </a:lnTo>
                <a:lnTo>
                  <a:pt x="3164327" y="1283370"/>
                </a:lnTo>
                <a:lnTo>
                  <a:pt x="3164327" y="1327660"/>
                </a:lnTo>
                <a:lnTo>
                  <a:pt x="3314043" y="1327660"/>
                </a:lnTo>
              </a:path>
            </a:pathLst>
          </a:custGeom>
          <a:noFill/>
          <a:ln w="19123" cap="flat">
            <a:solidFill>
              <a:schemeClr val="accent6">
                <a:lumMod val="60000"/>
                <a:lumOff val="40000"/>
              </a:schemeClr>
            </a:solidFill>
            <a:prstDash val="solid"/>
            <a:miter/>
          </a:ln>
        </p:spPr>
        <p:txBody>
          <a:bodyPr rtlCol="0" anchor="ctr"/>
          <a:lstStyle/>
          <a:p>
            <a:endParaRPr lang="de-DE"/>
          </a:p>
        </p:txBody>
      </p:sp>
      <p:sp>
        <p:nvSpPr>
          <p:cNvPr id="21" name="Freihandform 20">
            <a:extLst>
              <a:ext uri="{FF2B5EF4-FFF2-40B4-BE49-F238E27FC236}">
                <a16:creationId xmlns:a16="http://schemas.microsoft.com/office/drawing/2014/main" id="{A1C5B2C2-4D94-2D41-8A4D-C925EDFC5FF9}"/>
              </a:ext>
            </a:extLst>
          </p:cNvPr>
          <p:cNvSpPr/>
          <p:nvPr/>
        </p:nvSpPr>
        <p:spPr>
          <a:xfrm>
            <a:off x="4902117" y="3195485"/>
            <a:ext cx="52075" cy="45182"/>
          </a:xfrm>
          <a:custGeom>
            <a:avLst/>
            <a:gdLst>
              <a:gd name="connsiteX0" fmla="*/ 26037 w 52075"/>
              <a:gd name="connsiteY0" fmla="*/ 0 h 45182"/>
              <a:gd name="connsiteX1" fmla="*/ 39056 w 52075"/>
              <a:gd name="connsiteY1" fmla="*/ 22591 h 45182"/>
              <a:gd name="connsiteX2" fmla="*/ 52075 w 52075"/>
              <a:gd name="connsiteY2" fmla="*/ 45183 h 45182"/>
              <a:gd name="connsiteX3" fmla="*/ 26037 w 52075"/>
              <a:gd name="connsiteY3" fmla="*/ 45183 h 45182"/>
              <a:gd name="connsiteX4" fmla="*/ 0 w 52075"/>
              <a:gd name="connsiteY4" fmla="*/ 45183 h 45182"/>
              <a:gd name="connsiteX5" fmla="*/ 13019 w 52075"/>
              <a:gd name="connsiteY5" fmla="*/ 22591 h 45182"/>
              <a:gd name="connsiteX6" fmla="*/ 26037 w 52075"/>
              <a:gd name="connsiteY6" fmla="*/ 0 h 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75" h="45182">
                <a:moveTo>
                  <a:pt x="26037" y="0"/>
                </a:moveTo>
                <a:lnTo>
                  <a:pt x="39056" y="22591"/>
                </a:lnTo>
                <a:lnTo>
                  <a:pt x="52075" y="45183"/>
                </a:lnTo>
                <a:lnTo>
                  <a:pt x="26037" y="45183"/>
                </a:lnTo>
                <a:lnTo>
                  <a:pt x="0" y="45183"/>
                </a:lnTo>
                <a:lnTo>
                  <a:pt x="13019" y="22591"/>
                </a:lnTo>
                <a:lnTo>
                  <a:pt x="26037" y="0"/>
                </a:lnTo>
                <a:close/>
              </a:path>
            </a:pathLst>
          </a:custGeom>
          <a:noFill/>
          <a:ln w="19123" cap="flat">
            <a:solidFill>
              <a:schemeClr val="accent6">
                <a:lumMod val="60000"/>
                <a:lumOff val="40000"/>
              </a:schemeClr>
            </a:solidFill>
            <a:prstDash val="solid"/>
            <a:miter/>
          </a:ln>
        </p:spPr>
        <p:txBody>
          <a:bodyPr rtlCol="0" anchor="ctr"/>
          <a:lstStyle/>
          <a:p>
            <a:endParaRPr lang="de-DE"/>
          </a:p>
        </p:txBody>
      </p:sp>
      <p:sp>
        <p:nvSpPr>
          <p:cNvPr id="22" name="Freihandform 21">
            <a:extLst>
              <a:ext uri="{FF2B5EF4-FFF2-40B4-BE49-F238E27FC236}">
                <a16:creationId xmlns:a16="http://schemas.microsoft.com/office/drawing/2014/main" id="{A3E7AEDA-B558-534E-8561-2CB333719F9B}"/>
              </a:ext>
            </a:extLst>
          </p:cNvPr>
          <p:cNvSpPr/>
          <p:nvPr/>
        </p:nvSpPr>
        <p:spPr>
          <a:xfrm>
            <a:off x="4119076" y="2985143"/>
            <a:ext cx="52075" cy="45182"/>
          </a:xfrm>
          <a:custGeom>
            <a:avLst/>
            <a:gdLst>
              <a:gd name="connsiteX0" fmla="*/ 26038 w 52075"/>
              <a:gd name="connsiteY0" fmla="*/ 0 h 45182"/>
              <a:gd name="connsiteX1" fmla="*/ 39056 w 52075"/>
              <a:gd name="connsiteY1" fmla="*/ 22591 h 45182"/>
              <a:gd name="connsiteX2" fmla="*/ 52075 w 52075"/>
              <a:gd name="connsiteY2" fmla="*/ 45183 h 45182"/>
              <a:gd name="connsiteX3" fmla="*/ 26038 w 52075"/>
              <a:gd name="connsiteY3" fmla="*/ 45183 h 45182"/>
              <a:gd name="connsiteX4" fmla="*/ 0 w 52075"/>
              <a:gd name="connsiteY4" fmla="*/ 45183 h 45182"/>
              <a:gd name="connsiteX5" fmla="*/ 13019 w 52075"/>
              <a:gd name="connsiteY5" fmla="*/ 22591 h 45182"/>
              <a:gd name="connsiteX6" fmla="*/ 26038 w 52075"/>
              <a:gd name="connsiteY6" fmla="*/ 0 h 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75" h="45182">
                <a:moveTo>
                  <a:pt x="26038" y="0"/>
                </a:moveTo>
                <a:lnTo>
                  <a:pt x="39056" y="22591"/>
                </a:lnTo>
                <a:lnTo>
                  <a:pt x="52075" y="45183"/>
                </a:lnTo>
                <a:lnTo>
                  <a:pt x="26038" y="45183"/>
                </a:lnTo>
                <a:lnTo>
                  <a:pt x="0" y="45183"/>
                </a:lnTo>
                <a:lnTo>
                  <a:pt x="13019" y="22591"/>
                </a:lnTo>
                <a:lnTo>
                  <a:pt x="26038" y="0"/>
                </a:lnTo>
                <a:close/>
              </a:path>
            </a:pathLst>
          </a:custGeom>
          <a:noFill/>
          <a:ln w="19123" cap="flat">
            <a:solidFill>
              <a:schemeClr val="accent6">
                <a:lumMod val="60000"/>
                <a:lumOff val="40000"/>
              </a:schemeClr>
            </a:solidFill>
            <a:prstDash val="solid"/>
            <a:miter/>
          </a:ln>
        </p:spPr>
        <p:txBody>
          <a:bodyPr rtlCol="0" anchor="ctr"/>
          <a:lstStyle/>
          <a:p>
            <a:endParaRPr lang="de-DE"/>
          </a:p>
        </p:txBody>
      </p:sp>
      <p:sp>
        <p:nvSpPr>
          <p:cNvPr id="118" name="Freihandform 117">
            <a:extLst>
              <a:ext uri="{FF2B5EF4-FFF2-40B4-BE49-F238E27FC236}">
                <a16:creationId xmlns:a16="http://schemas.microsoft.com/office/drawing/2014/main" id="{57101595-2340-4C4A-959F-C74920CD3EB2}"/>
              </a:ext>
            </a:extLst>
          </p:cNvPr>
          <p:cNvSpPr/>
          <p:nvPr/>
        </p:nvSpPr>
        <p:spPr>
          <a:xfrm>
            <a:off x="3551100" y="2896054"/>
            <a:ext cx="52202" cy="45182"/>
          </a:xfrm>
          <a:custGeom>
            <a:avLst/>
            <a:gdLst>
              <a:gd name="connsiteX0" fmla="*/ 26165 w 52202"/>
              <a:gd name="connsiteY0" fmla="*/ 0 h 45182"/>
              <a:gd name="connsiteX1" fmla="*/ 39184 w 52202"/>
              <a:gd name="connsiteY1" fmla="*/ 22591 h 45182"/>
              <a:gd name="connsiteX2" fmla="*/ 52203 w 52202"/>
              <a:gd name="connsiteY2" fmla="*/ 45183 h 45182"/>
              <a:gd name="connsiteX3" fmla="*/ 26165 w 52202"/>
              <a:gd name="connsiteY3" fmla="*/ 45183 h 45182"/>
              <a:gd name="connsiteX4" fmla="*/ 0 w 52202"/>
              <a:gd name="connsiteY4" fmla="*/ 45183 h 45182"/>
              <a:gd name="connsiteX5" fmla="*/ 13019 w 52202"/>
              <a:gd name="connsiteY5" fmla="*/ 22591 h 45182"/>
              <a:gd name="connsiteX6" fmla="*/ 26165 w 52202"/>
              <a:gd name="connsiteY6" fmla="*/ 0 h 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2" h="45182">
                <a:moveTo>
                  <a:pt x="26165" y="0"/>
                </a:moveTo>
                <a:lnTo>
                  <a:pt x="39184" y="22591"/>
                </a:lnTo>
                <a:lnTo>
                  <a:pt x="52203" y="45183"/>
                </a:lnTo>
                <a:lnTo>
                  <a:pt x="26165" y="45183"/>
                </a:lnTo>
                <a:lnTo>
                  <a:pt x="0" y="45183"/>
                </a:lnTo>
                <a:lnTo>
                  <a:pt x="13019" y="22591"/>
                </a:lnTo>
                <a:lnTo>
                  <a:pt x="26165" y="0"/>
                </a:lnTo>
                <a:close/>
              </a:path>
            </a:pathLst>
          </a:custGeom>
          <a:noFill/>
          <a:ln w="19123" cap="flat">
            <a:solidFill>
              <a:schemeClr val="accent6">
                <a:lumMod val="60000"/>
                <a:lumOff val="40000"/>
              </a:schemeClr>
            </a:solidFill>
            <a:prstDash val="solid"/>
            <a:miter/>
          </a:ln>
        </p:spPr>
        <p:txBody>
          <a:bodyPr rtlCol="0" anchor="ctr"/>
          <a:lstStyle/>
          <a:p>
            <a:endParaRPr lang="de-DE"/>
          </a:p>
        </p:txBody>
      </p:sp>
      <p:sp>
        <p:nvSpPr>
          <p:cNvPr id="132" name="Freihandform 131">
            <a:extLst>
              <a:ext uri="{FF2B5EF4-FFF2-40B4-BE49-F238E27FC236}">
                <a16:creationId xmlns:a16="http://schemas.microsoft.com/office/drawing/2014/main" id="{350EF968-57DB-634B-AE43-2BC1F4F87643}"/>
              </a:ext>
            </a:extLst>
          </p:cNvPr>
          <p:cNvSpPr/>
          <p:nvPr/>
        </p:nvSpPr>
        <p:spPr>
          <a:xfrm>
            <a:off x="1699883" y="1896926"/>
            <a:ext cx="3315191" cy="361334"/>
          </a:xfrm>
          <a:custGeom>
            <a:avLst/>
            <a:gdLst>
              <a:gd name="connsiteX0" fmla="*/ 0 w 3315191"/>
              <a:gd name="connsiteY0" fmla="*/ 0 h 361334"/>
              <a:gd name="connsiteX1" fmla="*/ 1074942 w 3315191"/>
              <a:gd name="connsiteY1" fmla="*/ 0 h 361334"/>
              <a:gd name="connsiteX2" fmla="*/ 1074942 w 3315191"/>
              <a:gd name="connsiteY2" fmla="*/ 97641 h 361334"/>
              <a:gd name="connsiteX3" fmla="*/ 1653384 w 3315191"/>
              <a:gd name="connsiteY3" fmla="*/ 97641 h 361334"/>
              <a:gd name="connsiteX4" fmla="*/ 1653384 w 3315191"/>
              <a:gd name="connsiteY4" fmla="*/ 178051 h 361334"/>
              <a:gd name="connsiteX5" fmla="*/ 2318745 w 3315191"/>
              <a:gd name="connsiteY5" fmla="*/ 178051 h 361334"/>
              <a:gd name="connsiteX6" fmla="*/ 2318745 w 3315191"/>
              <a:gd name="connsiteY6" fmla="*/ 267778 h 361334"/>
              <a:gd name="connsiteX7" fmla="*/ 2903441 w 3315191"/>
              <a:gd name="connsiteY7" fmla="*/ 267778 h 361334"/>
              <a:gd name="connsiteX8" fmla="*/ 2903441 w 3315191"/>
              <a:gd name="connsiteY8" fmla="*/ 361335 h 361334"/>
              <a:gd name="connsiteX9" fmla="*/ 3315191 w 3315191"/>
              <a:gd name="connsiteY9" fmla="*/ 361335 h 36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5191" h="361334">
                <a:moveTo>
                  <a:pt x="0" y="0"/>
                </a:moveTo>
                <a:lnTo>
                  <a:pt x="1074942" y="0"/>
                </a:lnTo>
                <a:lnTo>
                  <a:pt x="1074942" y="97641"/>
                </a:lnTo>
                <a:lnTo>
                  <a:pt x="1653384" y="97641"/>
                </a:lnTo>
                <a:lnTo>
                  <a:pt x="1653384" y="178051"/>
                </a:lnTo>
                <a:lnTo>
                  <a:pt x="2318745" y="178051"/>
                </a:lnTo>
                <a:lnTo>
                  <a:pt x="2318745" y="267778"/>
                </a:lnTo>
                <a:lnTo>
                  <a:pt x="2903441" y="267778"/>
                </a:lnTo>
                <a:lnTo>
                  <a:pt x="2903441" y="361335"/>
                </a:lnTo>
                <a:lnTo>
                  <a:pt x="3315191" y="361335"/>
                </a:lnTo>
              </a:path>
            </a:pathLst>
          </a:custGeom>
          <a:noFill/>
          <a:ln w="19123" cap="flat">
            <a:solidFill>
              <a:srgbClr val="D1B25C"/>
            </a:solidFill>
            <a:prstDash val="solid"/>
            <a:miter/>
          </a:ln>
        </p:spPr>
        <p:txBody>
          <a:bodyPr rtlCol="0" anchor="ctr"/>
          <a:lstStyle/>
          <a:p>
            <a:endParaRPr lang="de-DE"/>
          </a:p>
        </p:txBody>
      </p:sp>
      <p:sp>
        <p:nvSpPr>
          <p:cNvPr id="133" name="Freihandform 132">
            <a:extLst>
              <a:ext uri="{FF2B5EF4-FFF2-40B4-BE49-F238E27FC236}">
                <a16:creationId xmlns:a16="http://schemas.microsoft.com/office/drawing/2014/main" id="{2BB733E9-820E-EB4C-863B-CFC07E3068CE}"/>
              </a:ext>
            </a:extLst>
          </p:cNvPr>
          <p:cNvSpPr/>
          <p:nvPr/>
        </p:nvSpPr>
        <p:spPr>
          <a:xfrm>
            <a:off x="3958639" y="2039750"/>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34" name="Freihandform 133">
            <a:extLst>
              <a:ext uri="{FF2B5EF4-FFF2-40B4-BE49-F238E27FC236}">
                <a16:creationId xmlns:a16="http://schemas.microsoft.com/office/drawing/2014/main" id="{CA9A4D36-3E33-4245-92AD-1962DF04FB27}"/>
              </a:ext>
            </a:extLst>
          </p:cNvPr>
          <p:cNvSpPr/>
          <p:nvPr/>
        </p:nvSpPr>
        <p:spPr>
          <a:xfrm>
            <a:off x="4005992" y="2122075"/>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35" name="Freihandform 134">
            <a:extLst>
              <a:ext uri="{FF2B5EF4-FFF2-40B4-BE49-F238E27FC236}">
                <a16:creationId xmlns:a16="http://schemas.microsoft.com/office/drawing/2014/main" id="{DCF7CDCA-C0AC-9447-97FA-DDAAFF8A716B}"/>
              </a:ext>
            </a:extLst>
          </p:cNvPr>
          <p:cNvSpPr/>
          <p:nvPr/>
        </p:nvSpPr>
        <p:spPr>
          <a:xfrm>
            <a:off x="4324824" y="2122075"/>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36" name="Freihandform 135">
            <a:extLst>
              <a:ext uri="{FF2B5EF4-FFF2-40B4-BE49-F238E27FC236}">
                <a16:creationId xmlns:a16="http://schemas.microsoft.com/office/drawing/2014/main" id="{7E38FA27-3632-204E-BBB3-D1056E0E0DAC}"/>
              </a:ext>
            </a:extLst>
          </p:cNvPr>
          <p:cNvSpPr/>
          <p:nvPr/>
        </p:nvSpPr>
        <p:spPr>
          <a:xfrm>
            <a:off x="4535166" y="2122075"/>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37" name="Freihandform 136">
            <a:extLst>
              <a:ext uri="{FF2B5EF4-FFF2-40B4-BE49-F238E27FC236}">
                <a16:creationId xmlns:a16="http://schemas.microsoft.com/office/drawing/2014/main" id="{2BD25886-3F0C-3B4F-A855-76B4C678DE0E}"/>
              </a:ext>
            </a:extLst>
          </p:cNvPr>
          <p:cNvSpPr/>
          <p:nvPr/>
        </p:nvSpPr>
        <p:spPr>
          <a:xfrm>
            <a:off x="4564905" y="2220481"/>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38" name="Freihandform 137">
            <a:extLst>
              <a:ext uri="{FF2B5EF4-FFF2-40B4-BE49-F238E27FC236}">
                <a16:creationId xmlns:a16="http://schemas.microsoft.com/office/drawing/2014/main" id="{07250253-6007-504F-AB56-CD977C0C1898}"/>
              </a:ext>
            </a:extLst>
          </p:cNvPr>
          <p:cNvSpPr/>
          <p:nvPr/>
        </p:nvSpPr>
        <p:spPr>
          <a:xfrm>
            <a:off x="4646209" y="2220481"/>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4" y="75560"/>
                  <a:pt x="0" y="58645"/>
                  <a:pt x="0" y="37780"/>
                </a:cubicBezTo>
                <a:cubicBezTo>
                  <a:pt x="0" y="16915"/>
                  <a:pt x="16914"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39" name="Freihandform 138">
            <a:extLst>
              <a:ext uri="{FF2B5EF4-FFF2-40B4-BE49-F238E27FC236}">
                <a16:creationId xmlns:a16="http://schemas.microsoft.com/office/drawing/2014/main" id="{AD57C534-C550-A248-B05A-36A0281DC3FA}"/>
              </a:ext>
            </a:extLst>
          </p:cNvPr>
          <p:cNvSpPr/>
          <p:nvPr/>
        </p:nvSpPr>
        <p:spPr>
          <a:xfrm>
            <a:off x="4608429" y="2220481"/>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40" name="Freihandform 139">
            <a:extLst>
              <a:ext uri="{FF2B5EF4-FFF2-40B4-BE49-F238E27FC236}">
                <a16:creationId xmlns:a16="http://schemas.microsoft.com/office/drawing/2014/main" id="{F5839E12-2FF5-2C4B-BAC2-5A722C582A24}"/>
              </a:ext>
            </a:extLst>
          </p:cNvPr>
          <p:cNvSpPr/>
          <p:nvPr/>
        </p:nvSpPr>
        <p:spPr>
          <a:xfrm>
            <a:off x="4580349" y="2220481"/>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41" name="Freihandform 140">
            <a:extLst>
              <a:ext uri="{FF2B5EF4-FFF2-40B4-BE49-F238E27FC236}">
                <a16:creationId xmlns:a16="http://schemas.microsoft.com/office/drawing/2014/main" id="{7456BB12-E5A1-AE48-92D5-9F687102B158}"/>
              </a:ext>
            </a:extLst>
          </p:cNvPr>
          <p:cNvSpPr/>
          <p:nvPr/>
        </p:nvSpPr>
        <p:spPr>
          <a:xfrm>
            <a:off x="4593240" y="2220481"/>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42" name="Freihandform 141">
            <a:extLst>
              <a:ext uri="{FF2B5EF4-FFF2-40B4-BE49-F238E27FC236}">
                <a16:creationId xmlns:a16="http://schemas.microsoft.com/office/drawing/2014/main" id="{F7FC5027-521D-D744-B78D-4D12738B39E7}"/>
              </a:ext>
            </a:extLst>
          </p:cNvPr>
          <p:cNvSpPr/>
          <p:nvPr/>
        </p:nvSpPr>
        <p:spPr>
          <a:xfrm>
            <a:off x="4622979" y="2220481"/>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43" name="Freihandform 142">
            <a:extLst>
              <a:ext uri="{FF2B5EF4-FFF2-40B4-BE49-F238E27FC236}">
                <a16:creationId xmlns:a16="http://schemas.microsoft.com/office/drawing/2014/main" id="{FEBCF7D5-7AA1-6745-B1DF-0CEE474DD275}"/>
              </a:ext>
            </a:extLst>
          </p:cNvPr>
          <p:cNvSpPr/>
          <p:nvPr/>
        </p:nvSpPr>
        <p:spPr>
          <a:xfrm>
            <a:off x="4631020" y="2220481"/>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45" name="Freihandform 144">
            <a:extLst>
              <a:ext uri="{FF2B5EF4-FFF2-40B4-BE49-F238E27FC236}">
                <a16:creationId xmlns:a16="http://schemas.microsoft.com/office/drawing/2014/main" id="{CF3CF64C-38BA-AE4A-8542-B9015816CCF0}"/>
              </a:ext>
            </a:extLst>
          </p:cNvPr>
          <p:cNvSpPr/>
          <p:nvPr/>
        </p:nvSpPr>
        <p:spPr>
          <a:xfrm>
            <a:off x="2139968" y="1865911"/>
            <a:ext cx="63306" cy="63306"/>
          </a:xfrm>
          <a:custGeom>
            <a:avLst/>
            <a:gdLst>
              <a:gd name="connsiteX0" fmla="*/ 63307 w 63306"/>
              <a:gd name="connsiteY0" fmla="*/ 31653 h 63306"/>
              <a:gd name="connsiteX1" fmla="*/ 31653 w 63306"/>
              <a:gd name="connsiteY1" fmla="*/ 63307 h 63306"/>
              <a:gd name="connsiteX2" fmla="*/ 0 w 63306"/>
              <a:gd name="connsiteY2" fmla="*/ 31653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3"/>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46" name="Freihandform 145">
            <a:extLst>
              <a:ext uri="{FF2B5EF4-FFF2-40B4-BE49-F238E27FC236}">
                <a16:creationId xmlns:a16="http://schemas.microsoft.com/office/drawing/2014/main" id="{677B48F6-D2F4-A84F-A63F-8C77A6F65B87}"/>
              </a:ext>
            </a:extLst>
          </p:cNvPr>
          <p:cNvSpPr/>
          <p:nvPr/>
        </p:nvSpPr>
        <p:spPr>
          <a:xfrm>
            <a:off x="3958894" y="1971721"/>
            <a:ext cx="63306" cy="63306"/>
          </a:xfrm>
          <a:custGeom>
            <a:avLst/>
            <a:gdLst>
              <a:gd name="connsiteX0" fmla="*/ 63307 w 63306"/>
              <a:gd name="connsiteY0" fmla="*/ 31653 h 63306"/>
              <a:gd name="connsiteX1" fmla="*/ 31653 w 63306"/>
              <a:gd name="connsiteY1" fmla="*/ 63307 h 63306"/>
              <a:gd name="connsiteX2" fmla="*/ 0 w 63306"/>
              <a:gd name="connsiteY2" fmla="*/ 31653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3"/>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47" name="Freihandform 146">
            <a:extLst>
              <a:ext uri="{FF2B5EF4-FFF2-40B4-BE49-F238E27FC236}">
                <a16:creationId xmlns:a16="http://schemas.microsoft.com/office/drawing/2014/main" id="{DC570957-A9C8-9342-9F9A-33CDC0C31EBD}"/>
              </a:ext>
            </a:extLst>
          </p:cNvPr>
          <p:cNvSpPr/>
          <p:nvPr/>
        </p:nvSpPr>
        <p:spPr>
          <a:xfrm>
            <a:off x="4050536" y="1971721"/>
            <a:ext cx="63306" cy="63306"/>
          </a:xfrm>
          <a:custGeom>
            <a:avLst/>
            <a:gdLst>
              <a:gd name="connsiteX0" fmla="*/ 63307 w 63306"/>
              <a:gd name="connsiteY0" fmla="*/ 31653 h 63306"/>
              <a:gd name="connsiteX1" fmla="*/ 31654 w 63306"/>
              <a:gd name="connsiteY1" fmla="*/ 63307 h 63306"/>
              <a:gd name="connsiteX2" fmla="*/ 0 w 63306"/>
              <a:gd name="connsiteY2" fmla="*/ 31653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3"/>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48" name="Freihandform 147">
            <a:extLst>
              <a:ext uri="{FF2B5EF4-FFF2-40B4-BE49-F238E27FC236}">
                <a16:creationId xmlns:a16="http://schemas.microsoft.com/office/drawing/2014/main" id="{8DB3C194-7A9C-1A49-9AEC-3FD131E85B47}"/>
              </a:ext>
            </a:extLst>
          </p:cNvPr>
          <p:cNvSpPr/>
          <p:nvPr/>
        </p:nvSpPr>
        <p:spPr>
          <a:xfrm>
            <a:off x="4229991" y="1971721"/>
            <a:ext cx="63306" cy="63306"/>
          </a:xfrm>
          <a:custGeom>
            <a:avLst/>
            <a:gdLst>
              <a:gd name="connsiteX0" fmla="*/ 63307 w 63306"/>
              <a:gd name="connsiteY0" fmla="*/ 31653 h 63306"/>
              <a:gd name="connsiteX1" fmla="*/ 31654 w 63306"/>
              <a:gd name="connsiteY1" fmla="*/ 63307 h 63306"/>
              <a:gd name="connsiteX2" fmla="*/ 0 w 63306"/>
              <a:gd name="connsiteY2" fmla="*/ 31653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3"/>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49" name="Freihandform 148">
            <a:extLst>
              <a:ext uri="{FF2B5EF4-FFF2-40B4-BE49-F238E27FC236}">
                <a16:creationId xmlns:a16="http://schemas.microsoft.com/office/drawing/2014/main" id="{A8202DEB-8C54-E84D-BD53-6504A5F19A8B}"/>
              </a:ext>
            </a:extLst>
          </p:cNvPr>
          <p:cNvSpPr/>
          <p:nvPr/>
        </p:nvSpPr>
        <p:spPr>
          <a:xfrm>
            <a:off x="4261517" y="1971721"/>
            <a:ext cx="63306" cy="63306"/>
          </a:xfrm>
          <a:custGeom>
            <a:avLst/>
            <a:gdLst>
              <a:gd name="connsiteX0" fmla="*/ 63307 w 63306"/>
              <a:gd name="connsiteY0" fmla="*/ 31653 h 63306"/>
              <a:gd name="connsiteX1" fmla="*/ 31654 w 63306"/>
              <a:gd name="connsiteY1" fmla="*/ 63307 h 63306"/>
              <a:gd name="connsiteX2" fmla="*/ 0 w 63306"/>
              <a:gd name="connsiteY2" fmla="*/ 31653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3"/>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50" name="Freihandform 149">
            <a:extLst>
              <a:ext uri="{FF2B5EF4-FFF2-40B4-BE49-F238E27FC236}">
                <a16:creationId xmlns:a16="http://schemas.microsoft.com/office/drawing/2014/main" id="{D32D35BC-B57A-0647-AD88-F207D49F763A}"/>
              </a:ext>
            </a:extLst>
          </p:cNvPr>
          <p:cNvSpPr/>
          <p:nvPr/>
        </p:nvSpPr>
        <p:spPr>
          <a:xfrm>
            <a:off x="4449396" y="2014351"/>
            <a:ext cx="63306" cy="63306"/>
          </a:xfrm>
          <a:custGeom>
            <a:avLst/>
            <a:gdLst>
              <a:gd name="connsiteX0" fmla="*/ 63307 w 63306"/>
              <a:gd name="connsiteY0" fmla="*/ 31653 h 63306"/>
              <a:gd name="connsiteX1" fmla="*/ 31654 w 63306"/>
              <a:gd name="connsiteY1" fmla="*/ 63307 h 63306"/>
              <a:gd name="connsiteX2" fmla="*/ 0 w 63306"/>
              <a:gd name="connsiteY2" fmla="*/ 31654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4"/>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51" name="Freihandform 150">
            <a:extLst>
              <a:ext uri="{FF2B5EF4-FFF2-40B4-BE49-F238E27FC236}">
                <a16:creationId xmlns:a16="http://schemas.microsoft.com/office/drawing/2014/main" id="{8FF701CE-A3B9-DC46-BAF2-D0AF0641CC2F}"/>
              </a:ext>
            </a:extLst>
          </p:cNvPr>
          <p:cNvSpPr/>
          <p:nvPr/>
        </p:nvSpPr>
        <p:spPr>
          <a:xfrm>
            <a:off x="4533252" y="2014351"/>
            <a:ext cx="63306" cy="63306"/>
          </a:xfrm>
          <a:custGeom>
            <a:avLst/>
            <a:gdLst>
              <a:gd name="connsiteX0" fmla="*/ 63307 w 63306"/>
              <a:gd name="connsiteY0" fmla="*/ 31653 h 63306"/>
              <a:gd name="connsiteX1" fmla="*/ 31653 w 63306"/>
              <a:gd name="connsiteY1" fmla="*/ 63307 h 63306"/>
              <a:gd name="connsiteX2" fmla="*/ 0 w 63306"/>
              <a:gd name="connsiteY2" fmla="*/ 31654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4"/>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52" name="Freihandform 151">
            <a:extLst>
              <a:ext uri="{FF2B5EF4-FFF2-40B4-BE49-F238E27FC236}">
                <a16:creationId xmlns:a16="http://schemas.microsoft.com/office/drawing/2014/main" id="{F3A5CC59-6CFA-064B-A1CF-50EE93BB4DDA}"/>
              </a:ext>
            </a:extLst>
          </p:cNvPr>
          <p:cNvSpPr/>
          <p:nvPr/>
        </p:nvSpPr>
        <p:spPr>
          <a:xfrm>
            <a:off x="4551248" y="2014351"/>
            <a:ext cx="63306" cy="63306"/>
          </a:xfrm>
          <a:custGeom>
            <a:avLst/>
            <a:gdLst>
              <a:gd name="connsiteX0" fmla="*/ 63307 w 63306"/>
              <a:gd name="connsiteY0" fmla="*/ 31653 h 63306"/>
              <a:gd name="connsiteX1" fmla="*/ 31654 w 63306"/>
              <a:gd name="connsiteY1" fmla="*/ 63307 h 63306"/>
              <a:gd name="connsiteX2" fmla="*/ 0 w 63306"/>
              <a:gd name="connsiteY2" fmla="*/ 31654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4"/>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53" name="Freihandform 152">
            <a:extLst>
              <a:ext uri="{FF2B5EF4-FFF2-40B4-BE49-F238E27FC236}">
                <a16:creationId xmlns:a16="http://schemas.microsoft.com/office/drawing/2014/main" id="{816A478B-6A27-1847-A8E5-3CC511D341D3}"/>
              </a:ext>
            </a:extLst>
          </p:cNvPr>
          <p:cNvSpPr/>
          <p:nvPr/>
        </p:nvSpPr>
        <p:spPr>
          <a:xfrm>
            <a:off x="4621065" y="2014351"/>
            <a:ext cx="63306" cy="63306"/>
          </a:xfrm>
          <a:custGeom>
            <a:avLst/>
            <a:gdLst>
              <a:gd name="connsiteX0" fmla="*/ 63307 w 63306"/>
              <a:gd name="connsiteY0" fmla="*/ 31653 h 63306"/>
              <a:gd name="connsiteX1" fmla="*/ 31654 w 63306"/>
              <a:gd name="connsiteY1" fmla="*/ 63307 h 63306"/>
              <a:gd name="connsiteX2" fmla="*/ 0 w 63306"/>
              <a:gd name="connsiteY2" fmla="*/ 31654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4"/>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54" name="Freihandform 153">
            <a:extLst>
              <a:ext uri="{FF2B5EF4-FFF2-40B4-BE49-F238E27FC236}">
                <a16:creationId xmlns:a16="http://schemas.microsoft.com/office/drawing/2014/main" id="{555217E5-BA76-014A-AC44-1234ABB988A5}"/>
              </a:ext>
            </a:extLst>
          </p:cNvPr>
          <p:cNvSpPr/>
          <p:nvPr/>
        </p:nvSpPr>
        <p:spPr>
          <a:xfrm>
            <a:off x="4604217" y="2014351"/>
            <a:ext cx="63306" cy="63306"/>
          </a:xfrm>
          <a:custGeom>
            <a:avLst/>
            <a:gdLst>
              <a:gd name="connsiteX0" fmla="*/ 63307 w 63306"/>
              <a:gd name="connsiteY0" fmla="*/ 31653 h 63306"/>
              <a:gd name="connsiteX1" fmla="*/ 31653 w 63306"/>
              <a:gd name="connsiteY1" fmla="*/ 63307 h 63306"/>
              <a:gd name="connsiteX2" fmla="*/ 0 w 63306"/>
              <a:gd name="connsiteY2" fmla="*/ 31654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4"/>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55" name="Freihandform 154">
            <a:extLst>
              <a:ext uri="{FF2B5EF4-FFF2-40B4-BE49-F238E27FC236}">
                <a16:creationId xmlns:a16="http://schemas.microsoft.com/office/drawing/2014/main" id="{557D3D8F-2819-6D4C-BEC8-677F54B18E07}"/>
              </a:ext>
            </a:extLst>
          </p:cNvPr>
          <p:cNvSpPr/>
          <p:nvPr/>
        </p:nvSpPr>
        <p:spPr>
          <a:xfrm>
            <a:off x="4589411" y="2014351"/>
            <a:ext cx="63306" cy="63306"/>
          </a:xfrm>
          <a:custGeom>
            <a:avLst/>
            <a:gdLst>
              <a:gd name="connsiteX0" fmla="*/ 63307 w 63306"/>
              <a:gd name="connsiteY0" fmla="*/ 31653 h 63306"/>
              <a:gd name="connsiteX1" fmla="*/ 31654 w 63306"/>
              <a:gd name="connsiteY1" fmla="*/ 63307 h 63306"/>
              <a:gd name="connsiteX2" fmla="*/ 0 w 63306"/>
              <a:gd name="connsiteY2" fmla="*/ 31654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4"/>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56" name="Freihandform 155">
            <a:extLst>
              <a:ext uri="{FF2B5EF4-FFF2-40B4-BE49-F238E27FC236}">
                <a16:creationId xmlns:a16="http://schemas.microsoft.com/office/drawing/2014/main" id="{556635C9-DCEB-1B48-ABB5-63E9ADC340FC}"/>
              </a:ext>
            </a:extLst>
          </p:cNvPr>
          <p:cNvSpPr/>
          <p:nvPr/>
        </p:nvSpPr>
        <p:spPr>
          <a:xfrm>
            <a:off x="4572563" y="2014351"/>
            <a:ext cx="63306" cy="63306"/>
          </a:xfrm>
          <a:custGeom>
            <a:avLst/>
            <a:gdLst>
              <a:gd name="connsiteX0" fmla="*/ 63307 w 63306"/>
              <a:gd name="connsiteY0" fmla="*/ 31653 h 63306"/>
              <a:gd name="connsiteX1" fmla="*/ 31654 w 63306"/>
              <a:gd name="connsiteY1" fmla="*/ 63307 h 63306"/>
              <a:gd name="connsiteX2" fmla="*/ 0 w 63306"/>
              <a:gd name="connsiteY2" fmla="*/ 31654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4"/>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57" name="Freihandform 156">
            <a:extLst>
              <a:ext uri="{FF2B5EF4-FFF2-40B4-BE49-F238E27FC236}">
                <a16:creationId xmlns:a16="http://schemas.microsoft.com/office/drawing/2014/main" id="{4C9663F4-C170-8A45-BC1D-18C348235F1C}"/>
              </a:ext>
            </a:extLst>
          </p:cNvPr>
          <p:cNvSpPr/>
          <p:nvPr/>
        </p:nvSpPr>
        <p:spPr>
          <a:xfrm>
            <a:off x="4557758" y="2014351"/>
            <a:ext cx="63306" cy="63306"/>
          </a:xfrm>
          <a:custGeom>
            <a:avLst/>
            <a:gdLst>
              <a:gd name="connsiteX0" fmla="*/ 63307 w 63306"/>
              <a:gd name="connsiteY0" fmla="*/ 31653 h 63306"/>
              <a:gd name="connsiteX1" fmla="*/ 31653 w 63306"/>
              <a:gd name="connsiteY1" fmla="*/ 63307 h 63306"/>
              <a:gd name="connsiteX2" fmla="*/ 0 w 63306"/>
              <a:gd name="connsiteY2" fmla="*/ 31654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4"/>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58" name="Freihandform 157">
            <a:extLst>
              <a:ext uri="{FF2B5EF4-FFF2-40B4-BE49-F238E27FC236}">
                <a16:creationId xmlns:a16="http://schemas.microsoft.com/office/drawing/2014/main" id="{D097562D-716C-424D-8F59-86859A70C8CB}"/>
              </a:ext>
            </a:extLst>
          </p:cNvPr>
          <p:cNvSpPr/>
          <p:nvPr/>
        </p:nvSpPr>
        <p:spPr>
          <a:xfrm>
            <a:off x="4762995" y="2014351"/>
            <a:ext cx="63306" cy="63306"/>
          </a:xfrm>
          <a:custGeom>
            <a:avLst/>
            <a:gdLst>
              <a:gd name="connsiteX0" fmla="*/ 63307 w 63306"/>
              <a:gd name="connsiteY0" fmla="*/ 31653 h 63306"/>
              <a:gd name="connsiteX1" fmla="*/ 31653 w 63306"/>
              <a:gd name="connsiteY1" fmla="*/ 63307 h 63306"/>
              <a:gd name="connsiteX2" fmla="*/ 0 w 63306"/>
              <a:gd name="connsiteY2" fmla="*/ 31654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4"/>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59" name="Freihandform 158">
            <a:extLst>
              <a:ext uri="{FF2B5EF4-FFF2-40B4-BE49-F238E27FC236}">
                <a16:creationId xmlns:a16="http://schemas.microsoft.com/office/drawing/2014/main" id="{AF615346-3F91-5C4B-9562-46E5E0FCCA1D}"/>
              </a:ext>
            </a:extLst>
          </p:cNvPr>
          <p:cNvSpPr/>
          <p:nvPr/>
        </p:nvSpPr>
        <p:spPr>
          <a:xfrm>
            <a:off x="4884248" y="2014351"/>
            <a:ext cx="63306" cy="63306"/>
          </a:xfrm>
          <a:custGeom>
            <a:avLst/>
            <a:gdLst>
              <a:gd name="connsiteX0" fmla="*/ 63307 w 63306"/>
              <a:gd name="connsiteY0" fmla="*/ 31653 h 63306"/>
              <a:gd name="connsiteX1" fmla="*/ 31653 w 63306"/>
              <a:gd name="connsiteY1" fmla="*/ 63307 h 63306"/>
              <a:gd name="connsiteX2" fmla="*/ 0 w 63306"/>
              <a:gd name="connsiteY2" fmla="*/ 31654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4"/>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60" name="Freihandform 159">
            <a:extLst>
              <a:ext uri="{FF2B5EF4-FFF2-40B4-BE49-F238E27FC236}">
                <a16:creationId xmlns:a16="http://schemas.microsoft.com/office/drawing/2014/main" id="{EFAA706A-0C6B-5B41-A3CD-91E66DC69F8D}"/>
              </a:ext>
            </a:extLst>
          </p:cNvPr>
          <p:cNvSpPr/>
          <p:nvPr/>
        </p:nvSpPr>
        <p:spPr>
          <a:xfrm>
            <a:off x="4939769" y="2014351"/>
            <a:ext cx="63306" cy="63306"/>
          </a:xfrm>
          <a:custGeom>
            <a:avLst/>
            <a:gdLst>
              <a:gd name="connsiteX0" fmla="*/ 63307 w 63306"/>
              <a:gd name="connsiteY0" fmla="*/ 31653 h 63306"/>
              <a:gd name="connsiteX1" fmla="*/ 31653 w 63306"/>
              <a:gd name="connsiteY1" fmla="*/ 63307 h 63306"/>
              <a:gd name="connsiteX2" fmla="*/ 0 w 63306"/>
              <a:gd name="connsiteY2" fmla="*/ 31654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4"/>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61" name="Freihandform 160">
            <a:extLst>
              <a:ext uri="{FF2B5EF4-FFF2-40B4-BE49-F238E27FC236}">
                <a16:creationId xmlns:a16="http://schemas.microsoft.com/office/drawing/2014/main" id="{71B53B71-AC96-1841-9647-0777707DF539}"/>
              </a:ext>
            </a:extLst>
          </p:cNvPr>
          <p:cNvSpPr/>
          <p:nvPr/>
        </p:nvSpPr>
        <p:spPr>
          <a:xfrm>
            <a:off x="4908243" y="2014351"/>
            <a:ext cx="63306" cy="63306"/>
          </a:xfrm>
          <a:custGeom>
            <a:avLst/>
            <a:gdLst>
              <a:gd name="connsiteX0" fmla="*/ 63307 w 63306"/>
              <a:gd name="connsiteY0" fmla="*/ 31653 h 63306"/>
              <a:gd name="connsiteX1" fmla="*/ 31653 w 63306"/>
              <a:gd name="connsiteY1" fmla="*/ 63307 h 63306"/>
              <a:gd name="connsiteX2" fmla="*/ 0 w 63306"/>
              <a:gd name="connsiteY2" fmla="*/ 31654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4"/>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62" name="Freihandform 161">
            <a:extLst>
              <a:ext uri="{FF2B5EF4-FFF2-40B4-BE49-F238E27FC236}">
                <a16:creationId xmlns:a16="http://schemas.microsoft.com/office/drawing/2014/main" id="{1E1B6940-9DCB-AE47-A56E-73F33CA6BD74}"/>
              </a:ext>
            </a:extLst>
          </p:cNvPr>
          <p:cNvSpPr/>
          <p:nvPr/>
        </p:nvSpPr>
        <p:spPr>
          <a:xfrm>
            <a:off x="1713157" y="1897565"/>
            <a:ext cx="3288643" cy="887957"/>
          </a:xfrm>
          <a:custGeom>
            <a:avLst/>
            <a:gdLst>
              <a:gd name="connsiteX0" fmla="*/ 0 w 3288643"/>
              <a:gd name="connsiteY0" fmla="*/ 0 h 887957"/>
              <a:gd name="connsiteX1" fmla="*/ 1337104 w 3288643"/>
              <a:gd name="connsiteY1" fmla="*/ 0 h 887957"/>
              <a:gd name="connsiteX2" fmla="*/ 1337104 w 3288643"/>
              <a:gd name="connsiteY2" fmla="*/ 141930 h 887957"/>
              <a:gd name="connsiteX3" fmla="*/ 1349995 w 3288643"/>
              <a:gd name="connsiteY3" fmla="*/ 141930 h 887957"/>
              <a:gd name="connsiteX4" fmla="*/ 1349995 w 3288643"/>
              <a:gd name="connsiteY4" fmla="*/ 286541 h 887957"/>
              <a:gd name="connsiteX5" fmla="*/ 1855941 w 3288643"/>
              <a:gd name="connsiteY5" fmla="*/ 286541 h 887957"/>
              <a:gd name="connsiteX6" fmla="*/ 1855941 w 3288643"/>
              <a:gd name="connsiteY6" fmla="*/ 425918 h 887957"/>
              <a:gd name="connsiteX7" fmla="*/ 2638088 w 3288643"/>
              <a:gd name="connsiteY7" fmla="*/ 425918 h 887957"/>
              <a:gd name="connsiteX8" fmla="*/ 2638088 w 3288643"/>
              <a:gd name="connsiteY8" fmla="*/ 573081 h 887957"/>
              <a:gd name="connsiteX9" fmla="*/ 3051115 w 3288643"/>
              <a:gd name="connsiteY9" fmla="*/ 573081 h 887957"/>
              <a:gd name="connsiteX10" fmla="*/ 3051115 w 3288643"/>
              <a:gd name="connsiteY10" fmla="*/ 740794 h 887957"/>
              <a:gd name="connsiteX11" fmla="*/ 3077025 w 3288643"/>
              <a:gd name="connsiteY11" fmla="*/ 740794 h 887957"/>
              <a:gd name="connsiteX12" fmla="*/ 3077025 w 3288643"/>
              <a:gd name="connsiteY12" fmla="*/ 887957 h 887957"/>
              <a:gd name="connsiteX13" fmla="*/ 3288644 w 3288643"/>
              <a:gd name="connsiteY13" fmla="*/ 887957 h 88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8643" h="887957">
                <a:moveTo>
                  <a:pt x="0" y="0"/>
                </a:moveTo>
                <a:lnTo>
                  <a:pt x="1337104" y="0"/>
                </a:lnTo>
                <a:lnTo>
                  <a:pt x="1337104" y="141930"/>
                </a:lnTo>
                <a:lnTo>
                  <a:pt x="1349995" y="141930"/>
                </a:lnTo>
                <a:lnTo>
                  <a:pt x="1349995" y="286541"/>
                </a:lnTo>
                <a:lnTo>
                  <a:pt x="1855941" y="286541"/>
                </a:lnTo>
                <a:lnTo>
                  <a:pt x="1855941" y="425918"/>
                </a:lnTo>
                <a:lnTo>
                  <a:pt x="2638088" y="425918"/>
                </a:lnTo>
                <a:lnTo>
                  <a:pt x="2638088" y="573081"/>
                </a:lnTo>
                <a:lnTo>
                  <a:pt x="3051115" y="573081"/>
                </a:lnTo>
                <a:lnTo>
                  <a:pt x="3051115" y="740794"/>
                </a:lnTo>
                <a:lnTo>
                  <a:pt x="3077025" y="740794"/>
                </a:lnTo>
                <a:lnTo>
                  <a:pt x="3077025" y="887957"/>
                </a:lnTo>
                <a:lnTo>
                  <a:pt x="3288644" y="887957"/>
                </a:lnTo>
              </a:path>
            </a:pathLst>
          </a:custGeom>
          <a:noFill/>
          <a:ln w="19123" cap="flat">
            <a:solidFill>
              <a:schemeClr val="accent6"/>
            </a:solidFill>
            <a:prstDash val="solid"/>
            <a:miter/>
          </a:ln>
        </p:spPr>
        <p:txBody>
          <a:bodyPr rtlCol="0" anchor="ctr"/>
          <a:lstStyle/>
          <a:p>
            <a:endParaRPr lang="de-DE"/>
          </a:p>
        </p:txBody>
      </p:sp>
      <p:sp>
        <p:nvSpPr>
          <p:cNvPr id="163" name="Freihandform 162">
            <a:extLst>
              <a:ext uri="{FF2B5EF4-FFF2-40B4-BE49-F238E27FC236}">
                <a16:creationId xmlns:a16="http://schemas.microsoft.com/office/drawing/2014/main" id="{63F387D5-D7B3-4344-8ED2-2CB1203D8301}"/>
              </a:ext>
            </a:extLst>
          </p:cNvPr>
          <p:cNvSpPr/>
          <p:nvPr/>
        </p:nvSpPr>
        <p:spPr>
          <a:xfrm>
            <a:off x="3637127" y="2296424"/>
            <a:ext cx="52075" cy="45055"/>
          </a:xfrm>
          <a:custGeom>
            <a:avLst/>
            <a:gdLst>
              <a:gd name="connsiteX0" fmla="*/ 26038 w 52075"/>
              <a:gd name="connsiteY0" fmla="*/ 0 h 45055"/>
              <a:gd name="connsiteX1" fmla="*/ 39056 w 52075"/>
              <a:gd name="connsiteY1" fmla="*/ 22464 h 45055"/>
              <a:gd name="connsiteX2" fmla="*/ 52075 w 52075"/>
              <a:gd name="connsiteY2" fmla="*/ 45055 h 45055"/>
              <a:gd name="connsiteX3" fmla="*/ 26038 w 52075"/>
              <a:gd name="connsiteY3" fmla="*/ 45055 h 45055"/>
              <a:gd name="connsiteX4" fmla="*/ 0 w 52075"/>
              <a:gd name="connsiteY4" fmla="*/ 45055 h 45055"/>
              <a:gd name="connsiteX5" fmla="*/ 13019 w 52075"/>
              <a:gd name="connsiteY5" fmla="*/ 22464 h 45055"/>
              <a:gd name="connsiteX6" fmla="*/ 26038 w 52075"/>
              <a:gd name="connsiteY6" fmla="*/ 0 h 4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75" h="45055">
                <a:moveTo>
                  <a:pt x="26038" y="0"/>
                </a:moveTo>
                <a:lnTo>
                  <a:pt x="39056" y="22464"/>
                </a:lnTo>
                <a:lnTo>
                  <a:pt x="52075" y="45055"/>
                </a:lnTo>
                <a:lnTo>
                  <a:pt x="26038" y="45055"/>
                </a:lnTo>
                <a:lnTo>
                  <a:pt x="0" y="45055"/>
                </a:lnTo>
                <a:lnTo>
                  <a:pt x="13019" y="22464"/>
                </a:lnTo>
                <a:lnTo>
                  <a:pt x="26038" y="0"/>
                </a:lnTo>
                <a:close/>
              </a:path>
            </a:pathLst>
          </a:custGeom>
          <a:noFill/>
          <a:ln w="19123" cap="flat">
            <a:solidFill>
              <a:schemeClr val="accent6"/>
            </a:solidFill>
            <a:prstDash val="solid"/>
            <a:miter/>
          </a:ln>
        </p:spPr>
        <p:txBody>
          <a:bodyPr rtlCol="0" anchor="ctr"/>
          <a:lstStyle/>
          <a:p>
            <a:endParaRPr lang="de-DE"/>
          </a:p>
        </p:txBody>
      </p:sp>
      <p:sp>
        <p:nvSpPr>
          <p:cNvPr id="164" name="Freihandform 163">
            <a:extLst>
              <a:ext uri="{FF2B5EF4-FFF2-40B4-BE49-F238E27FC236}">
                <a16:creationId xmlns:a16="http://schemas.microsoft.com/office/drawing/2014/main" id="{B38B8FBA-66F4-1C4C-BCB4-FD96F4A08F67}"/>
              </a:ext>
            </a:extLst>
          </p:cNvPr>
          <p:cNvSpPr/>
          <p:nvPr/>
        </p:nvSpPr>
        <p:spPr>
          <a:xfrm>
            <a:off x="4433697" y="2441800"/>
            <a:ext cx="52075" cy="45182"/>
          </a:xfrm>
          <a:custGeom>
            <a:avLst/>
            <a:gdLst>
              <a:gd name="connsiteX0" fmla="*/ 26037 w 52075"/>
              <a:gd name="connsiteY0" fmla="*/ 0 h 45182"/>
              <a:gd name="connsiteX1" fmla="*/ 39056 w 52075"/>
              <a:gd name="connsiteY1" fmla="*/ 22591 h 45182"/>
              <a:gd name="connsiteX2" fmla="*/ 52075 w 52075"/>
              <a:gd name="connsiteY2" fmla="*/ 45183 h 45182"/>
              <a:gd name="connsiteX3" fmla="*/ 26037 w 52075"/>
              <a:gd name="connsiteY3" fmla="*/ 45183 h 45182"/>
              <a:gd name="connsiteX4" fmla="*/ 0 w 52075"/>
              <a:gd name="connsiteY4" fmla="*/ 45183 h 45182"/>
              <a:gd name="connsiteX5" fmla="*/ 13019 w 52075"/>
              <a:gd name="connsiteY5" fmla="*/ 22591 h 45182"/>
              <a:gd name="connsiteX6" fmla="*/ 26037 w 52075"/>
              <a:gd name="connsiteY6" fmla="*/ 0 h 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75" h="45182">
                <a:moveTo>
                  <a:pt x="26037" y="0"/>
                </a:moveTo>
                <a:lnTo>
                  <a:pt x="39056" y="22591"/>
                </a:lnTo>
                <a:lnTo>
                  <a:pt x="52075" y="45183"/>
                </a:lnTo>
                <a:lnTo>
                  <a:pt x="26037" y="45183"/>
                </a:lnTo>
                <a:lnTo>
                  <a:pt x="0" y="45183"/>
                </a:lnTo>
                <a:lnTo>
                  <a:pt x="13019" y="22591"/>
                </a:lnTo>
                <a:lnTo>
                  <a:pt x="26037" y="0"/>
                </a:lnTo>
                <a:close/>
              </a:path>
            </a:pathLst>
          </a:custGeom>
          <a:noFill/>
          <a:ln w="19123" cap="flat">
            <a:solidFill>
              <a:schemeClr val="accent6"/>
            </a:solidFill>
            <a:prstDash val="solid"/>
            <a:miter/>
          </a:ln>
        </p:spPr>
        <p:txBody>
          <a:bodyPr rtlCol="0" anchor="ctr"/>
          <a:lstStyle/>
          <a:p>
            <a:endParaRPr lang="de-DE"/>
          </a:p>
        </p:txBody>
      </p:sp>
      <p:sp>
        <p:nvSpPr>
          <p:cNvPr id="112" name="Textfeld 111">
            <a:extLst>
              <a:ext uri="{FF2B5EF4-FFF2-40B4-BE49-F238E27FC236}">
                <a16:creationId xmlns:a16="http://schemas.microsoft.com/office/drawing/2014/main" id="{829B865D-AE5C-4A88-8861-AE2EB67152D4}"/>
              </a:ext>
            </a:extLst>
          </p:cNvPr>
          <p:cNvSpPr txBox="1"/>
          <p:nvPr/>
        </p:nvSpPr>
        <p:spPr>
          <a:xfrm>
            <a:off x="4128140" y="1724360"/>
            <a:ext cx="1064715" cy="246221"/>
          </a:xfrm>
          <a:prstGeom prst="rect">
            <a:avLst/>
          </a:prstGeom>
          <a:noFill/>
        </p:spPr>
        <p:txBody>
          <a:bodyPr wrap="none" rtlCol="0">
            <a:spAutoFit/>
          </a:bodyPr>
          <a:lstStyle/>
          <a:p>
            <a:r>
              <a:rPr lang="de-DE" sz="1000" b="1" err="1">
                <a:solidFill>
                  <a:schemeClr val="accent4">
                    <a:lumMod val="75000"/>
                  </a:schemeClr>
                </a:solidFill>
              </a:rPr>
              <a:t>uMRD</a:t>
            </a:r>
            <a:r>
              <a:rPr lang="de-DE" sz="1000" b="1">
                <a:solidFill>
                  <a:schemeClr val="accent4">
                    <a:lumMod val="75000"/>
                  </a:schemeClr>
                </a:solidFill>
              </a:rPr>
              <a:t> </a:t>
            </a:r>
            <a:r>
              <a:rPr lang="de-DE" sz="1000" b="1" err="1">
                <a:solidFill>
                  <a:schemeClr val="accent4">
                    <a:lumMod val="75000"/>
                  </a:schemeClr>
                </a:solidFill>
              </a:rPr>
              <a:t>Ibr+Ven</a:t>
            </a:r>
            <a:endParaRPr lang="de-DE" sz="1000" b="1">
              <a:solidFill>
                <a:schemeClr val="accent4">
                  <a:lumMod val="75000"/>
                </a:schemeClr>
              </a:solidFill>
            </a:endParaRPr>
          </a:p>
        </p:txBody>
      </p:sp>
      <p:sp>
        <p:nvSpPr>
          <p:cNvPr id="113" name="Textfeld 112">
            <a:extLst>
              <a:ext uri="{FF2B5EF4-FFF2-40B4-BE49-F238E27FC236}">
                <a16:creationId xmlns:a16="http://schemas.microsoft.com/office/drawing/2014/main" id="{D5B64D47-4327-4275-8B3F-D75046C410AD}"/>
              </a:ext>
            </a:extLst>
          </p:cNvPr>
          <p:cNvSpPr txBox="1"/>
          <p:nvPr/>
        </p:nvSpPr>
        <p:spPr>
          <a:xfrm>
            <a:off x="4190108" y="2752060"/>
            <a:ext cx="973343" cy="246221"/>
          </a:xfrm>
          <a:prstGeom prst="rect">
            <a:avLst/>
          </a:prstGeom>
          <a:noFill/>
        </p:spPr>
        <p:txBody>
          <a:bodyPr wrap="none" rtlCol="0">
            <a:spAutoFit/>
          </a:bodyPr>
          <a:lstStyle/>
          <a:p>
            <a:r>
              <a:rPr lang="de-DE" sz="1000" b="1" err="1">
                <a:solidFill>
                  <a:schemeClr val="accent6"/>
                </a:solidFill>
              </a:rPr>
              <a:t>uMRD</a:t>
            </a:r>
            <a:r>
              <a:rPr lang="de-DE" sz="1000" b="1">
                <a:solidFill>
                  <a:schemeClr val="accent6"/>
                </a:solidFill>
              </a:rPr>
              <a:t> </a:t>
            </a:r>
            <a:r>
              <a:rPr lang="de-DE" sz="1000" b="1" err="1">
                <a:solidFill>
                  <a:schemeClr val="accent6"/>
                </a:solidFill>
              </a:rPr>
              <a:t>Clb+O</a:t>
            </a:r>
            <a:endParaRPr lang="de-DE" sz="1000" b="1">
              <a:solidFill>
                <a:schemeClr val="accent6"/>
              </a:solidFill>
            </a:endParaRPr>
          </a:p>
        </p:txBody>
      </p:sp>
      <p:sp>
        <p:nvSpPr>
          <p:cNvPr id="114" name="Textfeld 113">
            <a:extLst>
              <a:ext uri="{FF2B5EF4-FFF2-40B4-BE49-F238E27FC236}">
                <a16:creationId xmlns:a16="http://schemas.microsoft.com/office/drawing/2014/main" id="{EF284D7B-C428-47DF-936F-B150B3060D98}"/>
              </a:ext>
            </a:extLst>
          </p:cNvPr>
          <p:cNvSpPr txBox="1"/>
          <p:nvPr/>
        </p:nvSpPr>
        <p:spPr>
          <a:xfrm>
            <a:off x="4302747" y="2239739"/>
            <a:ext cx="1309974" cy="246221"/>
          </a:xfrm>
          <a:prstGeom prst="rect">
            <a:avLst/>
          </a:prstGeom>
          <a:noFill/>
        </p:spPr>
        <p:txBody>
          <a:bodyPr wrap="none" rtlCol="0">
            <a:spAutoFit/>
          </a:bodyPr>
          <a:lstStyle/>
          <a:p>
            <a:r>
              <a:rPr lang="de-DE" sz="1000" b="1">
                <a:solidFill>
                  <a:srgbClr val="D1B25C"/>
                </a:solidFill>
              </a:rPr>
              <a:t>MRD ≥10</a:t>
            </a:r>
            <a:r>
              <a:rPr lang="de-DE" sz="1000" b="1" baseline="30000">
                <a:solidFill>
                  <a:srgbClr val="D1B25C"/>
                </a:solidFill>
              </a:rPr>
              <a:t>-4</a:t>
            </a:r>
            <a:r>
              <a:rPr lang="de-DE" sz="1000" b="1">
                <a:solidFill>
                  <a:srgbClr val="D1B25C"/>
                </a:solidFill>
              </a:rPr>
              <a:t> </a:t>
            </a:r>
            <a:r>
              <a:rPr lang="de-DE" sz="1000" b="1" err="1">
                <a:solidFill>
                  <a:srgbClr val="D1B25C"/>
                </a:solidFill>
              </a:rPr>
              <a:t>Ibr+Ven</a:t>
            </a:r>
            <a:endParaRPr lang="de-DE" sz="1000" b="1">
              <a:solidFill>
                <a:srgbClr val="D1B25C"/>
              </a:solidFill>
            </a:endParaRPr>
          </a:p>
        </p:txBody>
      </p:sp>
      <p:sp>
        <p:nvSpPr>
          <p:cNvPr id="115" name="Textfeld 114">
            <a:extLst>
              <a:ext uri="{FF2B5EF4-FFF2-40B4-BE49-F238E27FC236}">
                <a16:creationId xmlns:a16="http://schemas.microsoft.com/office/drawing/2014/main" id="{D7E01EC1-8BF5-48B5-AB1F-E4C879D03BE8}"/>
              </a:ext>
            </a:extLst>
          </p:cNvPr>
          <p:cNvSpPr txBox="1"/>
          <p:nvPr/>
        </p:nvSpPr>
        <p:spPr>
          <a:xfrm>
            <a:off x="4087102" y="3198636"/>
            <a:ext cx="1218603" cy="246221"/>
          </a:xfrm>
          <a:prstGeom prst="rect">
            <a:avLst/>
          </a:prstGeom>
          <a:noFill/>
        </p:spPr>
        <p:txBody>
          <a:bodyPr wrap="none" rtlCol="0">
            <a:spAutoFit/>
          </a:bodyPr>
          <a:lstStyle/>
          <a:p>
            <a:r>
              <a:rPr lang="de-DE" sz="1000" b="1">
                <a:solidFill>
                  <a:schemeClr val="accent6">
                    <a:lumMod val="60000"/>
                    <a:lumOff val="40000"/>
                  </a:schemeClr>
                </a:solidFill>
              </a:rPr>
              <a:t>MRD ≥10</a:t>
            </a:r>
            <a:r>
              <a:rPr lang="de-DE" sz="1000" b="1" baseline="30000">
                <a:solidFill>
                  <a:schemeClr val="accent6">
                    <a:lumMod val="60000"/>
                    <a:lumOff val="40000"/>
                  </a:schemeClr>
                </a:solidFill>
              </a:rPr>
              <a:t>-4</a:t>
            </a:r>
            <a:r>
              <a:rPr lang="de-DE" sz="1000" b="1">
                <a:solidFill>
                  <a:schemeClr val="accent6">
                    <a:lumMod val="60000"/>
                    <a:lumOff val="40000"/>
                  </a:schemeClr>
                </a:solidFill>
              </a:rPr>
              <a:t> </a:t>
            </a:r>
            <a:r>
              <a:rPr lang="de-DE" sz="1000" b="1" err="1">
                <a:solidFill>
                  <a:schemeClr val="accent6">
                    <a:lumMod val="60000"/>
                    <a:lumOff val="40000"/>
                  </a:schemeClr>
                </a:solidFill>
              </a:rPr>
              <a:t>Clb+O</a:t>
            </a:r>
            <a:endParaRPr lang="de-DE" sz="1000" b="1">
              <a:solidFill>
                <a:schemeClr val="accent6">
                  <a:lumMod val="60000"/>
                  <a:lumOff val="40000"/>
                </a:schemeClr>
              </a:solidFill>
            </a:endParaRPr>
          </a:p>
        </p:txBody>
      </p:sp>
      <p:graphicFrame>
        <p:nvGraphicFramePr>
          <p:cNvPr id="116" name="Tabelle 119">
            <a:extLst>
              <a:ext uri="{FF2B5EF4-FFF2-40B4-BE49-F238E27FC236}">
                <a16:creationId xmlns:a16="http://schemas.microsoft.com/office/drawing/2014/main" id="{53B7B982-0853-4468-B6F0-F9738C533712}"/>
              </a:ext>
            </a:extLst>
          </p:cNvPr>
          <p:cNvGraphicFramePr>
            <a:graphicFrameLocks noGrp="1"/>
          </p:cNvGraphicFramePr>
          <p:nvPr>
            <p:extLst>
              <p:ext uri="{D42A27DB-BD31-4B8C-83A1-F6EECF244321}">
                <p14:modId xmlns:p14="http://schemas.microsoft.com/office/powerpoint/2010/main" val="1156826945"/>
              </p:ext>
            </p:extLst>
          </p:nvPr>
        </p:nvGraphicFramePr>
        <p:xfrm>
          <a:off x="400460" y="5032215"/>
          <a:ext cx="4940767" cy="744584"/>
        </p:xfrm>
        <a:graphic>
          <a:graphicData uri="http://schemas.openxmlformats.org/drawingml/2006/table">
            <a:tbl>
              <a:tblPr firstRow="1" bandRow="1">
                <a:tableStyleId>{5C22544A-7EE6-4342-B048-85BDC9FD1C3A}</a:tableStyleId>
              </a:tblPr>
              <a:tblGrid>
                <a:gridCol w="972625">
                  <a:extLst>
                    <a:ext uri="{9D8B030D-6E8A-4147-A177-3AD203B41FA5}">
                      <a16:colId xmlns:a16="http://schemas.microsoft.com/office/drawing/2014/main" val="709002332"/>
                    </a:ext>
                  </a:extLst>
                </a:gridCol>
                <a:gridCol w="661357">
                  <a:extLst>
                    <a:ext uri="{9D8B030D-6E8A-4147-A177-3AD203B41FA5}">
                      <a16:colId xmlns:a16="http://schemas.microsoft.com/office/drawing/2014/main" val="4203868198"/>
                    </a:ext>
                  </a:extLst>
                </a:gridCol>
                <a:gridCol w="661357">
                  <a:extLst>
                    <a:ext uri="{9D8B030D-6E8A-4147-A177-3AD203B41FA5}">
                      <a16:colId xmlns:a16="http://schemas.microsoft.com/office/drawing/2014/main" val="3672366100"/>
                    </a:ext>
                  </a:extLst>
                </a:gridCol>
                <a:gridCol w="661357">
                  <a:extLst>
                    <a:ext uri="{9D8B030D-6E8A-4147-A177-3AD203B41FA5}">
                      <a16:colId xmlns:a16="http://schemas.microsoft.com/office/drawing/2014/main" val="3017605943"/>
                    </a:ext>
                  </a:extLst>
                </a:gridCol>
                <a:gridCol w="661357">
                  <a:extLst>
                    <a:ext uri="{9D8B030D-6E8A-4147-A177-3AD203B41FA5}">
                      <a16:colId xmlns:a16="http://schemas.microsoft.com/office/drawing/2014/main" val="1707502212"/>
                    </a:ext>
                  </a:extLst>
                </a:gridCol>
                <a:gridCol w="661357">
                  <a:extLst>
                    <a:ext uri="{9D8B030D-6E8A-4147-A177-3AD203B41FA5}">
                      <a16:colId xmlns:a16="http://schemas.microsoft.com/office/drawing/2014/main" val="2274536227"/>
                    </a:ext>
                  </a:extLst>
                </a:gridCol>
                <a:gridCol w="661357">
                  <a:extLst>
                    <a:ext uri="{9D8B030D-6E8A-4147-A177-3AD203B41FA5}">
                      <a16:colId xmlns:a16="http://schemas.microsoft.com/office/drawing/2014/main" val="2794749310"/>
                    </a:ext>
                  </a:extLst>
                </a:gridCol>
              </a:tblGrid>
              <a:tr h="102705">
                <a:tc gridSpan="7">
                  <a:txBody>
                    <a:bodyPr/>
                    <a:lstStyle/>
                    <a:p>
                      <a:r>
                        <a:rPr lang="de-DE" sz="800" err="1"/>
                        <a:t>Patients</a:t>
                      </a:r>
                      <a:r>
                        <a:rPr lang="de-DE" sz="800"/>
                        <a:t> at </a:t>
                      </a:r>
                      <a:r>
                        <a:rPr lang="de-DE" sz="800" err="1"/>
                        <a:t>risk</a:t>
                      </a:r>
                      <a:endParaRPr lang="de-DE" sz="800"/>
                    </a:p>
                  </a:txBody>
                  <a:tcPr marL="36000" marR="18000" marT="10800" marB="108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48697670"/>
                  </a:ext>
                </a:extLst>
              </a:tr>
              <a:tr h="170504">
                <a:tc>
                  <a:txBody>
                    <a:bodyPr/>
                    <a:lstStyle/>
                    <a:p>
                      <a:r>
                        <a:rPr lang="de-DE" sz="800" b="0" err="1">
                          <a:solidFill>
                            <a:schemeClr val="bg1"/>
                          </a:solidFill>
                        </a:rPr>
                        <a:t>uMRD</a:t>
                      </a:r>
                      <a:r>
                        <a:rPr lang="de-DE" sz="800" b="0">
                          <a:solidFill>
                            <a:schemeClr val="bg1"/>
                          </a:solidFill>
                        </a:rPr>
                        <a:t> </a:t>
                      </a:r>
                      <a:r>
                        <a:rPr lang="de-DE" sz="800" b="0" err="1">
                          <a:solidFill>
                            <a:schemeClr val="bg1"/>
                          </a:solidFill>
                        </a:rPr>
                        <a:t>Ibr+Ven</a:t>
                      </a:r>
                      <a:endParaRPr lang="de-DE" sz="800" b="0">
                        <a:solidFill>
                          <a:schemeClr val="bg1"/>
                        </a:solidFill>
                      </a:endParaRPr>
                    </a:p>
                  </a:txBody>
                  <a:tcPr marL="36000" marR="18000" marT="10800" marB="10800" anchor="ctr">
                    <a:solidFill>
                      <a:schemeClr val="accent4">
                        <a:lumMod val="75000"/>
                      </a:schemeClr>
                    </a:solidFill>
                  </a:tcPr>
                </a:tc>
                <a:tc>
                  <a:txBody>
                    <a:bodyPr/>
                    <a:lstStyle/>
                    <a:p>
                      <a:pPr algn="ctr"/>
                      <a:r>
                        <a:rPr lang="de-DE" sz="800"/>
                        <a:t>55</a:t>
                      </a:r>
                    </a:p>
                  </a:txBody>
                  <a:tcPr marL="18000" marR="18000" marT="10800" marB="10800" anchor="ctr"/>
                </a:tc>
                <a:tc>
                  <a:txBody>
                    <a:bodyPr/>
                    <a:lstStyle/>
                    <a:p>
                      <a:pPr algn="ctr"/>
                      <a:r>
                        <a:rPr lang="de-DE" sz="800"/>
                        <a:t>54</a:t>
                      </a:r>
                    </a:p>
                  </a:txBody>
                  <a:tcPr marL="18000" marR="18000" marT="10800" marB="10800" anchor="ctr"/>
                </a:tc>
                <a:tc>
                  <a:txBody>
                    <a:bodyPr/>
                    <a:lstStyle/>
                    <a:p>
                      <a:pPr algn="ctr"/>
                      <a:r>
                        <a:rPr lang="de-DE" sz="800"/>
                        <a:t>54</a:t>
                      </a:r>
                    </a:p>
                  </a:txBody>
                  <a:tcPr marL="18000" marR="18000" marT="10800" marB="10800" anchor="ctr"/>
                </a:tc>
                <a:tc>
                  <a:txBody>
                    <a:bodyPr/>
                    <a:lstStyle/>
                    <a:p>
                      <a:pPr algn="ctr"/>
                      <a:r>
                        <a:rPr lang="de-DE" sz="800"/>
                        <a:t>52</a:t>
                      </a:r>
                    </a:p>
                  </a:txBody>
                  <a:tcPr marL="18000" marR="18000" marT="10800" marB="10800" anchor="ctr"/>
                </a:tc>
                <a:tc>
                  <a:txBody>
                    <a:bodyPr/>
                    <a:lstStyle/>
                    <a:p>
                      <a:pPr algn="ctr"/>
                      <a:r>
                        <a:rPr lang="de-DE" sz="800"/>
                        <a:t>46</a:t>
                      </a:r>
                    </a:p>
                  </a:txBody>
                  <a:tcPr marL="18000" marR="18000" marT="10800" marB="10800" anchor="ctr"/>
                </a:tc>
                <a:tc>
                  <a:txBody>
                    <a:bodyPr/>
                    <a:lstStyle/>
                    <a:p>
                      <a:pPr algn="ctr"/>
                      <a:r>
                        <a:rPr lang="de-DE" sz="800"/>
                        <a:t>25</a:t>
                      </a:r>
                    </a:p>
                  </a:txBody>
                  <a:tcPr marL="18000" marR="18000" marT="10800" marB="10800" anchor="ctr"/>
                </a:tc>
                <a:extLst>
                  <a:ext uri="{0D108BD9-81ED-4DB2-BD59-A6C34878D82A}">
                    <a16:rowId xmlns:a16="http://schemas.microsoft.com/office/drawing/2014/main" val="2651653043"/>
                  </a:ext>
                </a:extLst>
              </a:tr>
              <a:tr h="102705">
                <a:tc>
                  <a:txBody>
                    <a:bodyPr/>
                    <a:lstStyle/>
                    <a:p>
                      <a:r>
                        <a:rPr lang="de-DE" sz="800" b="0" err="1">
                          <a:solidFill>
                            <a:schemeClr val="bg1"/>
                          </a:solidFill>
                        </a:rPr>
                        <a:t>uMRD</a:t>
                      </a:r>
                      <a:r>
                        <a:rPr lang="de-DE" sz="800" b="0">
                          <a:solidFill>
                            <a:schemeClr val="bg1"/>
                          </a:solidFill>
                        </a:rPr>
                        <a:t> </a:t>
                      </a:r>
                      <a:r>
                        <a:rPr lang="de-DE" sz="800" b="0" err="1">
                          <a:solidFill>
                            <a:schemeClr val="bg1"/>
                          </a:solidFill>
                        </a:rPr>
                        <a:t>Clb+O</a:t>
                      </a:r>
                      <a:endParaRPr lang="de-DE" sz="800" b="0">
                        <a:solidFill>
                          <a:schemeClr val="bg1"/>
                        </a:solidFill>
                      </a:endParaRPr>
                    </a:p>
                  </a:txBody>
                  <a:tcPr marL="36000" marR="18000" marT="10800" marB="10800" anchor="ctr">
                    <a:solidFill>
                      <a:schemeClr val="accent6"/>
                    </a:solidFill>
                  </a:tcPr>
                </a:tc>
                <a:tc>
                  <a:txBody>
                    <a:bodyPr/>
                    <a:lstStyle/>
                    <a:p>
                      <a:pPr algn="ctr"/>
                      <a:r>
                        <a:rPr lang="de-DE" sz="800"/>
                        <a:t>18</a:t>
                      </a:r>
                    </a:p>
                  </a:txBody>
                  <a:tcPr marL="18000" marR="18000" marT="10800" marB="10800" anchor="ctr"/>
                </a:tc>
                <a:tc>
                  <a:txBody>
                    <a:bodyPr/>
                    <a:lstStyle/>
                    <a:p>
                      <a:pPr algn="ctr"/>
                      <a:r>
                        <a:rPr lang="de-DE" sz="800"/>
                        <a:t>18</a:t>
                      </a:r>
                    </a:p>
                  </a:txBody>
                  <a:tcPr marL="18000" marR="18000" marT="10800" marB="10800" anchor="ctr"/>
                </a:tc>
                <a:tc>
                  <a:txBody>
                    <a:bodyPr/>
                    <a:lstStyle/>
                    <a:p>
                      <a:pPr algn="ctr"/>
                      <a:r>
                        <a:rPr lang="de-DE" sz="800"/>
                        <a:t>18</a:t>
                      </a:r>
                    </a:p>
                  </a:txBody>
                  <a:tcPr marL="18000" marR="18000" marT="10800" marB="10800" anchor="ctr"/>
                </a:tc>
                <a:tc>
                  <a:txBody>
                    <a:bodyPr/>
                    <a:lstStyle/>
                    <a:p>
                      <a:pPr algn="ctr"/>
                      <a:r>
                        <a:rPr lang="de-DE" sz="800"/>
                        <a:t>14</a:t>
                      </a:r>
                    </a:p>
                  </a:txBody>
                  <a:tcPr marL="18000" marR="18000" marT="10800" marB="10800" anchor="ctr"/>
                </a:tc>
                <a:tc>
                  <a:txBody>
                    <a:bodyPr/>
                    <a:lstStyle/>
                    <a:p>
                      <a:pPr algn="ctr"/>
                      <a:r>
                        <a:rPr lang="de-DE" sz="800"/>
                        <a:t>13</a:t>
                      </a:r>
                    </a:p>
                  </a:txBody>
                  <a:tcPr marL="18000" marR="18000" marT="10800" marB="10800" anchor="ctr"/>
                </a:tc>
                <a:tc>
                  <a:txBody>
                    <a:bodyPr/>
                    <a:lstStyle/>
                    <a:p>
                      <a:pPr algn="ctr"/>
                      <a:r>
                        <a:rPr lang="de-DE" sz="800"/>
                        <a:t>10</a:t>
                      </a:r>
                    </a:p>
                  </a:txBody>
                  <a:tcPr marL="18000" marR="18000" marT="10800" marB="10800" anchor="ctr"/>
                </a:tc>
                <a:extLst>
                  <a:ext uri="{0D108BD9-81ED-4DB2-BD59-A6C34878D82A}">
                    <a16:rowId xmlns:a16="http://schemas.microsoft.com/office/drawing/2014/main" val="401588670"/>
                  </a:ext>
                </a:extLst>
              </a:tr>
              <a:tr h="102705">
                <a:tc>
                  <a:txBody>
                    <a:bodyPr/>
                    <a:lstStyle/>
                    <a:p>
                      <a:r>
                        <a:rPr lang="de-DE" sz="800" b="0">
                          <a:solidFill>
                            <a:schemeClr val="bg1"/>
                          </a:solidFill>
                        </a:rPr>
                        <a:t>MRD ≥10</a:t>
                      </a:r>
                      <a:r>
                        <a:rPr lang="de-DE" sz="800" b="0" baseline="30000">
                          <a:solidFill>
                            <a:schemeClr val="bg1"/>
                          </a:solidFill>
                        </a:rPr>
                        <a:t>-4</a:t>
                      </a:r>
                      <a:r>
                        <a:rPr lang="de-DE" sz="800" b="0">
                          <a:solidFill>
                            <a:schemeClr val="bg1"/>
                          </a:solidFill>
                        </a:rPr>
                        <a:t> Ibr+Ven</a:t>
                      </a:r>
                    </a:p>
                  </a:txBody>
                  <a:tcPr marL="36000" marR="18000" marT="10800" marB="10800" anchor="ctr">
                    <a:solidFill>
                      <a:srgbClr val="D1B25C"/>
                    </a:solidFill>
                  </a:tcPr>
                </a:tc>
                <a:tc>
                  <a:txBody>
                    <a:bodyPr/>
                    <a:lstStyle/>
                    <a:p>
                      <a:pPr algn="ctr"/>
                      <a:r>
                        <a:rPr lang="de-DE" sz="800"/>
                        <a:t>30</a:t>
                      </a:r>
                    </a:p>
                  </a:txBody>
                  <a:tcPr marL="18000" marR="18000" marT="10800" marB="10800" anchor="ctr"/>
                </a:tc>
                <a:tc>
                  <a:txBody>
                    <a:bodyPr/>
                    <a:lstStyle/>
                    <a:p>
                      <a:pPr algn="ctr"/>
                      <a:r>
                        <a:rPr lang="de-DE" sz="800"/>
                        <a:t>30</a:t>
                      </a:r>
                    </a:p>
                  </a:txBody>
                  <a:tcPr marL="18000" marR="18000" marT="10800" marB="10800" anchor="ctr"/>
                </a:tc>
                <a:tc>
                  <a:txBody>
                    <a:bodyPr/>
                    <a:lstStyle/>
                    <a:p>
                      <a:pPr algn="ctr"/>
                      <a:r>
                        <a:rPr lang="de-DE" sz="800"/>
                        <a:t>29</a:t>
                      </a:r>
                    </a:p>
                  </a:txBody>
                  <a:tcPr marL="18000" marR="18000" marT="10800" marB="10800" anchor="ctr"/>
                </a:tc>
                <a:tc>
                  <a:txBody>
                    <a:bodyPr/>
                    <a:lstStyle/>
                    <a:p>
                      <a:pPr algn="ctr"/>
                      <a:r>
                        <a:rPr lang="de-DE" sz="800"/>
                        <a:t>28</a:t>
                      </a:r>
                    </a:p>
                  </a:txBody>
                  <a:tcPr marL="18000" marR="18000" marT="10800" marB="10800" anchor="ctr"/>
                </a:tc>
                <a:tc>
                  <a:txBody>
                    <a:bodyPr/>
                    <a:lstStyle/>
                    <a:p>
                      <a:pPr algn="ctr"/>
                      <a:r>
                        <a:rPr lang="de-DE" sz="800"/>
                        <a:t>24</a:t>
                      </a:r>
                    </a:p>
                  </a:txBody>
                  <a:tcPr marL="18000" marR="18000" marT="10800" marB="10800" anchor="ctr"/>
                </a:tc>
                <a:tc>
                  <a:txBody>
                    <a:bodyPr/>
                    <a:lstStyle/>
                    <a:p>
                      <a:pPr algn="ctr"/>
                      <a:r>
                        <a:rPr lang="de-DE" sz="800"/>
                        <a:t>14</a:t>
                      </a:r>
                    </a:p>
                  </a:txBody>
                  <a:tcPr marL="18000" marR="18000" marT="10800" marB="10800" anchor="ctr"/>
                </a:tc>
                <a:extLst>
                  <a:ext uri="{0D108BD9-81ED-4DB2-BD59-A6C34878D82A}">
                    <a16:rowId xmlns:a16="http://schemas.microsoft.com/office/drawing/2014/main" val="1481364147"/>
                  </a:ext>
                </a:extLst>
              </a:tr>
              <a:tr h="102705">
                <a:tc>
                  <a:txBody>
                    <a:bodyPr/>
                    <a:lstStyle/>
                    <a:p>
                      <a:r>
                        <a:rPr lang="de-DE" sz="800" b="0">
                          <a:solidFill>
                            <a:schemeClr val="bg1"/>
                          </a:solidFill>
                        </a:rPr>
                        <a:t>MRD ≥10</a:t>
                      </a:r>
                      <a:r>
                        <a:rPr lang="de-DE" sz="800" b="0" baseline="30000">
                          <a:solidFill>
                            <a:schemeClr val="bg1"/>
                          </a:solidFill>
                        </a:rPr>
                        <a:t>-4</a:t>
                      </a:r>
                      <a:r>
                        <a:rPr lang="de-DE" sz="800" b="0">
                          <a:solidFill>
                            <a:schemeClr val="bg1"/>
                          </a:solidFill>
                        </a:rPr>
                        <a:t> Clb+O</a:t>
                      </a:r>
                    </a:p>
                  </a:txBody>
                  <a:tcPr marL="18000" marR="18000" marT="10800" marB="10800" anchor="ctr">
                    <a:solidFill>
                      <a:schemeClr val="accent6">
                        <a:lumMod val="60000"/>
                        <a:lumOff val="40000"/>
                      </a:schemeClr>
                    </a:solidFill>
                  </a:tcPr>
                </a:tc>
                <a:tc>
                  <a:txBody>
                    <a:bodyPr/>
                    <a:lstStyle/>
                    <a:p>
                      <a:pPr algn="ctr"/>
                      <a:r>
                        <a:rPr lang="de-DE" sz="800"/>
                        <a:t>63</a:t>
                      </a:r>
                    </a:p>
                  </a:txBody>
                  <a:tcPr marL="18000" marR="18000" marT="10800" marB="10800" anchor="ctr"/>
                </a:tc>
                <a:tc>
                  <a:txBody>
                    <a:bodyPr/>
                    <a:lstStyle/>
                    <a:p>
                      <a:pPr algn="ctr"/>
                      <a:r>
                        <a:rPr lang="de-DE" sz="800"/>
                        <a:t>63</a:t>
                      </a:r>
                    </a:p>
                  </a:txBody>
                  <a:tcPr marL="18000" marR="18000" marT="10800" marB="10800" anchor="ctr"/>
                </a:tc>
                <a:tc>
                  <a:txBody>
                    <a:bodyPr/>
                    <a:lstStyle/>
                    <a:p>
                      <a:pPr algn="ctr"/>
                      <a:r>
                        <a:rPr lang="de-DE" sz="800"/>
                        <a:t>62</a:t>
                      </a:r>
                    </a:p>
                  </a:txBody>
                  <a:tcPr marL="18000" marR="18000" marT="10800" marB="10800" anchor="ctr"/>
                </a:tc>
                <a:tc>
                  <a:txBody>
                    <a:bodyPr/>
                    <a:lstStyle/>
                    <a:p>
                      <a:pPr algn="ctr"/>
                      <a:r>
                        <a:rPr lang="de-DE" sz="800"/>
                        <a:t>36</a:t>
                      </a:r>
                    </a:p>
                  </a:txBody>
                  <a:tcPr marL="18000" marR="18000" marT="10800" marB="10800" anchor="ctr"/>
                </a:tc>
                <a:tc>
                  <a:txBody>
                    <a:bodyPr/>
                    <a:lstStyle/>
                    <a:p>
                      <a:pPr algn="ctr"/>
                      <a:r>
                        <a:rPr lang="de-DE" sz="800"/>
                        <a:t>33</a:t>
                      </a:r>
                    </a:p>
                  </a:txBody>
                  <a:tcPr marL="18000" marR="18000" marT="10800" marB="10800" anchor="ctr"/>
                </a:tc>
                <a:tc>
                  <a:txBody>
                    <a:bodyPr/>
                    <a:lstStyle/>
                    <a:p>
                      <a:pPr algn="ctr"/>
                      <a:r>
                        <a:rPr lang="de-DE" sz="800"/>
                        <a:t>27</a:t>
                      </a:r>
                    </a:p>
                  </a:txBody>
                  <a:tcPr marL="18000" marR="18000" marT="10800" marB="10800" anchor="ctr"/>
                </a:tc>
                <a:extLst>
                  <a:ext uri="{0D108BD9-81ED-4DB2-BD59-A6C34878D82A}">
                    <a16:rowId xmlns:a16="http://schemas.microsoft.com/office/drawing/2014/main" val="882301228"/>
                  </a:ext>
                </a:extLst>
              </a:tr>
            </a:tbl>
          </a:graphicData>
        </a:graphic>
      </p:graphicFrame>
      <p:graphicFrame>
        <p:nvGraphicFramePr>
          <p:cNvPr id="117" name="Tabelle 119">
            <a:extLst>
              <a:ext uri="{FF2B5EF4-FFF2-40B4-BE49-F238E27FC236}">
                <a16:creationId xmlns:a16="http://schemas.microsoft.com/office/drawing/2014/main" id="{2EA257EE-35D4-4A0A-8C2D-6F8920253991}"/>
              </a:ext>
            </a:extLst>
          </p:cNvPr>
          <p:cNvGraphicFramePr>
            <a:graphicFrameLocks noGrp="1"/>
          </p:cNvGraphicFramePr>
          <p:nvPr>
            <p:extLst>
              <p:ext uri="{D42A27DB-BD31-4B8C-83A1-F6EECF244321}">
                <p14:modId xmlns:p14="http://schemas.microsoft.com/office/powerpoint/2010/main" val="1003831788"/>
              </p:ext>
            </p:extLst>
          </p:nvPr>
        </p:nvGraphicFramePr>
        <p:xfrm>
          <a:off x="6242529" y="5032215"/>
          <a:ext cx="4940767" cy="744584"/>
        </p:xfrm>
        <a:graphic>
          <a:graphicData uri="http://schemas.openxmlformats.org/drawingml/2006/table">
            <a:tbl>
              <a:tblPr firstRow="1" bandRow="1">
                <a:tableStyleId>{5C22544A-7EE6-4342-B048-85BDC9FD1C3A}</a:tableStyleId>
              </a:tblPr>
              <a:tblGrid>
                <a:gridCol w="972625">
                  <a:extLst>
                    <a:ext uri="{9D8B030D-6E8A-4147-A177-3AD203B41FA5}">
                      <a16:colId xmlns:a16="http://schemas.microsoft.com/office/drawing/2014/main" val="709002332"/>
                    </a:ext>
                  </a:extLst>
                </a:gridCol>
                <a:gridCol w="661357">
                  <a:extLst>
                    <a:ext uri="{9D8B030D-6E8A-4147-A177-3AD203B41FA5}">
                      <a16:colId xmlns:a16="http://schemas.microsoft.com/office/drawing/2014/main" val="4203868198"/>
                    </a:ext>
                  </a:extLst>
                </a:gridCol>
                <a:gridCol w="661357">
                  <a:extLst>
                    <a:ext uri="{9D8B030D-6E8A-4147-A177-3AD203B41FA5}">
                      <a16:colId xmlns:a16="http://schemas.microsoft.com/office/drawing/2014/main" val="3672366100"/>
                    </a:ext>
                  </a:extLst>
                </a:gridCol>
                <a:gridCol w="661357">
                  <a:extLst>
                    <a:ext uri="{9D8B030D-6E8A-4147-A177-3AD203B41FA5}">
                      <a16:colId xmlns:a16="http://schemas.microsoft.com/office/drawing/2014/main" val="3017605943"/>
                    </a:ext>
                  </a:extLst>
                </a:gridCol>
                <a:gridCol w="661357">
                  <a:extLst>
                    <a:ext uri="{9D8B030D-6E8A-4147-A177-3AD203B41FA5}">
                      <a16:colId xmlns:a16="http://schemas.microsoft.com/office/drawing/2014/main" val="1707502212"/>
                    </a:ext>
                  </a:extLst>
                </a:gridCol>
                <a:gridCol w="661357">
                  <a:extLst>
                    <a:ext uri="{9D8B030D-6E8A-4147-A177-3AD203B41FA5}">
                      <a16:colId xmlns:a16="http://schemas.microsoft.com/office/drawing/2014/main" val="2274536227"/>
                    </a:ext>
                  </a:extLst>
                </a:gridCol>
                <a:gridCol w="661357">
                  <a:extLst>
                    <a:ext uri="{9D8B030D-6E8A-4147-A177-3AD203B41FA5}">
                      <a16:colId xmlns:a16="http://schemas.microsoft.com/office/drawing/2014/main" val="2794749310"/>
                    </a:ext>
                  </a:extLst>
                </a:gridCol>
              </a:tblGrid>
              <a:tr h="102705">
                <a:tc gridSpan="7">
                  <a:txBody>
                    <a:bodyPr/>
                    <a:lstStyle/>
                    <a:p>
                      <a:r>
                        <a:rPr lang="de-DE" sz="800" err="1"/>
                        <a:t>Patients</a:t>
                      </a:r>
                      <a:r>
                        <a:rPr lang="de-DE" sz="800"/>
                        <a:t> at </a:t>
                      </a:r>
                      <a:r>
                        <a:rPr lang="de-DE" sz="800" err="1"/>
                        <a:t>risk</a:t>
                      </a:r>
                      <a:endParaRPr lang="de-DE" sz="800"/>
                    </a:p>
                  </a:txBody>
                  <a:tcPr marL="36000" marR="18000" marT="10800" marB="108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48697670"/>
                  </a:ext>
                </a:extLst>
              </a:tr>
              <a:tr h="170504">
                <a:tc>
                  <a:txBody>
                    <a:bodyPr/>
                    <a:lstStyle/>
                    <a:p>
                      <a:r>
                        <a:rPr lang="de-DE" sz="800" b="0" err="1">
                          <a:solidFill>
                            <a:schemeClr val="bg1"/>
                          </a:solidFill>
                        </a:rPr>
                        <a:t>uMRD</a:t>
                      </a:r>
                      <a:r>
                        <a:rPr lang="de-DE" sz="800" b="0">
                          <a:solidFill>
                            <a:schemeClr val="bg1"/>
                          </a:solidFill>
                        </a:rPr>
                        <a:t> </a:t>
                      </a:r>
                      <a:r>
                        <a:rPr lang="de-DE" sz="800" b="0" err="1">
                          <a:solidFill>
                            <a:schemeClr val="bg1"/>
                          </a:solidFill>
                        </a:rPr>
                        <a:t>Ibr+Ven</a:t>
                      </a:r>
                      <a:endParaRPr lang="de-DE" sz="800" b="0">
                        <a:solidFill>
                          <a:schemeClr val="bg1"/>
                        </a:solidFill>
                      </a:endParaRPr>
                    </a:p>
                  </a:txBody>
                  <a:tcPr marL="36000" marR="18000" marT="10800" marB="10800" anchor="ctr">
                    <a:solidFill>
                      <a:schemeClr val="accent4">
                        <a:lumMod val="75000"/>
                      </a:schemeClr>
                    </a:solidFill>
                  </a:tcPr>
                </a:tc>
                <a:tc>
                  <a:txBody>
                    <a:bodyPr/>
                    <a:lstStyle/>
                    <a:p>
                      <a:pPr algn="ctr"/>
                      <a:r>
                        <a:rPr lang="de-DE" sz="800"/>
                        <a:t>58</a:t>
                      </a:r>
                    </a:p>
                  </a:txBody>
                  <a:tcPr marL="18000" marR="18000" marT="10800" marB="10800" anchor="ctr"/>
                </a:tc>
                <a:tc>
                  <a:txBody>
                    <a:bodyPr/>
                    <a:lstStyle/>
                    <a:p>
                      <a:pPr algn="ctr"/>
                      <a:r>
                        <a:rPr lang="de-DE" sz="800"/>
                        <a:t>57</a:t>
                      </a:r>
                    </a:p>
                  </a:txBody>
                  <a:tcPr marL="18000" marR="18000" marT="10800" marB="10800" anchor="ctr"/>
                </a:tc>
                <a:tc>
                  <a:txBody>
                    <a:bodyPr/>
                    <a:lstStyle/>
                    <a:p>
                      <a:pPr algn="ctr"/>
                      <a:r>
                        <a:rPr lang="de-DE" sz="800"/>
                        <a:t>57</a:t>
                      </a:r>
                    </a:p>
                  </a:txBody>
                  <a:tcPr marL="18000" marR="18000" marT="10800" marB="10800" anchor="ctr"/>
                </a:tc>
                <a:tc>
                  <a:txBody>
                    <a:bodyPr/>
                    <a:lstStyle/>
                    <a:p>
                      <a:pPr algn="ctr"/>
                      <a:r>
                        <a:rPr lang="de-DE" sz="800"/>
                        <a:t>55</a:t>
                      </a:r>
                    </a:p>
                  </a:txBody>
                  <a:tcPr marL="18000" marR="18000" marT="10800" marB="10800" anchor="ctr"/>
                </a:tc>
                <a:tc>
                  <a:txBody>
                    <a:bodyPr/>
                    <a:lstStyle/>
                    <a:p>
                      <a:pPr algn="ctr"/>
                      <a:r>
                        <a:rPr lang="de-DE" sz="800"/>
                        <a:t>47</a:t>
                      </a:r>
                    </a:p>
                  </a:txBody>
                  <a:tcPr marL="18000" marR="18000" marT="10800" marB="10800" anchor="ctr"/>
                </a:tc>
                <a:tc>
                  <a:txBody>
                    <a:bodyPr/>
                    <a:lstStyle/>
                    <a:p>
                      <a:pPr algn="ctr"/>
                      <a:r>
                        <a:rPr lang="de-DE" sz="800"/>
                        <a:t>26</a:t>
                      </a:r>
                    </a:p>
                  </a:txBody>
                  <a:tcPr marL="18000" marR="18000" marT="10800" marB="10800" anchor="ctr"/>
                </a:tc>
                <a:extLst>
                  <a:ext uri="{0D108BD9-81ED-4DB2-BD59-A6C34878D82A}">
                    <a16:rowId xmlns:a16="http://schemas.microsoft.com/office/drawing/2014/main" val="2651653043"/>
                  </a:ext>
                </a:extLst>
              </a:tr>
              <a:tr h="102705">
                <a:tc>
                  <a:txBody>
                    <a:bodyPr/>
                    <a:lstStyle/>
                    <a:p>
                      <a:r>
                        <a:rPr lang="de-DE" sz="800" b="0" err="1">
                          <a:solidFill>
                            <a:schemeClr val="bg1"/>
                          </a:solidFill>
                        </a:rPr>
                        <a:t>uMRD</a:t>
                      </a:r>
                      <a:r>
                        <a:rPr lang="de-DE" sz="800" b="0">
                          <a:solidFill>
                            <a:schemeClr val="bg1"/>
                          </a:solidFill>
                        </a:rPr>
                        <a:t> </a:t>
                      </a:r>
                      <a:r>
                        <a:rPr lang="de-DE" sz="800" b="0" err="1">
                          <a:solidFill>
                            <a:schemeClr val="bg1"/>
                          </a:solidFill>
                        </a:rPr>
                        <a:t>Clb+O</a:t>
                      </a:r>
                      <a:endParaRPr lang="de-DE" sz="800" b="0">
                        <a:solidFill>
                          <a:schemeClr val="bg1"/>
                        </a:solidFill>
                      </a:endParaRPr>
                    </a:p>
                  </a:txBody>
                  <a:tcPr marL="36000" marR="18000" marT="10800" marB="10800" anchor="ctr">
                    <a:solidFill>
                      <a:schemeClr val="accent6"/>
                    </a:solidFill>
                  </a:tcPr>
                </a:tc>
                <a:tc>
                  <a:txBody>
                    <a:bodyPr/>
                    <a:lstStyle/>
                    <a:p>
                      <a:pPr algn="ctr"/>
                      <a:r>
                        <a:rPr lang="de-DE" sz="800"/>
                        <a:t>41</a:t>
                      </a:r>
                    </a:p>
                  </a:txBody>
                  <a:tcPr marL="18000" marR="18000" marT="10800" marB="10800" anchor="ctr"/>
                </a:tc>
                <a:tc>
                  <a:txBody>
                    <a:bodyPr/>
                    <a:lstStyle/>
                    <a:p>
                      <a:pPr algn="ctr"/>
                      <a:r>
                        <a:rPr lang="de-DE" sz="800"/>
                        <a:t>41</a:t>
                      </a:r>
                    </a:p>
                  </a:txBody>
                  <a:tcPr marL="18000" marR="18000" marT="10800" marB="10800" anchor="ctr"/>
                </a:tc>
                <a:tc>
                  <a:txBody>
                    <a:bodyPr/>
                    <a:lstStyle/>
                    <a:p>
                      <a:pPr algn="ctr"/>
                      <a:r>
                        <a:rPr lang="de-DE" sz="800"/>
                        <a:t>41</a:t>
                      </a:r>
                    </a:p>
                  </a:txBody>
                  <a:tcPr marL="18000" marR="18000" marT="10800" marB="10800" anchor="ctr"/>
                </a:tc>
                <a:tc>
                  <a:txBody>
                    <a:bodyPr/>
                    <a:lstStyle/>
                    <a:p>
                      <a:pPr algn="ctr"/>
                      <a:r>
                        <a:rPr lang="de-DE" sz="800"/>
                        <a:t>36</a:t>
                      </a:r>
                    </a:p>
                  </a:txBody>
                  <a:tcPr marL="18000" marR="18000" marT="10800" marB="10800" anchor="ctr"/>
                </a:tc>
                <a:tc>
                  <a:txBody>
                    <a:bodyPr/>
                    <a:lstStyle/>
                    <a:p>
                      <a:pPr algn="ctr"/>
                      <a:r>
                        <a:rPr lang="de-DE" sz="800"/>
                        <a:t>33</a:t>
                      </a:r>
                    </a:p>
                  </a:txBody>
                  <a:tcPr marL="18000" marR="18000" marT="10800" marB="10800" anchor="ctr"/>
                </a:tc>
                <a:tc>
                  <a:txBody>
                    <a:bodyPr/>
                    <a:lstStyle/>
                    <a:p>
                      <a:pPr algn="ctr"/>
                      <a:r>
                        <a:rPr lang="de-DE" sz="800"/>
                        <a:t>26</a:t>
                      </a:r>
                    </a:p>
                  </a:txBody>
                  <a:tcPr marL="18000" marR="18000" marT="10800" marB="10800" anchor="ctr"/>
                </a:tc>
                <a:extLst>
                  <a:ext uri="{0D108BD9-81ED-4DB2-BD59-A6C34878D82A}">
                    <a16:rowId xmlns:a16="http://schemas.microsoft.com/office/drawing/2014/main" val="401588670"/>
                  </a:ext>
                </a:extLst>
              </a:tr>
              <a:tr h="102705">
                <a:tc>
                  <a:txBody>
                    <a:bodyPr/>
                    <a:lstStyle/>
                    <a:p>
                      <a:r>
                        <a:rPr lang="de-DE" sz="800" b="0">
                          <a:solidFill>
                            <a:schemeClr val="bg1"/>
                          </a:solidFill>
                        </a:rPr>
                        <a:t>MRD ≥10</a:t>
                      </a:r>
                      <a:r>
                        <a:rPr lang="de-DE" sz="800" b="0" baseline="30000">
                          <a:solidFill>
                            <a:schemeClr val="bg1"/>
                          </a:solidFill>
                        </a:rPr>
                        <a:t>-4</a:t>
                      </a:r>
                      <a:r>
                        <a:rPr lang="de-DE" sz="800" b="0">
                          <a:solidFill>
                            <a:schemeClr val="bg1"/>
                          </a:solidFill>
                        </a:rPr>
                        <a:t> Ibr+Ven</a:t>
                      </a:r>
                    </a:p>
                  </a:txBody>
                  <a:tcPr marL="36000" marR="18000" marT="10800" marB="10800" anchor="ctr">
                    <a:solidFill>
                      <a:srgbClr val="D1B25C"/>
                    </a:solidFill>
                  </a:tcPr>
                </a:tc>
                <a:tc>
                  <a:txBody>
                    <a:bodyPr/>
                    <a:lstStyle/>
                    <a:p>
                      <a:pPr algn="ctr"/>
                      <a:r>
                        <a:rPr lang="de-DE" sz="800"/>
                        <a:t>30</a:t>
                      </a:r>
                    </a:p>
                  </a:txBody>
                  <a:tcPr marL="18000" marR="18000" marT="10800" marB="10800" anchor="ctr"/>
                </a:tc>
                <a:tc>
                  <a:txBody>
                    <a:bodyPr/>
                    <a:lstStyle/>
                    <a:p>
                      <a:pPr algn="ctr"/>
                      <a:r>
                        <a:rPr lang="de-DE" sz="800"/>
                        <a:t>30</a:t>
                      </a:r>
                    </a:p>
                  </a:txBody>
                  <a:tcPr marL="18000" marR="18000" marT="10800" marB="10800" anchor="ctr"/>
                </a:tc>
                <a:tc>
                  <a:txBody>
                    <a:bodyPr/>
                    <a:lstStyle/>
                    <a:p>
                      <a:pPr algn="ctr"/>
                      <a:r>
                        <a:rPr lang="de-DE" sz="800"/>
                        <a:t>28</a:t>
                      </a:r>
                    </a:p>
                  </a:txBody>
                  <a:tcPr marL="18000" marR="18000" marT="10800" marB="10800" anchor="ctr"/>
                </a:tc>
                <a:tc>
                  <a:txBody>
                    <a:bodyPr/>
                    <a:lstStyle/>
                    <a:p>
                      <a:pPr algn="ctr"/>
                      <a:r>
                        <a:rPr lang="de-DE" sz="800"/>
                        <a:t>27</a:t>
                      </a:r>
                    </a:p>
                  </a:txBody>
                  <a:tcPr marL="18000" marR="18000" marT="10800" marB="10800" anchor="ctr"/>
                </a:tc>
                <a:tc>
                  <a:txBody>
                    <a:bodyPr/>
                    <a:lstStyle/>
                    <a:p>
                      <a:pPr algn="ctr"/>
                      <a:r>
                        <a:rPr lang="de-DE" sz="800"/>
                        <a:t>24</a:t>
                      </a:r>
                    </a:p>
                  </a:txBody>
                  <a:tcPr marL="18000" marR="18000" marT="10800" marB="10800" anchor="ctr"/>
                </a:tc>
                <a:tc>
                  <a:txBody>
                    <a:bodyPr/>
                    <a:lstStyle/>
                    <a:p>
                      <a:pPr algn="ctr"/>
                      <a:r>
                        <a:rPr lang="de-DE" sz="800"/>
                        <a:t>14</a:t>
                      </a:r>
                    </a:p>
                  </a:txBody>
                  <a:tcPr marL="18000" marR="18000" marT="10800" marB="10800" anchor="ctr"/>
                </a:tc>
                <a:extLst>
                  <a:ext uri="{0D108BD9-81ED-4DB2-BD59-A6C34878D82A}">
                    <a16:rowId xmlns:a16="http://schemas.microsoft.com/office/drawing/2014/main" val="1481364147"/>
                  </a:ext>
                </a:extLst>
              </a:tr>
              <a:tr h="102705">
                <a:tc>
                  <a:txBody>
                    <a:bodyPr/>
                    <a:lstStyle/>
                    <a:p>
                      <a:r>
                        <a:rPr lang="de-DE" sz="800" b="0">
                          <a:solidFill>
                            <a:schemeClr val="bg1"/>
                          </a:solidFill>
                        </a:rPr>
                        <a:t>MRD ≥10</a:t>
                      </a:r>
                      <a:r>
                        <a:rPr lang="de-DE" sz="800" b="0" baseline="30000">
                          <a:solidFill>
                            <a:schemeClr val="bg1"/>
                          </a:solidFill>
                        </a:rPr>
                        <a:t>-4</a:t>
                      </a:r>
                      <a:r>
                        <a:rPr lang="de-DE" sz="800" b="0">
                          <a:solidFill>
                            <a:schemeClr val="bg1"/>
                          </a:solidFill>
                        </a:rPr>
                        <a:t> Clb+O</a:t>
                      </a:r>
                    </a:p>
                  </a:txBody>
                  <a:tcPr marL="36000" marR="18000" marT="10800" marB="10800" anchor="ctr">
                    <a:solidFill>
                      <a:schemeClr val="accent6">
                        <a:lumMod val="60000"/>
                        <a:lumOff val="40000"/>
                      </a:schemeClr>
                    </a:solidFill>
                  </a:tcPr>
                </a:tc>
                <a:tc>
                  <a:txBody>
                    <a:bodyPr/>
                    <a:lstStyle/>
                    <a:p>
                      <a:pPr algn="ctr"/>
                      <a:r>
                        <a:rPr lang="de-DE" sz="800"/>
                        <a:t>47</a:t>
                      </a:r>
                    </a:p>
                  </a:txBody>
                  <a:tcPr marL="18000" marR="18000" marT="10800" marB="10800" anchor="ctr"/>
                </a:tc>
                <a:tc>
                  <a:txBody>
                    <a:bodyPr/>
                    <a:lstStyle/>
                    <a:p>
                      <a:pPr algn="ctr"/>
                      <a:r>
                        <a:rPr lang="de-DE" sz="800"/>
                        <a:t>47</a:t>
                      </a:r>
                    </a:p>
                  </a:txBody>
                  <a:tcPr marL="18000" marR="18000" marT="10800" marB="10800" anchor="ctr"/>
                </a:tc>
                <a:tc>
                  <a:txBody>
                    <a:bodyPr/>
                    <a:lstStyle/>
                    <a:p>
                      <a:pPr algn="ctr"/>
                      <a:r>
                        <a:rPr lang="de-DE" sz="800"/>
                        <a:t>46</a:t>
                      </a:r>
                    </a:p>
                  </a:txBody>
                  <a:tcPr marL="18000" marR="18000" marT="10800" marB="10800" anchor="ctr"/>
                </a:tc>
                <a:tc>
                  <a:txBody>
                    <a:bodyPr/>
                    <a:lstStyle/>
                    <a:p>
                      <a:pPr algn="ctr"/>
                      <a:r>
                        <a:rPr lang="de-DE" sz="800"/>
                        <a:t>17</a:t>
                      </a:r>
                    </a:p>
                  </a:txBody>
                  <a:tcPr marL="18000" marR="18000" marT="10800" marB="10800" anchor="ctr"/>
                </a:tc>
                <a:tc>
                  <a:txBody>
                    <a:bodyPr/>
                    <a:lstStyle/>
                    <a:p>
                      <a:pPr algn="ctr"/>
                      <a:r>
                        <a:rPr lang="de-DE" sz="800"/>
                        <a:t>15</a:t>
                      </a:r>
                    </a:p>
                  </a:txBody>
                  <a:tcPr marL="18000" marR="18000" marT="10800" marB="10800" anchor="ctr"/>
                </a:tc>
                <a:tc>
                  <a:txBody>
                    <a:bodyPr/>
                    <a:lstStyle/>
                    <a:p>
                      <a:pPr algn="ctr"/>
                      <a:r>
                        <a:rPr lang="de-DE" sz="800"/>
                        <a:t>12</a:t>
                      </a:r>
                    </a:p>
                  </a:txBody>
                  <a:tcPr marL="18000" marR="18000" marT="10800" marB="10800" anchor="ctr"/>
                </a:tc>
                <a:extLst>
                  <a:ext uri="{0D108BD9-81ED-4DB2-BD59-A6C34878D82A}">
                    <a16:rowId xmlns:a16="http://schemas.microsoft.com/office/drawing/2014/main" val="882301228"/>
                  </a:ext>
                </a:extLst>
              </a:tr>
            </a:tbl>
          </a:graphicData>
        </a:graphic>
      </p:graphicFrame>
      <p:sp>
        <p:nvSpPr>
          <p:cNvPr id="168" name="Freihandform 167">
            <a:extLst>
              <a:ext uri="{FF2B5EF4-FFF2-40B4-BE49-F238E27FC236}">
                <a16:creationId xmlns:a16="http://schemas.microsoft.com/office/drawing/2014/main" id="{55BFB07B-BF00-6246-89AF-A9C38DC151CD}"/>
              </a:ext>
            </a:extLst>
          </p:cNvPr>
          <p:cNvSpPr/>
          <p:nvPr/>
        </p:nvSpPr>
        <p:spPr>
          <a:xfrm>
            <a:off x="7962743" y="1857042"/>
            <a:ext cx="63306" cy="63306"/>
          </a:xfrm>
          <a:custGeom>
            <a:avLst/>
            <a:gdLst>
              <a:gd name="connsiteX0" fmla="*/ 63307 w 63306"/>
              <a:gd name="connsiteY0" fmla="*/ 31653 h 63306"/>
              <a:gd name="connsiteX1" fmla="*/ 31653 w 63306"/>
              <a:gd name="connsiteY1" fmla="*/ 63307 h 63306"/>
              <a:gd name="connsiteX2" fmla="*/ 0 w 63306"/>
              <a:gd name="connsiteY2" fmla="*/ 31653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3"/>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69" name="Freihandform 168">
            <a:extLst>
              <a:ext uri="{FF2B5EF4-FFF2-40B4-BE49-F238E27FC236}">
                <a16:creationId xmlns:a16="http://schemas.microsoft.com/office/drawing/2014/main" id="{675E404B-508D-074F-BD21-1D1C77604261}"/>
              </a:ext>
            </a:extLst>
          </p:cNvPr>
          <p:cNvSpPr/>
          <p:nvPr/>
        </p:nvSpPr>
        <p:spPr>
          <a:xfrm>
            <a:off x="9781669" y="1962852"/>
            <a:ext cx="63306" cy="63306"/>
          </a:xfrm>
          <a:custGeom>
            <a:avLst/>
            <a:gdLst>
              <a:gd name="connsiteX0" fmla="*/ 63307 w 63306"/>
              <a:gd name="connsiteY0" fmla="*/ 31653 h 63306"/>
              <a:gd name="connsiteX1" fmla="*/ 31653 w 63306"/>
              <a:gd name="connsiteY1" fmla="*/ 63307 h 63306"/>
              <a:gd name="connsiteX2" fmla="*/ 0 w 63306"/>
              <a:gd name="connsiteY2" fmla="*/ 31653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3"/>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70" name="Freihandform 169">
            <a:extLst>
              <a:ext uri="{FF2B5EF4-FFF2-40B4-BE49-F238E27FC236}">
                <a16:creationId xmlns:a16="http://schemas.microsoft.com/office/drawing/2014/main" id="{6B894D62-FF79-4545-9312-3D6ADA6CC335}"/>
              </a:ext>
            </a:extLst>
          </p:cNvPr>
          <p:cNvSpPr/>
          <p:nvPr/>
        </p:nvSpPr>
        <p:spPr>
          <a:xfrm>
            <a:off x="9873311" y="1962852"/>
            <a:ext cx="63306" cy="63306"/>
          </a:xfrm>
          <a:custGeom>
            <a:avLst/>
            <a:gdLst>
              <a:gd name="connsiteX0" fmla="*/ 63307 w 63306"/>
              <a:gd name="connsiteY0" fmla="*/ 31653 h 63306"/>
              <a:gd name="connsiteX1" fmla="*/ 31654 w 63306"/>
              <a:gd name="connsiteY1" fmla="*/ 63307 h 63306"/>
              <a:gd name="connsiteX2" fmla="*/ 0 w 63306"/>
              <a:gd name="connsiteY2" fmla="*/ 31653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3"/>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71" name="Freihandform 170">
            <a:extLst>
              <a:ext uri="{FF2B5EF4-FFF2-40B4-BE49-F238E27FC236}">
                <a16:creationId xmlns:a16="http://schemas.microsoft.com/office/drawing/2014/main" id="{BF643804-B8E7-B040-9F1D-1C70E291E71A}"/>
              </a:ext>
            </a:extLst>
          </p:cNvPr>
          <p:cNvSpPr/>
          <p:nvPr/>
        </p:nvSpPr>
        <p:spPr>
          <a:xfrm>
            <a:off x="10052766" y="1962852"/>
            <a:ext cx="63306" cy="63306"/>
          </a:xfrm>
          <a:custGeom>
            <a:avLst/>
            <a:gdLst>
              <a:gd name="connsiteX0" fmla="*/ 63307 w 63306"/>
              <a:gd name="connsiteY0" fmla="*/ 31653 h 63306"/>
              <a:gd name="connsiteX1" fmla="*/ 31654 w 63306"/>
              <a:gd name="connsiteY1" fmla="*/ 63307 h 63306"/>
              <a:gd name="connsiteX2" fmla="*/ 0 w 63306"/>
              <a:gd name="connsiteY2" fmla="*/ 31653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3"/>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72" name="Freihandform 171">
            <a:extLst>
              <a:ext uri="{FF2B5EF4-FFF2-40B4-BE49-F238E27FC236}">
                <a16:creationId xmlns:a16="http://schemas.microsoft.com/office/drawing/2014/main" id="{564F5000-8617-704A-B495-BCE90E156EB4}"/>
              </a:ext>
            </a:extLst>
          </p:cNvPr>
          <p:cNvSpPr/>
          <p:nvPr/>
        </p:nvSpPr>
        <p:spPr>
          <a:xfrm>
            <a:off x="10084292" y="1962852"/>
            <a:ext cx="63306" cy="63306"/>
          </a:xfrm>
          <a:custGeom>
            <a:avLst/>
            <a:gdLst>
              <a:gd name="connsiteX0" fmla="*/ 63307 w 63306"/>
              <a:gd name="connsiteY0" fmla="*/ 31653 h 63306"/>
              <a:gd name="connsiteX1" fmla="*/ 31654 w 63306"/>
              <a:gd name="connsiteY1" fmla="*/ 63307 h 63306"/>
              <a:gd name="connsiteX2" fmla="*/ 0 w 63306"/>
              <a:gd name="connsiteY2" fmla="*/ 31653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3"/>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73" name="Freihandform 172">
            <a:extLst>
              <a:ext uri="{FF2B5EF4-FFF2-40B4-BE49-F238E27FC236}">
                <a16:creationId xmlns:a16="http://schemas.microsoft.com/office/drawing/2014/main" id="{44312530-1A77-6F40-A10A-328951430337}"/>
              </a:ext>
            </a:extLst>
          </p:cNvPr>
          <p:cNvSpPr/>
          <p:nvPr/>
        </p:nvSpPr>
        <p:spPr>
          <a:xfrm>
            <a:off x="10272171" y="2005482"/>
            <a:ext cx="63306" cy="63306"/>
          </a:xfrm>
          <a:custGeom>
            <a:avLst/>
            <a:gdLst>
              <a:gd name="connsiteX0" fmla="*/ 63307 w 63306"/>
              <a:gd name="connsiteY0" fmla="*/ 31653 h 63306"/>
              <a:gd name="connsiteX1" fmla="*/ 31654 w 63306"/>
              <a:gd name="connsiteY1" fmla="*/ 63307 h 63306"/>
              <a:gd name="connsiteX2" fmla="*/ 0 w 63306"/>
              <a:gd name="connsiteY2" fmla="*/ 31653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3"/>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74" name="Freihandform 173">
            <a:extLst>
              <a:ext uri="{FF2B5EF4-FFF2-40B4-BE49-F238E27FC236}">
                <a16:creationId xmlns:a16="http://schemas.microsoft.com/office/drawing/2014/main" id="{EB4457C4-BDD3-D640-B008-796DC2862CDE}"/>
              </a:ext>
            </a:extLst>
          </p:cNvPr>
          <p:cNvSpPr/>
          <p:nvPr/>
        </p:nvSpPr>
        <p:spPr>
          <a:xfrm>
            <a:off x="10356027" y="2005482"/>
            <a:ext cx="63306" cy="63306"/>
          </a:xfrm>
          <a:custGeom>
            <a:avLst/>
            <a:gdLst>
              <a:gd name="connsiteX0" fmla="*/ 63307 w 63306"/>
              <a:gd name="connsiteY0" fmla="*/ 31653 h 63306"/>
              <a:gd name="connsiteX1" fmla="*/ 31653 w 63306"/>
              <a:gd name="connsiteY1" fmla="*/ 63307 h 63306"/>
              <a:gd name="connsiteX2" fmla="*/ 0 w 63306"/>
              <a:gd name="connsiteY2" fmla="*/ 31653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3"/>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75" name="Freihandform 174">
            <a:extLst>
              <a:ext uri="{FF2B5EF4-FFF2-40B4-BE49-F238E27FC236}">
                <a16:creationId xmlns:a16="http://schemas.microsoft.com/office/drawing/2014/main" id="{6CA9E72B-C69D-404B-B7F0-5A400B4BD29C}"/>
              </a:ext>
            </a:extLst>
          </p:cNvPr>
          <p:cNvSpPr/>
          <p:nvPr/>
        </p:nvSpPr>
        <p:spPr>
          <a:xfrm>
            <a:off x="10374023" y="2005482"/>
            <a:ext cx="63306" cy="63306"/>
          </a:xfrm>
          <a:custGeom>
            <a:avLst/>
            <a:gdLst>
              <a:gd name="connsiteX0" fmla="*/ 63307 w 63306"/>
              <a:gd name="connsiteY0" fmla="*/ 31653 h 63306"/>
              <a:gd name="connsiteX1" fmla="*/ 31654 w 63306"/>
              <a:gd name="connsiteY1" fmla="*/ 63307 h 63306"/>
              <a:gd name="connsiteX2" fmla="*/ 0 w 63306"/>
              <a:gd name="connsiteY2" fmla="*/ 31653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3"/>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76" name="Freihandform 175">
            <a:extLst>
              <a:ext uri="{FF2B5EF4-FFF2-40B4-BE49-F238E27FC236}">
                <a16:creationId xmlns:a16="http://schemas.microsoft.com/office/drawing/2014/main" id="{C8DEAE86-C738-E943-8503-D4D5B2049AE8}"/>
              </a:ext>
            </a:extLst>
          </p:cNvPr>
          <p:cNvSpPr/>
          <p:nvPr/>
        </p:nvSpPr>
        <p:spPr>
          <a:xfrm>
            <a:off x="10443840" y="2005482"/>
            <a:ext cx="63306" cy="63306"/>
          </a:xfrm>
          <a:custGeom>
            <a:avLst/>
            <a:gdLst>
              <a:gd name="connsiteX0" fmla="*/ 63307 w 63306"/>
              <a:gd name="connsiteY0" fmla="*/ 31653 h 63306"/>
              <a:gd name="connsiteX1" fmla="*/ 31654 w 63306"/>
              <a:gd name="connsiteY1" fmla="*/ 63307 h 63306"/>
              <a:gd name="connsiteX2" fmla="*/ 0 w 63306"/>
              <a:gd name="connsiteY2" fmla="*/ 31653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3"/>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77" name="Freihandform 176">
            <a:extLst>
              <a:ext uri="{FF2B5EF4-FFF2-40B4-BE49-F238E27FC236}">
                <a16:creationId xmlns:a16="http://schemas.microsoft.com/office/drawing/2014/main" id="{98EDF0EA-C39C-DE40-A5BF-567BF72FA6DB}"/>
              </a:ext>
            </a:extLst>
          </p:cNvPr>
          <p:cNvSpPr/>
          <p:nvPr/>
        </p:nvSpPr>
        <p:spPr>
          <a:xfrm>
            <a:off x="10426992" y="2005482"/>
            <a:ext cx="63306" cy="63306"/>
          </a:xfrm>
          <a:custGeom>
            <a:avLst/>
            <a:gdLst>
              <a:gd name="connsiteX0" fmla="*/ 63307 w 63306"/>
              <a:gd name="connsiteY0" fmla="*/ 31653 h 63306"/>
              <a:gd name="connsiteX1" fmla="*/ 31653 w 63306"/>
              <a:gd name="connsiteY1" fmla="*/ 63307 h 63306"/>
              <a:gd name="connsiteX2" fmla="*/ 0 w 63306"/>
              <a:gd name="connsiteY2" fmla="*/ 31653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3"/>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78" name="Freihandform 177">
            <a:extLst>
              <a:ext uri="{FF2B5EF4-FFF2-40B4-BE49-F238E27FC236}">
                <a16:creationId xmlns:a16="http://schemas.microsoft.com/office/drawing/2014/main" id="{91A4EB08-FD2B-A545-B361-2FB0EA6072E3}"/>
              </a:ext>
            </a:extLst>
          </p:cNvPr>
          <p:cNvSpPr/>
          <p:nvPr/>
        </p:nvSpPr>
        <p:spPr>
          <a:xfrm>
            <a:off x="10412186" y="2005482"/>
            <a:ext cx="63306" cy="63306"/>
          </a:xfrm>
          <a:custGeom>
            <a:avLst/>
            <a:gdLst>
              <a:gd name="connsiteX0" fmla="*/ 63307 w 63306"/>
              <a:gd name="connsiteY0" fmla="*/ 31653 h 63306"/>
              <a:gd name="connsiteX1" fmla="*/ 31654 w 63306"/>
              <a:gd name="connsiteY1" fmla="*/ 63307 h 63306"/>
              <a:gd name="connsiteX2" fmla="*/ 0 w 63306"/>
              <a:gd name="connsiteY2" fmla="*/ 31653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3"/>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79" name="Freihandform 178">
            <a:extLst>
              <a:ext uri="{FF2B5EF4-FFF2-40B4-BE49-F238E27FC236}">
                <a16:creationId xmlns:a16="http://schemas.microsoft.com/office/drawing/2014/main" id="{551F9C5D-F793-794F-940E-9B46B4932BE3}"/>
              </a:ext>
            </a:extLst>
          </p:cNvPr>
          <p:cNvSpPr/>
          <p:nvPr/>
        </p:nvSpPr>
        <p:spPr>
          <a:xfrm>
            <a:off x="10395338" y="2005482"/>
            <a:ext cx="63306" cy="63306"/>
          </a:xfrm>
          <a:custGeom>
            <a:avLst/>
            <a:gdLst>
              <a:gd name="connsiteX0" fmla="*/ 63307 w 63306"/>
              <a:gd name="connsiteY0" fmla="*/ 31653 h 63306"/>
              <a:gd name="connsiteX1" fmla="*/ 31654 w 63306"/>
              <a:gd name="connsiteY1" fmla="*/ 63307 h 63306"/>
              <a:gd name="connsiteX2" fmla="*/ 0 w 63306"/>
              <a:gd name="connsiteY2" fmla="*/ 31653 h 63306"/>
              <a:gd name="connsiteX3" fmla="*/ 31654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4" y="63307"/>
                </a:cubicBezTo>
                <a:cubicBezTo>
                  <a:pt x="14172" y="63307"/>
                  <a:pt x="0" y="49135"/>
                  <a:pt x="0" y="31653"/>
                </a:cubicBezTo>
                <a:cubicBezTo>
                  <a:pt x="0" y="14172"/>
                  <a:pt x="14172" y="0"/>
                  <a:pt x="31654"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80" name="Freihandform 179">
            <a:extLst>
              <a:ext uri="{FF2B5EF4-FFF2-40B4-BE49-F238E27FC236}">
                <a16:creationId xmlns:a16="http://schemas.microsoft.com/office/drawing/2014/main" id="{D05F82BE-8AF0-8B4D-B469-5DE4C2971B8B}"/>
              </a:ext>
            </a:extLst>
          </p:cNvPr>
          <p:cNvSpPr/>
          <p:nvPr/>
        </p:nvSpPr>
        <p:spPr>
          <a:xfrm>
            <a:off x="10380533" y="2005482"/>
            <a:ext cx="63306" cy="63306"/>
          </a:xfrm>
          <a:custGeom>
            <a:avLst/>
            <a:gdLst>
              <a:gd name="connsiteX0" fmla="*/ 63307 w 63306"/>
              <a:gd name="connsiteY0" fmla="*/ 31653 h 63306"/>
              <a:gd name="connsiteX1" fmla="*/ 31653 w 63306"/>
              <a:gd name="connsiteY1" fmla="*/ 63307 h 63306"/>
              <a:gd name="connsiteX2" fmla="*/ 0 w 63306"/>
              <a:gd name="connsiteY2" fmla="*/ 31653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3"/>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81" name="Freihandform 180">
            <a:extLst>
              <a:ext uri="{FF2B5EF4-FFF2-40B4-BE49-F238E27FC236}">
                <a16:creationId xmlns:a16="http://schemas.microsoft.com/office/drawing/2014/main" id="{4FAF5EE7-E7E8-DD4D-B523-A229ED05E354}"/>
              </a:ext>
            </a:extLst>
          </p:cNvPr>
          <p:cNvSpPr/>
          <p:nvPr/>
        </p:nvSpPr>
        <p:spPr>
          <a:xfrm>
            <a:off x="10585770" y="2005482"/>
            <a:ext cx="63306" cy="63306"/>
          </a:xfrm>
          <a:custGeom>
            <a:avLst/>
            <a:gdLst>
              <a:gd name="connsiteX0" fmla="*/ 63307 w 63306"/>
              <a:gd name="connsiteY0" fmla="*/ 31653 h 63306"/>
              <a:gd name="connsiteX1" fmla="*/ 31653 w 63306"/>
              <a:gd name="connsiteY1" fmla="*/ 63307 h 63306"/>
              <a:gd name="connsiteX2" fmla="*/ 0 w 63306"/>
              <a:gd name="connsiteY2" fmla="*/ 31653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3"/>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82" name="Freihandform 181">
            <a:extLst>
              <a:ext uri="{FF2B5EF4-FFF2-40B4-BE49-F238E27FC236}">
                <a16:creationId xmlns:a16="http://schemas.microsoft.com/office/drawing/2014/main" id="{D9A094B7-0FDC-1B44-9D06-B5788DAB4914}"/>
              </a:ext>
            </a:extLst>
          </p:cNvPr>
          <p:cNvSpPr/>
          <p:nvPr/>
        </p:nvSpPr>
        <p:spPr>
          <a:xfrm>
            <a:off x="10707023" y="2005482"/>
            <a:ext cx="63306" cy="63306"/>
          </a:xfrm>
          <a:custGeom>
            <a:avLst/>
            <a:gdLst>
              <a:gd name="connsiteX0" fmla="*/ 63307 w 63306"/>
              <a:gd name="connsiteY0" fmla="*/ 31653 h 63306"/>
              <a:gd name="connsiteX1" fmla="*/ 31653 w 63306"/>
              <a:gd name="connsiteY1" fmla="*/ 63307 h 63306"/>
              <a:gd name="connsiteX2" fmla="*/ 0 w 63306"/>
              <a:gd name="connsiteY2" fmla="*/ 31653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3"/>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83" name="Freihandform 182">
            <a:extLst>
              <a:ext uri="{FF2B5EF4-FFF2-40B4-BE49-F238E27FC236}">
                <a16:creationId xmlns:a16="http://schemas.microsoft.com/office/drawing/2014/main" id="{30FB586D-1625-E841-BBAD-61C6FAC8DEDE}"/>
              </a:ext>
            </a:extLst>
          </p:cNvPr>
          <p:cNvSpPr/>
          <p:nvPr/>
        </p:nvSpPr>
        <p:spPr>
          <a:xfrm>
            <a:off x="10762544" y="2005482"/>
            <a:ext cx="63306" cy="63306"/>
          </a:xfrm>
          <a:custGeom>
            <a:avLst/>
            <a:gdLst>
              <a:gd name="connsiteX0" fmla="*/ 63307 w 63306"/>
              <a:gd name="connsiteY0" fmla="*/ 31653 h 63306"/>
              <a:gd name="connsiteX1" fmla="*/ 31653 w 63306"/>
              <a:gd name="connsiteY1" fmla="*/ 63307 h 63306"/>
              <a:gd name="connsiteX2" fmla="*/ 0 w 63306"/>
              <a:gd name="connsiteY2" fmla="*/ 31653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3"/>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84" name="Freihandform 183">
            <a:extLst>
              <a:ext uri="{FF2B5EF4-FFF2-40B4-BE49-F238E27FC236}">
                <a16:creationId xmlns:a16="http://schemas.microsoft.com/office/drawing/2014/main" id="{4A99D9DC-2C49-B34D-AE2F-57F8977F35A6}"/>
              </a:ext>
            </a:extLst>
          </p:cNvPr>
          <p:cNvSpPr/>
          <p:nvPr/>
        </p:nvSpPr>
        <p:spPr>
          <a:xfrm>
            <a:off x="10731018" y="2005482"/>
            <a:ext cx="63306" cy="63306"/>
          </a:xfrm>
          <a:custGeom>
            <a:avLst/>
            <a:gdLst>
              <a:gd name="connsiteX0" fmla="*/ 63307 w 63306"/>
              <a:gd name="connsiteY0" fmla="*/ 31653 h 63306"/>
              <a:gd name="connsiteX1" fmla="*/ 31653 w 63306"/>
              <a:gd name="connsiteY1" fmla="*/ 63307 h 63306"/>
              <a:gd name="connsiteX2" fmla="*/ 0 w 63306"/>
              <a:gd name="connsiteY2" fmla="*/ 31653 h 63306"/>
              <a:gd name="connsiteX3" fmla="*/ 31653 w 63306"/>
              <a:gd name="connsiteY3" fmla="*/ 0 h 63306"/>
              <a:gd name="connsiteX4" fmla="*/ 63307 w 63306"/>
              <a:gd name="connsiteY4" fmla="*/ 31653 h 6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6" h="63306">
                <a:moveTo>
                  <a:pt x="63307" y="31653"/>
                </a:moveTo>
                <a:cubicBezTo>
                  <a:pt x="63307" y="49135"/>
                  <a:pt x="49135" y="63307"/>
                  <a:pt x="31653" y="63307"/>
                </a:cubicBezTo>
                <a:cubicBezTo>
                  <a:pt x="14172" y="63307"/>
                  <a:pt x="0" y="49135"/>
                  <a:pt x="0" y="31653"/>
                </a:cubicBezTo>
                <a:cubicBezTo>
                  <a:pt x="0" y="14172"/>
                  <a:pt x="14172" y="0"/>
                  <a:pt x="31653" y="0"/>
                </a:cubicBezTo>
                <a:cubicBezTo>
                  <a:pt x="49135" y="0"/>
                  <a:pt x="63307" y="14172"/>
                  <a:pt x="63307" y="31653"/>
                </a:cubicBezTo>
                <a:close/>
              </a:path>
            </a:pathLst>
          </a:custGeom>
          <a:noFill/>
          <a:ln w="19123" cap="flat">
            <a:solidFill>
              <a:schemeClr val="accent4">
                <a:lumMod val="75000"/>
              </a:schemeClr>
            </a:solidFill>
            <a:prstDash val="solid"/>
            <a:miter/>
          </a:ln>
        </p:spPr>
        <p:txBody>
          <a:bodyPr rtlCol="0" anchor="ctr"/>
          <a:lstStyle/>
          <a:p>
            <a:endParaRPr lang="de-DE"/>
          </a:p>
        </p:txBody>
      </p:sp>
      <p:sp>
        <p:nvSpPr>
          <p:cNvPr id="185" name="Freihandform 184">
            <a:extLst>
              <a:ext uri="{FF2B5EF4-FFF2-40B4-BE49-F238E27FC236}">
                <a16:creationId xmlns:a16="http://schemas.microsoft.com/office/drawing/2014/main" id="{C99A1E86-9FCB-8F46-BDA5-D640F598DB98}"/>
              </a:ext>
            </a:extLst>
          </p:cNvPr>
          <p:cNvSpPr/>
          <p:nvPr/>
        </p:nvSpPr>
        <p:spPr>
          <a:xfrm>
            <a:off x="7522658" y="1888057"/>
            <a:ext cx="3315191" cy="361334"/>
          </a:xfrm>
          <a:custGeom>
            <a:avLst/>
            <a:gdLst>
              <a:gd name="connsiteX0" fmla="*/ 0 w 3315191"/>
              <a:gd name="connsiteY0" fmla="*/ 0 h 361334"/>
              <a:gd name="connsiteX1" fmla="*/ 1074942 w 3315191"/>
              <a:gd name="connsiteY1" fmla="*/ 0 h 361334"/>
              <a:gd name="connsiteX2" fmla="*/ 1074942 w 3315191"/>
              <a:gd name="connsiteY2" fmla="*/ 97641 h 361334"/>
              <a:gd name="connsiteX3" fmla="*/ 1653384 w 3315191"/>
              <a:gd name="connsiteY3" fmla="*/ 97641 h 361334"/>
              <a:gd name="connsiteX4" fmla="*/ 1653384 w 3315191"/>
              <a:gd name="connsiteY4" fmla="*/ 178051 h 361334"/>
              <a:gd name="connsiteX5" fmla="*/ 2318745 w 3315191"/>
              <a:gd name="connsiteY5" fmla="*/ 178051 h 361334"/>
              <a:gd name="connsiteX6" fmla="*/ 2318745 w 3315191"/>
              <a:gd name="connsiteY6" fmla="*/ 267778 h 361334"/>
              <a:gd name="connsiteX7" fmla="*/ 2903441 w 3315191"/>
              <a:gd name="connsiteY7" fmla="*/ 267778 h 361334"/>
              <a:gd name="connsiteX8" fmla="*/ 2903441 w 3315191"/>
              <a:gd name="connsiteY8" fmla="*/ 361335 h 361334"/>
              <a:gd name="connsiteX9" fmla="*/ 3315191 w 3315191"/>
              <a:gd name="connsiteY9" fmla="*/ 361335 h 36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5191" h="361334">
                <a:moveTo>
                  <a:pt x="0" y="0"/>
                </a:moveTo>
                <a:lnTo>
                  <a:pt x="1074942" y="0"/>
                </a:lnTo>
                <a:lnTo>
                  <a:pt x="1074942" y="97641"/>
                </a:lnTo>
                <a:lnTo>
                  <a:pt x="1653384" y="97641"/>
                </a:lnTo>
                <a:lnTo>
                  <a:pt x="1653384" y="178051"/>
                </a:lnTo>
                <a:lnTo>
                  <a:pt x="2318745" y="178051"/>
                </a:lnTo>
                <a:lnTo>
                  <a:pt x="2318745" y="267778"/>
                </a:lnTo>
                <a:lnTo>
                  <a:pt x="2903441" y="267778"/>
                </a:lnTo>
                <a:lnTo>
                  <a:pt x="2903441" y="361335"/>
                </a:lnTo>
                <a:lnTo>
                  <a:pt x="3315191" y="361335"/>
                </a:lnTo>
              </a:path>
            </a:pathLst>
          </a:custGeom>
          <a:noFill/>
          <a:ln w="19123" cap="flat">
            <a:solidFill>
              <a:srgbClr val="D1B25C"/>
            </a:solidFill>
            <a:prstDash val="solid"/>
            <a:miter/>
          </a:ln>
        </p:spPr>
        <p:txBody>
          <a:bodyPr rtlCol="0" anchor="ctr"/>
          <a:lstStyle/>
          <a:p>
            <a:endParaRPr lang="de-DE"/>
          </a:p>
        </p:txBody>
      </p:sp>
      <p:sp>
        <p:nvSpPr>
          <p:cNvPr id="186" name="Freihandform 185">
            <a:extLst>
              <a:ext uri="{FF2B5EF4-FFF2-40B4-BE49-F238E27FC236}">
                <a16:creationId xmlns:a16="http://schemas.microsoft.com/office/drawing/2014/main" id="{389E107A-0BF5-5D42-905E-4C228020B83E}"/>
              </a:ext>
            </a:extLst>
          </p:cNvPr>
          <p:cNvSpPr/>
          <p:nvPr/>
        </p:nvSpPr>
        <p:spPr>
          <a:xfrm>
            <a:off x="9781414" y="2030881"/>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87" name="Freihandform 186">
            <a:extLst>
              <a:ext uri="{FF2B5EF4-FFF2-40B4-BE49-F238E27FC236}">
                <a16:creationId xmlns:a16="http://schemas.microsoft.com/office/drawing/2014/main" id="{97A67B6F-8115-1641-B88C-4AA0990AB99A}"/>
              </a:ext>
            </a:extLst>
          </p:cNvPr>
          <p:cNvSpPr/>
          <p:nvPr/>
        </p:nvSpPr>
        <p:spPr>
          <a:xfrm>
            <a:off x="9828767" y="2113206"/>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88" name="Freihandform 187">
            <a:extLst>
              <a:ext uri="{FF2B5EF4-FFF2-40B4-BE49-F238E27FC236}">
                <a16:creationId xmlns:a16="http://schemas.microsoft.com/office/drawing/2014/main" id="{DF8578EA-C881-CA4F-91C0-105E72466615}"/>
              </a:ext>
            </a:extLst>
          </p:cNvPr>
          <p:cNvSpPr/>
          <p:nvPr/>
        </p:nvSpPr>
        <p:spPr>
          <a:xfrm>
            <a:off x="10147599" y="2113206"/>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89" name="Freihandform 188">
            <a:extLst>
              <a:ext uri="{FF2B5EF4-FFF2-40B4-BE49-F238E27FC236}">
                <a16:creationId xmlns:a16="http://schemas.microsoft.com/office/drawing/2014/main" id="{E995802A-30D0-7A40-98A7-83D37025DEE8}"/>
              </a:ext>
            </a:extLst>
          </p:cNvPr>
          <p:cNvSpPr/>
          <p:nvPr/>
        </p:nvSpPr>
        <p:spPr>
          <a:xfrm>
            <a:off x="10357941" y="2113206"/>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90" name="Freihandform 189">
            <a:extLst>
              <a:ext uri="{FF2B5EF4-FFF2-40B4-BE49-F238E27FC236}">
                <a16:creationId xmlns:a16="http://schemas.microsoft.com/office/drawing/2014/main" id="{12F7267C-ED4A-E94F-B909-85FAFFFB0673}"/>
              </a:ext>
            </a:extLst>
          </p:cNvPr>
          <p:cNvSpPr/>
          <p:nvPr/>
        </p:nvSpPr>
        <p:spPr>
          <a:xfrm>
            <a:off x="10387680" y="2211612"/>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91" name="Freihandform 190">
            <a:extLst>
              <a:ext uri="{FF2B5EF4-FFF2-40B4-BE49-F238E27FC236}">
                <a16:creationId xmlns:a16="http://schemas.microsoft.com/office/drawing/2014/main" id="{201E9C56-F7BB-4940-AAA4-2EA292FFB9D8}"/>
              </a:ext>
            </a:extLst>
          </p:cNvPr>
          <p:cNvSpPr/>
          <p:nvPr/>
        </p:nvSpPr>
        <p:spPr>
          <a:xfrm>
            <a:off x="10468984" y="2211612"/>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4" y="75560"/>
                  <a:pt x="0" y="58645"/>
                  <a:pt x="0" y="37780"/>
                </a:cubicBezTo>
                <a:cubicBezTo>
                  <a:pt x="0" y="16915"/>
                  <a:pt x="16914"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92" name="Freihandform 191">
            <a:extLst>
              <a:ext uri="{FF2B5EF4-FFF2-40B4-BE49-F238E27FC236}">
                <a16:creationId xmlns:a16="http://schemas.microsoft.com/office/drawing/2014/main" id="{02B305F4-0F83-F144-9B71-D7DF8D90C6EA}"/>
              </a:ext>
            </a:extLst>
          </p:cNvPr>
          <p:cNvSpPr/>
          <p:nvPr/>
        </p:nvSpPr>
        <p:spPr>
          <a:xfrm>
            <a:off x="10431204" y="2211612"/>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93" name="Freihandform 192">
            <a:extLst>
              <a:ext uri="{FF2B5EF4-FFF2-40B4-BE49-F238E27FC236}">
                <a16:creationId xmlns:a16="http://schemas.microsoft.com/office/drawing/2014/main" id="{256E3B5A-4D6C-CE4A-B24E-ED23203FFCAD}"/>
              </a:ext>
            </a:extLst>
          </p:cNvPr>
          <p:cNvSpPr/>
          <p:nvPr/>
        </p:nvSpPr>
        <p:spPr>
          <a:xfrm>
            <a:off x="10403124" y="2211612"/>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94" name="Freihandform 193">
            <a:extLst>
              <a:ext uri="{FF2B5EF4-FFF2-40B4-BE49-F238E27FC236}">
                <a16:creationId xmlns:a16="http://schemas.microsoft.com/office/drawing/2014/main" id="{43FEB908-2DF9-1742-B53F-C582CE99B141}"/>
              </a:ext>
            </a:extLst>
          </p:cNvPr>
          <p:cNvSpPr/>
          <p:nvPr/>
        </p:nvSpPr>
        <p:spPr>
          <a:xfrm>
            <a:off x="10416015" y="2211612"/>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95" name="Freihandform 194">
            <a:extLst>
              <a:ext uri="{FF2B5EF4-FFF2-40B4-BE49-F238E27FC236}">
                <a16:creationId xmlns:a16="http://schemas.microsoft.com/office/drawing/2014/main" id="{33CC071C-9FE3-DF45-AE80-12706EB08637}"/>
              </a:ext>
            </a:extLst>
          </p:cNvPr>
          <p:cNvSpPr/>
          <p:nvPr/>
        </p:nvSpPr>
        <p:spPr>
          <a:xfrm>
            <a:off x="10445754" y="2211612"/>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96" name="Freihandform 195">
            <a:extLst>
              <a:ext uri="{FF2B5EF4-FFF2-40B4-BE49-F238E27FC236}">
                <a16:creationId xmlns:a16="http://schemas.microsoft.com/office/drawing/2014/main" id="{D5F982EF-9097-5244-A4D7-750C406A8849}"/>
              </a:ext>
            </a:extLst>
          </p:cNvPr>
          <p:cNvSpPr/>
          <p:nvPr/>
        </p:nvSpPr>
        <p:spPr>
          <a:xfrm>
            <a:off x="10453795" y="2211612"/>
            <a:ext cx="75559" cy="75559"/>
          </a:xfrm>
          <a:custGeom>
            <a:avLst/>
            <a:gdLst>
              <a:gd name="connsiteX0" fmla="*/ 75560 w 75559"/>
              <a:gd name="connsiteY0" fmla="*/ 37780 h 75559"/>
              <a:gd name="connsiteX1" fmla="*/ 37780 w 75559"/>
              <a:gd name="connsiteY1" fmla="*/ 75560 h 75559"/>
              <a:gd name="connsiteX2" fmla="*/ 0 w 75559"/>
              <a:gd name="connsiteY2" fmla="*/ 37780 h 75559"/>
              <a:gd name="connsiteX3" fmla="*/ 37780 w 75559"/>
              <a:gd name="connsiteY3" fmla="*/ 0 h 75559"/>
              <a:gd name="connsiteX4" fmla="*/ 75560 w 75559"/>
              <a:gd name="connsiteY4" fmla="*/ 37780 h 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9" h="75559">
                <a:moveTo>
                  <a:pt x="75560" y="37780"/>
                </a:moveTo>
                <a:cubicBezTo>
                  <a:pt x="75560" y="58645"/>
                  <a:pt x="58645" y="75560"/>
                  <a:pt x="37780" y="75560"/>
                </a:cubicBezTo>
                <a:cubicBezTo>
                  <a:pt x="16915" y="75560"/>
                  <a:pt x="0" y="58645"/>
                  <a:pt x="0" y="37780"/>
                </a:cubicBezTo>
                <a:cubicBezTo>
                  <a:pt x="0" y="16915"/>
                  <a:pt x="16915" y="0"/>
                  <a:pt x="37780" y="0"/>
                </a:cubicBezTo>
                <a:cubicBezTo>
                  <a:pt x="58645" y="0"/>
                  <a:pt x="75560" y="16915"/>
                  <a:pt x="75560" y="37780"/>
                </a:cubicBezTo>
                <a:close/>
              </a:path>
            </a:pathLst>
          </a:custGeom>
          <a:noFill/>
          <a:ln w="19123" cap="flat">
            <a:solidFill>
              <a:srgbClr val="D1B25C"/>
            </a:solidFill>
            <a:prstDash val="solid"/>
            <a:miter/>
          </a:ln>
        </p:spPr>
        <p:txBody>
          <a:bodyPr rtlCol="0" anchor="ctr"/>
          <a:lstStyle/>
          <a:p>
            <a:endParaRPr lang="de-DE"/>
          </a:p>
        </p:txBody>
      </p:sp>
      <p:sp>
        <p:nvSpPr>
          <p:cNvPr id="197" name="Freihandform 196">
            <a:extLst>
              <a:ext uri="{FF2B5EF4-FFF2-40B4-BE49-F238E27FC236}">
                <a16:creationId xmlns:a16="http://schemas.microsoft.com/office/drawing/2014/main" id="{4C20CD74-8068-A048-BCB6-63D51E0E9708}"/>
              </a:ext>
            </a:extLst>
          </p:cNvPr>
          <p:cNvSpPr/>
          <p:nvPr/>
        </p:nvSpPr>
        <p:spPr>
          <a:xfrm>
            <a:off x="7550482" y="1888057"/>
            <a:ext cx="3264647" cy="708374"/>
          </a:xfrm>
          <a:custGeom>
            <a:avLst/>
            <a:gdLst>
              <a:gd name="connsiteX0" fmla="*/ 3264648 w 3264647"/>
              <a:gd name="connsiteY0" fmla="*/ 708374 h 708374"/>
              <a:gd name="connsiteX1" fmla="*/ 3059794 w 3264647"/>
              <a:gd name="connsiteY1" fmla="*/ 708374 h 708374"/>
              <a:gd name="connsiteX2" fmla="*/ 3059794 w 3264647"/>
              <a:gd name="connsiteY2" fmla="*/ 634346 h 708374"/>
              <a:gd name="connsiteX3" fmla="*/ 3023673 w 3264647"/>
              <a:gd name="connsiteY3" fmla="*/ 634346 h 708374"/>
              <a:gd name="connsiteX4" fmla="*/ 3023673 w 3264647"/>
              <a:gd name="connsiteY4" fmla="*/ 568997 h 708374"/>
              <a:gd name="connsiteX5" fmla="*/ 2994062 w 3264647"/>
              <a:gd name="connsiteY5" fmla="*/ 568997 h 708374"/>
              <a:gd name="connsiteX6" fmla="*/ 2994062 w 3264647"/>
              <a:gd name="connsiteY6" fmla="*/ 500074 h 708374"/>
              <a:gd name="connsiteX7" fmla="*/ 2970832 w 3264647"/>
              <a:gd name="connsiteY7" fmla="*/ 500074 h 708374"/>
              <a:gd name="connsiteX8" fmla="*/ 2970832 w 3264647"/>
              <a:gd name="connsiteY8" fmla="*/ 434725 h 708374"/>
              <a:gd name="connsiteX9" fmla="*/ 2645108 w 3264647"/>
              <a:gd name="connsiteY9" fmla="*/ 434725 h 708374"/>
              <a:gd name="connsiteX10" fmla="*/ 2645108 w 3264647"/>
              <a:gd name="connsiteY10" fmla="*/ 376140 h 708374"/>
              <a:gd name="connsiteX11" fmla="*/ 2610646 w 3264647"/>
              <a:gd name="connsiteY11" fmla="*/ 376140 h 708374"/>
              <a:gd name="connsiteX12" fmla="*/ 2610646 w 3264647"/>
              <a:gd name="connsiteY12" fmla="*/ 300708 h 708374"/>
              <a:gd name="connsiteX13" fmla="*/ 2133930 w 3264647"/>
              <a:gd name="connsiteY13" fmla="*/ 300708 h 708374"/>
              <a:gd name="connsiteX14" fmla="*/ 2133930 w 3264647"/>
              <a:gd name="connsiteY14" fmla="*/ 245442 h 708374"/>
              <a:gd name="connsiteX15" fmla="*/ 1356122 w 3264647"/>
              <a:gd name="connsiteY15" fmla="*/ 245442 h 708374"/>
              <a:gd name="connsiteX16" fmla="*/ 1356122 w 3264647"/>
              <a:gd name="connsiteY16" fmla="*/ 180604 h 708374"/>
              <a:gd name="connsiteX17" fmla="*/ 1337232 w 3264647"/>
              <a:gd name="connsiteY17" fmla="*/ 180604 h 708374"/>
              <a:gd name="connsiteX18" fmla="*/ 1337232 w 3264647"/>
              <a:gd name="connsiteY18" fmla="*/ 97641 h 708374"/>
              <a:gd name="connsiteX19" fmla="*/ 1325107 w 3264647"/>
              <a:gd name="connsiteY19" fmla="*/ 97641 h 708374"/>
              <a:gd name="connsiteX20" fmla="*/ 1325107 w 3264647"/>
              <a:gd name="connsiteY20" fmla="*/ 0 h 708374"/>
              <a:gd name="connsiteX21" fmla="*/ 0 w 3264647"/>
              <a:gd name="connsiteY21" fmla="*/ 0 h 70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64647" h="708374">
                <a:moveTo>
                  <a:pt x="3264648" y="708374"/>
                </a:moveTo>
                <a:lnTo>
                  <a:pt x="3059794" y="708374"/>
                </a:lnTo>
                <a:lnTo>
                  <a:pt x="3059794" y="634346"/>
                </a:lnTo>
                <a:lnTo>
                  <a:pt x="3023673" y="634346"/>
                </a:lnTo>
                <a:lnTo>
                  <a:pt x="3023673" y="568997"/>
                </a:lnTo>
                <a:lnTo>
                  <a:pt x="2994062" y="568997"/>
                </a:lnTo>
                <a:lnTo>
                  <a:pt x="2994062" y="500074"/>
                </a:lnTo>
                <a:lnTo>
                  <a:pt x="2970832" y="500074"/>
                </a:lnTo>
                <a:lnTo>
                  <a:pt x="2970832" y="434725"/>
                </a:lnTo>
                <a:lnTo>
                  <a:pt x="2645108" y="434725"/>
                </a:lnTo>
                <a:lnTo>
                  <a:pt x="2645108" y="376140"/>
                </a:lnTo>
                <a:lnTo>
                  <a:pt x="2610646" y="376140"/>
                </a:lnTo>
                <a:lnTo>
                  <a:pt x="2610646" y="300708"/>
                </a:lnTo>
                <a:lnTo>
                  <a:pt x="2133930" y="300708"/>
                </a:lnTo>
                <a:lnTo>
                  <a:pt x="2133930" y="245442"/>
                </a:lnTo>
                <a:lnTo>
                  <a:pt x="1356122" y="245442"/>
                </a:lnTo>
                <a:lnTo>
                  <a:pt x="1356122" y="180604"/>
                </a:lnTo>
                <a:lnTo>
                  <a:pt x="1337232" y="180604"/>
                </a:lnTo>
                <a:lnTo>
                  <a:pt x="1337232" y="97641"/>
                </a:lnTo>
                <a:lnTo>
                  <a:pt x="1325107" y="97641"/>
                </a:lnTo>
                <a:lnTo>
                  <a:pt x="1325107" y="0"/>
                </a:lnTo>
                <a:lnTo>
                  <a:pt x="0" y="0"/>
                </a:lnTo>
              </a:path>
            </a:pathLst>
          </a:custGeom>
          <a:noFill/>
          <a:ln w="19123" cap="flat">
            <a:solidFill>
              <a:schemeClr val="accent6"/>
            </a:solidFill>
            <a:prstDash val="solid"/>
            <a:miter/>
          </a:ln>
        </p:spPr>
        <p:txBody>
          <a:bodyPr rtlCol="0" anchor="ctr"/>
          <a:lstStyle/>
          <a:p>
            <a:endParaRPr lang="de-DE"/>
          </a:p>
        </p:txBody>
      </p:sp>
      <p:sp>
        <p:nvSpPr>
          <p:cNvPr id="198" name="Freihandform 197">
            <a:extLst>
              <a:ext uri="{FF2B5EF4-FFF2-40B4-BE49-F238E27FC236}">
                <a16:creationId xmlns:a16="http://schemas.microsoft.com/office/drawing/2014/main" id="{34A82E6B-1DCC-DE48-9043-9C338994A2E1}"/>
              </a:ext>
            </a:extLst>
          </p:cNvPr>
          <p:cNvSpPr/>
          <p:nvPr/>
        </p:nvSpPr>
        <p:spPr>
          <a:xfrm>
            <a:off x="9456328" y="2106441"/>
            <a:ext cx="52075" cy="45182"/>
          </a:xfrm>
          <a:custGeom>
            <a:avLst/>
            <a:gdLst>
              <a:gd name="connsiteX0" fmla="*/ 26037 w 52075"/>
              <a:gd name="connsiteY0" fmla="*/ 0 h 45182"/>
              <a:gd name="connsiteX1" fmla="*/ 39056 w 52075"/>
              <a:gd name="connsiteY1" fmla="*/ 22591 h 45182"/>
              <a:gd name="connsiteX2" fmla="*/ 52075 w 52075"/>
              <a:gd name="connsiteY2" fmla="*/ 45183 h 45182"/>
              <a:gd name="connsiteX3" fmla="*/ 26037 w 52075"/>
              <a:gd name="connsiteY3" fmla="*/ 45183 h 45182"/>
              <a:gd name="connsiteX4" fmla="*/ 0 w 52075"/>
              <a:gd name="connsiteY4" fmla="*/ 45183 h 45182"/>
              <a:gd name="connsiteX5" fmla="*/ 13019 w 52075"/>
              <a:gd name="connsiteY5" fmla="*/ 22591 h 45182"/>
              <a:gd name="connsiteX6" fmla="*/ 26037 w 52075"/>
              <a:gd name="connsiteY6" fmla="*/ 0 h 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75" h="45182">
                <a:moveTo>
                  <a:pt x="26037" y="0"/>
                </a:moveTo>
                <a:lnTo>
                  <a:pt x="39056" y="22591"/>
                </a:lnTo>
                <a:lnTo>
                  <a:pt x="52075" y="45183"/>
                </a:lnTo>
                <a:lnTo>
                  <a:pt x="26037" y="45183"/>
                </a:lnTo>
                <a:lnTo>
                  <a:pt x="0" y="45183"/>
                </a:lnTo>
                <a:lnTo>
                  <a:pt x="13019" y="22591"/>
                </a:lnTo>
                <a:lnTo>
                  <a:pt x="26037" y="0"/>
                </a:lnTo>
                <a:close/>
              </a:path>
            </a:pathLst>
          </a:custGeom>
          <a:noFill/>
          <a:ln w="19123" cap="flat">
            <a:solidFill>
              <a:schemeClr val="accent6"/>
            </a:solidFill>
            <a:prstDash val="solid"/>
            <a:miter/>
          </a:ln>
        </p:spPr>
        <p:txBody>
          <a:bodyPr rtlCol="0" anchor="ctr"/>
          <a:lstStyle/>
          <a:p>
            <a:endParaRPr lang="de-DE"/>
          </a:p>
        </p:txBody>
      </p:sp>
      <p:sp>
        <p:nvSpPr>
          <p:cNvPr id="199" name="Freihandform 198">
            <a:extLst>
              <a:ext uri="{FF2B5EF4-FFF2-40B4-BE49-F238E27FC236}">
                <a16:creationId xmlns:a16="http://schemas.microsoft.com/office/drawing/2014/main" id="{EDB04CEB-2D56-8748-9FB9-4685B869709E}"/>
              </a:ext>
            </a:extLst>
          </p:cNvPr>
          <p:cNvSpPr/>
          <p:nvPr/>
        </p:nvSpPr>
        <p:spPr>
          <a:xfrm>
            <a:off x="9948105" y="2158261"/>
            <a:ext cx="52075" cy="45055"/>
          </a:xfrm>
          <a:custGeom>
            <a:avLst/>
            <a:gdLst>
              <a:gd name="connsiteX0" fmla="*/ 26038 w 52075"/>
              <a:gd name="connsiteY0" fmla="*/ 0 h 45055"/>
              <a:gd name="connsiteX1" fmla="*/ 39056 w 52075"/>
              <a:gd name="connsiteY1" fmla="*/ 22464 h 45055"/>
              <a:gd name="connsiteX2" fmla="*/ 52075 w 52075"/>
              <a:gd name="connsiteY2" fmla="*/ 45055 h 45055"/>
              <a:gd name="connsiteX3" fmla="*/ 26038 w 52075"/>
              <a:gd name="connsiteY3" fmla="*/ 45055 h 45055"/>
              <a:gd name="connsiteX4" fmla="*/ 0 w 52075"/>
              <a:gd name="connsiteY4" fmla="*/ 45055 h 45055"/>
              <a:gd name="connsiteX5" fmla="*/ 13019 w 52075"/>
              <a:gd name="connsiteY5" fmla="*/ 22464 h 45055"/>
              <a:gd name="connsiteX6" fmla="*/ 26038 w 52075"/>
              <a:gd name="connsiteY6" fmla="*/ 0 h 4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75" h="45055">
                <a:moveTo>
                  <a:pt x="26038" y="0"/>
                </a:moveTo>
                <a:lnTo>
                  <a:pt x="39056" y="22464"/>
                </a:lnTo>
                <a:lnTo>
                  <a:pt x="52075" y="45055"/>
                </a:lnTo>
                <a:lnTo>
                  <a:pt x="26038" y="45055"/>
                </a:lnTo>
                <a:lnTo>
                  <a:pt x="0" y="45055"/>
                </a:lnTo>
                <a:lnTo>
                  <a:pt x="13019" y="22464"/>
                </a:lnTo>
                <a:lnTo>
                  <a:pt x="26038" y="0"/>
                </a:lnTo>
                <a:close/>
              </a:path>
            </a:pathLst>
          </a:custGeom>
          <a:noFill/>
          <a:ln w="19123" cap="flat">
            <a:solidFill>
              <a:schemeClr val="accent6"/>
            </a:solidFill>
            <a:prstDash val="solid"/>
            <a:miter/>
          </a:ln>
        </p:spPr>
        <p:txBody>
          <a:bodyPr rtlCol="0" anchor="ctr"/>
          <a:lstStyle/>
          <a:p>
            <a:endParaRPr lang="de-DE"/>
          </a:p>
        </p:txBody>
      </p:sp>
      <p:sp>
        <p:nvSpPr>
          <p:cNvPr id="200" name="Freihandform 199">
            <a:extLst>
              <a:ext uri="{FF2B5EF4-FFF2-40B4-BE49-F238E27FC236}">
                <a16:creationId xmlns:a16="http://schemas.microsoft.com/office/drawing/2014/main" id="{D225713E-7D26-3045-B508-A09D032068CB}"/>
              </a:ext>
            </a:extLst>
          </p:cNvPr>
          <p:cNvSpPr/>
          <p:nvPr/>
        </p:nvSpPr>
        <p:spPr>
          <a:xfrm>
            <a:off x="10244219" y="2293554"/>
            <a:ext cx="52075" cy="45055"/>
          </a:xfrm>
          <a:custGeom>
            <a:avLst/>
            <a:gdLst>
              <a:gd name="connsiteX0" fmla="*/ 26038 w 52075"/>
              <a:gd name="connsiteY0" fmla="*/ 0 h 45055"/>
              <a:gd name="connsiteX1" fmla="*/ 39056 w 52075"/>
              <a:gd name="connsiteY1" fmla="*/ 22464 h 45055"/>
              <a:gd name="connsiteX2" fmla="*/ 52075 w 52075"/>
              <a:gd name="connsiteY2" fmla="*/ 45055 h 45055"/>
              <a:gd name="connsiteX3" fmla="*/ 26038 w 52075"/>
              <a:gd name="connsiteY3" fmla="*/ 45055 h 45055"/>
              <a:gd name="connsiteX4" fmla="*/ 0 w 52075"/>
              <a:gd name="connsiteY4" fmla="*/ 45055 h 45055"/>
              <a:gd name="connsiteX5" fmla="*/ 13019 w 52075"/>
              <a:gd name="connsiteY5" fmla="*/ 22464 h 45055"/>
              <a:gd name="connsiteX6" fmla="*/ 26038 w 52075"/>
              <a:gd name="connsiteY6" fmla="*/ 0 h 4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75" h="45055">
                <a:moveTo>
                  <a:pt x="26038" y="0"/>
                </a:moveTo>
                <a:lnTo>
                  <a:pt x="39056" y="22464"/>
                </a:lnTo>
                <a:lnTo>
                  <a:pt x="52075" y="45055"/>
                </a:lnTo>
                <a:lnTo>
                  <a:pt x="26038" y="45055"/>
                </a:lnTo>
                <a:lnTo>
                  <a:pt x="0" y="45055"/>
                </a:lnTo>
                <a:lnTo>
                  <a:pt x="13019" y="22464"/>
                </a:lnTo>
                <a:lnTo>
                  <a:pt x="26038" y="0"/>
                </a:lnTo>
                <a:close/>
              </a:path>
            </a:pathLst>
          </a:custGeom>
          <a:noFill/>
          <a:ln w="19123" cap="flat">
            <a:solidFill>
              <a:schemeClr val="accent6"/>
            </a:solidFill>
            <a:prstDash val="solid"/>
            <a:miter/>
          </a:ln>
        </p:spPr>
        <p:txBody>
          <a:bodyPr rtlCol="0" anchor="ctr"/>
          <a:lstStyle/>
          <a:p>
            <a:endParaRPr lang="de-DE"/>
          </a:p>
        </p:txBody>
      </p:sp>
      <p:sp>
        <p:nvSpPr>
          <p:cNvPr id="201" name="Freihandform 200">
            <a:extLst>
              <a:ext uri="{FF2B5EF4-FFF2-40B4-BE49-F238E27FC236}">
                <a16:creationId xmlns:a16="http://schemas.microsoft.com/office/drawing/2014/main" id="{98330069-A8B5-A346-9592-D5843EBD3C98}"/>
              </a:ext>
            </a:extLst>
          </p:cNvPr>
          <p:cNvSpPr/>
          <p:nvPr/>
        </p:nvSpPr>
        <p:spPr>
          <a:xfrm>
            <a:off x="10716723" y="2569884"/>
            <a:ext cx="52202" cy="45182"/>
          </a:xfrm>
          <a:custGeom>
            <a:avLst/>
            <a:gdLst>
              <a:gd name="connsiteX0" fmla="*/ 26037 w 52202"/>
              <a:gd name="connsiteY0" fmla="*/ 0 h 45182"/>
              <a:gd name="connsiteX1" fmla="*/ 39184 w 52202"/>
              <a:gd name="connsiteY1" fmla="*/ 22591 h 45182"/>
              <a:gd name="connsiteX2" fmla="*/ 52203 w 52202"/>
              <a:gd name="connsiteY2" fmla="*/ 45183 h 45182"/>
              <a:gd name="connsiteX3" fmla="*/ 26037 w 52202"/>
              <a:gd name="connsiteY3" fmla="*/ 45183 h 45182"/>
              <a:gd name="connsiteX4" fmla="*/ 0 w 52202"/>
              <a:gd name="connsiteY4" fmla="*/ 45183 h 45182"/>
              <a:gd name="connsiteX5" fmla="*/ 13019 w 52202"/>
              <a:gd name="connsiteY5" fmla="*/ 22591 h 45182"/>
              <a:gd name="connsiteX6" fmla="*/ 26037 w 52202"/>
              <a:gd name="connsiteY6" fmla="*/ 0 h 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2" h="45182">
                <a:moveTo>
                  <a:pt x="26037" y="0"/>
                </a:moveTo>
                <a:lnTo>
                  <a:pt x="39184" y="22591"/>
                </a:lnTo>
                <a:lnTo>
                  <a:pt x="52203" y="45183"/>
                </a:lnTo>
                <a:lnTo>
                  <a:pt x="26037" y="45183"/>
                </a:lnTo>
                <a:lnTo>
                  <a:pt x="0" y="45183"/>
                </a:lnTo>
                <a:lnTo>
                  <a:pt x="13019" y="22591"/>
                </a:lnTo>
                <a:lnTo>
                  <a:pt x="26037" y="0"/>
                </a:lnTo>
                <a:close/>
              </a:path>
            </a:pathLst>
          </a:custGeom>
          <a:noFill/>
          <a:ln w="19123" cap="flat">
            <a:solidFill>
              <a:schemeClr val="accent6"/>
            </a:solidFill>
            <a:prstDash val="solid"/>
            <a:miter/>
          </a:ln>
        </p:spPr>
        <p:txBody>
          <a:bodyPr rtlCol="0" anchor="ctr"/>
          <a:lstStyle/>
          <a:p>
            <a:endParaRPr lang="de-DE"/>
          </a:p>
        </p:txBody>
      </p:sp>
      <p:sp>
        <p:nvSpPr>
          <p:cNvPr id="202" name="Freihandform 201">
            <a:extLst>
              <a:ext uri="{FF2B5EF4-FFF2-40B4-BE49-F238E27FC236}">
                <a16:creationId xmlns:a16="http://schemas.microsoft.com/office/drawing/2014/main" id="{58499591-B671-3847-9F98-05543800AC95}"/>
              </a:ext>
            </a:extLst>
          </p:cNvPr>
          <p:cNvSpPr/>
          <p:nvPr/>
        </p:nvSpPr>
        <p:spPr>
          <a:xfrm>
            <a:off x="7544228" y="1888057"/>
            <a:ext cx="3277156" cy="1828244"/>
          </a:xfrm>
          <a:custGeom>
            <a:avLst/>
            <a:gdLst>
              <a:gd name="connsiteX0" fmla="*/ 0 w 3277156"/>
              <a:gd name="connsiteY0" fmla="*/ 0 h 1828244"/>
              <a:gd name="connsiteX1" fmla="*/ 931863 w 3277156"/>
              <a:gd name="connsiteY1" fmla="*/ 0 h 1828244"/>
              <a:gd name="connsiteX2" fmla="*/ 931863 w 3277156"/>
              <a:gd name="connsiteY2" fmla="*/ 64456 h 1828244"/>
              <a:gd name="connsiteX3" fmla="*/ 1346677 w 3277156"/>
              <a:gd name="connsiteY3" fmla="*/ 64456 h 1828244"/>
              <a:gd name="connsiteX4" fmla="*/ 1346677 w 3277156"/>
              <a:gd name="connsiteY4" fmla="*/ 549852 h 1828244"/>
              <a:gd name="connsiteX5" fmla="*/ 1364291 w 3277156"/>
              <a:gd name="connsiteY5" fmla="*/ 549852 h 1828244"/>
              <a:gd name="connsiteX6" fmla="*/ 1364291 w 3277156"/>
              <a:gd name="connsiteY6" fmla="*/ 773724 h 1828244"/>
              <a:gd name="connsiteX7" fmla="*/ 1373991 w 3277156"/>
              <a:gd name="connsiteY7" fmla="*/ 773724 h 1828244"/>
              <a:gd name="connsiteX8" fmla="*/ 1373991 w 3277156"/>
              <a:gd name="connsiteY8" fmla="*/ 1016358 h 1828244"/>
              <a:gd name="connsiteX9" fmla="*/ 1401688 w 3277156"/>
              <a:gd name="connsiteY9" fmla="*/ 1016358 h 1828244"/>
              <a:gd name="connsiteX10" fmla="*/ 1401688 w 3277156"/>
              <a:gd name="connsiteY10" fmla="*/ 1064731 h 1828244"/>
              <a:gd name="connsiteX11" fmla="*/ 1419174 w 3277156"/>
              <a:gd name="connsiteY11" fmla="*/ 1064731 h 1828244"/>
              <a:gd name="connsiteX12" fmla="*/ 1419174 w 3277156"/>
              <a:gd name="connsiteY12" fmla="*/ 1121529 h 1828244"/>
              <a:gd name="connsiteX13" fmla="*/ 1505583 w 3277156"/>
              <a:gd name="connsiteY13" fmla="*/ 1121529 h 1828244"/>
              <a:gd name="connsiteX14" fmla="*/ 1505583 w 3277156"/>
              <a:gd name="connsiteY14" fmla="*/ 1149354 h 1828244"/>
              <a:gd name="connsiteX15" fmla="*/ 1516559 w 3277156"/>
              <a:gd name="connsiteY15" fmla="*/ 1149354 h 1828244"/>
              <a:gd name="connsiteX16" fmla="*/ 1516559 w 3277156"/>
              <a:gd name="connsiteY16" fmla="*/ 1187389 h 1828244"/>
              <a:gd name="connsiteX17" fmla="*/ 1799909 w 3277156"/>
              <a:gd name="connsiteY17" fmla="*/ 1187389 h 1828244"/>
              <a:gd name="connsiteX18" fmla="*/ 1799909 w 3277156"/>
              <a:gd name="connsiteY18" fmla="*/ 1230019 h 1828244"/>
              <a:gd name="connsiteX19" fmla="*/ 1814714 w 3277156"/>
              <a:gd name="connsiteY19" fmla="*/ 1230019 h 1828244"/>
              <a:gd name="connsiteX20" fmla="*/ 1814714 w 3277156"/>
              <a:gd name="connsiteY20" fmla="*/ 1490011 h 1828244"/>
              <a:gd name="connsiteX21" fmla="*/ 1832201 w 3277156"/>
              <a:gd name="connsiteY21" fmla="*/ 1490011 h 1828244"/>
              <a:gd name="connsiteX22" fmla="*/ 1832201 w 3277156"/>
              <a:gd name="connsiteY22" fmla="*/ 1528174 h 1828244"/>
              <a:gd name="connsiteX23" fmla="*/ 1846368 w 3277156"/>
              <a:gd name="connsiteY23" fmla="*/ 1528174 h 1828244"/>
              <a:gd name="connsiteX24" fmla="*/ 1846368 w 3277156"/>
              <a:gd name="connsiteY24" fmla="*/ 1549489 h 1828244"/>
              <a:gd name="connsiteX25" fmla="*/ 2068325 w 3277156"/>
              <a:gd name="connsiteY25" fmla="*/ 1549489 h 1828244"/>
              <a:gd name="connsiteX26" fmla="*/ 2068325 w 3277156"/>
              <a:gd name="connsiteY26" fmla="*/ 1613307 h 1828244"/>
              <a:gd name="connsiteX27" fmla="*/ 2139418 w 3277156"/>
              <a:gd name="connsiteY27" fmla="*/ 1613307 h 1828244"/>
              <a:gd name="connsiteX28" fmla="*/ 2139418 w 3277156"/>
              <a:gd name="connsiteY28" fmla="*/ 1652108 h 1828244"/>
              <a:gd name="connsiteX29" fmla="*/ 3011931 w 3277156"/>
              <a:gd name="connsiteY29" fmla="*/ 1652108 h 1828244"/>
              <a:gd name="connsiteX30" fmla="*/ 3011931 w 3277156"/>
              <a:gd name="connsiteY30" fmla="*/ 1720393 h 1828244"/>
              <a:gd name="connsiteX31" fmla="*/ 3029289 w 3277156"/>
              <a:gd name="connsiteY31" fmla="*/ 1720393 h 1828244"/>
              <a:gd name="connsiteX32" fmla="*/ 3029289 w 3277156"/>
              <a:gd name="connsiteY32" fmla="*/ 1781147 h 1828244"/>
              <a:gd name="connsiteX33" fmla="*/ 3141608 w 3277156"/>
              <a:gd name="connsiteY33" fmla="*/ 1781147 h 1828244"/>
              <a:gd name="connsiteX34" fmla="*/ 3141608 w 3277156"/>
              <a:gd name="connsiteY34" fmla="*/ 1828244 h 1828244"/>
              <a:gd name="connsiteX35" fmla="*/ 3277157 w 3277156"/>
              <a:gd name="connsiteY35" fmla="*/ 1828244 h 182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77156" h="1828244">
                <a:moveTo>
                  <a:pt x="0" y="0"/>
                </a:moveTo>
                <a:lnTo>
                  <a:pt x="931863" y="0"/>
                </a:lnTo>
                <a:lnTo>
                  <a:pt x="931863" y="64456"/>
                </a:lnTo>
                <a:lnTo>
                  <a:pt x="1346677" y="64456"/>
                </a:lnTo>
                <a:lnTo>
                  <a:pt x="1346677" y="549852"/>
                </a:lnTo>
                <a:lnTo>
                  <a:pt x="1364291" y="549852"/>
                </a:lnTo>
                <a:lnTo>
                  <a:pt x="1364291" y="773724"/>
                </a:lnTo>
                <a:lnTo>
                  <a:pt x="1373991" y="773724"/>
                </a:lnTo>
                <a:lnTo>
                  <a:pt x="1373991" y="1016358"/>
                </a:lnTo>
                <a:lnTo>
                  <a:pt x="1401688" y="1016358"/>
                </a:lnTo>
                <a:lnTo>
                  <a:pt x="1401688" y="1064731"/>
                </a:lnTo>
                <a:lnTo>
                  <a:pt x="1419174" y="1064731"/>
                </a:lnTo>
                <a:lnTo>
                  <a:pt x="1419174" y="1121529"/>
                </a:lnTo>
                <a:lnTo>
                  <a:pt x="1505583" y="1121529"/>
                </a:lnTo>
                <a:lnTo>
                  <a:pt x="1505583" y="1149354"/>
                </a:lnTo>
                <a:lnTo>
                  <a:pt x="1516559" y="1149354"/>
                </a:lnTo>
                <a:lnTo>
                  <a:pt x="1516559" y="1187389"/>
                </a:lnTo>
                <a:lnTo>
                  <a:pt x="1799909" y="1187389"/>
                </a:lnTo>
                <a:lnTo>
                  <a:pt x="1799909" y="1230019"/>
                </a:lnTo>
                <a:lnTo>
                  <a:pt x="1814714" y="1230019"/>
                </a:lnTo>
                <a:lnTo>
                  <a:pt x="1814714" y="1490011"/>
                </a:lnTo>
                <a:lnTo>
                  <a:pt x="1832201" y="1490011"/>
                </a:lnTo>
                <a:lnTo>
                  <a:pt x="1832201" y="1528174"/>
                </a:lnTo>
                <a:lnTo>
                  <a:pt x="1846368" y="1528174"/>
                </a:lnTo>
                <a:lnTo>
                  <a:pt x="1846368" y="1549489"/>
                </a:lnTo>
                <a:lnTo>
                  <a:pt x="2068325" y="1549489"/>
                </a:lnTo>
                <a:lnTo>
                  <a:pt x="2068325" y="1613307"/>
                </a:lnTo>
                <a:lnTo>
                  <a:pt x="2139418" y="1613307"/>
                </a:lnTo>
                <a:lnTo>
                  <a:pt x="2139418" y="1652108"/>
                </a:lnTo>
                <a:lnTo>
                  <a:pt x="3011931" y="1652108"/>
                </a:lnTo>
                <a:lnTo>
                  <a:pt x="3011931" y="1720393"/>
                </a:lnTo>
                <a:lnTo>
                  <a:pt x="3029289" y="1720393"/>
                </a:lnTo>
                <a:lnTo>
                  <a:pt x="3029289" y="1781147"/>
                </a:lnTo>
                <a:lnTo>
                  <a:pt x="3141608" y="1781147"/>
                </a:lnTo>
                <a:lnTo>
                  <a:pt x="3141608" y="1828244"/>
                </a:lnTo>
                <a:lnTo>
                  <a:pt x="3277157" y="1828244"/>
                </a:lnTo>
              </a:path>
            </a:pathLst>
          </a:custGeom>
          <a:noFill/>
          <a:ln w="19123" cap="flat">
            <a:solidFill>
              <a:schemeClr val="accent6">
                <a:lumMod val="60000"/>
                <a:lumOff val="40000"/>
              </a:schemeClr>
            </a:solidFill>
            <a:prstDash val="solid"/>
            <a:miter/>
          </a:ln>
        </p:spPr>
        <p:txBody>
          <a:bodyPr rtlCol="0" anchor="ctr"/>
          <a:lstStyle/>
          <a:p>
            <a:endParaRPr lang="de-DE"/>
          </a:p>
        </p:txBody>
      </p:sp>
      <p:sp>
        <p:nvSpPr>
          <p:cNvPr id="203" name="Freihandform 202">
            <a:extLst>
              <a:ext uri="{FF2B5EF4-FFF2-40B4-BE49-F238E27FC236}">
                <a16:creationId xmlns:a16="http://schemas.microsoft.com/office/drawing/2014/main" id="{9BF909EC-6A2C-AC42-AB43-6169E29C0E9A}"/>
              </a:ext>
            </a:extLst>
          </p:cNvPr>
          <p:cNvSpPr/>
          <p:nvPr/>
        </p:nvSpPr>
        <p:spPr>
          <a:xfrm>
            <a:off x="9377577" y="3409595"/>
            <a:ext cx="52075" cy="45182"/>
          </a:xfrm>
          <a:custGeom>
            <a:avLst/>
            <a:gdLst>
              <a:gd name="connsiteX0" fmla="*/ 26037 w 52075"/>
              <a:gd name="connsiteY0" fmla="*/ 0 h 45182"/>
              <a:gd name="connsiteX1" fmla="*/ 39056 w 52075"/>
              <a:gd name="connsiteY1" fmla="*/ 22591 h 45182"/>
              <a:gd name="connsiteX2" fmla="*/ 52075 w 52075"/>
              <a:gd name="connsiteY2" fmla="*/ 45183 h 45182"/>
              <a:gd name="connsiteX3" fmla="*/ 26037 w 52075"/>
              <a:gd name="connsiteY3" fmla="*/ 45183 h 45182"/>
              <a:gd name="connsiteX4" fmla="*/ 0 w 52075"/>
              <a:gd name="connsiteY4" fmla="*/ 45183 h 45182"/>
              <a:gd name="connsiteX5" fmla="*/ 13019 w 52075"/>
              <a:gd name="connsiteY5" fmla="*/ 22591 h 45182"/>
              <a:gd name="connsiteX6" fmla="*/ 26037 w 52075"/>
              <a:gd name="connsiteY6" fmla="*/ 0 h 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75" h="45182">
                <a:moveTo>
                  <a:pt x="26037" y="0"/>
                </a:moveTo>
                <a:lnTo>
                  <a:pt x="39056" y="22591"/>
                </a:lnTo>
                <a:lnTo>
                  <a:pt x="52075" y="45183"/>
                </a:lnTo>
                <a:lnTo>
                  <a:pt x="26037" y="45183"/>
                </a:lnTo>
                <a:lnTo>
                  <a:pt x="0" y="45183"/>
                </a:lnTo>
                <a:lnTo>
                  <a:pt x="13019" y="22591"/>
                </a:lnTo>
                <a:lnTo>
                  <a:pt x="26037" y="0"/>
                </a:lnTo>
                <a:close/>
              </a:path>
            </a:pathLst>
          </a:custGeom>
          <a:noFill/>
          <a:ln w="19123" cap="flat">
            <a:solidFill>
              <a:schemeClr val="accent6">
                <a:lumMod val="60000"/>
                <a:lumOff val="40000"/>
              </a:schemeClr>
            </a:solidFill>
            <a:prstDash val="solid"/>
            <a:miter/>
          </a:ln>
        </p:spPr>
        <p:txBody>
          <a:bodyPr rtlCol="0" anchor="ctr"/>
          <a:lstStyle/>
          <a:p>
            <a:endParaRPr lang="de-DE"/>
          </a:p>
        </p:txBody>
      </p:sp>
      <p:sp>
        <p:nvSpPr>
          <p:cNvPr id="120" name="Textfeld 119">
            <a:extLst>
              <a:ext uri="{FF2B5EF4-FFF2-40B4-BE49-F238E27FC236}">
                <a16:creationId xmlns:a16="http://schemas.microsoft.com/office/drawing/2014/main" id="{CDF95CC5-0DCC-449C-8F81-233CC9CD741C}"/>
              </a:ext>
            </a:extLst>
          </p:cNvPr>
          <p:cNvSpPr txBox="1"/>
          <p:nvPr/>
        </p:nvSpPr>
        <p:spPr>
          <a:xfrm>
            <a:off x="10011277" y="1733228"/>
            <a:ext cx="1064715" cy="246221"/>
          </a:xfrm>
          <a:prstGeom prst="rect">
            <a:avLst/>
          </a:prstGeom>
          <a:noFill/>
        </p:spPr>
        <p:txBody>
          <a:bodyPr wrap="none" rtlCol="0">
            <a:spAutoFit/>
          </a:bodyPr>
          <a:lstStyle/>
          <a:p>
            <a:r>
              <a:rPr lang="de-DE" sz="1000" b="1" err="1">
                <a:solidFill>
                  <a:schemeClr val="accent4">
                    <a:lumMod val="75000"/>
                  </a:schemeClr>
                </a:solidFill>
              </a:rPr>
              <a:t>uMRD</a:t>
            </a:r>
            <a:r>
              <a:rPr lang="de-DE" sz="1000" b="1">
                <a:solidFill>
                  <a:schemeClr val="accent4">
                    <a:lumMod val="75000"/>
                  </a:schemeClr>
                </a:solidFill>
              </a:rPr>
              <a:t> </a:t>
            </a:r>
            <a:r>
              <a:rPr lang="de-DE" sz="1000" b="1" err="1">
                <a:solidFill>
                  <a:schemeClr val="accent4">
                    <a:lumMod val="75000"/>
                  </a:schemeClr>
                </a:solidFill>
              </a:rPr>
              <a:t>Ibr+Ven</a:t>
            </a:r>
            <a:endParaRPr lang="de-DE" sz="1000" b="1">
              <a:solidFill>
                <a:schemeClr val="accent4">
                  <a:lumMod val="75000"/>
                </a:schemeClr>
              </a:solidFill>
            </a:endParaRPr>
          </a:p>
        </p:txBody>
      </p:sp>
      <p:sp>
        <p:nvSpPr>
          <p:cNvPr id="121" name="Textfeld 120">
            <a:extLst>
              <a:ext uri="{FF2B5EF4-FFF2-40B4-BE49-F238E27FC236}">
                <a16:creationId xmlns:a16="http://schemas.microsoft.com/office/drawing/2014/main" id="{22FD7808-ED19-4FBA-95EA-732988B6B7E2}"/>
              </a:ext>
            </a:extLst>
          </p:cNvPr>
          <p:cNvSpPr txBox="1"/>
          <p:nvPr/>
        </p:nvSpPr>
        <p:spPr>
          <a:xfrm>
            <a:off x="10598019" y="2040239"/>
            <a:ext cx="1362981" cy="246221"/>
          </a:xfrm>
          <a:prstGeom prst="rect">
            <a:avLst/>
          </a:prstGeom>
          <a:noFill/>
        </p:spPr>
        <p:txBody>
          <a:bodyPr wrap="square" rtlCol="0">
            <a:spAutoFit/>
          </a:bodyPr>
          <a:lstStyle/>
          <a:p>
            <a:r>
              <a:rPr lang="de-DE" sz="1000" b="1">
                <a:solidFill>
                  <a:srgbClr val="D1B25C"/>
                </a:solidFill>
              </a:rPr>
              <a:t>MRD ≥10</a:t>
            </a:r>
            <a:r>
              <a:rPr lang="de-DE" sz="1000" b="1" baseline="30000">
                <a:solidFill>
                  <a:srgbClr val="D1B25C"/>
                </a:solidFill>
              </a:rPr>
              <a:t>-4</a:t>
            </a:r>
            <a:r>
              <a:rPr lang="de-DE" sz="1000" b="1">
                <a:solidFill>
                  <a:srgbClr val="D1B25C"/>
                </a:solidFill>
              </a:rPr>
              <a:t> </a:t>
            </a:r>
            <a:r>
              <a:rPr lang="de-DE" sz="1000" b="1" err="1">
                <a:solidFill>
                  <a:srgbClr val="D1B25C"/>
                </a:solidFill>
              </a:rPr>
              <a:t>Ibr+Ven</a:t>
            </a:r>
            <a:endParaRPr lang="de-DE" sz="1000" b="1">
              <a:solidFill>
                <a:srgbClr val="D1B25C"/>
              </a:solidFill>
            </a:endParaRPr>
          </a:p>
        </p:txBody>
      </p:sp>
      <p:sp>
        <p:nvSpPr>
          <p:cNvPr id="122" name="Textfeld 121">
            <a:extLst>
              <a:ext uri="{FF2B5EF4-FFF2-40B4-BE49-F238E27FC236}">
                <a16:creationId xmlns:a16="http://schemas.microsoft.com/office/drawing/2014/main" id="{7B7A6032-0701-4183-B05E-0DB8527C198C}"/>
              </a:ext>
            </a:extLst>
          </p:cNvPr>
          <p:cNvSpPr txBox="1"/>
          <p:nvPr/>
        </p:nvSpPr>
        <p:spPr>
          <a:xfrm>
            <a:off x="10019845" y="2597097"/>
            <a:ext cx="973343" cy="246221"/>
          </a:xfrm>
          <a:prstGeom prst="rect">
            <a:avLst/>
          </a:prstGeom>
          <a:noFill/>
        </p:spPr>
        <p:txBody>
          <a:bodyPr wrap="none" rtlCol="0">
            <a:spAutoFit/>
          </a:bodyPr>
          <a:lstStyle/>
          <a:p>
            <a:r>
              <a:rPr lang="de-DE" sz="1000" b="1" err="1">
                <a:solidFill>
                  <a:schemeClr val="accent6"/>
                </a:solidFill>
              </a:rPr>
              <a:t>uMRD</a:t>
            </a:r>
            <a:r>
              <a:rPr lang="de-DE" sz="1000" b="1">
                <a:solidFill>
                  <a:schemeClr val="accent6"/>
                </a:solidFill>
              </a:rPr>
              <a:t> </a:t>
            </a:r>
            <a:r>
              <a:rPr lang="de-DE" sz="1000" b="1" err="1">
                <a:solidFill>
                  <a:schemeClr val="accent6"/>
                </a:solidFill>
              </a:rPr>
              <a:t>Clb+O</a:t>
            </a:r>
            <a:endParaRPr lang="de-DE" sz="1000" b="1">
              <a:solidFill>
                <a:schemeClr val="accent6"/>
              </a:solidFill>
            </a:endParaRPr>
          </a:p>
        </p:txBody>
      </p:sp>
      <p:sp>
        <p:nvSpPr>
          <p:cNvPr id="123" name="Textfeld 122">
            <a:extLst>
              <a:ext uri="{FF2B5EF4-FFF2-40B4-BE49-F238E27FC236}">
                <a16:creationId xmlns:a16="http://schemas.microsoft.com/office/drawing/2014/main" id="{1B31290C-EF92-4D97-BC2B-BA5CF4496696}"/>
              </a:ext>
            </a:extLst>
          </p:cNvPr>
          <p:cNvSpPr txBox="1"/>
          <p:nvPr/>
        </p:nvSpPr>
        <p:spPr>
          <a:xfrm>
            <a:off x="9687622" y="3700849"/>
            <a:ext cx="1218603" cy="246221"/>
          </a:xfrm>
          <a:prstGeom prst="rect">
            <a:avLst/>
          </a:prstGeom>
          <a:noFill/>
        </p:spPr>
        <p:txBody>
          <a:bodyPr wrap="none" rtlCol="0">
            <a:spAutoFit/>
          </a:bodyPr>
          <a:lstStyle/>
          <a:p>
            <a:r>
              <a:rPr lang="de-DE" sz="1000" b="1">
                <a:solidFill>
                  <a:schemeClr val="accent6">
                    <a:lumMod val="60000"/>
                    <a:lumOff val="40000"/>
                  </a:schemeClr>
                </a:solidFill>
              </a:rPr>
              <a:t>MRD ≥10</a:t>
            </a:r>
            <a:r>
              <a:rPr lang="de-DE" sz="1000" b="1" baseline="30000">
                <a:solidFill>
                  <a:schemeClr val="accent6">
                    <a:lumMod val="60000"/>
                    <a:lumOff val="40000"/>
                  </a:schemeClr>
                </a:solidFill>
              </a:rPr>
              <a:t>-4</a:t>
            </a:r>
            <a:r>
              <a:rPr lang="de-DE" sz="1000" b="1">
                <a:solidFill>
                  <a:schemeClr val="accent6">
                    <a:lumMod val="60000"/>
                    <a:lumOff val="40000"/>
                  </a:schemeClr>
                </a:solidFill>
              </a:rPr>
              <a:t> </a:t>
            </a:r>
            <a:r>
              <a:rPr lang="de-DE" sz="1000" b="1" err="1">
                <a:solidFill>
                  <a:schemeClr val="accent6">
                    <a:lumMod val="60000"/>
                    <a:lumOff val="40000"/>
                  </a:schemeClr>
                </a:solidFill>
              </a:rPr>
              <a:t>Clb+O</a:t>
            </a:r>
            <a:endParaRPr lang="de-DE" sz="1000" b="1">
              <a:solidFill>
                <a:schemeClr val="accent6">
                  <a:lumMod val="60000"/>
                  <a:lumOff val="40000"/>
                </a:schemeClr>
              </a:solidFill>
            </a:endParaRPr>
          </a:p>
        </p:txBody>
      </p:sp>
      <p:sp>
        <p:nvSpPr>
          <p:cNvPr id="124" name="Rectangle 508">
            <a:extLst>
              <a:ext uri="{FF2B5EF4-FFF2-40B4-BE49-F238E27FC236}">
                <a16:creationId xmlns:a16="http://schemas.microsoft.com/office/drawing/2014/main" id="{1B1FACC8-804B-4D8B-8205-224132154CA9}"/>
              </a:ext>
            </a:extLst>
          </p:cNvPr>
          <p:cNvSpPr/>
          <p:nvPr/>
        </p:nvSpPr>
        <p:spPr>
          <a:xfrm>
            <a:off x="7067708" y="1877086"/>
            <a:ext cx="480187" cy="2556000"/>
          </a:xfrm>
          <a:prstGeom prst="rect">
            <a:avLst/>
          </a:prstGeom>
          <a:solidFill>
            <a:schemeClr val="accent1">
              <a:lumMod val="25000"/>
              <a:lumOff val="75000"/>
              <a:alpha val="19608"/>
            </a:schemeClr>
          </a:solidFill>
        </p:spPr>
        <p:txBody>
          <a:bodyPr wrap="square" rtlCol="0" anchor="ctr">
            <a:noAutofit/>
          </a:bodyPr>
          <a:lstStyle/>
          <a:p>
            <a:pPr algn="l"/>
            <a:endParaRPr lang="en-US">
              <a:solidFill>
                <a:schemeClr val="bg2">
                  <a:lumMod val="75000"/>
                </a:schemeClr>
              </a:solidFill>
            </a:endParaRPr>
          </a:p>
        </p:txBody>
      </p:sp>
      <p:sp>
        <p:nvSpPr>
          <p:cNvPr id="125" name="Textfeld 124">
            <a:extLst>
              <a:ext uri="{FF2B5EF4-FFF2-40B4-BE49-F238E27FC236}">
                <a16:creationId xmlns:a16="http://schemas.microsoft.com/office/drawing/2014/main" id="{3367EAF5-50A9-480F-B9A8-A11869F1ED3A}"/>
              </a:ext>
            </a:extLst>
          </p:cNvPr>
          <p:cNvSpPr txBox="1"/>
          <p:nvPr/>
        </p:nvSpPr>
        <p:spPr>
          <a:xfrm rot="16200000">
            <a:off x="6623990" y="3067285"/>
            <a:ext cx="1335622" cy="261610"/>
          </a:xfrm>
          <a:prstGeom prst="rect">
            <a:avLst/>
          </a:prstGeom>
          <a:noFill/>
        </p:spPr>
        <p:txBody>
          <a:bodyPr wrap="none" rtlCol="0">
            <a:spAutoFit/>
          </a:bodyPr>
          <a:lstStyle/>
          <a:p>
            <a:r>
              <a:rPr lang="de-DE" sz="1100" b="1"/>
              <a:t>Treatment </a:t>
            </a:r>
            <a:r>
              <a:rPr lang="de-DE" sz="1100" b="1" err="1"/>
              <a:t>period</a:t>
            </a:r>
            <a:endParaRPr lang="de-DE" sz="1100" b="1"/>
          </a:p>
        </p:txBody>
      </p:sp>
      <p:sp>
        <p:nvSpPr>
          <p:cNvPr id="129" name="TextBox 6">
            <a:extLst>
              <a:ext uri="{FF2B5EF4-FFF2-40B4-BE49-F238E27FC236}">
                <a16:creationId xmlns:a16="http://schemas.microsoft.com/office/drawing/2014/main" id="{3D194210-B760-504D-97AE-8C3F855AA4E3}"/>
              </a:ext>
            </a:extLst>
          </p:cNvPr>
          <p:cNvSpPr txBox="1"/>
          <p:nvPr/>
        </p:nvSpPr>
        <p:spPr>
          <a:xfrm>
            <a:off x="407988" y="5926291"/>
            <a:ext cx="11376025" cy="276999"/>
          </a:xfrm>
          <a:prstGeom prst="rect">
            <a:avLst/>
          </a:prstGeom>
          <a:solidFill>
            <a:schemeClr val="bg2">
              <a:lumMod val="20000"/>
              <a:lumOff val="80000"/>
            </a:schemeClr>
          </a:solidFill>
        </p:spPr>
        <p:txBody>
          <a:bodyPr wrap="square" anchor="ctr" anchorCtr="0">
            <a:spAutoFit/>
          </a:bodyPr>
          <a:lstStyle/>
          <a:p>
            <a:pPr algn="ctr">
              <a:buClr>
                <a:schemeClr val="bg2"/>
              </a:buClr>
            </a:pPr>
            <a:r>
              <a:rPr lang="en-US" sz="1200"/>
              <a:t>PFS rate was sustained in the first year post-treatment with Ibr+Ven, independent of BM or PB MRD status</a:t>
            </a:r>
          </a:p>
        </p:txBody>
      </p:sp>
      <p:sp>
        <p:nvSpPr>
          <p:cNvPr id="130" name="Rechteck 129">
            <a:extLst>
              <a:ext uri="{FF2B5EF4-FFF2-40B4-BE49-F238E27FC236}">
                <a16:creationId xmlns:a16="http://schemas.microsoft.com/office/drawing/2014/main" id="{BD50C54E-9C60-0346-A919-06504DFDCFD4}"/>
              </a:ext>
            </a:extLst>
          </p:cNvPr>
          <p:cNvSpPr/>
          <p:nvPr/>
        </p:nvSpPr>
        <p:spPr>
          <a:xfrm>
            <a:off x="7269197" y="4436097"/>
            <a:ext cx="62330" cy="13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Rechteck 130">
            <a:extLst>
              <a:ext uri="{FF2B5EF4-FFF2-40B4-BE49-F238E27FC236}">
                <a16:creationId xmlns:a16="http://schemas.microsoft.com/office/drawing/2014/main" id="{02A4892F-E614-CB44-AFBD-B34D56041A27}"/>
              </a:ext>
            </a:extLst>
          </p:cNvPr>
          <p:cNvSpPr/>
          <p:nvPr/>
        </p:nvSpPr>
        <p:spPr>
          <a:xfrm>
            <a:off x="1462383" y="4436151"/>
            <a:ext cx="62330" cy="13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Gerader Verbinder 25">
            <a:extLst>
              <a:ext uri="{FF2B5EF4-FFF2-40B4-BE49-F238E27FC236}">
                <a16:creationId xmlns:a16="http://schemas.microsoft.com/office/drawing/2014/main" id="{09346CDF-AC4A-43A2-A9FF-0880D069C45D}"/>
              </a:ext>
            </a:extLst>
          </p:cNvPr>
          <p:cNvCxnSpPr>
            <a:cxnSpLocks/>
          </p:cNvCxnSpPr>
          <p:nvPr/>
        </p:nvCxnSpPr>
        <p:spPr>
          <a:xfrm rot="17400000">
            <a:off x="1405570" y="4444123"/>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D414E1BF-34CA-43BE-8268-A74A4E7DE266}"/>
              </a:ext>
            </a:extLst>
          </p:cNvPr>
          <p:cNvCxnSpPr>
            <a:cxnSpLocks/>
          </p:cNvCxnSpPr>
          <p:nvPr/>
        </p:nvCxnSpPr>
        <p:spPr>
          <a:xfrm rot="17400000">
            <a:off x="1457360" y="4440716"/>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DFC223C4-6078-4CE8-BBB6-0223887D5E83}"/>
              </a:ext>
            </a:extLst>
          </p:cNvPr>
          <p:cNvCxnSpPr>
            <a:cxnSpLocks/>
          </p:cNvCxnSpPr>
          <p:nvPr/>
        </p:nvCxnSpPr>
        <p:spPr>
          <a:xfrm rot="17400000">
            <a:off x="7216600" y="4444123"/>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C654ED8C-9DEF-4313-BC11-DD9F5D64BADD}"/>
              </a:ext>
            </a:extLst>
          </p:cNvPr>
          <p:cNvCxnSpPr>
            <a:cxnSpLocks/>
          </p:cNvCxnSpPr>
          <p:nvPr/>
        </p:nvCxnSpPr>
        <p:spPr>
          <a:xfrm rot="17400000">
            <a:off x="7268390" y="4440716"/>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Freihandform 143">
            <a:extLst>
              <a:ext uri="{FF2B5EF4-FFF2-40B4-BE49-F238E27FC236}">
                <a16:creationId xmlns:a16="http://schemas.microsoft.com/office/drawing/2014/main" id="{C99353C2-817D-5B4C-AAEB-3C712B409559}"/>
              </a:ext>
            </a:extLst>
          </p:cNvPr>
          <p:cNvSpPr/>
          <p:nvPr/>
        </p:nvSpPr>
        <p:spPr>
          <a:xfrm>
            <a:off x="1700904" y="1897565"/>
            <a:ext cx="3313149" cy="148439"/>
          </a:xfrm>
          <a:custGeom>
            <a:avLst/>
            <a:gdLst>
              <a:gd name="connsiteX0" fmla="*/ 0 w 3313149"/>
              <a:gd name="connsiteY0" fmla="*/ 0 h 148439"/>
              <a:gd name="connsiteX1" fmla="*/ 1696780 w 3313149"/>
              <a:gd name="connsiteY1" fmla="*/ 0 h 148439"/>
              <a:gd name="connsiteX2" fmla="*/ 1696780 w 3313149"/>
              <a:gd name="connsiteY2" fmla="*/ 50288 h 148439"/>
              <a:gd name="connsiteX3" fmla="*/ 1743239 w 3313149"/>
              <a:gd name="connsiteY3" fmla="*/ 50288 h 148439"/>
              <a:gd name="connsiteX4" fmla="*/ 1743239 w 3313149"/>
              <a:gd name="connsiteY4" fmla="*/ 103640 h 148439"/>
              <a:gd name="connsiteX5" fmla="*/ 2624303 w 3313149"/>
              <a:gd name="connsiteY5" fmla="*/ 103640 h 148439"/>
              <a:gd name="connsiteX6" fmla="*/ 2624303 w 3313149"/>
              <a:gd name="connsiteY6" fmla="*/ 148440 h 148439"/>
              <a:gd name="connsiteX7" fmla="*/ 3313150 w 3313149"/>
              <a:gd name="connsiteY7" fmla="*/ 148440 h 14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3149" h="148439">
                <a:moveTo>
                  <a:pt x="0" y="0"/>
                </a:moveTo>
                <a:lnTo>
                  <a:pt x="1696780" y="0"/>
                </a:lnTo>
                <a:lnTo>
                  <a:pt x="1696780" y="50288"/>
                </a:lnTo>
                <a:lnTo>
                  <a:pt x="1743239" y="50288"/>
                </a:lnTo>
                <a:lnTo>
                  <a:pt x="1743239" y="103640"/>
                </a:lnTo>
                <a:lnTo>
                  <a:pt x="2624303" y="103640"/>
                </a:lnTo>
                <a:lnTo>
                  <a:pt x="2624303" y="148440"/>
                </a:lnTo>
                <a:lnTo>
                  <a:pt x="3313150" y="148440"/>
                </a:lnTo>
              </a:path>
            </a:pathLst>
          </a:custGeom>
          <a:noFill/>
          <a:ln w="19123" cap="flat">
            <a:solidFill>
              <a:schemeClr val="accent4">
                <a:lumMod val="75000"/>
              </a:schemeClr>
            </a:solidFill>
            <a:prstDash val="solid"/>
            <a:miter/>
          </a:ln>
        </p:spPr>
        <p:txBody>
          <a:bodyPr rtlCol="0" anchor="ctr"/>
          <a:lstStyle/>
          <a:p>
            <a:endParaRPr lang="de-DE"/>
          </a:p>
        </p:txBody>
      </p:sp>
      <p:sp>
        <p:nvSpPr>
          <p:cNvPr id="167" name="Freihandform 166">
            <a:extLst>
              <a:ext uri="{FF2B5EF4-FFF2-40B4-BE49-F238E27FC236}">
                <a16:creationId xmlns:a16="http://schemas.microsoft.com/office/drawing/2014/main" id="{C41A6928-CDF2-4E4E-BF58-E5E109DA9D8E}"/>
              </a:ext>
            </a:extLst>
          </p:cNvPr>
          <p:cNvSpPr/>
          <p:nvPr/>
        </p:nvSpPr>
        <p:spPr>
          <a:xfrm>
            <a:off x="7523679" y="1888696"/>
            <a:ext cx="3313149" cy="148439"/>
          </a:xfrm>
          <a:custGeom>
            <a:avLst/>
            <a:gdLst>
              <a:gd name="connsiteX0" fmla="*/ 0 w 3313149"/>
              <a:gd name="connsiteY0" fmla="*/ 0 h 148439"/>
              <a:gd name="connsiteX1" fmla="*/ 1696780 w 3313149"/>
              <a:gd name="connsiteY1" fmla="*/ 0 h 148439"/>
              <a:gd name="connsiteX2" fmla="*/ 1696780 w 3313149"/>
              <a:gd name="connsiteY2" fmla="*/ 50288 h 148439"/>
              <a:gd name="connsiteX3" fmla="*/ 1743239 w 3313149"/>
              <a:gd name="connsiteY3" fmla="*/ 50288 h 148439"/>
              <a:gd name="connsiteX4" fmla="*/ 1743239 w 3313149"/>
              <a:gd name="connsiteY4" fmla="*/ 103640 h 148439"/>
              <a:gd name="connsiteX5" fmla="*/ 2624303 w 3313149"/>
              <a:gd name="connsiteY5" fmla="*/ 103640 h 148439"/>
              <a:gd name="connsiteX6" fmla="*/ 2624303 w 3313149"/>
              <a:gd name="connsiteY6" fmla="*/ 148440 h 148439"/>
              <a:gd name="connsiteX7" fmla="*/ 3313150 w 3313149"/>
              <a:gd name="connsiteY7" fmla="*/ 148440 h 14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3149" h="148439">
                <a:moveTo>
                  <a:pt x="0" y="0"/>
                </a:moveTo>
                <a:lnTo>
                  <a:pt x="1696780" y="0"/>
                </a:lnTo>
                <a:lnTo>
                  <a:pt x="1696780" y="50288"/>
                </a:lnTo>
                <a:lnTo>
                  <a:pt x="1743239" y="50288"/>
                </a:lnTo>
                <a:lnTo>
                  <a:pt x="1743239" y="103640"/>
                </a:lnTo>
                <a:lnTo>
                  <a:pt x="2624303" y="103640"/>
                </a:lnTo>
                <a:lnTo>
                  <a:pt x="2624303" y="148440"/>
                </a:lnTo>
                <a:lnTo>
                  <a:pt x="3313150" y="148440"/>
                </a:lnTo>
              </a:path>
            </a:pathLst>
          </a:custGeom>
          <a:noFill/>
          <a:ln w="19123" cap="flat">
            <a:solidFill>
              <a:schemeClr val="accent4">
                <a:lumMod val="75000"/>
              </a:schemeClr>
            </a:solidFill>
            <a:prstDash val="solid"/>
            <a:miter/>
          </a:ln>
        </p:spPr>
        <p:txBody>
          <a:bodyPr rtlCol="0" anchor="ctr"/>
          <a:lstStyle/>
          <a:p>
            <a:endParaRPr lang="de-DE"/>
          </a:p>
        </p:txBody>
      </p:sp>
    </p:spTree>
    <p:extLst>
      <p:ext uri="{BB962C8B-B14F-4D97-AF65-F5344CB8AC3E}">
        <p14:creationId xmlns:p14="http://schemas.microsoft.com/office/powerpoint/2010/main" val="3078917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normAutofit/>
          </a:bodyPr>
          <a:lstStyle/>
          <a:p>
            <a:r>
              <a:rPr lang="en-GB" sz="3500"/>
              <a:t>uMRD response sustainability and lymph node responses</a:t>
            </a:r>
          </a:p>
        </p:txBody>
      </p:sp>
      <p:sp>
        <p:nvSpPr>
          <p:cNvPr id="3" name="Inhaltsplatzhalter 2">
            <a:extLst>
              <a:ext uri="{FF2B5EF4-FFF2-40B4-BE49-F238E27FC236}">
                <a16:creationId xmlns:a16="http://schemas.microsoft.com/office/drawing/2014/main" id="{3A969FB7-97B6-B74B-A84B-305CB91A9740}"/>
              </a:ext>
            </a:extLst>
          </p:cNvPr>
          <p:cNvSpPr>
            <a:spLocks noGrp="1"/>
          </p:cNvSpPr>
          <p:nvPr>
            <p:ph idx="1"/>
          </p:nvPr>
        </p:nvSpPr>
        <p:spPr/>
        <p:txBody>
          <a:bodyPr vert="horz" lIns="0" tIns="0" rIns="0" bIns="0" rtlCol="0" anchor="t">
            <a:noAutofit/>
          </a:bodyPr>
          <a:lstStyle/>
          <a:p>
            <a:r>
              <a:rPr lang="de-DE" sz="2000" err="1"/>
              <a:t>uMRD</a:t>
            </a:r>
            <a:r>
              <a:rPr lang="de-DE" sz="2000"/>
              <a:t> in PB was </a:t>
            </a:r>
            <a:r>
              <a:rPr lang="de-DE" sz="2000" err="1"/>
              <a:t>better</a:t>
            </a:r>
            <a:r>
              <a:rPr lang="de-DE" sz="2000"/>
              <a:t> </a:t>
            </a:r>
            <a:r>
              <a:rPr lang="de-DE" sz="2000" err="1"/>
              <a:t>sustained</a:t>
            </a:r>
            <a:r>
              <a:rPr lang="de-DE" sz="2000"/>
              <a:t> </a:t>
            </a:r>
            <a:r>
              <a:rPr lang="de-DE" sz="2000" err="1"/>
              <a:t>with</a:t>
            </a:r>
            <a:r>
              <a:rPr lang="de-DE" sz="2000"/>
              <a:t> </a:t>
            </a:r>
            <a:r>
              <a:rPr lang="de-DE" sz="2000" err="1"/>
              <a:t>Ibr+Ven</a:t>
            </a:r>
            <a:r>
              <a:rPr lang="de-DE" sz="2000"/>
              <a:t> </a:t>
            </a:r>
            <a:r>
              <a:rPr lang="de-DE" sz="2000" err="1"/>
              <a:t>from</a:t>
            </a:r>
            <a:r>
              <a:rPr lang="de-DE" sz="2000"/>
              <a:t> EOT+ 3 </a:t>
            </a:r>
            <a:r>
              <a:rPr lang="de-DE" sz="2000" err="1"/>
              <a:t>months</a:t>
            </a:r>
            <a:r>
              <a:rPr lang="de-DE" sz="2000"/>
              <a:t> </a:t>
            </a:r>
            <a:r>
              <a:rPr lang="de-DE" sz="2000" err="1"/>
              <a:t>to</a:t>
            </a:r>
            <a:r>
              <a:rPr lang="de-DE" sz="2000"/>
              <a:t> EOT+ 12 </a:t>
            </a:r>
            <a:r>
              <a:rPr lang="de-DE" sz="2000" err="1"/>
              <a:t>months</a:t>
            </a:r>
            <a:endParaRPr lang="de-DE" sz="2000"/>
          </a:p>
          <a:p>
            <a:pPr lvl="1"/>
            <a:r>
              <a:rPr lang="de-DE"/>
              <a:t>84.5% (49/58) </a:t>
            </a:r>
            <a:r>
              <a:rPr lang="de-DE" err="1"/>
              <a:t>of</a:t>
            </a:r>
            <a:r>
              <a:rPr lang="de-DE"/>
              <a:t> </a:t>
            </a:r>
            <a:r>
              <a:rPr lang="de-DE" err="1"/>
              <a:t>patients</a:t>
            </a:r>
            <a:r>
              <a:rPr lang="de-DE"/>
              <a:t> </a:t>
            </a:r>
            <a:r>
              <a:rPr lang="de-DE" err="1"/>
              <a:t>had</a:t>
            </a:r>
            <a:r>
              <a:rPr lang="de-DE"/>
              <a:t> </a:t>
            </a:r>
            <a:r>
              <a:rPr lang="de-DE" err="1"/>
              <a:t>sustained</a:t>
            </a:r>
            <a:r>
              <a:rPr lang="de-DE"/>
              <a:t> </a:t>
            </a:r>
            <a:r>
              <a:rPr lang="de-DE" err="1"/>
              <a:t>uMRD</a:t>
            </a:r>
            <a:r>
              <a:rPr lang="de-DE"/>
              <a:t> &lt;10</a:t>
            </a:r>
            <a:r>
              <a:rPr lang="de-DE" baseline="30000"/>
              <a:t>-4</a:t>
            </a:r>
            <a:r>
              <a:rPr lang="de-DE"/>
              <a:t>  (</a:t>
            </a:r>
            <a:r>
              <a:rPr lang="de-DE" err="1"/>
              <a:t>vs</a:t>
            </a:r>
            <a:r>
              <a:rPr lang="de-DE"/>
              <a:t> 29.3% [12/41] </a:t>
            </a:r>
            <a:r>
              <a:rPr lang="de-DE" err="1"/>
              <a:t>with</a:t>
            </a:r>
            <a:r>
              <a:rPr lang="de-DE"/>
              <a:t> </a:t>
            </a:r>
            <a:r>
              <a:rPr lang="de-DE" err="1"/>
              <a:t>Clb+O</a:t>
            </a:r>
            <a:r>
              <a:rPr lang="de-DE"/>
              <a:t>)</a:t>
            </a:r>
          </a:p>
          <a:p>
            <a:pPr lvl="1"/>
            <a:r>
              <a:rPr lang="de-DE"/>
              <a:t>80.4% (37/46) </a:t>
            </a:r>
            <a:r>
              <a:rPr lang="de-DE" err="1"/>
              <a:t>of</a:t>
            </a:r>
            <a:r>
              <a:rPr lang="de-DE"/>
              <a:t> </a:t>
            </a:r>
            <a:r>
              <a:rPr lang="de-DE" err="1"/>
              <a:t>patients</a:t>
            </a:r>
            <a:r>
              <a:rPr lang="de-DE"/>
              <a:t> </a:t>
            </a:r>
            <a:r>
              <a:rPr lang="de-DE" err="1"/>
              <a:t>had</a:t>
            </a:r>
            <a:r>
              <a:rPr lang="de-DE"/>
              <a:t> </a:t>
            </a:r>
            <a:r>
              <a:rPr lang="de-DE" err="1"/>
              <a:t>sustained</a:t>
            </a:r>
            <a:r>
              <a:rPr lang="de-DE"/>
              <a:t> </a:t>
            </a:r>
            <a:r>
              <a:rPr lang="de-DE" err="1"/>
              <a:t>uMRD</a:t>
            </a:r>
            <a:r>
              <a:rPr lang="de-DE"/>
              <a:t> &lt;10</a:t>
            </a:r>
            <a:r>
              <a:rPr lang="de-DE" baseline="30000"/>
              <a:t>-5</a:t>
            </a:r>
            <a:r>
              <a:rPr lang="de-DE"/>
              <a:t>  (</a:t>
            </a:r>
            <a:r>
              <a:rPr lang="de-DE" err="1"/>
              <a:t>vs</a:t>
            </a:r>
            <a:r>
              <a:rPr lang="de-DE"/>
              <a:t> 26.3% [5/19] </a:t>
            </a:r>
            <a:r>
              <a:rPr lang="de-DE" err="1"/>
              <a:t>with</a:t>
            </a:r>
            <a:r>
              <a:rPr lang="de-DE"/>
              <a:t> </a:t>
            </a:r>
            <a:r>
              <a:rPr lang="de-DE" err="1"/>
              <a:t>Clb+O</a:t>
            </a:r>
            <a:r>
              <a:rPr lang="de-DE"/>
              <a:t>)</a:t>
            </a:r>
          </a:p>
          <a:p>
            <a:r>
              <a:rPr lang="de-DE" sz="2000" err="1"/>
              <a:t>uMRD</a:t>
            </a:r>
            <a:r>
              <a:rPr lang="de-DE" sz="2000"/>
              <a:t> &lt;10</a:t>
            </a:r>
            <a:r>
              <a:rPr lang="de-DE" sz="2000" baseline="30000"/>
              <a:t>-4</a:t>
            </a:r>
            <a:r>
              <a:rPr lang="de-DE" sz="2000"/>
              <a:t> rate </a:t>
            </a:r>
            <a:r>
              <a:rPr lang="de-DE" sz="2000" err="1"/>
              <a:t>decreased</a:t>
            </a:r>
            <a:r>
              <a:rPr lang="de-DE" sz="2000"/>
              <a:t> 6% </a:t>
            </a:r>
            <a:r>
              <a:rPr lang="de-DE" sz="2000" err="1"/>
              <a:t>with</a:t>
            </a:r>
            <a:r>
              <a:rPr lang="de-DE" sz="2000"/>
              <a:t> </a:t>
            </a:r>
            <a:r>
              <a:rPr lang="de-DE" sz="2000" err="1"/>
              <a:t>Ibr+Ven</a:t>
            </a:r>
            <a:r>
              <a:rPr lang="de-DE" sz="2000"/>
              <a:t> </a:t>
            </a:r>
            <a:r>
              <a:rPr lang="de-DE" sz="2000" err="1"/>
              <a:t>vs</a:t>
            </a:r>
            <a:r>
              <a:rPr lang="de-DE" sz="2000"/>
              <a:t> 27% </a:t>
            </a:r>
            <a:r>
              <a:rPr lang="de-DE" sz="2000" err="1"/>
              <a:t>with</a:t>
            </a:r>
            <a:r>
              <a:rPr lang="de-DE" sz="2000"/>
              <a:t> </a:t>
            </a:r>
            <a:r>
              <a:rPr lang="de-DE" sz="2000" err="1"/>
              <a:t>Clb+O</a:t>
            </a:r>
            <a:endParaRPr lang="de-DE" sz="2000"/>
          </a:p>
          <a:p>
            <a:r>
              <a:rPr lang="de-DE" sz="2000" err="1"/>
              <a:t>Patients</a:t>
            </a:r>
            <a:r>
              <a:rPr lang="de-DE" sz="2000"/>
              <a:t> </a:t>
            </a:r>
            <a:r>
              <a:rPr lang="de-DE" sz="2000" err="1"/>
              <a:t>with</a:t>
            </a:r>
            <a:r>
              <a:rPr lang="de-DE" sz="2000"/>
              <a:t> </a:t>
            </a:r>
            <a:r>
              <a:rPr lang="de-DE" sz="2000" err="1"/>
              <a:t>detectable</a:t>
            </a:r>
            <a:r>
              <a:rPr lang="de-DE" sz="2000"/>
              <a:t> ≥ 10</a:t>
            </a:r>
            <a:r>
              <a:rPr lang="de-DE" sz="2000" baseline="30000"/>
              <a:t>-4</a:t>
            </a:r>
            <a:r>
              <a:rPr lang="de-DE" sz="2000"/>
              <a:t> in </a:t>
            </a:r>
            <a:r>
              <a:rPr lang="de-DE" sz="2000" err="1"/>
              <a:t>the</a:t>
            </a:r>
            <a:r>
              <a:rPr lang="de-DE" sz="2000"/>
              <a:t> </a:t>
            </a:r>
            <a:r>
              <a:rPr lang="de-DE" sz="2000" err="1"/>
              <a:t>Ibr+Ven</a:t>
            </a:r>
            <a:r>
              <a:rPr lang="de-DE" sz="2000"/>
              <a:t> arm </a:t>
            </a:r>
            <a:r>
              <a:rPr lang="de-DE" sz="2000" err="1"/>
              <a:t>were</a:t>
            </a:r>
            <a:r>
              <a:rPr lang="de-DE" sz="2000"/>
              <a:t> </a:t>
            </a:r>
            <a:r>
              <a:rPr lang="de-DE" sz="2000" err="1"/>
              <a:t>less</a:t>
            </a:r>
            <a:r>
              <a:rPr lang="de-DE" sz="2000"/>
              <a:t> </a:t>
            </a:r>
            <a:r>
              <a:rPr lang="de-DE" sz="2000" err="1"/>
              <a:t>likely</a:t>
            </a:r>
            <a:r>
              <a:rPr lang="de-DE" sz="2000"/>
              <a:t> </a:t>
            </a:r>
            <a:r>
              <a:rPr lang="de-DE" sz="2000" err="1"/>
              <a:t>to</a:t>
            </a:r>
            <a:endParaRPr lang="de-DE" sz="2000"/>
          </a:p>
          <a:p>
            <a:pPr lvl="1"/>
            <a:r>
              <a:rPr lang="de-DE"/>
              <a:t>Covert </a:t>
            </a:r>
            <a:r>
              <a:rPr lang="de-DE" err="1"/>
              <a:t>to</a:t>
            </a:r>
            <a:r>
              <a:rPr lang="de-DE"/>
              <a:t> PD </a:t>
            </a:r>
            <a:r>
              <a:rPr lang="de-DE" err="1"/>
              <a:t>vs</a:t>
            </a:r>
            <a:r>
              <a:rPr lang="de-DE"/>
              <a:t> </a:t>
            </a:r>
            <a:r>
              <a:rPr lang="de-DE" err="1"/>
              <a:t>those</a:t>
            </a:r>
            <a:r>
              <a:rPr lang="de-DE"/>
              <a:t> in </a:t>
            </a:r>
            <a:r>
              <a:rPr lang="de-DE" err="1"/>
              <a:t>the</a:t>
            </a:r>
            <a:r>
              <a:rPr lang="de-DE"/>
              <a:t> </a:t>
            </a:r>
            <a:r>
              <a:rPr lang="de-DE" err="1"/>
              <a:t>Clb+O</a:t>
            </a:r>
            <a:r>
              <a:rPr lang="de-DE"/>
              <a:t> arm</a:t>
            </a:r>
          </a:p>
          <a:p>
            <a:pPr lvl="1"/>
            <a:r>
              <a:rPr lang="de-DE" err="1"/>
              <a:t>Have</a:t>
            </a:r>
            <a:r>
              <a:rPr lang="de-DE"/>
              <a:t> </a:t>
            </a:r>
            <a:r>
              <a:rPr lang="de-DE" err="1"/>
              <a:t>worsening</a:t>
            </a:r>
            <a:r>
              <a:rPr lang="de-DE"/>
              <a:t> </a:t>
            </a:r>
            <a:r>
              <a:rPr lang="de-DE" err="1"/>
              <a:t>of</a:t>
            </a:r>
            <a:r>
              <a:rPr lang="de-DE"/>
              <a:t> </a:t>
            </a:r>
            <a:r>
              <a:rPr lang="de-DE" err="1"/>
              <a:t>detectable</a:t>
            </a:r>
            <a:r>
              <a:rPr lang="de-DE"/>
              <a:t> MRD </a:t>
            </a:r>
            <a:r>
              <a:rPr lang="de-DE" err="1"/>
              <a:t>levels</a:t>
            </a:r>
            <a:endParaRPr lang="de-DE"/>
          </a:p>
          <a:p>
            <a:r>
              <a:rPr lang="de-DE" sz="2000" err="1"/>
              <a:t>Among</a:t>
            </a:r>
            <a:r>
              <a:rPr lang="de-DE" sz="2000"/>
              <a:t> </a:t>
            </a:r>
            <a:r>
              <a:rPr lang="de-DE" sz="2000" err="1"/>
              <a:t>patients</a:t>
            </a:r>
            <a:r>
              <a:rPr lang="de-DE" sz="2000"/>
              <a:t> </a:t>
            </a:r>
            <a:r>
              <a:rPr lang="de-DE" sz="2000" err="1"/>
              <a:t>with</a:t>
            </a:r>
            <a:r>
              <a:rPr lang="de-DE" sz="2000"/>
              <a:t> </a:t>
            </a:r>
            <a:r>
              <a:rPr lang="de-DE" sz="2000" err="1"/>
              <a:t>uMRD</a:t>
            </a:r>
            <a:r>
              <a:rPr lang="de-DE" sz="2000"/>
              <a:t> &lt;10</a:t>
            </a:r>
            <a:r>
              <a:rPr lang="de-DE" sz="2000" baseline="30000"/>
              <a:t>-4</a:t>
            </a:r>
            <a:r>
              <a:rPr lang="de-DE" sz="2000"/>
              <a:t> in BM at EOT+3, </a:t>
            </a:r>
            <a:r>
              <a:rPr lang="de-DE" sz="2000" err="1"/>
              <a:t>lymph</a:t>
            </a:r>
            <a:r>
              <a:rPr lang="de-DE" sz="2000"/>
              <a:t> </a:t>
            </a:r>
            <a:r>
              <a:rPr lang="de-DE" sz="2000" err="1"/>
              <a:t>node</a:t>
            </a:r>
            <a:r>
              <a:rPr lang="de-DE" sz="2000"/>
              <a:t> </a:t>
            </a:r>
            <a:r>
              <a:rPr lang="de-DE" sz="2000" err="1"/>
              <a:t>responses</a:t>
            </a:r>
            <a:r>
              <a:rPr lang="de-DE" sz="2000"/>
              <a:t> </a:t>
            </a:r>
            <a:r>
              <a:rPr lang="de-DE" sz="2000" err="1"/>
              <a:t>were</a:t>
            </a:r>
            <a:r>
              <a:rPr lang="de-DE" sz="2000"/>
              <a:t> </a:t>
            </a:r>
            <a:r>
              <a:rPr lang="de-DE" sz="2000" err="1"/>
              <a:t>largely</a:t>
            </a:r>
            <a:r>
              <a:rPr lang="de-DE" sz="2000"/>
              <a:t> </a:t>
            </a:r>
            <a:r>
              <a:rPr lang="de-DE" sz="2000" err="1"/>
              <a:t>maintained</a:t>
            </a:r>
            <a:endParaRPr lang="de-DE" sz="2000"/>
          </a:p>
          <a:p>
            <a:r>
              <a:rPr lang="de-DE" sz="2000" err="1"/>
              <a:t>Lymph</a:t>
            </a:r>
            <a:r>
              <a:rPr lang="de-DE" sz="2000"/>
              <a:t> </a:t>
            </a:r>
            <a:r>
              <a:rPr lang="de-DE" sz="2000" err="1"/>
              <a:t>node</a:t>
            </a:r>
            <a:r>
              <a:rPr lang="de-DE" sz="2000"/>
              <a:t> </a:t>
            </a:r>
            <a:r>
              <a:rPr lang="de-DE" sz="2000" err="1"/>
              <a:t>responses</a:t>
            </a:r>
            <a:r>
              <a:rPr lang="de-DE" sz="2000"/>
              <a:t> </a:t>
            </a:r>
            <a:r>
              <a:rPr lang="de-DE" sz="2000" err="1"/>
              <a:t>were</a:t>
            </a:r>
            <a:r>
              <a:rPr lang="de-DE" sz="2000"/>
              <a:t> </a:t>
            </a:r>
            <a:r>
              <a:rPr lang="de-DE" sz="2000" err="1"/>
              <a:t>better</a:t>
            </a:r>
            <a:r>
              <a:rPr lang="de-DE" sz="2000"/>
              <a:t> </a:t>
            </a:r>
            <a:r>
              <a:rPr lang="de-DE" sz="2000" err="1"/>
              <a:t>maintained</a:t>
            </a:r>
            <a:r>
              <a:rPr lang="de-DE" sz="2000"/>
              <a:t> </a:t>
            </a:r>
            <a:r>
              <a:rPr lang="de-DE" sz="2000" err="1"/>
              <a:t>over</a:t>
            </a:r>
            <a:r>
              <a:rPr lang="de-DE" sz="2000"/>
              <a:t> time </a:t>
            </a:r>
            <a:r>
              <a:rPr lang="de-DE" sz="2000" err="1"/>
              <a:t>with</a:t>
            </a:r>
            <a:r>
              <a:rPr lang="de-DE" sz="2000"/>
              <a:t> </a:t>
            </a:r>
            <a:r>
              <a:rPr lang="de-DE" sz="2000" err="1"/>
              <a:t>Ibr+Ven</a:t>
            </a:r>
            <a:r>
              <a:rPr lang="de-DE" sz="2000"/>
              <a:t> </a:t>
            </a:r>
            <a:r>
              <a:rPr lang="de-DE" sz="2000" err="1"/>
              <a:t>vs</a:t>
            </a:r>
            <a:r>
              <a:rPr lang="de-DE" sz="2000"/>
              <a:t> </a:t>
            </a:r>
            <a:r>
              <a:rPr lang="de-DE" sz="2000" err="1"/>
              <a:t>Clb+O</a:t>
            </a:r>
            <a:r>
              <a:rPr lang="de-DE" sz="2000"/>
              <a:t> in </a:t>
            </a:r>
            <a:r>
              <a:rPr lang="de-DE" sz="2000" err="1"/>
              <a:t>patients</a:t>
            </a:r>
            <a:r>
              <a:rPr lang="de-DE" sz="2000"/>
              <a:t> </a:t>
            </a:r>
            <a:r>
              <a:rPr lang="de-DE" sz="2000" err="1"/>
              <a:t>with</a:t>
            </a:r>
            <a:r>
              <a:rPr lang="de-DE" sz="2000"/>
              <a:t> </a:t>
            </a:r>
            <a:r>
              <a:rPr lang="de-DE" sz="2000" err="1"/>
              <a:t>detectable</a:t>
            </a:r>
            <a:r>
              <a:rPr lang="de-DE" sz="2000"/>
              <a:t> BM MRD</a:t>
            </a:r>
          </a:p>
          <a:p>
            <a:endParaRPr lang="de-DE" sz="2000"/>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BM, bone marrow; Clb, chlorambucil; Ibr, ibrutinib; EOT, end of treatment; MRD, minimal residual disease; O, obinutuzumab; PB, peripheral blood; PFS, progression-free survival; uMRD, undetectable minimal residual disease; Ven, venetoclax.</a:t>
            </a:r>
          </a:p>
          <a:p>
            <a:r>
              <a:rPr lang="en-US" b="1">
                <a:latin typeface="Arial" panose="020B0604020202020204" pitchFamily="34" charset="0"/>
                <a:cs typeface="Arial" panose="020B0604020202020204" pitchFamily="34" charset="0"/>
              </a:rPr>
              <a:t>Munir, T. Abstract 70 presented at ASH 2021.</a:t>
            </a:r>
          </a:p>
        </p:txBody>
      </p:sp>
    </p:spTree>
    <p:extLst>
      <p:ext uri="{BB962C8B-B14F-4D97-AF65-F5344CB8AC3E}">
        <p14:creationId xmlns:p14="http://schemas.microsoft.com/office/powerpoint/2010/main" val="1097340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GLOW Conclusions</a:t>
            </a:r>
          </a:p>
        </p:txBody>
      </p:sp>
      <p:sp>
        <p:nvSpPr>
          <p:cNvPr id="4" name="Inhaltsplatzhalter 3">
            <a:extLst>
              <a:ext uri="{FF2B5EF4-FFF2-40B4-BE49-F238E27FC236}">
                <a16:creationId xmlns:a16="http://schemas.microsoft.com/office/drawing/2014/main" id="{12776012-0945-5B4C-864E-3D01D695AA12}"/>
              </a:ext>
            </a:extLst>
          </p:cNvPr>
          <p:cNvSpPr>
            <a:spLocks noGrp="1"/>
          </p:cNvSpPr>
          <p:nvPr>
            <p:ph idx="1"/>
          </p:nvPr>
        </p:nvSpPr>
        <p:spPr/>
        <p:txBody>
          <a:bodyPr/>
          <a:lstStyle/>
          <a:p>
            <a:r>
              <a:rPr lang="de-DE" sz="2000" b="1"/>
              <a:t>All-oral, </a:t>
            </a:r>
            <a:r>
              <a:rPr lang="de-DE" sz="2000" b="1" err="1"/>
              <a:t>once-daily</a:t>
            </a:r>
            <a:r>
              <a:rPr lang="de-DE" sz="2000" b="1"/>
              <a:t>, </a:t>
            </a:r>
            <a:r>
              <a:rPr lang="de-DE" sz="2000" b="1" err="1"/>
              <a:t>fixed</a:t>
            </a:r>
            <a:r>
              <a:rPr lang="de-DE" sz="2000" b="1"/>
              <a:t>-duration </a:t>
            </a:r>
            <a:r>
              <a:rPr lang="de-DE" sz="2000" b="1" err="1"/>
              <a:t>Ibr+Ven</a:t>
            </a:r>
            <a:r>
              <a:rPr lang="de-DE" sz="2000" b="1"/>
              <a:t> </a:t>
            </a:r>
            <a:r>
              <a:rPr lang="de-DE" sz="2000" b="1" err="1"/>
              <a:t>achieved</a:t>
            </a:r>
            <a:r>
              <a:rPr lang="de-DE" sz="2000" b="1"/>
              <a:t> </a:t>
            </a:r>
            <a:r>
              <a:rPr lang="de-DE" sz="2000" b="1" err="1"/>
              <a:t>deeper</a:t>
            </a:r>
            <a:r>
              <a:rPr lang="de-DE" sz="2000" b="1"/>
              <a:t> (&lt;10-5) </a:t>
            </a:r>
            <a:r>
              <a:rPr lang="de-DE" sz="2000" b="1" err="1"/>
              <a:t>and</a:t>
            </a:r>
            <a:r>
              <a:rPr lang="de-DE" sz="2000" b="1"/>
              <a:t> </a:t>
            </a:r>
            <a:r>
              <a:rPr lang="de-DE" sz="2000" b="1" err="1"/>
              <a:t>better</a:t>
            </a:r>
            <a:r>
              <a:rPr lang="de-DE" sz="2000" b="1"/>
              <a:t> </a:t>
            </a:r>
            <a:r>
              <a:rPr lang="de-DE" sz="2000" b="1" err="1"/>
              <a:t>sustained</a:t>
            </a:r>
            <a:r>
              <a:rPr lang="de-DE" sz="2000" b="1"/>
              <a:t> </a:t>
            </a:r>
            <a:r>
              <a:rPr lang="de-DE" sz="2000" b="1" err="1"/>
              <a:t>uMRD</a:t>
            </a:r>
            <a:r>
              <a:rPr lang="de-DE" sz="2000" b="1"/>
              <a:t> </a:t>
            </a:r>
            <a:r>
              <a:rPr lang="de-DE" sz="2000" b="1" err="1"/>
              <a:t>responses</a:t>
            </a:r>
            <a:r>
              <a:rPr lang="de-DE" sz="2000" b="1"/>
              <a:t> </a:t>
            </a:r>
            <a:r>
              <a:rPr lang="de-DE" sz="2000" b="1" err="1"/>
              <a:t>vs</a:t>
            </a:r>
            <a:r>
              <a:rPr lang="de-DE" sz="2000" b="1"/>
              <a:t> </a:t>
            </a:r>
            <a:r>
              <a:rPr lang="de-DE" sz="2000" b="1" err="1"/>
              <a:t>Clb+O</a:t>
            </a:r>
            <a:r>
              <a:rPr lang="de-DE" sz="2000" b="1"/>
              <a:t> </a:t>
            </a:r>
            <a:r>
              <a:rPr lang="de-DE" sz="2000" b="1" err="1"/>
              <a:t>as</a:t>
            </a:r>
            <a:r>
              <a:rPr lang="de-DE" sz="2000" b="1"/>
              <a:t> </a:t>
            </a:r>
            <a:r>
              <a:rPr lang="de-DE" sz="2000" b="1" err="1"/>
              <a:t>assessed</a:t>
            </a:r>
            <a:r>
              <a:rPr lang="de-DE" sz="2000" b="1"/>
              <a:t> </a:t>
            </a:r>
            <a:r>
              <a:rPr lang="de-DE" sz="2000" b="1" err="1"/>
              <a:t>by</a:t>
            </a:r>
            <a:r>
              <a:rPr lang="de-DE" sz="2000" b="1"/>
              <a:t> NGS</a:t>
            </a:r>
          </a:p>
          <a:p>
            <a:pPr lvl="1"/>
            <a:r>
              <a:rPr lang="de-DE" err="1"/>
              <a:t>Deep</a:t>
            </a:r>
            <a:r>
              <a:rPr lang="de-DE"/>
              <a:t> </a:t>
            </a:r>
            <a:r>
              <a:rPr lang="de-DE" err="1"/>
              <a:t>responses</a:t>
            </a:r>
            <a:r>
              <a:rPr lang="de-DE"/>
              <a:t> </a:t>
            </a:r>
            <a:r>
              <a:rPr lang="de-DE" err="1"/>
              <a:t>were</a:t>
            </a:r>
            <a:r>
              <a:rPr lang="de-DE"/>
              <a:t> </a:t>
            </a:r>
            <a:r>
              <a:rPr lang="de-DE" err="1"/>
              <a:t>mirrored</a:t>
            </a:r>
            <a:r>
              <a:rPr lang="de-DE"/>
              <a:t> in BM </a:t>
            </a:r>
            <a:r>
              <a:rPr lang="de-DE" err="1"/>
              <a:t>and</a:t>
            </a:r>
            <a:r>
              <a:rPr lang="de-DE"/>
              <a:t> PB in </a:t>
            </a:r>
            <a:r>
              <a:rPr lang="de-DE" err="1"/>
              <a:t>patients</a:t>
            </a:r>
            <a:r>
              <a:rPr lang="de-DE"/>
              <a:t> </a:t>
            </a:r>
            <a:r>
              <a:rPr lang="de-DE" err="1"/>
              <a:t>with</a:t>
            </a:r>
            <a:r>
              <a:rPr lang="de-DE"/>
              <a:t> </a:t>
            </a:r>
            <a:r>
              <a:rPr lang="de-DE" err="1"/>
              <a:t>uIGHV</a:t>
            </a:r>
            <a:endParaRPr lang="de-DE"/>
          </a:p>
          <a:p>
            <a:pPr lvl="1"/>
            <a:r>
              <a:rPr lang="de-DE" err="1"/>
              <a:t>Though</a:t>
            </a:r>
            <a:r>
              <a:rPr lang="de-DE"/>
              <a:t> </a:t>
            </a:r>
            <a:r>
              <a:rPr lang="de-DE" err="1"/>
              <a:t>small</a:t>
            </a:r>
            <a:r>
              <a:rPr lang="de-DE"/>
              <a:t> </a:t>
            </a:r>
            <a:r>
              <a:rPr lang="de-DE" err="1"/>
              <a:t>numbers</a:t>
            </a:r>
            <a:r>
              <a:rPr lang="de-DE"/>
              <a:t>, </a:t>
            </a:r>
            <a:r>
              <a:rPr lang="de-DE" err="1"/>
              <a:t>deep</a:t>
            </a:r>
            <a:r>
              <a:rPr lang="de-DE"/>
              <a:t> </a:t>
            </a:r>
            <a:r>
              <a:rPr lang="de-DE" err="1"/>
              <a:t>responses</a:t>
            </a:r>
            <a:r>
              <a:rPr lang="de-DE"/>
              <a:t> </a:t>
            </a:r>
            <a:r>
              <a:rPr lang="de-DE" err="1"/>
              <a:t>were</a:t>
            </a:r>
            <a:r>
              <a:rPr lang="de-DE"/>
              <a:t> </a:t>
            </a:r>
            <a:r>
              <a:rPr lang="de-DE" err="1"/>
              <a:t>seen</a:t>
            </a:r>
            <a:r>
              <a:rPr lang="de-DE"/>
              <a:t> in </a:t>
            </a:r>
            <a:r>
              <a:rPr lang="de-DE" err="1"/>
              <a:t>patients</a:t>
            </a:r>
            <a:r>
              <a:rPr lang="de-DE"/>
              <a:t> </a:t>
            </a:r>
            <a:r>
              <a:rPr lang="de-DE" err="1"/>
              <a:t>with</a:t>
            </a:r>
            <a:r>
              <a:rPr lang="de-DE"/>
              <a:t> TP53 </a:t>
            </a:r>
            <a:r>
              <a:rPr lang="de-DE" err="1"/>
              <a:t>mutations</a:t>
            </a:r>
            <a:endParaRPr lang="de-DE"/>
          </a:p>
          <a:p>
            <a:r>
              <a:rPr lang="de-DE" sz="2000" b="1" err="1"/>
              <a:t>Molecular</a:t>
            </a:r>
            <a:r>
              <a:rPr lang="de-DE" sz="2000" b="1"/>
              <a:t> </a:t>
            </a:r>
            <a:r>
              <a:rPr lang="de-DE" sz="2000" b="1" err="1"/>
              <a:t>and</a:t>
            </a:r>
            <a:r>
              <a:rPr lang="de-DE" sz="2000" b="1"/>
              <a:t> </a:t>
            </a:r>
            <a:r>
              <a:rPr lang="de-DE" sz="2000" b="1" err="1"/>
              <a:t>clinical</a:t>
            </a:r>
            <a:r>
              <a:rPr lang="de-DE" sz="2000" b="1"/>
              <a:t> </a:t>
            </a:r>
            <a:r>
              <a:rPr lang="de-DE" sz="2000" b="1" err="1"/>
              <a:t>relapses</a:t>
            </a:r>
            <a:r>
              <a:rPr lang="de-DE" sz="2000" b="1"/>
              <a:t> </a:t>
            </a:r>
            <a:r>
              <a:rPr lang="de-DE" sz="2000" b="1" err="1"/>
              <a:t>were</a:t>
            </a:r>
            <a:r>
              <a:rPr lang="de-DE" sz="2000" b="1"/>
              <a:t> </a:t>
            </a:r>
            <a:r>
              <a:rPr lang="de-DE" sz="2000" b="1" err="1"/>
              <a:t>less</a:t>
            </a:r>
            <a:r>
              <a:rPr lang="de-DE" sz="2000" b="1"/>
              <a:t> </a:t>
            </a:r>
            <a:r>
              <a:rPr lang="de-DE" sz="2000" b="1" err="1"/>
              <a:t>frequent</a:t>
            </a:r>
            <a:r>
              <a:rPr lang="de-DE" sz="2000" b="1"/>
              <a:t> </a:t>
            </a:r>
            <a:r>
              <a:rPr lang="de-DE" sz="2000" b="1" err="1"/>
              <a:t>during</a:t>
            </a:r>
            <a:r>
              <a:rPr lang="de-DE" sz="2000" b="1"/>
              <a:t> </a:t>
            </a:r>
            <a:r>
              <a:rPr lang="de-DE" sz="2000" b="1" err="1"/>
              <a:t>the</a:t>
            </a:r>
            <a:r>
              <a:rPr lang="de-DE" sz="2000" b="1"/>
              <a:t> </a:t>
            </a:r>
            <a:r>
              <a:rPr lang="de-DE" sz="2000" b="1" err="1"/>
              <a:t>first</a:t>
            </a:r>
            <a:r>
              <a:rPr lang="de-DE" sz="2000" b="1"/>
              <a:t> </a:t>
            </a:r>
            <a:r>
              <a:rPr lang="de-DE" sz="2000" b="1" err="1"/>
              <a:t>year</a:t>
            </a:r>
            <a:r>
              <a:rPr lang="de-DE" sz="2000" b="1"/>
              <a:t> post-treatment </a:t>
            </a:r>
            <a:r>
              <a:rPr lang="de-DE" sz="2000" b="1" err="1"/>
              <a:t>with</a:t>
            </a:r>
            <a:r>
              <a:rPr lang="de-DE" sz="2000" b="1"/>
              <a:t> </a:t>
            </a:r>
            <a:r>
              <a:rPr lang="de-DE" sz="2000" b="1" err="1"/>
              <a:t>Ibr+Ven</a:t>
            </a:r>
            <a:r>
              <a:rPr lang="de-DE" sz="2000" b="1"/>
              <a:t> </a:t>
            </a:r>
            <a:r>
              <a:rPr lang="de-DE" sz="2000" b="1" err="1"/>
              <a:t>vs</a:t>
            </a:r>
            <a:r>
              <a:rPr lang="de-DE" sz="2000" b="1"/>
              <a:t> </a:t>
            </a:r>
            <a:r>
              <a:rPr lang="de-DE" sz="2000" b="1" err="1"/>
              <a:t>Clb+O</a:t>
            </a:r>
            <a:endParaRPr lang="de-DE" sz="2000" b="1"/>
          </a:p>
          <a:p>
            <a:r>
              <a:rPr lang="de-DE" sz="2000" err="1"/>
              <a:t>Patients</a:t>
            </a:r>
            <a:r>
              <a:rPr lang="de-DE" sz="2000"/>
              <a:t> </a:t>
            </a:r>
            <a:r>
              <a:rPr lang="de-DE" sz="2000" err="1"/>
              <a:t>who</a:t>
            </a:r>
            <a:r>
              <a:rPr lang="de-DE" sz="2000"/>
              <a:t> </a:t>
            </a:r>
            <a:r>
              <a:rPr lang="de-DE" sz="2000" err="1"/>
              <a:t>did</a:t>
            </a:r>
            <a:r>
              <a:rPr lang="de-DE" sz="2000"/>
              <a:t> not </a:t>
            </a:r>
            <a:r>
              <a:rPr lang="de-DE" sz="2000" err="1"/>
              <a:t>achieve</a:t>
            </a:r>
            <a:r>
              <a:rPr lang="de-DE" sz="2000"/>
              <a:t> </a:t>
            </a:r>
            <a:r>
              <a:rPr lang="de-DE" sz="2000" err="1"/>
              <a:t>uMRD</a:t>
            </a:r>
            <a:r>
              <a:rPr lang="de-DE" sz="2000"/>
              <a:t> at </a:t>
            </a:r>
            <a:r>
              <a:rPr lang="de-DE" sz="2000" err="1"/>
              <a:t>the</a:t>
            </a:r>
            <a:r>
              <a:rPr lang="de-DE" sz="2000"/>
              <a:t> end </a:t>
            </a:r>
            <a:r>
              <a:rPr lang="de-DE" sz="2000" err="1"/>
              <a:t>of</a:t>
            </a:r>
            <a:r>
              <a:rPr lang="de-DE" sz="2000"/>
              <a:t> </a:t>
            </a:r>
            <a:r>
              <a:rPr lang="de-DE" sz="2000" err="1"/>
              <a:t>Ibr+Ven</a:t>
            </a:r>
            <a:r>
              <a:rPr lang="de-DE" sz="2000"/>
              <a:t> </a:t>
            </a:r>
            <a:r>
              <a:rPr lang="de-DE" sz="2000" err="1"/>
              <a:t>treatment</a:t>
            </a:r>
            <a:r>
              <a:rPr lang="de-DE" sz="2000"/>
              <a:t> </a:t>
            </a:r>
            <a:r>
              <a:rPr lang="de-DE" sz="2000" err="1"/>
              <a:t>had</a:t>
            </a:r>
            <a:r>
              <a:rPr lang="de-DE" sz="2000"/>
              <a:t> PFS &gt;90% at 1-year post-treatment, </a:t>
            </a:r>
            <a:r>
              <a:rPr lang="de-DE" sz="2000" err="1"/>
              <a:t>and</a:t>
            </a:r>
            <a:r>
              <a:rPr lang="de-DE" sz="2000"/>
              <a:t> </a:t>
            </a:r>
            <a:r>
              <a:rPr lang="de-DE" sz="2000" err="1"/>
              <a:t>lymph</a:t>
            </a:r>
            <a:r>
              <a:rPr lang="de-DE" sz="2000"/>
              <a:t> </a:t>
            </a:r>
            <a:r>
              <a:rPr lang="de-DE" sz="2000" err="1"/>
              <a:t>node</a:t>
            </a:r>
            <a:r>
              <a:rPr lang="de-DE" sz="2000"/>
              <a:t> </a:t>
            </a:r>
            <a:r>
              <a:rPr lang="de-DE" sz="2000" err="1"/>
              <a:t>responses</a:t>
            </a:r>
            <a:r>
              <a:rPr lang="de-DE" sz="2000"/>
              <a:t> </a:t>
            </a:r>
            <a:r>
              <a:rPr lang="de-DE" sz="2000" err="1"/>
              <a:t>were</a:t>
            </a:r>
            <a:r>
              <a:rPr lang="de-DE" sz="2000"/>
              <a:t> </a:t>
            </a:r>
            <a:r>
              <a:rPr lang="de-DE" sz="2000" err="1"/>
              <a:t>well</a:t>
            </a:r>
            <a:r>
              <a:rPr lang="de-DE" sz="2000"/>
              <a:t> </a:t>
            </a:r>
            <a:r>
              <a:rPr lang="de-DE" sz="2000" err="1"/>
              <a:t>maintained</a:t>
            </a:r>
            <a:endParaRPr lang="de-DE" sz="2000"/>
          </a:p>
          <a:p>
            <a:pPr lvl="1"/>
            <a:r>
              <a:rPr lang="de-DE"/>
              <a:t>Trends </a:t>
            </a:r>
            <a:r>
              <a:rPr lang="de-DE" err="1"/>
              <a:t>were</a:t>
            </a:r>
            <a:r>
              <a:rPr lang="de-DE"/>
              <a:t> </a:t>
            </a:r>
            <a:r>
              <a:rPr lang="de-DE" err="1"/>
              <a:t>similar</a:t>
            </a:r>
            <a:r>
              <a:rPr lang="de-DE"/>
              <a:t> </a:t>
            </a:r>
            <a:r>
              <a:rPr lang="de-DE" err="1"/>
              <a:t>to</a:t>
            </a:r>
            <a:r>
              <a:rPr lang="de-DE"/>
              <a:t> </a:t>
            </a:r>
            <a:r>
              <a:rPr lang="de-DE" err="1"/>
              <a:t>those</a:t>
            </a:r>
            <a:r>
              <a:rPr lang="de-DE"/>
              <a:t> </a:t>
            </a:r>
            <a:r>
              <a:rPr lang="de-DE" err="1"/>
              <a:t>seen</a:t>
            </a:r>
            <a:r>
              <a:rPr lang="de-DE"/>
              <a:t> in </a:t>
            </a:r>
            <a:r>
              <a:rPr lang="de-DE" err="1"/>
              <a:t>patients</a:t>
            </a:r>
            <a:r>
              <a:rPr lang="de-DE"/>
              <a:t> </a:t>
            </a:r>
            <a:r>
              <a:rPr lang="de-DE" err="1"/>
              <a:t>achieving</a:t>
            </a:r>
            <a:r>
              <a:rPr lang="de-DE"/>
              <a:t> </a:t>
            </a:r>
            <a:r>
              <a:rPr lang="de-DE" err="1"/>
              <a:t>uMRD</a:t>
            </a:r>
            <a:endParaRPr lang="de-DE"/>
          </a:p>
          <a:p>
            <a:r>
              <a:rPr lang="de-DE" sz="2000"/>
              <a:t>Unique </a:t>
            </a:r>
            <a:r>
              <a:rPr lang="de-DE" sz="2000" err="1"/>
              <a:t>relationship</a:t>
            </a:r>
            <a:r>
              <a:rPr lang="de-DE" sz="2000"/>
              <a:t> </a:t>
            </a:r>
            <a:r>
              <a:rPr lang="de-DE" sz="2000" err="1"/>
              <a:t>between</a:t>
            </a:r>
            <a:r>
              <a:rPr lang="de-DE" sz="2000"/>
              <a:t> MRD </a:t>
            </a:r>
            <a:r>
              <a:rPr lang="de-DE" sz="2000" err="1"/>
              <a:t>status</a:t>
            </a:r>
            <a:r>
              <a:rPr lang="de-DE" sz="2000"/>
              <a:t> </a:t>
            </a:r>
            <a:r>
              <a:rPr lang="de-DE" sz="2000" err="1"/>
              <a:t>and</a:t>
            </a:r>
            <a:r>
              <a:rPr lang="de-DE" sz="2000"/>
              <a:t> PFS </a:t>
            </a:r>
            <a:r>
              <a:rPr lang="de-DE" sz="2000" err="1"/>
              <a:t>may</a:t>
            </a:r>
            <a:r>
              <a:rPr lang="de-DE" sz="2000"/>
              <a:t> </a:t>
            </a:r>
            <a:r>
              <a:rPr lang="de-DE" sz="2000" err="1"/>
              <a:t>be</a:t>
            </a:r>
            <a:r>
              <a:rPr lang="de-DE" sz="2000"/>
              <a:t> </a:t>
            </a:r>
            <a:r>
              <a:rPr lang="de-DE" sz="2000" err="1"/>
              <a:t>explained</a:t>
            </a:r>
            <a:r>
              <a:rPr lang="de-DE" sz="2000"/>
              <a:t> </a:t>
            </a:r>
            <a:r>
              <a:rPr lang="de-DE" sz="2000" err="1"/>
              <a:t>by</a:t>
            </a:r>
            <a:r>
              <a:rPr lang="de-DE" sz="2000"/>
              <a:t> </a:t>
            </a:r>
            <a:r>
              <a:rPr lang="de-DE" sz="2000" err="1"/>
              <a:t>broader</a:t>
            </a:r>
            <a:r>
              <a:rPr lang="de-DE" sz="2000"/>
              <a:t> </a:t>
            </a:r>
            <a:r>
              <a:rPr lang="de-DE" sz="2000" err="1"/>
              <a:t>clearance</a:t>
            </a:r>
            <a:r>
              <a:rPr lang="de-DE" sz="2000"/>
              <a:t> </a:t>
            </a:r>
            <a:r>
              <a:rPr lang="de-DE" sz="2000" err="1"/>
              <a:t>of</a:t>
            </a:r>
            <a:r>
              <a:rPr lang="de-DE" sz="2000"/>
              <a:t> multiple </a:t>
            </a:r>
            <a:r>
              <a:rPr lang="de-DE" sz="2000" err="1"/>
              <a:t>disease</a:t>
            </a:r>
            <a:r>
              <a:rPr lang="de-DE" sz="2000"/>
              <a:t> </a:t>
            </a:r>
            <a:r>
              <a:rPr lang="de-DE" sz="2000" err="1"/>
              <a:t>compartments</a:t>
            </a:r>
            <a:r>
              <a:rPr lang="de-DE" sz="2000"/>
              <a:t> </a:t>
            </a:r>
            <a:r>
              <a:rPr lang="de-DE" sz="2000" err="1"/>
              <a:t>resulting</a:t>
            </a:r>
            <a:r>
              <a:rPr lang="de-DE" sz="2000"/>
              <a:t> </a:t>
            </a:r>
            <a:r>
              <a:rPr lang="de-DE" sz="2000" err="1"/>
              <a:t>from</a:t>
            </a:r>
            <a:r>
              <a:rPr lang="de-DE" sz="2000"/>
              <a:t> </a:t>
            </a:r>
            <a:r>
              <a:rPr lang="de-DE" sz="2000" err="1"/>
              <a:t>complementary</a:t>
            </a:r>
            <a:r>
              <a:rPr lang="de-DE" sz="2000"/>
              <a:t> </a:t>
            </a:r>
            <a:r>
              <a:rPr lang="de-DE" sz="2000" err="1"/>
              <a:t>mechanisms</a:t>
            </a:r>
            <a:r>
              <a:rPr lang="de-DE" sz="2000"/>
              <a:t> </a:t>
            </a:r>
            <a:r>
              <a:rPr lang="de-DE" sz="2000" err="1"/>
              <a:t>of</a:t>
            </a:r>
            <a:r>
              <a:rPr lang="de-DE" sz="2000"/>
              <a:t> </a:t>
            </a:r>
            <a:r>
              <a:rPr lang="de-DE" sz="2000" err="1"/>
              <a:t>Ibr</a:t>
            </a:r>
            <a:r>
              <a:rPr lang="de-DE" sz="2000"/>
              <a:t> </a:t>
            </a:r>
            <a:r>
              <a:rPr lang="de-DE" sz="2000" err="1"/>
              <a:t>and</a:t>
            </a:r>
            <a:r>
              <a:rPr lang="de-DE" sz="2000"/>
              <a:t> </a:t>
            </a:r>
            <a:r>
              <a:rPr lang="de-DE" sz="2000" err="1"/>
              <a:t>Ven</a:t>
            </a:r>
            <a:endParaRPr lang="de-DE" sz="2000"/>
          </a:p>
          <a:p>
            <a:pPr lvl="1"/>
            <a:r>
              <a:rPr lang="de-DE"/>
              <a:t>Additional follow-</a:t>
            </a:r>
            <a:r>
              <a:rPr lang="de-DE" err="1"/>
              <a:t>up</a:t>
            </a:r>
            <a:r>
              <a:rPr lang="de-DE"/>
              <a:t> </a:t>
            </a:r>
            <a:r>
              <a:rPr lang="de-DE" err="1"/>
              <a:t>is</a:t>
            </a:r>
            <a:r>
              <a:rPr lang="de-DE"/>
              <a:t> </a:t>
            </a:r>
            <a:r>
              <a:rPr lang="de-DE" err="1"/>
              <a:t>warranted</a:t>
            </a:r>
            <a:r>
              <a:rPr lang="de-DE"/>
              <a:t> </a:t>
            </a:r>
            <a:r>
              <a:rPr lang="de-DE" err="1"/>
              <a:t>to</a:t>
            </a:r>
            <a:r>
              <a:rPr lang="de-DE"/>
              <a:t> </a:t>
            </a:r>
            <a:r>
              <a:rPr lang="de-DE" err="1"/>
              <a:t>confirm</a:t>
            </a:r>
            <a:r>
              <a:rPr lang="de-DE"/>
              <a:t> </a:t>
            </a:r>
            <a:r>
              <a:rPr lang="de-DE" err="1"/>
              <a:t>the</a:t>
            </a:r>
            <a:r>
              <a:rPr lang="de-DE"/>
              <a:t> </a:t>
            </a:r>
            <a:r>
              <a:rPr lang="de-DE" err="1"/>
              <a:t>longer</a:t>
            </a:r>
            <a:r>
              <a:rPr lang="de-DE"/>
              <a:t>-term </a:t>
            </a:r>
            <a:r>
              <a:rPr lang="de-DE" err="1"/>
              <a:t>impact</a:t>
            </a:r>
            <a:r>
              <a:rPr lang="de-DE"/>
              <a:t> </a:t>
            </a:r>
            <a:r>
              <a:rPr lang="de-DE" err="1"/>
              <a:t>of</a:t>
            </a:r>
            <a:r>
              <a:rPr lang="de-DE"/>
              <a:t> MRD </a:t>
            </a:r>
            <a:r>
              <a:rPr lang="de-DE" err="1"/>
              <a:t>status</a:t>
            </a:r>
            <a:r>
              <a:rPr lang="de-DE"/>
              <a:t> on PFS</a:t>
            </a:r>
          </a:p>
          <a:p>
            <a:endParaRPr lang="de-DE" sz="2000"/>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BM, bone marrow; Clb, chlorambucil; Ibr, ibrutinib; MRD, minimal residual disease; NGS, next generation sequencing; O, obinutuzumab; PB, peripheral blood; PFS, progression-free survival; uIGHV, unmutated immunoglobulin heavy chain; uMRD, undetectable minimal residual disease; Ven, venetoclax.</a:t>
            </a:r>
          </a:p>
          <a:p>
            <a:r>
              <a:rPr lang="en-US" b="1">
                <a:latin typeface="Arial" panose="020B0604020202020204" pitchFamily="34" charset="0"/>
                <a:cs typeface="Arial" panose="020B0604020202020204" pitchFamily="34" charset="0"/>
              </a:rPr>
              <a:t>Munir, T. Abstract 70 presented at ASH 2021.</a:t>
            </a:r>
          </a:p>
        </p:txBody>
      </p:sp>
    </p:spTree>
    <p:extLst>
      <p:ext uri="{BB962C8B-B14F-4D97-AF65-F5344CB8AC3E}">
        <p14:creationId xmlns:p14="http://schemas.microsoft.com/office/powerpoint/2010/main" val="2315040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6056FC5-904F-914C-B8DD-9E8B92A196DB}"/>
              </a:ext>
            </a:extLst>
          </p:cNvPr>
          <p:cNvSpPr>
            <a:spLocks noGrp="1"/>
          </p:cNvSpPr>
          <p:nvPr>
            <p:ph type="title"/>
          </p:nvPr>
        </p:nvSpPr>
        <p:spPr/>
        <p:txBody>
          <a:bodyPr/>
          <a:lstStyle/>
          <a:p>
            <a:r>
              <a:rPr lang="de-DE"/>
              <a:t>GAIA</a:t>
            </a:r>
          </a:p>
        </p:txBody>
      </p:sp>
      <p:sp>
        <p:nvSpPr>
          <p:cNvPr id="8" name="Textplatzhalter 7">
            <a:extLst>
              <a:ext uri="{FF2B5EF4-FFF2-40B4-BE49-F238E27FC236}">
                <a16:creationId xmlns:a16="http://schemas.microsoft.com/office/drawing/2014/main" id="{D31FCDD4-2C8E-5C41-95C2-9B9119025C3B}"/>
              </a:ext>
            </a:extLst>
          </p:cNvPr>
          <p:cNvSpPr>
            <a:spLocks noGrp="1"/>
          </p:cNvSpPr>
          <p:nvPr>
            <p:ph type="body" idx="1"/>
          </p:nvPr>
        </p:nvSpPr>
        <p:spPr>
          <a:xfrm>
            <a:off x="407989" y="4589463"/>
            <a:ext cx="6244096" cy="1500187"/>
          </a:xfrm>
        </p:spPr>
        <p:txBody>
          <a:bodyPr/>
          <a:lstStyle/>
          <a:p>
            <a:r>
              <a:rPr lang="de-DE" err="1"/>
              <a:t>Venetoclax-based</a:t>
            </a:r>
            <a:r>
              <a:rPr lang="de-DE"/>
              <a:t> time-limited </a:t>
            </a:r>
            <a:r>
              <a:rPr lang="de-DE" err="1"/>
              <a:t>combination</a:t>
            </a:r>
            <a:r>
              <a:rPr lang="de-DE"/>
              <a:t> </a:t>
            </a:r>
            <a:r>
              <a:rPr lang="de-DE" err="1"/>
              <a:t>treatments</a:t>
            </a:r>
            <a:r>
              <a:rPr lang="de-DE"/>
              <a:t> </a:t>
            </a:r>
            <a:r>
              <a:rPr lang="de-DE" err="1"/>
              <a:t>vs</a:t>
            </a:r>
            <a:r>
              <a:rPr lang="de-DE"/>
              <a:t> </a:t>
            </a:r>
            <a:r>
              <a:rPr lang="de-DE" err="1"/>
              <a:t>standard</a:t>
            </a:r>
            <a:r>
              <a:rPr lang="de-DE"/>
              <a:t> </a:t>
            </a:r>
            <a:r>
              <a:rPr lang="de-DE" err="1"/>
              <a:t>chemoimmunotherapy</a:t>
            </a:r>
            <a:r>
              <a:rPr lang="de-DE"/>
              <a:t> in </a:t>
            </a:r>
            <a:r>
              <a:rPr lang="de-DE" err="1"/>
              <a:t>frontline</a:t>
            </a:r>
            <a:r>
              <a:rPr lang="de-DE"/>
              <a:t> CLL </a:t>
            </a:r>
            <a:r>
              <a:rPr lang="de-DE" err="1"/>
              <a:t>of</a:t>
            </a:r>
            <a:r>
              <a:rPr lang="de-DE"/>
              <a:t> fit </a:t>
            </a:r>
            <a:r>
              <a:rPr lang="de-DE" err="1"/>
              <a:t>patients</a:t>
            </a:r>
            <a:r>
              <a:rPr lang="de-DE"/>
              <a:t>: </a:t>
            </a:r>
            <a:br>
              <a:rPr lang="de-DE"/>
            </a:br>
            <a:r>
              <a:rPr lang="de-DE"/>
              <a:t>First </a:t>
            </a:r>
            <a:r>
              <a:rPr lang="de-DE" err="1"/>
              <a:t>co</a:t>
            </a:r>
            <a:r>
              <a:rPr lang="de-DE"/>
              <a:t>-primary </a:t>
            </a:r>
            <a:r>
              <a:rPr lang="de-DE" err="1"/>
              <a:t>endpoint</a:t>
            </a:r>
            <a:r>
              <a:rPr lang="de-DE"/>
              <a:t> </a:t>
            </a:r>
            <a:r>
              <a:rPr lang="de-DE" err="1"/>
              <a:t>analysis</a:t>
            </a:r>
            <a:r>
              <a:rPr lang="de-DE"/>
              <a:t> </a:t>
            </a:r>
          </a:p>
        </p:txBody>
      </p:sp>
    </p:spTree>
    <p:extLst>
      <p:ext uri="{BB962C8B-B14F-4D97-AF65-F5344CB8AC3E}">
        <p14:creationId xmlns:p14="http://schemas.microsoft.com/office/powerpoint/2010/main" val="1822170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Gewinkelte Verbindung 58">
            <a:extLst>
              <a:ext uri="{FF2B5EF4-FFF2-40B4-BE49-F238E27FC236}">
                <a16:creationId xmlns:a16="http://schemas.microsoft.com/office/drawing/2014/main" id="{8E7F86DC-3B0E-D040-9546-1F86EC9141F4}"/>
              </a:ext>
            </a:extLst>
          </p:cNvPr>
          <p:cNvCxnSpPr>
            <a:cxnSpLocks/>
          </p:cNvCxnSpPr>
          <p:nvPr/>
        </p:nvCxnSpPr>
        <p:spPr>
          <a:xfrm>
            <a:off x="6904038" y="2266007"/>
            <a:ext cx="2994955" cy="279451"/>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7EF49589-237A-2241-B5D9-76F5B5A2620B}"/>
              </a:ext>
            </a:extLst>
          </p:cNvPr>
          <p:cNvCxnSpPr>
            <a:cxnSpLocks/>
            <a:stCxn id="6" idx="3"/>
          </p:cNvCxnSpPr>
          <p:nvPr/>
        </p:nvCxnSpPr>
        <p:spPr>
          <a:xfrm>
            <a:off x="2082451" y="3458995"/>
            <a:ext cx="19602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11">
            <a:extLst>
              <a:ext uri="{FF2B5EF4-FFF2-40B4-BE49-F238E27FC236}">
                <a16:creationId xmlns:a16="http://schemas.microsoft.com/office/drawing/2014/main" id="{E1E3CDDB-7F84-4A22-823C-78A423EBCD1F}"/>
              </a:ext>
            </a:extLst>
          </p:cNvPr>
          <p:cNvSpPr>
            <a:spLocks noGrp="1"/>
          </p:cNvSpPr>
          <p:nvPr>
            <p:ph type="ftr" sz="quarter" idx="11"/>
          </p:nvPr>
        </p:nvSpPr>
        <p:spPr>
          <a:xfrm>
            <a:off x="417601" y="6356349"/>
            <a:ext cx="6133740" cy="385200"/>
          </a:xfrm>
        </p:spPr>
        <p:txBody>
          <a:bodyPr/>
          <a:lstStyle/>
          <a:p>
            <a:r>
              <a:rPr lang="en-US">
                <a:latin typeface="Arial" panose="020B0604020202020204" pitchFamily="34" charset="0"/>
                <a:cs typeface="Arial" panose="020B0604020202020204" pitchFamily="34" charset="0"/>
              </a:rPr>
              <a:t>BR, bendamustine +rituximab; CLL, chronic lymphocytic leukemia; CIRS, cumulative illness rating scale; CrCl, creatinine clearance; FCR, fludarabine + cyclophosphamide + rituximab; GIVe, obinutuzumab + ibrutinib + venetoclax; GVe, obinutuzumab + venetoclax; PFS, progression-free survival; RVe, rituximab + venetoclax; uMRD, undetectable minimal residual disease; Ven, venetoclax </a:t>
            </a:r>
            <a:br>
              <a:rPr lang="en-US">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Eichhorst, B. Abstract 71 presented at ASH 2021.</a:t>
            </a:r>
          </a:p>
        </p:txBody>
      </p:sp>
      <p:sp>
        <p:nvSpPr>
          <p:cNvPr id="5" name="object 5"/>
          <p:cNvSpPr txBox="1">
            <a:spLocks noGrp="1"/>
          </p:cNvSpPr>
          <p:nvPr>
            <p:ph type="title"/>
          </p:nvPr>
        </p:nvSpPr>
        <p:spPr/>
        <p:txBody>
          <a:bodyPr/>
          <a:lstStyle/>
          <a:p>
            <a:r>
              <a:rPr lang="en-US"/>
              <a:t>GAIA Study design</a:t>
            </a:r>
          </a:p>
        </p:txBody>
      </p:sp>
      <p:sp>
        <p:nvSpPr>
          <p:cNvPr id="8" name="Textplatzhalter 7">
            <a:extLst>
              <a:ext uri="{FF2B5EF4-FFF2-40B4-BE49-F238E27FC236}">
                <a16:creationId xmlns:a16="http://schemas.microsoft.com/office/drawing/2014/main" id="{C38D9470-1A45-3249-B174-F7C2BFD5A000}"/>
              </a:ext>
            </a:extLst>
          </p:cNvPr>
          <p:cNvSpPr>
            <a:spLocks noGrp="1"/>
          </p:cNvSpPr>
          <p:nvPr>
            <p:ph type="body" sz="quarter" idx="12"/>
          </p:nvPr>
        </p:nvSpPr>
        <p:spPr/>
        <p:txBody>
          <a:bodyPr/>
          <a:lstStyle/>
          <a:p>
            <a:r>
              <a:rPr lang="de-DE"/>
              <a:t>Phase 3 </a:t>
            </a:r>
            <a:r>
              <a:rPr lang="de-DE" err="1"/>
              <a:t>multicenter</a:t>
            </a:r>
            <a:r>
              <a:rPr lang="de-DE"/>
              <a:t>, </a:t>
            </a:r>
            <a:r>
              <a:rPr lang="de-DE" err="1"/>
              <a:t>randomized</a:t>
            </a:r>
            <a:r>
              <a:rPr lang="de-DE"/>
              <a:t>, </a:t>
            </a:r>
            <a:r>
              <a:rPr lang="de-DE" err="1"/>
              <a:t>prospective</a:t>
            </a:r>
            <a:r>
              <a:rPr lang="de-DE"/>
              <a:t>, open-label </a:t>
            </a:r>
            <a:r>
              <a:rPr lang="de-DE" err="1"/>
              <a:t>trial</a:t>
            </a:r>
            <a:r>
              <a:rPr lang="de-DE"/>
              <a:t> </a:t>
            </a:r>
            <a:r>
              <a:rPr lang="de-DE" err="1"/>
              <a:t>of</a:t>
            </a:r>
            <a:r>
              <a:rPr lang="de-DE"/>
              <a:t> </a:t>
            </a:r>
            <a:r>
              <a:rPr lang="de-DE" err="1"/>
              <a:t>standard</a:t>
            </a:r>
            <a:r>
              <a:rPr lang="de-DE"/>
              <a:t> </a:t>
            </a:r>
            <a:r>
              <a:rPr lang="de-DE" err="1"/>
              <a:t>chemoimmunotherapy</a:t>
            </a:r>
            <a:r>
              <a:rPr lang="de-DE"/>
              <a:t> (FCR/BR) </a:t>
            </a:r>
            <a:r>
              <a:rPr lang="de-DE" err="1"/>
              <a:t>vs</a:t>
            </a:r>
            <a:r>
              <a:rPr lang="de-DE"/>
              <a:t> </a:t>
            </a:r>
            <a:r>
              <a:rPr lang="de-DE" err="1"/>
              <a:t>RVe</a:t>
            </a:r>
            <a:r>
              <a:rPr lang="de-DE"/>
              <a:t> </a:t>
            </a:r>
            <a:r>
              <a:rPr lang="de-DE" err="1"/>
              <a:t>vs</a:t>
            </a:r>
            <a:r>
              <a:rPr lang="de-DE"/>
              <a:t> </a:t>
            </a:r>
            <a:r>
              <a:rPr lang="de-DE" err="1"/>
              <a:t>GVe</a:t>
            </a:r>
            <a:r>
              <a:rPr lang="de-DE"/>
              <a:t> </a:t>
            </a:r>
            <a:r>
              <a:rPr lang="de-DE" err="1"/>
              <a:t>vs</a:t>
            </a:r>
            <a:r>
              <a:rPr lang="de-DE"/>
              <a:t> </a:t>
            </a:r>
            <a:r>
              <a:rPr lang="de-DE" err="1"/>
              <a:t>GIVe</a:t>
            </a:r>
            <a:r>
              <a:rPr lang="de-DE"/>
              <a:t> in fit </a:t>
            </a:r>
            <a:r>
              <a:rPr lang="de-DE" err="1"/>
              <a:t>patients</a:t>
            </a:r>
            <a:r>
              <a:rPr lang="de-DE"/>
              <a:t> </a:t>
            </a:r>
            <a:r>
              <a:rPr lang="de-DE" err="1"/>
              <a:t>with</a:t>
            </a:r>
            <a:r>
              <a:rPr lang="de-DE"/>
              <a:t> </a:t>
            </a:r>
            <a:r>
              <a:rPr lang="de-DE" err="1"/>
              <a:t>previously</a:t>
            </a:r>
            <a:r>
              <a:rPr lang="de-DE"/>
              <a:t> </a:t>
            </a:r>
            <a:r>
              <a:rPr lang="de-DE" err="1"/>
              <a:t>untreated</a:t>
            </a:r>
            <a:r>
              <a:rPr lang="de-DE"/>
              <a:t> CLL </a:t>
            </a:r>
            <a:r>
              <a:rPr lang="de-DE" err="1"/>
              <a:t>without</a:t>
            </a:r>
            <a:r>
              <a:rPr lang="de-DE"/>
              <a:t> del(17p) </a:t>
            </a:r>
            <a:r>
              <a:rPr lang="de-DE" err="1"/>
              <a:t>or</a:t>
            </a:r>
            <a:r>
              <a:rPr lang="de-DE"/>
              <a:t> TP53 </a:t>
            </a:r>
            <a:r>
              <a:rPr lang="de-DE" err="1"/>
              <a:t>mutation</a:t>
            </a:r>
            <a:endParaRPr lang="de-DE"/>
          </a:p>
        </p:txBody>
      </p:sp>
      <p:sp>
        <p:nvSpPr>
          <p:cNvPr id="6" name="Freihandform 10">
            <a:extLst>
              <a:ext uri="{FF2B5EF4-FFF2-40B4-BE49-F238E27FC236}">
                <a16:creationId xmlns:a16="http://schemas.microsoft.com/office/drawing/2014/main" id="{109C3E80-B23B-47D3-B878-A2A771C9EF4D}"/>
              </a:ext>
            </a:extLst>
          </p:cNvPr>
          <p:cNvSpPr/>
          <p:nvPr/>
        </p:nvSpPr>
        <p:spPr>
          <a:xfrm>
            <a:off x="415481" y="1808163"/>
            <a:ext cx="1666970" cy="3301664"/>
          </a:xfrm>
          <a:prstGeom prst="rect">
            <a:avLst/>
          </a:prstGeom>
          <a:solidFill>
            <a:schemeClr val="tx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108000" rIns="92456" bIns="52832" numCol="1" spcCol="1270" anchor="t" anchorCtr="0">
            <a:noAutofit/>
          </a:bodyPr>
          <a:lstStyle/>
          <a:p>
            <a:pPr marL="0" lvl="0" indent="0" algn="ctr" defTabSz="577850">
              <a:lnSpc>
                <a:spcPct val="90000"/>
              </a:lnSpc>
              <a:spcBef>
                <a:spcPct val="0"/>
              </a:spcBef>
              <a:spcAft>
                <a:spcPct val="35000"/>
              </a:spcAft>
              <a:buNone/>
            </a:pPr>
            <a:r>
              <a:rPr lang="en-US" sz="1600" b="1" kern="1200">
                <a:latin typeface="+mj-lt"/>
                <a:cs typeface="Arial"/>
              </a:rPr>
              <a:t>Fit patients with CLL</a:t>
            </a:r>
          </a:p>
          <a:p>
            <a:pPr marL="285750" indent="-285750" defTabSz="577850">
              <a:lnSpc>
                <a:spcPct val="90000"/>
              </a:lnSpc>
              <a:spcBef>
                <a:spcPct val="0"/>
              </a:spcBef>
              <a:spcAft>
                <a:spcPct val="35000"/>
              </a:spcAft>
              <a:buFont typeface="Arial" panose="020B0604020202020204" pitchFamily="34" charset="0"/>
              <a:buChar char="•"/>
            </a:pPr>
            <a:r>
              <a:rPr lang="en-US" sz="1600">
                <a:latin typeface="+mj-lt"/>
                <a:cs typeface="Arial"/>
              </a:rPr>
              <a:t>CIRS ≤ 6 &amp; normal </a:t>
            </a:r>
            <a:r>
              <a:rPr lang="en-US" sz="1600" err="1">
                <a:latin typeface="+mj-lt"/>
                <a:cs typeface="Arial"/>
              </a:rPr>
              <a:t>CrCl</a:t>
            </a:r>
            <a:endParaRPr lang="en-US" sz="1600">
              <a:latin typeface="+mj-lt"/>
              <a:cs typeface="Arial"/>
            </a:endParaRPr>
          </a:p>
          <a:p>
            <a:pPr marL="285750" lvl="0" indent="-285750" defTabSz="577850">
              <a:lnSpc>
                <a:spcPct val="90000"/>
              </a:lnSpc>
              <a:spcBef>
                <a:spcPct val="0"/>
              </a:spcBef>
              <a:spcAft>
                <a:spcPct val="35000"/>
              </a:spcAft>
              <a:buFont typeface="Arial" panose="020B0604020202020204" pitchFamily="34" charset="0"/>
              <a:buChar char="•"/>
            </a:pPr>
            <a:r>
              <a:rPr lang="en-US" sz="1600" kern="1200">
                <a:latin typeface="+mj-lt"/>
                <a:cs typeface="Arial"/>
              </a:rPr>
              <a:t>No TP53 mutation or del(17p) in central screening</a:t>
            </a:r>
          </a:p>
        </p:txBody>
      </p:sp>
      <p:sp>
        <p:nvSpPr>
          <p:cNvPr id="17" name="TextBox 16">
            <a:extLst>
              <a:ext uri="{FF2B5EF4-FFF2-40B4-BE49-F238E27FC236}">
                <a16:creationId xmlns:a16="http://schemas.microsoft.com/office/drawing/2014/main" id="{E5358029-2663-4251-82AC-F7180A283D5B}"/>
              </a:ext>
            </a:extLst>
          </p:cNvPr>
          <p:cNvSpPr txBox="1"/>
          <p:nvPr/>
        </p:nvSpPr>
        <p:spPr>
          <a:xfrm>
            <a:off x="9423674" y="2545458"/>
            <a:ext cx="2360337" cy="738664"/>
          </a:xfrm>
          <a:prstGeom prst="rect">
            <a:avLst/>
          </a:prstGeom>
          <a:solidFill>
            <a:schemeClr val="bg2">
              <a:lumMod val="20000"/>
              <a:lumOff val="80000"/>
            </a:schemeClr>
          </a:solidFill>
        </p:spPr>
        <p:txBody>
          <a:bodyPr wrap="square" lIns="91440" tIns="45720" rIns="91440" bIns="45720" rtlCol="0" anchor="t">
            <a:spAutoFit/>
          </a:bodyPr>
          <a:lstStyle/>
          <a:p>
            <a:pPr algn="ctr"/>
            <a:r>
              <a:rPr lang="en-US" sz="1400"/>
              <a:t>Co-primary endpoint (</a:t>
            </a:r>
            <a:r>
              <a:rPr lang="el-GR" sz="1400"/>
              <a:t>α=</a:t>
            </a:r>
            <a:r>
              <a:rPr lang="en-US" sz="1400"/>
              <a:t>2.5%):</a:t>
            </a:r>
          </a:p>
          <a:p>
            <a:pPr algn="ctr"/>
            <a:r>
              <a:rPr lang="en-US" sz="1400" err="1"/>
              <a:t>uMRD</a:t>
            </a:r>
            <a:r>
              <a:rPr lang="en-US" sz="1400"/>
              <a:t> at month 15</a:t>
            </a:r>
          </a:p>
        </p:txBody>
      </p:sp>
      <p:sp>
        <p:nvSpPr>
          <p:cNvPr id="26" name="TextBox 25">
            <a:extLst>
              <a:ext uri="{FF2B5EF4-FFF2-40B4-BE49-F238E27FC236}">
                <a16:creationId xmlns:a16="http://schemas.microsoft.com/office/drawing/2014/main" id="{F3FE1BF5-2B33-432F-B7C7-10C4AE3F9720}"/>
              </a:ext>
            </a:extLst>
          </p:cNvPr>
          <p:cNvSpPr txBox="1"/>
          <p:nvPr/>
        </p:nvSpPr>
        <p:spPr>
          <a:xfrm>
            <a:off x="4357268" y="1810987"/>
            <a:ext cx="1645894" cy="637006"/>
          </a:xfrm>
          <a:prstGeom prst="rect">
            <a:avLst/>
          </a:prstGeom>
          <a:solidFill>
            <a:schemeClr val="accent4"/>
          </a:solidFill>
        </p:spPr>
        <p:txBody>
          <a:bodyPr wrap="square" anchor="ctr">
            <a:noAutofit/>
          </a:bodyPr>
          <a:lstStyle/>
          <a:p>
            <a:pPr algn="ctr"/>
            <a:r>
              <a:rPr lang="en-US" sz="1400">
                <a:solidFill>
                  <a:schemeClr val="bg1"/>
                </a:solidFill>
              </a:rPr>
              <a:t>FCR/BR*</a:t>
            </a:r>
          </a:p>
        </p:txBody>
      </p:sp>
      <p:sp>
        <p:nvSpPr>
          <p:cNvPr id="35" name="TextBox 34">
            <a:extLst>
              <a:ext uri="{FF2B5EF4-FFF2-40B4-BE49-F238E27FC236}">
                <a16:creationId xmlns:a16="http://schemas.microsoft.com/office/drawing/2014/main" id="{EC6F422F-5E08-4200-9D90-A046D2972D93}"/>
              </a:ext>
            </a:extLst>
          </p:cNvPr>
          <p:cNvSpPr txBox="1"/>
          <p:nvPr/>
        </p:nvSpPr>
        <p:spPr>
          <a:xfrm>
            <a:off x="6230928" y="5185717"/>
            <a:ext cx="1645894" cy="365126"/>
          </a:xfrm>
          <a:prstGeom prst="rect">
            <a:avLst/>
          </a:prstGeom>
          <a:solidFill>
            <a:schemeClr val="accent6">
              <a:lumMod val="20000"/>
              <a:lumOff val="80000"/>
            </a:schemeClr>
          </a:solidFill>
          <a:ln>
            <a:noFill/>
          </a:ln>
        </p:spPr>
        <p:txBody>
          <a:bodyPr wrap="square" anchor="ctr">
            <a:noAutofit/>
          </a:bodyPr>
          <a:lstStyle/>
          <a:p>
            <a:pPr algn="ctr"/>
            <a:r>
              <a:rPr lang="en-US" sz="1200"/>
              <a:t>920 Patients</a:t>
            </a:r>
          </a:p>
        </p:txBody>
      </p:sp>
      <p:sp>
        <p:nvSpPr>
          <p:cNvPr id="38" name="TextBox 37">
            <a:extLst>
              <a:ext uri="{FF2B5EF4-FFF2-40B4-BE49-F238E27FC236}">
                <a16:creationId xmlns:a16="http://schemas.microsoft.com/office/drawing/2014/main" id="{B961771F-CBF0-4DF9-BD6F-297C7DAD5A56}"/>
              </a:ext>
            </a:extLst>
          </p:cNvPr>
          <p:cNvSpPr txBox="1"/>
          <p:nvPr/>
        </p:nvSpPr>
        <p:spPr>
          <a:xfrm>
            <a:off x="9423674" y="3604113"/>
            <a:ext cx="2349058" cy="1169551"/>
          </a:xfrm>
          <a:prstGeom prst="rect">
            <a:avLst/>
          </a:prstGeom>
          <a:solidFill>
            <a:schemeClr val="bg2">
              <a:lumMod val="20000"/>
              <a:lumOff val="80000"/>
            </a:schemeClr>
          </a:solidFill>
        </p:spPr>
        <p:txBody>
          <a:bodyPr wrap="square" lIns="91440" tIns="45720" rIns="91440" bIns="45720" rtlCol="0" anchor="t">
            <a:spAutoFit/>
          </a:bodyPr>
          <a:lstStyle/>
          <a:p>
            <a:pPr algn="ctr"/>
            <a:r>
              <a:rPr lang="en-US" sz="1400"/>
              <a:t>Co-primary endpoint (</a:t>
            </a:r>
            <a:r>
              <a:rPr lang="el-GR" sz="1400"/>
              <a:t>α=</a:t>
            </a:r>
            <a:r>
              <a:rPr lang="en-US" sz="1400"/>
              <a:t>2.5%):</a:t>
            </a:r>
          </a:p>
          <a:p>
            <a:pPr algn="ctr"/>
            <a:r>
              <a:rPr lang="en-US" sz="1400"/>
              <a:t>PFS interim analysis postponed to Q1 2022 due to low number of events</a:t>
            </a:r>
            <a:endParaRPr lang="en-US" sz="1400">
              <a:cs typeface="Arial"/>
            </a:endParaRPr>
          </a:p>
        </p:txBody>
      </p:sp>
      <p:sp>
        <p:nvSpPr>
          <p:cNvPr id="40" name="TextBox 39">
            <a:extLst>
              <a:ext uri="{FF2B5EF4-FFF2-40B4-BE49-F238E27FC236}">
                <a16:creationId xmlns:a16="http://schemas.microsoft.com/office/drawing/2014/main" id="{2A71D092-CEAE-4DA1-941E-9FCCDAF736A2}"/>
              </a:ext>
            </a:extLst>
          </p:cNvPr>
          <p:cNvSpPr txBox="1"/>
          <p:nvPr/>
        </p:nvSpPr>
        <p:spPr>
          <a:xfrm>
            <a:off x="4357268" y="5185716"/>
            <a:ext cx="1645894" cy="553998"/>
          </a:xfrm>
          <a:prstGeom prst="rect">
            <a:avLst/>
          </a:prstGeom>
          <a:noFill/>
        </p:spPr>
        <p:txBody>
          <a:bodyPr wrap="square" lIns="0" tIns="0" rIns="0" bIns="0" anchor="t">
            <a:spAutoFit/>
          </a:bodyPr>
          <a:lstStyle/>
          <a:p>
            <a:r>
              <a:rPr lang="en-US" sz="1200"/>
              <a:t>*≤65 years: FCR</a:t>
            </a:r>
          </a:p>
          <a:p>
            <a:r>
              <a:rPr lang="en-US" sz="1200"/>
              <a:t>&gt;65 years: BR</a:t>
            </a:r>
          </a:p>
          <a:p>
            <a:r>
              <a:rPr lang="en-US" sz="1200"/>
              <a:t>(50% FCR/50% BR)</a:t>
            </a:r>
          </a:p>
        </p:txBody>
      </p:sp>
      <p:sp>
        <p:nvSpPr>
          <p:cNvPr id="33" name="TextBox 25">
            <a:extLst>
              <a:ext uri="{FF2B5EF4-FFF2-40B4-BE49-F238E27FC236}">
                <a16:creationId xmlns:a16="http://schemas.microsoft.com/office/drawing/2014/main" id="{9C4C28C3-9F9B-CD43-B481-53462ACE73C5}"/>
              </a:ext>
            </a:extLst>
          </p:cNvPr>
          <p:cNvSpPr txBox="1"/>
          <p:nvPr/>
        </p:nvSpPr>
        <p:spPr>
          <a:xfrm>
            <a:off x="4357268" y="2697968"/>
            <a:ext cx="1645894" cy="637006"/>
          </a:xfrm>
          <a:prstGeom prst="rect">
            <a:avLst/>
          </a:prstGeom>
          <a:solidFill>
            <a:schemeClr val="bg2"/>
          </a:solidFill>
        </p:spPr>
        <p:txBody>
          <a:bodyPr wrap="square" anchor="ctr">
            <a:noAutofit/>
          </a:bodyPr>
          <a:lstStyle/>
          <a:p>
            <a:pPr algn="ctr"/>
            <a:r>
              <a:rPr lang="en-US" sz="1400">
                <a:solidFill>
                  <a:schemeClr val="bg1"/>
                </a:solidFill>
              </a:rPr>
              <a:t>RVe</a:t>
            </a:r>
          </a:p>
        </p:txBody>
      </p:sp>
      <p:sp>
        <p:nvSpPr>
          <p:cNvPr id="36" name="TextBox 25">
            <a:extLst>
              <a:ext uri="{FF2B5EF4-FFF2-40B4-BE49-F238E27FC236}">
                <a16:creationId xmlns:a16="http://schemas.microsoft.com/office/drawing/2014/main" id="{ABB1C5B4-B9EF-9A4B-8D17-A0AF553E43D1}"/>
              </a:ext>
            </a:extLst>
          </p:cNvPr>
          <p:cNvSpPr txBox="1"/>
          <p:nvPr/>
        </p:nvSpPr>
        <p:spPr>
          <a:xfrm>
            <a:off x="4357268" y="3584949"/>
            <a:ext cx="1645894" cy="637006"/>
          </a:xfrm>
          <a:prstGeom prst="rect">
            <a:avLst/>
          </a:prstGeom>
          <a:solidFill>
            <a:schemeClr val="accent3"/>
          </a:solidFill>
        </p:spPr>
        <p:txBody>
          <a:bodyPr wrap="square" anchor="ctr">
            <a:noAutofit/>
          </a:bodyPr>
          <a:lstStyle/>
          <a:p>
            <a:pPr algn="ctr"/>
            <a:r>
              <a:rPr lang="en-US" sz="1400">
                <a:solidFill>
                  <a:schemeClr val="bg1"/>
                </a:solidFill>
              </a:rPr>
              <a:t>GVe</a:t>
            </a:r>
          </a:p>
        </p:txBody>
      </p:sp>
      <p:sp>
        <p:nvSpPr>
          <p:cNvPr id="42" name="TextBox 25">
            <a:extLst>
              <a:ext uri="{FF2B5EF4-FFF2-40B4-BE49-F238E27FC236}">
                <a16:creationId xmlns:a16="http://schemas.microsoft.com/office/drawing/2014/main" id="{BCCA0ACF-7BBB-324B-A2ED-320593879D1B}"/>
              </a:ext>
            </a:extLst>
          </p:cNvPr>
          <p:cNvSpPr txBox="1"/>
          <p:nvPr/>
        </p:nvSpPr>
        <p:spPr>
          <a:xfrm>
            <a:off x="4357268" y="4471929"/>
            <a:ext cx="1645894" cy="637006"/>
          </a:xfrm>
          <a:prstGeom prst="rect">
            <a:avLst/>
          </a:prstGeom>
          <a:solidFill>
            <a:schemeClr val="accent5"/>
          </a:solidFill>
        </p:spPr>
        <p:txBody>
          <a:bodyPr wrap="square" anchor="ctr">
            <a:noAutofit/>
          </a:bodyPr>
          <a:lstStyle/>
          <a:p>
            <a:pPr algn="ctr"/>
            <a:r>
              <a:rPr lang="en-US" sz="1400">
                <a:solidFill>
                  <a:schemeClr val="bg1"/>
                </a:solidFill>
              </a:rPr>
              <a:t>GIVe</a:t>
            </a:r>
          </a:p>
        </p:txBody>
      </p:sp>
      <p:sp>
        <p:nvSpPr>
          <p:cNvPr id="43" name="TextBox 25">
            <a:extLst>
              <a:ext uri="{FF2B5EF4-FFF2-40B4-BE49-F238E27FC236}">
                <a16:creationId xmlns:a16="http://schemas.microsoft.com/office/drawing/2014/main" id="{EB031E09-42BA-D24D-9344-A988AAAF31D9}"/>
              </a:ext>
            </a:extLst>
          </p:cNvPr>
          <p:cNvSpPr txBox="1"/>
          <p:nvPr/>
        </p:nvSpPr>
        <p:spPr>
          <a:xfrm>
            <a:off x="6230928" y="1810929"/>
            <a:ext cx="1645894" cy="637006"/>
          </a:xfrm>
          <a:prstGeom prst="rect">
            <a:avLst/>
          </a:prstGeom>
          <a:solidFill>
            <a:schemeClr val="accent4"/>
          </a:solidFill>
        </p:spPr>
        <p:txBody>
          <a:bodyPr wrap="square" anchor="ctr">
            <a:noAutofit/>
          </a:bodyPr>
          <a:lstStyle/>
          <a:p>
            <a:pPr algn="ctr"/>
            <a:r>
              <a:rPr lang="en-US" sz="1400">
                <a:solidFill>
                  <a:schemeClr val="bg1"/>
                </a:solidFill>
              </a:rPr>
              <a:t>230</a:t>
            </a:r>
          </a:p>
        </p:txBody>
      </p:sp>
      <p:sp>
        <p:nvSpPr>
          <p:cNvPr id="44" name="TextBox 25">
            <a:extLst>
              <a:ext uri="{FF2B5EF4-FFF2-40B4-BE49-F238E27FC236}">
                <a16:creationId xmlns:a16="http://schemas.microsoft.com/office/drawing/2014/main" id="{2C9648F0-26E3-C14A-96A1-1D71D908ABB3}"/>
              </a:ext>
            </a:extLst>
          </p:cNvPr>
          <p:cNvSpPr txBox="1"/>
          <p:nvPr/>
        </p:nvSpPr>
        <p:spPr>
          <a:xfrm>
            <a:off x="6230928" y="2697910"/>
            <a:ext cx="1645894" cy="637006"/>
          </a:xfrm>
          <a:prstGeom prst="rect">
            <a:avLst/>
          </a:prstGeom>
          <a:solidFill>
            <a:schemeClr val="bg2"/>
          </a:solidFill>
        </p:spPr>
        <p:txBody>
          <a:bodyPr wrap="square" anchor="ctr">
            <a:noAutofit/>
          </a:bodyPr>
          <a:lstStyle/>
          <a:p>
            <a:pPr algn="ctr"/>
            <a:r>
              <a:rPr lang="en-US" sz="1400">
                <a:solidFill>
                  <a:schemeClr val="bg1"/>
                </a:solidFill>
              </a:rPr>
              <a:t>230</a:t>
            </a:r>
          </a:p>
        </p:txBody>
      </p:sp>
      <p:sp>
        <p:nvSpPr>
          <p:cNvPr id="46" name="TextBox 25">
            <a:extLst>
              <a:ext uri="{FF2B5EF4-FFF2-40B4-BE49-F238E27FC236}">
                <a16:creationId xmlns:a16="http://schemas.microsoft.com/office/drawing/2014/main" id="{CF2318E4-690A-0642-8686-7E52CFCB4B09}"/>
              </a:ext>
            </a:extLst>
          </p:cNvPr>
          <p:cNvSpPr txBox="1"/>
          <p:nvPr/>
        </p:nvSpPr>
        <p:spPr>
          <a:xfrm>
            <a:off x="6230928" y="3584891"/>
            <a:ext cx="1645894" cy="637006"/>
          </a:xfrm>
          <a:prstGeom prst="rect">
            <a:avLst/>
          </a:prstGeom>
          <a:solidFill>
            <a:schemeClr val="accent3"/>
          </a:solidFill>
        </p:spPr>
        <p:txBody>
          <a:bodyPr wrap="square" anchor="ctr">
            <a:noAutofit/>
          </a:bodyPr>
          <a:lstStyle/>
          <a:p>
            <a:pPr algn="ctr"/>
            <a:r>
              <a:rPr lang="en-US" sz="1400">
                <a:solidFill>
                  <a:schemeClr val="bg1"/>
                </a:solidFill>
              </a:rPr>
              <a:t>230</a:t>
            </a:r>
          </a:p>
        </p:txBody>
      </p:sp>
      <p:sp>
        <p:nvSpPr>
          <p:cNvPr id="47" name="TextBox 25">
            <a:extLst>
              <a:ext uri="{FF2B5EF4-FFF2-40B4-BE49-F238E27FC236}">
                <a16:creationId xmlns:a16="http://schemas.microsoft.com/office/drawing/2014/main" id="{FCB35918-CF20-A143-9928-3F63236B7AB6}"/>
              </a:ext>
            </a:extLst>
          </p:cNvPr>
          <p:cNvSpPr txBox="1"/>
          <p:nvPr/>
        </p:nvSpPr>
        <p:spPr>
          <a:xfrm>
            <a:off x="6230928" y="4471929"/>
            <a:ext cx="1645894" cy="637006"/>
          </a:xfrm>
          <a:prstGeom prst="rect">
            <a:avLst/>
          </a:prstGeom>
          <a:solidFill>
            <a:schemeClr val="accent5"/>
          </a:solidFill>
        </p:spPr>
        <p:txBody>
          <a:bodyPr wrap="square" anchor="ctr">
            <a:noAutofit/>
          </a:bodyPr>
          <a:lstStyle/>
          <a:p>
            <a:pPr algn="ctr"/>
            <a:r>
              <a:rPr lang="en-US" sz="1400">
                <a:solidFill>
                  <a:schemeClr val="bg1"/>
                </a:solidFill>
              </a:rPr>
              <a:t>230</a:t>
            </a:r>
          </a:p>
        </p:txBody>
      </p:sp>
      <p:cxnSp>
        <p:nvCxnSpPr>
          <p:cNvPr id="9" name="Gewinkelte Verbindung 8">
            <a:extLst>
              <a:ext uri="{FF2B5EF4-FFF2-40B4-BE49-F238E27FC236}">
                <a16:creationId xmlns:a16="http://schemas.microsoft.com/office/drawing/2014/main" id="{EBE3D590-2254-4E4E-B5D4-C6038C4B90DD}"/>
              </a:ext>
            </a:extLst>
          </p:cNvPr>
          <p:cNvCxnSpPr>
            <a:cxnSpLocks/>
            <a:endCxn id="26" idx="1"/>
          </p:cNvCxnSpPr>
          <p:nvPr/>
        </p:nvCxnSpPr>
        <p:spPr>
          <a:xfrm rot="5400000" flipH="1" flipV="1">
            <a:off x="3535216" y="2636945"/>
            <a:ext cx="1329507" cy="31459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winkelte Verbindung 12">
            <a:extLst>
              <a:ext uri="{FF2B5EF4-FFF2-40B4-BE49-F238E27FC236}">
                <a16:creationId xmlns:a16="http://schemas.microsoft.com/office/drawing/2014/main" id="{87D5A6F5-BB7E-9944-94C0-412B78788E65}"/>
              </a:ext>
            </a:extLst>
          </p:cNvPr>
          <p:cNvCxnSpPr>
            <a:cxnSpLocks/>
            <a:endCxn id="33" idx="1"/>
          </p:cNvCxnSpPr>
          <p:nvPr/>
        </p:nvCxnSpPr>
        <p:spPr>
          <a:xfrm rot="5400000" flipH="1" flipV="1">
            <a:off x="3978706" y="3080436"/>
            <a:ext cx="442527" cy="31459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winkelte Verbindung 14">
            <a:extLst>
              <a:ext uri="{FF2B5EF4-FFF2-40B4-BE49-F238E27FC236}">
                <a16:creationId xmlns:a16="http://schemas.microsoft.com/office/drawing/2014/main" id="{D3CCEAAA-DAC2-AC46-AC86-823755AD7CFB}"/>
              </a:ext>
            </a:extLst>
          </p:cNvPr>
          <p:cNvCxnSpPr>
            <a:cxnSpLocks/>
            <a:endCxn id="36" idx="1"/>
          </p:cNvCxnSpPr>
          <p:nvPr/>
        </p:nvCxnSpPr>
        <p:spPr>
          <a:xfrm rot="16200000" flipH="1">
            <a:off x="3977740" y="3523924"/>
            <a:ext cx="444458" cy="31459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winkelte Verbindung 17">
            <a:extLst>
              <a:ext uri="{FF2B5EF4-FFF2-40B4-BE49-F238E27FC236}">
                <a16:creationId xmlns:a16="http://schemas.microsoft.com/office/drawing/2014/main" id="{D79D3B1A-91A6-A84E-8466-752CAC1409D9}"/>
              </a:ext>
            </a:extLst>
          </p:cNvPr>
          <p:cNvCxnSpPr>
            <a:cxnSpLocks/>
            <a:endCxn id="42" idx="1"/>
          </p:cNvCxnSpPr>
          <p:nvPr/>
        </p:nvCxnSpPr>
        <p:spPr>
          <a:xfrm rot="16200000" flipH="1">
            <a:off x="3534250" y="3967414"/>
            <a:ext cx="1331438" cy="31459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Freihandform 10">
            <a:extLst>
              <a:ext uri="{FF2B5EF4-FFF2-40B4-BE49-F238E27FC236}">
                <a16:creationId xmlns:a16="http://schemas.microsoft.com/office/drawing/2014/main" id="{4ED67C2B-6116-49CE-89A1-E084AB9B8459}"/>
              </a:ext>
            </a:extLst>
          </p:cNvPr>
          <p:cNvSpPr/>
          <p:nvPr/>
        </p:nvSpPr>
        <p:spPr>
          <a:xfrm rot="16200000">
            <a:off x="952418" y="3231195"/>
            <a:ext cx="3299521" cy="455601"/>
          </a:xfrm>
          <a:prstGeom prst="rect">
            <a:avLst/>
          </a:prstGeom>
          <a:solidFill>
            <a:schemeClr val="accent6">
              <a:lumMod val="20000"/>
              <a:lumOff val="8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200" b="1" kern="1200">
                <a:solidFill>
                  <a:schemeClr val="tx1"/>
                </a:solidFill>
                <a:latin typeface="+mj-lt"/>
                <a:cs typeface="Arial" panose="020B0604020202020204" pitchFamily="34" charset="0"/>
              </a:rPr>
              <a:t>Stratification according to age, stage and region</a:t>
            </a:r>
          </a:p>
        </p:txBody>
      </p:sp>
      <p:cxnSp>
        <p:nvCxnSpPr>
          <p:cNvPr id="25" name="Gewinkelte Verbindung 24">
            <a:extLst>
              <a:ext uri="{FF2B5EF4-FFF2-40B4-BE49-F238E27FC236}">
                <a16:creationId xmlns:a16="http://schemas.microsoft.com/office/drawing/2014/main" id="{4FC5010A-6E58-5248-9796-622E6565BFD9}"/>
              </a:ext>
            </a:extLst>
          </p:cNvPr>
          <p:cNvCxnSpPr>
            <a:cxnSpLocks/>
            <a:stCxn id="47" idx="3"/>
            <a:endCxn id="38" idx="1"/>
          </p:cNvCxnSpPr>
          <p:nvPr/>
        </p:nvCxnSpPr>
        <p:spPr>
          <a:xfrm flipV="1">
            <a:off x="7876822" y="4188889"/>
            <a:ext cx="1546852" cy="60154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winkelte Verbindung 52">
            <a:extLst>
              <a:ext uri="{FF2B5EF4-FFF2-40B4-BE49-F238E27FC236}">
                <a16:creationId xmlns:a16="http://schemas.microsoft.com/office/drawing/2014/main" id="{3363EF66-95CE-AF41-B514-AE14A1AE6A49}"/>
              </a:ext>
            </a:extLst>
          </p:cNvPr>
          <p:cNvCxnSpPr>
            <a:cxnSpLocks/>
            <a:stCxn id="46" idx="3"/>
            <a:endCxn id="17" idx="1"/>
          </p:cNvCxnSpPr>
          <p:nvPr/>
        </p:nvCxnSpPr>
        <p:spPr>
          <a:xfrm flipV="1">
            <a:off x="7876822" y="2914790"/>
            <a:ext cx="1546852" cy="98860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Gewinkelte Verbindung 55">
            <a:extLst>
              <a:ext uri="{FF2B5EF4-FFF2-40B4-BE49-F238E27FC236}">
                <a16:creationId xmlns:a16="http://schemas.microsoft.com/office/drawing/2014/main" id="{C34A57B4-DACF-644F-BB5B-F429DCD228BA}"/>
              </a:ext>
            </a:extLst>
          </p:cNvPr>
          <p:cNvCxnSpPr>
            <a:cxnSpLocks/>
            <a:endCxn id="17" idx="0"/>
          </p:cNvCxnSpPr>
          <p:nvPr/>
        </p:nvCxnSpPr>
        <p:spPr>
          <a:xfrm>
            <a:off x="7876822" y="1986557"/>
            <a:ext cx="2727021" cy="558901"/>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F0D325D-08AF-4D4A-8131-EF86294BB9B1}"/>
              </a:ext>
            </a:extLst>
          </p:cNvPr>
          <p:cNvSpPr/>
          <p:nvPr/>
        </p:nvSpPr>
        <p:spPr>
          <a:xfrm>
            <a:off x="3121906" y="3144440"/>
            <a:ext cx="629110" cy="62911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mj-lt"/>
              </a:rPr>
              <a:t>R</a:t>
            </a:r>
          </a:p>
        </p:txBody>
      </p:sp>
      <p:cxnSp>
        <p:nvCxnSpPr>
          <p:cNvPr id="45" name="Gerade Verbindung 44">
            <a:extLst>
              <a:ext uri="{FF2B5EF4-FFF2-40B4-BE49-F238E27FC236}">
                <a16:creationId xmlns:a16="http://schemas.microsoft.com/office/drawing/2014/main" id="{BCB39362-E888-0549-9DAA-1A2C36488246}"/>
              </a:ext>
            </a:extLst>
          </p:cNvPr>
          <p:cNvCxnSpPr>
            <a:cxnSpLocks/>
            <a:stCxn id="17" idx="2"/>
            <a:endCxn id="38" idx="0"/>
          </p:cNvCxnSpPr>
          <p:nvPr/>
        </p:nvCxnSpPr>
        <p:spPr>
          <a:xfrm flipH="1">
            <a:off x="10598203" y="3284122"/>
            <a:ext cx="5640" cy="31999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588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25">
            <a:extLst>
              <a:ext uri="{FF2B5EF4-FFF2-40B4-BE49-F238E27FC236}">
                <a16:creationId xmlns:a16="http://schemas.microsoft.com/office/drawing/2014/main" id="{9F70B935-41D4-4F47-869D-549AD1BBF74E}"/>
              </a:ext>
            </a:extLst>
          </p:cNvPr>
          <p:cNvSpPr txBox="1"/>
          <p:nvPr/>
        </p:nvSpPr>
        <p:spPr>
          <a:xfrm>
            <a:off x="2286942" y="5224582"/>
            <a:ext cx="5665076" cy="617342"/>
          </a:xfrm>
          <a:prstGeom prst="rect">
            <a:avLst/>
          </a:prstGeom>
          <a:solidFill>
            <a:schemeClr val="accent5">
              <a:lumMod val="40000"/>
              <a:lumOff val="60000"/>
            </a:schemeClr>
          </a:solidFill>
          <a:ln w="28575">
            <a:noFill/>
          </a:ln>
        </p:spPr>
        <p:txBody>
          <a:bodyPr wrap="square" anchor="ctr">
            <a:noAutofit/>
          </a:bodyPr>
          <a:lstStyle/>
          <a:p>
            <a:r>
              <a:rPr lang="en-US" sz="1200"/>
              <a:t>GIVe</a:t>
            </a:r>
          </a:p>
        </p:txBody>
      </p:sp>
      <p:sp>
        <p:nvSpPr>
          <p:cNvPr id="74" name="TextBox 25">
            <a:extLst>
              <a:ext uri="{FF2B5EF4-FFF2-40B4-BE49-F238E27FC236}">
                <a16:creationId xmlns:a16="http://schemas.microsoft.com/office/drawing/2014/main" id="{3AD22A49-87C3-2B45-997B-F05196A64AA6}"/>
              </a:ext>
            </a:extLst>
          </p:cNvPr>
          <p:cNvSpPr txBox="1"/>
          <p:nvPr/>
        </p:nvSpPr>
        <p:spPr>
          <a:xfrm>
            <a:off x="2286942" y="4251248"/>
            <a:ext cx="5665076" cy="617342"/>
          </a:xfrm>
          <a:prstGeom prst="rect">
            <a:avLst/>
          </a:prstGeom>
          <a:solidFill>
            <a:schemeClr val="accent3">
              <a:lumMod val="40000"/>
              <a:lumOff val="60000"/>
              <a:alpha val="47000"/>
            </a:schemeClr>
          </a:solidFill>
          <a:ln w="28575">
            <a:noFill/>
          </a:ln>
        </p:spPr>
        <p:txBody>
          <a:bodyPr wrap="square" anchor="ctr">
            <a:noAutofit/>
          </a:bodyPr>
          <a:lstStyle/>
          <a:p>
            <a:r>
              <a:rPr lang="en-US" sz="1200"/>
              <a:t>GVe</a:t>
            </a:r>
          </a:p>
        </p:txBody>
      </p:sp>
      <p:sp>
        <p:nvSpPr>
          <p:cNvPr id="73" name="TextBox 25">
            <a:extLst>
              <a:ext uri="{FF2B5EF4-FFF2-40B4-BE49-F238E27FC236}">
                <a16:creationId xmlns:a16="http://schemas.microsoft.com/office/drawing/2014/main" id="{58EC1561-E583-CD46-B243-E43EAD63A882}"/>
              </a:ext>
            </a:extLst>
          </p:cNvPr>
          <p:cNvSpPr txBox="1"/>
          <p:nvPr/>
        </p:nvSpPr>
        <p:spPr>
          <a:xfrm>
            <a:off x="2286942" y="3277915"/>
            <a:ext cx="5665076" cy="617342"/>
          </a:xfrm>
          <a:prstGeom prst="rect">
            <a:avLst/>
          </a:prstGeom>
          <a:solidFill>
            <a:schemeClr val="accent2">
              <a:lumMod val="40000"/>
              <a:lumOff val="60000"/>
            </a:schemeClr>
          </a:solidFill>
          <a:ln w="28575">
            <a:noFill/>
          </a:ln>
        </p:spPr>
        <p:txBody>
          <a:bodyPr wrap="square" anchor="ctr">
            <a:noAutofit/>
          </a:bodyPr>
          <a:lstStyle/>
          <a:p>
            <a:r>
              <a:rPr lang="en-US" sz="1200"/>
              <a:t>RVe</a:t>
            </a:r>
          </a:p>
        </p:txBody>
      </p:sp>
      <p:sp>
        <p:nvSpPr>
          <p:cNvPr id="5" name="object 5"/>
          <p:cNvSpPr txBox="1">
            <a:spLocks noGrp="1"/>
          </p:cNvSpPr>
          <p:nvPr>
            <p:ph type="title"/>
          </p:nvPr>
        </p:nvSpPr>
        <p:spPr>
          <a:xfrm>
            <a:off x="416533" y="365125"/>
            <a:ext cx="11367479" cy="1325563"/>
          </a:xfrm>
        </p:spPr>
        <p:txBody>
          <a:bodyPr/>
          <a:lstStyle/>
          <a:p>
            <a:r>
              <a:rPr lang="en-GB"/>
              <a:t>GAIA Treatment regimen</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 Continuation of Ibrutinib up to cycle 36 allowed, if MRD still detectable</a:t>
            </a:r>
          </a:p>
          <a:p>
            <a:r>
              <a:rPr lang="en-US">
                <a:latin typeface="Arial" panose="020B0604020202020204" pitchFamily="34" charset="0"/>
                <a:cs typeface="Arial" panose="020B0604020202020204" pitchFamily="34" charset="0"/>
              </a:rPr>
              <a:t>BR, bendamustine + rituximab; C, cycle; D, day; FRC, fludarabine + cyclophosphamide + rituximab; GIVe, obinutuzumab + ibrutinib + venetoclax; GVe, obinutuzumab + venetoclax; IV, intravenous; PO, orally; RVe, rituximab + venetoclax.</a:t>
            </a:r>
          </a:p>
          <a:p>
            <a:r>
              <a:rPr lang="en-US" b="1">
                <a:latin typeface="Arial" panose="020B0604020202020204" pitchFamily="34" charset="0"/>
                <a:cs typeface="Arial" panose="020B0604020202020204" pitchFamily="34" charset="0"/>
              </a:rPr>
              <a:t>Eichhorst, B. Abstract 71 presented at ASH 2021</a:t>
            </a:r>
            <a:r>
              <a:rPr lang="en-US">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B7EEE86F-96B5-4294-8611-9848331F28AA}"/>
              </a:ext>
            </a:extLst>
          </p:cNvPr>
          <p:cNvSpPr txBox="1"/>
          <p:nvPr/>
        </p:nvSpPr>
        <p:spPr>
          <a:xfrm>
            <a:off x="8141677" y="1816507"/>
            <a:ext cx="3699282" cy="184666"/>
          </a:xfrm>
          <a:prstGeom prst="rect">
            <a:avLst/>
          </a:prstGeom>
          <a:noFill/>
        </p:spPr>
        <p:txBody>
          <a:bodyPr wrap="none" lIns="0" tIns="0" rIns="0" bIns="0">
            <a:spAutoFit/>
          </a:bodyPr>
          <a:lstStyle/>
          <a:p>
            <a:pPr>
              <a:buClr>
                <a:schemeClr val="bg2"/>
              </a:buClr>
            </a:pPr>
            <a:r>
              <a:rPr lang="en-US" sz="1200" b="1"/>
              <a:t>Treatment regimen in 28-day (D) interval cycles (C)</a:t>
            </a:r>
            <a:endParaRPr lang="en-US" sz="1000"/>
          </a:p>
        </p:txBody>
      </p:sp>
      <p:sp>
        <p:nvSpPr>
          <p:cNvPr id="19" name="TextBox 25">
            <a:extLst>
              <a:ext uri="{FF2B5EF4-FFF2-40B4-BE49-F238E27FC236}">
                <a16:creationId xmlns:a16="http://schemas.microsoft.com/office/drawing/2014/main" id="{4B849ABB-524D-A94F-9292-4E3149819012}"/>
              </a:ext>
            </a:extLst>
          </p:cNvPr>
          <p:cNvSpPr txBox="1"/>
          <p:nvPr/>
        </p:nvSpPr>
        <p:spPr>
          <a:xfrm>
            <a:off x="2286942" y="2304582"/>
            <a:ext cx="5665076" cy="617342"/>
          </a:xfrm>
          <a:prstGeom prst="rect">
            <a:avLst/>
          </a:prstGeom>
          <a:solidFill>
            <a:schemeClr val="accent4">
              <a:lumMod val="40000"/>
              <a:lumOff val="60000"/>
            </a:schemeClr>
          </a:solidFill>
          <a:ln w="28575">
            <a:noFill/>
          </a:ln>
        </p:spPr>
        <p:txBody>
          <a:bodyPr wrap="square" anchor="ctr">
            <a:noAutofit/>
          </a:bodyPr>
          <a:lstStyle/>
          <a:p>
            <a:r>
              <a:rPr lang="en-US" sz="1200"/>
              <a:t>FCR/BR*</a:t>
            </a:r>
          </a:p>
        </p:txBody>
      </p:sp>
      <p:sp>
        <p:nvSpPr>
          <p:cNvPr id="20" name="TextBox 25">
            <a:extLst>
              <a:ext uri="{FF2B5EF4-FFF2-40B4-BE49-F238E27FC236}">
                <a16:creationId xmlns:a16="http://schemas.microsoft.com/office/drawing/2014/main" id="{EBE64771-3864-B04F-AB1E-3E1B0D59E31F}"/>
              </a:ext>
            </a:extLst>
          </p:cNvPr>
          <p:cNvSpPr txBox="1"/>
          <p:nvPr/>
        </p:nvSpPr>
        <p:spPr>
          <a:xfrm>
            <a:off x="3261982" y="2521483"/>
            <a:ext cx="2006807" cy="168686"/>
          </a:xfrm>
          <a:prstGeom prst="rect">
            <a:avLst/>
          </a:prstGeom>
          <a:solidFill>
            <a:schemeClr val="bg1"/>
          </a:solidFill>
          <a:ln w="12700">
            <a:solidFill>
              <a:schemeClr val="tx1"/>
            </a:solidFill>
          </a:ln>
        </p:spPr>
        <p:txBody>
          <a:bodyPr wrap="square" anchor="ctr">
            <a:noAutofit/>
          </a:bodyPr>
          <a:lstStyle/>
          <a:p>
            <a:endParaRPr lang="en-US" sz="1200"/>
          </a:p>
        </p:txBody>
      </p:sp>
      <p:grpSp>
        <p:nvGrpSpPr>
          <p:cNvPr id="4" name="Gruppieren 3">
            <a:extLst>
              <a:ext uri="{FF2B5EF4-FFF2-40B4-BE49-F238E27FC236}">
                <a16:creationId xmlns:a16="http://schemas.microsoft.com/office/drawing/2014/main" id="{404149EB-37AA-5C47-A019-D0AF53E76205}"/>
              </a:ext>
            </a:extLst>
          </p:cNvPr>
          <p:cNvGrpSpPr/>
          <p:nvPr/>
        </p:nvGrpSpPr>
        <p:grpSpPr>
          <a:xfrm>
            <a:off x="3278608" y="2741719"/>
            <a:ext cx="1643154" cy="180205"/>
            <a:chOff x="3296714" y="2759825"/>
            <a:chExt cx="1643154" cy="180205"/>
          </a:xfrm>
        </p:grpSpPr>
        <p:cxnSp>
          <p:nvCxnSpPr>
            <p:cNvPr id="3" name="Gerade Verbindung mit Pfeil 2">
              <a:extLst>
                <a:ext uri="{FF2B5EF4-FFF2-40B4-BE49-F238E27FC236}">
                  <a16:creationId xmlns:a16="http://schemas.microsoft.com/office/drawing/2014/main" id="{CB654EEF-B92D-AB4E-B84F-4C006C33D1EE}"/>
                </a:ext>
              </a:extLst>
            </p:cNvPr>
            <p:cNvCxnSpPr>
              <a:cxnSpLocks/>
            </p:cNvCxnSpPr>
            <p:nvPr/>
          </p:nvCxnSpPr>
          <p:spPr>
            <a:xfrm flipV="1">
              <a:off x="3296714"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5B5ACBB4-9434-F341-9781-3A790272718F}"/>
                </a:ext>
              </a:extLst>
            </p:cNvPr>
            <p:cNvCxnSpPr>
              <a:cxnSpLocks/>
            </p:cNvCxnSpPr>
            <p:nvPr/>
          </p:nvCxnSpPr>
          <p:spPr>
            <a:xfrm flipV="1">
              <a:off x="3625345"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359AB14D-1ADA-7442-9480-B30DC323DF06}"/>
                </a:ext>
              </a:extLst>
            </p:cNvPr>
            <p:cNvCxnSpPr>
              <a:cxnSpLocks/>
            </p:cNvCxnSpPr>
            <p:nvPr/>
          </p:nvCxnSpPr>
          <p:spPr>
            <a:xfrm flipV="1">
              <a:off x="3953976"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7E9C049A-92E5-2A41-B059-C9744DB8EA42}"/>
                </a:ext>
              </a:extLst>
            </p:cNvPr>
            <p:cNvCxnSpPr>
              <a:cxnSpLocks/>
            </p:cNvCxnSpPr>
            <p:nvPr/>
          </p:nvCxnSpPr>
          <p:spPr>
            <a:xfrm flipV="1">
              <a:off x="4282607"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975FD050-B930-ED40-8CA0-74F28FAAA95E}"/>
                </a:ext>
              </a:extLst>
            </p:cNvPr>
            <p:cNvCxnSpPr>
              <a:cxnSpLocks/>
            </p:cNvCxnSpPr>
            <p:nvPr/>
          </p:nvCxnSpPr>
          <p:spPr>
            <a:xfrm flipV="1">
              <a:off x="4611238"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36427CCB-1A71-1B4C-9280-87E6837F2DE6}"/>
                </a:ext>
              </a:extLst>
            </p:cNvPr>
            <p:cNvCxnSpPr>
              <a:cxnSpLocks/>
            </p:cNvCxnSpPr>
            <p:nvPr/>
          </p:nvCxnSpPr>
          <p:spPr>
            <a:xfrm flipV="1">
              <a:off x="4939868"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 name="Gerade Verbindung mit Pfeil 26">
            <a:extLst>
              <a:ext uri="{FF2B5EF4-FFF2-40B4-BE49-F238E27FC236}">
                <a16:creationId xmlns:a16="http://schemas.microsoft.com/office/drawing/2014/main" id="{8A303A96-4146-1F46-BA6C-7B2659BC77CC}"/>
              </a:ext>
            </a:extLst>
          </p:cNvPr>
          <p:cNvCxnSpPr>
            <a:cxnSpLocks/>
          </p:cNvCxnSpPr>
          <p:nvPr/>
        </p:nvCxnSpPr>
        <p:spPr>
          <a:xfrm flipV="1">
            <a:off x="3253669" y="3709641"/>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3698E7F8-DB42-D64D-B503-454845C019EE}"/>
              </a:ext>
            </a:extLst>
          </p:cNvPr>
          <p:cNvCxnSpPr>
            <a:cxnSpLocks/>
          </p:cNvCxnSpPr>
          <p:nvPr/>
        </p:nvCxnSpPr>
        <p:spPr>
          <a:xfrm flipV="1">
            <a:off x="3582300" y="3709641"/>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EDF3EBA2-AB26-FC42-9B76-0684C4BA6190}"/>
              </a:ext>
            </a:extLst>
          </p:cNvPr>
          <p:cNvCxnSpPr>
            <a:cxnSpLocks/>
          </p:cNvCxnSpPr>
          <p:nvPr/>
        </p:nvCxnSpPr>
        <p:spPr>
          <a:xfrm flipV="1">
            <a:off x="3910931" y="3709641"/>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8AD3902B-C3E8-B24A-9FA8-FF19AEFE01B1}"/>
              </a:ext>
            </a:extLst>
          </p:cNvPr>
          <p:cNvCxnSpPr>
            <a:cxnSpLocks/>
          </p:cNvCxnSpPr>
          <p:nvPr/>
        </p:nvCxnSpPr>
        <p:spPr>
          <a:xfrm flipV="1">
            <a:off x="4239562" y="3709641"/>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35B6CBB5-E2AC-EA4C-9533-38EDFEAC5A48}"/>
              </a:ext>
            </a:extLst>
          </p:cNvPr>
          <p:cNvCxnSpPr>
            <a:cxnSpLocks/>
          </p:cNvCxnSpPr>
          <p:nvPr/>
        </p:nvCxnSpPr>
        <p:spPr>
          <a:xfrm flipV="1">
            <a:off x="4568193" y="3709641"/>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37B3720B-0B68-2848-800B-97537212FC40}"/>
              </a:ext>
            </a:extLst>
          </p:cNvPr>
          <p:cNvCxnSpPr>
            <a:cxnSpLocks/>
          </p:cNvCxnSpPr>
          <p:nvPr/>
        </p:nvCxnSpPr>
        <p:spPr>
          <a:xfrm flipV="1">
            <a:off x="4896823" y="3709641"/>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241E5C35-97E8-7540-858E-74DD89E0FA77}"/>
              </a:ext>
            </a:extLst>
          </p:cNvPr>
          <p:cNvCxnSpPr>
            <a:cxnSpLocks/>
          </p:cNvCxnSpPr>
          <p:nvPr/>
        </p:nvCxnSpPr>
        <p:spPr>
          <a:xfrm>
            <a:off x="3278608" y="2516186"/>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E160D5E3-EE72-A44F-B725-885B297EFAA5}"/>
              </a:ext>
            </a:extLst>
          </p:cNvPr>
          <p:cNvCxnSpPr>
            <a:cxnSpLocks/>
          </p:cNvCxnSpPr>
          <p:nvPr/>
        </p:nvCxnSpPr>
        <p:spPr>
          <a:xfrm>
            <a:off x="3602804" y="2516186"/>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CCECDABB-598B-5444-9F8F-9AFC4450D9A7}"/>
              </a:ext>
            </a:extLst>
          </p:cNvPr>
          <p:cNvCxnSpPr>
            <a:cxnSpLocks/>
          </p:cNvCxnSpPr>
          <p:nvPr/>
        </p:nvCxnSpPr>
        <p:spPr>
          <a:xfrm>
            <a:off x="3938085" y="2516186"/>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983ED5E2-1BA2-CD43-8551-76C93EFEEFAE}"/>
              </a:ext>
            </a:extLst>
          </p:cNvPr>
          <p:cNvCxnSpPr>
            <a:cxnSpLocks/>
          </p:cNvCxnSpPr>
          <p:nvPr/>
        </p:nvCxnSpPr>
        <p:spPr>
          <a:xfrm>
            <a:off x="4262283" y="2516186"/>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FFB80C0B-128E-DD4F-8F4C-A94B31982C29}"/>
              </a:ext>
            </a:extLst>
          </p:cNvPr>
          <p:cNvCxnSpPr>
            <a:cxnSpLocks/>
          </p:cNvCxnSpPr>
          <p:nvPr/>
        </p:nvCxnSpPr>
        <p:spPr>
          <a:xfrm>
            <a:off x="4603106" y="2516186"/>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54A0CF0A-1B2B-FB47-99DB-7F23B5D459F9}"/>
              </a:ext>
            </a:extLst>
          </p:cNvPr>
          <p:cNvCxnSpPr>
            <a:cxnSpLocks/>
          </p:cNvCxnSpPr>
          <p:nvPr/>
        </p:nvCxnSpPr>
        <p:spPr>
          <a:xfrm>
            <a:off x="4927303" y="2516186"/>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0" name="Tabelle 40">
            <a:extLst>
              <a:ext uri="{FF2B5EF4-FFF2-40B4-BE49-F238E27FC236}">
                <a16:creationId xmlns:a16="http://schemas.microsoft.com/office/drawing/2014/main" id="{A5093A30-ECAB-FE44-BA74-51562CD3F19A}"/>
              </a:ext>
            </a:extLst>
          </p:cNvPr>
          <p:cNvGraphicFramePr>
            <a:graphicFrameLocks noGrp="1"/>
          </p:cNvGraphicFramePr>
          <p:nvPr>
            <p:extLst>
              <p:ext uri="{D42A27DB-BD31-4B8C-83A1-F6EECF244321}">
                <p14:modId xmlns:p14="http://schemas.microsoft.com/office/powerpoint/2010/main" val="1891437399"/>
              </p:ext>
            </p:extLst>
          </p:nvPr>
        </p:nvGraphicFramePr>
        <p:xfrm>
          <a:off x="3910931" y="3544928"/>
          <a:ext cx="3286560" cy="166800"/>
        </p:xfrm>
        <a:graphic>
          <a:graphicData uri="http://schemas.openxmlformats.org/drawingml/2006/table">
            <a:tbl>
              <a:tblPr firstRow="1" bandRow="1">
                <a:tableStyleId>{5C22544A-7EE6-4342-B048-85BDC9FD1C3A}</a:tableStyleId>
              </a:tblPr>
              <a:tblGrid>
                <a:gridCol w="328656">
                  <a:extLst>
                    <a:ext uri="{9D8B030D-6E8A-4147-A177-3AD203B41FA5}">
                      <a16:colId xmlns:a16="http://schemas.microsoft.com/office/drawing/2014/main" val="267335108"/>
                    </a:ext>
                  </a:extLst>
                </a:gridCol>
                <a:gridCol w="328656">
                  <a:extLst>
                    <a:ext uri="{9D8B030D-6E8A-4147-A177-3AD203B41FA5}">
                      <a16:colId xmlns:a16="http://schemas.microsoft.com/office/drawing/2014/main" val="109461162"/>
                    </a:ext>
                  </a:extLst>
                </a:gridCol>
                <a:gridCol w="328656">
                  <a:extLst>
                    <a:ext uri="{9D8B030D-6E8A-4147-A177-3AD203B41FA5}">
                      <a16:colId xmlns:a16="http://schemas.microsoft.com/office/drawing/2014/main" val="2001901802"/>
                    </a:ext>
                  </a:extLst>
                </a:gridCol>
                <a:gridCol w="328656">
                  <a:extLst>
                    <a:ext uri="{9D8B030D-6E8A-4147-A177-3AD203B41FA5}">
                      <a16:colId xmlns:a16="http://schemas.microsoft.com/office/drawing/2014/main" val="3196742566"/>
                    </a:ext>
                  </a:extLst>
                </a:gridCol>
                <a:gridCol w="328656">
                  <a:extLst>
                    <a:ext uri="{9D8B030D-6E8A-4147-A177-3AD203B41FA5}">
                      <a16:colId xmlns:a16="http://schemas.microsoft.com/office/drawing/2014/main" val="2609432072"/>
                    </a:ext>
                  </a:extLst>
                </a:gridCol>
                <a:gridCol w="328656">
                  <a:extLst>
                    <a:ext uri="{9D8B030D-6E8A-4147-A177-3AD203B41FA5}">
                      <a16:colId xmlns:a16="http://schemas.microsoft.com/office/drawing/2014/main" val="3361443115"/>
                    </a:ext>
                  </a:extLst>
                </a:gridCol>
                <a:gridCol w="328656">
                  <a:extLst>
                    <a:ext uri="{9D8B030D-6E8A-4147-A177-3AD203B41FA5}">
                      <a16:colId xmlns:a16="http://schemas.microsoft.com/office/drawing/2014/main" val="3786330055"/>
                    </a:ext>
                  </a:extLst>
                </a:gridCol>
                <a:gridCol w="328656">
                  <a:extLst>
                    <a:ext uri="{9D8B030D-6E8A-4147-A177-3AD203B41FA5}">
                      <a16:colId xmlns:a16="http://schemas.microsoft.com/office/drawing/2014/main" val="2567840742"/>
                    </a:ext>
                  </a:extLst>
                </a:gridCol>
                <a:gridCol w="328656">
                  <a:extLst>
                    <a:ext uri="{9D8B030D-6E8A-4147-A177-3AD203B41FA5}">
                      <a16:colId xmlns:a16="http://schemas.microsoft.com/office/drawing/2014/main" val="437132301"/>
                    </a:ext>
                  </a:extLst>
                </a:gridCol>
                <a:gridCol w="328656">
                  <a:extLst>
                    <a:ext uri="{9D8B030D-6E8A-4147-A177-3AD203B41FA5}">
                      <a16:colId xmlns:a16="http://schemas.microsoft.com/office/drawing/2014/main" val="4259875649"/>
                    </a:ext>
                  </a:extLst>
                </a:gridCol>
              </a:tblGrid>
              <a:tr h="98983">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4083523"/>
                  </a:ext>
                </a:extLst>
              </a:tr>
            </a:tbl>
          </a:graphicData>
        </a:graphic>
      </p:graphicFrame>
      <p:grpSp>
        <p:nvGrpSpPr>
          <p:cNvPr id="44" name="Gruppieren 43">
            <a:extLst>
              <a:ext uri="{FF2B5EF4-FFF2-40B4-BE49-F238E27FC236}">
                <a16:creationId xmlns:a16="http://schemas.microsoft.com/office/drawing/2014/main" id="{E9A055DB-4DA9-D94E-ACCB-126D90CA4805}"/>
              </a:ext>
            </a:extLst>
          </p:cNvPr>
          <p:cNvGrpSpPr/>
          <p:nvPr/>
        </p:nvGrpSpPr>
        <p:grpSpPr>
          <a:xfrm>
            <a:off x="3678356" y="3566350"/>
            <a:ext cx="213624" cy="144000"/>
            <a:chOff x="3696462" y="3510224"/>
            <a:chExt cx="213624" cy="144000"/>
          </a:xfrm>
          <a:solidFill>
            <a:schemeClr val="bg1"/>
          </a:solidFill>
        </p:grpSpPr>
        <p:sp>
          <p:nvSpPr>
            <p:cNvPr id="41" name="Rechteck 40">
              <a:extLst>
                <a:ext uri="{FF2B5EF4-FFF2-40B4-BE49-F238E27FC236}">
                  <a16:creationId xmlns:a16="http://schemas.microsoft.com/office/drawing/2014/main" id="{B789553E-2A5C-BD4F-B3D1-4BC5C4048378}"/>
                </a:ext>
              </a:extLst>
            </p:cNvPr>
            <p:cNvSpPr/>
            <p:nvPr/>
          </p:nvSpPr>
          <p:spPr>
            <a:xfrm>
              <a:off x="3767670" y="3588163"/>
              <a:ext cx="71208" cy="660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8EE19F9A-E858-1947-A8C3-CDDC07529047}"/>
                </a:ext>
              </a:extLst>
            </p:cNvPr>
            <p:cNvSpPr/>
            <p:nvPr/>
          </p:nvSpPr>
          <p:spPr>
            <a:xfrm>
              <a:off x="3838878" y="3510224"/>
              <a:ext cx="71208" cy="144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7AAAE4B4-3652-7F4C-B203-E1C25F2F6D7C}"/>
                </a:ext>
              </a:extLst>
            </p:cNvPr>
            <p:cNvSpPr/>
            <p:nvPr/>
          </p:nvSpPr>
          <p:spPr>
            <a:xfrm>
              <a:off x="3696462" y="3618224"/>
              <a:ext cx="71208" cy="3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aphicFrame>
        <p:nvGraphicFramePr>
          <p:cNvPr id="45" name="Tabelle 40">
            <a:extLst>
              <a:ext uri="{FF2B5EF4-FFF2-40B4-BE49-F238E27FC236}">
                <a16:creationId xmlns:a16="http://schemas.microsoft.com/office/drawing/2014/main" id="{545089AA-AAD9-1B4E-BFDC-4D29B39B7722}"/>
              </a:ext>
            </a:extLst>
          </p:cNvPr>
          <p:cNvGraphicFramePr>
            <a:graphicFrameLocks noGrp="1"/>
          </p:cNvGraphicFramePr>
          <p:nvPr>
            <p:extLst>
              <p:ext uri="{D42A27DB-BD31-4B8C-83A1-F6EECF244321}">
                <p14:modId xmlns:p14="http://schemas.microsoft.com/office/powerpoint/2010/main" val="844731331"/>
              </p:ext>
            </p:extLst>
          </p:nvPr>
        </p:nvGraphicFramePr>
        <p:xfrm>
          <a:off x="3913431" y="4445275"/>
          <a:ext cx="3286560" cy="166800"/>
        </p:xfrm>
        <a:graphic>
          <a:graphicData uri="http://schemas.openxmlformats.org/drawingml/2006/table">
            <a:tbl>
              <a:tblPr firstRow="1" bandRow="1">
                <a:tableStyleId>{5C22544A-7EE6-4342-B048-85BDC9FD1C3A}</a:tableStyleId>
              </a:tblPr>
              <a:tblGrid>
                <a:gridCol w="328656">
                  <a:extLst>
                    <a:ext uri="{9D8B030D-6E8A-4147-A177-3AD203B41FA5}">
                      <a16:colId xmlns:a16="http://schemas.microsoft.com/office/drawing/2014/main" val="267335108"/>
                    </a:ext>
                  </a:extLst>
                </a:gridCol>
                <a:gridCol w="328656">
                  <a:extLst>
                    <a:ext uri="{9D8B030D-6E8A-4147-A177-3AD203B41FA5}">
                      <a16:colId xmlns:a16="http://schemas.microsoft.com/office/drawing/2014/main" val="109461162"/>
                    </a:ext>
                  </a:extLst>
                </a:gridCol>
                <a:gridCol w="328656">
                  <a:extLst>
                    <a:ext uri="{9D8B030D-6E8A-4147-A177-3AD203B41FA5}">
                      <a16:colId xmlns:a16="http://schemas.microsoft.com/office/drawing/2014/main" val="2001901802"/>
                    </a:ext>
                  </a:extLst>
                </a:gridCol>
                <a:gridCol w="328656">
                  <a:extLst>
                    <a:ext uri="{9D8B030D-6E8A-4147-A177-3AD203B41FA5}">
                      <a16:colId xmlns:a16="http://schemas.microsoft.com/office/drawing/2014/main" val="3196742566"/>
                    </a:ext>
                  </a:extLst>
                </a:gridCol>
                <a:gridCol w="328656">
                  <a:extLst>
                    <a:ext uri="{9D8B030D-6E8A-4147-A177-3AD203B41FA5}">
                      <a16:colId xmlns:a16="http://schemas.microsoft.com/office/drawing/2014/main" val="2609432072"/>
                    </a:ext>
                  </a:extLst>
                </a:gridCol>
                <a:gridCol w="328656">
                  <a:extLst>
                    <a:ext uri="{9D8B030D-6E8A-4147-A177-3AD203B41FA5}">
                      <a16:colId xmlns:a16="http://schemas.microsoft.com/office/drawing/2014/main" val="3361443115"/>
                    </a:ext>
                  </a:extLst>
                </a:gridCol>
                <a:gridCol w="328656">
                  <a:extLst>
                    <a:ext uri="{9D8B030D-6E8A-4147-A177-3AD203B41FA5}">
                      <a16:colId xmlns:a16="http://schemas.microsoft.com/office/drawing/2014/main" val="3786330055"/>
                    </a:ext>
                  </a:extLst>
                </a:gridCol>
                <a:gridCol w="328656">
                  <a:extLst>
                    <a:ext uri="{9D8B030D-6E8A-4147-A177-3AD203B41FA5}">
                      <a16:colId xmlns:a16="http://schemas.microsoft.com/office/drawing/2014/main" val="2567840742"/>
                    </a:ext>
                  </a:extLst>
                </a:gridCol>
                <a:gridCol w="328656">
                  <a:extLst>
                    <a:ext uri="{9D8B030D-6E8A-4147-A177-3AD203B41FA5}">
                      <a16:colId xmlns:a16="http://schemas.microsoft.com/office/drawing/2014/main" val="437132301"/>
                    </a:ext>
                  </a:extLst>
                </a:gridCol>
                <a:gridCol w="328656">
                  <a:extLst>
                    <a:ext uri="{9D8B030D-6E8A-4147-A177-3AD203B41FA5}">
                      <a16:colId xmlns:a16="http://schemas.microsoft.com/office/drawing/2014/main" val="4259875649"/>
                    </a:ext>
                  </a:extLst>
                </a:gridCol>
              </a:tblGrid>
              <a:tr h="98983">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4083523"/>
                  </a:ext>
                </a:extLst>
              </a:tr>
            </a:tbl>
          </a:graphicData>
        </a:graphic>
      </p:graphicFrame>
      <p:grpSp>
        <p:nvGrpSpPr>
          <p:cNvPr id="46" name="Gruppieren 45">
            <a:extLst>
              <a:ext uri="{FF2B5EF4-FFF2-40B4-BE49-F238E27FC236}">
                <a16:creationId xmlns:a16="http://schemas.microsoft.com/office/drawing/2014/main" id="{E8F34070-5568-7A44-AEFC-E064E967016F}"/>
              </a:ext>
            </a:extLst>
          </p:cNvPr>
          <p:cNvGrpSpPr/>
          <p:nvPr/>
        </p:nvGrpSpPr>
        <p:grpSpPr>
          <a:xfrm>
            <a:off x="3665866" y="4474192"/>
            <a:ext cx="213624" cy="144000"/>
            <a:chOff x="3696462" y="3510224"/>
            <a:chExt cx="213624" cy="144000"/>
          </a:xfrm>
          <a:solidFill>
            <a:schemeClr val="bg1"/>
          </a:solidFill>
        </p:grpSpPr>
        <p:sp>
          <p:nvSpPr>
            <p:cNvPr id="47" name="Rechteck 46">
              <a:extLst>
                <a:ext uri="{FF2B5EF4-FFF2-40B4-BE49-F238E27FC236}">
                  <a16:creationId xmlns:a16="http://schemas.microsoft.com/office/drawing/2014/main" id="{6080C668-9358-004F-A33A-3CC84565CDD7}"/>
                </a:ext>
              </a:extLst>
            </p:cNvPr>
            <p:cNvSpPr/>
            <p:nvPr/>
          </p:nvSpPr>
          <p:spPr>
            <a:xfrm>
              <a:off x="3767670" y="3588163"/>
              <a:ext cx="71208" cy="660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9AFA3A13-5C08-EF4E-AA07-D850A15E91D4}"/>
                </a:ext>
              </a:extLst>
            </p:cNvPr>
            <p:cNvSpPr/>
            <p:nvPr/>
          </p:nvSpPr>
          <p:spPr>
            <a:xfrm>
              <a:off x="3838878" y="3510224"/>
              <a:ext cx="71208" cy="144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168FB8B1-49B1-2E45-A011-9DA0EE7B22AC}"/>
                </a:ext>
              </a:extLst>
            </p:cNvPr>
            <p:cNvSpPr/>
            <p:nvPr/>
          </p:nvSpPr>
          <p:spPr>
            <a:xfrm>
              <a:off x="3696462" y="3618224"/>
              <a:ext cx="71208" cy="3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aphicFrame>
        <p:nvGraphicFramePr>
          <p:cNvPr id="50" name="Tabelle 40">
            <a:extLst>
              <a:ext uri="{FF2B5EF4-FFF2-40B4-BE49-F238E27FC236}">
                <a16:creationId xmlns:a16="http://schemas.microsoft.com/office/drawing/2014/main" id="{7F481A3C-7F46-E945-95D7-0BEA830315C6}"/>
              </a:ext>
            </a:extLst>
          </p:cNvPr>
          <p:cNvGraphicFramePr>
            <a:graphicFrameLocks noGrp="1"/>
          </p:cNvGraphicFramePr>
          <p:nvPr>
            <p:extLst>
              <p:ext uri="{D42A27DB-BD31-4B8C-83A1-F6EECF244321}">
                <p14:modId xmlns:p14="http://schemas.microsoft.com/office/powerpoint/2010/main" val="3535451534"/>
              </p:ext>
            </p:extLst>
          </p:nvPr>
        </p:nvGraphicFramePr>
        <p:xfrm>
          <a:off x="3920926" y="5354389"/>
          <a:ext cx="3286560" cy="166800"/>
        </p:xfrm>
        <a:graphic>
          <a:graphicData uri="http://schemas.openxmlformats.org/drawingml/2006/table">
            <a:tbl>
              <a:tblPr firstRow="1" bandRow="1">
                <a:tableStyleId>{5C22544A-7EE6-4342-B048-85BDC9FD1C3A}</a:tableStyleId>
              </a:tblPr>
              <a:tblGrid>
                <a:gridCol w="328656">
                  <a:extLst>
                    <a:ext uri="{9D8B030D-6E8A-4147-A177-3AD203B41FA5}">
                      <a16:colId xmlns:a16="http://schemas.microsoft.com/office/drawing/2014/main" val="267335108"/>
                    </a:ext>
                  </a:extLst>
                </a:gridCol>
                <a:gridCol w="328656">
                  <a:extLst>
                    <a:ext uri="{9D8B030D-6E8A-4147-A177-3AD203B41FA5}">
                      <a16:colId xmlns:a16="http://schemas.microsoft.com/office/drawing/2014/main" val="109461162"/>
                    </a:ext>
                  </a:extLst>
                </a:gridCol>
                <a:gridCol w="328656">
                  <a:extLst>
                    <a:ext uri="{9D8B030D-6E8A-4147-A177-3AD203B41FA5}">
                      <a16:colId xmlns:a16="http://schemas.microsoft.com/office/drawing/2014/main" val="2001901802"/>
                    </a:ext>
                  </a:extLst>
                </a:gridCol>
                <a:gridCol w="328656">
                  <a:extLst>
                    <a:ext uri="{9D8B030D-6E8A-4147-A177-3AD203B41FA5}">
                      <a16:colId xmlns:a16="http://schemas.microsoft.com/office/drawing/2014/main" val="3196742566"/>
                    </a:ext>
                  </a:extLst>
                </a:gridCol>
                <a:gridCol w="328656">
                  <a:extLst>
                    <a:ext uri="{9D8B030D-6E8A-4147-A177-3AD203B41FA5}">
                      <a16:colId xmlns:a16="http://schemas.microsoft.com/office/drawing/2014/main" val="2609432072"/>
                    </a:ext>
                  </a:extLst>
                </a:gridCol>
                <a:gridCol w="328656">
                  <a:extLst>
                    <a:ext uri="{9D8B030D-6E8A-4147-A177-3AD203B41FA5}">
                      <a16:colId xmlns:a16="http://schemas.microsoft.com/office/drawing/2014/main" val="3361443115"/>
                    </a:ext>
                  </a:extLst>
                </a:gridCol>
                <a:gridCol w="328656">
                  <a:extLst>
                    <a:ext uri="{9D8B030D-6E8A-4147-A177-3AD203B41FA5}">
                      <a16:colId xmlns:a16="http://schemas.microsoft.com/office/drawing/2014/main" val="3786330055"/>
                    </a:ext>
                  </a:extLst>
                </a:gridCol>
                <a:gridCol w="328656">
                  <a:extLst>
                    <a:ext uri="{9D8B030D-6E8A-4147-A177-3AD203B41FA5}">
                      <a16:colId xmlns:a16="http://schemas.microsoft.com/office/drawing/2014/main" val="2567840742"/>
                    </a:ext>
                  </a:extLst>
                </a:gridCol>
                <a:gridCol w="328656">
                  <a:extLst>
                    <a:ext uri="{9D8B030D-6E8A-4147-A177-3AD203B41FA5}">
                      <a16:colId xmlns:a16="http://schemas.microsoft.com/office/drawing/2014/main" val="437132301"/>
                    </a:ext>
                  </a:extLst>
                </a:gridCol>
                <a:gridCol w="328656">
                  <a:extLst>
                    <a:ext uri="{9D8B030D-6E8A-4147-A177-3AD203B41FA5}">
                      <a16:colId xmlns:a16="http://schemas.microsoft.com/office/drawing/2014/main" val="4259875649"/>
                    </a:ext>
                  </a:extLst>
                </a:gridCol>
              </a:tblGrid>
              <a:tr h="98983">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000" b="0">
                          <a:solidFill>
                            <a:schemeClr val="tx1"/>
                          </a:solidFill>
                        </a:rPr>
                        <a:t>400</a:t>
                      </a:r>
                    </a:p>
                  </a:txBody>
                  <a:tcPr marL="36000" marR="36000" marT="7200" marB="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4083523"/>
                  </a:ext>
                </a:extLst>
              </a:tr>
            </a:tbl>
          </a:graphicData>
        </a:graphic>
      </p:graphicFrame>
      <p:grpSp>
        <p:nvGrpSpPr>
          <p:cNvPr id="51" name="Gruppieren 50">
            <a:extLst>
              <a:ext uri="{FF2B5EF4-FFF2-40B4-BE49-F238E27FC236}">
                <a16:creationId xmlns:a16="http://schemas.microsoft.com/office/drawing/2014/main" id="{83AE9ED4-80C1-1D49-824D-B31579DCB388}"/>
              </a:ext>
            </a:extLst>
          </p:cNvPr>
          <p:cNvGrpSpPr/>
          <p:nvPr/>
        </p:nvGrpSpPr>
        <p:grpSpPr>
          <a:xfrm>
            <a:off x="3703341" y="5375811"/>
            <a:ext cx="213624" cy="144000"/>
            <a:chOff x="3696462" y="3510224"/>
            <a:chExt cx="213624" cy="144000"/>
          </a:xfrm>
          <a:solidFill>
            <a:schemeClr val="bg1"/>
          </a:solidFill>
        </p:grpSpPr>
        <p:sp>
          <p:nvSpPr>
            <p:cNvPr id="52" name="Rechteck 51">
              <a:extLst>
                <a:ext uri="{FF2B5EF4-FFF2-40B4-BE49-F238E27FC236}">
                  <a16:creationId xmlns:a16="http://schemas.microsoft.com/office/drawing/2014/main" id="{449943DE-D4BB-B840-A668-0D6BEEBF997D}"/>
                </a:ext>
              </a:extLst>
            </p:cNvPr>
            <p:cNvSpPr/>
            <p:nvPr/>
          </p:nvSpPr>
          <p:spPr>
            <a:xfrm>
              <a:off x="3767670" y="3588163"/>
              <a:ext cx="71208" cy="660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F52ED255-A08F-A54A-8BFD-0E4CCB5BDEB7}"/>
                </a:ext>
              </a:extLst>
            </p:cNvPr>
            <p:cNvSpPr/>
            <p:nvPr/>
          </p:nvSpPr>
          <p:spPr>
            <a:xfrm>
              <a:off x="3838878" y="3510224"/>
              <a:ext cx="71208" cy="144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id="{BB482FDB-3BBC-F94F-970C-7A7A6406C9E2}"/>
                </a:ext>
              </a:extLst>
            </p:cNvPr>
            <p:cNvSpPr/>
            <p:nvPr/>
          </p:nvSpPr>
          <p:spPr>
            <a:xfrm>
              <a:off x="3696462" y="3618224"/>
              <a:ext cx="71208" cy="3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5" name="Gruppieren 54">
            <a:extLst>
              <a:ext uri="{FF2B5EF4-FFF2-40B4-BE49-F238E27FC236}">
                <a16:creationId xmlns:a16="http://schemas.microsoft.com/office/drawing/2014/main" id="{A20C3203-AF71-6C4C-B582-1F7DBE49A11A}"/>
              </a:ext>
            </a:extLst>
          </p:cNvPr>
          <p:cNvGrpSpPr/>
          <p:nvPr/>
        </p:nvGrpSpPr>
        <p:grpSpPr>
          <a:xfrm>
            <a:off x="3256169" y="4617038"/>
            <a:ext cx="1643154" cy="180205"/>
            <a:chOff x="3296714" y="2759825"/>
            <a:chExt cx="1643154" cy="180205"/>
          </a:xfrm>
        </p:grpSpPr>
        <p:cxnSp>
          <p:nvCxnSpPr>
            <p:cNvPr id="56" name="Gerade Verbindung mit Pfeil 55">
              <a:extLst>
                <a:ext uri="{FF2B5EF4-FFF2-40B4-BE49-F238E27FC236}">
                  <a16:creationId xmlns:a16="http://schemas.microsoft.com/office/drawing/2014/main" id="{0B948CC6-F796-9944-8C9B-772679D375FA}"/>
                </a:ext>
              </a:extLst>
            </p:cNvPr>
            <p:cNvCxnSpPr>
              <a:cxnSpLocks/>
            </p:cNvCxnSpPr>
            <p:nvPr/>
          </p:nvCxnSpPr>
          <p:spPr>
            <a:xfrm flipV="1">
              <a:off x="3296714"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Gerade Verbindung mit Pfeil 56">
              <a:extLst>
                <a:ext uri="{FF2B5EF4-FFF2-40B4-BE49-F238E27FC236}">
                  <a16:creationId xmlns:a16="http://schemas.microsoft.com/office/drawing/2014/main" id="{BF69AE14-596C-DE41-B889-86E3802A4EB1}"/>
                </a:ext>
              </a:extLst>
            </p:cNvPr>
            <p:cNvCxnSpPr>
              <a:cxnSpLocks/>
            </p:cNvCxnSpPr>
            <p:nvPr/>
          </p:nvCxnSpPr>
          <p:spPr>
            <a:xfrm flipV="1">
              <a:off x="3632840"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74DC675E-616B-BC47-B91E-BB6ACE31E3D1}"/>
                </a:ext>
              </a:extLst>
            </p:cNvPr>
            <p:cNvCxnSpPr>
              <a:cxnSpLocks/>
            </p:cNvCxnSpPr>
            <p:nvPr/>
          </p:nvCxnSpPr>
          <p:spPr>
            <a:xfrm flipV="1">
              <a:off x="3953976"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6FC262EA-378B-1743-9EB1-EB4AD0E56401}"/>
                </a:ext>
              </a:extLst>
            </p:cNvPr>
            <p:cNvCxnSpPr>
              <a:cxnSpLocks/>
            </p:cNvCxnSpPr>
            <p:nvPr/>
          </p:nvCxnSpPr>
          <p:spPr>
            <a:xfrm flipV="1">
              <a:off x="4282607"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a:extLst>
                <a:ext uri="{FF2B5EF4-FFF2-40B4-BE49-F238E27FC236}">
                  <a16:creationId xmlns:a16="http://schemas.microsoft.com/office/drawing/2014/main" id="{AA388899-637D-A143-84AA-4C408FCFA48A}"/>
                </a:ext>
              </a:extLst>
            </p:cNvPr>
            <p:cNvCxnSpPr>
              <a:cxnSpLocks/>
            </p:cNvCxnSpPr>
            <p:nvPr/>
          </p:nvCxnSpPr>
          <p:spPr>
            <a:xfrm flipV="1">
              <a:off x="4611238"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12A05BF1-5810-EA48-9BA4-CE58ABC39C2B}"/>
                </a:ext>
              </a:extLst>
            </p:cNvPr>
            <p:cNvCxnSpPr>
              <a:cxnSpLocks/>
            </p:cNvCxnSpPr>
            <p:nvPr/>
          </p:nvCxnSpPr>
          <p:spPr>
            <a:xfrm flipV="1">
              <a:off x="4939868"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81660F74-71A9-8547-B2AA-380AA5F4A848}"/>
              </a:ext>
            </a:extLst>
          </p:cNvPr>
          <p:cNvGrpSpPr/>
          <p:nvPr/>
        </p:nvGrpSpPr>
        <p:grpSpPr>
          <a:xfrm>
            <a:off x="3258669" y="5529892"/>
            <a:ext cx="1643154" cy="180205"/>
            <a:chOff x="3296714" y="2759825"/>
            <a:chExt cx="1643154" cy="180205"/>
          </a:xfrm>
        </p:grpSpPr>
        <p:cxnSp>
          <p:nvCxnSpPr>
            <p:cNvPr id="63" name="Gerade Verbindung mit Pfeil 62">
              <a:extLst>
                <a:ext uri="{FF2B5EF4-FFF2-40B4-BE49-F238E27FC236}">
                  <a16:creationId xmlns:a16="http://schemas.microsoft.com/office/drawing/2014/main" id="{0EB48384-E6CC-4E4B-9197-53AAD786DD0E}"/>
                </a:ext>
              </a:extLst>
            </p:cNvPr>
            <p:cNvCxnSpPr>
              <a:cxnSpLocks/>
            </p:cNvCxnSpPr>
            <p:nvPr/>
          </p:nvCxnSpPr>
          <p:spPr>
            <a:xfrm flipV="1">
              <a:off x="3296714"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Gerade Verbindung mit Pfeil 63">
              <a:extLst>
                <a:ext uri="{FF2B5EF4-FFF2-40B4-BE49-F238E27FC236}">
                  <a16:creationId xmlns:a16="http://schemas.microsoft.com/office/drawing/2014/main" id="{48B7225A-21B8-AA46-81D3-D207E8B1B8E7}"/>
                </a:ext>
              </a:extLst>
            </p:cNvPr>
            <p:cNvCxnSpPr>
              <a:cxnSpLocks/>
            </p:cNvCxnSpPr>
            <p:nvPr/>
          </p:nvCxnSpPr>
          <p:spPr>
            <a:xfrm flipV="1">
              <a:off x="3632840"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69BD6452-97B3-174F-94EA-2C3D51FC587E}"/>
                </a:ext>
              </a:extLst>
            </p:cNvPr>
            <p:cNvCxnSpPr>
              <a:cxnSpLocks/>
            </p:cNvCxnSpPr>
            <p:nvPr/>
          </p:nvCxnSpPr>
          <p:spPr>
            <a:xfrm flipV="1">
              <a:off x="3953976"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Gerade Verbindung mit Pfeil 65">
              <a:extLst>
                <a:ext uri="{FF2B5EF4-FFF2-40B4-BE49-F238E27FC236}">
                  <a16:creationId xmlns:a16="http://schemas.microsoft.com/office/drawing/2014/main" id="{A8DA1F6C-1753-5F46-BD32-52C2222B6462}"/>
                </a:ext>
              </a:extLst>
            </p:cNvPr>
            <p:cNvCxnSpPr>
              <a:cxnSpLocks/>
            </p:cNvCxnSpPr>
            <p:nvPr/>
          </p:nvCxnSpPr>
          <p:spPr>
            <a:xfrm flipV="1">
              <a:off x="4282607"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Gerade Verbindung mit Pfeil 66">
              <a:extLst>
                <a:ext uri="{FF2B5EF4-FFF2-40B4-BE49-F238E27FC236}">
                  <a16:creationId xmlns:a16="http://schemas.microsoft.com/office/drawing/2014/main" id="{16F00147-6F1A-0940-97A4-E61F4B8E372A}"/>
                </a:ext>
              </a:extLst>
            </p:cNvPr>
            <p:cNvCxnSpPr>
              <a:cxnSpLocks/>
            </p:cNvCxnSpPr>
            <p:nvPr/>
          </p:nvCxnSpPr>
          <p:spPr>
            <a:xfrm flipV="1">
              <a:off x="4611238"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70FFC31F-E4DD-0B4B-926F-724D77951A76}"/>
                </a:ext>
              </a:extLst>
            </p:cNvPr>
            <p:cNvCxnSpPr>
              <a:cxnSpLocks/>
            </p:cNvCxnSpPr>
            <p:nvPr/>
          </p:nvCxnSpPr>
          <p:spPr>
            <a:xfrm flipV="1">
              <a:off x="4939868" y="275982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9" name="Gerade Verbindung mit Pfeil 68">
            <a:extLst>
              <a:ext uri="{FF2B5EF4-FFF2-40B4-BE49-F238E27FC236}">
                <a16:creationId xmlns:a16="http://schemas.microsoft.com/office/drawing/2014/main" id="{EA265633-54A7-6149-AF7F-F58FEC20767D}"/>
              </a:ext>
            </a:extLst>
          </p:cNvPr>
          <p:cNvCxnSpPr>
            <a:cxnSpLocks/>
          </p:cNvCxnSpPr>
          <p:nvPr/>
        </p:nvCxnSpPr>
        <p:spPr>
          <a:xfrm flipV="1">
            <a:off x="3358604" y="552989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0CBDF7EA-7410-2F40-9221-B680401CD4DF}"/>
              </a:ext>
            </a:extLst>
          </p:cNvPr>
          <p:cNvCxnSpPr>
            <a:cxnSpLocks/>
          </p:cNvCxnSpPr>
          <p:nvPr/>
        </p:nvCxnSpPr>
        <p:spPr>
          <a:xfrm flipV="1">
            <a:off x="3428559" y="5529895"/>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7A88F362-D1AC-224C-A8C7-94DB06E1A5B3}"/>
              </a:ext>
            </a:extLst>
          </p:cNvPr>
          <p:cNvCxnSpPr>
            <a:cxnSpLocks/>
          </p:cNvCxnSpPr>
          <p:nvPr/>
        </p:nvCxnSpPr>
        <p:spPr>
          <a:xfrm flipV="1">
            <a:off x="3353608" y="4617038"/>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71">
            <a:extLst>
              <a:ext uri="{FF2B5EF4-FFF2-40B4-BE49-F238E27FC236}">
                <a16:creationId xmlns:a16="http://schemas.microsoft.com/office/drawing/2014/main" id="{63BC615E-9795-5B41-970D-9ED9338EA970}"/>
              </a:ext>
            </a:extLst>
          </p:cNvPr>
          <p:cNvCxnSpPr>
            <a:cxnSpLocks/>
          </p:cNvCxnSpPr>
          <p:nvPr/>
        </p:nvCxnSpPr>
        <p:spPr>
          <a:xfrm flipV="1">
            <a:off x="3423563" y="4617038"/>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A46C9C57-92C7-8A4D-ABDE-38825EA96DEC}"/>
              </a:ext>
            </a:extLst>
          </p:cNvPr>
          <p:cNvCxnSpPr/>
          <p:nvPr/>
        </p:nvCxnSpPr>
        <p:spPr>
          <a:xfrm>
            <a:off x="3253669" y="5718800"/>
            <a:ext cx="45642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uppieren 92">
            <a:extLst>
              <a:ext uri="{FF2B5EF4-FFF2-40B4-BE49-F238E27FC236}">
                <a16:creationId xmlns:a16="http://schemas.microsoft.com/office/drawing/2014/main" id="{C800B1DD-B6F6-F647-B640-A7DD082D1721}"/>
              </a:ext>
            </a:extLst>
          </p:cNvPr>
          <p:cNvGrpSpPr/>
          <p:nvPr/>
        </p:nvGrpSpPr>
        <p:grpSpPr>
          <a:xfrm>
            <a:off x="440255" y="1765027"/>
            <a:ext cx="6280865" cy="276999"/>
            <a:chOff x="843015" y="5766745"/>
            <a:chExt cx="6280865" cy="276999"/>
          </a:xfrm>
        </p:grpSpPr>
        <p:grpSp>
          <p:nvGrpSpPr>
            <p:cNvPr id="92" name="Gruppieren 91">
              <a:extLst>
                <a:ext uri="{FF2B5EF4-FFF2-40B4-BE49-F238E27FC236}">
                  <a16:creationId xmlns:a16="http://schemas.microsoft.com/office/drawing/2014/main" id="{32497ED8-CB1D-2B4E-88EA-C5804A2CD48A}"/>
                </a:ext>
              </a:extLst>
            </p:cNvPr>
            <p:cNvGrpSpPr/>
            <p:nvPr/>
          </p:nvGrpSpPr>
          <p:grpSpPr>
            <a:xfrm>
              <a:off x="843015" y="5766745"/>
              <a:ext cx="6280865" cy="276999"/>
              <a:chOff x="843015" y="5766745"/>
              <a:chExt cx="6280865" cy="276999"/>
            </a:xfrm>
          </p:grpSpPr>
          <p:cxnSp>
            <p:nvCxnSpPr>
              <p:cNvPr id="78" name="Gerade Verbindung 77">
                <a:extLst>
                  <a:ext uri="{FF2B5EF4-FFF2-40B4-BE49-F238E27FC236}">
                    <a16:creationId xmlns:a16="http://schemas.microsoft.com/office/drawing/2014/main" id="{E96989B5-FF6C-E448-9071-85531E6F9060}"/>
                  </a:ext>
                </a:extLst>
              </p:cNvPr>
              <p:cNvCxnSpPr>
                <a:cxnSpLocks/>
              </p:cNvCxnSpPr>
              <p:nvPr/>
            </p:nvCxnSpPr>
            <p:spPr>
              <a:xfrm>
                <a:off x="844811" y="5815244"/>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hteck 79">
                <a:extLst>
                  <a:ext uri="{FF2B5EF4-FFF2-40B4-BE49-F238E27FC236}">
                    <a16:creationId xmlns:a16="http://schemas.microsoft.com/office/drawing/2014/main" id="{3E21199E-57C4-9446-A951-113C77659516}"/>
                  </a:ext>
                </a:extLst>
              </p:cNvPr>
              <p:cNvSpPr/>
              <p:nvPr/>
            </p:nvSpPr>
            <p:spPr>
              <a:xfrm>
                <a:off x="3378496" y="5815184"/>
                <a:ext cx="353570" cy="1801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de-DE" sz="1000">
                    <a:solidFill>
                      <a:schemeClr val="tx1"/>
                    </a:solidFill>
                  </a:rPr>
                  <a:t>400</a:t>
                </a:r>
              </a:p>
            </p:txBody>
          </p:sp>
          <p:grpSp>
            <p:nvGrpSpPr>
              <p:cNvPr id="82" name="Gruppieren 81">
                <a:extLst>
                  <a:ext uri="{FF2B5EF4-FFF2-40B4-BE49-F238E27FC236}">
                    <a16:creationId xmlns:a16="http://schemas.microsoft.com/office/drawing/2014/main" id="{ADF8FFE6-CE26-F540-8A48-FAA83005A940}"/>
                  </a:ext>
                </a:extLst>
              </p:cNvPr>
              <p:cNvGrpSpPr/>
              <p:nvPr/>
            </p:nvGrpSpPr>
            <p:grpSpPr>
              <a:xfrm>
                <a:off x="4926428" y="5833244"/>
                <a:ext cx="213624" cy="144000"/>
                <a:chOff x="3696462" y="3510224"/>
                <a:chExt cx="213624" cy="144000"/>
              </a:xfrm>
            </p:grpSpPr>
            <p:sp>
              <p:nvSpPr>
                <p:cNvPr id="83" name="Rechteck 82">
                  <a:extLst>
                    <a:ext uri="{FF2B5EF4-FFF2-40B4-BE49-F238E27FC236}">
                      <a16:creationId xmlns:a16="http://schemas.microsoft.com/office/drawing/2014/main" id="{7EA1BFB0-A79C-7842-9D19-891332ABA3F3}"/>
                    </a:ext>
                  </a:extLst>
                </p:cNvPr>
                <p:cNvSpPr/>
                <p:nvPr/>
              </p:nvSpPr>
              <p:spPr>
                <a:xfrm>
                  <a:off x="3767670" y="3588163"/>
                  <a:ext cx="71208" cy="660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BB6D90FB-4788-604C-9925-DEA054E2A6E5}"/>
                    </a:ext>
                  </a:extLst>
                </p:cNvPr>
                <p:cNvSpPr/>
                <p:nvPr/>
              </p:nvSpPr>
              <p:spPr>
                <a:xfrm>
                  <a:off x="3838878" y="3510224"/>
                  <a:ext cx="71208" cy="14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D22A39CA-755E-214F-B5D3-A3BCD7DF2265}"/>
                    </a:ext>
                  </a:extLst>
                </p:cNvPr>
                <p:cNvSpPr/>
                <p:nvPr/>
              </p:nvSpPr>
              <p:spPr>
                <a:xfrm>
                  <a:off x="3696462" y="3618224"/>
                  <a:ext cx="71208" cy="3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86" name="Gerade Verbindung 85">
                <a:extLst>
                  <a:ext uri="{FF2B5EF4-FFF2-40B4-BE49-F238E27FC236}">
                    <a16:creationId xmlns:a16="http://schemas.microsoft.com/office/drawing/2014/main" id="{BBB4617E-FC46-B640-B3EC-1935546249EB}"/>
                  </a:ext>
                </a:extLst>
              </p:cNvPr>
              <p:cNvCxnSpPr>
                <a:cxnSpLocks/>
              </p:cNvCxnSpPr>
              <p:nvPr/>
            </p:nvCxnSpPr>
            <p:spPr>
              <a:xfrm>
                <a:off x="6040291" y="5905244"/>
                <a:ext cx="18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feld 86">
                <a:extLst>
                  <a:ext uri="{FF2B5EF4-FFF2-40B4-BE49-F238E27FC236}">
                    <a16:creationId xmlns:a16="http://schemas.microsoft.com/office/drawing/2014/main" id="{3151B958-C468-404B-AB07-32FBCC425C5D}"/>
                  </a:ext>
                </a:extLst>
              </p:cNvPr>
              <p:cNvSpPr txBox="1"/>
              <p:nvPr/>
            </p:nvSpPr>
            <p:spPr>
              <a:xfrm>
                <a:off x="843015" y="5766745"/>
                <a:ext cx="1189749" cy="276999"/>
              </a:xfrm>
              <a:prstGeom prst="rect">
                <a:avLst/>
              </a:prstGeom>
              <a:noFill/>
            </p:spPr>
            <p:txBody>
              <a:bodyPr wrap="none" rtlCol="0">
                <a:spAutoFit/>
              </a:bodyPr>
              <a:lstStyle/>
              <a:p>
                <a:r>
                  <a:rPr lang="de-DE" sz="1200" err="1"/>
                  <a:t>Chemotherapy</a:t>
                </a:r>
                <a:endParaRPr lang="de-DE" sz="1200"/>
              </a:p>
            </p:txBody>
          </p:sp>
          <p:sp>
            <p:nvSpPr>
              <p:cNvPr id="88" name="Textfeld 87">
                <a:extLst>
                  <a:ext uri="{FF2B5EF4-FFF2-40B4-BE49-F238E27FC236}">
                    <a16:creationId xmlns:a16="http://schemas.microsoft.com/office/drawing/2014/main" id="{6457BB9C-8AF7-5A48-AE7A-7B88962A388D}"/>
                  </a:ext>
                </a:extLst>
              </p:cNvPr>
              <p:cNvSpPr txBox="1"/>
              <p:nvPr/>
            </p:nvSpPr>
            <p:spPr>
              <a:xfrm>
                <a:off x="2153575" y="5766745"/>
                <a:ext cx="1205779" cy="276999"/>
              </a:xfrm>
              <a:prstGeom prst="rect">
                <a:avLst/>
              </a:prstGeom>
              <a:noFill/>
            </p:spPr>
            <p:txBody>
              <a:bodyPr wrap="none" rtlCol="0">
                <a:spAutoFit/>
              </a:bodyPr>
              <a:lstStyle/>
              <a:p>
                <a:r>
                  <a:rPr lang="de-DE" sz="1200"/>
                  <a:t>CD20-antibody</a:t>
                </a:r>
              </a:p>
            </p:txBody>
          </p:sp>
          <p:sp>
            <p:nvSpPr>
              <p:cNvPr id="89" name="Textfeld 88">
                <a:extLst>
                  <a:ext uri="{FF2B5EF4-FFF2-40B4-BE49-F238E27FC236}">
                    <a16:creationId xmlns:a16="http://schemas.microsoft.com/office/drawing/2014/main" id="{5100DC83-E83B-BC40-AB15-EE8B874F3D10}"/>
                  </a:ext>
                </a:extLst>
              </p:cNvPr>
              <p:cNvSpPr txBox="1"/>
              <p:nvPr/>
            </p:nvSpPr>
            <p:spPr>
              <a:xfrm>
                <a:off x="3731505" y="5766745"/>
                <a:ext cx="1182888" cy="276999"/>
              </a:xfrm>
              <a:prstGeom prst="rect">
                <a:avLst/>
              </a:prstGeom>
              <a:noFill/>
            </p:spPr>
            <p:txBody>
              <a:bodyPr wrap="none" rtlCol="0">
                <a:spAutoFit/>
              </a:bodyPr>
              <a:lstStyle/>
              <a:p>
                <a:r>
                  <a:rPr lang="de-DE" sz="1200" err="1"/>
                  <a:t>Venetoclax</a:t>
                </a:r>
                <a:r>
                  <a:rPr lang="de-DE" sz="1200"/>
                  <a:t> (V)</a:t>
                </a:r>
              </a:p>
            </p:txBody>
          </p:sp>
          <p:sp>
            <p:nvSpPr>
              <p:cNvPr id="90" name="Textfeld 89">
                <a:extLst>
                  <a:ext uri="{FF2B5EF4-FFF2-40B4-BE49-F238E27FC236}">
                    <a16:creationId xmlns:a16="http://schemas.microsoft.com/office/drawing/2014/main" id="{7A9268E6-E762-6A4B-A136-796DFD258316}"/>
                  </a:ext>
                </a:extLst>
              </p:cNvPr>
              <p:cNvSpPr txBox="1"/>
              <p:nvPr/>
            </p:nvSpPr>
            <p:spPr>
              <a:xfrm>
                <a:off x="5156760" y="5766745"/>
                <a:ext cx="840295" cy="276999"/>
              </a:xfrm>
              <a:prstGeom prst="rect">
                <a:avLst/>
              </a:prstGeom>
              <a:noFill/>
            </p:spPr>
            <p:txBody>
              <a:bodyPr wrap="none" rtlCol="0">
                <a:spAutoFit/>
              </a:bodyPr>
              <a:lstStyle/>
              <a:p>
                <a:r>
                  <a:rPr lang="de-DE" sz="1200" err="1"/>
                  <a:t>Ramp-Up</a:t>
                </a:r>
                <a:endParaRPr lang="de-DE" sz="1200"/>
              </a:p>
            </p:txBody>
          </p:sp>
          <p:sp>
            <p:nvSpPr>
              <p:cNvPr id="91" name="Textfeld 90">
                <a:extLst>
                  <a:ext uri="{FF2B5EF4-FFF2-40B4-BE49-F238E27FC236}">
                    <a16:creationId xmlns:a16="http://schemas.microsoft.com/office/drawing/2014/main" id="{522FB524-B726-A84A-A7D5-73DA8CCA6168}"/>
                  </a:ext>
                </a:extLst>
              </p:cNvPr>
              <p:cNvSpPr txBox="1"/>
              <p:nvPr/>
            </p:nvSpPr>
            <p:spPr>
              <a:xfrm>
                <a:off x="6205039" y="5766745"/>
                <a:ext cx="918841" cy="276999"/>
              </a:xfrm>
              <a:prstGeom prst="rect">
                <a:avLst/>
              </a:prstGeom>
              <a:noFill/>
            </p:spPr>
            <p:txBody>
              <a:bodyPr wrap="none" rtlCol="0">
                <a:spAutoFit/>
              </a:bodyPr>
              <a:lstStyle/>
              <a:p>
                <a:r>
                  <a:rPr lang="de-DE" sz="1200" err="1"/>
                  <a:t>Ibrutinib</a:t>
                </a:r>
                <a:r>
                  <a:rPr lang="de-DE" sz="1200"/>
                  <a:t> (I)</a:t>
                </a:r>
              </a:p>
            </p:txBody>
          </p:sp>
        </p:grpSp>
        <p:cxnSp>
          <p:nvCxnSpPr>
            <p:cNvPr id="79" name="Gerade Verbindung mit Pfeil 78">
              <a:extLst>
                <a:ext uri="{FF2B5EF4-FFF2-40B4-BE49-F238E27FC236}">
                  <a16:creationId xmlns:a16="http://schemas.microsoft.com/office/drawing/2014/main" id="{43CE7E52-EDAA-1741-BB2A-DA0EA9DEAFC9}"/>
                </a:ext>
              </a:extLst>
            </p:cNvPr>
            <p:cNvCxnSpPr>
              <a:cxnSpLocks/>
            </p:cNvCxnSpPr>
            <p:nvPr/>
          </p:nvCxnSpPr>
          <p:spPr>
            <a:xfrm flipV="1">
              <a:off x="2164325" y="5805336"/>
              <a:ext cx="0" cy="180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4" name="Textfeld 93">
            <a:extLst>
              <a:ext uri="{FF2B5EF4-FFF2-40B4-BE49-F238E27FC236}">
                <a16:creationId xmlns:a16="http://schemas.microsoft.com/office/drawing/2014/main" id="{FB019709-BAF8-3244-BC25-5EA2A58DE20B}"/>
              </a:ext>
            </a:extLst>
          </p:cNvPr>
          <p:cNvSpPr txBox="1"/>
          <p:nvPr/>
        </p:nvSpPr>
        <p:spPr>
          <a:xfrm>
            <a:off x="7641679" y="5483811"/>
            <a:ext cx="274434" cy="369332"/>
          </a:xfrm>
          <a:prstGeom prst="rect">
            <a:avLst/>
          </a:prstGeom>
          <a:noFill/>
        </p:spPr>
        <p:txBody>
          <a:bodyPr wrap="none" rtlCol="0">
            <a:spAutoFit/>
          </a:bodyPr>
          <a:lstStyle/>
          <a:p>
            <a:r>
              <a:rPr lang="de-DE" b="1"/>
              <a:t>*</a:t>
            </a:r>
          </a:p>
        </p:txBody>
      </p:sp>
      <p:sp>
        <p:nvSpPr>
          <p:cNvPr id="96" name="Textfeld 95">
            <a:extLst>
              <a:ext uri="{FF2B5EF4-FFF2-40B4-BE49-F238E27FC236}">
                <a16:creationId xmlns:a16="http://schemas.microsoft.com/office/drawing/2014/main" id="{EE036139-28A2-C54F-A8F2-97D161989F2E}"/>
              </a:ext>
            </a:extLst>
          </p:cNvPr>
          <p:cNvSpPr txBox="1"/>
          <p:nvPr/>
        </p:nvSpPr>
        <p:spPr>
          <a:xfrm>
            <a:off x="6703014" y="2459183"/>
            <a:ext cx="1164101" cy="400110"/>
          </a:xfrm>
          <a:prstGeom prst="rect">
            <a:avLst/>
          </a:prstGeom>
          <a:noFill/>
        </p:spPr>
        <p:txBody>
          <a:bodyPr wrap="none" rtlCol="0">
            <a:spAutoFit/>
          </a:bodyPr>
          <a:lstStyle/>
          <a:p>
            <a:r>
              <a:rPr lang="de-DE" sz="1000"/>
              <a:t>*≤ 65 </a:t>
            </a:r>
            <a:r>
              <a:rPr lang="de-DE" sz="1000" err="1"/>
              <a:t>years</a:t>
            </a:r>
            <a:r>
              <a:rPr lang="de-DE" sz="1000"/>
              <a:t>: FCR</a:t>
            </a:r>
          </a:p>
          <a:p>
            <a:r>
              <a:rPr lang="de-DE" sz="1000"/>
              <a:t>  &gt; 65 </a:t>
            </a:r>
            <a:r>
              <a:rPr lang="de-DE" sz="1000" err="1"/>
              <a:t>years</a:t>
            </a:r>
            <a:r>
              <a:rPr lang="de-DE" sz="1000"/>
              <a:t>: BR</a:t>
            </a:r>
          </a:p>
        </p:txBody>
      </p:sp>
      <p:sp>
        <p:nvSpPr>
          <p:cNvPr id="97" name="TextBox 25">
            <a:extLst>
              <a:ext uri="{FF2B5EF4-FFF2-40B4-BE49-F238E27FC236}">
                <a16:creationId xmlns:a16="http://schemas.microsoft.com/office/drawing/2014/main" id="{E4EB33BA-50CB-6148-980C-68A2AF376CBD}"/>
              </a:ext>
            </a:extLst>
          </p:cNvPr>
          <p:cNvSpPr txBox="1"/>
          <p:nvPr/>
        </p:nvSpPr>
        <p:spPr>
          <a:xfrm>
            <a:off x="410786" y="2303024"/>
            <a:ext cx="1645894" cy="637006"/>
          </a:xfrm>
          <a:prstGeom prst="rect">
            <a:avLst/>
          </a:prstGeom>
          <a:solidFill>
            <a:schemeClr val="accent4"/>
          </a:solidFill>
        </p:spPr>
        <p:txBody>
          <a:bodyPr wrap="square" anchor="ctr">
            <a:noAutofit/>
          </a:bodyPr>
          <a:lstStyle/>
          <a:p>
            <a:pPr algn="ctr"/>
            <a:r>
              <a:rPr lang="en-US" sz="1400">
                <a:solidFill>
                  <a:schemeClr val="bg1"/>
                </a:solidFill>
              </a:rPr>
              <a:t>FCR/BR*</a:t>
            </a:r>
          </a:p>
        </p:txBody>
      </p:sp>
      <p:sp>
        <p:nvSpPr>
          <p:cNvPr id="98" name="TextBox 25">
            <a:extLst>
              <a:ext uri="{FF2B5EF4-FFF2-40B4-BE49-F238E27FC236}">
                <a16:creationId xmlns:a16="http://schemas.microsoft.com/office/drawing/2014/main" id="{192FF085-66BE-1149-8BAE-004476FDB54C}"/>
              </a:ext>
            </a:extLst>
          </p:cNvPr>
          <p:cNvSpPr txBox="1"/>
          <p:nvPr/>
        </p:nvSpPr>
        <p:spPr>
          <a:xfrm>
            <a:off x="410786" y="3276877"/>
            <a:ext cx="1645894" cy="637006"/>
          </a:xfrm>
          <a:prstGeom prst="rect">
            <a:avLst/>
          </a:prstGeom>
          <a:solidFill>
            <a:schemeClr val="bg2"/>
          </a:solidFill>
        </p:spPr>
        <p:txBody>
          <a:bodyPr wrap="square" anchor="ctr">
            <a:noAutofit/>
          </a:bodyPr>
          <a:lstStyle/>
          <a:p>
            <a:pPr algn="ctr"/>
            <a:r>
              <a:rPr lang="en-US" sz="1400">
                <a:solidFill>
                  <a:schemeClr val="bg1"/>
                </a:solidFill>
              </a:rPr>
              <a:t>RVe</a:t>
            </a:r>
          </a:p>
        </p:txBody>
      </p:sp>
      <p:sp>
        <p:nvSpPr>
          <p:cNvPr id="99" name="TextBox 25">
            <a:extLst>
              <a:ext uri="{FF2B5EF4-FFF2-40B4-BE49-F238E27FC236}">
                <a16:creationId xmlns:a16="http://schemas.microsoft.com/office/drawing/2014/main" id="{DE6AEB65-08A4-EC44-AC38-EA124393612F}"/>
              </a:ext>
            </a:extLst>
          </p:cNvPr>
          <p:cNvSpPr txBox="1"/>
          <p:nvPr/>
        </p:nvSpPr>
        <p:spPr>
          <a:xfrm>
            <a:off x="410786" y="4250730"/>
            <a:ext cx="1645894" cy="637006"/>
          </a:xfrm>
          <a:prstGeom prst="rect">
            <a:avLst/>
          </a:prstGeom>
          <a:solidFill>
            <a:schemeClr val="accent3"/>
          </a:solidFill>
        </p:spPr>
        <p:txBody>
          <a:bodyPr wrap="square" anchor="ctr">
            <a:noAutofit/>
          </a:bodyPr>
          <a:lstStyle/>
          <a:p>
            <a:pPr algn="ctr"/>
            <a:r>
              <a:rPr lang="en-US" sz="1400">
                <a:solidFill>
                  <a:schemeClr val="bg1"/>
                </a:solidFill>
              </a:rPr>
              <a:t>GVe</a:t>
            </a:r>
          </a:p>
        </p:txBody>
      </p:sp>
      <p:sp>
        <p:nvSpPr>
          <p:cNvPr id="100" name="TextBox 25">
            <a:extLst>
              <a:ext uri="{FF2B5EF4-FFF2-40B4-BE49-F238E27FC236}">
                <a16:creationId xmlns:a16="http://schemas.microsoft.com/office/drawing/2014/main" id="{F2B4D39A-5596-E941-B426-A08380877549}"/>
              </a:ext>
            </a:extLst>
          </p:cNvPr>
          <p:cNvSpPr txBox="1"/>
          <p:nvPr/>
        </p:nvSpPr>
        <p:spPr>
          <a:xfrm>
            <a:off x="410786" y="5224582"/>
            <a:ext cx="1645894" cy="637006"/>
          </a:xfrm>
          <a:prstGeom prst="rect">
            <a:avLst/>
          </a:prstGeom>
          <a:solidFill>
            <a:schemeClr val="accent5"/>
          </a:solidFill>
        </p:spPr>
        <p:txBody>
          <a:bodyPr wrap="square" anchor="ctr">
            <a:noAutofit/>
          </a:bodyPr>
          <a:lstStyle/>
          <a:p>
            <a:pPr algn="ctr"/>
            <a:r>
              <a:rPr lang="en-US" sz="1400">
                <a:solidFill>
                  <a:schemeClr val="bg1"/>
                </a:solidFill>
              </a:rPr>
              <a:t>GIVe</a:t>
            </a:r>
          </a:p>
        </p:txBody>
      </p:sp>
      <p:sp>
        <p:nvSpPr>
          <p:cNvPr id="101" name="TextBox 6">
            <a:extLst>
              <a:ext uri="{FF2B5EF4-FFF2-40B4-BE49-F238E27FC236}">
                <a16:creationId xmlns:a16="http://schemas.microsoft.com/office/drawing/2014/main" id="{882F38C5-9D62-2A4C-8493-F051A9AA3BF4}"/>
              </a:ext>
            </a:extLst>
          </p:cNvPr>
          <p:cNvSpPr txBox="1"/>
          <p:nvPr/>
        </p:nvSpPr>
        <p:spPr>
          <a:xfrm>
            <a:off x="8141677" y="2151843"/>
            <a:ext cx="3390352" cy="923330"/>
          </a:xfrm>
          <a:prstGeom prst="rect">
            <a:avLst/>
          </a:prstGeom>
          <a:noFill/>
        </p:spPr>
        <p:txBody>
          <a:bodyPr wrap="none" lIns="0" tIns="0" rIns="0" bIns="0" anchor="t">
            <a:spAutoFit/>
          </a:bodyPr>
          <a:lstStyle/>
          <a:p>
            <a:r>
              <a:rPr lang="de-DE" sz="1000">
                <a:ea typeface="+mn-lt"/>
                <a:cs typeface="+mn-lt"/>
              </a:rPr>
              <a:t>≤ 65 </a:t>
            </a:r>
            <a:r>
              <a:rPr lang="de-DE" sz="1000" err="1">
                <a:ea typeface="+mn-lt"/>
                <a:cs typeface="+mn-lt"/>
              </a:rPr>
              <a:t>years</a:t>
            </a:r>
            <a:r>
              <a:rPr lang="de-DE" sz="1000">
                <a:ea typeface="+mn-lt"/>
                <a:cs typeface="+mn-lt"/>
              </a:rPr>
              <a:t>: </a:t>
            </a:r>
            <a:r>
              <a:rPr lang="en-US" sz="1000"/>
              <a:t>Fludarabine 25mg/m</a:t>
            </a:r>
            <a:r>
              <a:rPr lang="en-US" sz="1000" baseline="30000"/>
              <a:t>2 </a:t>
            </a:r>
            <a:r>
              <a:rPr lang="en-US" sz="1000"/>
              <a:t>D1-3 IV</a:t>
            </a:r>
            <a:endParaRPr lang="en-US"/>
          </a:p>
          <a:p>
            <a:pPr>
              <a:buClr>
                <a:schemeClr val="bg2"/>
              </a:buClr>
            </a:pPr>
            <a:r>
              <a:rPr lang="en-US" sz="1000"/>
              <a:t>Cyclophosphamide 250mg/m</a:t>
            </a:r>
            <a:r>
              <a:rPr lang="en-US" sz="1000" baseline="30000"/>
              <a:t>2</a:t>
            </a:r>
            <a:r>
              <a:rPr lang="en-US" sz="1000"/>
              <a:t> D1-3 IV</a:t>
            </a:r>
            <a:endParaRPr lang="en-US" sz="1000">
              <a:cs typeface="Arial"/>
            </a:endParaRPr>
          </a:p>
          <a:p>
            <a:r>
              <a:rPr lang="en-US" sz="1000">
                <a:ea typeface="+mn-lt"/>
                <a:cs typeface="+mn-lt"/>
              </a:rPr>
              <a:t>rituximab 375 mg/m² d1 cycle 1 and 500 mg/m² d1 cycle 2-6</a:t>
            </a:r>
            <a:endParaRPr lang="en-US"/>
          </a:p>
          <a:p>
            <a:endParaRPr lang="en-US" sz="1000">
              <a:ea typeface="+mn-lt"/>
              <a:cs typeface="+mn-lt"/>
            </a:endParaRPr>
          </a:p>
          <a:p>
            <a:r>
              <a:rPr lang="de-DE" sz="1000">
                <a:ea typeface="+mn-lt"/>
                <a:cs typeface="+mn-lt"/>
              </a:rPr>
              <a:t>&gt; 65 </a:t>
            </a:r>
            <a:r>
              <a:rPr lang="de-DE" sz="1000" err="1">
                <a:ea typeface="+mn-lt"/>
                <a:cs typeface="+mn-lt"/>
              </a:rPr>
              <a:t>years</a:t>
            </a:r>
            <a:r>
              <a:rPr lang="de-DE" sz="1000">
                <a:ea typeface="+mn-lt"/>
                <a:cs typeface="+mn-lt"/>
              </a:rPr>
              <a:t>: </a:t>
            </a:r>
            <a:r>
              <a:rPr lang="en-US" sz="1000" err="1"/>
              <a:t>Bendamustine</a:t>
            </a:r>
            <a:r>
              <a:rPr lang="en-US" sz="1000"/>
              <a:t> 90mg/m</a:t>
            </a:r>
            <a:r>
              <a:rPr lang="en-US" sz="1000" baseline="30000"/>
              <a:t>2 </a:t>
            </a:r>
            <a:r>
              <a:rPr lang="en-US" sz="1000"/>
              <a:t>D1+2 IV</a:t>
            </a:r>
            <a:endParaRPr lang="en-US" sz="1000">
              <a:cs typeface="Arial"/>
            </a:endParaRPr>
          </a:p>
          <a:p>
            <a:r>
              <a:rPr lang="en-US" sz="1000">
                <a:ea typeface="+mn-lt"/>
                <a:cs typeface="+mn-lt"/>
              </a:rPr>
              <a:t>Rituximab (375/500mg/m² d1 cycle 1-6</a:t>
            </a:r>
            <a:endParaRPr lang="en-US"/>
          </a:p>
        </p:txBody>
      </p:sp>
      <p:sp>
        <p:nvSpPr>
          <p:cNvPr id="102" name="TextBox 6">
            <a:extLst>
              <a:ext uri="{FF2B5EF4-FFF2-40B4-BE49-F238E27FC236}">
                <a16:creationId xmlns:a16="http://schemas.microsoft.com/office/drawing/2014/main" id="{9D9B5692-0500-7F47-85EF-E7F9953DD044}"/>
              </a:ext>
            </a:extLst>
          </p:cNvPr>
          <p:cNvSpPr txBox="1"/>
          <p:nvPr/>
        </p:nvSpPr>
        <p:spPr>
          <a:xfrm>
            <a:off x="8141677" y="3364548"/>
            <a:ext cx="2122376" cy="461665"/>
          </a:xfrm>
          <a:prstGeom prst="rect">
            <a:avLst/>
          </a:prstGeom>
          <a:noFill/>
        </p:spPr>
        <p:txBody>
          <a:bodyPr wrap="none" lIns="0" tIns="0" rIns="0" bIns="0" anchor="t">
            <a:spAutoFit/>
          </a:bodyPr>
          <a:lstStyle/>
          <a:p>
            <a:pPr>
              <a:buClr>
                <a:schemeClr val="bg2"/>
              </a:buClr>
            </a:pPr>
            <a:r>
              <a:rPr lang="en-US" sz="1000" err="1"/>
              <a:t>Venetoclax</a:t>
            </a:r>
            <a:r>
              <a:rPr lang="en-US" sz="1000"/>
              <a:t> ramp up 20 – 400mg PO</a:t>
            </a:r>
          </a:p>
          <a:p>
            <a:pPr>
              <a:buClr>
                <a:schemeClr val="bg2"/>
              </a:buClr>
            </a:pPr>
            <a:r>
              <a:rPr lang="en-US" sz="1000" err="1"/>
              <a:t>Venetoclax</a:t>
            </a:r>
            <a:r>
              <a:rPr lang="en-US" sz="1000"/>
              <a:t> 400mg PO C3-C12</a:t>
            </a:r>
          </a:p>
          <a:p>
            <a:pPr>
              <a:buClr>
                <a:schemeClr val="bg2"/>
              </a:buClr>
            </a:pPr>
            <a:r>
              <a:rPr lang="en-US" sz="1000"/>
              <a:t>Rituximab 375/500 mg/m</a:t>
            </a:r>
            <a:r>
              <a:rPr lang="en-US" sz="1000" baseline="30000"/>
              <a:t>2 </a:t>
            </a:r>
            <a:r>
              <a:rPr lang="en-US" sz="1000"/>
              <a:t>D1 IV C1-6</a:t>
            </a:r>
            <a:endParaRPr lang="en-US" sz="1000">
              <a:cs typeface="Arial"/>
            </a:endParaRPr>
          </a:p>
        </p:txBody>
      </p:sp>
      <p:sp>
        <p:nvSpPr>
          <p:cNvPr id="103" name="TextBox 6">
            <a:extLst>
              <a:ext uri="{FF2B5EF4-FFF2-40B4-BE49-F238E27FC236}">
                <a16:creationId xmlns:a16="http://schemas.microsoft.com/office/drawing/2014/main" id="{8EB0CC63-19DF-884A-903E-A172172F34A6}"/>
              </a:ext>
            </a:extLst>
          </p:cNvPr>
          <p:cNvSpPr txBox="1"/>
          <p:nvPr/>
        </p:nvSpPr>
        <p:spPr>
          <a:xfrm>
            <a:off x="8141677" y="4338401"/>
            <a:ext cx="3483326" cy="461665"/>
          </a:xfrm>
          <a:prstGeom prst="rect">
            <a:avLst/>
          </a:prstGeom>
          <a:noFill/>
        </p:spPr>
        <p:txBody>
          <a:bodyPr wrap="none" lIns="0" tIns="0" rIns="0" bIns="0">
            <a:spAutoFit/>
          </a:bodyPr>
          <a:lstStyle/>
          <a:p>
            <a:pPr>
              <a:buClr>
                <a:schemeClr val="bg2"/>
              </a:buClr>
            </a:pPr>
            <a:r>
              <a:rPr lang="en-US" sz="1000"/>
              <a:t>Venetoclax ramp up 20 – 400mg PO</a:t>
            </a:r>
          </a:p>
          <a:p>
            <a:pPr>
              <a:buClr>
                <a:schemeClr val="bg2"/>
              </a:buClr>
            </a:pPr>
            <a:r>
              <a:rPr lang="en-US" sz="1000"/>
              <a:t>Venetoclax 400mg PO C3-C12</a:t>
            </a:r>
          </a:p>
          <a:p>
            <a:pPr>
              <a:buClr>
                <a:schemeClr val="bg2"/>
              </a:buClr>
            </a:pPr>
            <a:r>
              <a:rPr lang="en-US" sz="1000"/>
              <a:t>Obinutuzumab 1000 mg/m</a:t>
            </a:r>
            <a:r>
              <a:rPr lang="en-US" sz="1000" baseline="30000"/>
              <a:t>2 </a:t>
            </a:r>
            <a:r>
              <a:rPr lang="en-US" sz="1000"/>
              <a:t>IV D1+8+15 during C1, D1 C2-C6</a:t>
            </a:r>
          </a:p>
        </p:txBody>
      </p:sp>
      <p:sp>
        <p:nvSpPr>
          <p:cNvPr id="104" name="TextBox 6">
            <a:extLst>
              <a:ext uri="{FF2B5EF4-FFF2-40B4-BE49-F238E27FC236}">
                <a16:creationId xmlns:a16="http://schemas.microsoft.com/office/drawing/2014/main" id="{AB1E7A51-1940-7947-8729-4058E18E27F4}"/>
              </a:ext>
            </a:extLst>
          </p:cNvPr>
          <p:cNvSpPr txBox="1"/>
          <p:nvPr/>
        </p:nvSpPr>
        <p:spPr>
          <a:xfrm>
            <a:off x="8141677" y="5235309"/>
            <a:ext cx="3869649" cy="769441"/>
          </a:xfrm>
          <a:prstGeom prst="rect">
            <a:avLst/>
          </a:prstGeom>
          <a:noFill/>
        </p:spPr>
        <p:txBody>
          <a:bodyPr wrap="none" lIns="0" tIns="0" rIns="0" bIns="0" anchor="t">
            <a:spAutoFit/>
          </a:bodyPr>
          <a:lstStyle/>
          <a:p>
            <a:pPr>
              <a:buClr>
                <a:schemeClr val="bg2"/>
              </a:buClr>
            </a:pPr>
            <a:r>
              <a:rPr lang="en-US" sz="1000"/>
              <a:t>Ibrutinib 420mg PO from D1 C1</a:t>
            </a:r>
          </a:p>
          <a:p>
            <a:pPr>
              <a:buClr>
                <a:schemeClr val="bg2"/>
              </a:buClr>
            </a:pPr>
            <a:r>
              <a:rPr lang="en-US" sz="1000" err="1"/>
              <a:t>Venetoclax</a:t>
            </a:r>
            <a:r>
              <a:rPr lang="en-US" sz="1000"/>
              <a:t> ramp up 20 – 400mg PO</a:t>
            </a:r>
          </a:p>
          <a:p>
            <a:pPr>
              <a:buClr>
                <a:schemeClr val="bg2"/>
              </a:buClr>
            </a:pPr>
            <a:r>
              <a:rPr lang="en-US" sz="1000" err="1"/>
              <a:t>Venetoclax</a:t>
            </a:r>
            <a:r>
              <a:rPr lang="en-US" sz="1000"/>
              <a:t> 400mg PO C3-C13</a:t>
            </a:r>
          </a:p>
          <a:p>
            <a:pPr>
              <a:buClr>
                <a:schemeClr val="bg2"/>
              </a:buClr>
            </a:pPr>
            <a:r>
              <a:rPr lang="en-US" sz="1000"/>
              <a:t>Obinutuzumab and ibrutinib 420</a:t>
            </a:r>
            <a:r>
              <a:rPr lang="en-US" sz="1000">
                <a:ea typeface="+mn-lt"/>
                <a:cs typeface="+mn-lt"/>
              </a:rPr>
              <a:t> mg/d cycle 1-12, if MRD-detectable </a:t>
            </a:r>
          </a:p>
          <a:p>
            <a:r>
              <a:rPr lang="en-US" sz="1000">
                <a:ea typeface="+mn-lt"/>
                <a:cs typeface="+mn-lt"/>
              </a:rPr>
              <a:t>         continued until cycle 36</a:t>
            </a:r>
            <a:endParaRPr lang="en-US"/>
          </a:p>
        </p:txBody>
      </p:sp>
    </p:spTree>
    <p:extLst>
      <p:ext uri="{BB962C8B-B14F-4D97-AF65-F5344CB8AC3E}">
        <p14:creationId xmlns:p14="http://schemas.microsoft.com/office/powerpoint/2010/main" val="1183484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CIT, chemoimmunotherapy; GIVe, obinutuzumab + ibrutinib + venetoclax; GVe, obinutuzumab + venetoclax; ITT, intention to treat PB, peripheral blood; uMRD, undetectable minimal residual disease.</a:t>
            </a:r>
          </a:p>
          <a:p>
            <a:r>
              <a:rPr lang="en-US" b="1">
                <a:latin typeface="Arial" panose="020B0604020202020204" pitchFamily="34" charset="0"/>
                <a:cs typeface="Arial" panose="020B0604020202020204" pitchFamily="34" charset="0"/>
              </a:rPr>
              <a:t>Eichhorst, B. Abstract 71 presented at ASH 2021</a:t>
            </a:r>
            <a:r>
              <a:rPr lang="en-US">
                <a:latin typeface="Arial" panose="020B0604020202020204" pitchFamily="34" charset="0"/>
                <a:cs typeface="Arial" panose="020B0604020202020204" pitchFamily="34" charset="0"/>
              </a:rPr>
              <a:t>.</a:t>
            </a:r>
          </a:p>
        </p:txBody>
      </p:sp>
      <p:sp>
        <p:nvSpPr>
          <p:cNvPr id="9" name="Textplatzhalter 8">
            <a:extLst>
              <a:ext uri="{FF2B5EF4-FFF2-40B4-BE49-F238E27FC236}">
                <a16:creationId xmlns:a16="http://schemas.microsoft.com/office/drawing/2014/main" id="{5881C265-5B3E-234D-8862-529CE8FB43C6}"/>
              </a:ext>
            </a:extLst>
          </p:cNvPr>
          <p:cNvSpPr>
            <a:spLocks noGrp="1"/>
          </p:cNvSpPr>
          <p:nvPr>
            <p:ph type="body" sz="quarter" idx="12"/>
          </p:nvPr>
        </p:nvSpPr>
        <p:spPr/>
        <p:txBody>
          <a:bodyPr/>
          <a:lstStyle/>
          <a:p>
            <a:r>
              <a:rPr lang="de-DE"/>
              <a:t>ITT </a:t>
            </a:r>
            <a:r>
              <a:rPr lang="de-DE" err="1"/>
              <a:t>analysis</a:t>
            </a:r>
            <a:r>
              <a:rPr lang="de-DE"/>
              <a:t>: 63 </a:t>
            </a:r>
            <a:r>
              <a:rPr lang="de-DE" err="1"/>
              <a:t>patients</a:t>
            </a:r>
            <a:r>
              <a:rPr lang="de-DE"/>
              <a:t> (34 CIT, 15 </a:t>
            </a:r>
            <a:r>
              <a:rPr lang="de-DE" err="1"/>
              <a:t>RVe</a:t>
            </a:r>
            <a:r>
              <a:rPr lang="de-DE"/>
              <a:t>, 10 </a:t>
            </a:r>
            <a:r>
              <a:rPr lang="de-DE" err="1"/>
              <a:t>GVe</a:t>
            </a:r>
            <a:r>
              <a:rPr lang="de-DE"/>
              <a:t>, 4 </a:t>
            </a:r>
            <a:r>
              <a:rPr lang="de-DE" err="1"/>
              <a:t>GIVe</a:t>
            </a:r>
            <a:r>
              <a:rPr lang="de-DE"/>
              <a:t>) </a:t>
            </a:r>
            <a:r>
              <a:rPr lang="de-DE" err="1"/>
              <a:t>with</a:t>
            </a:r>
            <a:r>
              <a:rPr lang="de-DE"/>
              <a:t> </a:t>
            </a:r>
            <a:r>
              <a:rPr lang="de-DE" err="1"/>
              <a:t>missing</a:t>
            </a:r>
            <a:r>
              <a:rPr lang="de-DE"/>
              <a:t> </a:t>
            </a:r>
            <a:r>
              <a:rPr lang="de-DE" err="1"/>
              <a:t>samples</a:t>
            </a:r>
            <a:r>
              <a:rPr lang="de-DE"/>
              <a:t> (6.8%) </a:t>
            </a:r>
            <a:r>
              <a:rPr lang="de-DE" err="1"/>
              <a:t>counted</a:t>
            </a:r>
            <a:r>
              <a:rPr lang="de-DE"/>
              <a:t> </a:t>
            </a:r>
            <a:r>
              <a:rPr lang="de-DE" err="1"/>
              <a:t>as</a:t>
            </a:r>
            <a:r>
              <a:rPr lang="de-DE"/>
              <a:t> MRD +</a:t>
            </a:r>
            <a:r>
              <a:rPr lang="de-DE" err="1"/>
              <a:t>ve</a:t>
            </a:r>
            <a:endParaRPr lang="de-DE"/>
          </a:p>
        </p:txBody>
      </p:sp>
      <p:graphicFrame>
        <p:nvGraphicFramePr>
          <p:cNvPr id="12" name="Chart 11">
            <a:extLst>
              <a:ext uri="{FF2B5EF4-FFF2-40B4-BE49-F238E27FC236}">
                <a16:creationId xmlns:a16="http://schemas.microsoft.com/office/drawing/2014/main" id="{9D99C030-29CD-454C-A735-8C9CD7008526}"/>
              </a:ext>
            </a:extLst>
          </p:cNvPr>
          <p:cNvGraphicFramePr/>
          <p:nvPr>
            <p:extLst>
              <p:ext uri="{D42A27DB-BD31-4B8C-83A1-F6EECF244321}">
                <p14:modId xmlns:p14="http://schemas.microsoft.com/office/powerpoint/2010/main" val="2349843147"/>
              </p:ext>
            </p:extLst>
          </p:nvPr>
        </p:nvGraphicFramePr>
        <p:xfrm>
          <a:off x="162046" y="2139951"/>
          <a:ext cx="8994654" cy="4114799"/>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id="{08A3DC18-2F00-428D-ADF0-C623BA36C63F}"/>
              </a:ext>
            </a:extLst>
          </p:cNvPr>
          <p:cNvSpPr txBox="1"/>
          <p:nvPr/>
        </p:nvSpPr>
        <p:spPr>
          <a:xfrm>
            <a:off x="10326578" y="5007561"/>
            <a:ext cx="1660769" cy="338554"/>
          </a:xfrm>
          <a:prstGeom prst="rect">
            <a:avLst/>
          </a:prstGeom>
          <a:noFill/>
        </p:spPr>
        <p:txBody>
          <a:bodyPr wrap="square" rtlCol="0">
            <a:spAutoFit/>
          </a:bodyPr>
          <a:lstStyle/>
          <a:p>
            <a:r>
              <a:rPr lang="en-US" sz="1600"/>
              <a:t>PB uMRD</a:t>
            </a:r>
          </a:p>
        </p:txBody>
      </p:sp>
      <p:graphicFrame>
        <p:nvGraphicFramePr>
          <p:cNvPr id="18" name="Table 18">
            <a:extLst>
              <a:ext uri="{FF2B5EF4-FFF2-40B4-BE49-F238E27FC236}">
                <a16:creationId xmlns:a16="http://schemas.microsoft.com/office/drawing/2014/main" id="{C2224413-46D3-404F-AC8F-8CEF4F7AC4E6}"/>
              </a:ext>
            </a:extLst>
          </p:cNvPr>
          <p:cNvGraphicFramePr>
            <a:graphicFrameLocks noGrp="1"/>
          </p:cNvGraphicFramePr>
          <p:nvPr>
            <p:extLst>
              <p:ext uri="{D42A27DB-BD31-4B8C-83A1-F6EECF244321}">
                <p14:modId xmlns:p14="http://schemas.microsoft.com/office/powerpoint/2010/main" val="1190796660"/>
              </p:ext>
            </p:extLst>
          </p:nvPr>
        </p:nvGraphicFramePr>
        <p:xfrm>
          <a:off x="1097279" y="5821571"/>
          <a:ext cx="7878444" cy="365760"/>
        </p:xfrm>
        <a:graphic>
          <a:graphicData uri="http://schemas.openxmlformats.org/drawingml/2006/table">
            <a:tbl>
              <a:tblPr firstRow="1" bandRow="1">
                <a:tableStyleId>{5C22544A-7EE6-4342-B048-85BDC9FD1C3A}</a:tableStyleId>
              </a:tblPr>
              <a:tblGrid>
                <a:gridCol w="1969611">
                  <a:extLst>
                    <a:ext uri="{9D8B030D-6E8A-4147-A177-3AD203B41FA5}">
                      <a16:colId xmlns:a16="http://schemas.microsoft.com/office/drawing/2014/main" val="3696965345"/>
                    </a:ext>
                  </a:extLst>
                </a:gridCol>
                <a:gridCol w="1969611">
                  <a:extLst>
                    <a:ext uri="{9D8B030D-6E8A-4147-A177-3AD203B41FA5}">
                      <a16:colId xmlns:a16="http://schemas.microsoft.com/office/drawing/2014/main" val="3646528572"/>
                    </a:ext>
                  </a:extLst>
                </a:gridCol>
                <a:gridCol w="1969611">
                  <a:extLst>
                    <a:ext uri="{9D8B030D-6E8A-4147-A177-3AD203B41FA5}">
                      <a16:colId xmlns:a16="http://schemas.microsoft.com/office/drawing/2014/main" val="2520463824"/>
                    </a:ext>
                  </a:extLst>
                </a:gridCol>
                <a:gridCol w="1969611">
                  <a:extLst>
                    <a:ext uri="{9D8B030D-6E8A-4147-A177-3AD203B41FA5}">
                      <a16:colId xmlns:a16="http://schemas.microsoft.com/office/drawing/2014/main" val="2307659543"/>
                    </a:ext>
                  </a:extLst>
                </a:gridCol>
              </a:tblGrid>
              <a:tr h="1306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97.5% CI:</a:t>
                      </a:r>
                    </a:p>
                  </a:txBody>
                  <a:tcPr marT="0" marB="0" anchor="ctr">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endParaRPr>
                    </a:p>
                  </a:txBody>
                  <a:tcPr marT="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endParaRPr>
                    </a:p>
                  </a:txBody>
                  <a:tcPr marT="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endParaRPr>
                    </a:p>
                  </a:txBody>
                  <a:tcPr marT="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15609513"/>
                  </a:ext>
                </a:extLst>
              </a:tr>
              <a:tr h="1306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44.4-59.5</a:t>
                      </a:r>
                    </a:p>
                  </a:txBody>
                  <a:tcPr marT="0" marB="0" anchor="ctr">
                    <a:lnL w="12700" cmpd="sng">
                      <a:noFill/>
                    </a:lnL>
                    <a:lnR w="12700" cmpd="sng">
                      <a:noFill/>
                    </a:lnR>
                    <a:lnT w="381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49.5-64.2</a:t>
                      </a:r>
                    </a:p>
                  </a:txBody>
                  <a:tcPr marT="0" marB="0" anchor="ctr">
                    <a:lnL w="12700" cmpd="sng">
                      <a:noFill/>
                    </a:lnL>
                    <a:lnR w="12700" cmpd="sng">
                      <a:noFill/>
                    </a:lnR>
                    <a:lnT w="381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80.6-91.1</a:t>
                      </a:r>
                    </a:p>
                  </a:txBody>
                  <a:tcPr marT="0" marB="0" anchor="ctr">
                    <a:lnL w="12700" cmpd="sng">
                      <a:noFill/>
                    </a:lnL>
                    <a:lnR w="12700" cmpd="sng">
                      <a:noFill/>
                    </a:lnR>
                    <a:lnT w="381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87.3-95.7</a:t>
                      </a:r>
                    </a:p>
                  </a:txBody>
                  <a:tcPr marT="0" marB="0" anchor="ctr">
                    <a:lnL w="12700" cmpd="sng">
                      <a:noFill/>
                    </a:lnL>
                    <a:lnR w="12700" cmpd="sng">
                      <a:noFill/>
                    </a:lnR>
                    <a:lnT w="381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2065821610"/>
                  </a:ext>
                </a:extLst>
              </a:tr>
            </a:tbl>
          </a:graphicData>
        </a:graphic>
      </p:graphicFrame>
      <p:sp>
        <p:nvSpPr>
          <p:cNvPr id="20" name="TextBox 19">
            <a:extLst>
              <a:ext uri="{FF2B5EF4-FFF2-40B4-BE49-F238E27FC236}">
                <a16:creationId xmlns:a16="http://schemas.microsoft.com/office/drawing/2014/main" id="{91E21720-CEAC-425D-85BC-2DFDC1410A69}"/>
              </a:ext>
            </a:extLst>
          </p:cNvPr>
          <p:cNvSpPr txBox="1"/>
          <p:nvPr/>
        </p:nvSpPr>
        <p:spPr>
          <a:xfrm>
            <a:off x="1919241" y="1723216"/>
            <a:ext cx="4992615" cy="307777"/>
          </a:xfrm>
          <a:prstGeom prst="rect">
            <a:avLst/>
          </a:prstGeom>
          <a:noFill/>
        </p:spPr>
        <p:txBody>
          <a:bodyPr wrap="square" rtlCol="0">
            <a:spAutoFit/>
          </a:bodyPr>
          <a:lstStyle/>
          <a:p>
            <a:r>
              <a:rPr lang="en-US" sz="1400" b="1"/>
              <a:t>GIVe vs CIT: 92.2% vs 52.0%: p&lt;0.0001</a:t>
            </a:r>
          </a:p>
        </p:txBody>
      </p:sp>
      <p:sp>
        <p:nvSpPr>
          <p:cNvPr id="28" name="TextBox 27">
            <a:extLst>
              <a:ext uri="{FF2B5EF4-FFF2-40B4-BE49-F238E27FC236}">
                <a16:creationId xmlns:a16="http://schemas.microsoft.com/office/drawing/2014/main" id="{B844A6C4-9B53-4E7C-82E7-8AA40847B8F1}"/>
              </a:ext>
            </a:extLst>
          </p:cNvPr>
          <p:cNvSpPr txBox="1"/>
          <p:nvPr/>
        </p:nvSpPr>
        <p:spPr>
          <a:xfrm>
            <a:off x="1919241" y="2223533"/>
            <a:ext cx="3850976" cy="307777"/>
          </a:xfrm>
          <a:prstGeom prst="rect">
            <a:avLst/>
          </a:prstGeom>
          <a:noFill/>
        </p:spPr>
        <p:txBody>
          <a:bodyPr wrap="square" rtlCol="0">
            <a:spAutoFit/>
          </a:bodyPr>
          <a:lstStyle/>
          <a:p>
            <a:r>
              <a:rPr lang="en-US" sz="1400"/>
              <a:t>GVe vs CIT: 86.5% vs 52.0%: p&lt;0.0001</a:t>
            </a:r>
          </a:p>
        </p:txBody>
      </p:sp>
      <p:sp>
        <p:nvSpPr>
          <p:cNvPr id="29" name="TextBox 28">
            <a:extLst>
              <a:ext uri="{FF2B5EF4-FFF2-40B4-BE49-F238E27FC236}">
                <a16:creationId xmlns:a16="http://schemas.microsoft.com/office/drawing/2014/main" id="{23596877-81AB-4D45-9BD1-55C60C2D39CE}"/>
              </a:ext>
            </a:extLst>
          </p:cNvPr>
          <p:cNvSpPr txBox="1"/>
          <p:nvPr/>
        </p:nvSpPr>
        <p:spPr>
          <a:xfrm>
            <a:off x="1919241" y="2723850"/>
            <a:ext cx="3623236" cy="307777"/>
          </a:xfrm>
          <a:prstGeom prst="rect">
            <a:avLst/>
          </a:prstGeom>
          <a:noFill/>
        </p:spPr>
        <p:txBody>
          <a:bodyPr wrap="square" rtlCol="0">
            <a:spAutoFit/>
          </a:bodyPr>
          <a:lstStyle/>
          <a:p>
            <a:r>
              <a:rPr lang="en-US" sz="1400"/>
              <a:t>RVe vs CIT: 57.0% vs 52.0%: p=0.317</a:t>
            </a:r>
          </a:p>
        </p:txBody>
      </p:sp>
      <p:sp>
        <p:nvSpPr>
          <p:cNvPr id="2" name="Rechteck 1">
            <a:extLst>
              <a:ext uri="{FF2B5EF4-FFF2-40B4-BE49-F238E27FC236}">
                <a16:creationId xmlns:a16="http://schemas.microsoft.com/office/drawing/2014/main" id="{34A347B1-894A-4BBE-86D2-9367CE7EF09C}"/>
              </a:ext>
            </a:extLst>
          </p:cNvPr>
          <p:cNvSpPr/>
          <p:nvPr/>
        </p:nvSpPr>
        <p:spPr>
          <a:xfrm>
            <a:off x="9156699" y="1810197"/>
            <a:ext cx="2618767" cy="8751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285750" indent="-285750">
              <a:buClr>
                <a:schemeClr val="bg2"/>
              </a:buClr>
              <a:buFont typeface="Arial" panose="020B0604020202020204" pitchFamily="34" charset="0"/>
              <a:buChar char="•"/>
            </a:pPr>
            <a:r>
              <a:rPr lang="en-US" sz="1400">
                <a:solidFill>
                  <a:schemeClr val="tx1"/>
                </a:solidFill>
              </a:rPr>
              <a:t>Triple combination (GIVe) clearly superior: 92.2% achieved PB uMRD vs 52.0% with CIT</a:t>
            </a:r>
          </a:p>
        </p:txBody>
      </p:sp>
      <p:sp>
        <p:nvSpPr>
          <p:cNvPr id="11" name="Titel 10">
            <a:extLst>
              <a:ext uri="{FF2B5EF4-FFF2-40B4-BE49-F238E27FC236}">
                <a16:creationId xmlns:a16="http://schemas.microsoft.com/office/drawing/2014/main" id="{CAB5D9A5-488C-6B47-87AF-E560ED1B158E}"/>
              </a:ext>
            </a:extLst>
          </p:cNvPr>
          <p:cNvSpPr>
            <a:spLocks noGrp="1"/>
          </p:cNvSpPr>
          <p:nvPr>
            <p:ph type="title"/>
          </p:nvPr>
        </p:nvSpPr>
        <p:spPr/>
        <p:txBody>
          <a:bodyPr/>
          <a:lstStyle/>
          <a:p>
            <a:r>
              <a:rPr lang="de-DE" err="1"/>
              <a:t>uMRD</a:t>
            </a:r>
            <a:r>
              <a:rPr lang="de-DE"/>
              <a:t> (&lt;10</a:t>
            </a:r>
            <a:r>
              <a:rPr lang="de-DE" baseline="30000"/>
              <a:t>-4</a:t>
            </a:r>
            <a:r>
              <a:rPr lang="de-DE"/>
              <a:t>) at </a:t>
            </a:r>
            <a:r>
              <a:rPr lang="de-DE" err="1"/>
              <a:t>month</a:t>
            </a:r>
            <a:r>
              <a:rPr lang="de-DE"/>
              <a:t> 15 in PB </a:t>
            </a:r>
            <a:r>
              <a:rPr lang="de-DE" err="1"/>
              <a:t>by</a:t>
            </a:r>
            <a:r>
              <a:rPr lang="de-DE"/>
              <a:t> 4-color-flow</a:t>
            </a:r>
          </a:p>
        </p:txBody>
      </p:sp>
      <p:sp>
        <p:nvSpPr>
          <p:cNvPr id="35" name="Rechteck 34">
            <a:extLst>
              <a:ext uri="{FF2B5EF4-FFF2-40B4-BE49-F238E27FC236}">
                <a16:creationId xmlns:a16="http://schemas.microsoft.com/office/drawing/2014/main" id="{6EE944EC-70B4-D642-8A50-337DED764C51}"/>
              </a:ext>
            </a:extLst>
          </p:cNvPr>
          <p:cNvSpPr/>
          <p:nvPr/>
        </p:nvSpPr>
        <p:spPr>
          <a:xfrm>
            <a:off x="2023795" y="3036282"/>
            <a:ext cx="2064111" cy="183234"/>
          </a:xfrm>
          <a:custGeom>
            <a:avLst/>
            <a:gdLst>
              <a:gd name="connsiteX0" fmla="*/ 0 w 2023009"/>
              <a:gd name="connsiteY0" fmla="*/ 0 h 183234"/>
              <a:gd name="connsiteX1" fmla="*/ 2023009 w 2023009"/>
              <a:gd name="connsiteY1" fmla="*/ 0 h 183234"/>
              <a:gd name="connsiteX2" fmla="*/ 2023009 w 2023009"/>
              <a:gd name="connsiteY2" fmla="*/ 183234 h 183234"/>
              <a:gd name="connsiteX3" fmla="*/ 0 w 2023009"/>
              <a:gd name="connsiteY3" fmla="*/ 183234 h 183234"/>
              <a:gd name="connsiteX4" fmla="*/ 0 w 2023009"/>
              <a:gd name="connsiteY4" fmla="*/ 0 h 183234"/>
              <a:gd name="connsiteX0" fmla="*/ 0 w 2023009"/>
              <a:gd name="connsiteY0" fmla="*/ 183234 h 274674"/>
              <a:gd name="connsiteX1" fmla="*/ 0 w 2023009"/>
              <a:gd name="connsiteY1" fmla="*/ 0 h 274674"/>
              <a:gd name="connsiteX2" fmla="*/ 2023009 w 2023009"/>
              <a:gd name="connsiteY2" fmla="*/ 0 h 274674"/>
              <a:gd name="connsiteX3" fmla="*/ 2023009 w 2023009"/>
              <a:gd name="connsiteY3" fmla="*/ 183234 h 274674"/>
              <a:gd name="connsiteX4" fmla="*/ 91440 w 2023009"/>
              <a:gd name="connsiteY4" fmla="*/ 274674 h 274674"/>
              <a:gd name="connsiteX0" fmla="*/ 0 w 2023009"/>
              <a:gd name="connsiteY0" fmla="*/ 183234 h 183234"/>
              <a:gd name="connsiteX1" fmla="*/ 0 w 2023009"/>
              <a:gd name="connsiteY1" fmla="*/ 0 h 183234"/>
              <a:gd name="connsiteX2" fmla="*/ 2023009 w 2023009"/>
              <a:gd name="connsiteY2" fmla="*/ 0 h 183234"/>
              <a:gd name="connsiteX3" fmla="*/ 2023009 w 2023009"/>
              <a:gd name="connsiteY3" fmla="*/ 183234 h 183234"/>
            </a:gdLst>
            <a:ahLst/>
            <a:cxnLst>
              <a:cxn ang="0">
                <a:pos x="connsiteX0" y="connsiteY0"/>
              </a:cxn>
              <a:cxn ang="0">
                <a:pos x="connsiteX1" y="connsiteY1"/>
              </a:cxn>
              <a:cxn ang="0">
                <a:pos x="connsiteX2" y="connsiteY2"/>
              </a:cxn>
              <a:cxn ang="0">
                <a:pos x="connsiteX3" y="connsiteY3"/>
              </a:cxn>
            </a:cxnLst>
            <a:rect l="l" t="t" r="r" b="b"/>
            <a:pathLst>
              <a:path w="2023009" h="183234">
                <a:moveTo>
                  <a:pt x="0" y="183234"/>
                </a:moveTo>
                <a:lnTo>
                  <a:pt x="0" y="0"/>
                </a:lnTo>
                <a:lnTo>
                  <a:pt x="2023009" y="0"/>
                </a:lnTo>
                <a:lnTo>
                  <a:pt x="2023009" y="18323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36" name="Rechteck 34">
            <a:extLst>
              <a:ext uri="{FF2B5EF4-FFF2-40B4-BE49-F238E27FC236}">
                <a16:creationId xmlns:a16="http://schemas.microsoft.com/office/drawing/2014/main" id="{C6C98C2F-03D0-C64A-AA62-43340377A4D4}"/>
              </a:ext>
            </a:extLst>
          </p:cNvPr>
          <p:cNvSpPr/>
          <p:nvPr/>
        </p:nvSpPr>
        <p:spPr>
          <a:xfrm>
            <a:off x="2023795" y="2535963"/>
            <a:ext cx="4031780" cy="183234"/>
          </a:xfrm>
          <a:custGeom>
            <a:avLst/>
            <a:gdLst>
              <a:gd name="connsiteX0" fmla="*/ 0 w 2023009"/>
              <a:gd name="connsiteY0" fmla="*/ 0 h 183234"/>
              <a:gd name="connsiteX1" fmla="*/ 2023009 w 2023009"/>
              <a:gd name="connsiteY1" fmla="*/ 0 h 183234"/>
              <a:gd name="connsiteX2" fmla="*/ 2023009 w 2023009"/>
              <a:gd name="connsiteY2" fmla="*/ 183234 h 183234"/>
              <a:gd name="connsiteX3" fmla="*/ 0 w 2023009"/>
              <a:gd name="connsiteY3" fmla="*/ 183234 h 183234"/>
              <a:gd name="connsiteX4" fmla="*/ 0 w 2023009"/>
              <a:gd name="connsiteY4" fmla="*/ 0 h 183234"/>
              <a:gd name="connsiteX0" fmla="*/ 0 w 2023009"/>
              <a:gd name="connsiteY0" fmla="*/ 183234 h 274674"/>
              <a:gd name="connsiteX1" fmla="*/ 0 w 2023009"/>
              <a:gd name="connsiteY1" fmla="*/ 0 h 274674"/>
              <a:gd name="connsiteX2" fmla="*/ 2023009 w 2023009"/>
              <a:gd name="connsiteY2" fmla="*/ 0 h 274674"/>
              <a:gd name="connsiteX3" fmla="*/ 2023009 w 2023009"/>
              <a:gd name="connsiteY3" fmla="*/ 183234 h 274674"/>
              <a:gd name="connsiteX4" fmla="*/ 91440 w 2023009"/>
              <a:gd name="connsiteY4" fmla="*/ 274674 h 274674"/>
              <a:gd name="connsiteX0" fmla="*/ 0 w 2023009"/>
              <a:gd name="connsiteY0" fmla="*/ 183234 h 183234"/>
              <a:gd name="connsiteX1" fmla="*/ 0 w 2023009"/>
              <a:gd name="connsiteY1" fmla="*/ 0 h 183234"/>
              <a:gd name="connsiteX2" fmla="*/ 2023009 w 2023009"/>
              <a:gd name="connsiteY2" fmla="*/ 0 h 183234"/>
              <a:gd name="connsiteX3" fmla="*/ 2023009 w 2023009"/>
              <a:gd name="connsiteY3" fmla="*/ 183234 h 183234"/>
            </a:gdLst>
            <a:ahLst/>
            <a:cxnLst>
              <a:cxn ang="0">
                <a:pos x="connsiteX0" y="connsiteY0"/>
              </a:cxn>
              <a:cxn ang="0">
                <a:pos x="connsiteX1" y="connsiteY1"/>
              </a:cxn>
              <a:cxn ang="0">
                <a:pos x="connsiteX2" y="connsiteY2"/>
              </a:cxn>
              <a:cxn ang="0">
                <a:pos x="connsiteX3" y="connsiteY3"/>
              </a:cxn>
            </a:cxnLst>
            <a:rect l="l" t="t" r="r" b="b"/>
            <a:pathLst>
              <a:path w="2023009" h="183234">
                <a:moveTo>
                  <a:pt x="0" y="183234"/>
                </a:moveTo>
                <a:lnTo>
                  <a:pt x="0" y="0"/>
                </a:lnTo>
                <a:lnTo>
                  <a:pt x="2023009" y="0"/>
                </a:lnTo>
                <a:lnTo>
                  <a:pt x="2023009" y="18323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37" name="Rechteck 34">
            <a:extLst>
              <a:ext uri="{FF2B5EF4-FFF2-40B4-BE49-F238E27FC236}">
                <a16:creationId xmlns:a16="http://schemas.microsoft.com/office/drawing/2014/main" id="{18F01837-5CD2-8141-8306-8F765A484263}"/>
              </a:ext>
            </a:extLst>
          </p:cNvPr>
          <p:cNvSpPr/>
          <p:nvPr/>
        </p:nvSpPr>
        <p:spPr>
          <a:xfrm>
            <a:off x="2023795" y="2035646"/>
            <a:ext cx="5990652" cy="183234"/>
          </a:xfrm>
          <a:custGeom>
            <a:avLst/>
            <a:gdLst>
              <a:gd name="connsiteX0" fmla="*/ 0 w 2023009"/>
              <a:gd name="connsiteY0" fmla="*/ 0 h 183234"/>
              <a:gd name="connsiteX1" fmla="*/ 2023009 w 2023009"/>
              <a:gd name="connsiteY1" fmla="*/ 0 h 183234"/>
              <a:gd name="connsiteX2" fmla="*/ 2023009 w 2023009"/>
              <a:gd name="connsiteY2" fmla="*/ 183234 h 183234"/>
              <a:gd name="connsiteX3" fmla="*/ 0 w 2023009"/>
              <a:gd name="connsiteY3" fmla="*/ 183234 h 183234"/>
              <a:gd name="connsiteX4" fmla="*/ 0 w 2023009"/>
              <a:gd name="connsiteY4" fmla="*/ 0 h 183234"/>
              <a:gd name="connsiteX0" fmla="*/ 0 w 2023009"/>
              <a:gd name="connsiteY0" fmla="*/ 183234 h 274674"/>
              <a:gd name="connsiteX1" fmla="*/ 0 w 2023009"/>
              <a:gd name="connsiteY1" fmla="*/ 0 h 274674"/>
              <a:gd name="connsiteX2" fmla="*/ 2023009 w 2023009"/>
              <a:gd name="connsiteY2" fmla="*/ 0 h 274674"/>
              <a:gd name="connsiteX3" fmla="*/ 2023009 w 2023009"/>
              <a:gd name="connsiteY3" fmla="*/ 183234 h 274674"/>
              <a:gd name="connsiteX4" fmla="*/ 91440 w 2023009"/>
              <a:gd name="connsiteY4" fmla="*/ 274674 h 274674"/>
              <a:gd name="connsiteX0" fmla="*/ 0 w 2023009"/>
              <a:gd name="connsiteY0" fmla="*/ 183234 h 183234"/>
              <a:gd name="connsiteX1" fmla="*/ 0 w 2023009"/>
              <a:gd name="connsiteY1" fmla="*/ 0 h 183234"/>
              <a:gd name="connsiteX2" fmla="*/ 2023009 w 2023009"/>
              <a:gd name="connsiteY2" fmla="*/ 0 h 183234"/>
              <a:gd name="connsiteX3" fmla="*/ 2023009 w 2023009"/>
              <a:gd name="connsiteY3" fmla="*/ 183234 h 183234"/>
            </a:gdLst>
            <a:ahLst/>
            <a:cxnLst>
              <a:cxn ang="0">
                <a:pos x="connsiteX0" y="connsiteY0"/>
              </a:cxn>
              <a:cxn ang="0">
                <a:pos x="connsiteX1" y="connsiteY1"/>
              </a:cxn>
              <a:cxn ang="0">
                <a:pos x="connsiteX2" y="connsiteY2"/>
              </a:cxn>
              <a:cxn ang="0">
                <a:pos x="connsiteX3" y="connsiteY3"/>
              </a:cxn>
            </a:cxnLst>
            <a:rect l="l" t="t" r="r" b="b"/>
            <a:pathLst>
              <a:path w="2023009" h="183234">
                <a:moveTo>
                  <a:pt x="0" y="183234"/>
                </a:moveTo>
                <a:lnTo>
                  <a:pt x="0" y="0"/>
                </a:lnTo>
                <a:lnTo>
                  <a:pt x="2023009" y="0"/>
                </a:lnTo>
                <a:lnTo>
                  <a:pt x="2023009" y="18323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38" name="Rechteck 37">
            <a:extLst>
              <a:ext uri="{FF2B5EF4-FFF2-40B4-BE49-F238E27FC236}">
                <a16:creationId xmlns:a16="http://schemas.microsoft.com/office/drawing/2014/main" id="{405FEB87-54C0-8F47-9DDC-B634095B3C2F}"/>
              </a:ext>
            </a:extLst>
          </p:cNvPr>
          <p:cNvSpPr/>
          <p:nvPr/>
        </p:nvSpPr>
        <p:spPr>
          <a:xfrm>
            <a:off x="9156699" y="5049838"/>
            <a:ext cx="254000" cy="25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93D8B995-0E02-3541-AED6-FCA658FD8E9A}"/>
              </a:ext>
            </a:extLst>
          </p:cNvPr>
          <p:cNvSpPr/>
          <p:nvPr/>
        </p:nvSpPr>
        <p:spPr>
          <a:xfrm>
            <a:off x="9461992" y="5049838"/>
            <a:ext cx="254000" cy="25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951B94EB-0F7A-B147-843E-53DF2EA7B6A4}"/>
              </a:ext>
            </a:extLst>
          </p:cNvPr>
          <p:cNvSpPr/>
          <p:nvPr/>
        </p:nvSpPr>
        <p:spPr>
          <a:xfrm>
            <a:off x="9767285" y="5049838"/>
            <a:ext cx="254000" cy="25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6967556C-8F1A-EC4B-B376-9D627DA337A7}"/>
              </a:ext>
            </a:extLst>
          </p:cNvPr>
          <p:cNvSpPr/>
          <p:nvPr/>
        </p:nvSpPr>
        <p:spPr>
          <a:xfrm>
            <a:off x="10072578" y="5049838"/>
            <a:ext cx="254000" cy="2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57484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CIT, chemoimmunotherapy; GIVe, obinutuzumab + ibrutinib + venetoclax; GVe, obinutuzumab + venetoclax; ITT, intention to treat PB, peripheral blood; uMRD, undetectable minimal residual disease.</a:t>
            </a:r>
          </a:p>
          <a:p>
            <a:r>
              <a:rPr lang="en-US" b="1">
                <a:latin typeface="Arial" panose="020B0604020202020204" pitchFamily="34" charset="0"/>
                <a:cs typeface="Arial" panose="020B0604020202020204" pitchFamily="34" charset="0"/>
              </a:rPr>
              <a:t>Eichhorst, B. Abstract 71 presented at ASH 2021</a:t>
            </a:r>
            <a:r>
              <a:rPr lang="en-US">
                <a:latin typeface="Arial" panose="020B0604020202020204" pitchFamily="34" charset="0"/>
                <a:cs typeface="Arial" panose="020B0604020202020204" pitchFamily="34" charset="0"/>
              </a:rPr>
              <a:t>.</a:t>
            </a:r>
          </a:p>
        </p:txBody>
      </p:sp>
      <p:sp>
        <p:nvSpPr>
          <p:cNvPr id="2" name="Textplatzhalter 1">
            <a:extLst>
              <a:ext uri="{FF2B5EF4-FFF2-40B4-BE49-F238E27FC236}">
                <a16:creationId xmlns:a16="http://schemas.microsoft.com/office/drawing/2014/main" id="{6A5A7FA1-702F-684F-ADE8-5D7DF78465B2}"/>
              </a:ext>
            </a:extLst>
          </p:cNvPr>
          <p:cNvSpPr>
            <a:spLocks noGrp="1"/>
          </p:cNvSpPr>
          <p:nvPr>
            <p:ph type="body" sz="quarter" idx="12"/>
          </p:nvPr>
        </p:nvSpPr>
        <p:spPr/>
        <p:txBody>
          <a:bodyPr/>
          <a:lstStyle/>
          <a:p>
            <a:r>
              <a:rPr lang="de-DE"/>
              <a:t>ITT </a:t>
            </a:r>
            <a:r>
              <a:rPr lang="de-DE" err="1"/>
              <a:t>analysis</a:t>
            </a:r>
            <a:r>
              <a:rPr lang="de-DE"/>
              <a:t>: 181 </a:t>
            </a:r>
            <a:r>
              <a:rPr lang="de-DE" err="1"/>
              <a:t>patients</a:t>
            </a:r>
            <a:r>
              <a:rPr lang="de-DE"/>
              <a:t> (71 CIT, 45 </a:t>
            </a:r>
            <a:r>
              <a:rPr lang="de-DE" err="1"/>
              <a:t>RVe</a:t>
            </a:r>
            <a:r>
              <a:rPr lang="de-DE"/>
              <a:t>, 30 GVe,35 </a:t>
            </a:r>
            <a:r>
              <a:rPr lang="de-DE" err="1"/>
              <a:t>GIVe</a:t>
            </a:r>
            <a:r>
              <a:rPr lang="de-DE"/>
              <a:t>) </a:t>
            </a:r>
            <a:r>
              <a:rPr lang="de-DE" err="1"/>
              <a:t>with</a:t>
            </a:r>
            <a:r>
              <a:rPr lang="de-DE"/>
              <a:t> </a:t>
            </a:r>
            <a:r>
              <a:rPr lang="de-DE" err="1"/>
              <a:t>missing</a:t>
            </a:r>
            <a:r>
              <a:rPr lang="de-DE"/>
              <a:t> BM </a:t>
            </a:r>
            <a:r>
              <a:rPr lang="de-DE" err="1"/>
              <a:t>samples</a:t>
            </a:r>
            <a:r>
              <a:rPr lang="de-DE"/>
              <a:t> (19.5%) </a:t>
            </a:r>
            <a:r>
              <a:rPr lang="de-DE" err="1"/>
              <a:t>counted</a:t>
            </a:r>
            <a:r>
              <a:rPr lang="de-DE"/>
              <a:t> </a:t>
            </a:r>
            <a:r>
              <a:rPr lang="de-DE" err="1"/>
              <a:t>as</a:t>
            </a:r>
            <a:r>
              <a:rPr lang="de-DE"/>
              <a:t> MRD +</a:t>
            </a:r>
            <a:r>
              <a:rPr lang="de-DE" err="1"/>
              <a:t>ve</a:t>
            </a:r>
            <a:endParaRPr lang="de-DE"/>
          </a:p>
        </p:txBody>
      </p:sp>
      <p:graphicFrame>
        <p:nvGraphicFramePr>
          <p:cNvPr id="4" name="Diagramm 3">
            <a:extLst>
              <a:ext uri="{FF2B5EF4-FFF2-40B4-BE49-F238E27FC236}">
                <a16:creationId xmlns:a16="http://schemas.microsoft.com/office/drawing/2014/main" id="{42E0AD50-DECE-4182-80A6-C12034A7CC6E}"/>
              </a:ext>
            </a:extLst>
          </p:cNvPr>
          <p:cNvGraphicFramePr/>
          <p:nvPr>
            <p:extLst>
              <p:ext uri="{D42A27DB-BD31-4B8C-83A1-F6EECF244321}">
                <p14:modId xmlns:p14="http://schemas.microsoft.com/office/powerpoint/2010/main" val="957533237"/>
              </p:ext>
            </p:extLst>
          </p:nvPr>
        </p:nvGraphicFramePr>
        <p:xfrm>
          <a:off x="242467" y="1708753"/>
          <a:ext cx="11533000" cy="4492022"/>
        </p:xfrm>
        <a:graphic>
          <a:graphicData uri="http://schemas.openxmlformats.org/drawingml/2006/chart">
            <c:chart xmlns:c="http://schemas.openxmlformats.org/drawingml/2006/chart" xmlns:r="http://schemas.openxmlformats.org/officeDocument/2006/relationships" r:id="rId2"/>
          </a:graphicData>
        </a:graphic>
      </p:graphicFrame>
      <p:grpSp>
        <p:nvGrpSpPr>
          <p:cNvPr id="22" name="Gruppieren 21">
            <a:extLst>
              <a:ext uri="{FF2B5EF4-FFF2-40B4-BE49-F238E27FC236}">
                <a16:creationId xmlns:a16="http://schemas.microsoft.com/office/drawing/2014/main" id="{732B3052-BF42-B44F-961A-2DB341CBF03E}"/>
              </a:ext>
            </a:extLst>
          </p:cNvPr>
          <p:cNvGrpSpPr/>
          <p:nvPr/>
        </p:nvGrpSpPr>
        <p:grpSpPr>
          <a:xfrm>
            <a:off x="3781391" y="5894316"/>
            <a:ext cx="2830648" cy="338554"/>
            <a:chOff x="10812097" y="7629017"/>
            <a:chExt cx="2830648" cy="338554"/>
          </a:xfrm>
        </p:grpSpPr>
        <p:sp>
          <p:nvSpPr>
            <p:cNvPr id="26" name="TextBox 16">
              <a:extLst>
                <a:ext uri="{FF2B5EF4-FFF2-40B4-BE49-F238E27FC236}">
                  <a16:creationId xmlns:a16="http://schemas.microsoft.com/office/drawing/2014/main" id="{597D8686-A89C-574F-B19E-D1511E1D60A4}"/>
                </a:ext>
              </a:extLst>
            </p:cNvPr>
            <p:cNvSpPr txBox="1"/>
            <p:nvPr/>
          </p:nvSpPr>
          <p:spPr>
            <a:xfrm>
              <a:off x="11981976" y="7629017"/>
              <a:ext cx="1660769" cy="338554"/>
            </a:xfrm>
            <a:prstGeom prst="rect">
              <a:avLst/>
            </a:prstGeom>
            <a:noFill/>
          </p:spPr>
          <p:txBody>
            <a:bodyPr wrap="square" rtlCol="0">
              <a:spAutoFit/>
            </a:bodyPr>
            <a:lstStyle/>
            <a:p>
              <a:r>
                <a:rPr lang="en-US" sz="1600"/>
                <a:t>PB uMRD</a:t>
              </a:r>
            </a:p>
          </p:txBody>
        </p:sp>
        <p:sp>
          <p:nvSpPr>
            <p:cNvPr id="27" name="Rechteck 26">
              <a:extLst>
                <a:ext uri="{FF2B5EF4-FFF2-40B4-BE49-F238E27FC236}">
                  <a16:creationId xmlns:a16="http://schemas.microsoft.com/office/drawing/2014/main" id="{ED41FFAF-FBE5-EA4B-986A-2981DA9EECC2}"/>
                </a:ext>
              </a:extLst>
            </p:cNvPr>
            <p:cNvSpPr/>
            <p:nvPr/>
          </p:nvSpPr>
          <p:spPr>
            <a:xfrm>
              <a:off x="10812097" y="7671294"/>
              <a:ext cx="254000" cy="25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4E1F79D1-2CB0-7C45-BBDE-8BCF8362F678}"/>
                </a:ext>
              </a:extLst>
            </p:cNvPr>
            <p:cNvSpPr/>
            <p:nvPr/>
          </p:nvSpPr>
          <p:spPr>
            <a:xfrm>
              <a:off x="11117390" y="7671294"/>
              <a:ext cx="254000" cy="25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CE28D438-2CDD-8E42-A15E-6C6C1DB333E3}"/>
                </a:ext>
              </a:extLst>
            </p:cNvPr>
            <p:cNvSpPr/>
            <p:nvPr/>
          </p:nvSpPr>
          <p:spPr>
            <a:xfrm>
              <a:off x="11422683" y="7671294"/>
              <a:ext cx="254000" cy="25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07DA2A62-AF30-BF4B-B141-4F8CF62E5382}"/>
                </a:ext>
              </a:extLst>
            </p:cNvPr>
            <p:cNvSpPr/>
            <p:nvPr/>
          </p:nvSpPr>
          <p:spPr>
            <a:xfrm>
              <a:off x="11727976" y="7671294"/>
              <a:ext cx="254000" cy="2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1" name="Gruppieren 30">
            <a:extLst>
              <a:ext uri="{FF2B5EF4-FFF2-40B4-BE49-F238E27FC236}">
                <a16:creationId xmlns:a16="http://schemas.microsoft.com/office/drawing/2014/main" id="{9D7A7AFC-3406-0F45-8ED2-F974C43066E4}"/>
              </a:ext>
            </a:extLst>
          </p:cNvPr>
          <p:cNvGrpSpPr/>
          <p:nvPr/>
        </p:nvGrpSpPr>
        <p:grpSpPr>
          <a:xfrm>
            <a:off x="6269013" y="5894316"/>
            <a:ext cx="2830648" cy="338554"/>
            <a:chOff x="10812097" y="7629017"/>
            <a:chExt cx="2830648" cy="338554"/>
          </a:xfrm>
        </p:grpSpPr>
        <p:sp>
          <p:nvSpPr>
            <p:cNvPr id="32" name="TextBox 16">
              <a:extLst>
                <a:ext uri="{FF2B5EF4-FFF2-40B4-BE49-F238E27FC236}">
                  <a16:creationId xmlns:a16="http://schemas.microsoft.com/office/drawing/2014/main" id="{C87FD967-03BD-1340-A0AE-6F5E98A3300B}"/>
                </a:ext>
              </a:extLst>
            </p:cNvPr>
            <p:cNvSpPr txBox="1"/>
            <p:nvPr/>
          </p:nvSpPr>
          <p:spPr>
            <a:xfrm>
              <a:off x="11981976" y="7629017"/>
              <a:ext cx="1660769" cy="338554"/>
            </a:xfrm>
            <a:prstGeom prst="rect">
              <a:avLst/>
            </a:prstGeom>
            <a:noFill/>
          </p:spPr>
          <p:txBody>
            <a:bodyPr wrap="square" rtlCol="0">
              <a:spAutoFit/>
            </a:bodyPr>
            <a:lstStyle/>
            <a:p>
              <a:r>
                <a:rPr lang="en-US" sz="1600"/>
                <a:t>BM uMRD</a:t>
              </a:r>
            </a:p>
          </p:txBody>
        </p:sp>
        <p:sp>
          <p:nvSpPr>
            <p:cNvPr id="33" name="Rechteck 32">
              <a:extLst>
                <a:ext uri="{FF2B5EF4-FFF2-40B4-BE49-F238E27FC236}">
                  <a16:creationId xmlns:a16="http://schemas.microsoft.com/office/drawing/2014/main" id="{D968AC3E-C5B7-A541-B259-83F928CC14CB}"/>
                </a:ext>
              </a:extLst>
            </p:cNvPr>
            <p:cNvSpPr/>
            <p:nvPr/>
          </p:nvSpPr>
          <p:spPr>
            <a:xfrm>
              <a:off x="10812097" y="7671294"/>
              <a:ext cx="254000" cy="254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0833E6EE-B5CA-F343-B707-FF3C7B39450C}"/>
                </a:ext>
              </a:extLst>
            </p:cNvPr>
            <p:cNvSpPr/>
            <p:nvPr/>
          </p:nvSpPr>
          <p:spPr>
            <a:xfrm>
              <a:off x="11117390" y="7671294"/>
              <a:ext cx="254000" cy="254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DE08239C-A57F-F444-9D36-3341227D93A9}"/>
                </a:ext>
              </a:extLst>
            </p:cNvPr>
            <p:cNvSpPr/>
            <p:nvPr/>
          </p:nvSpPr>
          <p:spPr>
            <a:xfrm>
              <a:off x="11422683" y="7671294"/>
              <a:ext cx="254000" cy="254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98EF6B45-A3A6-0542-A15C-C923E59198BC}"/>
                </a:ext>
              </a:extLst>
            </p:cNvPr>
            <p:cNvSpPr/>
            <p:nvPr/>
          </p:nvSpPr>
          <p:spPr>
            <a:xfrm>
              <a:off x="11727976" y="7671294"/>
              <a:ext cx="254000" cy="2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Titel 4">
            <a:extLst>
              <a:ext uri="{FF2B5EF4-FFF2-40B4-BE49-F238E27FC236}">
                <a16:creationId xmlns:a16="http://schemas.microsoft.com/office/drawing/2014/main" id="{07BF25B5-6C2B-F647-A3A4-056D8F266476}"/>
              </a:ext>
            </a:extLst>
          </p:cNvPr>
          <p:cNvSpPr>
            <a:spLocks noGrp="1"/>
          </p:cNvSpPr>
          <p:nvPr>
            <p:ph type="title"/>
          </p:nvPr>
        </p:nvSpPr>
        <p:spPr>
          <a:xfrm>
            <a:off x="416533" y="356864"/>
            <a:ext cx="11367479" cy="900000"/>
          </a:xfrm>
        </p:spPr>
        <p:txBody>
          <a:bodyPr>
            <a:normAutofit fontScale="90000"/>
          </a:bodyPr>
          <a:lstStyle/>
          <a:p>
            <a:r>
              <a:rPr lang="de-DE"/>
              <a:t>MRD at </a:t>
            </a:r>
            <a:r>
              <a:rPr lang="de-DE" err="1"/>
              <a:t>month</a:t>
            </a:r>
            <a:r>
              <a:rPr lang="de-DE"/>
              <a:t> 15 in PB in </a:t>
            </a:r>
            <a:r>
              <a:rPr lang="de-DE" err="1"/>
              <a:t>comparison</a:t>
            </a:r>
            <a:r>
              <a:rPr lang="de-DE"/>
              <a:t> </a:t>
            </a:r>
            <a:r>
              <a:rPr lang="de-DE" err="1"/>
              <a:t>to</a:t>
            </a:r>
            <a:r>
              <a:rPr lang="de-DE"/>
              <a:t> BM at final </a:t>
            </a:r>
            <a:r>
              <a:rPr lang="de-DE" err="1"/>
              <a:t>restaging</a:t>
            </a:r>
            <a:endParaRPr lang="de-DE"/>
          </a:p>
        </p:txBody>
      </p:sp>
    </p:spTree>
    <p:extLst>
      <p:ext uri="{BB962C8B-B14F-4D97-AF65-F5344CB8AC3E}">
        <p14:creationId xmlns:p14="http://schemas.microsoft.com/office/powerpoint/2010/main" val="4264829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CIT, chemoimmunotherapy; CR(i), complete remission with incomplete hematologic recovery; GIVe, obinutuzumab + ibrutinib + venetoclax; GVe, obinutuzumab + venetoclax; IWCLL, International Workshop on Chronic Lymphocytic Leukemia; PD, progressive disease; PR, partial response; SD, stable disease; uMRD, undetectable minimal residual disease. </a:t>
            </a:r>
          </a:p>
          <a:p>
            <a:r>
              <a:rPr lang="en-US" b="1">
                <a:latin typeface="Arial" panose="020B0604020202020204" pitchFamily="34" charset="0"/>
                <a:cs typeface="Arial" panose="020B0604020202020204" pitchFamily="34" charset="0"/>
              </a:rPr>
              <a:t>Eichhorst, B. Abstract 71 presented at ASH 2021</a:t>
            </a:r>
            <a:r>
              <a:rPr lang="en-US">
                <a:latin typeface="Arial" panose="020B0604020202020204" pitchFamily="34" charset="0"/>
                <a:cs typeface="Arial" panose="020B0604020202020204" pitchFamily="34" charset="0"/>
              </a:rPr>
              <a:t>.</a:t>
            </a:r>
          </a:p>
        </p:txBody>
      </p:sp>
      <p:sp>
        <p:nvSpPr>
          <p:cNvPr id="5" name="object 5"/>
          <p:cNvSpPr txBox="1">
            <a:spLocks noGrp="1"/>
          </p:cNvSpPr>
          <p:nvPr>
            <p:ph type="title"/>
          </p:nvPr>
        </p:nvSpPr>
        <p:spPr/>
        <p:txBody>
          <a:bodyPr/>
          <a:lstStyle/>
          <a:p>
            <a:r>
              <a:rPr lang="en-GB"/>
              <a:t>Response rates according to </a:t>
            </a:r>
            <a:r>
              <a:rPr lang="en-GB" err="1"/>
              <a:t>iwCLL</a:t>
            </a:r>
            <a:endParaRPr lang="en-GB" err="1">
              <a:cs typeface="Arial"/>
            </a:endParaRPr>
          </a:p>
        </p:txBody>
      </p:sp>
      <p:sp>
        <p:nvSpPr>
          <p:cNvPr id="2" name="Textplatzhalter 1">
            <a:extLst>
              <a:ext uri="{FF2B5EF4-FFF2-40B4-BE49-F238E27FC236}">
                <a16:creationId xmlns:a16="http://schemas.microsoft.com/office/drawing/2014/main" id="{30A20179-B5E7-0F4F-85E6-F99C9FFEAF24}"/>
              </a:ext>
            </a:extLst>
          </p:cNvPr>
          <p:cNvSpPr>
            <a:spLocks noGrp="1"/>
          </p:cNvSpPr>
          <p:nvPr>
            <p:ph type="body" sz="quarter" idx="12"/>
          </p:nvPr>
        </p:nvSpPr>
        <p:spPr/>
        <p:txBody>
          <a:bodyPr/>
          <a:lstStyle/>
          <a:p>
            <a:r>
              <a:rPr lang="de-DE"/>
              <a:t>Responses at </a:t>
            </a:r>
            <a:r>
              <a:rPr lang="de-DE" err="1"/>
              <a:t>month</a:t>
            </a:r>
            <a:r>
              <a:rPr lang="de-DE"/>
              <a:t> 15</a:t>
            </a:r>
          </a:p>
        </p:txBody>
      </p:sp>
      <p:sp>
        <p:nvSpPr>
          <p:cNvPr id="3" name="Textplatzhalter 2">
            <a:extLst>
              <a:ext uri="{FF2B5EF4-FFF2-40B4-BE49-F238E27FC236}">
                <a16:creationId xmlns:a16="http://schemas.microsoft.com/office/drawing/2014/main" id="{4D8E628D-DD8E-D149-A348-FEA7439405D6}"/>
              </a:ext>
            </a:extLst>
          </p:cNvPr>
          <p:cNvSpPr>
            <a:spLocks noGrp="1"/>
          </p:cNvSpPr>
          <p:nvPr>
            <p:ph type="body" sz="quarter" idx="13"/>
          </p:nvPr>
        </p:nvSpPr>
        <p:spPr/>
        <p:txBody>
          <a:bodyPr/>
          <a:lstStyle/>
          <a:p>
            <a:r>
              <a:rPr lang="de-DE"/>
              <a:t>Best </a:t>
            </a:r>
            <a:r>
              <a:rPr lang="de-DE" err="1"/>
              <a:t>responses</a:t>
            </a:r>
            <a:r>
              <a:rPr lang="de-DE"/>
              <a:t> </a:t>
            </a:r>
            <a:r>
              <a:rPr lang="de-DE" err="1"/>
              <a:t>until</a:t>
            </a:r>
            <a:r>
              <a:rPr lang="de-DE"/>
              <a:t> </a:t>
            </a:r>
            <a:r>
              <a:rPr lang="de-DE" err="1"/>
              <a:t>month</a:t>
            </a:r>
            <a:r>
              <a:rPr lang="de-DE"/>
              <a:t> 15</a:t>
            </a:r>
          </a:p>
        </p:txBody>
      </p:sp>
      <p:graphicFrame>
        <p:nvGraphicFramePr>
          <p:cNvPr id="4" name="Chart 3">
            <a:extLst>
              <a:ext uri="{FF2B5EF4-FFF2-40B4-BE49-F238E27FC236}">
                <a16:creationId xmlns:a16="http://schemas.microsoft.com/office/drawing/2014/main" id="{08C432D7-D8BE-44A0-82B4-939F2A25ECD7}"/>
              </a:ext>
            </a:extLst>
          </p:cNvPr>
          <p:cNvGraphicFramePr/>
          <p:nvPr>
            <p:extLst>
              <p:ext uri="{D42A27DB-BD31-4B8C-83A1-F6EECF244321}">
                <p14:modId xmlns:p14="http://schemas.microsoft.com/office/powerpoint/2010/main" val="2700501514"/>
              </p:ext>
            </p:extLst>
          </p:nvPr>
        </p:nvGraphicFramePr>
        <p:xfrm>
          <a:off x="228039" y="1741113"/>
          <a:ext cx="5724884" cy="43100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08D08008-5360-40B6-BFB0-1F7CD73B42DE}"/>
              </a:ext>
            </a:extLst>
          </p:cNvPr>
          <p:cNvGraphicFramePr/>
          <p:nvPr>
            <p:extLst>
              <p:ext uri="{D42A27DB-BD31-4B8C-83A1-F6EECF244321}">
                <p14:modId xmlns:p14="http://schemas.microsoft.com/office/powerpoint/2010/main" val="3452010883"/>
              </p:ext>
            </p:extLst>
          </p:nvPr>
        </p:nvGraphicFramePr>
        <p:xfrm>
          <a:off x="6060140" y="1741113"/>
          <a:ext cx="5390246" cy="42126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4534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Overview of AEs and SAEs </a:t>
            </a:r>
          </a:p>
        </p:txBody>
      </p:sp>
      <p:graphicFrame>
        <p:nvGraphicFramePr>
          <p:cNvPr id="2" name="Table 2">
            <a:extLst>
              <a:ext uri="{FF2B5EF4-FFF2-40B4-BE49-F238E27FC236}">
                <a16:creationId xmlns:a16="http://schemas.microsoft.com/office/drawing/2014/main" id="{87439F56-9FCE-401F-BD0C-28E0354205BA}"/>
              </a:ext>
            </a:extLst>
          </p:cNvPr>
          <p:cNvGraphicFramePr>
            <a:graphicFrameLocks noGrp="1"/>
          </p:cNvGraphicFramePr>
          <p:nvPr>
            <p:extLst>
              <p:ext uri="{D42A27DB-BD31-4B8C-83A1-F6EECF244321}">
                <p14:modId xmlns:p14="http://schemas.microsoft.com/office/powerpoint/2010/main" val="1948663214"/>
              </p:ext>
            </p:extLst>
          </p:nvPr>
        </p:nvGraphicFramePr>
        <p:xfrm>
          <a:off x="410957" y="1807139"/>
          <a:ext cx="11366440" cy="2011680"/>
        </p:xfrm>
        <a:graphic>
          <a:graphicData uri="http://schemas.openxmlformats.org/drawingml/2006/table">
            <a:tbl>
              <a:tblPr firstRow="1" bandRow="1">
                <a:tableStyleId>{5C22544A-7EE6-4342-B048-85BDC9FD1C3A}</a:tableStyleId>
              </a:tblPr>
              <a:tblGrid>
                <a:gridCol w="3866400">
                  <a:extLst>
                    <a:ext uri="{9D8B030D-6E8A-4147-A177-3AD203B41FA5}">
                      <a16:colId xmlns:a16="http://schemas.microsoft.com/office/drawing/2014/main" val="1341632666"/>
                    </a:ext>
                  </a:extLst>
                </a:gridCol>
                <a:gridCol w="1875010">
                  <a:extLst>
                    <a:ext uri="{9D8B030D-6E8A-4147-A177-3AD203B41FA5}">
                      <a16:colId xmlns:a16="http://schemas.microsoft.com/office/drawing/2014/main" val="2523040704"/>
                    </a:ext>
                  </a:extLst>
                </a:gridCol>
                <a:gridCol w="1875010">
                  <a:extLst>
                    <a:ext uri="{9D8B030D-6E8A-4147-A177-3AD203B41FA5}">
                      <a16:colId xmlns:a16="http://schemas.microsoft.com/office/drawing/2014/main" val="2802040039"/>
                    </a:ext>
                  </a:extLst>
                </a:gridCol>
                <a:gridCol w="1875010">
                  <a:extLst>
                    <a:ext uri="{9D8B030D-6E8A-4147-A177-3AD203B41FA5}">
                      <a16:colId xmlns:a16="http://schemas.microsoft.com/office/drawing/2014/main" val="785350459"/>
                    </a:ext>
                  </a:extLst>
                </a:gridCol>
                <a:gridCol w="1875010">
                  <a:extLst>
                    <a:ext uri="{9D8B030D-6E8A-4147-A177-3AD203B41FA5}">
                      <a16:colId xmlns:a16="http://schemas.microsoft.com/office/drawing/2014/main" val="3163689328"/>
                    </a:ext>
                  </a:extLst>
                </a:gridCol>
              </a:tblGrid>
              <a:tr h="0">
                <a:tc>
                  <a:txBody>
                    <a:bodyPr/>
                    <a:lstStyle/>
                    <a:p>
                      <a:endParaRPr lang="en-US" sz="1600"/>
                    </a:p>
                  </a:txBody>
                  <a:tcPr/>
                </a:tc>
                <a:tc>
                  <a:txBody>
                    <a:bodyPr/>
                    <a:lstStyle/>
                    <a:p>
                      <a:pPr algn="ctr"/>
                      <a:r>
                        <a:rPr lang="en-US" sz="1600"/>
                        <a:t>CIT</a:t>
                      </a:r>
                    </a:p>
                  </a:txBody>
                  <a:tcPr anchor="ctr">
                    <a:solidFill>
                      <a:schemeClr val="accent6"/>
                    </a:solidFill>
                  </a:tcPr>
                </a:tc>
                <a:tc>
                  <a:txBody>
                    <a:bodyPr/>
                    <a:lstStyle/>
                    <a:p>
                      <a:pPr algn="ctr"/>
                      <a:r>
                        <a:rPr lang="en-US" sz="1600"/>
                        <a:t>RVe</a:t>
                      </a:r>
                      <a:endParaRPr lang="en-US" sz="1600" dirty="0" err="1"/>
                    </a:p>
                  </a:txBody>
                  <a:tcPr anchor="ctr">
                    <a:solidFill>
                      <a:schemeClr val="bg2"/>
                    </a:solidFill>
                  </a:tcPr>
                </a:tc>
                <a:tc>
                  <a:txBody>
                    <a:bodyPr/>
                    <a:lstStyle/>
                    <a:p>
                      <a:pPr algn="ctr"/>
                      <a:r>
                        <a:rPr lang="en-US" sz="1600"/>
                        <a:t>GVe</a:t>
                      </a:r>
                      <a:endParaRPr lang="en-US" sz="1600" dirty="0" err="1"/>
                    </a:p>
                  </a:txBody>
                  <a:tcPr anchor="ctr">
                    <a:solidFill>
                      <a:schemeClr val="accent3"/>
                    </a:solidFill>
                  </a:tcPr>
                </a:tc>
                <a:tc>
                  <a:txBody>
                    <a:bodyPr/>
                    <a:lstStyle/>
                    <a:p>
                      <a:pPr algn="ctr"/>
                      <a:r>
                        <a:rPr lang="en-US" sz="1600"/>
                        <a:t>GIVe</a:t>
                      </a:r>
                      <a:endParaRPr lang="en-US" sz="1600" dirty="0" err="1"/>
                    </a:p>
                  </a:txBody>
                  <a:tcPr anchor="ctr">
                    <a:solidFill>
                      <a:schemeClr val="accent5"/>
                    </a:solidFill>
                  </a:tcPr>
                </a:tc>
                <a:extLst>
                  <a:ext uri="{0D108BD9-81ED-4DB2-BD59-A6C34878D82A}">
                    <a16:rowId xmlns:a16="http://schemas.microsoft.com/office/drawing/2014/main" val="3779356035"/>
                  </a:ext>
                </a:extLst>
              </a:tr>
              <a:tr h="0">
                <a:tc>
                  <a:txBody>
                    <a:bodyPr/>
                    <a:lstStyle/>
                    <a:p>
                      <a:r>
                        <a:rPr lang="en-US" sz="1600" b="1"/>
                        <a:t>All patients </a:t>
                      </a:r>
                    </a:p>
                  </a:txBody>
                  <a:tcPr anchor="ctr"/>
                </a:tc>
                <a:tc>
                  <a:txBody>
                    <a:bodyPr/>
                    <a:lstStyle/>
                    <a:p>
                      <a:pPr algn="ctr"/>
                      <a:r>
                        <a:rPr lang="en-US" sz="1600" b="1"/>
                        <a:t>216</a:t>
                      </a:r>
                    </a:p>
                  </a:txBody>
                  <a:tcPr anchor="ctr"/>
                </a:tc>
                <a:tc>
                  <a:txBody>
                    <a:bodyPr/>
                    <a:lstStyle/>
                    <a:p>
                      <a:pPr algn="ctr"/>
                      <a:r>
                        <a:rPr lang="en-US" sz="1600" b="1"/>
                        <a:t>237</a:t>
                      </a:r>
                    </a:p>
                  </a:txBody>
                  <a:tcPr anchor="ctr"/>
                </a:tc>
                <a:tc>
                  <a:txBody>
                    <a:bodyPr/>
                    <a:lstStyle/>
                    <a:p>
                      <a:pPr algn="ctr"/>
                      <a:r>
                        <a:rPr lang="en-US" sz="1600" b="1"/>
                        <a:t>228</a:t>
                      </a:r>
                    </a:p>
                  </a:txBody>
                  <a:tcPr anchor="ctr"/>
                </a:tc>
                <a:tc>
                  <a:txBody>
                    <a:bodyPr/>
                    <a:lstStyle/>
                    <a:p>
                      <a:pPr algn="ctr"/>
                      <a:r>
                        <a:rPr lang="en-US" sz="1600" b="1"/>
                        <a:t>231</a:t>
                      </a:r>
                    </a:p>
                  </a:txBody>
                  <a:tcPr anchor="ctr"/>
                </a:tc>
                <a:extLst>
                  <a:ext uri="{0D108BD9-81ED-4DB2-BD59-A6C34878D82A}">
                    <a16:rowId xmlns:a16="http://schemas.microsoft.com/office/drawing/2014/main" val="3745259342"/>
                  </a:ext>
                </a:extLst>
              </a:tr>
              <a:tr h="0">
                <a:tc>
                  <a:txBody>
                    <a:bodyPr/>
                    <a:lstStyle/>
                    <a:p>
                      <a:r>
                        <a:rPr lang="en-US" sz="1600" b="1"/>
                        <a:t>Patients with any AE, n (%)</a:t>
                      </a:r>
                      <a:endParaRPr lang="en-US" sz="1600" b="1" dirty="0"/>
                    </a:p>
                  </a:txBody>
                  <a:tcPr anchor="ctr"/>
                </a:tc>
                <a:tc>
                  <a:txBody>
                    <a:bodyPr/>
                    <a:lstStyle/>
                    <a:p>
                      <a:pPr algn="ctr"/>
                      <a:r>
                        <a:rPr lang="en-US" sz="1600"/>
                        <a:t>213 (98.6)</a:t>
                      </a:r>
                    </a:p>
                  </a:txBody>
                  <a:tcPr anchor="ctr"/>
                </a:tc>
                <a:tc>
                  <a:txBody>
                    <a:bodyPr/>
                    <a:lstStyle/>
                    <a:p>
                      <a:pPr algn="ctr"/>
                      <a:r>
                        <a:rPr lang="en-US" sz="1600"/>
                        <a:t>229 (96.6)</a:t>
                      </a:r>
                    </a:p>
                  </a:txBody>
                  <a:tcPr anchor="ctr"/>
                </a:tc>
                <a:tc>
                  <a:txBody>
                    <a:bodyPr/>
                    <a:lstStyle/>
                    <a:p>
                      <a:pPr algn="ctr"/>
                      <a:r>
                        <a:rPr lang="en-US" sz="1600"/>
                        <a:t>225 (98.7)</a:t>
                      </a:r>
                    </a:p>
                  </a:txBody>
                  <a:tcPr anchor="ctr"/>
                </a:tc>
                <a:tc>
                  <a:txBody>
                    <a:bodyPr/>
                    <a:lstStyle/>
                    <a:p>
                      <a:pPr algn="ctr"/>
                      <a:r>
                        <a:rPr lang="en-US" sz="1600"/>
                        <a:t>228 (98.7)</a:t>
                      </a:r>
                    </a:p>
                  </a:txBody>
                  <a:tcPr anchor="ctr"/>
                </a:tc>
                <a:extLst>
                  <a:ext uri="{0D108BD9-81ED-4DB2-BD59-A6C34878D82A}">
                    <a16:rowId xmlns:a16="http://schemas.microsoft.com/office/drawing/2014/main" val="840707903"/>
                  </a:ext>
                </a:extLst>
              </a:tr>
              <a:tr h="0">
                <a:tc>
                  <a:txBody>
                    <a:bodyPr/>
                    <a:lstStyle/>
                    <a:p>
                      <a:r>
                        <a:rPr lang="en-US" sz="1600"/>
                        <a:t>Patients with AE of max grade 3</a:t>
                      </a:r>
                    </a:p>
                  </a:txBody>
                  <a:tcPr anchor="ctr">
                    <a:solidFill>
                      <a:srgbClr val="E7E8EA"/>
                    </a:solidFill>
                  </a:tcPr>
                </a:tc>
                <a:tc>
                  <a:txBody>
                    <a:bodyPr/>
                    <a:lstStyle/>
                    <a:p>
                      <a:pPr algn="ctr"/>
                      <a:r>
                        <a:rPr lang="en-US" sz="1600"/>
                        <a:t>81 (37.5)</a:t>
                      </a:r>
                    </a:p>
                  </a:txBody>
                  <a:tcPr anchor="ctr">
                    <a:solidFill>
                      <a:srgbClr val="E7E8EA"/>
                    </a:solidFill>
                  </a:tcPr>
                </a:tc>
                <a:tc>
                  <a:txBody>
                    <a:bodyPr/>
                    <a:lstStyle/>
                    <a:p>
                      <a:pPr algn="ctr"/>
                      <a:r>
                        <a:rPr lang="en-US" sz="1600"/>
                        <a:t>111 (46.8)</a:t>
                      </a:r>
                    </a:p>
                  </a:txBody>
                  <a:tcPr anchor="ctr">
                    <a:solidFill>
                      <a:srgbClr val="E7E8EA"/>
                    </a:solidFill>
                  </a:tcPr>
                </a:tc>
                <a:tc>
                  <a:txBody>
                    <a:bodyPr/>
                    <a:lstStyle/>
                    <a:p>
                      <a:pPr algn="ctr"/>
                      <a:r>
                        <a:rPr lang="en-US" sz="1600"/>
                        <a:t>113 (49.6)</a:t>
                      </a:r>
                    </a:p>
                  </a:txBody>
                  <a:tcPr anchor="ctr">
                    <a:solidFill>
                      <a:srgbClr val="E7E8EA"/>
                    </a:solidFill>
                  </a:tcPr>
                </a:tc>
                <a:tc>
                  <a:txBody>
                    <a:bodyPr/>
                    <a:lstStyle/>
                    <a:p>
                      <a:pPr algn="ctr"/>
                      <a:r>
                        <a:rPr lang="en-US" sz="1600"/>
                        <a:t>107 (46.3)</a:t>
                      </a:r>
                    </a:p>
                  </a:txBody>
                  <a:tcPr anchor="ctr">
                    <a:solidFill>
                      <a:srgbClr val="E7E8EA"/>
                    </a:solidFill>
                  </a:tcPr>
                </a:tc>
                <a:extLst>
                  <a:ext uri="{0D108BD9-81ED-4DB2-BD59-A6C34878D82A}">
                    <a16:rowId xmlns:a16="http://schemas.microsoft.com/office/drawing/2014/main" val="423215304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Patients with AE of max grade 4</a:t>
                      </a:r>
                    </a:p>
                  </a:txBody>
                  <a:tcPr anchor="ctr">
                    <a:solidFill>
                      <a:srgbClr val="E7E8EA"/>
                    </a:solidFill>
                  </a:tcPr>
                </a:tc>
                <a:tc>
                  <a:txBody>
                    <a:bodyPr/>
                    <a:lstStyle/>
                    <a:p>
                      <a:pPr algn="ctr"/>
                      <a:r>
                        <a:rPr lang="en-US" sz="1600"/>
                        <a:t>84 (38.9)</a:t>
                      </a:r>
                    </a:p>
                  </a:txBody>
                  <a:tcPr anchor="ctr">
                    <a:solidFill>
                      <a:srgbClr val="E7E8EA"/>
                    </a:solidFill>
                  </a:tcPr>
                </a:tc>
                <a:tc>
                  <a:txBody>
                    <a:bodyPr/>
                    <a:lstStyle/>
                    <a:p>
                      <a:pPr algn="ctr"/>
                      <a:r>
                        <a:rPr lang="en-US" sz="1600"/>
                        <a:t>51 (21.5)</a:t>
                      </a:r>
                    </a:p>
                  </a:txBody>
                  <a:tcPr anchor="ctr">
                    <a:solidFill>
                      <a:srgbClr val="E7E8EA"/>
                    </a:solidFill>
                  </a:tcPr>
                </a:tc>
                <a:tc>
                  <a:txBody>
                    <a:bodyPr/>
                    <a:lstStyle/>
                    <a:p>
                      <a:pPr algn="ctr"/>
                      <a:r>
                        <a:rPr lang="en-US" sz="1600"/>
                        <a:t>74 (32.5)</a:t>
                      </a:r>
                    </a:p>
                  </a:txBody>
                  <a:tcPr anchor="ctr">
                    <a:solidFill>
                      <a:srgbClr val="E7E8EA"/>
                    </a:solidFill>
                  </a:tcPr>
                </a:tc>
                <a:tc>
                  <a:txBody>
                    <a:bodyPr/>
                    <a:lstStyle/>
                    <a:p>
                      <a:pPr algn="ctr"/>
                      <a:r>
                        <a:rPr lang="en-US" sz="1600"/>
                        <a:t>74 (32.0)</a:t>
                      </a:r>
                    </a:p>
                  </a:txBody>
                  <a:tcPr anchor="ctr">
                    <a:solidFill>
                      <a:srgbClr val="E7E8EA"/>
                    </a:solidFill>
                  </a:tcPr>
                </a:tc>
                <a:extLst>
                  <a:ext uri="{0D108BD9-81ED-4DB2-BD59-A6C34878D82A}">
                    <a16:rowId xmlns:a16="http://schemas.microsoft.com/office/drawing/2014/main" val="216223047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Patients with AE of max grade 5</a:t>
                      </a:r>
                    </a:p>
                  </a:txBody>
                  <a:tcPr anchor="ctr">
                    <a:solidFill>
                      <a:srgbClr val="E7E8EA"/>
                    </a:solidFill>
                  </a:tcPr>
                </a:tc>
                <a:tc>
                  <a:txBody>
                    <a:bodyPr/>
                    <a:lstStyle/>
                    <a:p>
                      <a:pPr algn="ctr"/>
                      <a:r>
                        <a:rPr lang="en-US" sz="1600"/>
                        <a:t>5 (2.3)</a:t>
                      </a:r>
                    </a:p>
                  </a:txBody>
                  <a:tcPr anchor="ctr">
                    <a:solidFill>
                      <a:srgbClr val="E7E8EA"/>
                    </a:solidFill>
                  </a:tcPr>
                </a:tc>
                <a:tc>
                  <a:txBody>
                    <a:bodyPr/>
                    <a:lstStyle/>
                    <a:p>
                      <a:pPr algn="ctr"/>
                      <a:r>
                        <a:rPr lang="en-US" sz="1600"/>
                        <a:t>7 (3.0)</a:t>
                      </a:r>
                    </a:p>
                  </a:txBody>
                  <a:tcPr anchor="ctr">
                    <a:solidFill>
                      <a:srgbClr val="E7E8EA"/>
                    </a:solidFill>
                  </a:tcPr>
                </a:tc>
                <a:tc>
                  <a:txBody>
                    <a:bodyPr/>
                    <a:lstStyle/>
                    <a:p>
                      <a:pPr algn="ctr"/>
                      <a:r>
                        <a:rPr lang="en-US" sz="1600"/>
                        <a:t>6 (2.6)</a:t>
                      </a:r>
                    </a:p>
                  </a:txBody>
                  <a:tcPr anchor="ctr">
                    <a:solidFill>
                      <a:srgbClr val="E7E8EA"/>
                    </a:solidFill>
                  </a:tcPr>
                </a:tc>
                <a:tc>
                  <a:txBody>
                    <a:bodyPr/>
                    <a:lstStyle/>
                    <a:p>
                      <a:pPr algn="ctr"/>
                      <a:r>
                        <a:rPr lang="en-US" sz="1600"/>
                        <a:t>9 (3.9)</a:t>
                      </a:r>
                      <a:endParaRPr lang="en-US" sz="1600" dirty="0"/>
                    </a:p>
                  </a:txBody>
                  <a:tcPr anchor="ctr">
                    <a:solidFill>
                      <a:srgbClr val="E7E8EA"/>
                    </a:solidFill>
                  </a:tcPr>
                </a:tc>
                <a:extLst>
                  <a:ext uri="{0D108BD9-81ED-4DB2-BD59-A6C34878D82A}">
                    <a16:rowId xmlns:a16="http://schemas.microsoft.com/office/drawing/2014/main" val="1460902339"/>
                  </a:ext>
                </a:extLst>
              </a:tr>
            </a:tbl>
          </a:graphicData>
        </a:graphic>
      </p:graphicFrame>
      <p:sp>
        <p:nvSpPr>
          <p:cNvPr id="3" name="Rechteck 2">
            <a:extLst>
              <a:ext uri="{FF2B5EF4-FFF2-40B4-BE49-F238E27FC236}">
                <a16:creationId xmlns:a16="http://schemas.microsoft.com/office/drawing/2014/main" id="{38D99277-A8D0-401B-AF93-19F5E7E79C56}"/>
              </a:ext>
            </a:extLst>
          </p:cNvPr>
          <p:cNvSpPr/>
          <p:nvPr/>
        </p:nvSpPr>
        <p:spPr>
          <a:xfrm>
            <a:off x="698274" y="4451979"/>
            <a:ext cx="8559192" cy="1201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spcAft>
                <a:spcPts val="600"/>
              </a:spcAft>
              <a:buClr>
                <a:schemeClr val="bg2"/>
              </a:buClr>
            </a:pPr>
            <a:r>
              <a:rPr lang="en-US" sz="1600" b="1">
                <a:solidFill>
                  <a:schemeClr val="tx1"/>
                </a:solidFill>
              </a:rPr>
              <a:t>Reporting period:</a:t>
            </a:r>
          </a:p>
          <a:p>
            <a:pPr marL="285750" indent="-285750">
              <a:spcAft>
                <a:spcPts val="600"/>
              </a:spcAft>
              <a:buClr>
                <a:schemeClr val="bg2"/>
              </a:buClr>
              <a:buFont typeface="Arial" panose="020B0604020202020204" pitchFamily="34" charset="0"/>
              <a:buChar char="•"/>
            </a:pPr>
            <a:r>
              <a:rPr lang="en-US" sz="1600">
                <a:solidFill>
                  <a:schemeClr val="tx1"/>
                </a:solidFill>
              </a:rPr>
              <a:t>AEs until 84 days after last treatment cycle</a:t>
            </a:r>
            <a:endParaRPr lang="en-US" sz="1600" dirty="0">
              <a:solidFill>
                <a:schemeClr val="tx1"/>
              </a:solidFill>
              <a:cs typeface="Arial"/>
            </a:endParaRPr>
          </a:p>
          <a:p>
            <a:pPr marL="285750" indent="-285750">
              <a:spcAft>
                <a:spcPts val="600"/>
              </a:spcAft>
              <a:buClr>
                <a:schemeClr val="bg2"/>
              </a:buClr>
              <a:buFont typeface="Arial" panose="020B0604020202020204" pitchFamily="34" charset="0"/>
              <a:buChar char="•"/>
            </a:pPr>
            <a:r>
              <a:rPr lang="en-US" sz="1600">
                <a:solidFill>
                  <a:schemeClr val="tx1"/>
                </a:solidFill>
              </a:rPr>
              <a:t>AEs CTC grade 5 are reported without any limitation</a:t>
            </a:r>
          </a:p>
        </p:txBody>
      </p:sp>
      <p:sp>
        <p:nvSpPr>
          <p:cNvPr id="4" name="Fußzeilenplatzhalter 3">
            <a:extLst>
              <a:ext uri="{FF2B5EF4-FFF2-40B4-BE49-F238E27FC236}">
                <a16:creationId xmlns:a16="http://schemas.microsoft.com/office/drawing/2014/main" id="{A35AAF4C-3083-6C42-9BC5-392BE4D3B106}"/>
              </a:ext>
            </a:extLst>
          </p:cNvPr>
          <p:cNvSpPr>
            <a:spLocks noGrp="1"/>
          </p:cNvSpPr>
          <p:nvPr>
            <p:ph type="ftr" sz="quarter" idx="11"/>
          </p:nvPr>
        </p:nvSpPr>
        <p:spPr>
          <a:xfrm>
            <a:off x="417601" y="6356349"/>
            <a:ext cx="5533937" cy="385200"/>
          </a:xfrm>
        </p:spPr>
        <p:txBody>
          <a:bodyPr/>
          <a:lstStyle/>
          <a:p>
            <a:r>
              <a:rPr lang="en-GB"/>
              <a:t>AE, adverse event; CIT, chemoimmunotherapy; CTC, common toxicity criteria; GIVe, obinutuzumab + ibrutinib + venetoclax; GVe, obinutuzumab + venetoclax; RVe, rituximab + venetoclax; SAE, severe adverse event.</a:t>
            </a:r>
          </a:p>
          <a:p>
            <a:r>
              <a:rPr lang="en-GB" b="1"/>
              <a:t>Eichhorst, B. Abstract 71 presented at ASH 2021.</a:t>
            </a:r>
          </a:p>
        </p:txBody>
      </p:sp>
    </p:spTree>
    <p:extLst>
      <p:ext uri="{BB962C8B-B14F-4D97-AF65-F5344CB8AC3E}">
        <p14:creationId xmlns:p14="http://schemas.microsoft.com/office/powerpoint/2010/main" val="2472251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624688B-7D50-DA47-9804-7B46624BFA89}"/>
              </a:ext>
            </a:extLst>
          </p:cNvPr>
          <p:cNvSpPr>
            <a:spLocks noGrp="1"/>
          </p:cNvSpPr>
          <p:nvPr>
            <p:ph type="body" sz="quarter" idx="12"/>
          </p:nvPr>
        </p:nvSpPr>
        <p:spPr>
          <a:xfrm>
            <a:off x="416533" y="1160463"/>
            <a:ext cx="11358934" cy="647700"/>
          </a:xfrm>
        </p:spPr>
        <p:txBody>
          <a:bodyPr/>
          <a:lstStyle/>
          <a:p>
            <a:r>
              <a:rPr lang="de-DE"/>
              <a:t>International, </a:t>
            </a:r>
            <a:r>
              <a:rPr lang="de-DE" err="1"/>
              <a:t>phase</a:t>
            </a:r>
            <a:r>
              <a:rPr lang="de-DE"/>
              <a:t> 3, open-Label, </a:t>
            </a:r>
            <a:r>
              <a:rPr lang="de-DE" err="1"/>
              <a:t>randomized</a:t>
            </a:r>
            <a:r>
              <a:rPr lang="de-DE"/>
              <a:t> </a:t>
            </a:r>
            <a:r>
              <a:rPr lang="de-DE" err="1"/>
              <a:t>study</a:t>
            </a:r>
            <a:r>
              <a:rPr lang="de-DE"/>
              <a:t> </a:t>
            </a:r>
            <a:r>
              <a:rPr lang="de-DE" err="1"/>
              <a:t>of</a:t>
            </a:r>
            <a:r>
              <a:rPr lang="de-DE"/>
              <a:t> </a:t>
            </a:r>
            <a:r>
              <a:rPr lang="de-DE" err="1"/>
              <a:t>zanubrutinib</a:t>
            </a:r>
            <a:r>
              <a:rPr lang="de-DE"/>
              <a:t> </a:t>
            </a:r>
            <a:r>
              <a:rPr lang="de-DE" err="1"/>
              <a:t>vs</a:t>
            </a:r>
            <a:r>
              <a:rPr lang="de-DE"/>
              <a:t> </a:t>
            </a:r>
            <a:r>
              <a:rPr lang="de-DE" err="1"/>
              <a:t>bendamustine</a:t>
            </a:r>
            <a:r>
              <a:rPr lang="de-DE"/>
              <a:t> + </a:t>
            </a:r>
            <a:r>
              <a:rPr lang="de-DE" err="1"/>
              <a:t>rituximab</a:t>
            </a:r>
            <a:r>
              <a:rPr lang="de-DE"/>
              <a:t> in </a:t>
            </a:r>
            <a:r>
              <a:rPr lang="de-DE" err="1"/>
              <a:t>patients</a:t>
            </a:r>
            <a:r>
              <a:rPr lang="de-DE"/>
              <a:t> </a:t>
            </a:r>
            <a:r>
              <a:rPr lang="de-DE" err="1"/>
              <a:t>with</a:t>
            </a:r>
            <a:r>
              <a:rPr lang="de-DE"/>
              <a:t> </a:t>
            </a:r>
            <a:r>
              <a:rPr lang="de-DE" err="1"/>
              <a:t>previously</a:t>
            </a:r>
            <a:r>
              <a:rPr lang="de-DE"/>
              <a:t> </a:t>
            </a:r>
            <a:r>
              <a:rPr lang="de-DE" err="1"/>
              <a:t>untreated</a:t>
            </a:r>
            <a:r>
              <a:rPr lang="de-DE"/>
              <a:t> CLL/SLL</a:t>
            </a:r>
          </a:p>
        </p:txBody>
      </p:sp>
      <p:sp>
        <p:nvSpPr>
          <p:cNvPr id="31" name="Freihandform 10">
            <a:extLst>
              <a:ext uri="{FF2B5EF4-FFF2-40B4-BE49-F238E27FC236}">
                <a16:creationId xmlns:a16="http://schemas.microsoft.com/office/drawing/2014/main" id="{CF282503-B25E-48EA-B888-E76D7DEE892E}"/>
              </a:ext>
            </a:extLst>
          </p:cNvPr>
          <p:cNvSpPr/>
          <p:nvPr/>
        </p:nvSpPr>
        <p:spPr>
          <a:xfrm>
            <a:off x="7903581" y="1817282"/>
            <a:ext cx="3879926" cy="792000"/>
          </a:xfrm>
          <a:prstGeom prst="roundRect">
            <a:avLst>
              <a:gd name="adj" fmla="val 0"/>
            </a:avLst>
          </a:prstGeom>
          <a:solidFill>
            <a:schemeClr val="accent5"/>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 tIns="52832" rIns="18000" bIns="52832" numCol="1" spcCol="1270" anchor="ctr" anchorCtr="0">
            <a:noAutofit/>
          </a:bodyPr>
          <a:lstStyle/>
          <a:p>
            <a:pPr marL="0" lvl="0" indent="0" algn="ctr" defTabSz="577850">
              <a:spcBef>
                <a:spcPct val="0"/>
              </a:spcBef>
              <a:buNone/>
            </a:pPr>
            <a:r>
              <a:rPr lang="en-US" sz="1200" b="1" kern="1200">
                <a:latin typeface="+mj-lt"/>
                <a:cs typeface="Arial" panose="020B0604020202020204" pitchFamily="34" charset="0"/>
              </a:rPr>
              <a:t>Arm A: </a:t>
            </a:r>
            <a:endParaRPr lang="en-US" sz="1200" b="1">
              <a:latin typeface="+mj-lt"/>
              <a:cs typeface="Arial" panose="020B0604020202020204" pitchFamily="34" charset="0"/>
            </a:endParaRPr>
          </a:p>
          <a:p>
            <a:pPr marL="0" lvl="0" indent="0" algn="ctr" defTabSz="577850">
              <a:spcBef>
                <a:spcPct val="0"/>
              </a:spcBef>
              <a:buNone/>
            </a:pPr>
            <a:r>
              <a:rPr lang="en-US" sz="1200" b="1" kern="1200">
                <a:latin typeface="+mj-lt"/>
                <a:cs typeface="Arial" panose="020B0604020202020204" pitchFamily="34" charset="0"/>
              </a:rPr>
              <a:t>Zanubrutinib</a:t>
            </a:r>
            <a:r>
              <a:rPr lang="en-US" sz="1200" b="1">
                <a:latin typeface="+mj-lt"/>
                <a:cs typeface="Arial" panose="020B0604020202020204" pitchFamily="34" charset="0"/>
              </a:rPr>
              <a:t> </a:t>
            </a:r>
            <a:r>
              <a:rPr lang="en-US" sz="1200">
                <a:latin typeface="+mj-lt"/>
                <a:cs typeface="Arial" panose="020B0604020202020204" pitchFamily="34" charset="0"/>
              </a:rPr>
              <a:t>160 mg bid until PD, </a:t>
            </a:r>
            <a:br>
              <a:rPr lang="en-US" sz="1200">
                <a:latin typeface="+mj-lt"/>
                <a:cs typeface="Arial" panose="020B0604020202020204" pitchFamily="34" charset="0"/>
              </a:rPr>
            </a:br>
            <a:r>
              <a:rPr lang="en-US" sz="1200">
                <a:latin typeface="+mj-lt"/>
                <a:cs typeface="Arial" panose="020B0604020202020204" pitchFamily="34" charset="0"/>
              </a:rPr>
              <a:t>intolerable toxicity, or end of study</a:t>
            </a:r>
            <a:endParaRPr lang="en-US" sz="1200" kern="1200">
              <a:latin typeface="+mj-lt"/>
              <a:cs typeface="Arial" panose="020B0604020202020204" pitchFamily="34" charset="0"/>
            </a:endParaRPr>
          </a:p>
        </p:txBody>
      </p:sp>
      <p:sp>
        <p:nvSpPr>
          <p:cNvPr id="32" name="Freihandform 10">
            <a:extLst>
              <a:ext uri="{FF2B5EF4-FFF2-40B4-BE49-F238E27FC236}">
                <a16:creationId xmlns:a16="http://schemas.microsoft.com/office/drawing/2014/main" id="{9BCCCBF0-8ABD-4CED-82A9-B1EACF3749E2}"/>
              </a:ext>
            </a:extLst>
          </p:cNvPr>
          <p:cNvSpPr/>
          <p:nvPr/>
        </p:nvSpPr>
        <p:spPr>
          <a:xfrm>
            <a:off x="7903581" y="2666058"/>
            <a:ext cx="3880432" cy="792000"/>
          </a:xfrm>
          <a:prstGeom prst="roundRect">
            <a:avLst>
              <a:gd name="adj" fmla="val 0"/>
            </a:avLst>
          </a:prstGeom>
          <a:solidFill>
            <a:schemeClr val="tx2">
              <a:lumMod val="50000"/>
              <a:lumOff val="5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 tIns="52832" rIns="18000" bIns="52832" numCol="1" spcCol="1270" anchor="ctr" anchorCtr="0">
            <a:noAutofit/>
          </a:bodyPr>
          <a:lstStyle/>
          <a:p>
            <a:pPr marL="0" lvl="0" indent="0" algn="ctr" defTabSz="577850">
              <a:spcBef>
                <a:spcPct val="0"/>
              </a:spcBef>
              <a:buNone/>
            </a:pPr>
            <a:r>
              <a:rPr lang="en-US" sz="1200" b="1" kern="1200">
                <a:latin typeface="+mj-lt"/>
                <a:cs typeface="Arial" panose="020B0604020202020204" pitchFamily="34" charset="0"/>
              </a:rPr>
              <a:t>Arm B:</a:t>
            </a:r>
          </a:p>
          <a:p>
            <a:pPr marL="0" lvl="0" indent="0" algn="ctr" defTabSz="577850">
              <a:spcBef>
                <a:spcPct val="0"/>
              </a:spcBef>
              <a:buNone/>
            </a:pPr>
            <a:r>
              <a:rPr lang="en-US" sz="1200" b="1" err="1">
                <a:latin typeface="+mj-lt"/>
                <a:cs typeface="Arial"/>
              </a:rPr>
              <a:t>Bendamustine</a:t>
            </a:r>
            <a:r>
              <a:rPr lang="en-US" sz="1200">
                <a:latin typeface="+mj-lt"/>
                <a:cs typeface="Arial"/>
              </a:rPr>
              <a:t> (90 mg/m</a:t>
            </a:r>
            <a:r>
              <a:rPr lang="en-US" sz="1200" baseline="30000">
                <a:latin typeface="+mj-lt"/>
                <a:cs typeface="Arial"/>
              </a:rPr>
              <a:t>2</a:t>
            </a:r>
            <a:r>
              <a:rPr lang="en-US" sz="1200">
                <a:latin typeface="+mj-lt"/>
                <a:cs typeface="Arial"/>
              </a:rPr>
              <a:t> D1 &amp; D2) + </a:t>
            </a:r>
            <a:r>
              <a:rPr lang="en-US" sz="1200" b="1">
                <a:latin typeface="+mj-lt"/>
                <a:cs typeface="Arial"/>
              </a:rPr>
              <a:t>Rituximab</a:t>
            </a:r>
          </a:p>
          <a:p>
            <a:pPr algn="ctr" defTabSz="577850">
              <a:spcBef>
                <a:spcPct val="0"/>
              </a:spcBef>
            </a:pPr>
            <a:r>
              <a:rPr lang="en-US" sz="1200">
                <a:latin typeface="+mj-lt"/>
                <a:cs typeface="Arial"/>
              </a:rPr>
              <a:t> (375 mg/m</a:t>
            </a:r>
            <a:r>
              <a:rPr lang="en-US" sz="1200" baseline="30000">
                <a:latin typeface="+mj-lt"/>
                <a:cs typeface="Arial"/>
              </a:rPr>
              <a:t>2 </a:t>
            </a:r>
            <a:r>
              <a:rPr lang="en-US" sz="1200">
                <a:latin typeface="+mj-lt"/>
                <a:cs typeface="Arial"/>
              </a:rPr>
              <a:t>C1, then 500 mg/m</a:t>
            </a:r>
            <a:r>
              <a:rPr lang="en-US" sz="1200" baseline="30000">
                <a:latin typeface="+mj-lt"/>
                <a:cs typeface="Arial"/>
              </a:rPr>
              <a:t>2 </a:t>
            </a:r>
            <a:r>
              <a:rPr lang="en-US" sz="1200">
                <a:latin typeface="+mj-lt"/>
                <a:cs typeface="Arial"/>
              </a:rPr>
              <a:t>C2-C6) x 6 cycles</a:t>
            </a:r>
            <a:endParaRPr lang="en-US" sz="1200" kern="1200">
              <a:latin typeface="+mj-lt"/>
              <a:cs typeface="Arial"/>
            </a:endParaRPr>
          </a:p>
        </p:txBody>
      </p:sp>
      <p:sp>
        <p:nvSpPr>
          <p:cNvPr id="34" name="TextBox 33">
            <a:extLst>
              <a:ext uri="{FF2B5EF4-FFF2-40B4-BE49-F238E27FC236}">
                <a16:creationId xmlns:a16="http://schemas.microsoft.com/office/drawing/2014/main" id="{A19B7979-352C-4D0B-BA6B-93281131013E}"/>
              </a:ext>
            </a:extLst>
          </p:cNvPr>
          <p:cNvSpPr txBox="1"/>
          <p:nvPr/>
        </p:nvSpPr>
        <p:spPr>
          <a:xfrm>
            <a:off x="7316796" y="3772335"/>
            <a:ext cx="2714625" cy="276999"/>
          </a:xfrm>
          <a:prstGeom prst="rect">
            <a:avLst/>
          </a:prstGeom>
          <a:noFill/>
        </p:spPr>
        <p:txBody>
          <a:bodyPr wrap="square" lIns="0" rtlCol="0">
            <a:spAutoFit/>
          </a:bodyPr>
          <a:lstStyle/>
          <a:p>
            <a:r>
              <a:rPr lang="en-US" sz="1200" b="1"/>
              <a:t>Arm C:</a:t>
            </a:r>
            <a:r>
              <a:rPr lang="en-US" sz="1200"/>
              <a:t> Zanubrutinib</a:t>
            </a:r>
          </a:p>
        </p:txBody>
      </p:sp>
      <p:sp>
        <p:nvSpPr>
          <p:cNvPr id="35" name="TextBox 34">
            <a:extLst>
              <a:ext uri="{FF2B5EF4-FFF2-40B4-BE49-F238E27FC236}">
                <a16:creationId xmlns:a16="http://schemas.microsoft.com/office/drawing/2014/main" id="{E61819CD-9086-4411-B586-5DD89ADD6784}"/>
              </a:ext>
            </a:extLst>
          </p:cNvPr>
          <p:cNvSpPr txBox="1"/>
          <p:nvPr/>
        </p:nvSpPr>
        <p:spPr>
          <a:xfrm>
            <a:off x="7316796" y="4621110"/>
            <a:ext cx="2714625" cy="276999"/>
          </a:xfrm>
          <a:prstGeom prst="rect">
            <a:avLst/>
          </a:prstGeom>
          <a:noFill/>
        </p:spPr>
        <p:txBody>
          <a:bodyPr wrap="square" lIns="0" rtlCol="0">
            <a:spAutoFit/>
          </a:bodyPr>
          <a:lstStyle/>
          <a:p>
            <a:r>
              <a:rPr lang="en-US" sz="1200" b="1"/>
              <a:t>Arm D:</a:t>
            </a:r>
            <a:r>
              <a:rPr lang="en-US" sz="1200"/>
              <a:t> Zanubrutinib + Venetoclax</a:t>
            </a:r>
          </a:p>
        </p:txBody>
      </p:sp>
      <p:sp>
        <p:nvSpPr>
          <p:cNvPr id="37" name="TextBox 36">
            <a:extLst>
              <a:ext uri="{FF2B5EF4-FFF2-40B4-BE49-F238E27FC236}">
                <a16:creationId xmlns:a16="http://schemas.microsoft.com/office/drawing/2014/main" id="{EE87C206-94E9-4665-8B5F-8A3C30B17CFE}"/>
              </a:ext>
            </a:extLst>
          </p:cNvPr>
          <p:cNvSpPr txBox="1"/>
          <p:nvPr/>
        </p:nvSpPr>
        <p:spPr>
          <a:xfrm>
            <a:off x="416533" y="5288886"/>
            <a:ext cx="11376025" cy="646331"/>
          </a:xfrm>
          <a:prstGeom prst="rect">
            <a:avLst/>
          </a:prstGeom>
          <a:solidFill>
            <a:schemeClr val="bg2">
              <a:lumMod val="20000"/>
              <a:lumOff val="80000"/>
            </a:schemeClr>
          </a:solidFill>
        </p:spPr>
        <p:txBody>
          <a:bodyPr wrap="square">
            <a:spAutoFit/>
          </a:bodyPr>
          <a:lstStyle/>
          <a:p>
            <a:r>
              <a:rPr lang="en-US" sz="1200" b="1"/>
              <a:t>Primary endpoint</a:t>
            </a:r>
            <a:r>
              <a:rPr lang="en-US" sz="1200"/>
              <a:t>: PFS per IRC assessment* (a)</a:t>
            </a:r>
          </a:p>
          <a:p>
            <a:r>
              <a:rPr lang="en-US" sz="1200" b="1"/>
              <a:t>Select secondary endpoints</a:t>
            </a:r>
            <a:r>
              <a:rPr lang="en-US" sz="1200"/>
              <a:t>: PFS per investigator assessment, ORR per IRC and investigator assessments, OS, safety</a:t>
            </a:r>
          </a:p>
          <a:p>
            <a:r>
              <a:rPr lang="en-US" sz="1200" b="1"/>
              <a:t>Analyses</a:t>
            </a:r>
            <a:r>
              <a:rPr lang="en-US" sz="1200"/>
              <a:t>: One pre-specified interim analysis was planned at approximately 86 events. Efficacy analyses were intention-to-treat</a:t>
            </a:r>
          </a:p>
        </p:txBody>
      </p:sp>
      <p:cxnSp>
        <p:nvCxnSpPr>
          <p:cNvPr id="3" name="Gerade Verbindung mit Pfeil 2">
            <a:extLst>
              <a:ext uri="{FF2B5EF4-FFF2-40B4-BE49-F238E27FC236}">
                <a16:creationId xmlns:a16="http://schemas.microsoft.com/office/drawing/2014/main" id="{17CCBA91-4F1B-4D31-B380-71715A50ADA2}"/>
              </a:ext>
            </a:extLst>
          </p:cNvPr>
          <p:cNvCxnSpPr>
            <a:cxnSpLocks/>
          </p:cNvCxnSpPr>
          <p:nvPr/>
        </p:nvCxnSpPr>
        <p:spPr>
          <a:xfrm>
            <a:off x="5651668" y="4757517"/>
            <a:ext cx="1579005" cy="41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8AE6939A-53BF-49A5-8043-A111A33A3134}"/>
              </a:ext>
            </a:extLst>
          </p:cNvPr>
          <p:cNvCxnSpPr>
            <a:cxnSpLocks/>
          </p:cNvCxnSpPr>
          <p:nvPr/>
        </p:nvCxnSpPr>
        <p:spPr>
          <a:xfrm>
            <a:off x="5651668" y="3908742"/>
            <a:ext cx="1579005" cy="41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3">
            <a:extLst>
              <a:ext uri="{FF2B5EF4-FFF2-40B4-BE49-F238E27FC236}">
                <a16:creationId xmlns:a16="http://schemas.microsoft.com/office/drawing/2014/main" id="{E6A53AE1-AF9A-4411-BA75-E940487D3E9F}"/>
              </a:ext>
            </a:extLst>
          </p:cNvPr>
          <p:cNvSpPr txBox="1"/>
          <p:nvPr/>
        </p:nvSpPr>
        <p:spPr>
          <a:xfrm>
            <a:off x="6254458" y="2073995"/>
            <a:ext cx="847381" cy="246221"/>
          </a:xfrm>
          <a:prstGeom prst="rect">
            <a:avLst/>
          </a:prstGeom>
          <a:noFill/>
        </p:spPr>
        <p:txBody>
          <a:bodyPr wrap="square" rtlCol="0">
            <a:spAutoFit/>
          </a:bodyPr>
          <a:lstStyle/>
          <a:p>
            <a:pPr algn="ctr"/>
            <a:r>
              <a:rPr lang="en-US" sz="1000" b="1"/>
              <a:t>Open-label</a:t>
            </a:r>
            <a:endParaRPr lang="en-US" sz="1200"/>
          </a:p>
        </p:txBody>
      </p:sp>
      <p:cxnSp>
        <p:nvCxnSpPr>
          <p:cNvPr id="42" name="Gerader Verbinder 41">
            <a:extLst>
              <a:ext uri="{FF2B5EF4-FFF2-40B4-BE49-F238E27FC236}">
                <a16:creationId xmlns:a16="http://schemas.microsoft.com/office/drawing/2014/main" id="{27C49CD6-DEE7-44D0-87F0-E083FF5A14DB}"/>
              </a:ext>
            </a:extLst>
          </p:cNvPr>
          <p:cNvCxnSpPr>
            <a:cxnSpLocks/>
          </p:cNvCxnSpPr>
          <p:nvPr/>
        </p:nvCxnSpPr>
        <p:spPr>
          <a:xfrm>
            <a:off x="2825236" y="3486439"/>
            <a:ext cx="4875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winkelte Verbindung 10">
            <a:extLst>
              <a:ext uri="{FF2B5EF4-FFF2-40B4-BE49-F238E27FC236}">
                <a16:creationId xmlns:a16="http://schemas.microsoft.com/office/drawing/2014/main" id="{F5B53E41-4FCE-E84B-8BDF-9B357A371960}"/>
              </a:ext>
            </a:extLst>
          </p:cNvPr>
          <p:cNvCxnSpPr>
            <a:cxnSpLocks/>
            <a:stCxn id="31" idx="1"/>
            <a:endCxn id="32" idx="1"/>
          </p:cNvCxnSpPr>
          <p:nvPr/>
        </p:nvCxnSpPr>
        <p:spPr>
          <a:xfrm rot="10800000" flipV="1">
            <a:off x="7903581" y="2213282"/>
            <a:ext cx="12700" cy="848776"/>
          </a:xfrm>
          <a:prstGeom prst="bentConnector3">
            <a:avLst>
              <a:gd name="adj1" fmla="val 4767945"/>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itel 9">
            <a:extLst>
              <a:ext uri="{FF2B5EF4-FFF2-40B4-BE49-F238E27FC236}">
                <a16:creationId xmlns:a16="http://schemas.microsoft.com/office/drawing/2014/main" id="{60B3D83B-0CA4-5F49-BC91-95BE059FB065}"/>
              </a:ext>
            </a:extLst>
          </p:cNvPr>
          <p:cNvSpPr>
            <a:spLocks noGrp="1"/>
          </p:cNvSpPr>
          <p:nvPr>
            <p:ph type="title"/>
          </p:nvPr>
        </p:nvSpPr>
        <p:spPr/>
        <p:txBody>
          <a:bodyPr/>
          <a:lstStyle/>
          <a:p>
            <a:r>
              <a:rPr lang="de-DE"/>
              <a:t>SEQUOIA Study design</a:t>
            </a:r>
          </a:p>
        </p:txBody>
      </p:sp>
      <p:sp>
        <p:nvSpPr>
          <p:cNvPr id="12" name="Fußzeilenplatzhalter 11">
            <a:extLst>
              <a:ext uri="{FF2B5EF4-FFF2-40B4-BE49-F238E27FC236}">
                <a16:creationId xmlns:a16="http://schemas.microsoft.com/office/drawing/2014/main" id="{EDD932F3-22DB-F14F-AA41-BAFD293BD79E}"/>
              </a:ext>
            </a:extLst>
          </p:cNvPr>
          <p:cNvSpPr>
            <a:spLocks noGrp="1"/>
          </p:cNvSpPr>
          <p:nvPr>
            <p:ph type="ftr" sz="quarter" idx="11"/>
          </p:nvPr>
        </p:nvSpPr>
        <p:spPr/>
        <p:txBody>
          <a:bodyPr/>
          <a:lstStyle/>
          <a:p>
            <a:r>
              <a:rPr lang="en-US" baseline="30000">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Defined as Cumulative Illness Rating Scale &gt;6, creatinine clearance &lt;70 mL/min, or a history of previous severe infection or multiple infections within the last 2 years.</a:t>
            </a:r>
          </a:p>
          <a:p>
            <a:r>
              <a:rPr lang="en-US">
                <a:latin typeface="Arial" panose="020B0604020202020204" pitchFamily="34" charset="0"/>
                <a:cs typeface="Arial" panose="020B0604020202020204" pitchFamily="34" charset="0"/>
              </a:rPr>
              <a:t>C, cycle; CLL/SLL, chronic lymphocytic leukemia/small lymphocytic lymphoma; CYP3A, cytochrome P450, family 3, subfamily A; D, day; del(17p), chromosome 17p deletion; FCR, fludarabine, cyclophosphamide, and rituximab; FISH, fluorescence in-situ hybridization; IRC, independent review committee; IGHV, gene encoding the immunoglobulin heavy chain variable region; IWCLL, International Workshop on CLL; ORR, overall response rate; OS, overall survival; PD, progressive disease; R, randomized.</a:t>
            </a:r>
          </a:p>
          <a:p>
            <a:r>
              <a:rPr lang="it-IT">
                <a:latin typeface="Arial" panose="020B0604020202020204" pitchFamily="34" charset="0"/>
                <a:cs typeface="Arial" panose="020B0604020202020204" pitchFamily="34" charset="0"/>
              </a:rPr>
              <a:t>1. Tedeschi A, et al. ASH 2021. </a:t>
            </a:r>
            <a:r>
              <a:rPr lang="it-IT" err="1">
                <a:latin typeface="Arial" panose="020B0604020202020204" pitchFamily="34" charset="0"/>
                <a:cs typeface="Arial" panose="020B0604020202020204" pitchFamily="34" charset="0"/>
              </a:rPr>
              <a:t>Abstract</a:t>
            </a:r>
            <a:r>
              <a:rPr lang="it-IT">
                <a:latin typeface="Arial" panose="020B0604020202020204" pitchFamily="34" charset="0"/>
                <a:cs typeface="Arial" panose="020B0604020202020204" pitchFamily="34" charset="0"/>
              </a:rPr>
              <a:t> 67.</a:t>
            </a:r>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Tam, C. Abstract 396 presented at ASH 2021.</a:t>
            </a:r>
          </a:p>
        </p:txBody>
      </p:sp>
      <p:sp>
        <p:nvSpPr>
          <p:cNvPr id="45" name="object 14">
            <a:extLst>
              <a:ext uri="{FF2B5EF4-FFF2-40B4-BE49-F238E27FC236}">
                <a16:creationId xmlns:a16="http://schemas.microsoft.com/office/drawing/2014/main" id="{F2F491EC-5493-1643-A81C-AEE71F047D53}"/>
              </a:ext>
            </a:extLst>
          </p:cNvPr>
          <p:cNvSpPr txBox="1"/>
          <p:nvPr/>
        </p:nvSpPr>
        <p:spPr>
          <a:xfrm>
            <a:off x="416533" y="1817281"/>
            <a:ext cx="2522295" cy="3338317"/>
          </a:xfrm>
          <a:prstGeom prst="rect">
            <a:avLst/>
          </a:prstGeom>
          <a:solidFill>
            <a:schemeClr val="tx2"/>
          </a:solidFill>
          <a:ln>
            <a:noFill/>
          </a:ln>
        </p:spPr>
        <p:txBody>
          <a:bodyPr vert="horz" wrap="square" lIns="72000" tIns="144000" rIns="72000" bIns="0" rtlCol="0" anchor="t">
            <a:noAutofit/>
          </a:bodyPr>
          <a:lstStyle/>
          <a:p>
            <a:pPr marL="91440">
              <a:lnSpc>
                <a:spcPct val="100000"/>
              </a:lnSpc>
              <a:spcBef>
                <a:spcPts val="1010"/>
              </a:spcBef>
            </a:pPr>
            <a:r>
              <a:rPr lang="en-GB" sz="1400" spc="-5">
                <a:solidFill>
                  <a:schemeClr val="bg1"/>
                </a:solidFill>
                <a:cs typeface="Arial" panose="020B0604020202020204" pitchFamily="34" charset="0"/>
              </a:rPr>
              <a:t>Key eligibility</a:t>
            </a:r>
            <a:r>
              <a:rPr lang="en-GB" sz="1400" spc="-20">
                <a:solidFill>
                  <a:schemeClr val="bg1"/>
                </a:solidFill>
                <a:cs typeface="Arial" panose="020B0604020202020204" pitchFamily="34" charset="0"/>
              </a:rPr>
              <a:t> </a:t>
            </a:r>
            <a:r>
              <a:rPr lang="en-GB" sz="1400" spc="-5">
                <a:solidFill>
                  <a:schemeClr val="bg1"/>
                </a:solidFill>
                <a:cs typeface="Arial" panose="020B0604020202020204" pitchFamily="34" charset="0"/>
              </a:rPr>
              <a:t>criteria</a:t>
            </a:r>
            <a:endParaRPr lang="en-GB" sz="1400">
              <a:solidFill>
                <a:schemeClr val="bg1"/>
              </a:solidFill>
              <a:cs typeface="Arial" panose="020B0604020202020204" pitchFamily="34" charset="0"/>
            </a:endParaRPr>
          </a:p>
          <a:p>
            <a:pPr marL="207645" marR="469900" indent="-116205">
              <a:lnSpc>
                <a:spcPct val="100000"/>
              </a:lnSpc>
              <a:spcBef>
                <a:spcPts val="195"/>
              </a:spcBef>
              <a:buFont typeface="Arial"/>
              <a:buChar char="•"/>
              <a:tabLst>
                <a:tab pos="208279" algn="l"/>
              </a:tabLst>
            </a:pPr>
            <a:r>
              <a:rPr lang="en-GB" sz="1200">
                <a:solidFill>
                  <a:schemeClr val="bg1"/>
                </a:solidFill>
                <a:cs typeface="Arial" panose="020B0604020202020204" pitchFamily="34" charset="0"/>
              </a:rPr>
              <a:t>Untreated CLL/SLL</a:t>
            </a:r>
          </a:p>
          <a:p>
            <a:pPr marL="207645" marR="469900" indent="-116205">
              <a:lnSpc>
                <a:spcPct val="100000"/>
              </a:lnSpc>
              <a:spcBef>
                <a:spcPts val="195"/>
              </a:spcBef>
              <a:buFont typeface="Arial"/>
              <a:buChar char="•"/>
              <a:tabLst>
                <a:tab pos="208279" algn="l"/>
              </a:tabLst>
            </a:pPr>
            <a:r>
              <a:rPr lang="en-GB" sz="1200">
                <a:solidFill>
                  <a:schemeClr val="bg1"/>
                </a:solidFill>
                <a:cs typeface="Arial"/>
              </a:rPr>
              <a:t>Met </a:t>
            </a:r>
            <a:r>
              <a:rPr lang="en-GB" sz="1200" err="1">
                <a:solidFill>
                  <a:schemeClr val="bg1"/>
                </a:solidFill>
                <a:cs typeface="Arial"/>
              </a:rPr>
              <a:t>iwCLL</a:t>
            </a:r>
            <a:r>
              <a:rPr lang="en-GB" sz="1200">
                <a:solidFill>
                  <a:schemeClr val="bg1"/>
                </a:solidFill>
                <a:cs typeface="Arial"/>
              </a:rPr>
              <a:t> criteria for treatment</a:t>
            </a:r>
          </a:p>
          <a:p>
            <a:pPr marL="207645" marR="469900" indent="-116205">
              <a:lnSpc>
                <a:spcPct val="100000"/>
              </a:lnSpc>
              <a:spcBef>
                <a:spcPts val="195"/>
              </a:spcBef>
              <a:buFont typeface="Arial"/>
              <a:buChar char="•"/>
              <a:tabLst>
                <a:tab pos="208279" algn="l"/>
              </a:tabLst>
            </a:pPr>
            <a:r>
              <a:rPr lang="en-GB" sz="1200">
                <a:solidFill>
                  <a:schemeClr val="bg1"/>
                </a:solidFill>
                <a:cs typeface="Arial"/>
              </a:rPr>
              <a:t>≥65 y of age OR unsuitable for treatment with </a:t>
            </a:r>
            <a:r>
              <a:rPr lang="en-GB" sz="1200" err="1">
                <a:solidFill>
                  <a:schemeClr val="bg1"/>
                </a:solidFill>
                <a:cs typeface="Arial"/>
              </a:rPr>
              <a:t>FCR</a:t>
            </a:r>
            <a:r>
              <a:rPr lang="en-GB" sz="1200" baseline="30000" err="1">
                <a:solidFill>
                  <a:schemeClr val="bg1"/>
                </a:solidFill>
                <a:cs typeface="Arial"/>
              </a:rPr>
              <a:t>a</a:t>
            </a:r>
          </a:p>
          <a:p>
            <a:pPr marL="207645" marR="469900" indent="-116205">
              <a:lnSpc>
                <a:spcPct val="100000"/>
              </a:lnSpc>
              <a:spcBef>
                <a:spcPts val="195"/>
              </a:spcBef>
              <a:buFont typeface="Arial"/>
              <a:buChar char="•"/>
              <a:tabLst>
                <a:tab pos="208279" algn="l"/>
              </a:tabLst>
            </a:pPr>
            <a:r>
              <a:rPr lang="en-GB" sz="1200">
                <a:solidFill>
                  <a:schemeClr val="bg1"/>
                </a:solidFill>
                <a:cs typeface="Arial" panose="020B0604020202020204" pitchFamily="34" charset="0"/>
              </a:rPr>
              <a:t>Anticoagulation and CYP3A inhibitors allowed</a:t>
            </a:r>
          </a:p>
        </p:txBody>
      </p:sp>
      <p:cxnSp>
        <p:nvCxnSpPr>
          <p:cNvPr id="49" name="Gerader Verbinder 41">
            <a:extLst>
              <a:ext uri="{FF2B5EF4-FFF2-40B4-BE49-F238E27FC236}">
                <a16:creationId xmlns:a16="http://schemas.microsoft.com/office/drawing/2014/main" id="{BFE1BD7D-7A91-E54E-A807-3FB1F87C5ECB}"/>
              </a:ext>
            </a:extLst>
          </p:cNvPr>
          <p:cNvCxnSpPr>
            <a:cxnSpLocks/>
          </p:cNvCxnSpPr>
          <p:nvPr/>
        </p:nvCxnSpPr>
        <p:spPr>
          <a:xfrm>
            <a:off x="6041097" y="2637670"/>
            <a:ext cx="12741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DA5BA7E5-766F-874D-BBDE-0C38847A602F}"/>
              </a:ext>
            </a:extLst>
          </p:cNvPr>
          <p:cNvSpPr/>
          <p:nvPr/>
        </p:nvSpPr>
        <p:spPr>
          <a:xfrm>
            <a:off x="6363593" y="2323115"/>
            <a:ext cx="629110" cy="62911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mj-lt"/>
              </a:rPr>
              <a:t>R 1:1</a:t>
            </a:r>
          </a:p>
        </p:txBody>
      </p:sp>
      <p:sp>
        <p:nvSpPr>
          <p:cNvPr id="15" name="Freihandform 10">
            <a:extLst>
              <a:ext uri="{FF2B5EF4-FFF2-40B4-BE49-F238E27FC236}">
                <a16:creationId xmlns:a16="http://schemas.microsoft.com/office/drawing/2014/main" id="{2949DD01-CDD6-4FAE-B6A1-9CEDD339DAAA}"/>
              </a:ext>
            </a:extLst>
          </p:cNvPr>
          <p:cNvSpPr/>
          <p:nvPr/>
        </p:nvSpPr>
        <p:spPr>
          <a:xfrm>
            <a:off x="3953097" y="2241670"/>
            <a:ext cx="2088000" cy="792000"/>
          </a:xfrm>
          <a:prstGeom prst="roundRect">
            <a:avLst>
              <a:gd name="adj" fmla="val 0"/>
            </a:avLst>
          </a:prstGeom>
          <a:solidFill>
            <a:schemeClr val="tx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72000" numCol="1" spcCol="1270" anchor="ctr" anchorCtr="0">
            <a:noAutofit/>
          </a:bodyPr>
          <a:lstStyle/>
          <a:p>
            <a:pPr marL="0" lvl="0" indent="0" algn="ctr" defTabSz="577850">
              <a:spcBef>
                <a:spcPct val="0"/>
              </a:spcBef>
              <a:buNone/>
            </a:pPr>
            <a:r>
              <a:rPr lang="en-US" sz="1200" b="1" kern="1200">
                <a:latin typeface="+mj-lt"/>
                <a:cs typeface="Arial" panose="020B0604020202020204" pitchFamily="34" charset="0"/>
              </a:rPr>
              <a:t>Cohort 1</a:t>
            </a:r>
          </a:p>
          <a:p>
            <a:pPr marL="0" lvl="0" indent="0" algn="ctr" defTabSz="577850">
              <a:spcBef>
                <a:spcPct val="0"/>
              </a:spcBef>
              <a:buNone/>
            </a:pPr>
            <a:r>
              <a:rPr lang="en-US" sz="1200">
                <a:latin typeface="+mj-lt"/>
                <a:cs typeface="Arial" panose="020B0604020202020204" pitchFamily="34" charset="0"/>
              </a:rPr>
              <a:t>without del(17p) by</a:t>
            </a:r>
          </a:p>
          <a:p>
            <a:pPr marL="0" lvl="0" indent="0" algn="ctr" defTabSz="577850">
              <a:spcBef>
                <a:spcPct val="0"/>
              </a:spcBef>
              <a:buNone/>
            </a:pPr>
            <a:r>
              <a:rPr lang="en-US" sz="1200">
                <a:latin typeface="+mj-lt"/>
                <a:cs typeface="Arial" panose="020B0604020202020204" pitchFamily="34" charset="0"/>
              </a:rPr>
              <a:t> central FISH planned n~450</a:t>
            </a:r>
            <a:endParaRPr lang="en-US" sz="1200" kern="1200" baseline="30000">
              <a:latin typeface="+mj-lt"/>
              <a:cs typeface="Arial" panose="020B0604020202020204" pitchFamily="34" charset="0"/>
            </a:endParaRPr>
          </a:p>
        </p:txBody>
      </p:sp>
      <p:sp>
        <p:nvSpPr>
          <p:cNvPr id="16" name="Freihandform 10">
            <a:extLst>
              <a:ext uri="{FF2B5EF4-FFF2-40B4-BE49-F238E27FC236}">
                <a16:creationId xmlns:a16="http://schemas.microsoft.com/office/drawing/2014/main" id="{C2E35098-7F5C-4E96-81CA-7DFBFDEE4520}"/>
              </a:ext>
            </a:extLst>
          </p:cNvPr>
          <p:cNvSpPr/>
          <p:nvPr/>
        </p:nvSpPr>
        <p:spPr>
          <a:xfrm>
            <a:off x="3953097" y="3514834"/>
            <a:ext cx="2088000" cy="792000"/>
          </a:xfrm>
          <a:prstGeom prst="roundRect">
            <a:avLst>
              <a:gd name="adj" fmla="val 0"/>
            </a:avLst>
          </a:prstGeom>
          <a:solidFill>
            <a:schemeClr val="accent6"/>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52832" rIns="36000" bIns="52832" numCol="1" spcCol="1270" anchor="ctr" anchorCtr="0">
            <a:noAutofit/>
          </a:bodyPr>
          <a:lstStyle/>
          <a:p>
            <a:pPr marL="0" lvl="0" indent="0" algn="ctr" defTabSz="577850">
              <a:spcBef>
                <a:spcPct val="0"/>
              </a:spcBef>
              <a:buNone/>
            </a:pPr>
            <a:r>
              <a:rPr lang="en-US" sz="1200" b="1" kern="1200">
                <a:latin typeface="+mj-lt"/>
                <a:cs typeface="Arial"/>
              </a:rPr>
              <a:t>Cohort 2</a:t>
            </a:r>
          </a:p>
          <a:p>
            <a:pPr marL="0" lvl="0" indent="0" algn="ctr" defTabSz="577850">
              <a:spcBef>
                <a:spcPct val="0"/>
              </a:spcBef>
              <a:buNone/>
            </a:pPr>
            <a:r>
              <a:rPr lang="en-US" sz="1200">
                <a:latin typeface="+mj-lt"/>
                <a:cs typeface="Arial"/>
              </a:rPr>
              <a:t>with del(17p)</a:t>
            </a:r>
          </a:p>
          <a:p>
            <a:pPr algn="ctr" defTabSz="577850">
              <a:spcBef>
                <a:spcPct val="0"/>
              </a:spcBef>
            </a:pPr>
            <a:r>
              <a:rPr lang="en-US" sz="1200">
                <a:latin typeface="+mj-lt"/>
                <a:cs typeface="Arial"/>
              </a:rPr>
              <a:t> planned n~100</a:t>
            </a:r>
            <a:endParaRPr lang="en-US" sz="1200" kern="1200">
              <a:latin typeface="+mj-lt"/>
              <a:cs typeface="Arial"/>
            </a:endParaRPr>
          </a:p>
        </p:txBody>
      </p:sp>
      <p:sp>
        <p:nvSpPr>
          <p:cNvPr id="28" name="Freihandform 10">
            <a:extLst>
              <a:ext uri="{FF2B5EF4-FFF2-40B4-BE49-F238E27FC236}">
                <a16:creationId xmlns:a16="http://schemas.microsoft.com/office/drawing/2014/main" id="{38C00646-AB8D-41F2-A2FD-CE33199A317C}"/>
              </a:ext>
            </a:extLst>
          </p:cNvPr>
          <p:cNvSpPr/>
          <p:nvPr/>
        </p:nvSpPr>
        <p:spPr>
          <a:xfrm>
            <a:off x="3953097" y="4363609"/>
            <a:ext cx="2088000" cy="792000"/>
          </a:xfrm>
          <a:prstGeom prst="roundRect">
            <a:avLst>
              <a:gd name="adj" fmla="val 0"/>
            </a:avLst>
          </a:prstGeom>
          <a:solidFill>
            <a:schemeClr val="accent6"/>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52832" rIns="36000" bIns="52832" numCol="1" spcCol="1270" anchor="ctr" anchorCtr="0">
            <a:noAutofit/>
          </a:bodyPr>
          <a:lstStyle/>
          <a:p>
            <a:pPr marL="0" lvl="0" indent="0" algn="ctr" defTabSz="577850">
              <a:spcBef>
                <a:spcPct val="0"/>
              </a:spcBef>
              <a:buNone/>
            </a:pPr>
            <a:r>
              <a:rPr lang="en-US" sz="1200" b="1" kern="1200">
                <a:latin typeface="+mj-lt"/>
                <a:cs typeface="Arial"/>
              </a:rPr>
              <a:t>Cohort 3</a:t>
            </a:r>
            <a:r>
              <a:rPr lang="en-US" sz="1200" b="1" kern="1200" baseline="30000">
                <a:latin typeface="+mj-lt"/>
                <a:cs typeface="Arial"/>
              </a:rPr>
              <a:t>1</a:t>
            </a:r>
          </a:p>
          <a:p>
            <a:pPr marL="0" lvl="0" indent="0" algn="ctr" defTabSz="577850">
              <a:spcBef>
                <a:spcPct val="0"/>
              </a:spcBef>
              <a:buNone/>
            </a:pPr>
            <a:r>
              <a:rPr lang="en-US" sz="1200">
                <a:latin typeface="+mj-lt"/>
                <a:cs typeface="Arial"/>
              </a:rPr>
              <a:t>with del(17p)</a:t>
            </a:r>
          </a:p>
          <a:p>
            <a:pPr algn="ctr" defTabSz="577850">
              <a:spcBef>
                <a:spcPct val="0"/>
              </a:spcBef>
            </a:pPr>
            <a:r>
              <a:rPr lang="en-US" sz="1200">
                <a:latin typeface="+mj-lt"/>
                <a:cs typeface="Arial"/>
              </a:rPr>
              <a:t> planned n~80</a:t>
            </a:r>
            <a:endParaRPr lang="en-US" sz="1200" kern="1200">
              <a:latin typeface="+mj-lt"/>
              <a:cs typeface="Arial"/>
            </a:endParaRPr>
          </a:p>
        </p:txBody>
      </p:sp>
      <p:sp>
        <p:nvSpPr>
          <p:cNvPr id="30" name="TextBox 29">
            <a:extLst>
              <a:ext uri="{FF2B5EF4-FFF2-40B4-BE49-F238E27FC236}">
                <a16:creationId xmlns:a16="http://schemas.microsoft.com/office/drawing/2014/main" id="{DDFE413D-5B19-41A8-B6DF-09581AF0B6A6}"/>
              </a:ext>
            </a:extLst>
          </p:cNvPr>
          <p:cNvSpPr txBox="1"/>
          <p:nvPr/>
        </p:nvSpPr>
        <p:spPr>
          <a:xfrm>
            <a:off x="3954455" y="3012772"/>
            <a:ext cx="2085284" cy="477054"/>
          </a:xfrm>
          <a:prstGeom prst="rect">
            <a:avLst/>
          </a:prstGeom>
          <a:noFill/>
        </p:spPr>
        <p:txBody>
          <a:bodyPr wrap="square">
            <a:spAutoFit/>
          </a:bodyPr>
          <a:lstStyle/>
          <a:p>
            <a:pPr algn="ctr">
              <a:lnSpc>
                <a:spcPts val="1000"/>
              </a:lnSpc>
            </a:pPr>
            <a:r>
              <a:rPr lang="en-US" sz="1000" b="1"/>
              <a:t>Stratification Factors</a:t>
            </a:r>
          </a:p>
          <a:p>
            <a:pPr algn="ctr">
              <a:lnSpc>
                <a:spcPts val="1000"/>
              </a:lnSpc>
            </a:pPr>
            <a:r>
              <a:rPr lang="en-US" sz="1000"/>
              <a:t>Age, Binet stage, IGHV status, geographic region</a:t>
            </a:r>
          </a:p>
        </p:txBody>
      </p:sp>
      <p:cxnSp>
        <p:nvCxnSpPr>
          <p:cNvPr id="50" name="Gewinkelte Verbindung 49">
            <a:extLst>
              <a:ext uri="{FF2B5EF4-FFF2-40B4-BE49-F238E27FC236}">
                <a16:creationId xmlns:a16="http://schemas.microsoft.com/office/drawing/2014/main" id="{E352C44C-6051-584D-A86E-CF431D1787B5}"/>
              </a:ext>
            </a:extLst>
          </p:cNvPr>
          <p:cNvCxnSpPr>
            <a:cxnSpLocks/>
            <a:stCxn id="15" idx="1"/>
            <a:endCxn id="16" idx="1"/>
          </p:cNvCxnSpPr>
          <p:nvPr/>
        </p:nvCxnSpPr>
        <p:spPr>
          <a:xfrm rot="10800000" flipV="1">
            <a:off x="3953097" y="2637670"/>
            <a:ext cx="12700" cy="1273164"/>
          </a:xfrm>
          <a:prstGeom prst="bentConnector3">
            <a:avLst>
              <a:gd name="adj1" fmla="val 405344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Gewinkelte Verbindung 50">
            <a:extLst>
              <a:ext uri="{FF2B5EF4-FFF2-40B4-BE49-F238E27FC236}">
                <a16:creationId xmlns:a16="http://schemas.microsoft.com/office/drawing/2014/main" id="{02BD3134-0648-9440-AB3A-B8503DDBEFA4}"/>
              </a:ext>
            </a:extLst>
          </p:cNvPr>
          <p:cNvCxnSpPr>
            <a:cxnSpLocks/>
            <a:stCxn id="45" idx="3"/>
            <a:endCxn id="28" idx="1"/>
          </p:cNvCxnSpPr>
          <p:nvPr/>
        </p:nvCxnSpPr>
        <p:spPr>
          <a:xfrm>
            <a:off x="2938828" y="3486440"/>
            <a:ext cx="1014269" cy="1273169"/>
          </a:xfrm>
          <a:prstGeom prst="bentConnector3">
            <a:avLst>
              <a:gd name="adj1" fmla="val 50000"/>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4357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4ACB75E-DCEC-754A-B4AE-D9ABA3AF9C9F}"/>
              </a:ext>
            </a:extLst>
          </p:cNvPr>
          <p:cNvSpPr>
            <a:spLocks noGrp="1"/>
          </p:cNvSpPr>
          <p:nvPr>
            <p:ph type="body" sz="quarter" idx="12"/>
          </p:nvPr>
        </p:nvSpPr>
        <p:spPr/>
        <p:txBody>
          <a:bodyPr/>
          <a:lstStyle/>
          <a:p>
            <a:r>
              <a:rPr lang="de-DE" err="1"/>
              <a:t>Severe</a:t>
            </a:r>
            <a:r>
              <a:rPr lang="de-DE"/>
              <a:t> AEs </a:t>
            </a:r>
            <a:r>
              <a:rPr lang="de-DE" err="1"/>
              <a:t>occurring</a:t>
            </a:r>
            <a:r>
              <a:rPr lang="de-DE"/>
              <a:t> in ≥5% </a:t>
            </a:r>
            <a:r>
              <a:rPr lang="de-DE" err="1"/>
              <a:t>of</a:t>
            </a:r>
            <a:r>
              <a:rPr lang="de-DE"/>
              <a:t> </a:t>
            </a:r>
            <a:r>
              <a:rPr lang="de-DE" err="1"/>
              <a:t>patients</a:t>
            </a:r>
            <a:r>
              <a:rPr lang="de-DE"/>
              <a:t> </a:t>
            </a:r>
            <a:r>
              <a:rPr lang="de-DE" err="1"/>
              <a:t>and</a:t>
            </a:r>
            <a:r>
              <a:rPr lang="de-DE"/>
              <a:t> AEs </a:t>
            </a:r>
            <a:r>
              <a:rPr lang="de-DE" err="1"/>
              <a:t>of</a:t>
            </a:r>
            <a:r>
              <a:rPr lang="de-DE"/>
              <a:t> </a:t>
            </a:r>
            <a:r>
              <a:rPr lang="de-DE" err="1"/>
              <a:t>interest</a:t>
            </a:r>
            <a:r>
              <a:rPr lang="de-DE"/>
              <a:t> </a:t>
            </a:r>
            <a:r>
              <a:rPr lang="de-DE" err="1"/>
              <a:t>independent</a:t>
            </a:r>
            <a:r>
              <a:rPr lang="de-DE"/>
              <a:t> </a:t>
            </a:r>
            <a:r>
              <a:rPr lang="de-DE" err="1"/>
              <a:t>from</a:t>
            </a:r>
            <a:r>
              <a:rPr lang="de-DE"/>
              <a:t> </a:t>
            </a:r>
            <a:r>
              <a:rPr lang="de-DE" err="1"/>
              <a:t>incidence</a:t>
            </a:r>
            <a:r>
              <a:rPr lang="de-DE"/>
              <a:t> </a:t>
            </a:r>
          </a:p>
        </p:txBody>
      </p:sp>
      <p:graphicFrame>
        <p:nvGraphicFramePr>
          <p:cNvPr id="9" name="Table 2">
            <a:extLst>
              <a:ext uri="{FF2B5EF4-FFF2-40B4-BE49-F238E27FC236}">
                <a16:creationId xmlns:a16="http://schemas.microsoft.com/office/drawing/2014/main" id="{DBBECE33-2428-4CE5-AC60-03647296D974}"/>
              </a:ext>
            </a:extLst>
          </p:cNvPr>
          <p:cNvGraphicFramePr>
            <a:graphicFrameLocks noGrp="1"/>
          </p:cNvGraphicFramePr>
          <p:nvPr>
            <p:extLst>
              <p:ext uri="{D42A27DB-BD31-4B8C-83A1-F6EECF244321}">
                <p14:modId xmlns:p14="http://schemas.microsoft.com/office/powerpoint/2010/main" val="3029487602"/>
              </p:ext>
            </p:extLst>
          </p:nvPr>
        </p:nvGraphicFramePr>
        <p:xfrm>
          <a:off x="410348" y="1808163"/>
          <a:ext cx="11374084" cy="3352800"/>
        </p:xfrm>
        <a:graphic>
          <a:graphicData uri="http://schemas.openxmlformats.org/drawingml/2006/table">
            <a:tbl>
              <a:tblPr firstRow="1" bandRow="1">
                <a:tableStyleId>{5C22544A-7EE6-4342-B048-85BDC9FD1C3A}</a:tableStyleId>
              </a:tblPr>
              <a:tblGrid>
                <a:gridCol w="3869688">
                  <a:extLst>
                    <a:ext uri="{9D8B030D-6E8A-4147-A177-3AD203B41FA5}">
                      <a16:colId xmlns:a16="http://schemas.microsoft.com/office/drawing/2014/main" val="1341632666"/>
                    </a:ext>
                  </a:extLst>
                </a:gridCol>
                <a:gridCol w="1876099">
                  <a:extLst>
                    <a:ext uri="{9D8B030D-6E8A-4147-A177-3AD203B41FA5}">
                      <a16:colId xmlns:a16="http://schemas.microsoft.com/office/drawing/2014/main" val="2523040704"/>
                    </a:ext>
                  </a:extLst>
                </a:gridCol>
                <a:gridCol w="1876099">
                  <a:extLst>
                    <a:ext uri="{9D8B030D-6E8A-4147-A177-3AD203B41FA5}">
                      <a16:colId xmlns:a16="http://schemas.microsoft.com/office/drawing/2014/main" val="2802040039"/>
                    </a:ext>
                  </a:extLst>
                </a:gridCol>
                <a:gridCol w="1876099">
                  <a:extLst>
                    <a:ext uri="{9D8B030D-6E8A-4147-A177-3AD203B41FA5}">
                      <a16:colId xmlns:a16="http://schemas.microsoft.com/office/drawing/2014/main" val="785350459"/>
                    </a:ext>
                  </a:extLst>
                </a:gridCol>
                <a:gridCol w="1876099">
                  <a:extLst>
                    <a:ext uri="{9D8B030D-6E8A-4147-A177-3AD203B41FA5}">
                      <a16:colId xmlns:a16="http://schemas.microsoft.com/office/drawing/2014/main" val="3163689328"/>
                    </a:ext>
                  </a:extLst>
                </a:gridCol>
              </a:tblGrid>
              <a:tr h="0">
                <a:tc>
                  <a:txBody>
                    <a:bodyPr/>
                    <a:lstStyle/>
                    <a:p>
                      <a:endParaRPr lang="en-US" sz="1600"/>
                    </a:p>
                  </a:txBody>
                  <a:tcPr anchor="ctr"/>
                </a:tc>
                <a:tc>
                  <a:txBody>
                    <a:bodyPr/>
                    <a:lstStyle/>
                    <a:p>
                      <a:pPr algn="ctr"/>
                      <a:r>
                        <a:rPr lang="en-US" sz="1600"/>
                        <a:t>CIT</a:t>
                      </a:r>
                    </a:p>
                  </a:txBody>
                  <a:tcPr anchor="ctr">
                    <a:solidFill>
                      <a:schemeClr val="accent6"/>
                    </a:solidFill>
                  </a:tcPr>
                </a:tc>
                <a:tc>
                  <a:txBody>
                    <a:bodyPr/>
                    <a:lstStyle/>
                    <a:p>
                      <a:pPr algn="ctr"/>
                      <a:r>
                        <a:rPr lang="en-US" sz="1600"/>
                        <a:t>RVe</a:t>
                      </a:r>
                    </a:p>
                  </a:txBody>
                  <a:tcPr anchor="ctr">
                    <a:solidFill>
                      <a:schemeClr val="bg2"/>
                    </a:solidFill>
                  </a:tcPr>
                </a:tc>
                <a:tc>
                  <a:txBody>
                    <a:bodyPr/>
                    <a:lstStyle/>
                    <a:p>
                      <a:pPr algn="ctr"/>
                      <a:r>
                        <a:rPr lang="en-US" sz="1600"/>
                        <a:t>GVe</a:t>
                      </a:r>
                    </a:p>
                  </a:txBody>
                  <a:tcPr anchor="ctr">
                    <a:solidFill>
                      <a:schemeClr val="accent3"/>
                    </a:solidFill>
                  </a:tcPr>
                </a:tc>
                <a:tc>
                  <a:txBody>
                    <a:bodyPr/>
                    <a:lstStyle/>
                    <a:p>
                      <a:pPr algn="ctr"/>
                      <a:r>
                        <a:rPr lang="en-US" sz="1600"/>
                        <a:t>GIVe</a:t>
                      </a:r>
                    </a:p>
                  </a:txBody>
                  <a:tcPr anchor="ctr">
                    <a:solidFill>
                      <a:schemeClr val="accent5"/>
                    </a:solidFill>
                  </a:tcPr>
                </a:tc>
                <a:extLst>
                  <a:ext uri="{0D108BD9-81ED-4DB2-BD59-A6C34878D82A}">
                    <a16:rowId xmlns:a16="http://schemas.microsoft.com/office/drawing/2014/main" val="3779356035"/>
                  </a:ext>
                </a:extLst>
              </a:tr>
              <a:tr h="0">
                <a:tc>
                  <a:txBody>
                    <a:bodyPr/>
                    <a:lstStyle/>
                    <a:p>
                      <a:r>
                        <a:rPr lang="en-US" sz="1600" b="1"/>
                        <a:t>All patients [SP]</a:t>
                      </a:r>
                    </a:p>
                  </a:txBody>
                  <a:tcPr anchor="ctr"/>
                </a:tc>
                <a:tc>
                  <a:txBody>
                    <a:bodyPr/>
                    <a:lstStyle/>
                    <a:p>
                      <a:pPr algn="ctr"/>
                      <a:r>
                        <a:rPr lang="en-US" sz="1600" b="1"/>
                        <a:t>216</a:t>
                      </a:r>
                    </a:p>
                  </a:txBody>
                  <a:tcPr anchor="ctr"/>
                </a:tc>
                <a:tc>
                  <a:txBody>
                    <a:bodyPr/>
                    <a:lstStyle/>
                    <a:p>
                      <a:pPr algn="ctr"/>
                      <a:r>
                        <a:rPr lang="en-US" sz="1600" b="1"/>
                        <a:t>237</a:t>
                      </a:r>
                    </a:p>
                  </a:txBody>
                  <a:tcPr anchor="ctr"/>
                </a:tc>
                <a:tc>
                  <a:txBody>
                    <a:bodyPr/>
                    <a:lstStyle/>
                    <a:p>
                      <a:pPr algn="ctr"/>
                      <a:r>
                        <a:rPr lang="en-US" sz="1600" b="1"/>
                        <a:t>228</a:t>
                      </a:r>
                    </a:p>
                  </a:txBody>
                  <a:tcPr anchor="ctr"/>
                </a:tc>
                <a:tc>
                  <a:txBody>
                    <a:bodyPr/>
                    <a:lstStyle/>
                    <a:p>
                      <a:pPr algn="ctr"/>
                      <a:r>
                        <a:rPr lang="en-US" sz="1600" b="1"/>
                        <a:t>231</a:t>
                      </a:r>
                    </a:p>
                  </a:txBody>
                  <a:tcPr anchor="ctr"/>
                </a:tc>
                <a:extLst>
                  <a:ext uri="{0D108BD9-81ED-4DB2-BD59-A6C34878D82A}">
                    <a16:rowId xmlns:a16="http://schemas.microsoft.com/office/drawing/2014/main" val="3745259342"/>
                  </a:ext>
                </a:extLst>
              </a:tr>
              <a:tr h="0">
                <a:tc>
                  <a:txBody>
                    <a:bodyPr/>
                    <a:lstStyle/>
                    <a:p>
                      <a:r>
                        <a:rPr lang="en-US" sz="1600" b="0"/>
                        <a:t>Anemia</a:t>
                      </a:r>
                    </a:p>
                  </a:txBody>
                  <a:tcPr anchor="ctr"/>
                </a:tc>
                <a:tc>
                  <a:txBody>
                    <a:bodyPr/>
                    <a:lstStyle/>
                    <a:p>
                      <a:pPr algn="ctr"/>
                      <a:r>
                        <a:rPr lang="en-US" sz="1600" b="0"/>
                        <a:t>16 (7.4)</a:t>
                      </a:r>
                    </a:p>
                  </a:txBody>
                  <a:tcPr anchor="ctr"/>
                </a:tc>
                <a:tc>
                  <a:txBody>
                    <a:bodyPr/>
                    <a:lstStyle/>
                    <a:p>
                      <a:pPr algn="ctr"/>
                      <a:r>
                        <a:rPr lang="en-US" sz="1600" b="0"/>
                        <a:t>9 (3.8)</a:t>
                      </a:r>
                    </a:p>
                  </a:txBody>
                  <a:tcPr anchor="ctr"/>
                </a:tc>
                <a:tc>
                  <a:txBody>
                    <a:bodyPr/>
                    <a:lstStyle/>
                    <a:p>
                      <a:pPr algn="ctr"/>
                      <a:r>
                        <a:rPr lang="en-US" sz="1600" b="0"/>
                        <a:t>11 (4.8)</a:t>
                      </a:r>
                    </a:p>
                  </a:txBody>
                  <a:tcPr anchor="ctr"/>
                </a:tc>
                <a:tc>
                  <a:txBody>
                    <a:bodyPr/>
                    <a:lstStyle/>
                    <a:p>
                      <a:pPr algn="ctr"/>
                      <a:r>
                        <a:rPr lang="en-US" sz="1600" b="0"/>
                        <a:t>9 (3.9)</a:t>
                      </a:r>
                    </a:p>
                  </a:txBody>
                  <a:tcPr anchor="ctr"/>
                </a:tc>
                <a:extLst>
                  <a:ext uri="{0D108BD9-81ED-4DB2-BD59-A6C34878D82A}">
                    <a16:rowId xmlns:a16="http://schemas.microsoft.com/office/drawing/2014/main" val="2101092233"/>
                  </a:ext>
                </a:extLst>
              </a:tr>
              <a:tr h="0">
                <a:tc>
                  <a:txBody>
                    <a:bodyPr/>
                    <a:lstStyle/>
                    <a:p>
                      <a:r>
                        <a:rPr lang="en-US" sz="1600" b="0"/>
                        <a:t>Neutropenia</a:t>
                      </a:r>
                    </a:p>
                  </a:txBody>
                  <a:tcPr anchor="ctr"/>
                </a:tc>
                <a:tc>
                  <a:txBody>
                    <a:bodyPr/>
                    <a:lstStyle/>
                    <a:p>
                      <a:pPr algn="ctr"/>
                      <a:r>
                        <a:rPr lang="en-US" sz="1600" b="0"/>
                        <a:t>113 (52.3)</a:t>
                      </a:r>
                    </a:p>
                  </a:txBody>
                  <a:tcPr anchor="ctr"/>
                </a:tc>
                <a:tc>
                  <a:txBody>
                    <a:bodyPr/>
                    <a:lstStyle/>
                    <a:p>
                      <a:pPr algn="ctr"/>
                      <a:r>
                        <a:rPr lang="en-US" sz="1600" b="0"/>
                        <a:t>109 (46.0)</a:t>
                      </a:r>
                    </a:p>
                  </a:txBody>
                  <a:tcPr anchor="ctr"/>
                </a:tc>
                <a:tc>
                  <a:txBody>
                    <a:bodyPr/>
                    <a:lstStyle/>
                    <a:p>
                      <a:pPr algn="ctr"/>
                      <a:r>
                        <a:rPr lang="en-US" sz="1600" b="0"/>
                        <a:t>127 (55.7)</a:t>
                      </a:r>
                    </a:p>
                  </a:txBody>
                  <a:tcPr anchor="ctr"/>
                </a:tc>
                <a:tc>
                  <a:txBody>
                    <a:bodyPr/>
                    <a:lstStyle/>
                    <a:p>
                      <a:pPr algn="ctr"/>
                      <a:r>
                        <a:rPr lang="en-US" sz="1600" b="0"/>
                        <a:t>112 (48.5)</a:t>
                      </a:r>
                    </a:p>
                  </a:txBody>
                  <a:tcPr anchor="ctr"/>
                </a:tc>
                <a:extLst>
                  <a:ext uri="{0D108BD9-81ED-4DB2-BD59-A6C34878D82A}">
                    <a16:rowId xmlns:a16="http://schemas.microsoft.com/office/drawing/2014/main" val="1571633455"/>
                  </a:ext>
                </a:extLst>
              </a:tr>
              <a:tr h="0">
                <a:tc>
                  <a:txBody>
                    <a:bodyPr/>
                    <a:lstStyle/>
                    <a:p>
                      <a:r>
                        <a:rPr lang="en-US" sz="1600" b="0"/>
                        <a:t>Thrombocytopenia</a:t>
                      </a:r>
                    </a:p>
                  </a:txBody>
                  <a:tcPr anchor="ctr"/>
                </a:tc>
                <a:tc>
                  <a:txBody>
                    <a:bodyPr/>
                    <a:lstStyle/>
                    <a:p>
                      <a:pPr algn="ctr"/>
                      <a:r>
                        <a:rPr lang="en-US" sz="1600" b="0"/>
                        <a:t>22 (10.2)</a:t>
                      </a:r>
                    </a:p>
                  </a:txBody>
                  <a:tcPr anchor="ctr"/>
                </a:tc>
                <a:tc>
                  <a:txBody>
                    <a:bodyPr/>
                    <a:lstStyle/>
                    <a:p>
                      <a:pPr algn="ctr"/>
                      <a:r>
                        <a:rPr lang="en-US" sz="1600" b="0"/>
                        <a:t>10 (4.2)</a:t>
                      </a:r>
                    </a:p>
                  </a:txBody>
                  <a:tcPr anchor="ctr"/>
                </a:tc>
                <a:tc>
                  <a:txBody>
                    <a:bodyPr/>
                    <a:lstStyle/>
                    <a:p>
                      <a:pPr algn="ctr"/>
                      <a:r>
                        <a:rPr lang="en-US" sz="1600" b="0"/>
                        <a:t>42 (18.4)</a:t>
                      </a:r>
                    </a:p>
                  </a:txBody>
                  <a:tcPr anchor="ctr"/>
                </a:tc>
                <a:tc>
                  <a:txBody>
                    <a:bodyPr/>
                    <a:lstStyle/>
                    <a:p>
                      <a:pPr algn="ctr"/>
                      <a:r>
                        <a:rPr lang="en-US" sz="1600" b="0"/>
                        <a:t>37 (16.0)</a:t>
                      </a:r>
                    </a:p>
                  </a:txBody>
                  <a:tcPr anchor="ctr"/>
                </a:tc>
                <a:extLst>
                  <a:ext uri="{0D108BD9-81ED-4DB2-BD59-A6C34878D82A}">
                    <a16:rowId xmlns:a16="http://schemas.microsoft.com/office/drawing/2014/main" val="2413393468"/>
                  </a:ext>
                </a:extLst>
              </a:tr>
              <a:tr h="0">
                <a:tc>
                  <a:txBody>
                    <a:bodyPr/>
                    <a:lstStyle/>
                    <a:p>
                      <a:r>
                        <a:rPr lang="en-US" sz="1600" b="1"/>
                        <a:t>Febrile neutropenia</a:t>
                      </a:r>
                    </a:p>
                  </a:txBody>
                  <a:tcPr anchor="ctr"/>
                </a:tc>
                <a:tc>
                  <a:txBody>
                    <a:bodyPr/>
                    <a:lstStyle/>
                    <a:p>
                      <a:pPr algn="ctr"/>
                      <a:r>
                        <a:rPr lang="en-US" sz="1600" b="1"/>
                        <a:t>24 (11.1)</a:t>
                      </a:r>
                    </a:p>
                  </a:txBody>
                  <a:tcPr anchor="ctr"/>
                </a:tc>
                <a:tc>
                  <a:txBody>
                    <a:bodyPr/>
                    <a:lstStyle/>
                    <a:p>
                      <a:pPr algn="ctr"/>
                      <a:r>
                        <a:rPr lang="en-US" sz="1600" b="1"/>
                        <a:t>10 (4.2)</a:t>
                      </a:r>
                    </a:p>
                  </a:txBody>
                  <a:tcPr anchor="ctr"/>
                </a:tc>
                <a:tc>
                  <a:txBody>
                    <a:bodyPr/>
                    <a:lstStyle/>
                    <a:p>
                      <a:pPr algn="ctr"/>
                      <a:r>
                        <a:rPr lang="en-US" sz="1600" b="1"/>
                        <a:t>7 (3.1)</a:t>
                      </a:r>
                    </a:p>
                  </a:txBody>
                  <a:tcPr anchor="ctr"/>
                </a:tc>
                <a:tc>
                  <a:txBody>
                    <a:bodyPr/>
                    <a:lstStyle/>
                    <a:p>
                      <a:pPr algn="ctr"/>
                      <a:r>
                        <a:rPr lang="en-US" sz="1600" b="1"/>
                        <a:t>18 (7.8)</a:t>
                      </a:r>
                    </a:p>
                  </a:txBody>
                  <a:tcPr anchor="ctr"/>
                </a:tc>
                <a:extLst>
                  <a:ext uri="{0D108BD9-81ED-4DB2-BD59-A6C34878D82A}">
                    <a16:rowId xmlns:a16="http://schemas.microsoft.com/office/drawing/2014/main" val="2383036667"/>
                  </a:ext>
                </a:extLst>
              </a:tr>
              <a:tr h="0">
                <a:tc>
                  <a:txBody>
                    <a:bodyPr/>
                    <a:lstStyle/>
                    <a:p>
                      <a:r>
                        <a:rPr lang="en-US" sz="1600" b="1"/>
                        <a:t>Infections</a:t>
                      </a:r>
                    </a:p>
                  </a:txBody>
                  <a:tcPr anchor="ctr"/>
                </a:tc>
                <a:tc>
                  <a:txBody>
                    <a:bodyPr/>
                    <a:lstStyle/>
                    <a:p>
                      <a:pPr algn="ctr"/>
                      <a:r>
                        <a:rPr lang="en-US" sz="1600" b="1"/>
                        <a:t>43 (19.9)</a:t>
                      </a:r>
                    </a:p>
                  </a:txBody>
                  <a:tcPr anchor="ctr"/>
                </a:tc>
                <a:tc>
                  <a:txBody>
                    <a:bodyPr/>
                    <a:lstStyle/>
                    <a:p>
                      <a:pPr algn="ctr"/>
                      <a:r>
                        <a:rPr lang="en-US" sz="1600" b="1"/>
                        <a:t>27 (11.4)</a:t>
                      </a:r>
                    </a:p>
                  </a:txBody>
                  <a:tcPr anchor="ctr"/>
                </a:tc>
                <a:tc>
                  <a:txBody>
                    <a:bodyPr/>
                    <a:lstStyle/>
                    <a:p>
                      <a:pPr algn="ctr"/>
                      <a:r>
                        <a:rPr lang="en-US" sz="1600" b="1"/>
                        <a:t>32 (14.0)</a:t>
                      </a:r>
                    </a:p>
                  </a:txBody>
                  <a:tcPr anchor="ctr"/>
                </a:tc>
                <a:tc>
                  <a:txBody>
                    <a:bodyPr/>
                    <a:lstStyle/>
                    <a:p>
                      <a:pPr algn="ctr"/>
                      <a:r>
                        <a:rPr lang="en-US" sz="1600" b="1"/>
                        <a:t>51 (22.1)</a:t>
                      </a:r>
                    </a:p>
                  </a:txBody>
                  <a:tcPr anchor="ctr"/>
                </a:tc>
                <a:extLst>
                  <a:ext uri="{0D108BD9-81ED-4DB2-BD59-A6C34878D82A}">
                    <a16:rowId xmlns:a16="http://schemas.microsoft.com/office/drawing/2014/main" val="3460213587"/>
                  </a:ext>
                </a:extLst>
              </a:tr>
              <a:tr h="0">
                <a:tc>
                  <a:txBody>
                    <a:bodyPr/>
                    <a:lstStyle/>
                    <a:p>
                      <a:r>
                        <a:rPr lang="en-US" sz="1600" b="1"/>
                        <a:t>Tumor lysis syndrome*</a:t>
                      </a:r>
                    </a:p>
                  </a:txBody>
                  <a:tcPr anchor="ctr"/>
                </a:tc>
                <a:tc>
                  <a:txBody>
                    <a:bodyPr/>
                    <a:lstStyle/>
                    <a:p>
                      <a:pPr algn="ctr"/>
                      <a:r>
                        <a:rPr lang="en-US" sz="1600" b="1"/>
                        <a:t>9 (4.2)</a:t>
                      </a:r>
                    </a:p>
                  </a:txBody>
                  <a:tcPr anchor="ctr"/>
                </a:tc>
                <a:tc>
                  <a:txBody>
                    <a:bodyPr/>
                    <a:lstStyle/>
                    <a:p>
                      <a:pPr algn="ctr"/>
                      <a:r>
                        <a:rPr lang="en-US" sz="1600" b="1"/>
                        <a:t>24 (10.1)</a:t>
                      </a:r>
                    </a:p>
                  </a:txBody>
                  <a:tcPr anchor="ctr"/>
                </a:tc>
                <a:tc>
                  <a:txBody>
                    <a:bodyPr/>
                    <a:lstStyle/>
                    <a:p>
                      <a:pPr algn="ctr"/>
                      <a:r>
                        <a:rPr lang="en-US" sz="1600" b="1"/>
                        <a:t>20 (8.8)</a:t>
                      </a:r>
                    </a:p>
                  </a:txBody>
                  <a:tcPr anchor="ctr"/>
                </a:tc>
                <a:tc>
                  <a:txBody>
                    <a:bodyPr/>
                    <a:lstStyle/>
                    <a:p>
                      <a:pPr algn="ctr"/>
                      <a:r>
                        <a:rPr lang="en-US" sz="1600" b="1"/>
                        <a:t>15 (6.5)</a:t>
                      </a:r>
                    </a:p>
                  </a:txBody>
                  <a:tcPr anchor="ctr"/>
                </a:tc>
                <a:extLst>
                  <a:ext uri="{0D108BD9-81ED-4DB2-BD59-A6C34878D82A}">
                    <a16:rowId xmlns:a16="http://schemas.microsoft.com/office/drawing/2014/main" val="2842030210"/>
                  </a:ext>
                </a:extLst>
              </a:tr>
              <a:tr h="0">
                <a:tc>
                  <a:txBody>
                    <a:bodyPr/>
                    <a:lstStyle/>
                    <a:p>
                      <a:r>
                        <a:rPr lang="en-US" sz="1600" b="0"/>
                        <a:t>Bleeding events</a:t>
                      </a:r>
                    </a:p>
                  </a:txBody>
                  <a:tcPr anchor="ctr"/>
                </a:tc>
                <a:tc>
                  <a:txBody>
                    <a:bodyPr/>
                    <a:lstStyle/>
                    <a:p>
                      <a:pPr algn="ctr"/>
                      <a:r>
                        <a:rPr lang="en-US" sz="1600" b="0"/>
                        <a:t>1 (0.5)</a:t>
                      </a:r>
                    </a:p>
                  </a:txBody>
                  <a:tcPr anchor="ctr"/>
                </a:tc>
                <a:tc>
                  <a:txBody>
                    <a:bodyPr/>
                    <a:lstStyle/>
                    <a:p>
                      <a:pPr algn="ctr"/>
                      <a:r>
                        <a:rPr lang="en-US" sz="1600" b="0"/>
                        <a:t>1 (0.4)</a:t>
                      </a:r>
                    </a:p>
                  </a:txBody>
                  <a:tcPr anchor="ctr"/>
                </a:tc>
                <a:tc>
                  <a:txBody>
                    <a:bodyPr/>
                    <a:lstStyle/>
                    <a:p>
                      <a:pPr algn="ctr"/>
                      <a:r>
                        <a:rPr lang="en-US" sz="1600" b="0"/>
                        <a:t>1 (0.4)</a:t>
                      </a:r>
                    </a:p>
                  </a:txBody>
                  <a:tcPr anchor="ctr"/>
                </a:tc>
                <a:tc>
                  <a:txBody>
                    <a:bodyPr/>
                    <a:lstStyle/>
                    <a:p>
                      <a:pPr algn="ctr"/>
                      <a:r>
                        <a:rPr lang="en-US" sz="1600" b="0">
                          <a:solidFill>
                            <a:srgbClr val="530E10"/>
                          </a:solidFill>
                        </a:rPr>
                        <a:t>4 (1.7)</a:t>
                      </a:r>
                    </a:p>
                  </a:txBody>
                  <a:tcPr anchor="ctr"/>
                </a:tc>
                <a:extLst>
                  <a:ext uri="{0D108BD9-81ED-4DB2-BD59-A6C34878D82A}">
                    <a16:rowId xmlns:a16="http://schemas.microsoft.com/office/drawing/2014/main" val="1448016275"/>
                  </a:ext>
                </a:extLst>
              </a:tr>
              <a:tr h="0">
                <a:tc>
                  <a:txBody>
                    <a:bodyPr/>
                    <a:lstStyle/>
                    <a:p>
                      <a:r>
                        <a:rPr lang="en-US" sz="1600" b="0"/>
                        <a:t>Atrial fibrillation</a:t>
                      </a:r>
                    </a:p>
                  </a:txBody>
                  <a:tcPr anchor="ctr"/>
                </a:tc>
                <a:tc>
                  <a:txBody>
                    <a:bodyPr/>
                    <a:lstStyle/>
                    <a:p>
                      <a:pPr algn="ctr"/>
                      <a:r>
                        <a:rPr lang="en-US" sz="1600" b="0"/>
                        <a:t>1 (0.5)</a:t>
                      </a:r>
                    </a:p>
                  </a:txBody>
                  <a:tcPr anchor="ctr"/>
                </a:tc>
                <a:tc>
                  <a:txBody>
                    <a:bodyPr/>
                    <a:lstStyle/>
                    <a:p>
                      <a:pPr algn="ctr"/>
                      <a:r>
                        <a:rPr lang="en-US" sz="1600" b="0"/>
                        <a:t>1 (0.4)</a:t>
                      </a:r>
                    </a:p>
                  </a:txBody>
                  <a:tcPr anchor="ctr"/>
                </a:tc>
                <a:tc>
                  <a:txBody>
                    <a:bodyPr/>
                    <a:lstStyle/>
                    <a:p>
                      <a:pPr algn="ctr"/>
                      <a:r>
                        <a:rPr lang="en-US" sz="1600" b="0"/>
                        <a:t>0</a:t>
                      </a:r>
                    </a:p>
                  </a:txBody>
                  <a:tcPr anchor="ctr"/>
                </a:tc>
                <a:tc>
                  <a:txBody>
                    <a:bodyPr/>
                    <a:lstStyle/>
                    <a:p>
                      <a:pPr algn="ctr"/>
                      <a:r>
                        <a:rPr lang="en-US" sz="1600" b="0">
                          <a:solidFill>
                            <a:srgbClr val="530E10"/>
                          </a:solidFill>
                        </a:rPr>
                        <a:t>6 (2.6)</a:t>
                      </a:r>
                    </a:p>
                  </a:txBody>
                  <a:tcPr anchor="ctr"/>
                </a:tc>
                <a:extLst>
                  <a:ext uri="{0D108BD9-81ED-4DB2-BD59-A6C34878D82A}">
                    <a16:rowId xmlns:a16="http://schemas.microsoft.com/office/drawing/2014/main" val="3123961393"/>
                  </a:ext>
                </a:extLst>
              </a:tr>
            </a:tbl>
          </a:graphicData>
        </a:graphic>
      </p:graphicFrame>
      <p:sp>
        <p:nvSpPr>
          <p:cNvPr id="4" name="Titel 3">
            <a:extLst>
              <a:ext uri="{FF2B5EF4-FFF2-40B4-BE49-F238E27FC236}">
                <a16:creationId xmlns:a16="http://schemas.microsoft.com/office/drawing/2014/main" id="{815E2B17-947B-5649-B149-2D62FC2075D8}"/>
              </a:ext>
            </a:extLst>
          </p:cNvPr>
          <p:cNvSpPr>
            <a:spLocks noGrp="1"/>
          </p:cNvSpPr>
          <p:nvPr>
            <p:ph type="title"/>
          </p:nvPr>
        </p:nvSpPr>
        <p:spPr/>
        <p:txBody>
          <a:bodyPr/>
          <a:lstStyle/>
          <a:p>
            <a:r>
              <a:rPr lang="de-DE"/>
              <a:t>CTC Grade ≥3 AEs </a:t>
            </a:r>
            <a:r>
              <a:rPr lang="de-DE" err="1"/>
              <a:t>overview</a:t>
            </a:r>
            <a:endParaRPr lang="de-DE"/>
          </a:p>
        </p:txBody>
      </p:sp>
      <p:sp>
        <p:nvSpPr>
          <p:cNvPr id="16" name="Fußzeilenplatzhalter 15">
            <a:extLst>
              <a:ext uri="{FF2B5EF4-FFF2-40B4-BE49-F238E27FC236}">
                <a16:creationId xmlns:a16="http://schemas.microsoft.com/office/drawing/2014/main" id="{44E5D500-AAA7-3745-B83E-D845AE4312F7}"/>
              </a:ext>
            </a:extLst>
          </p:cNvPr>
          <p:cNvSpPr>
            <a:spLocks noGrp="1"/>
          </p:cNvSpPr>
          <p:nvPr>
            <p:ph type="ftr" sz="quarter" idx="11"/>
          </p:nvPr>
        </p:nvSpPr>
        <p:spPr>
          <a:xfrm>
            <a:off x="417601" y="6356349"/>
            <a:ext cx="5533938" cy="385200"/>
          </a:xfrm>
        </p:spPr>
        <p:txBody>
          <a:bodyPr/>
          <a:lstStyle/>
          <a:p>
            <a:r>
              <a:rPr lang="en-GB"/>
              <a:t>*Including clinical and laboratory TLS according to Cairo-Bishop</a:t>
            </a:r>
          </a:p>
          <a:p>
            <a:r>
              <a:rPr lang="en-GB"/>
              <a:t>AE, adverse event; CIT, chemoimmunotherapy; CTC, Common Toxicity Criteria; GIVe, obinutuzumab + ibrutinib + venetoclax; GVe, obinutuzumab + venetoclax; RVe, rituximab + venetoclax</a:t>
            </a:r>
          </a:p>
          <a:p>
            <a:r>
              <a:rPr lang="en-GB" b="1"/>
              <a:t>Eichhorst, B. Abstract 71 presented at ASH 2021.</a:t>
            </a:r>
          </a:p>
        </p:txBody>
      </p:sp>
    </p:spTree>
    <p:extLst>
      <p:ext uri="{BB962C8B-B14F-4D97-AF65-F5344CB8AC3E}">
        <p14:creationId xmlns:p14="http://schemas.microsoft.com/office/powerpoint/2010/main" val="4063117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CTC Grade 5 AEs</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baseline="30000">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Others: suicide, RT; </a:t>
            </a:r>
            <a:r>
              <a:rPr lang="en-US" baseline="30000">
                <a:latin typeface="Arial" panose="020B0604020202020204" pitchFamily="34" charset="0"/>
                <a:cs typeface="Arial" panose="020B0604020202020204" pitchFamily="34" charset="0"/>
              </a:rPr>
              <a:t>b</a:t>
            </a:r>
            <a:r>
              <a:rPr lang="en-US">
                <a:latin typeface="Arial" panose="020B0604020202020204" pitchFamily="34" charset="0"/>
                <a:cs typeface="Arial" panose="020B0604020202020204" pitchFamily="34" charset="0"/>
              </a:rPr>
              <a:t>others: toxic leukoencephalopathy; </a:t>
            </a:r>
            <a:r>
              <a:rPr lang="en-US" baseline="30000">
                <a:latin typeface="Arial" panose="020B0604020202020204" pitchFamily="34" charset="0"/>
                <a:cs typeface="Arial" panose="020B0604020202020204" pitchFamily="34" charset="0"/>
              </a:rPr>
              <a:t>c</a:t>
            </a:r>
            <a:r>
              <a:rPr lang="en-US">
                <a:latin typeface="Arial" panose="020B0604020202020204" pitchFamily="34" charset="0"/>
                <a:cs typeface="Arial" panose="020B0604020202020204" pitchFamily="34" charset="0"/>
              </a:rPr>
              <a:t>other: cardiac arrest; </a:t>
            </a:r>
            <a:r>
              <a:rPr lang="en-US" baseline="30000">
                <a:latin typeface="Arial" panose="020B0604020202020204" pitchFamily="34" charset="0"/>
                <a:cs typeface="Arial" panose="020B0604020202020204" pitchFamily="34" charset="0"/>
              </a:rPr>
              <a:t>d</a:t>
            </a:r>
            <a:r>
              <a:rPr lang="en-US">
                <a:latin typeface="Arial" panose="020B0604020202020204" pitchFamily="34" charset="0"/>
                <a:cs typeface="Arial" panose="020B0604020202020204" pitchFamily="34" charset="0"/>
              </a:rPr>
              <a:t>other: respiratory failure.</a:t>
            </a:r>
          </a:p>
          <a:p>
            <a:r>
              <a:rPr lang="en-US">
                <a:latin typeface="Arial" panose="020B0604020202020204" pitchFamily="34" charset="0"/>
                <a:cs typeface="Arial" panose="020B0604020202020204" pitchFamily="34" charset="0"/>
              </a:rPr>
              <a:t>AE, adverse event; CIT, chemoimmunotherapy; CTC, Common Toxicity Criteria; EOT, end of treatment; GIVe, obinutuzumab + ibrutinib + venetoclax; GVe, obinutuzumab + venetoclax; RT, Richter's’ transformation; RVe, rituximab + venetoclax. </a:t>
            </a:r>
          </a:p>
          <a:p>
            <a:r>
              <a:rPr lang="en-US" b="1">
                <a:latin typeface="Arial" panose="020B0604020202020204" pitchFamily="34" charset="0"/>
                <a:cs typeface="Arial" panose="020B0604020202020204" pitchFamily="34" charset="0"/>
              </a:rPr>
              <a:t>Eichhorst, B. Abstract 71 presented at ASH 2021</a:t>
            </a:r>
            <a:r>
              <a:rPr lang="en-US">
                <a:latin typeface="Arial" panose="020B0604020202020204" pitchFamily="34" charset="0"/>
                <a:cs typeface="Arial" panose="020B0604020202020204" pitchFamily="34" charset="0"/>
              </a:rPr>
              <a:t>.</a:t>
            </a:r>
          </a:p>
        </p:txBody>
      </p:sp>
      <p:graphicFrame>
        <p:nvGraphicFramePr>
          <p:cNvPr id="9" name="Table 2">
            <a:extLst>
              <a:ext uri="{FF2B5EF4-FFF2-40B4-BE49-F238E27FC236}">
                <a16:creationId xmlns:a16="http://schemas.microsoft.com/office/drawing/2014/main" id="{25D11D70-BA7A-482F-91FD-C5956DAD6233}"/>
              </a:ext>
            </a:extLst>
          </p:cNvPr>
          <p:cNvGraphicFramePr>
            <a:graphicFrameLocks noGrp="1"/>
          </p:cNvGraphicFramePr>
          <p:nvPr>
            <p:extLst>
              <p:ext uri="{D42A27DB-BD31-4B8C-83A1-F6EECF244321}">
                <p14:modId xmlns:p14="http://schemas.microsoft.com/office/powerpoint/2010/main" val="3885387934"/>
              </p:ext>
            </p:extLst>
          </p:nvPr>
        </p:nvGraphicFramePr>
        <p:xfrm>
          <a:off x="407988" y="1808163"/>
          <a:ext cx="11371645" cy="3596640"/>
        </p:xfrm>
        <a:graphic>
          <a:graphicData uri="http://schemas.openxmlformats.org/drawingml/2006/table">
            <a:tbl>
              <a:tblPr firstRow="1" bandRow="1">
                <a:tableStyleId>{5C22544A-7EE6-4342-B048-85BDC9FD1C3A}</a:tableStyleId>
              </a:tblPr>
              <a:tblGrid>
                <a:gridCol w="4593600">
                  <a:extLst>
                    <a:ext uri="{9D8B030D-6E8A-4147-A177-3AD203B41FA5}">
                      <a16:colId xmlns:a16="http://schemas.microsoft.com/office/drawing/2014/main" val="1341632666"/>
                    </a:ext>
                  </a:extLst>
                </a:gridCol>
                <a:gridCol w="1355609">
                  <a:extLst>
                    <a:ext uri="{9D8B030D-6E8A-4147-A177-3AD203B41FA5}">
                      <a16:colId xmlns:a16="http://schemas.microsoft.com/office/drawing/2014/main" val="2523040704"/>
                    </a:ext>
                  </a:extLst>
                </a:gridCol>
                <a:gridCol w="1355609">
                  <a:extLst>
                    <a:ext uri="{9D8B030D-6E8A-4147-A177-3AD203B41FA5}">
                      <a16:colId xmlns:a16="http://schemas.microsoft.com/office/drawing/2014/main" val="2802040039"/>
                    </a:ext>
                  </a:extLst>
                </a:gridCol>
                <a:gridCol w="1355609">
                  <a:extLst>
                    <a:ext uri="{9D8B030D-6E8A-4147-A177-3AD203B41FA5}">
                      <a16:colId xmlns:a16="http://schemas.microsoft.com/office/drawing/2014/main" val="785350459"/>
                    </a:ext>
                  </a:extLst>
                </a:gridCol>
                <a:gridCol w="1355609">
                  <a:extLst>
                    <a:ext uri="{9D8B030D-6E8A-4147-A177-3AD203B41FA5}">
                      <a16:colId xmlns:a16="http://schemas.microsoft.com/office/drawing/2014/main" val="3163689328"/>
                    </a:ext>
                  </a:extLst>
                </a:gridCol>
                <a:gridCol w="1355609">
                  <a:extLst>
                    <a:ext uri="{9D8B030D-6E8A-4147-A177-3AD203B41FA5}">
                      <a16:colId xmlns:a16="http://schemas.microsoft.com/office/drawing/2014/main" val="2210509285"/>
                    </a:ext>
                  </a:extLst>
                </a:gridCol>
              </a:tblGrid>
              <a:tr h="136470">
                <a:tc>
                  <a:txBody>
                    <a:bodyPr/>
                    <a:lstStyle/>
                    <a:p>
                      <a:endParaRPr lang="en-US" sz="1600"/>
                    </a:p>
                  </a:txBody>
                  <a:tcPr anchor="ctr"/>
                </a:tc>
                <a:tc>
                  <a:txBody>
                    <a:bodyPr/>
                    <a:lstStyle/>
                    <a:p>
                      <a:pPr algn="ctr"/>
                      <a:r>
                        <a:rPr lang="en-US" sz="1600"/>
                        <a:t>CIT</a:t>
                      </a:r>
                    </a:p>
                  </a:txBody>
                  <a:tcPr anchor="ctr">
                    <a:solidFill>
                      <a:schemeClr val="accent6"/>
                    </a:solidFill>
                  </a:tcPr>
                </a:tc>
                <a:tc>
                  <a:txBody>
                    <a:bodyPr/>
                    <a:lstStyle/>
                    <a:p>
                      <a:pPr algn="ctr"/>
                      <a:r>
                        <a:rPr lang="en-US" sz="1600"/>
                        <a:t>RVe</a:t>
                      </a:r>
                      <a:endParaRPr lang="en-US" sz="1600" err="1"/>
                    </a:p>
                  </a:txBody>
                  <a:tcPr anchor="ctr">
                    <a:solidFill>
                      <a:schemeClr val="bg2"/>
                    </a:solidFill>
                  </a:tcPr>
                </a:tc>
                <a:tc>
                  <a:txBody>
                    <a:bodyPr/>
                    <a:lstStyle/>
                    <a:p>
                      <a:pPr algn="ctr"/>
                      <a:r>
                        <a:rPr lang="en-US" sz="1600"/>
                        <a:t>GVe</a:t>
                      </a:r>
                      <a:endParaRPr lang="en-US" sz="1600" err="1"/>
                    </a:p>
                  </a:txBody>
                  <a:tcPr anchor="ctr">
                    <a:solidFill>
                      <a:schemeClr val="accent3"/>
                    </a:solidFill>
                  </a:tcPr>
                </a:tc>
                <a:tc>
                  <a:txBody>
                    <a:bodyPr/>
                    <a:lstStyle/>
                    <a:p>
                      <a:pPr algn="ctr"/>
                      <a:r>
                        <a:rPr lang="en-US" sz="1600"/>
                        <a:t>GIVe</a:t>
                      </a:r>
                      <a:endParaRPr lang="en-US" sz="1600" err="1"/>
                    </a:p>
                  </a:txBody>
                  <a:tcPr anchor="ctr">
                    <a:solidFill>
                      <a:schemeClr val="accent5"/>
                    </a:solidFill>
                  </a:tcPr>
                </a:tc>
                <a:tc>
                  <a:txBody>
                    <a:bodyPr/>
                    <a:lstStyle/>
                    <a:p>
                      <a:pPr algn="ctr"/>
                      <a:r>
                        <a:rPr lang="en-US" sz="1600"/>
                        <a:t>Total</a:t>
                      </a:r>
                    </a:p>
                  </a:txBody>
                  <a:tcPr anchor="ctr"/>
                </a:tc>
                <a:extLst>
                  <a:ext uri="{0D108BD9-81ED-4DB2-BD59-A6C34878D82A}">
                    <a16:rowId xmlns:a16="http://schemas.microsoft.com/office/drawing/2014/main" val="3779356035"/>
                  </a:ext>
                </a:extLst>
              </a:tr>
              <a:tr h="136470">
                <a:tc>
                  <a:txBody>
                    <a:bodyPr/>
                    <a:lstStyle/>
                    <a:p>
                      <a:r>
                        <a:rPr lang="en-US" sz="1600" b="1"/>
                        <a:t>All patients with CTC5 AEs (N, %)</a:t>
                      </a:r>
                    </a:p>
                  </a:txBody>
                  <a:tcPr anchor="ctr"/>
                </a:tc>
                <a:tc>
                  <a:txBody>
                    <a:bodyPr/>
                    <a:lstStyle/>
                    <a:p>
                      <a:pPr algn="ctr"/>
                      <a:r>
                        <a:rPr lang="en-US" sz="1600" b="1"/>
                        <a:t>5 (2.2)</a:t>
                      </a:r>
                    </a:p>
                  </a:txBody>
                  <a:tcPr anchor="ctr"/>
                </a:tc>
                <a:tc>
                  <a:txBody>
                    <a:bodyPr/>
                    <a:lstStyle/>
                    <a:p>
                      <a:pPr algn="ctr"/>
                      <a:r>
                        <a:rPr lang="en-US" sz="1600" b="1"/>
                        <a:t>7 (3.0)</a:t>
                      </a:r>
                    </a:p>
                  </a:txBody>
                  <a:tcPr anchor="ctr"/>
                </a:tc>
                <a:tc>
                  <a:txBody>
                    <a:bodyPr/>
                    <a:lstStyle/>
                    <a:p>
                      <a:pPr algn="ctr"/>
                      <a:r>
                        <a:rPr lang="en-US" sz="1600" b="1"/>
                        <a:t>6 (2.6)</a:t>
                      </a:r>
                    </a:p>
                  </a:txBody>
                  <a:tcPr anchor="ctr"/>
                </a:tc>
                <a:tc>
                  <a:txBody>
                    <a:bodyPr/>
                    <a:lstStyle/>
                    <a:p>
                      <a:pPr algn="ctr"/>
                      <a:r>
                        <a:rPr lang="en-US" sz="1600" b="1"/>
                        <a:t>9 (3.9)</a:t>
                      </a:r>
                    </a:p>
                  </a:txBody>
                  <a:tcPr anchor="ctr"/>
                </a:tc>
                <a:tc>
                  <a:txBody>
                    <a:bodyPr/>
                    <a:lstStyle/>
                    <a:p>
                      <a:pPr algn="ctr"/>
                      <a:r>
                        <a:rPr lang="en-US" sz="1600" b="1"/>
                        <a:t>27 (2.9)</a:t>
                      </a:r>
                    </a:p>
                  </a:txBody>
                  <a:tcPr anchor="ctr"/>
                </a:tc>
                <a:extLst>
                  <a:ext uri="{0D108BD9-81ED-4DB2-BD59-A6C34878D82A}">
                    <a16:rowId xmlns:a16="http://schemas.microsoft.com/office/drawing/2014/main" val="3745259342"/>
                  </a:ext>
                </a:extLst>
              </a:tr>
              <a:tr h="235722">
                <a:tc>
                  <a:txBody>
                    <a:bodyPr/>
                    <a:lstStyle/>
                    <a:p>
                      <a:r>
                        <a:rPr lang="en-US" sz="1600" b="1"/>
                        <a:t>CTC Grade 5 AEs during therapy until 84 days after EOT</a:t>
                      </a:r>
                    </a:p>
                  </a:txBody>
                  <a:tcPr anchor="ctr"/>
                </a:tc>
                <a:tc>
                  <a:txBody>
                    <a:bodyPr/>
                    <a:lstStyle/>
                    <a:p>
                      <a:pPr algn="ctr"/>
                      <a:r>
                        <a:rPr lang="en-US" sz="1600" b="1"/>
                        <a:t>1</a:t>
                      </a:r>
                    </a:p>
                  </a:txBody>
                  <a:tcPr anchor="ctr"/>
                </a:tc>
                <a:tc>
                  <a:txBody>
                    <a:bodyPr/>
                    <a:lstStyle/>
                    <a:p>
                      <a:pPr algn="ctr"/>
                      <a:r>
                        <a:rPr lang="en-US" sz="1600" b="1"/>
                        <a:t>5</a:t>
                      </a:r>
                      <a:r>
                        <a:rPr lang="en-US" sz="1600" b="1" baseline="30000"/>
                        <a:t>a</a:t>
                      </a:r>
                    </a:p>
                  </a:txBody>
                  <a:tcPr anchor="ctr"/>
                </a:tc>
                <a:tc>
                  <a:txBody>
                    <a:bodyPr/>
                    <a:lstStyle/>
                    <a:p>
                      <a:pPr algn="ctr"/>
                      <a:r>
                        <a:rPr lang="en-US" sz="1600" b="1"/>
                        <a:t>1</a:t>
                      </a:r>
                    </a:p>
                  </a:txBody>
                  <a:tcPr anchor="ctr"/>
                </a:tc>
                <a:tc>
                  <a:txBody>
                    <a:bodyPr/>
                    <a:lstStyle/>
                    <a:p>
                      <a:pPr algn="ctr"/>
                      <a:r>
                        <a:rPr lang="en-US" sz="1600" b="1"/>
                        <a:t>5</a:t>
                      </a:r>
                      <a:r>
                        <a:rPr lang="en-US" sz="1600" b="1" baseline="30000"/>
                        <a:t>b</a:t>
                      </a:r>
                      <a:endParaRPr lang="en-US" sz="1600" b="1"/>
                    </a:p>
                  </a:txBody>
                  <a:tcPr anchor="ctr"/>
                </a:tc>
                <a:tc>
                  <a:txBody>
                    <a:bodyPr/>
                    <a:lstStyle/>
                    <a:p>
                      <a:pPr algn="ctr"/>
                      <a:r>
                        <a:rPr lang="en-US" sz="1600" b="1"/>
                        <a:t>12</a:t>
                      </a:r>
                    </a:p>
                  </a:txBody>
                  <a:tcPr anchor="ctr"/>
                </a:tc>
                <a:extLst>
                  <a:ext uri="{0D108BD9-81ED-4DB2-BD59-A6C34878D82A}">
                    <a16:rowId xmlns:a16="http://schemas.microsoft.com/office/drawing/2014/main" val="2101092233"/>
                  </a:ext>
                </a:extLst>
              </a:tr>
              <a:tr h="136470">
                <a:tc>
                  <a:txBody>
                    <a:bodyPr/>
                    <a:lstStyle/>
                    <a:p>
                      <a:pPr marL="85725" indent="0"/>
                      <a:r>
                        <a:rPr lang="en-US" sz="1600" b="0"/>
                        <a:t>Infections (other than COVID19)</a:t>
                      </a:r>
                    </a:p>
                  </a:txBody>
                  <a:tcPr anchor="ctr">
                    <a:solidFill>
                      <a:srgbClr val="CBCDD2"/>
                    </a:solidFill>
                  </a:tcPr>
                </a:tc>
                <a:tc>
                  <a:txBody>
                    <a:bodyPr/>
                    <a:lstStyle/>
                    <a:p>
                      <a:pPr algn="ctr"/>
                      <a:r>
                        <a:rPr lang="en-US" sz="1600" b="0"/>
                        <a:t>1</a:t>
                      </a:r>
                    </a:p>
                  </a:txBody>
                  <a:tcPr anchor="ctr">
                    <a:solidFill>
                      <a:srgbClr val="CBCDD2"/>
                    </a:solidFill>
                  </a:tcPr>
                </a:tc>
                <a:tc>
                  <a:txBody>
                    <a:bodyPr/>
                    <a:lstStyle/>
                    <a:p>
                      <a:pPr algn="ctr"/>
                      <a:r>
                        <a:rPr lang="en-US" sz="1600" b="0"/>
                        <a:t>1</a:t>
                      </a:r>
                    </a:p>
                  </a:txBody>
                  <a:tcPr anchor="ctr">
                    <a:solidFill>
                      <a:srgbClr val="CBCDD2"/>
                    </a:solidFill>
                  </a:tcPr>
                </a:tc>
                <a:tc>
                  <a:txBody>
                    <a:bodyPr/>
                    <a:lstStyle/>
                    <a:p>
                      <a:pPr algn="ctr"/>
                      <a:r>
                        <a:rPr lang="en-US" sz="1600" b="0"/>
                        <a:t>0</a:t>
                      </a:r>
                    </a:p>
                  </a:txBody>
                  <a:tcPr anchor="ctr">
                    <a:solidFill>
                      <a:srgbClr val="CBCDD2"/>
                    </a:solidFill>
                  </a:tcPr>
                </a:tc>
                <a:tc>
                  <a:txBody>
                    <a:bodyPr/>
                    <a:lstStyle/>
                    <a:p>
                      <a:pPr algn="ctr"/>
                      <a:r>
                        <a:rPr lang="en-US" sz="1600" b="0"/>
                        <a:t>1</a:t>
                      </a:r>
                    </a:p>
                  </a:txBody>
                  <a:tcPr anchor="ctr">
                    <a:solidFill>
                      <a:srgbClr val="CBCDD2"/>
                    </a:solidFill>
                  </a:tcPr>
                </a:tc>
                <a:tc>
                  <a:txBody>
                    <a:bodyPr/>
                    <a:lstStyle/>
                    <a:p>
                      <a:pPr algn="ctr"/>
                      <a:r>
                        <a:rPr lang="en-US" sz="1600" b="0"/>
                        <a:t>4</a:t>
                      </a:r>
                    </a:p>
                  </a:txBody>
                  <a:tcPr anchor="ctr">
                    <a:solidFill>
                      <a:srgbClr val="CBCDD2"/>
                    </a:solidFill>
                  </a:tcPr>
                </a:tc>
                <a:extLst>
                  <a:ext uri="{0D108BD9-81ED-4DB2-BD59-A6C34878D82A}">
                    <a16:rowId xmlns:a16="http://schemas.microsoft.com/office/drawing/2014/main" val="1571633455"/>
                  </a:ext>
                </a:extLst>
              </a:tr>
              <a:tr h="136470">
                <a:tc>
                  <a:txBody>
                    <a:bodyPr/>
                    <a:lstStyle/>
                    <a:p>
                      <a:pPr marL="85725" indent="0"/>
                      <a:r>
                        <a:rPr lang="en-US" sz="1600" b="0"/>
                        <a:t>COVID19</a:t>
                      </a:r>
                    </a:p>
                  </a:txBody>
                  <a:tcPr anchor="ctr">
                    <a:solidFill>
                      <a:srgbClr val="E7E8EA"/>
                    </a:solidFill>
                  </a:tcPr>
                </a:tc>
                <a:tc>
                  <a:txBody>
                    <a:bodyPr/>
                    <a:lstStyle/>
                    <a:p>
                      <a:pPr algn="ctr"/>
                      <a:r>
                        <a:rPr lang="en-US" sz="1600" b="0"/>
                        <a:t>0</a:t>
                      </a:r>
                    </a:p>
                  </a:txBody>
                  <a:tcPr anchor="ctr">
                    <a:solidFill>
                      <a:srgbClr val="E7E8EA"/>
                    </a:solidFill>
                  </a:tcPr>
                </a:tc>
                <a:tc>
                  <a:txBody>
                    <a:bodyPr/>
                    <a:lstStyle/>
                    <a:p>
                      <a:pPr algn="ctr"/>
                      <a:r>
                        <a:rPr lang="en-US" sz="1600" b="0"/>
                        <a:t>0</a:t>
                      </a:r>
                    </a:p>
                  </a:txBody>
                  <a:tcPr anchor="ctr">
                    <a:solidFill>
                      <a:srgbClr val="E7E8EA"/>
                    </a:solidFill>
                  </a:tcPr>
                </a:tc>
                <a:tc>
                  <a:txBody>
                    <a:bodyPr/>
                    <a:lstStyle/>
                    <a:p>
                      <a:pPr algn="ctr"/>
                      <a:r>
                        <a:rPr lang="en-US" sz="1600" b="0"/>
                        <a:t>1</a:t>
                      </a:r>
                    </a:p>
                  </a:txBody>
                  <a:tcPr anchor="ctr">
                    <a:solidFill>
                      <a:srgbClr val="E7E8EA"/>
                    </a:solidFill>
                  </a:tcPr>
                </a:tc>
                <a:tc>
                  <a:txBody>
                    <a:bodyPr/>
                    <a:lstStyle/>
                    <a:p>
                      <a:pPr algn="ctr"/>
                      <a:r>
                        <a:rPr lang="en-US" sz="1600" b="0"/>
                        <a:t>1</a:t>
                      </a:r>
                    </a:p>
                  </a:txBody>
                  <a:tcPr anchor="ctr">
                    <a:solidFill>
                      <a:srgbClr val="E7E8EA"/>
                    </a:solidFill>
                  </a:tcPr>
                </a:tc>
                <a:tc>
                  <a:txBody>
                    <a:bodyPr/>
                    <a:lstStyle/>
                    <a:p>
                      <a:pPr algn="ctr"/>
                      <a:r>
                        <a:rPr lang="en-US" sz="1600" b="0"/>
                        <a:t>2</a:t>
                      </a:r>
                    </a:p>
                  </a:txBody>
                  <a:tcPr anchor="ctr">
                    <a:solidFill>
                      <a:srgbClr val="E7E8EA"/>
                    </a:solidFill>
                  </a:tcPr>
                </a:tc>
                <a:extLst>
                  <a:ext uri="{0D108BD9-81ED-4DB2-BD59-A6C34878D82A}">
                    <a16:rowId xmlns:a16="http://schemas.microsoft.com/office/drawing/2014/main" val="2413393468"/>
                  </a:ext>
                </a:extLst>
              </a:tr>
              <a:tr h="136470">
                <a:tc>
                  <a:txBody>
                    <a:bodyPr/>
                    <a:lstStyle/>
                    <a:p>
                      <a:pPr marL="85725" indent="0"/>
                      <a:r>
                        <a:rPr lang="en-US" sz="1600" b="0"/>
                        <a:t>Secondary neoplasia (RT excluded)</a:t>
                      </a:r>
                    </a:p>
                  </a:txBody>
                  <a:tcPr anchor="ctr">
                    <a:solidFill>
                      <a:srgbClr val="CBCDD2"/>
                    </a:solidFill>
                  </a:tcPr>
                </a:tc>
                <a:tc>
                  <a:txBody>
                    <a:bodyPr/>
                    <a:lstStyle/>
                    <a:p>
                      <a:pPr algn="ctr"/>
                      <a:r>
                        <a:rPr lang="en-US" sz="1600" b="0"/>
                        <a:t>0</a:t>
                      </a:r>
                    </a:p>
                  </a:txBody>
                  <a:tcPr anchor="ctr">
                    <a:solidFill>
                      <a:srgbClr val="CBCDD2"/>
                    </a:solidFill>
                  </a:tcPr>
                </a:tc>
                <a:tc>
                  <a:txBody>
                    <a:bodyPr/>
                    <a:lstStyle/>
                    <a:p>
                      <a:pPr algn="ctr"/>
                      <a:r>
                        <a:rPr lang="en-US" sz="1600" b="0"/>
                        <a:t>2</a:t>
                      </a:r>
                    </a:p>
                  </a:txBody>
                  <a:tcPr anchor="ctr">
                    <a:solidFill>
                      <a:srgbClr val="CBCDD2"/>
                    </a:solidFill>
                  </a:tcPr>
                </a:tc>
                <a:tc>
                  <a:txBody>
                    <a:bodyPr/>
                    <a:lstStyle/>
                    <a:p>
                      <a:pPr algn="ctr"/>
                      <a:r>
                        <a:rPr lang="en-US" sz="1600" b="0"/>
                        <a:t>0</a:t>
                      </a:r>
                    </a:p>
                  </a:txBody>
                  <a:tcPr anchor="ctr">
                    <a:solidFill>
                      <a:srgbClr val="CBCDD2"/>
                    </a:solidFill>
                  </a:tcPr>
                </a:tc>
                <a:tc>
                  <a:txBody>
                    <a:bodyPr/>
                    <a:lstStyle/>
                    <a:p>
                      <a:pPr algn="ctr"/>
                      <a:r>
                        <a:rPr lang="en-US" sz="1600" b="0"/>
                        <a:t>2</a:t>
                      </a:r>
                    </a:p>
                  </a:txBody>
                  <a:tcPr anchor="ctr">
                    <a:solidFill>
                      <a:srgbClr val="CBCDD2"/>
                    </a:solidFill>
                  </a:tcPr>
                </a:tc>
                <a:tc>
                  <a:txBody>
                    <a:bodyPr/>
                    <a:lstStyle/>
                    <a:p>
                      <a:pPr algn="ctr"/>
                      <a:r>
                        <a:rPr lang="en-US" sz="1600" b="0"/>
                        <a:t>4</a:t>
                      </a:r>
                    </a:p>
                  </a:txBody>
                  <a:tcPr anchor="ctr">
                    <a:solidFill>
                      <a:srgbClr val="CBCDD2"/>
                    </a:solidFill>
                  </a:tcPr>
                </a:tc>
                <a:extLst>
                  <a:ext uri="{0D108BD9-81ED-4DB2-BD59-A6C34878D82A}">
                    <a16:rowId xmlns:a16="http://schemas.microsoft.com/office/drawing/2014/main" val="2383036667"/>
                  </a:ext>
                </a:extLst>
              </a:tr>
              <a:tr h="136470">
                <a:tc>
                  <a:txBody>
                    <a:bodyPr/>
                    <a:lstStyle/>
                    <a:p>
                      <a:r>
                        <a:rPr lang="en-US" sz="1600" b="1"/>
                        <a:t>CTC Grade 5 AEs post 84 days after EOT</a:t>
                      </a:r>
                    </a:p>
                  </a:txBody>
                  <a:tcPr anchor="ctr">
                    <a:solidFill>
                      <a:srgbClr val="E7E8EA"/>
                    </a:solidFill>
                  </a:tcPr>
                </a:tc>
                <a:tc>
                  <a:txBody>
                    <a:bodyPr/>
                    <a:lstStyle/>
                    <a:p>
                      <a:pPr algn="ctr"/>
                      <a:r>
                        <a:rPr lang="en-US" sz="1600" b="1"/>
                        <a:t>4</a:t>
                      </a:r>
                    </a:p>
                  </a:txBody>
                  <a:tcPr anchor="ctr">
                    <a:solidFill>
                      <a:srgbClr val="E7E8EA"/>
                    </a:solidFill>
                  </a:tcPr>
                </a:tc>
                <a:tc>
                  <a:txBody>
                    <a:bodyPr/>
                    <a:lstStyle/>
                    <a:p>
                      <a:pPr algn="ctr"/>
                      <a:r>
                        <a:rPr lang="en-US" sz="1600" b="1"/>
                        <a:t>2</a:t>
                      </a:r>
                    </a:p>
                  </a:txBody>
                  <a:tcPr anchor="ctr">
                    <a:solidFill>
                      <a:srgbClr val="E7E8EA"/>
                    </a:solidFill>
                  </a:tcPr>
                </a:tc>
                <a:tc>
                  <a:txBody>
                    <a:bodyPr/>
                    <a:lstStyle/>
                    <a:p>
                      <a:pPr algn="ctr"/>
                      <a:r>
                        <a:rPr lang="en-US" sz="1600" b="1"/>
                        <a:t>5</a:t>
                      </a:r>
                      <a:r>
                        <a:rPr lang="en-US" sz="1600" b="1" baseline="30000"/>
                        <a:t>c</a:t>
                      </a:r>
                      <a:endParaRPr lang="en-US" sz="1600" b="1"/>
                    </a:p>
                  </a:txBody>
                  <a:tcPr anchor="ctr">
                    <a:solidFill>
                      <a:srgbClr val="E7E8EA"/>
                    </a:solidFill>
                  </a:tcPr>
                </a:tc>
                <a:tc>
                  <a:txBody>
                    <a:bodyPr/>
                    <a:lstStyle/>
                    <a:p>
                      <a:pPr algn="ctr"/>
                      <a:r>
                        <a:rPr lang="en-US" sz="1600" b="1"/>
                        <a:t>4</a:t>
                      </a:r>
                      <a:r>
                        <a:rPr lang="en-US" sz="1600" b="1" baseline="30000"/>
                        <a:t>d</a:t>
                      </a:r>
                      <a:endParaRPr lang="en-US" sz="1600" b="1"/>
                    </a:p>
                  </a:txBody>
                  <a:tcPr anchor="ctr">
                    <a:solidFill>
                      <a:srgbClr val="E7E8EA"/>
                    </a:solidFill>
                  </a:tcPr>
                </a:tc>
                <a:tc>
                  <a:txBody>
                    <a:bodyPr/>
                    <a:lstStyle/>
                    <a:p>
                      <a:pPr algn="ctr"/>
                      <a:r>
                        <a:rPr lang="en-US" sz="1600" b="1"/>
                        <a:t>15</a:t>
                      </a:r>
                    </a:p>
                  </a:txBody>
                  <a:tcPr anchor="ctr">
                    <a:solidFill>
                      <a:srgbClr val="E7E8EA"/>
                    </a:solidFill>
                  </a:tcPr>
                </a:tc>
                <a:extLst>
                  <a:ext uri="{0D108BD9-81ED-4DB2-BD59-A6C34878D82A}">
                    <a16:rowId xmlns:a16="http://schemas.microsoft.com/office/drawing/2014/main" val="3460213587"/>
                  </a:ext>
                </a:extLst>
              </a:tr>
              <a:tr h="136470">
                <a:tc>
                  <a:txBody>
                    <a:bodyPr/>
                    <a:lstStyle/>
                    <a:p>
                      <a:pPr marL="85725" indent="0"/>
                      <a:r>
                        <a:rPr lang="en-US" sz="1600" b="0"/>
                        <a:t>Pneumonia</a:t>
                      </a:r>
                    </a:p>
                  </a:txBody>
                  <a:tcPr anchor="ctr">
                    <a:solidFill>
                      <a:srgbClr val="CBCDD2"/>
                    </a:solidFill>
                  </a:tcPr>
                </a:tc>
                <a:tc>
                  <a:txBody>
                    <a:bodyPr/>
                    <a:lstStyle/>
                    <a:p>
                      <a:pPr algn="ctr"/>
                      <a:r>
                        <a:rPr lang="en-US" sz="1600" b="0"/>
                        <a:t>1</a:t>
                      </a:r>
                    </a:p>
                  </a:txBody>
                  <a:tcPr anchor="ctr">
                    <a:solidFill>
                      <a:srgbClr val="CBCDD2"/>
                    </a:solidFill>
                  </a:tcPr>
                </a:tc>
                <a:tc>
                  <a:txBody>
                    <a:bodyPr/>
                    <a:lstStyle/>
                    <a:p>
                      <a:pPr algn="ctr"/>
                      <a:r>
                        <a:rPr lang="en-US" sz="1600" b="0"/>
                        <a:t>1</a:t>
                      </a:r>
                    </a:p>
                  </a:txBody>
                  <a:tcPr anchor="ctr">
                    <a:solidFill>
                      <a:srgbClr val="CBCDD2"/>
                    </a:solidFill>
                  </a:tcPr>
                </a:tc>
                <a:tc>
                  <a:txBody>
                    <a:bodyPr/>
                    <a:lstStyle/>
                    <a:p>
                      <a:pPr algn="ctr"/>
                      <a:r>
                        <a:rPr lang="en-US" sz="1600" b="0"/>
                        <a:t>0</a:t>
                      </a:r>
                    </a:p>
                  </a:txBody>
                  <a:tcPr anchor="ctr">
                    <a:solidFill>
                      <a:srgbClr val="CBCDD2"/>
                    </a:solidFill>
                  </a:tcPr>
                </a:tc>
                <a:tc>
                  <a:txBody>
                    <a:bodyPr/>
                    <a:lstStyle/>
                    <a:p>
                      <a:pPr algn="ctr"/>
                      <a:r>
                        <a:rPr lang="en-US" sz="1600" b="0"/>
                        <a:t>0</a:t>
                      </a:r>
                    </a:p>
                  </a:txBody>
                  <a:tcPr anchor="ctr">
                    <a:solidFill>
                      <a:srgbClr val="CBCDD2"/>
                    </a:solidFill>
                  </a:tcPr>
                </a:tc>
                <a:tc>
                  <a:txBody>
                    <a:bodyPr/>
                    <a:lstStyle/>
                    <a:p>
                      <a:pPr algn="ctr"/>
                      <a:r>
                        <a:rPr lang="en-US" sz="1600" b="0"/>
                        <a:t>2</a:t>
                      </a:r>
                    </a:p>
                  </a:txBody>
                  <a:tcPr anchor="ctr">
                    <a:solidFill>
                      <a:srgbClr val="CBCDD2"/>
                    </a:solidFill>
                  </a:tcPr>
                </a:tc>
                <a:extLst>
                  <a:ext uri="{0D108BD9-81ED-4DB2-BD59-A6C34878D82A}">
                    <a16:rowId xmlns:a16="http://schemas.microsoft.com/office/drawing/2014/main" val="2842030210"/>
                  </a:ext>
                </a:extLst>
              </a:tr>
              <a:tr h="136470">
                <a:tc>
                  <a:txBody>
                    <a:bodyPr/>
                    <a:lstStyle/>
                    <a:p>
                      <a:pPr marL="85725" indent="0"/>
                      <a:r>
                        <a:rPr lang="en-US" sz="1600" b="0"/>
                        <a:t>RT</a:t>
                      </a:r>
                    </a:p>
                  </a:txBody>
                  <a:tcPr anchor="ctr">
                    <a:solidFill>
                      <a:srgbClr val="E7E8EA"/>
                    </a:solidFill>
                  </a:tcPr>
                </a:tc>
                <a:tc>
                  <a:txBody>
                    <a:bodyPr/>
                    <a:lstStyle/>
                    <a:p>
                      <a:pPr algn="ctr"/>
                      <a:r>
                        <a:rPr lang="en-US" sz="1600" b="0"/>
                        <a:t>1</a:t>
                      </a:r>
                    </a:p>
                  </a:txBody>
                  <a:tcPr anchor="ctr">
                    <a:solidFill>
                      <a:srgbClr val="E7E8EA"/>
                    </a:solidFill>
                  </a:tcPr>
                </a:tc>
                <a:tc>
                  <a:txBody>
                    <a:bodyPr/>
                    <a:lstStyle/>
                    <a:p>
                      <a:pPr algn="ctr"/>
                      <a:r>
                        <a:rPr lang="en-US" sz="1600" b="0"/>
                        <a:t>1</a:t>
                      </a:r>
                    </a:p>
                  </a:txBody>
                  <a:tcPr anchor="ctr">
                    <a:solidFill>
                      <a:srgbClr val="E7E8EA"/>
                    </a:solidFill>
                  </a:tcPr>
                </a:tc>
                <a:tc>
                  <a:txBody>
                    <a:bodyPr/>
                    <a:lstStyle/>
                    <a:p>
                      <a:pPr algn="ctr"/>
                      <a:r>
                        <a:rPr lang="en-US" sz="1600" b="0"/>
                        <a:t>1</a:t>
                      </a:r>
                    </a:p>
                  </a:txBody>
                  <a:tcPr anchor="ctr">
                    <a:solidFill>
                      <a:srgbClr val="E7E8EA"/>
                    </a:solidFill>
                  </a:tcPr>
                </a:tc>
                <a:tc>
                  <a:txBody>
                    <a:bodyPr/>
                    <a:lstStyle/>
                    <a:p>
                      <a:pPr algn="ctr"/>
                      <a:r>
                        <a:rPr lang="en-US" sz="1600" b="0"/>
                        <a:t>0</a:t>
                      </a:r>
                    </a:p>
                  </a:txBody>
                  <a:tcPr anchor="ctr">
                    <a:solidFill>
                      <a:srgbClr val="E7E8EA"/>
                    </a:solidFill>
                  </a:tcPr>
                </a:tc>
                <a:tc>
                  <a:txBody>
                    <a:bodyPr/>
                    <a:lstStyle/>
                    <a:p>
                      <a:pPr algn="ctr"/>
                      <a:r>
                        <a:rPr lang="en-US" sz="1600" b="0"/>
                        <a:t>3</a:t>
                      </a:r>
                    </a:p>
                  </a:txBody>
                  <a:tcPr anchor="ctr">
                    <a:solidFill>
                      <a:srgbClr val="E7E8EA"/>
                    </a:solidFill>
                  </a:tcPr>
                </a:tc>
                <a:extLst>
                  <a:ext uri="{0D108BD9-81ED-4DB2-BD59-A6C34878D82A}">
                    <a16:rowId xmlns:a16="http://schemas.microsoft.com/office/drawing/2014/main" val="1448016275"/>
                  </a:ext>
                </a:extLst>
              </a:tr>
              <a:tr h="136470">
                <a:tc>
                  <a:txBody>
                    <a:bodyPr/>
                    <a:lstStyle/>
                    <a:p>
                      <a:pPr marL="85725" indent="0"/>
                      <a:r>
                        <a:rPr lang="en-US" sz="1600" b="0"/>
                        <a:t>Secondary neoplasia (RT excluded)</a:t>
                      </a:r>
                    </a:p>
                  </a:txBody>
                  <a:tcPr anchor="ctr"/>
                </a:tc>
                <a:tc>
                  <a:txBody>
                    <a:bodyPr/>
                    <a:lstStyle/>
                    <a:p>
                      <a:pPr algn="ctr"/>
                      <a:r>
                        <a:rPr lang="en-US" sz="1600" b="0"/>
                        <a:t>2</a:t>
                      </a:r>
                    </a:p>
                  </a:txBody>
                  <a:tcPr anchor="ctr"/>
                </a:tc>
                <a:tc>
                  <a:txBody>
                    <a:bodyPr/>
                    <a:lstStyle/>
                    <a:p>
                      <a:pPr algn="ctr"/>
                      <a:r>
                        <a:rPr lang="en-US" sz="1600" b="0"/>
                        <a:t>0</a:t>
                      </a:r>
                    </a:p>
                  </a:txBody>
                  <a:tcPr anchor="ctr"/>
                </a:tc>
                <a:tc>
                  <a:txBody>
                    <a:bodyPr/>
                    <a:lstStyle/>
                    <a:p>
                      <a:pPr algn="ctr"/>
                      <a:r>
                        <a:rPr lang="en-US" sz="1600" b="0"/>
                        <a:t>3</a:t>
                      </a:r>
                    </a:p>
                  </a:txBody>
                  <a:tcPr anchor="ctr"/>
                </a:tc>
                <a:tc>
                  <a:txBody>
                    <a:bodyPr/>
                    <a:lstStyle/>
                    <a:p>
                      <a:pPr algn="ctr"/>
                      <a:r>
                        <a:rPr lang="en-US" sz="1600" b="0"/>
                        <a:t>3</a:t>
                      </a:r>
                    </a:p>
                  </a:txBody>
                  <a:tcPr anchor="ctr"/>
                </a:tc>
                <a:tc>
                  <a:txBody>
                    <a:bodyPr/>
                    <a:lstStyle/>
                    <a:p>
                      <a:pPr marL="0" lvl="0" algn="ctr" defTabSz="914400" rtl="0" eaLnBrk="1" latinLnBrk="0" hangingPunct="1">
                        <a:buNone/>
                      </a:pPr>
                      <a:r>
                        <a:rPr lang="en-US" sz="1600" b="0" kern="1200" noProof="0">
                          <a:solidFill>
                            <a:schemeClr val="dk1"/>
                          </a:solidFill>
                          <a:latin typeface="+mn-lt"/>
                          <a:ea typeface="+mn-ea"/>
                          <a:cs typeface="+mn-cs"/>
                        </a:rPr>
                        <a:t>8</a:t>
                      </a:r>
                      <a:endParaRPr lang="de-DE" sz="1600" b="0" kern="1200">
                        <a:solidFill>
                          <a:schemeClr val="dk1"/>
                        </a:solidFill>
                        <a:latin typeface="+mn-lt"/>
                        <a:ea typeface="+mn-ea"/>
                        <a:cs typeface="+mn-cs"/>
                      </a:endParaRPr>
                    </a:p>
                  </a:txBody>
                  <a:tcPr anchor="ctr"/>
                </a:tc>
                <a:extLst>
                  <a:ext uri="{0D108BD9-81ED-4DB2-BD59-A6C34878D82A}">
                    <a16:rowId xmlns:a16="http://schemas.microsoft.com/office/drawing/2014/main" val="3123961393"/>
                  </a:ext>
                </a:extLst>
              </a:tr>
            </a:tbl>
          </a:graphicData>
        </a:graphic>
      </p:graphicFrame>
    </p:spTree>
    <p:extLst>
      <p:ext uri="{BB962C8B-B14F-4D97-AF65-F5344CB8AC3E}">
        <p14:creationId xmlns:p14="http://schemas.microsoft.com/office/powerpoint/2010/main" val="8049077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GAIA Conclusions</a:t>
            </a:r>
          </a:p>
        </p:txBody>
      </p:sp>
      <p:sp>
        <p:nvSpPr>
          <p:cNvPr id="4" name="Inhaltsplatzhalter 3">
            <a:extLst>
              <a:ext uri="{FF2B5EF4-FFF2-40B4-BE49-F238E27FC236}">
                <a16:creationId xmlns:a16="http://schemas.microsoft.com/office/drawing/2014/main" id="{6605964D-FFC4-8744-A419-BC0C344D47A0}"/>
              </a:ext>
            </a:extLst>
          </p:cNvPr>
          <p:cNvSpPr>
            <a:spLocks noGrp="1"/>
          </p:cNvSpPr>
          <p:nvPr>
            <p:ph idx="1"/>
          </p:nvPr>
        </p:nvSpPr>
        <p:spPr/>
        <p:txBody>
          <a:bodyPr/>
          <a:lstStyle/>
          <a:p>
            <a:r>
              <a:rPr lang="de-DE" sz="2000" b="1" err="1"/>
              <a:t>Superiority</a:t>
            </a:r>
            <a:r>
              <a:rPr lang="de-DE" sz="2000" b="1"/>
              <a:t> </a:t>
            </a:r>
            <a:r>
              <a:rPr lang="de-DE" sz="2000" b="1" err="1"/>
              <a:t>of</a:t>
            </a:r>
            <a:r>
              <a:rPr lang="de-DE" sz="2000" b="1"/>
              <a:t> </a:t>
            </a:r>
            <a:r>
              <a:rPr lang="de-DE" sz="2000" b="1" err="1"/>
              <a:t>GVe-based</a:t>
            </a:r>
            <a:r>
              <a:rPr lang="de-DE" sz="2000" b="1"/>
              <a:t> </a:t>
            </a:r>
            <a:r>
              <a:rPr lang="de-DE" sz="2000" b="1" err="1"/>
              <a:t>regimen</a:t>
            </a:r>
            <a:r>
              <a:rPr lang="de-DE" sz="2000" b="1"/>
              <a:t> </a:t>
            </a:r>
            <a:r>
              <a:rPr lang="de-DE" sz="2000" b="1" err="1"/>
              <a:t>vs</a:t>
            </a:r>
            <a:r>
              <a:rPr lang="de-DE" sz="2000" b="1"/>
              <a:t> CIT </a:t>
            </a:r>
            <a:r>
              <a:rPr lang="de-DE" sz="2000" b="1" err="1"/>
              <a:t>for</a:t>
            </a:r>
            <a:r>
              <a:rPr lang="de-DE" sz="2000" b="1"/>
              <a:t> </a:t>
            </a:r>
            <a:r>
              <a:rPr lang="de-DE" sz="2000" b="1" err="1"/>
              <a:t>uMRD</a:t>
            </a:r>
            <a:r>
              <a:rPr lang="de-DE" sz="2000" b="1"/>
              <a:t> fit </a:t>
            </a:r>
            <a:r>
              <a:rPr lang="de-DE" sz="2000" b="1" err="1"/>
              <a:t>patients</a:t>
            </a:r>
            <a:r>
              <a:rPr lang="de-DE" sz="2000" b="1"/>
              <a:t> </a:t>
            </a:r>
            <a:r>
              <a:rPr lang="de-DE" sz="2000" b="1" err="1"/>
              <a:t>with</a:t>
            </a:r>
            <a:r>
              <a:rPr lang="de-DE" sz="2000" b="1"/>
              <a:t> CLL </a:t>
            </a:r>
            <a:r>
              <a:rPr lang="de-DE" sz="2000" b="1" err="1"/>
              <a:t>demonstrated</a:t>
            </a:r>
            <a:endParaRPr lang="de-DE" sz="2000" b="1"/>
          </a:p>
          <a:p>
            <a:pPr lvl="1"/>
            <a:r>
              <a:rPr lang="de-DE" err="1"/>
              <a:t>GVe</a:t>
            </a:r>
            <a:r>
              <a:rPr lang="de-DE"/>
              <a:t> </a:t>
            </a:r>
            <a:r>
              <a:rPr lang="de-DE" err="1"/>
              <a:t>vs</a:t>
            </a:r>
            <a:r>
              <a:rPr lang="de-DE"/>
              <a:t> CIT 86.5% </a:t>
            </a:r>
            <a:r>
              <a:rPr lang="de-DE" err="1"/>
              <a:t>vs</a:t>
            </a:r>
            <a:r>
              <a:rPr lang="de-DE"/>
              <a:t> 52.0% (</a:t>
            </a:r>
            <a:r>
              <a:rPr lang="de-DE" err="1"/>
              <a:t>coprimary</a:t>
            </a:r>
            <a:r>
              <a:rPr lang="de-DE"/>
              <a:t> </a:t>
            </a:r>
            <a:r>
              <a:rPr lang="de-DE" err="1"/>
              <a:t>endpoint</a:t>
            </a:r>
            <a:r>
              <a:rPr lang="de-DE"/>
              <a:t> was </a:t>
            </a:r>
            <a:r>
              <a:rPr lang="de-DE" err="1"/>
              <a:t>met</a:t>
            </a:r>
            <a:r>
              <a:rPr lang="de-DE"/>
              <a:t>)</a:t>
            </a:r>
          </a:p>
          <a:p>
            <a:pPr lvl="1"/>
            <a:r>
              <a:rPr lang="de-DE" err="1"/>
              <a:t>GIVe</a:t>
            </a:r>
            <a:r>
              <a:rPr lang="de-DE"/>
              <a:t> </a:t>
            </a:r>
            <a:r>
              <a:rPr lang="de-DE" err="1"/>
              <a:t>vs</a:t>
            </a:r>
            <a:r>
              <a:rPr lang="de-DE"/>
              <a:t> CIT 92.2% </a:t>
            </a:r>
            <a:r>
              <a:rPr lang="de-DE" err="1"/>
              <a:t>vs</a:t>
            </a:r>
            <a:r>
              <a:rPr lang="de-DE"/>
              <a:t> 52.0% </a:t>
            </a:r>
          </a:p>
          <a:p>
            <a:r>
              <a:rPr lang="de-DE" sz="2000" err="1"/>
              <a:t>RVe</a:t>
            </a:r>
            <a:r>
              <a:rPr lang="de-DE" sz="2000"/>
              <a:t> </a:t>
            </a:r>
            <a:r>
              <a:rPr lang="de-DE" sz="2000" err="1"/>
              <a:t>vs</a:t>
            </a:r>
            <a:r>
              <a:rPr lang="de-DE" sz="2000"/>
              <a:t> CIT </a:t>
            </a:r>
            <a:r>
              <a:rPr lang="de-DE" sz="2000" err="1"/>
              <a:t>is</a:t>
            </a:r>
            <a:r>
              <a:rPr lang="de-DE" sz="2000"/>
              <a:t> not </a:t>
            </a:r>
            <a:r>
              <a:rPr lang="de-DE" sz="2000" err="1"/>
              <a:t>superior</a:t>
            </a:r>
            <a:r>
              <a:rPr lang="de-DE" sz="2000"/>
              <a:t> </a:t>
            </a:r>
            <a:r>
              <a:rPr lang="de-DE" sz="2000" err="1"/>
              <a:t>for</a:t>
            </a:r>
            <a:r>
              <a:rPr lang="de-DE" sz="2000"/>
              <a:t> </a:t>
            </a:r>
            <a:r>
              <a:rPr lang="de-DE" sz="2000" err="1"/>
              <a:t>uMRD</a:t>
            </a:r>
            <a:r>
              <a:rPr lang="de-DE" sz="2000"/>
              <a:t>: 57.0% </a:t>
            </a:r>
            <a:r>
              <a:rPr lang="de-DE" sz="2000" err="1"/>
              <a:t>vs</a:t>
            </a:r>
            <a:r>
              <a:rPr lang="de-DE" sz="2000"/>
              <a:t> 52.0%</a:t>
            </a:r>
          </a:p>
          <a:p>
            <a:r>
              <a:rPr lang="de-DE" sz="2000"/>
              <a:t>Low rate </a:t>
            </a:r>
            <a:r>
              <a:rPr lang="de-DE" sz="2000" err="1"/>
              <a:t>of</a:t>
            </a:r>
            <a:r>
              <a:rPr lang="de-DE" sz="2000"/>
              <a:t> </a:t>
            </a:r>
            <a:r>
              <a:rPr lang="de-DE" sz="2000" err="1"/>
              <a:t>treatment</a:t>
            </a:r>
            <a:r>
              <a:rPr lang="de-DE" sz="2000"/>
              <a:t> </a:t>
            </a:r>
            <a:r>
              <a:rPr lang="de-DE" sz="2000" err="1"/>
              <a:t>discontinuation</a:t>
            </a:r>
            <a:r>
              <a:rPr lang="de-DE" sz="2000"/>
              <a:t> (&lt;15% in all 3 experimental </a:t>
            </a:r>
            <a:r>
              <a:rPr lang="de-DE" sz="2000" err="1"/>
              <a:t>arms</a:t>
            </a:r>
            <a:r>
              <a:rPr lang="de-DE" sz="2000"/>
              <a:t>)</a:t>
            </a:r>
          </a:p>
          <a:p>
            <a:r>
              <a:rPr lang="de-DE" sz="2000" err="1"/>
              <a:t>Some</a:t>
            </a:r>
            <a:r>
              <a:rPr lang="de-DE" sz="2000"/>
              <a:t> </a:t>
            </a:r>
            <a:r>
              <a:rPr lang="de-DE" sz="2000" err="1"/>
              <a:t>severe</a:t>
            </a:r>
            <a:r>
              <a:rPr lang="de-DE" sz="2000"/>
              <a:t> BTK-</a:t>
            </a:r>
            <a:r>
              <a:rPr lang="de-DE" sz="2000" err="1"/>
              <a:t>associated</a:t>
            </a:r>
            <a:r>
              <a:rPr lang="de-DE" sz="2000"/>
              <a:t> AEs, </a:t>
            </a:r>
            <a:r>
              <a:rPr lang="de-DE" sz="2000" err="1"/>
              <a:t>otherwise</a:t>
            </a:r>
            <a:r>
              <a:rPr lang="de-DE" sz="2000"/>
              <a:t> </a:t>
            </a:r>
            <a:r>
              <a:rPr lang="de-DE" sz="2000" err="1"/>
              <a:t>no</a:t>
            </a:r>
            <a:r>
              <a:rPr lang="de-DE" sz="2000"/>
              <a:t> </a:t>
            </a:r>
            <a:r>
              <a:rPr lang="de-DE" sz="2000" err="1"/>
              <a:t>unexpected</a:t>
            </a:r>
            <a:r>
              <a:rPr lang="de-DE" sz="2000"/>
              <a:t> AE </a:t>
            </a:r>
            <a:r>
              <a:rPr lang="de-DE" sz="2000" err="1"/>
              <a:t>difference</a:t>
            </a:r>
            <a:r>
              <a:rPr lang="de-DE" sz="2000"/>
              <a:t> </a:t>
            </a:r>
            <a:r>
              <a:rPr lang="de-DE" sz="2000" err="1"/>
              <a:t>between</a:t>
            </a:r>
            <a:r>
              <a:rPr lang="de-DE" sz="2000"/>
              <a:t> </a:t>
            </a:r>
            <a:r>
              <a:rPr lang="de-DE" sz="2000" err="1"/>
              <a:t>arms</a:t>
            </a:r>
            <a:endParaRPr lang="de-DE" sz="2000"/>
          </a:p>
          <a:p>
            <a:r>
              <a:rPr lang="de-DE" sz="2000"/>
              <a:t>PFS </a:t>
            </a:r>
            <a:r>
              <a:rPr lang="de-DE" sz="2000" err="1"/>
              <a:t>interim</a:t>
            </a:r>
            <a:r>
              <a:rPr lang="de-DE" sz="2000"/>
              <a:t> </a:t>
            </a:r>
            <a:r>
              <a:rPr lang="de-DE" sz="2000" err="1"/>
              <a:t>analysis</a:t>
            </a:r>
            <a:r>
              <a:rPr lang="de-DE" sz="2000"/>
              <a:t> will </a:t>
            </a:r>
            <a:r>
              <a:rPr lang="de-DE" sz="2000" err="1"/>
              <a:t>be</a:t>
            </a:r>
            <a:r>
              <a:rPr lang="de-DE" sz="2000"/>
              <a:t> </a:t>
            </a:r>
            <a:r>
              <a:rPr lang="de-DE" sz="2000" err="1"/>
              <a:t>performed</a:t>
            </a:r>
            <a:r>
              <a:rPr lang="de-DE" sz="2000"/>
              <a:t> in Q1 2022</a:t>
            </a:r>
          </a:p>
          <a:p>
            <a:endParaRPr lang="de-DE" sz="2000"/>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AE, adverse event; BTK, Bruton's tyrosine kinase; CIT, chemoimmunotherapy; CLL, chronic lymphocytic leukemia; GIVe, obinutuzumab + ibrutinib + venetoclax; GVe, obinutuzumab + venetoclax; PFS, progression-free survival; uMRD, undetectable minimal residual disease.</a:t>
            </a:r>
          </a:p>
          <a:p>
            <a:r>
              <a:rPr lang="en-US" b="1">
                <a:latin typeface="Arial" panose="020B0604020202020204" pitchFamily="34" charset="0"/>
                <a:cs typeface="Arial" panose="020B0604020202020204" pitchFamily="34" charset="0"/>
              </a:rPr>
              <a:t>Eichhorst, B. Abstract 71 presented at ASH 2021</a:t>
            </a:r>
            <a:r>
              <a:rPr lang="en-US">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0657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C23AF9B-6B65-9446-98A5-46DDCB74FBB8}"/>
              </a:ext>
            </a:extLst>
          </p:cNvPr>
          <p:cNvSpPr>
            <a:spLocks noGrp="1"/>
          </p:cNvSpPr>
          <p:nvPr>
            <p:ph type="title"/>
          </p:nvPr>
        </p:nvSpPr>
        <p:spPr/>
        <p:txBody>
          <a:bodyPr/>
          <a:lstStyle/>
          <a:p>
            <a:r>
              <a:rPr lang="de-DE" err="1"/>
              <a:t>Characterization</a:t>
            </a:r>
            <a:r>
              <a:rPr lang="de-DE"/>
              <a:t> </a:t>
            </a:r>
            <a:br>
              <a:rPr lang="de-DE"/>
            </a:br>
            <a:r>
              <a:rPr lang="de-DE" err="1"/>
              <a:t>of</a:t>
            </a:r>
            <a:r>
              <a:rPr lang="de-DE"/>
              <a:t> </a:t>
            </a:r>
            <a:r>
              <a:rPr lang="de-DE" err="1"/>
              <a:t>BTKi-related</a:t>
            </a:r>
            <a:r>
              <a:rPr lang="de-DE"/>
              <a:t> </a:t>
            </a:r>
            <a:r>
              <a:rPr lang="de-DE" err="1"/>
              <a:t>adverse</a:t>
            </a:r>
            <a:r>
              <a:rPr lang="de-DE"/>
              <a:t> </a:t>
            </a:r>
            <a:r>
              <a:rPr lang="de-DE" err="1"/>
              <a:t>events</a:t>
            </a:r>
            <a:endParaRPr lang="de-DE"/>
          </a:p>
        </p:txBody>
      </p:sp>
      <p:sp>
        <p:nvSpPr>
          <p:cNvPr id="9" name="Textplatzhalter 8">
            <a:extLst>
              <a:ext uri="{FF2B5EF4-FFF2-40B4-BE49-F238E27FC236}">
                <a16:creationId xmlns:a16="http://schemas.microsoft.com/office/drawing/2014/main" id="{824EC064-7F8A-7640-8260-1E0AA06835F7}"/>
              </a:ext>
            </a:extLst>
          </p:cNvPr>
          <p:cNvSpPr>
            <a:spLocks noGrp="1"/>
          </p:cNvSpPr>
          <p:nvPr>
            <p:ph type="body" idx="1"/>
          </p:nvPr>
        </p:nvSpPr>
        <p:spPr/>
        <p:txBody>
          <a:bodyPr/>
          <a:lstStyle/>
          <a:p>
            <a:r>
              <a:rPr lang="de-DE"/>
              <a:t>In a </a:t>
            </a:r>
            <a:r>
              <a:rPr lang="de-DE" err="1"/>
              <a:t>head-to</a:t>
            </a:r>
            <a:r>
              <a:rPr lang="de-DE"/>
              <a:t> </a:t>
            </a:r>
            <a:r>
              <a:rPr lang="de-DE" err="1"/>
              <a:t>head</a:t>
            </a:r>
            <a:r>
              <a:rPr lang="de-DE"/>
              <a:t> </a:t>
            </a:r>
            <a:r>
              <a:rPr lang="de-DE" err="1"/>
              <a:t>trial</a:t>
            </a:r>
            <a:r>
              <a:rPr lang="de-DE"/>
              <a:t> </a:t>
            </a:r>
            <a:r>
              <a:rPr lang="de-DE" err="1"/>
              <a:t>of</a:t>
            </a:r>
            <a:r>
              <a:rPr lang="de-DE"/>
              <a:t> </a:t>
            </a:r>
            <a:r>
              <a:rPr lang="de-DE" err="1"/>
              <a:t>acalabrutinib</a:t>
            </a:r>
            <a:r>
              <a:rPr lang="de-DE"/>
              <a:t> </a:t>
            </a:r>
            <a:r>
              <a:rPr lang="de-DE" err="1"/>
              <a:t>vs</a:t>
            </a:r>
            <a:r>
              <a:rPr lang="de-DE"/>
              <a:t> </a:t>
            </a:r>
            <a:r>
              <a:rPr lang="de-DE" err="1"/>
              <a:t>ibrutinib</a:t>
            </a:r>
            <a:r>
              <a:rPr lang="de-DE"/>
              <a:t> in </a:t>
            </a:r>
            <a:r>
              <a:rPr lang="de-DE" err="1"/>
              <a:t>previously</a:t>
            </a:r>
            <a:r>
              <a:rPr lang="de-DE"/>
              <a:t> </a:t>
            </a:r>
            <a:r>
              <a:rPr lang="de-DE" err="1"/>
              <a:t>treated</a:t>
            </a:r>
            <a:r>
              <a:rPr lang="de-DE"/>
              <a:t> CLL</a:t>
            </a:r>
          </a:p>
          <a:p>
            <a:endParaRPr lang="de-DE"/>
          </a:p>
        </p:txBody>
      </p:sp>
    </p:spTree>
    <p:extLst>
      <p:ext uri="{BB962C8B-B14F-4D97-AF65-F5344CB8AC3E}">
        <p14:creationId xmlns:p14="http://schemas.microsoft.com/office/powerpoint/2010/main" val="433388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E1E3CDDB-7F84-4A22-823C-78A423EBCD1F}"/>
              </a:ext>
            </a:extLst>
          </p:cNvPr>
          <p:cNvSpPr>
            <a:spLocks noGrp="1"/>
          </p:cNvSpPr>
          <p:nvPr>
            <p:ph type="ftr" sz="quarter" idx="11"/>
          </p:nvPr>
        </p:nvSpPr>
        <p:spPr>
          <a:xfrm>
            <a:off x="417600" y="6356349"/>
            <a:ext cx="6701339" cy="385200"/>
          </a:xfrm>
        </p:spPr>
        <p:txBody>
          <a:bodyPr/>
          <a:lstStyle/>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Key exclusion criteria: Significant CV disease; concomitant treatment with warfarin or equivalent vitamin K antagonist; prior treatment with ibrutinib, a BCR inhibitor (e.g., BTK , PI3K, or Syk inhibitors), or a BCL-2 inhibitor (e.g., venetoclax).</a:t>
            </a:r>
          </a:p>
          <a:p>
            <a:r>
              <a:rPr lang="en-US" baseline="30000">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By central laboratory testing. </a:t>
            </a:r>
            <a:r>
              <a:rPr lang="en-US" baseline="30000">
                <a:latin typeface="Arial" panose="020B0604020202020204" pitchFamily="34" charset="0"/>
                <a:cs typeface="Arial" panose="020B0604020202020204" pitchFamily="34" charset="0"/>
              </a:rPr>
              <a:t>b</a:t>
            </a:r>
            <a:r>
              <a:rPr lang="en-US">
                <a:latin typeface="Arial" panose="020B0604020202020204" pitchFamily="34" charset="0"/>
                <a:cs typeface="Arial" panose="020B0604020202020204" pitchFamily="34" charset="0"/>
              </a:rPr>
              <a:t>Continued until disease progression or unacceptable toxicity.</a:t>
            </a:r>
          </a:p>
          <a:p>
            <a:r>
              <a:rPr lang="en-US">
                <a:latin typeface="Arial" panose="020B0604020202020204" pitchFamily="34" charset="0"/>
                <a:cs typeface="Arial" panose="020B0604020202020204" pitchFamily="34" charset="0"/>
              </a:rPr>
              <a:t>Afib/flutter, atrial fibrillation/flutter; BCL-2, B-cell leukemia/lymphoma-2; BCR, B-cell receptor; BID, twice daily; BTK, Bruton’s tyrosine kinase; CLL, chronic lymphocytic leukemia; CV, cardiovascular; ECOG PS, Eastern Cooperative Oncology Group performance status; IRC, independent review committee; IWCLL, International Workshop on CLL; PFS, progression-free survival; PI3K, phosphatidylinositol 3-kinase; PO, orally; QD, once daily.</a:t>
            </a:r>
          </a:p>
          <a:p>
            <a:r>
              <a:rPr lang="en-US" b="1">
                <a:latin typeface="Arial" panose="020B0604020202020204" pitchFamily="34" charset="0"/>
                <a:cs typeface="Arial" panose="020B0604020202020204" pitchFamily="34" charset="0"/>
              </a:rPr>
              <a:t>Seymore, J. Abstract 3721 presented at ASH 2021.</a:t>
            </a:r>
          </a:p>
        </p:txBody>
      </p:sp>
      <p:sp>
        <p:nvSpPr>
          <p:cNvPr id="9" name="Textplatzhalter 8">
            <a:extLst>
              <a:ext uri="{FF2B5EF4-FFF2-40B4-BE49-F238E27FC236}">
                <a16:creationId xmlns:a16="http://schemas.microsoft.com/office/drawing/2014/main" id="{703EEFC2-03CD-6D49-94F0-1084E8BB56CE}"/>
              </a:ext>
            </a:extLst>
          </p:cNvPr>
          <p:cNvSpPr>
            <a:spLocks noGrp="1"/>
          </p:cNvSpPr>
          <p:nvPr>
            <p:ph type="body" sz="quarter" idx="12"/>
          </p:nvPr>
        </p:nvSpPr>
        <p:spPr/>
        <p:txBody>
          <a:bodyPr/>
          <a:lstStyle/>
          <a:p>
            <a:r>
              <a:rPr lang="de-DE"/>
              <a:t>A </a:t>
            </a:r>
            <a:r>
              <a:rPr lang="de-DE" err="1"/>
              <a:t>randomized</a:t>
            </a:r>
            <a:r>
              <a:rPr lang="de-DE"/>
              <a:t>, </a:t>
            </a:r>
            <a:r>
              <a:rPr lang="de-DE" err="1"/>
              <a:t>multicenter</a:t>
            </a:r>
            <a:r>
              <a:rPr lang="de-DE"/>
              <a:t>, open-label, non-</a:t>
            </a:r>
            <a:r>
              <a:rPr lang="de-DE" err="1"/>
              <a:t>inferiority</a:t>
            </a:r>
            <a:r>
              <a:rPr lang="de-DE"/>
              <a:t>, </a:t>
            </a:r>
            <a:r>
              <a:rPr lang="de-DE" err="1"/>
              <a:t>phase</a:t>
            </a:r>
            <a:r>
              <a:rPr lang="de-DE"/>
              <a:t> 3 </a:t>
            </a:r>
            <a:r>
              <a:rPr lang="de-DE" err="1"/>
              <a:t>study</a:t>
            </a:r>
            <a:r>
              <a:rPr lang="de-DE"/>
              <a:t> </a:t>
            </a:r>
            <a:r>
              <a:rPr lang="de-DE" err="1"/>
              <a:t>of</a:t>
            </a:r>
            <a:r>
              <a:rPr lang="de-DE"/>
              <a:t> </a:t>
            </a:r>
            <a:r>
              <a:rPr lang="de-DE" err="1"/>
              <a:t>acalabrutinib</a:t>
            </a:r>
            <a:r>
              <a:rPr lang="de-DE"/>
              <a:t> </a:t>
            </a:r>
            <a:r>
              <a:rPr lang="de-DE" err="1"/>
              <a:t>vs</a:t>
            </a:r>
            <a:r>
              <a:rPr lang="de-DE"/>
              <a:t> </a:t>
            </a:r>
            <a:r>
              <a:rPr lang="de-DE" err="1"/>
              <a:t>ibrutinib</a:t>
            </a:r>
            <a:r>
              <a:rPr lang="de-DE"/>
              <a:t> in </a:t>
            </a:r>
            <a:r>
              <a:rPr lang="de-DE" err="1"/>
              <a:t>previously</a:t>
            </a:r>
            <a:r>
              <a:rPr lang="de-DE"/>
              <a:t> </a:t>
            </a:r>
            <a:r>
              <a:rPr lang="de-DE" err="1"/>
              <a:t>treated</a:t>
            </a:r>
            <a:r>
              <a:rPr lang="de-DE"/>
              <a:t> </a:t>
            </a:r>
            <a:r>
              <a:rPr lang="de-DE" err="1"/>
              <a:t>patients</a:t>
            </a:r>
            <a:r>
              <a:rPr lang="de-DE"/>
              <a:t> </a:t>
            </a:r>
            <a:r>
              <a:rPr lang="de-DE" err="1"/>
              <a:t>with</a:t>
            </a:r>
            <a:r>
              <a:rPr lang="de-DE"/>
              <a:t> high </a:t>
            </a:r>
            <a:r>
              <a:rPr lang="de-DE" err="1"/>
              <a:t>risk</a:t>
            </a:r>
            <a:r>
              <a:rPr lang="de-DE"/>
              <a:t> CLL</a:t>
            </a:r>
          </a:p>
        </p:txBody>
      </p:sp>
      <p:sp>
        <p:nvSpPr>
          <p:cNvPr id="3" name="Rechteck 2">
            <a:extLst>
              <a:ext uri="{FF2B5EF4-FFF2-40B4-BE49-F238E27FC236}">
                <a16:creationId xmlns:a16="http://schemas.microsoft.com/office/drawing/2014/main" id="{2CFADBB5-ADAC-48AD-8F23-867DDF1DCB22}"/>
              </a:ext>
            </a:extLst>
          </p:cNvPr>
          <p:cNvSpPr/>
          <p:nvPr/>
        </p:nvSpPr>
        <p:spPr>
          <a:xfrm>
            <a:off x="5674205" y="3794902"/>
            <a:ext cx="2160000" cy="11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err="1">
                <a:solidFill>
                  <a:schemeClr val="bg1"/>
                </a:solidFill>
              </a:rPr>
              <a:t>Ibrutinib</a:t>
            </a:r>
            <a:r>
              <a:rPr lang="it-IT" sz="1400" baseline="30000" err="1">
                <a:solidFill>
                  <a:schemeClr val="bg1"/>
                </a:solidFill>
              </a:rPr>
              <a:t>b</a:t>
            </a:r>
            <a:endParaRPr lang="it-IT" sz="1400" baseline="30000">
              <a:solidFill>
                <a:schemeClr val="bg1"/>
              </a:solidFill>
            </a:endParaRPr>
          </a:p>
          <a:p>
            <a:pPr algn="ctr"/>
            <a:r>
              <a:rPr lang="it-IT" sz="1400">
                <a:solidFill>
                  <a:schemeClr val="bg1"/>
                </a:solidFill>
              </a:rPr>
              <a:t>420 mg PO QD</a:t>
            </a:r>
            <a:endParaRPr lang="en-US" sz="1400">
              <a:solidFill>
                <a:schemeClr val="bg1"/>
              </a:solidFill>
            </a:endParaRPr>
          </a:p>
        </p:txBody>
      </p:sp>
      <p:sp>
        <p:nvSpPr>
          <p:cNvPr id="20" name="Rechteck 19">
            <a:extLst>
              <a:ext uri="{FF2B5EF4-FFF2-40B4-BE49-F238E27FC236}">
                <a16:creationId xmlns:a16="http://schemas.microsoft.com/office/drawing/2014/main" id="{6E79A0F6-5BAA-4934-AD96-BD5513D76884}"/>
              </a:ext>
            </a:extLst>
          </p:cNvPr>
          <p:cNvSpPr/>
          <p:nvPr/>
        </p:nvSpPr>
        <p:spPr>
          <a:xfrm>
            <a:off x="5674205" y="1814901"/>
            <a:ext cx="2160000" cy="11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Acalabrutinib</a:t>
            </a:r>
            <a:r>
              <a:rPr lang="en-US" sz="1400" baseline="30000">
                <a:solidFill>
                  <a:schemeClr val="bg1"/>
                </a:solidFill>
              </a:rPr>
              <a:t>b</a:t>
            </a:r>
          </a:p>
          <a:p>
            <a:pPr algn="ctr"/>
            <a:r>
              <a:rPr lang="en-US" sz="1400">
                <a:solidFill>
                  <a:schemeClr val="bg1"/>
                </a:solidFill>
              </a:rPr>
              <a:t>100 mg PO BID</a:t>
            </a:r>
          </a:p>
        </p:txBody>
      </p:sp>
      <p:sp>
        <p:nvSpPr>
          <p:cNvPr id="7" name="Rechteck 6">
            <a:extLst>
              <a:ext uri="{FF2B5EF4-FFF2-40B4-BE49-F238E27FC236}">
                <a16:creationId xmlns:a16="http://schemas.microsoft.com/office/drawing/2014/main" id="{9F1C0420-9A9A-456E-A877-EDCDAE68C4A1}"/>
              </a:ext>
            </a:extLst>
          </p:cNvPr>
          <p:cNvSpPr/>
          <p:nvPr/>
        </p:nvSpPr>
        <p:spPr>
          <a:xfrm>
            <a:off x="8544012" y="1814902"/>
            <a:ext cx="3240000" cy="316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tlCol="0" anchor="t" anchorCtr="0"/>
          <a:lstStyle/>
          <a:p>
            <a:pPr>
              <a:spcAft>
                <a:spcPts val="600"/>
              </a:spcAft>
            </a:pPr>
            <a:r>
              <a:rPr lang="en-US" sz="1400" b="1">
                <a:solidFill>
                  <a:schemeClr val="tx1"/>
                </a:solidFill>
              </a:rPr>
              <a:t>Primary endpoints</a:t>
            </a:r>
          </a:p>
          <a:p>
            <a:pPr marL="285750" indent="-285750">
              <a:spcAft>
                <a:spcPts val="600"/>
              </a:spcAft>
              <a:buClr>
                <a:schemeClr val="bg2"/>
              </a:buClr>
              <a:buFont typeface="Arial" panose="020B0604020202020204" pitchFamily="34" charset="0"/>
              <a:buChar char="•"/>
            </a:pPr>
            <a:r>
              <a:rPr lang="en-US" sz="1400">
                <a:solidFill>
                  <a:schemeClr val="tx1"/>
                </a:solidFill>
              </a:rPr>
              <a:t>Non-inferiority on IRC-assessed PFS</a:t>
            </a:r>
          </a:p>
          <a:p>
            <a:pPr>
              <a:spcAft>
                <a:spcPts val="600"/>
              </a:spcAft>
            </a:pPr>
            <a:endParaRPr lang="en-US" sz="1400">
              <a:solidFill>
                <a:schemeClr val="tx1"/>
              </a:solidFill>
            </a:endParaRPr>
          </a:p>
          <a:p>
            <a:pPr>
              <a:spcAft>
                <a:spcPts val="600"/>
              </a:spcAft>
            </a:pPr>
            <a:r>
              <a:rPr lang="en-US" sz="1400" b="1">
                <a:solidFill>
                  <a:schemeClr val="tx1"/>
                </a:solidFill>
              </a:rPr>
              <a:t>Secondary endpoints (hierarchical order)</a:t>
            </a:r>
          </a:p>
          <a:p>
            <a:pPr marL="285750" indent="-285750">
              <a:spcAft>
                <a:spcPts val="600"/>
              </a:spcAft>
              <a:buClr>
                <a:schemeClr val="bg2"/>
              </a:buClr>
              <a:buFont typeface="Arial" panose="020B0604020202020204" pitchFamily="34" charset="0"/>
              <a:buChar char="•"/>
            </a:pPr>
            <a:r>
              <a:rPr lang="en-US" sz="1400">
                <a:solidFill>
                  <a:schemeClr val="tx1"/>
                </a:solidFill>
              </a:rPr>
              <a:t>Incidence of any-grade aﬁb/ﬂutter</a:t>
            </a:r>
          </a:p>
          <a:p>
            <a:pPr marL="285750" indent="-285750">
              <a:spcAft>
                <a:spcPts val="600"/>
              </a:spcAft>
              <a:buClr>
                <a:schemeClr val="bg2"/>
              </a:buClr>
              <a:buFont typeface="Arial" panose="020B0604020202020204" pitchFamily="34" charset="0"/>
              <a:buChar char="•"/>
            </a:pPr>
            <a:r>
              <a:rPr lang="en-US" sz="1400">
                <a:solidFill>
                  <a:schemeClr val="tx1"/>
                </a:solidFill>
              </a:rPr>
              <a:t>Incidence of grade ≥3 infection</a:t>
            </a:r>
          </a:p>
          <a:p>
            <a:pPr marL="285750" indent="-285750">
              <a:spcAft>
                <a:spcPts val="600"/>
              </a:spcAft>
              <a:buClr>
                <a:schemeClr val="bg2"/>
              </a:buClr>
              <a:buFont typeface="Arial" panose="020B0604020202020204" pitchFamily="34" charset="0"/>
              <a:buChar char="•"/>
            </a:pPr>
            <a:r>
              <a:rPr lang="en-US" sz="1400">
                <a:solidFill>
                  <a:schemeClr val="tx1"/>
                </a:solidFill>
              </a:rPr>
              <a:t>Incidence of Richter transformation</a:t>
            </a:r>
          </a:p>
          <a:p>
            <a:pPr marL="285750" indent="-285750">
              <a:spcAft>
                <a:spcPts val="600"/>
              </a:spcAft>
              <a:buClr>
                <a:schemeClr val="bg2"/>
              </a:buClr>
              <a:buFont typeface="Arial" panose="020B0604020202020204" pitchFamily="34" charset="0"/>
              <a:buChar char="•"/>
            </a:pPr>
            <a:r>
              <a:rPr lang="en-US" sz="1400">
                <a:solidFill>
                  <a:schemeClr val="tx1"/>
                </a:solidFill>
              </a:rPr>
              <a:t>Overall survival</a:t>
            </a:r>
          </a:p>
        </p:txBody>
      </p:sp>
      <p:sp>
        <p:nvSpPr>
          <p:cNvPr id="8" name="Rechteck 7">
            <a:extLst>
              <a:ext uri="{FF2B5EF4-FFF2-40B4-BE49-F238E27FC236}">
                <a16:creationId xmlns:a16="http://schemas.microsoft.com/office/drawing/2014/main" id="{DFF4383A-194F-443C-9E41-009817E3FE3E}"/>
              </a:ext>
            </a:extLst>
          </p:cNvPr>
          <p:cNvSpPr/>
          <p:nvPr/>
        </p:nvSpPr>
        <p:spPr>
          <a:xfrm>
            <a:off x="418135" y="1814902"/>
            <a:ext cx="3240000" cy="316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91440" bIns="45720" rtlCol="0" anchor="t" anchorCtr="0"/>
          <a:lstStyle/>
          <a:p>
            <a:pPr marL="0" lvl="0" indent="0" algn="ctr" defTabSz="577850">
              <a:lnSpc>
                <a:spcPct val="90000"/>
              </a:lnSpc>
              <a:spcBef>
                <a:spcPct val="0"/>
              </a:spcBef>
              <a:spcAft>
                <a:spcPct val="35000"/>
              </a:spcAft>
              <a:buNone/>
            </a:pPr>
            <a:r>
              <a:rPr lang="en-US" sz="1400" b="1" kern="1200">
                <a:latin typeface="+mj-lt"/>
                <a:cs typeface="Arial"/>
              </a:rPr>
              <a:t>Patients (N=533)</a:t>
            </a:r>
          </a:p>
          <a:p>
            <a:pPr marL="0" lvl="0" indent="0" defTabSz="577850">
              <a:lnSpc>
                <a:spcPct val="90000"/>
              </a:lnSpc>
              <a:spcBef>
                <a:spcPct val="0"/>
              </a:spcBef>
              <a:spcAft>
                <a:spcPct val="35000"/>
              </a:spcAft>
              <a:buNone/>
            </a:pPr>
            <a:r>
              <a:rPr lang="en-US" sz="1400" b="1" kern="1200">
                <a:latin typeface="+mj-lt"/>
                <a:cs typeface="Arial"/>
              </a:rPr>
              <a:t>Key Inclusion Criteria</a:t>
            </a:r>
          </a:p>
          <a:p>
            <a:pPr marL="171450" lvl="0" indent="-171450" defTabSz="577850">
              <a:lnSpc>
                <a:spcPct val="90000"/>
              </a:lnSpc>
              <a:spcBef>
                <a:spcPct val="0"/>
              </a:spcBef>
              <a:spcAft>
                <a:spcPct val="35000"/>
              </a:spcAft>
              <a:buFont typeface="Arial" panose="020B0604020202020204" pitchFamily="34" charset="0"/>
              <a:buChar char="•"/>
            </a:pPr>
            <a:r>
              <a:rPr lang="en-US" sz="1400" kern="1200">
                <a:latin typeface="+mj-lt"/>
                <a:cs typeface="Arial"/>
              </a:rPr>
              <a:t>Adults with previously treated CLL (≥1 prior therapy requiring therapy (</a:t>
            </a:r>
            <a:r>
              <a:rPr lang="en-US" sz="1400" err="1">
                <a:latin typeface="+mj-lt"/>
                <a:cs typeface="Arial"/>
              </a:rPr>
              <a:t>iwCLL</a:t>
            </a:r>
            <a:r>
              <a:rPr lang="en-US" sz="1400" kern="1200">
                <a:latin typeface="+mj-lt"/>
                <a:cs typeface="Arial"/>
              </a:rPr>
              <a:t> 2008 criteria)</a:t>
            </a:r>
          </a:p>
          <a:p>
            <a:pPr marL="171450" lvl="0" indent="-171450" defTabSz="577850">
              <a:lnSpc>
                <a:spcPct val="90000"/>
              </a:lnSpc>
              <a:spcBef>
                <a:spcPct val="0"/>
              </a:spcBef>
              <a:spcAft>
                <a:spcPct val="35000"/>
              </a:spcAft>
              <a:buFont typeface="Arial" panose="020B0604020202020204" pitchFamily="34" charset="0"/>
              <a:buChar char="•"/>
            </a:pPr>
            <a:r>
              <a:rPr lang="en-US" sz="1400" kern="1200">
                <a:latin typeface="+mj-lt"/>
                <a:cs typeface="Arial"/>
              </a:rPr>
              <a:t>Presence of del(17p) and/or del(11q)</a:t>
            </a:r>
            <a:r>
              <a:rPr lang="en-US" sz="1400" kern="1200" baseline="30000">
                <a:latin typeface="+mj-lt"/>
                <a:cs typeface="Arial"/>
              </a:rPr>
              <a:t>a</a:t>
            </a:r>
          </a:p>
          <a:p>
            <a:pPr marL="171450" lvl="0" indent="-171450" defTabSz="577850">
              <a:lnSpc>
                <a:spcPct val="90000"/>
              </a:lnSpc>
              <a:spcBef>
                <a:spcPct val="0"/>
              </a:spcBef>
              <a:spcAft>
                <a:spcPct val="35000"/>
              </a:spcAft>
              <a:buFont typeface="Arial" panose="020B0604020202020204" pitchFamily="34" charset="0"/>
              <a:buChar char="•"/>
            </a:pPr>
            <a:r>
              <a:rPr lang="en-US" sz="1400" kern="1200">
                <a:latin typeface="+mj-lt"/>
                <a:cs typeface="Arial"/>
              </a:rPr>
              <a:t>ECOG PS ≤2</a:t>
            </a:r>
          </a:p>
          <a:p>
            <a:pPr marL="0" lvl="0" indent="0" defTabSz="577850">
              <a:lnSpc>
                <a:spcPct val="90000"/>
              </a:lnSpc>
              <a:spcBef>
                <a:spcPct val="0"/>
              </a:spcBef>
              <a:spcAft>
                <a:spcPct val="35000"/>
              </a:spcAft>
              <a:buNone/>
            </a:pPr>
            <a:r>
              <a:rPr lang="en-US" sz="1400" b="1" kern="1200">
                <a:latin typeface="+mj-lt"/>
                <a:cs typeface="Arial"/>
              </a:rPr>
              <a:t>Stratiﬁcation</a:t>
            </a:r>
          </a:p>
          <a:p>
            <a:pPr marL="0" lvl="0" indent="0" defTabSz="577850">
              <a:lnSpc>
                <a:spcPct val="90000"/>
              </a:lnSpc>
              <a:spcBef>
                <a:spcPct val="0"/>
              </a:spcBef>
              <a:spcAft>
                <a:spcPct val="35000"/>
              </a:spcAft>
              <a:buNone/>
            </a:pPr>
            <a:r>
              <a:rPr lang="en-US" sz="1400" b="1" kern="1200">
                <a:latin typeface="+mj-lt"/>
                <a:cs typeface="Arial"/>
              </a:rPr>
              <a:t>• </a:t>
            </a:r>
            <a:r>
              <a:rPr lang="en-US" sz="1400" kern="1200">
                <a:latin typeface="+mj-lt"/>
                <a:cs typeface="Arial"/>
              </a:rPr>
              <a:t>del(17p) status (yes or no)</a:t>
            </a:r>
          </a:p>
          <a:p>
            <a:pPr marL="0" lvl="0" indent="0" defTabSz="577850">
              <a:lnSpc>
                <a:spcPct val="90000"/>
              </a:lnSpc>
              <a:spcBef>
                <a:spcPct val="0"/>
              </a:spcBef>
              <a:spcAft>
                <a:spcPct val="35000"/>
              </a:spcAft>
              <a:buNone/>
            </a:pPr>
            <a:r>
              <a:rPr lang="en-US" sz="1400" kern="1200">
                <a:latin typeface="+mj-lt"/>
                <a:cs typeface="Arial"/>
              </a:rPr>
              <a:t>• ECOG PS (2 vs ≤1)</a:t>
            </a:r>
          </a:p>
          <a:p>
            <a:pPr marL="0" lvl="0" indent="0" defTabSz="577850">
              <a:lnSpc>
                <a:spcPct val="90000"/>
              </a:lnSpc>
              <a:spcBef>
                <a:spcPct val="0"/>
              </a:spcBef>
              <a:spcAft>
                <a:spcPct val="35000"/>
              </a:spcAft>
              <a:buNone/>
            </a:pPr>
            <a:r>
              <a:rPr lang="en-US" sz="1400" kern="1200">
                <a:latin typeface="+mj-lt"/>
                <a:cs typeface="Arial"/>
              </a:rPr>
              <a:t>• No. of prior therapies </a:t>
            </a:r>
            <a:r>
              <a:rPr lang="en-US" sz="1400" b="1" kern="1200">
                <a:latin typeface="+mj-lt"/>
                <a:cs typeface="Arial"/>
              </a:rPr>
              <a:t>(1–3 vs ≥4)</a:t>
            </a:r>
          </a:p>
        </p:txBody>
      </p:sp>
      <p:cxnSp>
        <p:nvCxnSpPr>
          <p:cNvPr id="10" name="Verbinder: gewinkelt 9">
            <a:extLst>
              <a:ext uri="{FF2B5EF4-FFF2-40B4-BE49-F238E27FC236}">
                <a16:creationId xmlns:a16="http://schemas.microsoft.com/office/drawing/2014/main" id="{8E10EA3F-B04C-4192-ACB4-2500C99ADDFA}"/>
              </a:ext>
            </a:extLst>
          </p:cNvPr>
          <p:cNvCxnSpPr>
            <a:cxnSpLocks/>
            <a:stCxn id="8" idx="3"/>
            <a:endCxn id="20" idx="1"/>
          </p:cNvCxnSpPr>
          <p:nvPr/>
        </p:nvCxnSpPr>
        <p:spPr>
          <a:xfrm flipV="1">
            <a:off x="3658135" y="2408901"/>
            <a:ext cx="2016070" cy="990001"/>
          </a:xfrm>
          <a:prstGeom prst="bentConnector3">
            <a:avLst>
              <a:gd name="adj1" fmla="val 7045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Verbinder: gewinkelt 13">
            <a:extLst>
              <a:ext uri="{FF2B5EF4-FFF2-40B4-BE49-F238E27FC236}">
                <a16:creationId xmlns:a16="http://schemas.microsoft.com/office/drawing/2014/main" id="{359CC2DE-7658-42AB-93E0-036ABC05B35E}"/>
              </a:ext>
            </a:extLst>
          </p:cNvPr>
          <p:cNvCxnSpPr>
            <a:cxnSpLocks/>
            <a:stCxn id="8" idx="3"/>
            <a:endCxn id="3" idx="1"/>
          </p:cNvCxnSpPr>
          <p:nvPr/>
        </p:nvCxnSpPr>
        <p:spPr>
          <a:xfrm>
            <a:off x="3658135" y="3398902"/>
            <a:ext cx="2016070" cy="990000"/>
          </a:xfrm>
          <a:prstGeom prst="bentConnector3">
            <a:avLst>
              <a:gd name="adj1" fmla="val 7045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6356137C-0FBF-47A2-8099-1114E4342BF7}"/>
              </a:ext>
            </a:extLst>
          </p:cNvPr>
          <p:cNvSpPr/>
          <p:nvPr/>
        </p:nvSpPr>
        <p:spPr>
          <a:xfrm>
            <a:off x="410909" y="5131520"/>
            <a:ext cx="11373103" cy="64633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Clr>
                <a:schemeClr val="bg2"/>
              </a:buClr>
              <a:buFont typeface="Arial" panose="020B0604020202020204" pitchFamily="34" charset="0"/>
              <a:buChar char="•"/>
            </a:pPr>
            <a:r>
              <a:rPr lang="en-US" sz="1400" b="1">
                <a:solidFill>
                  <a:schemeClr val="tx1"/>
                </a:solidFill>
              </a:rPr>
              <a:t>Data from ELEVATE-RR are reported to further compare the safety profile of acalabrutinib and ibrutinib using additional methods such as event-based comparisons</a:t>
            </a:r>
          </a:p>
        </p:txBody>
      </p:sp>
      <p:sp>
        <p:nvSpPr>
          <p:cNvPr id="18" name="Titel 17">
            <a:extLst>
              <a:ext uri="{FF2B5EF4-FFF2-40B4-BE49-F238E27FC236}">
                <a16:creationId xmlns:a16="http://schemas.microsoft.com/office/drawing/2014/main" id="{A1D6B28A-65D1-384A-9E44-77A1BCB7C21C}"/>
              </a:ext>
            </a:extLst>
          </p:cNvPr>
          <p:cNvSpPr>
            <a:spLocks noGrp="1"/>
          </p:cNvSpPr>
          <p:nvPr>
            <p:ph type="title"/>
          </p:nvPr>
        </p:nvSpPr>
        <p:spPr/>
        <p:txBody>
          <a:bodyPr/>
          <a:lstStyle/>
          <a:p>
            <a:r>
              <a:rPr lang="de-DE"/>
              <a:t>ELEVATE R/R Study design</a:t>
            </a:r>
          </a:p>
        </p:txBody>
      </p:sp>
      <p:sp>
        <p:nvSpPr>
          <p:cNvPr id="29" name="Oval 28">
            <a:extLst>
              <a:ext uri="{FF2B5EF4-FFF2-40B4-BE49-F238E27FC236}">
                <a16:creationId xmlns:a16="http://schemas.microsoft.com/office/drawing/2014/main" id="{41FBD995-4F10-8E41-BBBA-37030788005D}"/>
              </a:ext>
            </a:extLst>
          </p:cNvPr>
          <p:cNvSpPr/>
          <p:nvPr/>
        </p:nvSpPr>
        <p:spPr>
          <a:xfrm>
            <a:off x="4046812" y="3084347"/>
            <a:ext cx="629110" cy="62911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mj-lt"/>
              </a:rPr>
              <a:t>R 1:1</a:t>
            </a:r>
          </a:p>
        </p:txBody>
      </p:sp>
    </p:spTree>
    <p:extLst>
      <p:ext uri="{BB962C8B-B14F-4D97-AF65-F5344CB8AC3E}">
        <p14:creationId xmlns:p14="http://schemas.microsoft.com/office/powerpoint/2010/main" val="745187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9">
            <a:extLst>
              <a:ext uri="{FF2B5EF4-FFF2-40B4-BE49-F238E27FC236}">
                <a16:creationId xmlns:a16="http://schemas.microsoft.com/office/drawing/2014/main" id="{5BC2C8B6-521C-4413-B34D-F446D6EF4F38}"/>
              </a:ext>
            </a:extLst>
          </p:cNvPr>
          <p:cNvGraphicFramePr>
            <a:graphicFrameLocks noGrp="1"/>
          </p:cNvGraphicFramePr>
          <p:nvPr>
            <p:extLst>
              <p:ext uri="{D42A27DB-BD31-4B8C-83A1-F6EECF244321}">
                <p14:modId xmlns:p14="http://schemas.microsoft.com/office/powerpoint/2010/main" val="1281063080"/>
              </p:ext>
            </p:extLst>
          </p:nvPr>
        </p:nvGraphicFramePr>
        <p:xfrm>
          <a:off x="407988" y="1808164"/>
          <a:ext cx="11372400" cy="3671511"/>
        </p:xfrm>
        <a:graphic>
          <a:graphicData uri="http://schemas.openxmlformats.org/drawingml/2006/table">
            <a:tbl>
              <a:tblPr firstRow="1" bandRow="1">
                <a:tableStyleId>{5C22544A-7EE6-4342-B048-85BDC9FD1C3A}</a:tableStyleId>
              </a:tblPr>
              <a:tblGrid>
                <a:gridCol w="1782000">
                  <a:extLst>
                    <a:ext uri="{9D8B030D-6E8A-4147-A177-3AD203B41FA5}">
                      <a16:colId xmlns:a16="http://schemas.microsoft.com/office/drawing/2014/main" val="3529690038"/>
                    </a:ext>
                  </a:extLst>
                </a:gridCol>
                <a:gridCol w="799200">
                  <a:extLst>
                    <a:ext uri="{9D8B030D-6E8A-4147-A177-3AD203B41FA5}">
                      <a16:colId xmlns:a16="http://schemas.microsoft.com/office/drawing/2014/main" val="285445435"/>
                    </a:ext>
                  </a:extLst>
                </a:gridCol>
                <a:gridCol w="799200">
                  <a:extLst>
                    <a:ext uri="{9D8B030D-6E8A-4147-A177-3AD203B41FA5}">
                      <a16:colId xmlns:a16="http://schemas.microsoft.com/office/drawing/2014/main" val="861835263"/>
                    </a:ext>
                  </a:extLst>
                </a:gridCol>
                <a:gridCol w="799200">
                  <a:extLst>
                    <a:ext uri="{9D8B030D-6E8A-4147-A177-3AD203B41FA5}">
                      <a16:colId xmlns:a16="http://schemas.microsoft.com/office/drawing/2014/main" val="2893536013"/>
                    </a:ext>
                  </a:extLst>
                </a:gridCol>
                <a:gridCol w="799200">
                  <a:extLst>
                    <a:ext uri="{9D8B030D-6E8A-4147-A177-3AD203B41FA5}">
                      <a16:colId xmlns:a16="http://schemas.microsoft.com/office/drawing/2014/main" val="72146900"/>
                    </a:ext>
                  </a:extLst>
                </a:gridCol>
                <a:gridCol w="799200">
                  <a:extLst>
                    <a:ext uri="{9D8B030D-6E8A-4147-A177-3AD203B41FA5}">
                      <a16:colId xmlns:a16="http://schemas.microsoft.com/office/drawing/2014/main" val="2049422931"/>
                    </a:ext>
                  </a:extLst>
                </a:gridCol>
                <a:gridCol w="799200">
                  <a:extLst>
                    <a:ext uri="{9D8B030D-6E8A-4147-A177-3AD203B41FA5}">
                      <a16:colId xmlns:a16="http://schemas.microsoft.com/office/drawing/2014/main" val="890463935"/>
                    </a:ext>
                  </a:extLst>
                </a:gridCol>
                <a:gridCol w="799200">
                  <a:extLst>
                    <a:ext uri="{9D8B030D-6E8A-4147-A177-3AD203B41FA5}">
                      <a16:colId xmlns:a16="http://schemas.microsoft.com/office/drawing/2014/main" val="2812608550"/>
                    </a:ext>
                  </a:extLst>
                </a:gridCol>
                <a:gridCol w="799200">
                  <a:extLst>
                    <a:ext uri="{9D8B030D-6E8A-4147-A177-3AD203B41FA5}">
                      <a16:colId xmlns:a16="http://schemas.microsoft.com/office/drawing/2014/main" val="4163729214"/>
                    </a:ext>
                  </a:extLst>
                </a:gridCol>
                <a:gridCol w="799200">
                  <a:extLst>
                    <a:ext uri="{9D8B030D-6E8A-4147-A177-3AD203B41FA5}">
                      <a16:colId xmlns:a16="http://schemas.microsoft.com/office/drawing/2014/main" val="2735084454"/>
                    </a:ext>
                  </a:extLst>
                </a:gridCol>
                <a:gridCol w="799200">
                  <a:extLst>
                    <a:ext uri="{9D8B030D-6E8A-4147-A177-3AD203B41FA5}">
                      <a16:colId xmlns:a16="http://schemas.microsoft.com/office/drawing/2014/main" val="1472536181"/>
                    </a:ext>
                  </a:extLst>
                </a:gridCol>
                <a:gridCol w="799200">
                  <a:extLst>
                    <a:ext uri="{9D8B030D-6E8A-4147-A177-3AD203B41FA5}">
                      <a16:colId xmlns:a16="http://schemas.microsoft.com/office/drawing/2014/main" val="445580317"/>
                    </a:ext>
                  </a:extLst>
                </a:gridCol>
                <a:gridCol w="799200">
                  <a:extLst>
                    <a:ext uri="{9D8B030D-6E8A-4147-A177-3AD203B41FA5}">
                      <a16:colId xmlns:a16="http://schemas.microsoft.com/office/drawing/2014/main" val="4278421743"/>
                    </a:ext>
                  </a:extLst>
                </a:gridCol>
              </a:tblGrid>
              <a:tr h="126557">
                <a:tc rowSpan="3">
                  <a:txBody>
                    <a:bodyPr/>
                    <a:lstStyle/>
                    <a:p>
                      <a:endParaRPr lang="en-US" sz="1200"/>
                    </a:p>
                  </a:txBody>
                  <a:tcPr marT="0" marB="0" anchor="ctr"/>
                </a:tc>
                <a:tc gridSpan="4">
                  <a:txBody>
                    <a:bodyPr/>
                    <a:lstStyle/>
                    <a:p>
                      <a:pPr algn="ctr"/>
                      <a:r>
                        <a:rPr lang="en-US" sz="1200" b="1">
                          <a:solidFill>
                            <a:schemeClr val="bg1"/>
                          </a:solidFill>
                        </a:rPr>
                        <a:t>Incidence, %</a:t>
                      </a:r>
                      <a:endParaRPr lang="de-DE" sz="1200"/>
                    </a:p>
                  </a:txBody>
                  <a:tcPr marT="0" marB="0" anchor="ctr">
                    <a:lnB w="12700" cap="flat" cmpd="sng" algn="ctr">
                      <a:solidFill>
                        <a:schemeClr val="bg1"/>
                      </a:solidFill>
                      <a:prstDash val="solid"/>
                      <a:round/>
                      <a:headEnd type="none" w="med" len="med"/>
                      <a:tailEnd type="none" w="med" len="med"/>
                    </a:lnB>
                    <a:solidFill>
                      <a:srgbClr val="002A5C"/>
                    </a:solidFill>
                  </a:tcPr>
                </a:tc>
                <a:tc hMerge="1">
                  <a:txBody>
                    <a:bodyPr/>
                    <a:lstStyle/>
                    <a:p>
                      <a:endParaRPr lang="en-US"/>
                    </a:p>
                  </a:txBody>
                  <a:tcPr/>
                </a:tc>
                <a:tc hMerge="1">
                  <a:txBody>
                    <a:bodyPr/>
                    <a:lstStyle/>
                    <a:p>
                      <a:endParaRPr lang="en-US" sz="1000"/>
                    </a:p>
                  </a:txBody>
                  <a:tcPr>
                    <a:solidFill>
                      <a:srgbClr val="002A5C"/>
                    </a:solidFill>
                  </a:tcPr>
                </a:tc>
                <a:tc hMerge="1">
                  <a:txBody>
                    <a:bodyPr/>
                    <a:lstStyle/>
                    <a:p>
                      <a:endParaRPr lang="en-US" sz="1000"/>
                    </a:p>
                  </a:txBody>
                  <a:tcPr>
                    <a:solidFill>
                      <a:srgbClr val="002A5C"/>
                    </a:solidFill>
                  </a:tcPr>
                </a:tc>
                <a:tc gridSpan="4">
                  <a:txBody>
                    <a:bodyPr/>
                    <a:lstStyle/>
                    <a:p>
                      <a:pPr marL="0" algn="ctr" defTabSz="914400" rtl="0" eaLnBrk="1" latinLnBrk="0" hangingPunct="1"/>
                      <a:r>
                        <a:rPr lang="en-US" sz="1200" b="1" kern="1200">
                          <a:solidFill>
                            <a:schemeClr val="bg1"/>
                          </a:solidFill>
                          <a:latin typeface="+mn-lt"/>
                          <a:ea typeface="+mn-ea"/>
                          <a:cs typeface="+mn-cs"/>
                        </a:rPr>
                        <a:t>Exposure-adjusted incidence</a:t>
                      </a:r>
                      <a:r>
                        <a:rPr lang="en-US" sz="1200" b="1" kern="1200" baseline="30000">
                          <a:solidFill>
                            <a:schemeClr val="bg1"/>
                          </a:solidFill>
                          <a:latin typeface="+mn-lt"/>
                          <a:ea typeface="+mn-ea"/>
                          <a:cs typeface="+mn-cs"/>
                        </a:rPr>
                        <a:t>b</a:t>
                      </a:r>
                      <a:endParaRPr lang="en-US" sz="1200" b="1" kern="1200" baseline="30000" err="1">
                        <a:solidFill>
                          <a:schemeClr val="bg1"/>
                        </a:solidFill>
                        <a:latin typeface="+mn-lt"/>
                        <a:ea typeface="+mn-ea"/>
                        <a:cs typeface="+mn-cs"/>
                      </a:endParaRPr>
                    </a:p>
                  </a:txBody>
                  <a:tcPr marT="0" marB="0" anchor="ctr">
                    <a:lnB w="12700" cap="flat" cmpd="sng" algn="ctr">
                      <a:solidFill>
                        <a:schemeClr val="bg1"/>
                      </a:solidFill>
                      <a:prstDash val="solid"/>
                      <a:round/>
                      <a:headEnd type="none" w="med" len="med"/>
                      <a:tailEnd type="none" w="med" len="med"/>
                    </a:lnB>
                    <a:solidFill>
                      <a:srgbClr val="002A5C"/>
                    </a:solidFill>
                  </a:tcPr>
                </a:tc>
                <a:tc hMerge="1">
                  <a:txBody>
                    <a:bodyPr/>
                    <a:lstStyle/>
                    <a:p>
                      <a:pPr marL="0" algn="l" defTabSz="914400" rtl="0" eaLnBrk="1" latinLnBrk="0" hangingPunct="1"/>
                      <a:endParaRPr lang="en-US" sz="1000" b="1" kern="1200">
                        <a:solidFill>
                          <a:schemeClr val="bg1"/>
                        </a:solidFill>
                        <a:latin typeface="+mn-lt"/>
                        <a:ea typeface="+mn-ea"/>
                        <a:cs typeface="+mn-cs"/>
                      </a:endParaRPr>
                    </a:p>
                  </a:txBody>
                  <a:tcPr>
                    <a:solidFill>
                      <a:srgbClr val="002A5C"/>
                    </a:solidFill>
                  </a:tcPr>
                </a:tc>
                <a:tc hMerge="1">
                  <a:txBody>
                    <a:bodyPr/>
                    <a:lstStyle/>
                    <a:p>
                      <a:pPr marL="0" algn="l" defTabSz="914400" rtl="0" eaLnBrk="1" latinLnBrk="0" hangingPunct="1"/>
                      <a:endParaRPr lang="en-US" sz="1000" b="1" kern="1200">
                        <a:solidFill>
                          <a:schemeClr val="bg1"/>
                        </a:solidFill>
                        <a:latin typeface="+mn-lt"/>
                        <a:ea typeface="+mn-ea"/>
                        <a:cs typeface="+mn-cs"/>
                      </a:endParaRPr>
                    </a:p>
                  </a:txBody>
                  <a:tcPr>
                    <a:solidFill>
                      <a:srgbClr val="002A5C"/>
                    </a:solidFill>
                  </a:tcPr>
                </a:tc>
                <a:tc hMerge="1">
                  <a:txBody>
                    <a:bodyPr/>
                    <a:lstStyle/>
                    <a:p>
                      <a:pPr marL="0" algn="l" defTabSz="914400" rtl="0" eaLnBrk="1" latinLnBrk="0" hangingPunct="1"/>
                      <a:endParaRPr lang="en-US" sz="1000" b="1" kern="1200">
                        <a:solidFill>
                          <a:schemeClr val="bg1"/>
                        </a:solidFill>
                        <a:latin typeface="+mn-lt"/>
                        <a:ea typeface="+mn-ea"/>
                        <a:cs typeface="+mn-cs"/>
                      </a:endParaRPr>
                    </a:p>
                  </a:txBody>
                  <a:tcPr>
                    <a:solidFill>
                      <a:srgbClr val="002A5C"/>
                    </a:solidFill>
                  </a:tcPr>
                </a:tc>
                <a:tc gridSpan="4">
                  <a:txBody>
                    <a:bodyPr/>
                    <a:lstStyle/>
                    <a:p>
                      <a:pPr algn="ctr"/>
                      <a:r>
                        <a:rPr lang="en-US" sz="1200" b="1">
                          <a:solidFill>
                            <a:schemeClr val="bg1"/>
                          </a:solidFill>
                        </a:rPr>
                        <a:t>Exposure-adjusted time with event</a:t>
                      </a:r>
                      <a:r>
                        <a:rPr lang="en-US" sz="1200" b="1" baseline="30000">
                          <a:solidFill>
                            <a:schemeClr val="bg1"/>
                          </a:solidFill>
                        </a:rPr>
                        <a:t>c</a:t>
                      </a:r>
                      <a:endParaRPr lang="en-US" sz="1200" b="1" baseline="30000" err="1">
                        <a:solidFill>
                          <a:schemeClr val="bg1"/>
                        </a:solidFill>
                      </a:endParaRPr>
                    </a:p>
                  </a:txBody>
                  <a:tcPr marT="0" marB="0" anchor="ctr">
                    <a:lnB w="12700" cap="flat" cmpd="sng" algn="ctr">
                      <a:solidFill>
                        <a:schemeClr val="bg1"/>
                      </a:solidFill>
                      <a:prstDash val="solid"/>
                      <a:round/>
                      <a:headEnd type="none" w="med" len="med"/>
                      <a:tailEnd type="none" w="med" len="med"/>
                    </a:lnB>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extLst>
                  <a:ext uri="{0D108BD9-81ED-4DB2-BD59-A6C34878D82A}">
                    <a16:rowId xmlns:a16="http://schemas.microsoft.com/office/drawing/2014/main" val="787694374"/>
                  </a:ext>
                </a:extLst>
              </a:tr>
              <a:tr h="126557">
                <a:tc vMerge="1">
                  <a:txBody>
                    <a:bodyPr/>
                    <a:lstStyle/>
                    <a:p>
                      <a:endParaRPr lang="en-US"/>
                    </a:p>
                  </a:txBody>
                  <a:tcPr/>
                </a:tc>
                <a:tc gridSpan="2">
                  <a:txBody>
                    <a:bodyPr/>
                    <a:lstStyle/>
                    <a:p>
                      <a:pPr algn="ctr"/>
                      <a:r>
                        <a:rPr lang="en-US" sz="1200" b="1">
                          <a:solidFill>
                            <a:schemeClr val="bg1"/>
                          </a:solidFill>
                        </a:rPr>
                        <a:t>Any grade</a:t>
                      </a:r>
                      <a:endParaRPr lang="de-DE" sz="1200"/>
                    </a:p>
                  </a:txBody>
                  <a:tcPr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002A5C"/>
                    </a:solidFill>
                  </a:tcPr>
                </a:tc>
                <a:tc hMerge="1">
                  <a:txBody>
                    <a:bodyPr/>
                    <a:lstStyle/>
                    <a:p>
                      <a:endParaRPr lang="en-US" sz="800"/>
                    </a:p>
                  </a:txBody>
                  <a:tcPr>
                    <a:solidFill>
                      <a:srgbClr val="002A5C"/>
                    </a:solidFill>
                  </a:tcPr>
                </a:tc>
                <a:tc gridSpan="2">
                  <a:txBody>
                    <a:bodyPr/>
                    <a:lstStyle/>
                    <a:p>
                      <a:pPr algn="ctr"/>
                      <a:r>
                        <a:rPr lang="en-US" sz="1200" b="1">
                          <a:solidFill>
                            <a:schemeClr val="bg1"/>
                          </a:solidFill>
                        </a:rPr>
                        <a:t>Grade ≥3</a:t>
                      </a:r>
                    </a:p>
                  </a:txBody>
                  <a:tcPr marT="0" marB="0" anchor="ctr">
                    <a:lnT w="12700" cap="flat" cmpd="sng" algn="ctr">
                      <a:solidFill>
                        <a:schemeClr val="bg1"/>
                      </a:solidFill>
                      <a:prstDash val="solid"/>
                      <a:round/>
                      <a:headEnd type="none" w="med" len="med"/>
                      <a:tailEnd type="none" w="med" len="med"/>
                    </a:lnT>
                    <a:solidFill>
                      <a:srgbClr val="002A5C"/>
                    </a:solidFill>
                  </a:tcPr>
                </a:tc>
                <a:tc hMerge="1">
                  <a:txBody>
                    <a:bodyPr/>
                    <a:lstStyle/>
                    <a:p>
                      <a:endParaRPr lang="en-US" sz="1000"/>
                    </a:p>
                  </a:txBody>
                  <a:tcPr>
                    <a:solidFill>
                      <a:srgbClr val="002A5C"/>
                    </a:solidFill>
                  </a:tcPr>
                </a:tc>
                <a:tc gridSpan="2">
                  <a:txBody>
                    <a:bodyPr/>
                    <a:lstStyle/>
                    <a:p>
                      <a:pPr algn="ctr"/>
                      <a:r>
                        <a:rPr lang="en-US" sz="1200" b="1">
                          <a:solidFill>
                            <a:schemeClr val="bg1"/>
                          </a:solidFill>
                        </a:rPr>
                        <a:t>Any grade</a:t>
                      </a:r>
                    </a:p>
                  </a:txBody>
                  <a:tcPr marT="0" marB="0" anchor="ctr">
                    <a:lnT w="12700" cap="flat" cmpd="sng" algn="ctr">
                      <a:solidFill>
                        <a:schemeClr val="bg1"/>
                      </a:solidFill>
                      <a:prstDash val="solid"/>
                      <a:round/>
                      <a:headEnd type="none" w="med" len="med"/>
                      <a:tailEnd type="none" w="med" len="med"/>
                    </a:lnT>
                    <a:solidFill>
                      <a:srgbClr val="002A5C"/>
                    </a:solidFill>
                  </a:tcPr>
                </a:tc>
                <a:tc hMerge="1">
                  <a:txBody>
                    <a:bodyPr/>
                    <a:lstStyle/>
                    <a:p>
                      <a:endParaRPr lang="en-US" sz="1000"/>
                    </a:p>
                  </a:txBody>
                  <a:tcPr/>
                </a:tc>
                <a:tc gridSpan="2">
                  <a:txBody>
                    <a:bodyPr/>
                    <a:lstStyle/>
                    <a:p>
                      <a:pPr algn="ctr"/>
                      <a:r>
                        <a:rPr lang="en-US" sz="1200" b="1">
                          <a:solidFill>
                            <a:schemeClr val="bg1"/>
                          </a:solidFill>
                        </a:rPr>
                        <a:t>Grade ≥3</a:t>
                      </a:r>
                    </a:p>
                  </a:txBody>
                  <a:tcPr marT="0" marB="0" anchor="ctr">
                    <a:lnT w="12700" cap="flat" cmpd="sng" algn="ctr">
                      <a:solidFill>
                        <a:schemeClr val="bg1"/>
                      </a:solidFill>
                      <a:prstDash val="solid"/>
                      <a:round/>
                      <a:headEnd type="none" w="med" len="med"/>
                      <a:tailEnd type="none" w="med" len="med"/>
                    </a:lnT>
                    <a:solidFill>
                      <a:srgbClr val="002A5C"/>
                    </a:solidFill>
                  </a:tcPr>
                </a:tc>
                <a:tc hMerge="1">
                  <a:txBody>
                    <a:bodyPr/>
                    <a:lstStyle/>
                    <a:p>
                      <a:endParaRPr lang="en-US" sz="1000"/>
                    </a:p>
                  </a:txBody>
                  <a:tcPr/>
                </a:tc>
                <a:tc gridSpan="2">
                  <a:txBody>
                    <a:bodyPr/>
                    <a:lstStyle/>
                    <a:p>
                      <a:pPr algn="ctr"/>
                      <a:r>
                        <a:rPr lang="en-US" sz="1200" b="1">
                          <a:solidFill>
                            <a:schemeClr val="bg1"/>
                          </a:solidFill>
                        </a:rPr>
                        <a:t>Any grade</a:t>
                      </a:r>
                    </a:p>
                  </a:txBody>
                  <a:tcPr marT="0" marB="0" anchor="ctr">
                    <a:lnT w="12700" cap="flat" cmpd="sng" algn="ctr">
                      <a:solidFill>
                        <a:schemeClr val="bg1"/>
                      </a:solidFill>
                      <a:prstDash val="solid"/>
                      <a:round/>
                      <a:headEnd type="none" w="med" len="med"/>
                      <a:tailEnd type="none" w="med" len="med"/>
                    </a:lnT>
                    <a:solidFill>
                      <a:srgbClr val="002A5C"/>
                    </a:solidFill>
                  </a:tcPr>
                </a:tc>
                <a:tc hMerge="1">
                  <a:txBody>
                    <a:bodyPr/>
                    <a:lstStyle/>
                    <a:p>
                      <a:endParaRPr lang="en-US" sz="1000"/>
                    </a:p>
                  </a:txBody>
                  <a:tcPr/>
                </a:tc>
                <a:tc gridSpan="2">
                  <a:txBody>
                    <a:bodyPr/>
                    <a:lstStyle/>
                    <a:p>
                      <a:pPr algn="ctr"/>
                      <a:r>
                        <a:rPr lang="en-US" sz="1200" b="1">
                          <a:solidFill>
                            <a:schemeClr val="bg1"/>
                          </a:solidFill>
                        </a:rPr>
                        <a:t>Grade ≥3</a:t>
                      </a:r>
                    </a:p>
                  </a:txBody>
                  <a:tcPr marT="0" marB="0" anchor="ctr">
                    <a:lnT w="12700" cap="flat" cmpd="sng" algn="ctr">
                      <a:solidFill>
                        <a:schemeClr val="bg1"/>
                      </a:solidFill>
                      <a:prstDash val="solid"/>
                      <a:round/>
                      <a:headEnd type="none" w="med" len="med"/>
                      <a:tailEnd type="none" w="med" len="med"/>
                    </a:lnT>
                    <a:solidFill>
                      <a:srgbClr val="002A5C"/>
                    </a:solidFill>
                  </a:tcPr>
                </a:tc>
                <a:tc hMerge="1">
                  <a:txBody>
                    <a:bodyPr/>
                    <a:lstStyle/>
                    <a:p>
                      <a:endParaRPr lang="en-US" sz="1000"/>
                    </a:p>
                  </a:txBody>
                  <a:tcPr/>
                </a:tc>
                <a:extLst>
                  <a:ext uri="{0D108BD9-81ED-4DB2-BD59-A6C34878D82A}">
                    <a16:rowId xmlns:a16="http://schemas.microsoft.com/office/drawing/2014/main" val="629836946"/>
                  </a:ext>
                </a:extLst>
              </a:tr>
              <a:tr h="126557">
                <a:tc vMerge="1">
                  <a:txBody>
                    <a:bodyPr/>
                    <a:lstStyle/>
                    <a:p>
                      <a:endParaRPr lang="en-US"/>
                    </a:p>
                  </a:txBody>
                  <a:tcPr/>
                </a:tc>
                <a:tc>
                  <a:txBody>
                    <a:bodyPr/>
                    <a:lstStyle/>
                    <a:p>
                      <a:pPr algn="ctr"/>
                      <a:r>
                        <a:rPr lang="en-US" sz="1200" b="1">
                          <a:solidFill>
                            <a:schemeClr val="bg1"/>
                          </a:solidFill>
                        </a:rPr>
                        <a:t>Acala</a:t>
                      </a:r>
                      <a:r>
                        <a:rPr lang="en-US" sz="1200" b="1" baseline="30000">
                          <a:solidFill>
                            <a:schemeClr val="bg1"/>
                          </a:solidFill>
                        </a:rPr>
                        <a:t>d</a:t>
                      </a:r>
                      <a:endParaRPr lang="en-US" sz="1200" b="1" baseline="30000" err="1">
                        <a:solidFill>
                          <a:schemeClr val="bg1"/>
                        </a:solidFill>
                      </a:endParaRPr>
                    </a:p>
                  </a:txBody>
                  <a:tcPr marT="0" marB="0" anchor="ctr">
                    <a:lnL w="127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bg2"/>
                    </a:solidFill>
                  </a:tcPr>
                </a:tc>
                <a:tc>
                  <a:txBody>
                    <a:bodyPr/>
                    <a:lstStyle/>
                    <a:p>
                      <a:pPr algn="ctr"/>
                      <a:r>
                        <a:rPr lang="en-US" sz="1200" b="1">
                          <a:solidFill>
                            <a:schemeClr val="bg1"/>
                          </a:solidFill>
                        </a:rPr>
                        <a:t>Ibru</a:t>
                      </a:r>
                      <a:r>
                        <a:rPr lang="en-US" sz="1200" b="1" baseline="30000">
                          <a:solidFill>
                            <a:schemeClr val="bg1"/>
                          </a:solidFill>
                        </a:rPr>
                        <a:t>e</a:t>
                      </a:r>
                      <a:endParaRPr lang="en-US" sz="1200" b="1" baseline="30000" err="1">
                        <a:solidFill>
                          <a:schemeClr val="bg1"/>
                        </a:solidFill>
                      </a:endParaRPr>
                    </a:p>
                  </a:txBody>
                  <a:tcPr marT="0" marB="0" anchor="ctr">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en-US" sz="1200" b="1">
                          <a:solidFill>
                            <a:schemeClr val="bg1"/>
                          </a:solidFill>
                        </a:rPr>
                        <a:t>Acala</a:t>
                      </a:r>
                      <a:r>
                        <a:rPr lang="en-US" sz="1200" b="1" baseline="30000">
                          <a:solidFill>
                            <a:schemeClr val="bg1"/>
                          </a:solidFill>
                        </a:rPr>
                        <a:t>d</a:t>
                      </a:r>
                      <a:endParaRPr lang="en-US" sz="1200" b="1" baseline="30000" err="1">
                        <a:solidFill>
                          <a:schemeClr val="bg1"/>
                        </a:solidFill>
                      </a:endParaRPr>
                    </a:p>
                  </a:txBody>
                  <a:tcPr marT="0" marB="0" anchor="ctr">
                    <a:lnB w="38100" cap="flat" cmpd="sng" algn="ctr">
                      <a:solidFill>
                        <a:schemeClr val="bg1"/>
                      </a:solidFill>
                      <a:prstDash val="solid"/>
                      <a:round/>
                      <a:headEnd type="none" w="med" len="med"/>
                      <a:tailEnd type="none" w="med" len="med"/>
                    </a:lnB>
                    <a:solidFill>
                      <a:schemeClr val="bg2"/>
                    </a:solidFill>
                  </a:tcPr>
                </a:tc>
                <a:tc>
                  <a:txBody>
                    <a:bodyPr/>
                    <a:lstStyle/>
                    <a:p>
                      <a:pPr algn="ctr"/>
                      <a:r>
                        <a:rPr lang="en-US" sz="1200" b="1">
                          <a:solidFill>
                            <a:schemeClr val="bg1"/>
                          </a:solidFill>
                        </a:rPr>
                        <a:t>Ibru</a:t>
                      </a:r>
                      <a:r>
                        <a:rPr lang="en-US" sz="1200" b="1" baseline="30000">
                          <a:solidFill>
                            <a:schemeClr val="bg1"/>
                          </a:solidFill>
                        </a:rPr>
                        <a:t>e</a:t>
                      </a:r>
                      <a:endParaRPr lang="en-US" sz="1200" b="1" baseline="30000" err="1">
                        <a:solidFill>
                          <a:schemeClr val="bg1"/>
                        </a:solidFill>
                      </a:endParaRPr>
                    </a:p>
                  </a:txBody>
                  <a:tcPr marT="0" marB="0" anchor="ctr">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en-US" sz="1200" b="1">
                          <a:solidFill>
                            <a:schemeClr val="bg1"/>
                          </a:solidFill>
                        </a:rPr>
                        <a:t>Acala</a:t>
                      </a:r>
                      <a:r>
                        <a:rPr lang="en-US" sz="1200" b="1" baseline="30000">
                          <a:solidFill>
                            <a:schemeClr val="bg1"/>
                          </a:solidFill>
                        </a:rPr>
                        <a:t>d</a:t>
                      </a:r>
                      <a:endParaRPr lang="en-US" sz="1200" b="1" baseline="30000" err="1">
                        <a:solidFill>
                          <a:schemeClr val="bg1"/>
                        </a:solidFill>
                      </a:endParaRPr>
                    </a:p>
                  </a:txBody>
                  <a:tcPr marT="0" marB="0" anchor="ctr">
                    <a:lnB w="38100" cap="flat" cmpd="sng" algn="ctr">
                      <a:solidFill>
                        <a:schemeClr val="bg1"/>
                      </a:solidFill>
                      <a:prstDash val="solid"/>
                      <a:round/>
                      <a:headEnd type="none" w="med" len="med"/>
                      <a:tailEnd type="none" w="med" len="med"/>
                    </a:lnB>
                    <a:solidFill>
                      <a:schemeClr val="bg2"/>
                    </a:solidFill>
                  </a:tcPr>
                </a:tc>
                <a:tc>
                  <a:txBody>
                    <a:bodyPr/>
                    <a:lstStyle/>
                    <a:p>
                      <a:pPr algn="ctr"/>
                      <a:r>
                        <a:rPr lang="en-US" sz="1200" b="1">
                          <a:solidFill>
                            <a:schemeClr val="bg1"/>
                          </a:solidFill>
                        </a:rPr>
                        <a:t>Ibru</a:t>
                      </a:r>
                      <a:r>
                        <a:rPr lang="en-US" sz="1200" b="1" baseline="30000">
                          <a:solidFill>
                            <a:schemeClr val="bg1"/>
                          </a:solidFill>
                        </a:rPr>
                        <a:t>e</a:t>
                      </a:r>
                      <a:endParaRPr lang="en-US" sz="1200" b="1" baseline="30000" err="1">
                        <a:solidFill>
                          <a:schemeClr val="bg1"/>
                        </a:solidFill>
                      </a:endParaRPr>
                    </a:p>
                  </a:txBody>
                  <a:tcPr marT="0" marB="0" anchor="ctr">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en-US" sz="1200" b="1">
                          <a:solidFill>
                            <a:schemeClr val="bg1"/>
                          </a:solidFill>
                        </a:rPr>
                        <a:t>Acala</a:t>
                      </a:r>
                      <a:r>
                        <a:rPr lang="en-US" sz="1200" b="1" baseline="30000">
                          <a:solidFill>
                            <a:schemeClr val="bg1"/>
                          </a:solidFill>
                        </a:rPr>
                        <a:t>d</a:t>
                      </a:r>
                      <a:endParaRPr lang="en-US" sz="1200" b="1" baseline="30000" err="1">
                        <a:solidFill>
                          <a:schemeClr val="bg1"/>
                        </a:solidFill>
                      </a:endParaRPr>
                    </a:p>
                  </a:txBody>
                  <a:tcPr marT="0" marB="0" anchor="ctr">
                    <a:lnB w="38100" cap="flat" cmpd="sng" algn="ctr">
                      <a:solidFill>
                        <a:schemeClr val="bg1"/>
                      </a:solidFill>
                      <a:prstDash val="solid"/>
                      <a:round/>
                      <a:headEnd type="none" w="med" len="med"/>
                      <a:tailEnd type="none" w="med" len="med"/>
                    </a:lnB>
                    <a:solidFill>
                      <a:schemeClr val="bg2"/>
                    </a:solidFill>
                  </a:tcPr>
                </a:tc>
                <a:tc>
                  <a:txBody>
                    <a:bodyPr/>
                    <a:lstStyle/>
                    <a:p>
                      <a:pPr algn="ctr"/>
                      <a:r>
                        <a:rPr lang="en-US" sz="1200" b="1">
                          <a:solidFill>
                            <a:schemeClr val="bg1"/>
                          </a:solidFill>
                        </a:rPr>
                        <a:t>Ibru</a:t>
                      </a:r>
                      <a:r>
                        <a:rPr lang="en-US" sz="1200" b="1" baseline="30000">
                          <a:solidFill>
                            <a:schemeClr val="bg1"/>
                          </a:solidFill>
                        </a:rPr>
                        <a:t>e</a:t>
                      </a:r>
                      <a:endParaRPr lang="en-US" sz="1200" b="1" baseline="30000" err="1">
                        <a:solidFill>
                          <a:schemeClr val="bg1"/>
                        </a:solidFill>
                      </a:endParaRPr>
                    </a:p>
                  </a:txBody>
                  <a:tcPr marT="0" marB="0" anchor="ctr">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en-US" sz="1200" b="1">
                          <a:solidFill>
                            <a:schemeClr val="bg1"/>
                          </a:solidFill>
                        </a:rPr>
                        <a:t>Acala</a:t>
                      </a:r>
                      <a:r>
                        <a:rPr lang="en-US" sz="1200" b="1" baseline="30000">
                          <a:solidFill>
                            <a:schemeClr val="bg1"/>
                          </a:solidFill>
                        </a:rPr>
                        <a:t>d</a:t>
                      </a:r>
                      <a:endParaRPr lang="en-US" sz="1200" b="1" baseline="30000" err="1">
                        <a:solidFill>
                          <a:schemeClr val="bg1"/>
                        </a:solidFill>
                      </a:endParaRPr>
                    </a:p>
                  </a:txBody>
                  <a:tcPr marT="0" marB="0" anchor="ctr">
                    <a:lnB w="38100" cap="flat" cmpd="sng" algn="ctr">
                      <a:solidFill>
                        <a:schemeClr val="bg1"/>
                      </a:solidFill>
                      <a:prstDash val="solid"/>
                      <a:round/>
                      <a:headEnd type="none" w="med" len="med"/>
                      <a:tailEnd type="none" w="med" len="med"/>
                    </a:lnB>
                    <a:solidFill>
                      <a:schemeClr val="bg2"/>
                    </a:solidFill>
                  </a:tcPr>
                </a:tc>
                <a:tc>
                  <a:txBody>
                    <a:bodyPr/>
                    <a:lstStyle/>
                    <a:p>
                      <a:pPr algn="ctr"/>
                      <a:r>
                        <a:rPr lang="en-US" sz="1200" b="1">
                          <a:solidFill>
                            <a:schemeClr val="bg1"/>
                          </a:solidFill>
                        </a:rPr>
                        <a:t>Ibru</a:t>
                      </a:r>
                      <a:r>
                        <a:rPr lang="en-US" sz="1200" b="1" baseline="30000">
                          <a:solidFill>
                            <a:schemeClr val="bg1"/>
                          </a:solidFill>
                        </a:rPr>
                        <a:t>e</a:t>
                      </a:r>
                      <a:endParaRPr lang="en-US" sz="1200" b="1" baseline="30000" err="1">
                        <a:solidFill>
                          <a:schemeClr val="bg1"/>
                        </a:solidFill>
                      </a:endParaRPr>
                    </a:p>
                  </a:txBody>
                  <a:tcPr marT="0" marB="0" anchor="ctr">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en-US" sz="1200" b="1">
                          <a:solidFill>
                            <a:schemeClr val="bg1"/>
                          </a:solidFill>
                        </a:rPr>
                        <a:t>Acala</a:t>
                      </a:r>
                      <a:r>
                        <a:rPr lang="en-US" sz="1200" b="1" baseline="30000">
                          <a:solidFill>
                            <a:schemeClr val="bg1"/>
                          </a:solidFill>
                        </a:rPr>
                        <a:t>d</a:t>
                      </a:r>
                      <a:endParaRPr lang="en-US" sz="1200" b="1" baseline="30000" err="1">
                        <a:solidFill>
                          <a:schemeClr val="bg1"/>
                        </a:solidFill>
                      </a:endParaRPr>
                    </a:p>
                  </a:txBody>
                  <a:tcPr marT="0" marB="0" anchor="ctr">
                    <a:lnB w="38100" cap="flat" cmpd="sng" algn="ctr">
                      <a:solidFill>
                        <a:schemeClr val="bg1"/>
                      </a:solidFill>
                      <a:prstDash val="solid"/>
                      <a:round/>
                      <a:headEnd type="none" w="med" len="med"/>
                      <a:tailEnd type="none" w="med" len="med"/>
                    </a:lnB>
                    <a:solidFill>
                      <a:schemeClr val="bg2"/>
                    </a:solidFill>
                  </a:tcPr>
                </a:tc>
                <a:tc>
                  <a:txBody>
                    <a:bodyPr/>
                    <a:lstStyle/>
                    <a:p>
                      <a:pPr algn="ctr"/>
                      <a:r>
                        <a:rPr lang="en-US" sz="1200" b="1">
                          <a:solidFill>
                            <a:schemeClr val="bg1"/>
                          </a:solidFill>
                        </a:rPr>
                        <a:t>Ibru</a:t>
                      </a:r>
                      <a:r>
                        <a:rPr lang="en-US" sz="1200" b="1" baseline="30000">
                          <a:solidFill>
                            <a:schemeClr val="bg1"/>
                          </a:solidFill>
                        </a:rPr>
                        <a:t>e</a:t>
                      </a:r>
                      <a:endParaRPr lang="en-US" sz="1200" b="1" baseline="30000" err="1">
                        <a:solidFill>
                          <a:schemeClr val="bg1"/>
                        </a:solidFill>
                      </a:endParaRPr>
                    </a:p>
                  </a:txBody>
                  <a:tcPr marT="0" marB="0" anchor="ctr">
                    <a:lnB w="381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664556909"/>
                  </a:ext>
                </a:extLst>
              </a:tr>
              <a:tr h="126557">
                <a:tc gridSpan="13">
                  <a:txBody>
                    <a:bodyPr/>
                    <a:lstStyle/>
                    <a:p>
                      <a:r>
                        <a:rPr lang="en-US" sz="1200" b="1"/>
                        <a:t>ECIs</a:t>
                      </a:r>
                    </a:p>
                  </a:txBody>
                  <a:tcPr marT="0" marB="0" anchor="ctr"/>
                </a:tc>
                <a:tc hMerge="1">
                  <a:txBody>
                    <a:bodyPr/>
                    <a:lstStyle/>
                    <a:p>
                      <a:endParaRPr lang="de-DE"/>
                    </a:p>
                  </a:txBody>
                  <a:tcPr>
                    <a:lnT w="38100"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extLst>
                  <a:ext uri="{0D108BD9-81ED-4DB2-BD59-A6C34878D82A}">
                    <a16:rowId xmlns:a16="http://schemas.microsoft.com/office/drawing/2014/main" val="1709594131"/>
                  </a:ext>
                </a:extLst>
              </a:tr>
              <a:tr h="379671">
                <a:tc>
                  <a:txBody>
                    <a:bodyPr/>
                    <a:lstStyle/>
                    <a:p>
                      <a:r>
                        <a:rPr lang="en-US" sz="1200"/>
                        <a:t>Cardiac events</a:t>
                      </a:r>
                    </a:p>
                    <a:p>
                      <a:r>
                        <a:rPr lang="en-US" sz="1200"/>
                        <a:t>   Atrial fibrillation/flutter</a:t>
                      </a:r>
                    </a:p>
                  </a:txBody>
                  <a:tcPr marT="0" marB="0" anchor="ctr">
                    <a:solidFill>
                      <a:srgbClr val="CBCDD2"/>
                    </a:solidFill>
                  </a:tcPr>
                </a:tc>
                <a:tc>
                  <a:txBody>
                    <a:bodyPr/>
                    <a:lstStyle/>
                    <a:p>
                      <a:pPr algn="ctr"/>
                      <a:r>
                        <a:rPr lang="en-US" sz="1200" b="0" kern="1200">
                          <a:solidFill>
                            <a:schemeClr val="tx1"/>
                          </a:solidFill>
                          <a:latin typeface="+mn-lt"/>
                          <a:ea typeface="+mn-ea"/>
                          <a:cs typeface="+mn-cs"/>
                        </a:rPr>
                        <a:t>24</a:t>
                      </a:r>
                    </a:p>
                    <a:p>
                      <a:pPr algn="ctr"/>
                      <a:r>
                        <a:rPr lang="en-US" sz="1200" b="0" kern="1200">
                          <a:solidFill>
                            <a:schemeClr val="tx1"/>
                          </a:solidFill>
                          <a:latin typeface="+mn-lt"/>
                          <a:ea typeface="+mn-ea"/>
                          <a:cs typeface="+mn-cs"/>
                        </a:rPr>
                        <a:t>9</a:t>
                      </a:r>
                    </a:p>
                  </a:txBody>
                  <a:tcPr marT="0" marB="0" anchor="ctr">
                    <a:solidFill>
                      <a:srgbClr val="CBCDD2"/>
                    </a:solidFill>
                  </a:tcPr>
                </a:tc>
                <a:tc>
                  <a:txBody>
                    <a:bodyPr/>
                    <a:lstStyle/>
                    <a:p>
                      <a:pPr algn="ctr"/>
                      <a:r>
                        <a:rPr lang="en-US" sz="1200">
                          <a:solidFill>
                            <a:schemeClr val="tx1"/>
                          </a:solidFill>
                        </a:rPr>
                        <a:t>30</a:t>
                      </a:r>
                    </a:p>
                    <a:p>
                      <a:pPr algn="ctr"/>
                      <a:r>
                        <a:rPr lang="en-US" sz="1200">
                          <a:solidFill>
                            <a:schemeClr val="accent4">
                              <a:lumMod val="75000"/>
                            </a:schemeClr>
                          </a:solidFill>
                        </a:rPr>
                        <a:t>16*</a:t>
                      </a:r>
                    </a:p>
                  </a:txBody>
                  <a:tcPr marT="0" marB="0" anchor="ctr">
                    <a:solidFill>
                      <a:srgbClr val="CBCDD2"/>
                    </a:solidFill>
                  </a:tcPr>
                </a:tc>
                <a:tc>
                  <a:txBody>
                    <a:bodyPr/>
                    <a:lstStyle/>
                    <a:p>
                      <a:pPr algn="ctr"/>
                      <a:r>
                        <a:rPr lang="en-US" sz="1200">
                          <a:solidFill>
                            <a:schemeClr val="tx1"/>
                          </a:solidFill>
                        </a:rPr>
                        <a:t>9</a:t>
                      </a:r>
                    </a:p>
                    <a:p>
                      <a:pPr algn="ctr"/>
                      <a:r>
                        <a:rPr lang="en-US" sz="1200">
                          <a:solidFill>
                            <a:schemeClr val="tx1"/>
                          </a:solidFill>
                        </a:rPr>
                        <a:t>5</a:t>
                      </a:r>
                    </a:p>
                  </a:txBody>
                  <a:tcPr marT="0" marB="0" anchor="ctr">
                    <a:solidFill>
                      <a:srgbClr val="CBCDD2"/>
                    </a:solidFill>
                  </a:tcPr>
                </a:tc>
                <a:tc>
                  <a:txBody>
                    <a:bodyPr/>
                    <a:lstStyle/>
                    <a:p>
                      <a:pPr algn="ctr"/>
                      <a:r>
                        <a:rPr lang="en-US" sz="1200">
                          <a:solidFill>
                            <a:schemeClr val="tx1"/>
                          </a:solidFill>
                        </a:rPr>
                        <a:t>10</a:t>
                      </a:r>
                    </a:p>
                    <a:p>
                      <a:pPr algn="ctr"/>
                      <a:r>
                        <a:rPr lang="en-US" sz="1200">
                          <a:solidFill>
                            <a:schemeClr val="tx1"/>
                          </a:solidFill>
                        </a:rPr>
                        <a:t>4</a:t>
                      </a:r>
                    </a:p>
                  </a:txBody>
                  <a:tcPr marT="0" marB="0" anchor="ctr">
                    <a:solidFill>
                      <a:srgbClr val="CBCDD2"/>
                    </a:solidFill>
                  </a:tcPr>
                </a:tc>
                <a:tc>
                  <a:txBody>
                    <a:bodyPr/>
                    <a:lstStyle/>
                    <a:p>
                      <a:pPr algn="ctr"/>
                      <a:r>
                        <a:rPr lang="en-US" sz="1200">
                          <a:solidFill>
                            <a:schemeClr val="tx1"/>
                          </a:solidFill>
                        </a:rPr>
                        <a:t>1.2</a:t>
                      </a:r>
                    </a:p>
                    <a:p>
                      <a:pPr algn="ctr"/>
                      <a:r>
                        <a:rPr lang="en-US" sz="1200">
                          <a:solidFill>
                            <a:schemeClr val="tx1"/>
                          </a:solidFill>
                        </a:rPr>
                        <a:t>0.4</a:t>
                      </a:r>
                    </a:p>
                  </a:txBody>
                  <a:tcPr marT="0" marB="0" anchor="ctr">
                    <a:solidFill>
                      <a:srgbClr val="CBCDD2"/>
                    </a:solidFill>
                  </a:tcPr>
                </a:tc>
                <a:tc>
                  <a:txBody>
                    <a:bodyPr/>
                    <a:lstStyle/>
                    <a:p>
                      <a:pPr algn="ctr"/>
                      <a:r>
                        <a:rPr lang="en-US" sz="1200">
                          <a:solidFill>
                            <a:schemeClr val="tx1"/>
                          </a:solidFill>
                        </a:rPr>
                        <a:t>0.4</a:t>
                      </a:r>
                    </a:p>
                    <a:p>
                      <a:pPr algn="ctr"/>
                      <a:r>
                        <a:rPr lang="en-US" sz="1200">
                          <a:solidFill>
                            <a:schemeClr val="tx1"/>
                          </a:solidFill>
                        </a:rPr>
                        <a:t>0.2</a:t>
                      </a:r>
                    </a:p>
                  </a:txBody>
                  <a:tcPr marT="0" marB="0" anchor="ctr">
                    <a:solidFill>
                      <a:srgbClr val="CBCDD2"/>
                    </a:solidFill>
                  </a:tcPr>
                </a:tc>
                <a:tc>
                  <a:txBody>
                    <a:bodyPr/>
                    <a:lstStyle/>
                    <a:p>
                      <a:pPr algn="ctr"/>
                      <a:r>
                        <a:rPr lang="en-US" sz="1200">
                          <a:solidFill>
                            <a:schemeClr val="tx1"/>
                          </a:solidFill>
                        </a:rPr>
                        <a:t>0.4</a:t>
                      </a:r>
                    </a:p>
                    <a:p>
                      <a:pPr algn="ctr"/>
                      <a:r>
                        <a:rPr lang="en-US" sz="1200">
                          <a:solidFill>
                            <a:schemeClr val="tx1"/>
                          </a:solidFill>
                        </a:rPr>
                        <a:t>0.2</a:t>
                      </a:r>
                    </a:p>
                  </a:txBody>
                  <a:tcPr marT="0" marB="0" anchor="ctr">
                    <a:solidFill>
                      <a:srgbClr val="CBCDD2"/>
                    </a:solidFill>
                  </a:tcPr>
                </a:tc>
                <a:tc>
                  <a:txBody>
                    <a:bodyPr/>
                    <a:lstStyle/>
                    <a:p>
                      <a:pPr algn="ctr"/>
                      <a:r>
                        <a:rPr lang="en-US" sz="1200">
                          <a:solidFill>
                            <a:schemeClr val="tx1"/>
                          </a:solidFill>
                        </a:rPr>
                        <a:t>0.5</a:t>
                      </a:r>
                    </a:p>
                    <a:p>
                      <a:pPr algn="ctr"/>
                      <a:r>
                        <a:rPr lang="en-US" sz="1200">
                          <a:solidFill>
                            <a:schemeClr val="tx1"/>
                          </a:solidFill>
                        </a:rPr>
                        <a:t>0.1</a:t>
                      </a:r>
                    </a:p>
                  </a:txBody>
                  <a:tcPr marT="0" marB="0" anchor="ctr">
                    <a:solidFill>
                      <a:srgbClr val="CBCDD2"/>
                    </a:solidFill>
                  </a:tcPr>
                </a:tc>
                <a:tc>
                  <a:txBody>
                    <a:bodyPr/>
                    <a:lstStyle/>
                    <a:p>
                      <a:pPr algn="ctr"/>
                      <a:r>
                        <a:rPr lang="en-US" sz="1200">
                          <a:solidFill>
                            <a:schemeClr val="tx1"/>
                          </a:solidFill>
                        </a:rPr>
                        <a:t>7.1</a:t>
                      </a:r>
                    </a:p>
                    <a:p>
                      <a:pPr algn="ctr"/>
                      <a:r>
                        <a:rPr lang="en-US" sz="1200">
                          <a:solidFill>
                            <a:schemeClr val="tx1"/>
                          </a:solidFill>
                        </a:rPr>
                        <a:t>1.3</a:t>
                      </a:r>
                    </a:p>
                  </a:txBody>
                  <a:tcPr marT="0" marB="0" anchor="ctr">
                    <a:solidFill>
                      <a:srgbClr val="CBCDD2"/>
                    </a:solidFill>
                  </a:tcPr>
                </a:tc>
                <a:tc>
                  <a:txBody>
                    <a:bodyPr/>
                    <a:lstStyle/>
                    <a:p>
                      <a:pPr algn="ctr"/>
                      <a:r>
                        <a:rPr lang="en-US" sz="1200">
                          <a:solidFill>
                            <a:schemeClr val="tx1"/>
                          </a:solidFill>
                        </a:rPr>
                        <a:t>13.0</a:t>
                      </a:r>
                    </a:p>
                    <a:p>
                      <a:pPr algn="ctr"/>
                      <a:r>
                        <a:rPr lang="en-US" sz="1200">
                          <a:solidFill>
                            <a:schemeClr val="tx1"/>
                          </a:solidFill>
                        </a:rPr>
                        <a:t>3.8</a:t>
                      </a:r>
                    </a:p>
                  </a:txBody>
                  <a:tcPr marT="0" marB="0" anchor="ctr">
                    <a:solidFill>
                      <a:srgbClr val="CBCDD2"/>
                    </a:solidFill>
                  </a:tcPr>
                </a:tc>
                <a:tc>
                  <a:txBody>
                    <a:bodyPr/>
                    <a:lstStyle/>
                    <a:p>
                      <a:pPr algn="ctr"/>
                      <a:r>
                        <a:rPr lang="en-US" sz="1200">
                          <a:solidFill>
                            <a:schemeClr val="tx1"/>
                          </a:solidFill>
                        </a:rPr>
                        <a:t>0.4</a:t>
                      </a:r>
                    </a:p>
                    <a:p>
                      <a:pPr algn="ctr"/>
                      <a:r>
                        <a:rPr lang="en-US" sz="1200">
                          <a:solidFill>
                            <a:schemeClr val="tx1"/>
                          </a:solidFill>
                        </a:rPr>
                        <a:t>0.3</a:t>
                      </a:r>
                    </a:p>
                  </a:txBody>
                  <a:tcPr marT="0" marB="0" anchor="ctr">
                    <a:solidFill>
                      <a:srgbClr val="CBCDD2"/>
                    </a:solidFill>
                  </a:tcPr>
                </a:tc>
                <a:tc>
                  <a:txBody>
                    <a:bodyPr/>
                    <a:lstStyle/>
                    <a:p>
                      <a:pPr algn="ctr"/>
                      <a:r>
                        <a:rPr lang="en-US" sz="1200">
                          <a:solidFill>
                            <a:schemeClr val="tx1"/>
                          </a:solidFill>
                        </a:rPr>
                        <a:t>0.2</a:t>
                      </a:r>
                    </a:p>
                    <a:p>
                      <a:pPr algn="ctr"/>
                      <a:r>
                        <a:rPr lang="en-US" sz="1200">
                          <a:solidFill>
                            <a:schemeClr val="tx1"/>
                          </a:solidFill>
                        </a:rPr>
                        <a:t>0.1</a:t>
                      </a:r>
                    </a:p>
                  </a:txBody>
                  <a:tcPr marT="0" marB="0" anchor="ctr">
                    <a:solidFill>
                      <a:srgbClr val="CBCDD2"/>
                    </a:solidFill>
                  </a:tcPr>
                </a:tc>
                <a:extLst>
                  <a:ext uri="{0D108BD9-81ED-4DB2-BD59-A6C34878D82A}">
                    <a16:rowId xmlns:a16="http://schemas.microsoft.com/office/drawing/2014/main" val="352570497"/>
                  </a:ext>
                </a:extLst>
              </a:tr>
              <a:tr h="126557">
                <a:tc>
                  <a:txBody>
                    <a:bodyPr/>
                    <a:lstStyle/>
                    <a:p>
                      <a:r>
                        <a:rPr lang="en-US" sz="1200"/>
                        <a:t>Hypertension</a:t>
                      </a:r>
                    </a:p>
                  </a:txBody>
                  <a:tcPr marT="0" marB="0" anchor="ctr">
                    <a:solidFill>
                      <a:srgbClr val="CBCDD2"/>
                    </a:solidFill>
                  </a:tcPr>
                </a:tc>
                <a:tc>
                  <a:txBody>
                    <a:bodyPr/>
                    <a:lstStyle/>
                    <a:p>
                      <a:pPr algn="ctr"/>
                      <a:r>
                        <a:rPr lang="en-US" sz="1200"/>
                        <a:t>9</a:t>
                      </a:r>
                    </a:p>
                  </a:txBody>
                  <a:tcPr marT="0" marB="0" anchor="ctr">
                    <a:solidFill>
                      <a:srgbClr val="CBCDD2"/>
                    </a:solidFill>
                  </a:tcPr>
                </a:tc>
                <a:tc>
                  <a:txBody>
                    <a:bodyPr/>
                    <a:lstStyle/>
                    <a:p>
                      <a:pPr algn="ctr"/>
                      <a:r>
                        <a:rPr lang="en-US" sz="1200">
                          <a:solidFill>
                            <a:schemeClr val="accent4">
                              <a:lumMod val="75000"/>
                            </a:schemeClr>
                          </a:solidFill>
                        </a:rPr>
                        <a:t>23*</a:t>
                      </a:r>
                    </a:p>
                  </a:txBody>
                  <a:tcPr marT="0" marB="0" anchor="ctr">
                    <a:solidFill>
                      <a:srgbClr val="CBCDD2"/>
                    </a:solidFill>
                  </a:tcPr>
                </a:tc>
                <a:tc>
                  <a:txBody>
                    <a:bodyPr/>
                    <a:lstStyle/>
                    <a:p>
                      <a:pPr algn="ctr"/>
                      <a:r>
                        <a:rPr lang="en-US" sz="1200"/>
                        <a:t>4</a:t>
                      </a:r>
                    </a:p>
                  </a:txBody>
                  <a:tcPr marT="0" marB="0" anchor="ctr">
                    <a:solidFill>
                      <a:srgbClr val="CBCDD2"/>
                    </a:solidFill>
                  </a:tcPr>
                </a:tc>
                <a:tc>
                  <a:txBody>
                    <a:bodyPr/>
                    <a:lstStyle/>
                    <a:p>
                      <a:pPr algn="ctr"/>
                      <a:r>
                        <a:rPr lang="en-US" sz="1200">
                          <a:solidFill>
                            <a:schemeClr val="accent4">
                              <a:lumMod val="75000"/>
                            </a:schemeClr>
                          </a:solidFill>
                        </a:rPr>
                        <a:t>9*</a:t>
                      </a:r>
                    </a:p>
                  </a:txBody>
                  <a:tcPr marT="0" marB="0" anchor="ctr">
                    <a:solidFill>
                      <a:srgbClr val="CBCDD2"/>
                    </a:solidFill>
                  </a:tcPr>
                </a:tc>
                <a:tc>
                  <a:txBody>
                    <a:bodyPr/>
                    <a:lstStyle/>
                    <a:p>
                      <a:pPr algn="ctr"/>
                      <a:r>
                        <a:rPr lang="en-US" sz="1200"/>
                        <a:t>0.4</a:t>
                      </a:r>
                    </a:p>
                  </a:txBody>
                  <a:tcPr marT="0" marB="0" anchor="ctr">
                    <a:solidFill>
                      <a:srgbClr val="CBCDD2"/>
                    </a:solidFill>
                  </a:tcPr>
                </a:tc>
                <a:tc>
                  <a:txBody>
                    <a:bodyPr/>
                    <a:lstStyle/>
                    <a:p>
                      <a:pPr algn="ctr"/>
                      <a:r>
                        <a:rPr lang="en-US" sz="1200"/>
                        <a:t>0.1</a:t>
                      </a:r>
                    </a:p>
                  </a:txBody>
                  <a:tcPr marT="0" marB="0" anchor="ctr">
                    <a:solidFill>
                      <a:srgbClr val="CBCDD2"/>
                    </a:solidFill>
                  </a:tcPr>
                </a:tc>
                <a:tc>
                  <a:txBody>
                    <a:bodyPr/>
                    <a:lstStyle/>
                    <a:p>
                      <a:pPr algn="ctr"/>
                      <a:r>
                        <a:rPr lang="en-US" sz="1200"/>
                        <a:t>0.1</a:t>
                      </a:r>
                    </a:p>
                  </a:txBody>
                  <a:tcPr marT="0" marB="0" anchor="ctr">
                    <a:solidFill>
                      <a:srgbClr val="CBCDD2"/>
                    </a:solidFill>
                  </a:tcPr>
                </a:tc>
                <a:tc>
                  <a:txBody>
                    <a:bodyPr/>
                    <a:lstStyle/>
                    <a:p>
                      <a:pPr algn="ctr"/>
                      <a:r>
                        <a:rPr lang="en-US" sz="1200"/>
                        <a:t>0.4</a:t>
                      </a:r>
                    </a:p>
                  </a:txBody>
                  <a:tcPr marT="0" marB="0" anchor="ctr">
                    <a:solidFill>
                      <a:srgbClr val="CBCDD2"/>
                    </a:solidFill>
                  </a:tcPr>
                </a:tc>
                <a:tc>
                  <a:txBody>
                    <a:bodyPr/>
                    <a:lstStyle/>
                    <a:p>
                      <a:pPr algn="ctr"/>
                      <a:r>
                        <a:rPr lang="en-US" sz="1200"/>
                        <a:t>4.1</a:t>
                      </a:r>
                    </a:p>
                  </a:txBody>
                  <a:tcPr marT="0" marB="0" anchor="ctr">
                    <a:solidFill>
                      <a:srgbClr val="CBCDD2"/>
                    </a:solidFill>
                  </a:tcPr>
                </a:tc>
                <a:tc>
                  <a:txBody>
                    <a:bodyPr/>
                    <a:lstStyle/>
                    <a:p>
                      <a:pPr algn="ctr"/>
                      <a:r>
                        <a:rPr lang="en-US" sz="1200"/>
                        <a:t>15.0</a:t>
                      </a:r>
                    </a:p>
                  </a:txBody>
                  <a:tcPr marT="0" marB="0" anchor="ctr">
                    <a:solidFill>
                      <a:srgbClr val="CBCDD2"/>
                    </a:solidFill>
                  </a:tcPr>
                </a:tc>
                <a:tc>
                  <a:txBody>
                    <a:bodyPr/>
                    <a:lstStyle/>
                    <a:p>
                      <a:pPr algn="ctr"/>
                      <a:r>
                        <a:rPr lang="en-US" sz="1200"/>
                        <a:t>1.6</a:t>
                      </a:r>
                    </a:p>
                  </a:txBody>
                  <a:tcPr marT="0" marB="0" anchor="ctr">
                    <a:solidFill>
                      <a:srgbClr val="CBCDD2"/>
                    </a:solidFill>
                  </a:tcPr>
                </a:tc>
                <a:tc>
                  <a:txBody>
                    <a:bodyPr/>
                    <a:lstStyle/>
                    <a:p>
                      <a:pPr algn="ctr"/>
                      <a:r>
                        <a:rPr lang="en-US" sz="1200"/>
                        <a:t>4.0</a:t>
                      </a:r>
                    </a:p>
                  </a:txBody>
                  <a:tcPr marT="0" marB="0" anchor="ctr">
                    <a:solidFill>
                      <a:srgbClr val="CBCDD2"/>
                    </a:solidFill>
                  </a:tcPr>
                </a:tc>
                <a:extLst>
                  <a:ext uri="{0D108BD9-81ED-4DB2-BD59-A6C34878D82A}">
                    <a16:rowId xmlns:a16="http://schemas.microsoft.com/office/drawing/2014/main" val="3739100058"/>
                  </a:ext>
                </a:extLst>
              </a:tr>
              <a:tr h="379671">
                <a:tc>
                  <a:txBody>
                    <a:bodyPr/>
                    <a:lstStyle/>
                    <a:p>
                      <a:r>
                        <a:rPr lang="en-US" sz="1200"/>
                        <a:t>Bleeding events</a:t>
                      </a:r>
                    </a:p>
                    <a:p>
                      <a:r>
                        <a:rPr lang="en-US" sz="1200"/>
                        <a:t>   Major bleeding events</a:t>
                      </a:r>
                      <a:r>
                        <a:rPr lang="en-US" sz="1200" baseline="30000"/>
                        <a:t>h</a:t>
                      </a:r>
                      <a:endParaRPr lang="en-US" sz="1200" baseline="30000" err="1"/>
                    </a:p>
                  </a:txBody>
                  <a:tcPr marT="0" marB="0" anchor="ctr">
                    <a:solidFill>
                      <a:srgbClr val="CBCDD2"/>
                    </a:solidFill>
                  </a:tcPr>
                </a:tc>
                <a:tc>
                  <a:txBody>
                    <a:bodyPr/>
                    <a:lstStyle/>
                    <a:p>
                      <a:pPr algn="ctr"/>
                      <a:r>
                        <a:rPr lang="en-US" sz="1200"/>
                        <a:t>38</a:t>
                      </a:r>
                    </a:p>
                    <a:p>
                      <a:pPr algn="ctr"/>
                      <a:r>
                        <a:rPr lang="en-US" sz="1200"/>
                        <a:t>5</a:t>
                      </a:r>
                    </a:p>
                  </a:txBody>
                  <a:tcPr marT="0" marB="0" anchor="ctr">
                    <a:solidFill>
                      <a:srgbClr val="CBCDD2"/>
                    </a:solidFill>
                  </a:tcPr>
                </a:tc>
                <a:tc>
                  <a:txBody>
                    <a:bodyPr/>
                    <a:lstStyle/>
                    <a:p>
                      <a:pPr algn="ctr"/>
                      <a:r>
                        <a:rPr lang="en-US" sz="1200">
                          <a:solidFill>
                            <a:schemeClr val="accent4">
                              <a:lumMod val="75000"/>
                            </a:schemeClr>
                          </a:solidFill>
                        </a:rPr>
                        <a:t>51*</a:t>
                      </a:r>
                    </a:p>
                    <a:p>
                      <a:pPr algn="ctr"/>
                      <a:r>
                        <a:rPr lang="en-US" sz="1200"/>
                        <a:t>5</a:t>
                      </a:r>
                    </a:p>
                  </a:txBody>
                  <a:tcPr marT="0" marB="0" anchor="ctr">
                    <a:solidFill>
                      <a:srgbClr val="CBCDD2"/>
                    </a:solidFill>
                  </a:tcPr>
                </a:tc>
                <a:tc>
                  <a:txBody>
                    <a:bodyPr/>
                    <a:lstStyle/>
                    <a:p>
                      <a:pPr algn="ctr"/>
                      <a:r>
                        <a:rPr lang="en-US" sz="1200"/>
                        <a:t>4</a:t>
                      </a:r>
                    </a:p>
                    <a:p>
                      <a:pPr algn="ctr"/>
                      <a:r>
                        <a:rPr lang="en-US" sz="1200"/>
                        <a:t>4</a:t>
                      </a:r>
                    </a:p>
                  </a:txBody>
                  <a:tcPr marT="0" marB="0" anchor="ctr">
                    <a:solidFill>
                      <a:srgbClr val="CBCDD2"/>
                    </a:solidFill>
                  </a:tcPr>
                </a:tc>
                <a:tc>
                  <a:txBody>
                    <a:bodyPr/>
                    <a:lstStyle/>
                    <a:p>
                      <a:pPr algn="ctr"/>
                      <a:r>
                        <a:rPr lang="en-US" sz="1200"/>
                        <a:t>5</a:t>
                      </a:r>
                    </a:p>
                    <a:p>
                      <a:pPr algn="ctr"/>
                      <a:r>
                        <a:rPr lang="en-US" sz="1200"/>
                        <a:t>5</a:t>
                      </a:r>
                    </a:p>
                  </a:txBody>
                  <a:tcPr marT="0" marB="0" anchor="ctr">
                    <a:solidFill>
                      <a:srgbClr val="CBCDD2"/>
                    </a:solidFill>
                  </a:tcPr>
                </a:tc>
                <a:tc>
                  <a:txBody>
                    <a:bodyPr/>
                    <a:lstStyle/>
                    <a:p>
                      <a:pPr algn="ctr"/>
                      <a:r>
                        <a:rPr lang="en-US" sz="1200"/>
                        <a:t>2.4</a:t>
                      </a:r>
                    </a:p>
                    <a:p>
                      <a:pPr algn="ctr"/>
                      <a:r>
                        <a:rPr lang="en-US" sz="1200"/>
                        <a:t>0.2</a:t>
                      </a:r>
                    </a:p>
                  </a:txBody>
                  <a:tcPr marT="0" marB="0" anchor="ctr">
                    <a:solidFill>
                      <a:srgbClr val="CBCDD2"/>
                    </a:solidFill>
                  </a:tcPr>
                </a:tc>
                <a:tc>
                  <a:txBody>
                    <a:bodyPr/>
                    <a:lstStyle/>
                    <a:p>
                      <a:pPr algn="ctr"/>
                      <a:r>
                        <a:rPr lang="en-US" sz="1200"/>
                        <a:t>0.1</a:t>
                      </a:r>
                    </a:p>
                    <a:p>
                      <a:pPr algn="ctr"/>
                      <a:r>
                        <a:rPr lang="en-US" sz="1200"/>
                        <a:t>0.2</a:t>
                      </a:r>
                    </a:p>
                  </a:txBody>
                  <a:tcPr marT="0" marB="0" anchor="ctr">
                    <a:solidFill>
                      <a:srgbClr val="CBCDD2"/>
                    </a:solidFill>
                  </a:tcPr>
                </a:tc>
                <a:tc>
                  <a:txBody>
                    <a:bodyPr/>
                    <a:lstStyle/>
                    <a:p>
                      <a:pPr algn="ctr"/>
                      <a:r>
                        <a:rPr lang="en-US" sz="1200"/>
                        <a:t>0.1</a:t>
                      </a:r>
                    </a:p>
                    <a:p>
                      <a:pPr algn="ctr"/>
                      <a:r>
                        <a:rPr lang="en-US" sz="1200"/>
                        <a:t>0.1</a:t>
                      </a:r>
                    </a:p>
                  </a:txBody>
                  <a:tcPr marT="0" marB="0" anchor="ctr">
                    <a:solidFill>
                      <a:srgbClr val="CBCDD2"/>
                    </a:solidFill>
                  </a:tcPr>
                </a:tc>
                <a:tc>
                  <a:txBody>
                    <a:bodyPr/>
                    <a:lstStyle/>
                    <a:p>
                      <a:pPr algn="ctr"/>
                      <a:r>
                        <a:rPr lang="en-US" sz="1200"/>
                        <a:t>0.2</a:t>
                      </a:r>
                    </a:p>
                    <a:p>
                      <a:pPr algn="ctr"/>
                      <a:r>
                        <a:rPr lang="en-US" sz="1200"/>
                        <a:t>0.2</a:t>
                      </a:r>
                    </a:p>
                  </a:txBody>
                  <a:tcPr marT="0" marB="0" anchor="ctr">
                    <a:solidFill>
                      <a:srgbClr val="CBCDD2"/>
                    </a:solidFill>
                  </a:tcPr>
                </a:tc>
                <a:tc>
                  <a:txBody>
                    <a:bodyPr/>
                    <a:lstStyle/>
                    <a:p>
                      <a:pPr algn="ctr"/>
                      <a:r>
                        <a:rPr lang="en-US" sz="1200"/>
                        <a:t>13.7</a:t>
                      </a:r>
                    </a:p>
                    <a:p>
                      <a:pPr algn="ctr"/>
                      <a:r>
                        <a:rPr lang="en-US" sz="1200"/>
                        <a:t>0.1</a:t>
                      </a:r>
                    </a:p>
                  </a:txBody>
                  <a:tcPr marT="0" marB="0" anchor="ctr">
                    <a:solidFill>
                      <a:srgbClr val="CBCDD2"/>
                    </a:solidFill>
                  </a:tcPr>
                </a:tc>
                <a:tc>
                  <a:txBody>
                    <a:bodyPr/>
                    <a:lstStyle/>
                    <a:p>
                      <a:pPr algn="ctr"/>
                      <a:r>
                        <a:rPr lang="en-US" sz="1200"/>
                        <a:t>24.6</a:t>
                      </a:r>
                    </a:p>
                    <a:p>
                      <a:pPr algn="ctr"/>
                      <a:r>
                        <a:rPr lang="en-US" sz="1200"/>
                        <a:t>0.3</a:t>
                      </a:r>
                    </a:p>
                  </a:txBody>
                  <a:tcPr marT="0" marB="0" anchor="ctr">
                    <a:solidFill>
                      <a:srgbClr val="CBCDD2"/>
                    </a:solidFill>
                  </a:tcPr>
                </a:tc>
                <a:tc>
                  <a:txBody>
                    <a:bodyPr/>
                    <a:lstStyle/>
                    <a:p>
                      <a:pPr algn="ctr"/>
                      <a:r>
                        <a:rPr lang="en-US" sz="1200"/>
                        <a:t>0.1</a:t>
                      </a:r>
                    </a:p>
                    <a:p>
                      <a:pPr algn="ctr"/>
                      <a:r>
                        <a:rPr lang="en-US" sz="1200"/>
                        <a:t>0.1</a:t>
                      </a:r>
                    </a:p>
                  </a:txBody>
                  <a:tcPr marT="0" marB="0" anchor="ctr">
                    <a:solidFill>
                      <a:srgbClr val="CBCDD2"/>
                    </a:solidFill>
                  </a:tcPr>
                </a:tc>
                <a:tc>
                  <a:txBody>
                    <a:bodyPr/>
                    <a:lstStyle/>
                    <a:p>
                      <a:pPr algn="ctr"/>
                      <a:r>
                        <a:rPr lang="en-US" sz="1200"/>
                        <a:t>0.1</a:t>
                      </a:r>
                    </a:p>
                    <a:p>
                      <a:pPr algn="ctr"/>
                      <a:r>
                        <a:rPr lang="en-US" sz="1200"/>
                        <a:t>0.1</a:t>
                      </a:r>
                    </a:p>
                  </a:txBody>
                  <a:tcPr marT="0" marB="0" anchor="ctr">
                    <a:solidFill>
                      <a:srgbClr val="CBCDD2"/>
                    </a:solidFill>
                  </a:tcPr>
                </a:tc>
                <a:extLst>
                  <a:ext uri="{0D108BD9-81ED-4DB2-BD59-A6C34878D82A}">
                    <a16:rowId xmlns:a16="http://schemas.microsoft.com/office/drawing/2014/main" val="2882778678"/>
                  </a:ext>
                </a:extLst>
              </a:tr>
              <a:tr h="126557">
                <a:tc>
                  <a:txBody>
                    <a:bodyPr/>
                    <a:lstStyle/>
                    <a:p>
                      <a:r>
                        <a:rPr lang="en-US" sz="1200"/>
                        <a:t>Infections</a:t>
                      </a:r>
                      <a:r>
                        <a:rPr lang="en-US" sz="1200" baseline="30000"/>
                        <a:t>k</a:t>
                      </a:r>
                      <a:endParaRPr lang="en-US" sz="1200" baseline="30000" err="1"/>
                    </a:p>
                  </a:txBody>
                  <a:tcPr marT="0" marB="0" anchor="ctr">
                    <a:solidFill>
                      <a:srgbClr val="CBCDD2"/>
                    </a:solidFill>
                  </a:tcPr>
                </a:tc>
                <a:tc>
                  <a:txBody>
                    <a:bodyPr/>
                    <a:lstStyle/>
                    <a:p>
                      <a:pPr algn="ctr"/>
                      <a:r>
                        <a:rPr lang="en-US" sz="1200"/>
                        <a:t>78</a:t>
                      </a:r>
                    </a:p>
                  </a:txBody>
                  <a:tcPr marT="0" marB="0" anchor="ctr">
                    <a:solidFill>
                      <a:srgbClr val="CBCDD2"/>
                    </a:solidFill>
                  </a:tcPr>
                </a:tc>
                <a:tc>
                  <a:txBody>
                    <a:bodyPr/>
                    <a:lstStyle/>
                    <a:p>
                      <a:pPr algn="ctr"/>
                      <a:r>
                        <a:rPr lang="en-US" sz="1200"/>
                        <a:t>81</a:t>
                      </a:r>
                    </a:p>
                  </a:txBody>
                  <a:tcPr marT="0" marB="0" anchor="ctr">
                    <a:solidFill>
                      <a:srgbClr val="CBCDD2"/>
                    </a:solidFill>
                  </a:tcPr>
                </a:tc>
                <a:tc>
                  <a:txBody>
                    <a:bodyPr/>
                    <a:lstStyle/>
                    <a:p>
                      <a:pPr algn="ctr"/>
                      <a:r>
                        <a:rPr lang="en-US" sz="1200"/>
                        <a:t>31</a:t>
                      </a:r>
                    </a:p>
                  </a:txBody>
                  <a:tcPr marT="0" marB="0" anchor="ctr">
                    <a:solidFill>
                      <a:srgbClr val="CBCDD2"/>
                    </a:solidFill>
                  </a:tcPr>
                </a:tc>
                <a:tc>
                  <a:txBody>
                    <a:bodyPr/>
                    <a:lstStyle/>
                    <a:p>
                      <a:pPr algn="ctr"/>
                      <a:r>
                        <a:rPr lang="en-US" sz="1200"/>
                        <a:t>30</a:t>
                      </a:r>
                    </a:p>
                  </a:txBody>
                  <a:tcPr marT="0" marB="0" anchor="ctr">
                    <a:solidFill>
                      <a:srgbClr val="CBCDD2"/>
                    </a:solidFill>
                  </a:tcPr>
                </a:tc>
                <a:tc>
                  <a:txBody>
                    <a:bodyPr/>
                    <a:lstStyle/>
                    <a:p>
                      <a:pPr algn="ctr"/>
                      <a:r>
                        <a:rPr lang="en-US" sz="1200"/>
                        <a:t>8.9</a:t>
                      </a:r>
                    </a:p>
                  </a:txBody>
                  <a:tcPr marT="0" marB="0" anchor="ctr">
                    <a:solidFill>
                      <a:srgbClr val="CBCDD2"/>
                    </a:solidFill>
                  </a:tcPr>
                </a:tc>
                <a:tc>
                  <a:txBody>
                    <a:bodyPr/>
                    <a:lstStyle/>
                    <a:p>
                      <a:pPr algn="ctr"/>
                      <a:r>
                        <a:rPr lang="en-US" sz="1200"/>
                        <a:t>10.4</a:t>
                      </a:r>
                    </a:p>
                  </a:txBody>
                  <a:tcPr marT="0" marB="0" anchor="ctr">
                    <a:solidFill>
                      <a:srgbClr val="CBCDD2"/>
                    </a:solidFill>
                  </a:tcPr>
                </a:tc>
                <a:tc>
                  <a:txBody>
                    <a:bodyPr/>
                    <a:lstStyle/>
                    <a:p>
                      <a:pPr algn="ctr"/>
                      <a:r>
                        <a:rPr lang="en-US" sz="1200"/>
                        <a:t>1.6</a:t>
                      </a:r>
                    </a:p>
                  </a:txBody>
                  <a:tcPr marT="0" marB="0" anchor="ctr">
                    <a:solidFill>
                      <a:srgbClr val="CBCDD2"/>
                    </a:solidFill>
                  </a:tcPr>
                </a:tc>
                <a:tc>
                  <a:txBody>
                    <a:bodyPr/>
                    <a:lstStyle/>
                    <a:p>
                      <a:pPr algn="ctr"/>
                      <a:r>
                        <a:rPr lang="en-US" sz="1200"/>
                        <a:t>2.0</a:t>
                      </a:r>
                    </a:p>
                  </a:txBody>
                  <a:tcPr marT="0" marB="0" anchor="ctr">
                    <a:solidFill>
                      <a:srgbClr val="CBCDD2"/>
                    </a:solidFill>
                  </a:tcPr>
                </a:tc>
                <a:tc>
                  <a:txBody>
                    <a:bodyPr/>
                    <a:lstStyle/>
                    <a:p>
                      <a:pPr algn="ctr"/>
                      <a:r>
                        <a:rPr lang="en-US" sz="1200"/>
                        <a:t>14.6</a:t>
                      </a:r>
                    </a:p>
                  </a:txBody>
                  <a:tcPr marT="0" marB="0" anchor="ctr">
                    <a:solidFill>
                      <a:srgbClr val="CBCDD2"/>
                    </a:solidFill>
                  </a:tcPr>
                </a:tc>
                <a:tc>
                  <a:txBody>
                    <a:bodyPr/>
                    <a:lstStyle/>
                    <a:p>
                      <a:pPr algn="ctr"/>
                      <a:r>
                        <a:rPr lang="en-US" sz="1200"/>
                        <a:t>15.6</a:t>
                      </a:r>
                    </a:p>
                  </a:txBody>
                  <a:tcPr marT="0" marB="0" anchor="ctr">
                    <a:solidFill>
                      <a:srgbClr val="CBCDD2"/>
                    </a:solidFill>
                  </a:tcPr>
                </a:tc>
                <a:tc>
                  <a:txBody>
                    <a:bodyPr/>
                    <a:lstStyle/>
                    <a:p>
                      <a:pPr algn="ctr"/>
                      <a:r>
                        <a:rPr lang="en-US" sz="1200"/>
                        <a:t>1.5</a:t>
                      </a:r>
                    </a:p>
                  </a:txBody>
                  <a:tcPr marT="0" marB="0" anchor="ctr">
                    <a:solidFill>
                      <a:srgbClr val="CBCDD2"/>
                    </a:solidFill>
                  </a:tcPr>
                </a:tc>
                <a:tc>
                  <a:txBody>
                    <a:bodyPr/>
                    <a:lstStyle/>
                    <a:p>
                      <a:pPr algn="ctr"/>
                      <a:r>
                        <a:rPr lang="en-US" sz="1200"/>
                        <a:t>1.1</a:t>
                      </a:r>
                    </a:p>
                  </a:txBody>
                  <a:tcPr marT="0" marB="0" anchor="ctr">
                    <a:solidFill>
                      <a:srgbClr val="CBCDD2"/>
                    </a:solidFill>
                  </a:tcPr>
                </a:tc>
                <a:extLst>
                  <a:ext uri="{0D108BD9-81ED-4DB2-BD59-A6C34878D82A}">
                    <a16:rowId xmlns:a16="http://schemas.microsoft.com/office/drawing/2014/main" val="3164932051"/>
                  </a:ext>
                </a:extLst>
              </a:tr>
              <a:tr h="126557">
                <a:tc gridSpan="13">
                  <a:txBody>
                    <a:bodyPr/>
                    <a:lstStyle/>
                    <a:p>
                      <a:pPr algn="l"/>
                      <a:r>
                        <a:rPr lang="en-US" sz="1200" b="1"/>
                        <a:t>Selected common AEs (preferred term)</a:t>
                      </a:r>
                    </a:p>
                  </a:txBody>
                  <a:tcPr marT="0" marB="0" anchor="ctr"/>
                </a:tc>
                <a:tc hMerge="1">
                  <a:txBody>
                    <a:bodyPr/>
                    <a:lstStyle/>
                    <a:p>
                      <a:endParaRPr lang="de-DE"/>
                    </a:p>
                  </a:txBody>
                  <a:tcPr/>
                </a:tc>
                <a:tc hMerge="1">
                  <a:txBody>
                    <a:bodyPr/>
                    <a:lstStyle/>
                    <a:p>
                      <a:endParaRPr lang="en-US"/>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extLst>
                  <a:ext uri="{0D108BD9-81ED-4DB2-BD59-A6C34878D82A}">
                    <a16:rowId xmlns:a16="http://schemas.microsoft.com/office/drawing/2014/main" val="1024710945"/>
                  </a:ext>
                </a:extLst>
              </a:tr>
              <a:tr h="126557">
                <a:tc>
                  <a:txBody>
                    <a:bodyPr/>
                    <a:lstStyle/>
                    <a:p>
                      <a:r>
                        <a:rPr lang="en-US" sz="1200"/>
                        <a:t>Diarrhea</a:t>
                      </a:r>
                    </a:p>
                  </a:txBody>
                  <a:tcPr marT="0" marB="0" anchor="ctr">
                    <a:solidFill>
                      <a:srgbClr val="E7E8EA"/>
                    </a:solidFill>
                  </a:tcPr>
                </a:tc>
                <a:tc>
                  <a:txBody>
                    <a:bodyPr/>
                    <a:lstStyle/>
                    <a:p>
                      <a:pPr algn="ctr"/>
                      <a:r>
                        <a:rPr lang="en-US" sz="1200"/>
                        <a:t>35</a:t>
                      </a:r>
                    </a:p>
                  </a:txBody>
                  <a:tcPr marT="0" marB="0" anchor="ctr">
                    <a:solidFill>
                      <a:srgbClr val="E7E8EA"/>
                    </a:solidFill>
                  </a:tcPr>
                </a:tc>
                <a:tc>
                  <a:txBody>
                    <a:bodyPr/>
                    <a:lstStyle/>
                    <a:p>
                      <a:pPr algn="ctr"/>
                      <a:r>
                        <a:rPr lang="en-US" sz="1200">
                          <a:solidFill>
                            <a:schemeClr val="accent4">
                              <a:lumMod val="75000"/>
                            </a:schemeClr>
                          </a:solidFill>
                        </a:rPr>
                        <a:t>46*</a:t>
                      </a:r>
                    </a:p>
                  </a:txBody>
                  <a:tcPr marT="0" marB="0" anchor="ctr">
                    <a:solidFill>
                      <a:srgbClr val="E7E8EA"/>
                    </a:solidFill>
                  </a:tcPr>
                </a:tc>
                <a:tc>
                  <a:txBody>
                    <a:bodyPr/>
                    <a:lstStyle/>
                    <a:p>
                      <a:pPr algn="ctr"/>
                      <a:r>
                        <a:rPr lang="en-US" sz="1200"/>
                        <a:t>1</a:t>
                      </a:r>
                    </a:p>
                  </a:txBody>
                  <a:tcPr marT="0" marB="0" anchor="ctr">
                    <a:solidFill>
                      <a:srgbClr val="E7E8EA"/>
                    </a:solidFill>
                  </a:tcPr>
                </a:tc>
                <a:tc>
                  <a:txBody>
                    <a:bodyPr/>
                    <a:lstStyle/>
                    <a:p>
                      <a:pPr algn="ctr"/>
                      <a:r>
                        <a:rPr lang="en-US" sz="1200">
                          <a:solidFill>
                            <a:schemeClr val="accent4">
                              <a:lumMod val="75000"/>
                            </a:schemeClr>
                          </a:solidFill>
                        </a:rPr>
                        <a:t>5*</a:t>
                      </a:r>
                    </a:p>
                  </a:txBody>
                  <a:tcPr marT="0" marB="0" anchor="ctr">
                    <a:solidFill>
                      <a:srgbClr val="E7E8EA"/>
                    </a:solidFill>
                  </a:tcPr>
                </a:tc>
                <a:tc>
                  <a:txBody>
                    <a:bodyPr/>
                    <a:lstStyle/>
                    <a:p>
                      <a:pPr algn="ctr"/>
                      <a:r>
                        <a:rPr lang="en-US" sz="1200"/>
                        <a:t>1.9</a:t>
                      </a:r>
                    </a:p>
                  </a:txBody>
                  <a:tcPr marT="0" marB="0" anchor="ctr">
                    <a:solidFill>
                      <a:srgbClr val="E7E8EA"/>
                    </a:solidFill>
                  </a:tcPr>
                </a:tc>
                <a:tc>
                  <a:txBody>
                    <a:bodyPr/>
                    <a:lstStyle/>
                    <a:p>
                      <a:pPr algn="ctr"/>
                      <a:r>
                        <a:rPr lang="en-US" sz="1200"/>
                        <a:t>2.8</a:t>
                      </a:r>
                    </a:p>
                  </a:txBody>
                  <a:tcPr marT="0" marB="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&lt;0.1</a:t>
                      </a:r>
                    </a:p>
                  </a:txBody>
                  <a:tcPr marT="0" marB="0" anchor="ctr">
                    <a:solidFill>
                      <a:srgbClr val="E7E8EA"/>
                    </a:solidFill>
                  </a:tcPr>
                </a:tc>
                <a:tc>
                  <a:txBody>
                    <a:bodyPr/>
                    <a:lstStyle/>
                    <a:p>
                      <a:pPr algn="ctr"/>
                      <a:r>
                        <a:rPr lang="en-US" sz="1200"/>
                        <a:t>0.2</a:t>
                      </a:r>
                    </a:p>
                  </a:txBody>
                  <a:tcPr marT="0" marB="0" anchor="ctr">
                    <a:solidFill>
                      <a:srgbClr val="E7E8EA"/>
                    </a:solidFill>
                  </a:tcPr>
                </a:tc>
                <a:tc>
                  <a:txBody>
                    <a:bodyPr/>
                    <a:lstStyle/>
                    <a:p>
                      <a:pPr algn="ctr"/>
                      <a:r>
                        <a:rPr lang="en-US" sz="1200"/>
                        <a:t>6.7</a:t>
                      </a:r>
                    </a:p>
                  </a:txBody>
                  <a:tcPr marT="0" marB="0" anchor="ctr">
                    <a:solidFill>
                      <a:srgbClr val="E7E8EA"/>
                    </a:solidFill>
                  </a:tcPr>
                </a:tc>
                <a:tc>
                  <a:txBody>
                    <a:bodyPr/>
                    <a:lstStyle/>
                    <a:p>
                      <a:pPr algn="ctr"/>
                      <a:r>
                        <a:rPr lang="en-US" sz="1200"/>
                        <a:t>9.6</a:t>
                      </a:r>
                    </a:p>
                  </a:txBody>
                  <a:tcPr marT="0" marB="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&lt;0.1</a:t>
                      </a:r>
                    </a:p>
                  </a:txBody>
                  <a:tcPr marT="0" marB="0" anchor="ctr">
                    <a:solidFill>
                      <a:srgbClr val="E7E8EA"/>
                    </a:solidFill>
                  </a:tcPr>
                </a:tc>
                <a:tc>
                  <a:txBody>
                    <a:bodyPr/>
                    <a:lstStyle/>
                    <a:p>
                      <a:pPr algn="ctr"/>
                      <a:r>
                        <a:rPr lang="en-US" sz="1200"/>
                        <a:t>0.1</a:t>
                      </a:r>
                    </a:p>
                  </a:txBody>
                  <a:tcPr marT="0" marB="0" anchor="ctr">
                    <a:solidFill>
                      <a:srgbClr val="E7E8EA"/>
                    </a:solidFill>
                  </a:tcPr>
                </a:tc>
                <a:extLst>
                  <a:ext uri="{0D108BD9-81ED-4DB2-BD59-A6C34878D82A}">
                    <a16:rowId xmlns:a16="http://schemas.microsoft.com/office/drawing/2014/main" val="2664329171"/>
                  </a:ext>
                </a:extLst>
              </a:tr>
              <a:tr h="126557">
                <a:tc>
                  <a:txBody>
                    <a:bodyPr/>
                    <a:lstStyle/>
                    <a:p>
                      <a:r>
                        <a:rPr lang="en-US" sz="1200"/>
                        <a:t>Headache</a:t>
                      </a:r>
                    </a:p>
                  </a:txBody>
                  <a:tcPr marT="0" marB="0" anchor="ctr">
                    <a:solidFill>
                      <a:srgbClr val="E7E8EA"/>
                    </a:solidFill>
                  </a:tcPr>
                </a:tc>
                <a:tc>
                  <a:txBody>
                    <a:bodyPr/>
                    <a:lstStyle/>
                    <a:p>
                      <a:pPr algn="ctr"/>
                      <a:r>
                        <a:rPr lang="en-US" sz="1200" kern="1200">
                          <a:solidFill>
                            <a:schemeClr val="bg2"/>
                          </a:solidFill>
                          <a:latin typeface="+mn-lt"/>
                          <a:ea typeface="+mn-ea"/>
                          <a:cs typeface="+mn-cs"/>
                        </a:rPr>
                        <a:t>35*</a:t>
                      </a:r>
                    </a:p>
                  </a:txBody>
                  <a:tcPr marT="0" marB="0" anchor="ctr">
                    <a:solidFill>
                      <a:srgbClr val="E7E8EA"/>
                    </a:solidFill>
                  </a:tcPr>
                </a:tc>
                <a:tc>
                  <a:txBody>
                    <a:bodyPr/>
                    <a:lstStyle/>
                    <a:p>
                      <a:pPr algn="ctr"/>
                      <a:r>
                        <a:rPr lang="en-US" sz="1200"/>
                        <a:t>20</a:t>
                      </a:r>
                    </a:p>
                  </a:txBody>
                  <a:tcPr marT="0" marB="0" anchor="ctr">
                    <a:solidFill>
                      <a:srgbClr val="E7E8EA"/>
                    </a:solidFill>
                  </a:tcPr>
                </a:tc>
                <a:tc>
                  <a:txBody>
                    <a:bodyPr/>
                    <a:lstStyle/>
                    <a:p>
                      <a:pPr algn="ctr"/>
                      <a:r>
                        <a:rPr lang="en-US" sz="1200">
                          <a:solidFill>
                            <a:schemeClr val="bg2"/>
                          </a:solidFill>
                        </a:rPr>
                        <a:t>2*</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1.8</a:t>
                      </a:r>
                    </a:p>
                  </a:txBody>
                  <a:tcPr marT="0" marB="0" anchor="ctr">
                    <a:solidFill>
                      <a:srgbClr val="E7E8EA"/>
                    </a:solidFill>
                  </a:tcPr>
                </a:tc>
                <a:tc>
                  <a:txBody>
                    <a:bodyPr/>
                    <a:lstStyle/>
                    <a:p>
                      <a:pPr algn="ctr"/>
                      <a:r>
                        <a:rPr lang="en-US" sz="1200"/>
                        <a:t>1.1</a:t>
                      </a:r>
                    </a:p>
                  </a:txBody>
                  <a:tcPr marT="0" marB="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&lt;0.1</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7.8</a:t>
                      </a:r>
                    </a:p>
                  </a:txBody>
                  <a:tcPr marT="0" marB="0" anchor="ctr">
                    <a:solidFill>
                      <a:srgbClr val="E7E8EA"/>
                    </a:solidFill>
                  </a:tcPr>
                </a:tc>
                <a:tc>
                  <a:txBody>
                    <a:bodyPr/>
                    <a:lstStyle/>
                    <a:p>
                      <a:pPr algn="ctr"/>
                      <a:r>
                        <a:rPr lang="en-US" sz="1200"/>
                        <a:t>5.4</a:t>
                      </a:r>
                    </a:p>
                  </a:txBody>
                  <a:tcPr marT="0" marB="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&lt;0.1</a:t>
                      </a:r>
                    </a:p>
                  </a:txBody>
                  <a:tcPr marT="0" marB="0" anchor="ctr">
                    <a:solidFill>
                      <a:srgbClr val="E7E8EA"/>
                    </a:solidFill>
                  </a:tcPr>
                </a:tc>
                <a:tc>
                  <a:txBody>
                    <a:bodyPr/>
                    <a:lstStyle/>
                    <a:p>
                      <a:pPr algn="ctr"/>
                      <a:r>
                        <a:rPr lang="en-US" sz="1200"/>
                        <a:t>0</a:t>
                      </a:r>
                    </a:p>
                  </a:txBody>
                  <a:tcPr marT="0" marB="0" anchor="ctr">
                    <a:solidFill>
                      <a:srgbClr val="E7E8EA"/>
                    </a:solidFill>
                  </a:tcPr>
                </a:tc>
                <a:extLst>
                  <a:ext uri="{0D108BD9-81ED-4DB2-BD59-A6C34878D82A}">
                    <a16:rowId xmlns:a16="http://schemas.microsoft.com/office/drawing/2014/main" val="155846094"/>
                  </a:ext>
                </a:extLst>
              </a:tr>
              <a:tr h="126557">
                <a:tc>
                  <a:txBody>
                    <a:bodyPr/>
                    <a:lstStyle/>
                    <a:p>
                      <a:r>
                        <a:rPr lang="en-US" sz="1200"/>
                        <a:t>Cough</a:t>
                      </a:r>
                    </a:p>
                  </a:txBody>
                  <a:tcPr marT="0" marB="0" anchor="ctr">
                    <a:solidFill>
                      <a:srgbClr val="E7E8EA"/>
                    </a:solidFill>
                  </a:tcPr>
                </a:tc>
                <a:tc>
                  <a:txBody>
                    <a:bodyPr/>
                    <a:lstStyle/>
                    <a:p>
                      <a:pPr lvl="0" algn="ctr">
                        <a:buNone/>
                      </a:pPr>
                      <a:r>
                        <a:rPr lang="en-US" sz="1200">
                          <a:solidFill>
                            <a:schemeClr val="bg2"/>
                          </a:solidFill>
                        </a:rPr>
                        <a:t>29*</a:t>
                      </a:r>
                    </a:p>
                  </a:txBody>
                  <a:tcPr marT="0" marB="0" anchor="ctr">
                    <a:solidFill>
                      <a:srgbClr val="E7E8EA"/>
                    </a:solidFill>
                  </a:tcPr>
                </a:tc>
                <a:tc>
                  <a:txBody>
                    <a:bodyPr/>
                    <a:lstStyle/>
                    <a:p>
                      <a:pPr algn="ctr"/>
                      <a:r>
                        <a:rPr lang="en-US" sz="1200"/>
                        <a:t>21</a:t>
                      </a:r>
                    </a:p>
                  </a:txBody>
                  <a:tcPr marT="0" marB="0" anchor="ctr">
                    <a:solidFill>
                      <a:srgbClr val="E7E8EA"/>
                    </a:solidFill>
                  </a:tcPr>
                </a:tc>
                <a:tc>
                  <a:txBody>
                    <a:bodyPr/>
                    <a:lstStyle/>
                    <a:p>
                      <a:pPr algn="ctr"/>
                      <a:r>
                        <a:rPr lang="en-US" sz="1200"/>
                        <a:t>1</a:t>
                      </a:r>
                    </a:p>
                  </a:txBody>
                  <a:tcPr marT="0" marB="0" anchor="ctr">
                    <a:solidFill>
                      <a:srgbClr val="E7E8EA"/>
                    </a:solidFill>
                  </a:tcPr>
                </a:tc>
                <a:tc>
                  <a:txBody>
                    <a:bodyPr/>
                    <a:lstStyle/>
                    <a:p>
                      <a:pPr algn="ctr"/>
                      <a:r>
                        <a:rPr lang="en-US" sz="1200"/>
                        <a:t>&lt;1</a:t>
                      </a:r>
                    </a:p>
                  </a:txBody>
                  <a:tcPr marT="0" marB="0" anchor="ctr">
                    <a:solidFill>
                      <a:srgbClr val="E7E8EA"/>
                    </a:solidFill>
                  </a:tcPr>
                </a:tc>
                <a:tc>
                  <a:txBody>
                    <a:bodyPr/>
                    <a:lstStyle/>
                    <a:p>
                      <a:pPr algn="ctr"/>
                      <a:r>
                        <a:rPr lang="en-US" sz="1200"/>
                        <a:t>1.3</a:t>
                      </a:r>
                    </a:p>
                  </a:txBody>
                  <a:tcPr marT="0" marB="0" anchor="ctr">
                    <a:solidFill>
                      <a:srgbClr val="E7E8EA"/>
                    </a:solidFill>
                  </a:tcPr>
                </a:tc>
                <a:tc>
                  <a:txBody>
                    <a:bodyPr/>
                    <a:lstStyle/>
                    <a:p>
                      <a:pPr algn="ctr"/>
                      <a:r>
                        <a:rPr lang="en-US" sz="1200"/>
                        <a:t>1.1</a:t>
                      </a:r>
                    </a:p>
                  </a:txBody>
                  <a:tcPr marT="0" marB="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&lt;0.1</a:t>
                      </a:r>
                    </a:p>
                  </a:txBody>
                  <a:tcPr marT="0" marB="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&lt;0.1</a:t>
                      </a:r>
                    </a:p>
                  </a:txBody>
                  <a:tcPr marT="0" marB="0" anchor="ctr">
                    <a:solidFill>
                      <a:srgbClr val="E7E8EA"/>
                    </a:solidFill>
                  </a:tcPr>
                </a:tc>
                <a:tc>
                  <a:txBody>
                    <a:bodyPr/>
                    <a:lstStyle/>
                    <a:p>
                      <a:pPr algn="ctr"/>
                      <a:r>
                        <a:rPr lang="en-US" sz="1200"/>
                        <a:t>5.6</a:t>
                      </a:r>
                    </a:p>
                  </a:txBody>
                  <a:tcPr marT="0" marB="0" anchor="ctr">
                    <a:solidFill>
                      <a:srgbClr val="E7E8EA"/>
                    </a:solidFill>
                  </a:tcPr>
                </a:tc>
                <a:tc>
                  <a:txBody>
                    <a:bodyPr/>
                    <a:lstStyle/>
                    <a:p>
                      <a:pPr algn="ctr"/>
                      <a:r>
                        <a:rPr lang="en-US" sz="1200"/>
                        <a:t>4.9</a:t>
                      </a:r>
                    </a:p>
                  </a:txBody>
                  <a:tcPr marT="0" marB="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&lt;0.1</a:t>
                      </a:r>
                    </a:p>
                  </a:txBody>
                  <a:tcPr marT="0" marB="0" anchor="ctr">
                    <a:solidFill>
                      <a:srgbClr val="E7E8EA"/>
                    </a:solidFill>
                  </a:tcPr>
                </a:tc>
                <a:tc>
                  <a:txBody>
                    <a:bodyPr/>
                    <a:lstStyle/>
                    <a:p>
                      <a:pPr algn="ctr"/>
                      <a:r>
                        <a:rPr lang="en-US" sz="1200"/>
                        <a:t>&lt;0.1</a:t>
                      </a:r>
                    </a:p>
                  </a:txBody>
                  <a:tcPr marT="0" marB="0" anchor="ctr">
                    <a:solidFill>
                      <a:srgbClr val="E7E8EA"/>
                    </a:solidFill>
                  </a:tcPr>
                </a:tc>
                <a:extLst>
                  <a:ext uri="{0D108BD9-81ED-4DB2-BD59-A6C34878D82A}">
                    <a16:rowId xmlns:a16="http://schemas.microsoft.com/office/drawing/2014/main" val="3812196825"/>
                  </a:ext>
                </a:extLst>
              </a:tr>
              <a:tr h="126557">
                <a:tc>
                  <a:txBody>
                    <a:bodyPr/>
                    <a:lstStyle/>
                    <a:p>
                      <a:r>
                        <a:rPr lang="en-US" sz="1200"/>
                        <a:t>Fatigue</a:t>
                      </a:r>
                    </a:p>
                  </a:txBody>
                  <a:tcPr marT="0" marB="0" anchor="ctr">
                    <a:solidFill>
                      <a:srgbClr val="E7E8EA"/>
                    </a:solidFill>
                  </a:tcPr>
                </a:tc>
                <a:tc>
                  <a:txBody>
                    <a:bodyPr/>
                    <a:lstStyle/>
                    <a:p>
                      <a:pPr lvl="0" algn="ctr">
                        <a:buNone/>
                      </a:pPr>
                      <a:r>
                        <a:rPr lang="en-US" sz="1200"/>
                        <a:t>20</a:t>
                      </a:r>
                      <a:endParaRPr lang="en-US" sz="1200">
                        <a:solidFill>
                          <a:schemeClr val="bg2"/>
                        </a:solidFill>
                      </a:endParaRPr>
                    </a:p>
                  </a:txBody>
                  <a:tcPr marT="0" marB="0" anchor="ctr">
                    <a:solidFill>
                      <a:srgbClr val="E7E8EA"/>
                    </a:solidFill>
                  </a:tcPr>
                </a:tc>
                <a:tc>
                  <a:txBody>
                    <a:bodyPr/>
                    <a:lstStyle/>
                    <a:p>
                      <a:pPr algn="ctr"/>
                      <a:r>
                        <a:rPr lang="en-US" sz="1200"/>
                        <a:t>17</a:t>
                      </a:r>
                    </a:p>
                  </a:txBody>
                  <a:tcPr marT="0" marB="0" anchor="ctr">
                    <a:solidFill>
                      <a:srgbClr val="E7E8EA"/>
                    </a:solidFill>
                  </a:tcPr>
                </a:tc>
                <a:tc>
                  <a:txBody>
                    <a:bodyPr/>
                    <a:lstStyle/>
                    <a:p>
                      <a:pPr algn="ctr"/>
                      <a:r>
                        <a:rPr lang="en-US" sz="1200">
                          <a:solidFill>
                            <a:schemeClr val="bg2"/>
                          </a:solidFill>
                        </a:rPr>
                        <a:t>3*</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0.9</a:t>
                      </a:r>
                    </a:p>
                  </a:txBody>
                  <a:tcPr marT="0" marB="0" anchor="ctr">
                    <a:solidFill>
                      <a:srgbClr val="E7E8EA"/>
                    </a:solidFill>
                  </a:tcPr>
                </a:tc>
                <a:tc>
                  <a:txBody>
                    <a:bodyPr/>
                    <a:lstStyle/>
                    <a:p>
                      <a:pPr algn="ctr"/>
                      <a:r>
                        <a:rPr lang="en-US" sz="1200"/>
                        <a:t>0.9</a:t>
                      </a:r>
                    </a:p>
                  </a:txBody>
                  <a:tcPr marT="0" marB="0" anchor="ctr">
                    <a:solidFill>
                      <a:srgbClr val="E7E8EA"/>
                    </a:solidFill>
                  </a:tcPr>
                </a:tc>
                <a:tc>
                  <a:txBody>
                    <a:bodyPr/>
                    <a:lstStyle/>
                    <a:p>
                      <a:pPr algn="ctr"/>
                      <a:r>
                        <a:rPr lang="en-US" sz="1200"/>
                        <a:t>0.1</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7.4</a:t>
                      </a:r>
                    </a:p>
                  </a:txBody>
                  <a:tcPr marT="0" marB="0" anchor="ctr">
                    <a:solidFill>
                      <a:srgbClr val="E7E8EA"/>
                    </a:solidFill>
                  </a:tcPr>
                </a:tc>
                <a:tc>
                  <a:txBody>
                    <a:bodyPr/>
                    <a:lstStyle/>
                    <a:p>
                      <a:pPr algn="ctr"/>
                      <a:r>
                        <a:rPr lang="en-US" sz="1200"/>
                        <a:t>7.0</a:t>
                      </a:r>
                    </a:p>
                  </a:txBody>
                  <a:tcPr marT="0" marB="0" anchor="ctr">
                    <a:solidFill>
                      <a:srgbClr val="E7E8EA"/>
                    </a:solidFill>
                  </a:tcPr>
                </a:tc>
                <a:tc>
                  <a:txBody>
                    <a:bodyPr/>
                    <a:lstStyle/>
                    <a:p>
                      <a:pPr algn="ctr"/>
                      <a:r>
                        <a:rPr lang="en-US" sz="1200"/>
                        <a:t>0.6</a:t>
                      </a:r>
                    </a:p>
                  </a:txBody>
                  <a:tcPr marT="0" marB="0" anchor="ctr">
                    <a:solidFill>
                      <a:srgbClr val="E7E8EA"/>
                    </a:solidFill>
                  </a:tcPr>
                </a:tc>
                <a:tc>
                  <a:txBody>
                    <a:bodyPr/>
                    <a:lstStyle/>
                    <a:p>
                      <a:pPr algn="ctr"/>
                      <a:r>
                        <a:rPr lang="en-US" sz="1200"/>
                        <a:t>0</a:t>
                      </a:r>
                    </a:p>
                  </a:txBody>
                  <a:tcPr marT="0" marB="0" anchor="ctr">
                    <a:solidFill>
                      <a:srgbClr val="E7E8EA"/>
                    </a:solidFill>
                  </a:tcPr>
                </a:tc>
                <a:extLst>
                  <a:ext uri="{0D108BD9-81ED-4DB2-BD59-A6C34878D82A}">
                    <a16:rowId xmlns:a16="http://schemas.microsoft.com/office/drawing/2014/main" val="1081348463"/>
                  </a:ext>
                </a:extLst>
              </a:tr>
              <a:tr h="126557">
                <a:tc>
                  <a:txBody>
                    <a:bodyPr/>
                    <a:lstStyle/>
                    <a:p>
                      <a:r>
                        <a:rPr lang="en-US" sz="1200"/>
                        <a:t>Arthralgia</a:t>
                      </a:r>
                    </a:p>
                  </a:txBody>
                  <a:tcPr marT="0" marB="0" anchor="ctr">
                    <a:solidFill>
                      <a:srgbClr val="E7E8EA"/>
                    </a:solidFill>
                  </a:tcPr>
                </a:tc>
                <a:tc>
                  <a:txBody>
                    <a:bodyPr/>
                    <a:lstStyle/>
                    <a:p>
                      <a:pPr lvl="0" algn="ctr">
                        <a:buNone/>
                      </a:pPr>
                      <a:r>
                        <a:rPr lang="en-US" sz="1200"/>
                        <a:t>16</a:t>
                      </a:r>
                    </a:p>
                  </a:txBody>
                  <a:tcPr marT="0" marB="0" anchor="ctr">
                    <a:solidFill>
                      <a:srgbClr val="E7E8EA"/>
                    </a:solidFill>
                  </a:tcPr>
                </a:tc>
                <a:tc>
                  <a:txBody>
                    <a:bodyPr/>
                    <a:lstStyle/>
                    <a:p>
                      <a:pPr algn="ctr"/>
                      <a:r>
                        <a:rPr lang="en-US" sz="1200">
                          <a:solidFill>
                            <a:schemeClr val="accent4">
                              <a:lumMod val="75000"/>
                            </a:schemeClr>
                          </a:solidFill>
                        </a:rPr>
                        <a:t>23*</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1</a:t>
                      </a:r>
                    </a:p>
                  </a:txBody>
                  <a:tcPr marT="0" marB="0" anchor="ctr">
                    <a:solidFill>
                      <a:srgbClr val="E7E8EA"/>
                    </a:solidFill>
                  </a:tcPr>
                </a:tc>
                <a:tc>
                  <a:txBody>
                    <a:bodyPr/>
                    <a:lstStyle/>
                    <a:p>
                      <a:pPr algn="ctr"/>
                      <a:r>
                        <a:rPr lang="en-US" sz="1200"/>
                        <a:t>0.6</a:t>
                      </a:r>
                    </a:p>
                  </a:txBody>
                  <a:tcPr marT="0" marB="0" anchor="ctr">
                    <a:solidFill>
                      <a:srgbClr val="E7E8EA"/>
                    </a:solidFill>
                  </a:tcPr>
                </a:tc>
                <a:tc>
                  <a:txBody>
                    <a:bodyPr/>
                    <a:lstStyle/>
                    <a:p>
                      <a:pPr algn="ctr"/>
                      <a:r>
                        <a:rPr lang="en-US" sz="1200"/>
                        <a:t>1.3</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&lt;0.1</a:t>
                      </a:r>
                    </a:p>
                  </a:txBody>
                  <a:tcPr marT="0" marB="0" anchor="ctr">
                    <a:solidFill>
                      <a:srgbClr val="E7E8EA"/>
                    </a:solidFill>
                  </a:tcPr>
                </a:tc>
                <a:tc>
                  <a:txBody>
                    <a:bodyPr/>
                    <a:lstStyle/>
                    <a:p>
                      <a:pPr algn="ctr"/>
                      <a:r>
                        <a:rPr lang="en-US" sz="1200"/>
                        <a:t>7.5</a:t>
                      </a:r>
                    </a:p>
                  </a:txBody>
                  <a:tcPr marT="0" marB="0" anchor="ctr">
                    <a:solidFill>
                      <a:srgbClr val="E7E8EA"/>
                    </a:solidFill>
                  </a:tcPr>
                </a:tc>
                <a:tc>
                  <a:txBody>
                    <a:bodyPr/>
                    <a:lstStyle/>
                    <a:p>
                      <a:pPr algn="ctr"/>
                      <a:r>
                        <a:rPr lang="en-US" sz="1200"/>
                        <a:t>10.4</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&lt;0.1</a:t>
                      </a:r>
                    </a:p>
                  </a:txBody>
                  <a:tcPr marT="0" marB="0" anchor="ctr">
                    <a:solidFill>
                      <a:srgbClr val="E7E8EA"/>
                    </a:solidFill>
                  </a:tcPr>
                </a:tc>
                <a:extLst>
                  <a:ext uri="{0D108BD9-81ED-4DB2-BD59-A6C34878D82A}">
                    <a16:rowId xmlns:a16="http://schemas.microsoft.com/office/drawing/2014/main" val="122283630"/>
                  </a:ext>
                </a:extLst>
              </a:tr>
              <a:tr h="126557">
                <a:tc>
                  <a:txBody>
                    <a:bodyPr/>
                    <a:lstStyle/>
                    <a:p>
                      <a:r>
                        <a:rPr lang="en-US" sz="1200"/>
                        <a:t>Back pain</a:t>
                      </a:r>
                    </a:p>
                  </a:txBody>
                  <a:tcPr marT="0" marB="0" anchor="ctr">
                    <a:solidFill>
                      <a:srgbClr val="E7E8EA"/>
                    </a:solidFill>
                  </a:tcPr>
                </a:tc>
                <a:tc>
                  <a:txBody>
                    <a:bodyPr/>
                    <a:lstStyle/>
                    <a:p>
                      <a:pPr lvl="0" algn="ctr">
                        <a:buNone/>
                      </a:pPr>
                      <a:r>
                        <a:rPr lang="en-US" sz="1200"/>
                        <a:t>8</a:t>
                      </a:r>
                    </a:p>
                  </a:txBody>
                  <a:tcPr marT="0" marB="0" anchor="ctr">
                    <a:solidFill>
                      <a:srgbClr val="E7E8EA"/>
                    </a:solidFill>
                  </a:tcPr>
                </a:tc>
                <a:tc>
                  <a:txBody>
                    <a:bodyPr/>
                    <a:lstStyle/>
                    <a:p>
                      <a:pPr algn="ctr"/>
                      <a:r>
                        <a:rPr lang="en-US" sz="1200">
                          <a:solidFill>
                            <a:schemeClr val="accent4">
                              <a:lumMod val="75000"/>
                            </a:schemeClr>
                          </a:solidFill>
                        </a:rPr>
                        <a:t>13*</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1</a:t>
                      </a:r>
                    </a:p>
                  </a:txBody>
                  <a:tcPr marT="0" marB="0" anchor="ctr">
                    <a:solidFill>
                      <a:srgbClr val="E7E8EA"/>
                    </a:solidFill>
                  </a:tcPr>
                </a:tc>
                <a:tc>
                  <a:txBody>
                    <a:bodyPr/>
                    <a:lstStyle/>
                    <a:p>
                      <a:pPr algn="ctr"/>
                      <a:r>
                        <a:rPr lang="en-US" sz="1200"/>
                        <a:t>0.3</a:t>
                      </a:r>
                    </a:p>
                  </a:txBody>
                  <a:tcPr marT="0" marB="0" anchor="ctr">
                    <a:solidFill>
                      <a:srgbClr val="E7E8EA"/>
                    </a:solidFill>
                  </a:tcPr>
                </a:tc>
                <a:tc>
                  <a:txBody>
                    <a:bodyPr/>
                    <a:lstStyle/>
                    <a:p>
                      <a:pPr algn="ctr"/>
                      <a:r>
                        <a:rPr lang="en-US" sz="1200"/>
                        <a:t>0.5</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&lt;0.1</a:t>
                      </a:r>
                    </a:p>
                  </a:txBody>
                  <a:tcPr marT="0" marB="0" anchor="ctr">
                    <a:solidFill>
                      <a:srgbClr val="E7E8EA"/>
                    </a:solidFill>
                  </a:tcPr>
                </a:tc>
                <a:tc>
                  <a:txBody>
                    <a:bodyPr/>
                    <a:lstStyle/>
                    <a:p>
                      <a:pPr algn="ctr"/>
                      <a:r>
                        <a:rPr lang="en-US" sz="1200"/>
                        <a:t>1.9</a:t>
                      </a:r>
                    </a:p>
                  </a:txBody>
                  <a:tcPr marT="0" marB="0" anchor="ctr">
                    <a:solidFill>
                      <a:srgbClr val="E7E8EA"/>
                    </a:solidFill>
                  </a:tcPr>
                </a:tc>
                <a:tc>
                  <a:txBody>
                    <a:bodyPr/>
                    <a:lstStyle/>
                    <a:p>
                      <a:pPr algn="ctr"/>
                      <a:r>
                        <a:rPr lang="en-US" sz="1200"/>
                        <a:t>3.2</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0.1</a:t>
                      </a:r>
                    </a:p>
                  </a:txBody>
                  <a:tcPr marT="0" marB="0" anchor="ctr">
                    <a:solidFill>
                      <a:srgbClr val="E7E8EA"/>
                    </a:solidFill>
                  </a:tcPr>
                </a:tc>
                <a:extLst>
                  <a:ext uri="{0D108BD9-81ED-4DB2-BD59-A6C34878D82A}">
                    <a16:rowId xmlns:a16="http://schemas.microsoft.com/office/drawing/2014/main" val="536472537"/>
                  </a:ext>
                </a:extLst>
              </a:tr>
              <a:tr h="126557">
                <a:tc>
                  <a:txBody>
                    <a:bodyPr/>
                    <a:lstStyle/>
                    <a:p>
                      <a:r>
                        <a:rPr lang="en-US" sz="1200"/>
                        <a:t>Muscle spasms</a:t>
                      </a:r>
                    </a:p>
                  </a:txBody>
                  <a:tcPr marT="0" marB="0" anchor="ctr">
                    <a:solidFill>
                      <a:srgbClr val="E7E8EA"/>
                    </a:solidFill>
                  </a:tcPr>
                </a:tc>
                <a:tc>
                  <a:txBody>
                    <a:bodyPr/>
                    <a:lstStyle/>
                    <a:p>
                      <a:pPr lvl="0" algn="ctr">
                        <a:buNone/>
                      </a:pPr>
                      <a:r>
                        <a:rPr lang="en-US" sz="1200"/>
                        <a:t>6</a:t>
                      </a:r>
                    </a:p>
                  </a:txBody>
                  <a:tcPr marT="0" marB="0" anchor="ctr">
                    <a:solidFill>
                      <a:srgbClr val="E7E8EA"/>
                    </a:solidFill>
                  </a:tcPr>
                </a:tc>
                <a:tc>
                  <a:txBody>
                    <a:bodyPr/>
                    <a:lstStyle/>
                    <a:p>
                      <a:pPr algn="ctr"/>
                      <a:r>
                        <a:rPr lang="en-US" sz="1200">
                          <a:solidFill>
                            <a:schemeClr val="accent4">
                              <a:lumMod val="75000"/>
                            </a:schemeClr>
                          </a:solidFill>
                        </a:rPr>
                        <a:t>13*</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1</a:t>
                      </a:r>
                    </a:p>
                  </a:txBody>
                  <a:tcPr marT="0" marB="0" anchor="ctr">
                    <a:solidFill>
                      <a:srgbClr val="E7E8EA"/>
                    </a:solidFill>
                  </a:tcPr>
                </a:tc>
                <a:tc>
                  <a:txBody>
                    <a:bodyPr/>
                    <a:lstStyle/>
                    <a:p>
                      <a:pPr algn="ctr"/>
                      <a:r>
                        <a:rPr lang="en-US" sz="1200"/>
                        <a:t>0.2</a:t>
                      </a:r>
                    </a:p>
                  </a:txBody>
                  <a:tcPr marT="0" marB="0" anchor="ctr">
                    <a:solidFill>
                      <a:srgbClr val="E7E8EA"/>
                    </a:solidFill>
                  </a:tcPr>
                </a:tc>
                <a:tc>
                  <a:txBody>
                    <a:bodyPr/>
                    <a:lstStyle/>
                    <a:p>
                      <a:pPr algn="ctr"/>
                      <a:r>
                        <a:rPr lang="en-US" sz="1200"/>
                        <a:t>0.7</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&lt;0.1</a:t>
                      </a:r>
                    </a:p>
                  </a:txBody>
                  <a:tcPr marT="0" marB="0" anchor="ctr">
                    <a:solidFill>
                      <a:srgbClr val="E7E8EA"/>
                    </a:solidFill>
                  </a:tcPr>
                </a:tc>
                <a:tc>
                  <a:txBody>
                    <a:bodyPr/>
                    <a:lstStyle/>
                    <a:p>
                      <a:pPr algn="ctr"/>
                      <a:r>
                        <a:rPr lang="en-US" sz="1200"/>
                        <a:t>0.8</a:t>
                      </a:r>
                    </a:p>
                  </a:txBody>
                  <a:tcPr marT="0" marB="0" anchor="ctr">
                    <a:solidFill>
                      <a:srgbClr val="E7E8EA"/>
                    </a:solidFill>
                  </a:tcPr>
                </a:tc>
                <a:tc>
                  <a:txBody>
                    <a:bodyPr/>
                    <a:lstStyle/>
                    <a:p>
                      <a:pPr algn="ctr"/>
                      <a:r>
                        <a:rPr lang="en-US" sz="1200"/>
                        <a:t>10.</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0.1</a:t>
                      </a:r>
                    </a:p>
                  </a:txBody>
                  <a:tcPr marT="0" marB="0" anchor="ctr">
                    <a:solidFill>
                      <a:srgbClr val="E7E8EA"/>
                    </a:solidFill>
                  </a:tcPr>
                </a:tc>
                <a:extLst>
                  <a:ext uri="{0D108BD9-81ED-4DB2-BD59-A6C34878D82A}">
                    <a16:rowId xmlns:a16="http://schemas.microsoft.com/office/drawing/2014/main" val="1807459794"/>
                  </a:ext>
                </a:extLst>
              </a:tr>
              <a:tr h="126557">
                <a:tc>
                  <a:txBody>
                    <a:bodyPr/>
                    <a:lstStyle/>
                    <a:p>
                      <a:r>
                        <a:rPr lang="en-US" sz="1200"/>
                        <a:t>Dyspepsia</a:t>
                      </a:r>
                    </a:p>
                  </a:txBody>
                  <a:tcPr marT="0" marB="0" anchor="ctr">
                    <a:solidFill>
                      <a:srgbClr val="E7E8EA"/>
                    </a:solidFill>
                  </a:tcPr>
                </a:tc>
                <a:tc>
                  <a:txBody>
                    <a:bodyPr/>
                    <a:lstStyle/>
                    <a:p>
                      <a:pPr algn="ctr"/>
                      <a:r>
                        <a:rPr lang="en-US" sz="1200"/>
                        <a:t>4</a:t>
                      </a:r>
                    </a:p>
                  </a:txBody>
                  <a:tcPr marT="0" marB="0" anchor="ctr">
                    <a:solidFill>
                      <a:srgbClr val="E7E8EA"/>
                    </a:solidFill>
                  </a:tcPr>
                </a:tc>
                <a:tc>
                  <a:txBody>
                    <a:bodyPr/>
                    <a:lstStyle/>
                    <a:p>
                      <a:pPr algn="ctr"/>
                      <a:r>
                        <a:rPr lang="en-US" sz="1200">
                          <a:solidFill>
                            <a:schemeClr val="accent4">
                              <a:lumMod val="75000"/>
                            </a:schemeClr>
                          </a:solidFill>
                        </a:rPr>
                        <a:t>12*</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0.1</a:t>
                      </a:r>
                    </a:p>
                  </a:txBody>
                  <a:tcPr marT="0" marB="0" anchor="ctr">
                    <a:solidFill>
                      <a:srgbClr val="E7E8EA"/>
                    </a:solidFill>
                  </a:tcPr>
                </a:tc>
                <a:tc>
                  <a:txBody>
                    <a:bodyPr/>
                    <a:lstStyle/>
                    <a:p>
                      <a:pPr algn="ctr"/>
                      <a:r>
                        <a:rPr lang="en-US" sz="1200"/>
                        <a:t>0.5</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1.0</a:t>
                      </a:r>
                    </a:p>
                  </a:txBody>
                  <a:tcPr marT="0" marB="0" anchor="ctr">
                    <a:solidFill>
                      <a:srgbClr val="E7E8EA"/>
                    </a:solidFill>
                  </a:tcPr>
                </a:tc>
                <a:tc>
                  <a:txBody>
                    <a:bodyPr/>
                    <a:lstStyle/>
                    <a:p>
                      <a:pPr algn="ctr"/>
                      <a:r>
                        <a:rPr lang="en-US" sz="1200"/>
                        <a:t>2.4</a:t>
                      </a:r>
                    </a:p>
                  </a:txBody>
                  <a:tcPr marT="0" marB="0" anchor="ctr">
                    <a:solidFill>
                      <a:srgbClr val="E7E8EA"/>
                    </a:solidFill>
                  </a:tcPr>
                </a:tc>
                <a:tc>
                  <a:txBody>
                    <a:bodyPr/>
                    <a:lstStyle/>
                    <a:p>
                      <a:pPr algn="ctr"/>
                      <a:r>
                        <a:rPr lang="en-US" sz="1200"/>
                        <a:t>0</a:t>
                      </a:r>
                    </a:p>
                  </a:txBody>
                  <a:tcPr marT="0" marB="0" anchor="ctr">
                    <a:solidFill>
                      <a:srgbClr val="E7E8EA"/>
                    </a:solidFill>
                  </a:tcPr>
                </a:tc>
                <a:tc>
                  <a:txBody>
                    <a:bodyPr/>
                    <a:lstStyle/>
                    <a:p>
                      <a:pPr algn="ctr"/>
                      <a:r>
                        <a:rPr lang="en-US" sz="1200"/>
                        <a:t>0</a:t>
                      </a:r>
                    </a:p>
                  </a:txBody>
                  <a:tcPr marT="0" marB="0" anchor="ctr">
                    <a:solidFill>
                      <a:srgbClr val="E7E8EA"/>
                    </a:solidFill>
                  </a:tcPr>
                </a:tc>
                <a:extLst>
                  <a:ext uri="{0D108BD9-81ED-4DB2-BD59-A6C34878D82A}">
                    <a16:rowId xmlns:a16="http://schemas.microsoft.com/office/drawing/2014/main" val="2533292297"/>
                  </a:ext>
                </a:extLst>
              </a:tr>
            </a:tbl>
          </a:graphicData>
        </a:graphic>
      </p:graphicFrame>
      <p:sp>
        <p:nvSpPr>
          <p:cNvPr id="8" name="Footer Placeholder 11">
            <a:extLst>
              <a:ext uri="{FF2B5EF4-FFF2-40B4-BE49-F238E27FC236}">
                <a16:creationId xmlns:a16="http://schemas.microsoft.com/office/drawing/2014/main" id="{F1E1C2F9-4F56-4715-8713-AD6F4186ABD6}"/>
              </a:ext>
            </a:extLst>
          </p:cNvPr>
          <p:cNvSpPr>
            <a:spLocks noGrp="1"/>
          </p:cNvSpPr>
          <p:nvPr>
            <p:ph type="ftr" sz="quarter" idx="11"/>
          </p:nvPr>
        </p:nvSpPr>
        <p:spPr/>
        <p:txBody>
          <a:bodyPr/>
          <a:lstStyle/>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*Two-sided P-value &lt;0.05 without multiplicity adjustment, for comparison of incidence based on Barnard’s exact test</a:t>
            </a:r>
          </a:p>
          <a:p>
            <a:r>
              <a:rPr lang="en-US" baseline="30000">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Common AEs (in ≥10% of patients in either arm not already captured as an ECI) with statistical differences between treatment groups shown </a:t>
            </a:r>
            <a:r>
              <a:rPr lang="en-US" baseline="30000">
                <a:latin typeface="Arial" panose="020B0604020202020204" pitchFamily="34" charset="0"/>
                <a:cs typeface="Arial" panose="020B0604020202020204" pitchFamily="34" charset="0"/>
              </a:rPr>
              <a:t>b</a:t>
            </a:r>
            <a:r>
              <a:rPr lang="en-US">
                <a:latin typeface="Arial" panose="020B0604020202020204" pitchFamily="34" charset="0"/>
                <a:cs typeface="Arial" panose="020B0604020202020204" pitchFamily="34" charset="0"/>
              </a:rPr>
              <a:t>Reported as events per 100 person-months. </a:t>
            </a:r>
            <a:r>
              <a:rPr lang="en-US" baseline="30000">
                <a:latin typeface="Arial" panose="020B0604020202020204" pitchFamily="34" charset="0"/>
                <a:cs typeface="Arial" panose="020B0604020202020204" pitchFamily="34" charset="0"/>
              </a:rPr>
              <a:t>c</a:t>
            </a:r>
            <a:r>
              <a:rPr lang="en-US">
                <a:latin typeface="Arial" panose="020B0604020202020204" pitchFamily="34" charset="0"/>
                <a:cs typeface="Arial" panose="020B0604020202020204" pitchFamily="34" charset="0"/>
              </a:rPr>
              <a:t>Reported as months with event per 100 person-months. </a:t>
            </a:r>
            <a:r>
              <a:rPr lang="en-US" baseline="30000">
                <a:latin typeface="Arial" panose="020B0604020202020204" pitchFamily="34" charset="0"/>
                <a:cs typeface="Arial" panose="020B0604020202020204" pitchFamily="34" charset="0"/>
              </a:rPr>
              <a:t>d</a:t>
            </a:r>
            <a:r>
              <a:rPr lang="en-US">
                <a:latin typeface="Arial" panose="020B0604020202020204" pitchFamily="34" charset="0"/>
                <a:cs typeface="Arial" panose="020B0604020202020204" pitchFamily="34" charset="0"/>
              </a:rPr>
              <a:t>n=266. </a:t>
            </a:r>
            <a:r>
              <a:rPr lang="en-US" baseline="30000">
                <a:latin typeface="Arial" panose="020B0604020202020204" pitchFamily="34" charset="0"/>
                <a:cs typeface="Arial" panose="020B0604020202020204" pitchFamily="34" charset="0"/>
              </a:rPr>
              <a:t>e</a:t>
            </a:r>
            <a:r>
              <a:rPr lang="en-US">
                <a:latin typeface="Arial" panose="020B0604020202020204" pitchFamily="34" charset="0"/>
                <a:cs typeface="Arial" panose="020B0604020202020204" pitchFamily="34" charset="0"/>
              </a:rPr>
              <a:t>n=263. </a:t>
            </a:r>
            <a:r>
              <a:rPr lang="en-US" baseline="30000">
                <a:latin typeface="Arial" panose="020B0604020202020204" pitchFamily="34" charset="0"/>
                <a:cs typeface="Arial" panose="020B0604020202020204" pitchFamily="34" charset="0"/>
              </a:rPr>
              <a:t>f</a:t>
            </a:r>
            <a:r>
              <a:rPr lang="en-US">
                <a:latin typeface="Arial" panose="020B0604020202020204" pitchFamily="34" charset="0"/>
                <a:cs typeface="Arial" panose="020B0604020202020204" pitchFamily="34" charset="0"/>
              </a:rPr>
              <a:t>Includes hypertension, blood pressure increased, and blood pressure systolic increased. </a:t>
            </a:r>
            <a:r>
              <a:rPr lang="en-US" baseline="30000">
                <a:latin typeface="Arial" panose="020B0604020202020204" pitchFamily="34" charset="0"/>
                <a:cs typeface="Arial" panose="020B0604020202020204" pitchFamily="34" charset="0"/>
              </a:rPr>
              <a:t>g</a:t>
            </a:r>
            <a:r>
              <a:rPr lang="en-US">
                <a:latin typeface="Arial" panose="020B0604020202020204" pitchFamily="34" charset="0"/>
                <a:cs typeface="Arial" panose="020B0604020202020204" pitchFamily="34" charset="0"/>
              </a:rPr>
              <a:t>Bleeding events occurring in ≥10% of patients in either treatment arm include contusion and epistaxis. </a:t>
            </a:r>
            <a:r>
              <a:rPr lang="en-US" baseline="30000">
                <a:latin typeface="Arial" panose="020B0604020202020204" pitchFamily="34" charset="0"/>
                <a:cs typeface="Arial" panose="020B0604020202020204" pitchFamily="34" charset="0"/>
              </a:rPr>
              <a:t>h</a:t>
            </a:r>
            <a:r>
              <a:rPr lang="en-US">
                <a:latin typeface="Arial" panose="020B0604020202020204" pitchFamily="34" charset="0"/>
                <a:cs typeface="Arial" panose="020B0604020202020204" pitchFamily="34" charset="0"/>
              </a:rPr>
              <a:t>With major hemorrhage events in the acala arm, CNS-related hemorrhage events were reported in 4 patients. </a:t>
            </a:r>
            <a:r>
              <a:rPr lang="en-US" baseline="30000">
                <a:latin typeface="Arial" panose="020B0604020202020204" pitchFamily="34" charset="0"/>
                <a:cs typeface="Arial" panose="020B0604020202020204" pitchFamily="34" charset="0"/>
              </a:rPr>
              <a:t>j</a:t>
            </a:r>
            <a:r>
              <a:rPr lang="en-US">
                <a:latin typeface="Arial" panose="020B0604020202020204" pitchFamily="34" charset="0"/>
                <a:cs typeface="Arial" panose="020B0604020202020204" pitchFamily="34" charset="0"/>
              </a:rPr>
              <a:t>Were reported in 1 patient who had 2 events. </a:t>
            </a:r>
            <a:r>
              <a:rPr lang="en-US" baseline="30000">
                <a:latin typeface="Arial" panose="020B0604020202020204" pitchFamily="34" charset="0"/>
                <a:cs typeface="Arial" panose="020B0604020202020204" pitchFamily="34" charset="0"/>
              </a:rPr>
              <a:t>k</a:t>
            </a:r>
            <a:r>
              <a:rPr lang="en-US">
                <a:latin typeface="Arial" panose="020B0604020202020204" pitchFamily="34" charset="0"/>
                <a:cs typeface="Arial" panose="020B0604020202020204" pitchFamily="34" charset="0"/>
              </a:rPr>
              <a:t>Any hemorrhagic event that was serious, grade ≥3, or a CNS hemorrhage (any grade). </a:t>
            </a:r>
            <a:r>
              <a:rPr lang="en-US" baseline="30000">
                <a:latin typeface="Arial" panose="020B0604020202020204" pitchFamily="34" charset="0"/>
                <a:cs typeface="Arial" panose="020B0604020202020204" pitchFamily="34" charset="0"/>
              </a:rPr>
              <a:t>i</a:t>
            </a:r>
            <a:r>
              <a:rPr lang="en-US">
                <a:latin typeface="Arial" panose="020B0604020202020204" pitchFamily="34" charset="0"/>
                <a:cs typeface="Arial" panose="020B0604020202020204" pitchFamily="34" charset="0"/>
              </a:rPr>
              <a:t>Of 14 patients with major hemorrhage events in the ibru arm, CNS-related hemorrhage events. Infections occurring in ≥10% of patients in either treatment arm include upper respiratory tract infection, pneumonia, bronchitis, nasopharyngitis, and urinary tract infection.</a:t>
            </a:r>
          </a:p>
          <a:p>
            <a:r>
              <a:rPr lang="en-US">
                <a:latin typeface="Arial" panose="020B0604020202020204" pitchFamily="34" charset="0"/>
                <a:cs typeface="Arial" panose="020B0604020202020204" pitchFamily="34" charset="0"/>
              </a:rPr>
              <a:t>AE, adverse event; CNS, central nervous system; ECI, event of clinical interest.</a:t>
            </a:r>
          </a:p>
          <a:p>
            <a:r>
              <a:rPr lang="en-US" b="1">
                <a:latin typeface="Arial" panose="020B0604020202020204" pitchFamily="34" charset="0"/>
                <a:cs typeface="Arial" panose="020B0604020202020204" pitchFamily="34" charset="0"/>
              </a:rPr>
              <a:t>Seymore, J. Abstract 3721 presented at ASH 2021.</a:t>
            </a:r>
          </a:p>
        </p:txBody>
      </p:sp>
      <p:sp>
        <p:nvSpPr>
          <p:cNvPr id="6" name="Titel 5">
            <a:extLst>
              <a:ext uri="{FF2B5EF4-FFF2-40B4-BE49-F238E27FC236}">
                <a16:creationId xmlns:a16="http://schemas.microsoft.com/office/drawing/2014/main" id="{5D590205-4523-5E40-9290-1DB38FC0AA22}"/>
              </a:ext>
            </a:extLst>
          </p:cNvPr>
          <p:cNvSpPr>
            <a:spLocks noGrp="1"/>
          </p:cNvSpPr>
          <p:nvPr>
            <p:ph type="title"/>
          </p:nvPr>
        </p:nvSpPr>
        <p:spPr/>
        <p:txBody>
          <a:bodyPr/>
          <a:lstStyle/>
          <a:p>
            <a:r>
              <a:rPr lang="de-DE"/>
              <a:t>Selected </a:t>
            </a:r>
            <a:r>
              <a:rPr lang="de-DE" err="1"/>
              <a:t>events</a:t>
            </a:r>
            <a:r>
              <a:rPr lang="de-DE"/>
              <a:t> </a:t>
            </a:r>
            <a:r>
              <a:rPr lang="de-DE" err="1"/>
              <a:t>of</a:t>
            </a:r>
            <a:r>
              <a:rPr lang="de-DE"/>
              <a:t> </a:t>
            </a:r>
            <a:r>
              <a:rPr lang="de-DE" err="1"/>
              <a:t>clinical</a:t>
            </a:r>
            <a:r>
              <a:rPr lang="de-DE"/>
              <a:t> </a:t>
            </a:r>
            <a:r>
              <a:rPr lang="de-DE" err="1"/>
              <a:t>interest</a:t>
            </a:r>
            <a:r>
              <a:rPr lang="de-DE"/>
              <a:t> </a:t>
            </a:r>
            <a:r>
              <a:rPr lang="de-DE" err="1"/>
              <a:t>and</a:t>
            </a:r>
            <a:r>
              <a:rPr lang="de-DE"/>
              <a:t> </a:t>
            </a:r>
            <a:r>
              <a:rPr lang="de-DE" err="1"/>
              <a:t>selected</a:t>
            </a:r>
            <a:r>
              <a:rPr lang="de-DE"/>
              <a:t> </a:t>
            </a:r>
            <a:r>
              <a:rPr lang="de-DE" err="1"/>
              <a:t>common</a:t>
            </a:r>
            <a:r>
              <a:rPr lang="de-DE"/>
              <a:t> AEs</a:t>
            </a:r>
          </a:p>
        </p:txBody>
      </p:sp>
    </p:spTree>
    <p:extLst>
      <p:ext uri="{BB962C8B-B14F-4D97-AF65-F5344CB8AC3E}">
        <p14:creationId xmlns:p14="http://schemas.microsoft.com/office/powerpoint/2010/main" val="308227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1">
            <a:extLst>
              <a:ext uri="{FF2B5EF4-FFF2-40B4-BE49-F238E27FC236}">
                <a16:creationId xmlns:a16="http://schemas.microsoft.com/office/drawing/2014/main" id="{F1E1C2F9-4F56-4715-8713-AD6F4186ABD6}"/>
              </a:ext>
            </a:extLst>
          </p:cNvPr>
          <p:cNvSpPr>
            <a:spLocks noGrp="1"/>
          </p:cNvSpPr>
          <p:nvPr>
            <p:ph type="ftr" sz="quarter" idx="11"/>
          </p:nvPr>
        </p:nvSpPr>
        <p:spPr/>
        <p:txBody>
          <a:bodyPr/>
          <a:lstStyle/>
          <a:p>
            <a:r>
              <a:rPr lang="en-US" baseline="30000">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Median and range calculated only among patients with the event. </a:t>
            </a:r>
            <a:r>
              <a:rPr lang="en-US" baseline="30000">
                <a:latin typeface="Arial" panose="020B0604020202020204" pitchFamily="34" charset="0"/>
                <a:cs typeface="Arial" panose="020B0604020202020204" pitchFamily="34" charset="0"/>
              </a:rPr>
              <a:t>b</a:t>
            </a:r>
            <a:r>
              <a:rPr lang="en-US">
                <a:latin typeface="Arial" panose="020B0604020202020204" pitchFamily="34" charset="0"/>
                <a:cs typeface="Arial" panose="020B0604020202020204" pitchFamily="34" charset="0"/>
              </a:rPr>
              <a:t>Includes concomitant medication used to treat the event occurring in ≥5% of patients in each arm.</a:t>
            </a:r>
          </a:p>
          <a:p>
            <a:r>
              <a:rPr lang="en-US">
                <a:latin typeface="Arial" panose="020B0604020202020204" pitchFamily="34" charset="0"/>
                <a:cs typeface="Arial" panose="020B0604020202020204" pitchFamily="34" charset="0"/>
              </a:rPr>
              <a:t>AE, adverse event.</a:t>
            </a:r>
          </a:p>
          <a:p>
            <a:r>
              <a:rPr lang="en-US" b="1">
                <a:latin typeface="Arial" panose="020B0604020202020204" pitchFamily="34" charset="0"/>
                <a:cs typeface="Arial" panose="020B0604020202020204" pitchFamily="34" charset="0"/>
              </a:rPr>
              <a:t>Seymore, J. Abstract 3721 presented at ASH 2021.</a:t>
            </a:r>
          </a:p>
        </p:txBody>
      </p:sp>
      <p:graphicFrame>
        <p:nvGraphicFramePr>
          <p:cNvPr id="6" name="Table 9">
            <a:extLst>
              <a:ext uri="{FF2B5EF4-FFF2-40B4-BE49-F238E27FC236}">
                <a16:creationId xmlns:a16="http://schemas.microsoft.com/office/drawing/2014/main" id="{A1F84BB9-7084-4BD6-A272-B3D6581409B9}"/>
              </a:ext>
            </a:extLst>
          </p:cNvPr>
          <p:cNvGraphicFramePr>
            <a:graphicFrameLocks noGrp="1"/>
          </p:cNvGraphicFramePr>
          <p:nvPr>
            <p:extLst>
              <p:ext uri="{D42A27DB-BD31-4B8C-83A1-F6EECF244321}">
                <p14:modId xmlns:p14="http://schemas.microsoft.com/office/powerpoint/2010/main" val="1945571978"/>
              </p:ext>
            </p:extLst>
          </p:nvPr>
        </p:nvGraphicFramePr>
        <p:xfrm>
          <a:off x="407987" y="1807428"/>
          <a:ext cx="11376026" cy="4053840"/>
        </p:xfrm>
        <a:graphic>
          <a:graphicData uri="http://schemas.openxmlformats.org/drawingml/2006/table">
            <a:tbl>
              <a:tblPr firstRow="1" bandRow="1">
                <a:tableStyleId>{5C22544A-7EE6-4342-B048-85BDC9FD1C3A}</a:tableStyleId>
              </a:tblPr>
              <a:tblGrid>
                <a:gridCol w="4299248">
                  <a:extLst>
                    <a:ext uri="{9D8B030D-6E8A-4147-A177-3AD203B41FA5}">
                      <a16:colId xmlns:a16="http://schemas.microsoft.com/office/drawing/2014/main" val="1661951640"/>
                    </a:ext>
                  </a:extLst>
                </a:gridCol>
                <a:gridCol w="2117035">
                  <a:extLst>
                    <a:ext uri="{9D8B030D-6E8A-4147-A177-3AD203B41FA5}">
                      <a16:colId xmlns:a16="http://schemas.microsoft.com/office/drawing/2014/main" val="2316879612"/>
                    </a:ext>
                  </a:extLst>
                </a:gridCol>
                <a:gridCol w="1672569">
                  <a:extLst>
                    <a:ext uri="{9D8B030D-6E8A-4147-A177-3AD203B41FA5}">
                      <a16:colId xmlns:a16="http://schemas.microsoft.com/office/drawing/2014/main" val="5538162"/>
                    </a:ext>
                  </a:extLst>
                </a:gridCol>
                <a:gridCol w="1540691">
                  <a:extLst>
                    <a:ext uri="{9D8B030D-6E8A-4147-A177-3AD203B41FA5}">
                      <a16:colId xmlns:a16="http://schemas.microsoft.com/office/drawing/2014/main" val="70247491"/>
                    </a:ext>
                  </a:extLst>
                </a:gridCol>
                <a:gridCol w="1746483">
                  <a:extLst>
                    <a:ext uri="{9D8B030D-6E8A-4147-A177-3AD203B41FA5}">
                      <a16:colId xmlns:a16="http://schemas.microsoft.com/office/drawing/2014/main" val="3594044000"/>
                    </a:ext>
                  </a:extLst>
                </a:gridCol>
              </a:tblGrid>
              <a:tr h="221981">
                <a:tc>
                  <a:txBody>
                    <a:bodyPr/>
                    <a:lstStyle/>
                    <a:p>
                      <a:endParaRPr lang="en-US" sz="1400"/>
                    </a:p>
                  </a:txBody>
                  <a:tcPr anchor="ctr">
                    <a:lnB w="12700" cap="flat" cmpd="sng" algn="ctr">
                      <a:solidFill>
                        <a:schemeClr val="bg1"/>
                      </a:solidFill>
                      <a:prstDash val="solid"/>
                      <a:round/>
                      <a:headEnd type="none" w="med" len="med"/>
                      <a:tailEnd type="none" w="med" len="med"/>
                    </a:lnB>
                  </a:tcPr>
                </a:tc>
                <a:tc gridSpan="2">
                  <a:txBody>
                    <a:bodyPr/>
                    <a:lstStyle/>
                    <a:p>
                      <a:pPr algn="ctr"/>
                      <a:r>
                        <a:rPr lang="en-US" sz="1400"/>
                        <a:t>Any-grade atrial fibrillation/flutter</a:t>
                      </a:r>
                    </a:p>
                  </a:txBody>
                  <a:tcPr anchor="ctr">
                    <a:lnB w="12700" cap="flat" cmpd="sng" algn="ctr">
                      <a:solidFill>
                        <a:schemeClr val="bg1"/>
                      </a:solidFill>
                      <a:prstDash val="solid"/>
                      <a:round/>
                      <a:headEnd type="none" w="med" len="med"/>
                      <a:tailEnd type="none" w="med" len="med"/>
                    </a:lnB>
                  </a:tcPr>
                </a:tc>
                <a:tc hMerge="1">
                  <a:txBody>
                    <a:bodyPr/>
                    <a:lstStyle/>
                    <a:p>
                      <a:endParaRPr lang="en-US" sz="1200"/>
                    </a:p>
                  </a:txBody>
                  <a:tcPr/>
                </a:tc>
                <a:tc gridSpan="2">
                  <a:txBody>
                    <a:bodyPr/>
                    <a:lstStyle/>
                    <a:p>
                      <a:pPr algn="ctr"/>
                      <a:r>
                        <a:rPr lang="en-US" sz="1400"/>
                        <a:t>Any grade hypertension</a:t>
                      </a:r>
                    </a:p>
                  </a:txBody>
                  <a:tcPr anchor="ctr">
                    <a:lnB w="12700" cap="flat" cmpd="sng" algn="ctr">
                      <a:solidFill>
                        <a:schemeClr val="bg1"/>
                      </a:solidFill>
                      <a:prstDash val="solid"/>
                      <a:round/>
                      <a:headEnd type="none" w="med" len="med"/>
                      <a:tailEnd type="none" w="med" len="med"/>
                    </a:lnB>
                  </a:tcPr>
                </a:tc>
                <a:tc hMerge="1">
                  <a:txBody>
                    <a:bodyPr/>
                    <a:lstStyle/>
                    <a:p>
                      <a:endParaRPr lang="en-US" sz="1200"/>
                    </a:p>
                  </a:txBody>
                  <a:tcPr/>
                </a:tc>
                <a:extLst>
                  <a:ext uri="{0D108BD9-81ED-4DB2-BD59-A6C34878D82A}">
                    <a16:rowId xmlns:a16="http://schemas.microsoft.com/office/drawing/2014/main" val="1389371264"/>
                  </a:ext>
                </a:extLst>
              </a:tr>
              <a:tr h="377368">
                <a:tc>
                  <a:txBody>
                    <a:bodyPr/>
                    <a:lstStyle/>
                    <a:p>
                      <a:endParaRPr lang="en-US" sz="1400"/>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a:txBody>
                    <a:bodyPr/>
                    <a:lstStyle/>
                    <a:p>
                      <a:pPr algn="ctr"/>
                      <a:r>
                        <a:rPr lang="en-US" sz="1400" b="1">
                          <a:solidFill>
                            <a:schemeClr val="bg1"/>
                          </a:solidFill>
                        </a:rPr>
                        <a:t>Acalabrutinib</a:t>
                      </a:r>
                    </a:p>
                    <a:p>
                      <a:pPr algn="ctr"/>
                      <a:r>
                        <a:rPr lang="en-US" sz="1400" b="1">
                          <a:solidFill>
                            <a:schemeClr val="bg1"/>
                          </a:solidFill>
                        </a:rPr>
                        <a:t>(n=266)</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algn="ctr"/>
                      <a:r>
                        <a:rPr lang="en-US" sz="1400" b="1">
                          <a:solidFill>
                            <a:schemeClr val="bg1"/>
                          </a:solidFill>
                        </a:rPr>
                        <a:t>Ibrutinib</a:t>
                      </a:r>
                    </a:p>
                    <a:p>
                      <a:pPr algn="ctr"/>
                      <a:r>
                        <a:rPr lang="en-US" sz="1400" b="1">
                          <a:solidFill>
                            <a:schemeClr val="bg1"/>
                          </a:solidFill>
                        </a:rPr>
                        <a:t>(n=263)</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en-US" sz="1400" b="1">
                          <a:solidFill>
                            <a:schemeClr val="bg1"/>
                          </a:solidFill>
                        </a:rPr>
                        <a:t>Acalabrutinib</a:t>
                      </a:r>
                    </a:p>
                    <a:p>
                      <a:pPr algn="ctr"/>
                      <a:r>
                        <a:rPr lang="en-US" sz="1400" b="1">
                          <a:solidFill>
                            <a:schemeClr val="bg1"/>
                          </a:solidFill>
                        </a:rPr>
                        <a:t>(n=266)</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algn="ctr"/>
                      <a:r>
                        <a:rPr lang="en-US" sz="1400" b="1">
                          <a:solidFill>
                            <a:schemeClr val="bg1"/>
                          </a:solidFill>
                        </a:rPr>
                        <a:t>Ibrutinib</a:t>
                      </a:r>
                    </a:p>
                    <a:p>
                      <a:pPr algn="ctr"/>
                      <a:r>
                        <a:rPr lang="en-US" sz="1400" b="1">
                          <a:solidFill>
                            <a:schemeClr val="bg1"/>
                          </a:solidFill>
                        </a:rPr>
                        <a:t>(n=263)</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4198399332"/>
                  </a:ext>
                </a:extLst>
              </a:tr>
              <a:tr h="221981">
                <a:tc>
                  <a:txBody>
                    <a:bodyPr/>
                    <a:lstStyle/>
                    <a:p>
                      <a:r>
                        <a:rPr lang="en-US" sz="1400" b="1"/>
                        <a:t>Median (range) time to onset, months</a:t>
                      </a:r>
                      <a:r>
                        <a:rPr lang="en-US" sz="1400" b="0" baseline="30000"/>
                        <a:t>a</a:t>
                      </a:r>
                    </a:p>
                  </a:txBody>
                  <a:tcPr anchor="ctr">
                    <a:lnT w="38100" cap="flat" cmpd="sng" algn="ctr">
                      <a:solidFill>
                        <a:schemeClr val="bg1"/>
                      </a:solidFill>
                      <a:prstDash val="solid"/>
                      <a:round/>
                      <a:headEnd type="none" w="med" len="med"/>
                      <a:tailEnd type="none" w="med" len="med"/>
                    </a:lnT>
                  </a:tcPr>
                </a:tc>
                <a:tc>
                  <a:txBody>
                    <a:bodyPr/>
                    <a:lstStyle/>
                    <a:p>
                      <a:pPr algn="ctr"/>
                      <a:r>
                        <a:rPr lang="en-US" sz="1400"/>
                        <a:t>28.8 (0.4, 52.0)</a:t>
                      </a:r>
                    </a:p>
                  </a:txBody>
                  <a:tcPr anchor="ctr">
                    <a:lnT w="38100" cap="flat" cmpd="sng" algn="ctr">
                      <a:solidFill>
                        <a:schemeClr val="bg1"/>
                      </a:solidFill>
                      <a:prstDash val="solid"/>
                      <a:round/>
                      <a:headEnd type="none" w="med" len="med"/>
                      <a:tailEnd type="none" w="med" len="med"/>
                    </a:lnT>
                  </a:tcPr>
                </a:tc>
                <a:tc>
                  <a:txBody>
                    <a:bodyPr/>
                    <a:lstStyle/>
                    <a:p>
                      <a:pPr algn="ctr"/>
                      <a:r>
                        <a:rPr lang="en-US" sz="1400"/>
                        <a:t>16.0 (0.5, 48.3)</a:t>
                      </a:r>
                    </a:p>
                  </a:txBody>
                  <a:tcPr anchor="ctr">
                    <a:lnT w="38100" cap="flat" cmpd="sng" algn="ctr">
                      <a:solidFill>
                        <a:schemeClr val="bg1"/>
                      </a:solidFill>
                      <a:prstDash val="solid"/>
                      <a:round/>
                      <a:headEnd type="none" w="med" len="med"/>
                      <a:tailEnd type="none" w="med" len="med"/>
                    </a:lnT>
                  </a:tcPr>
                </a:tc>
                <a:tc>
                  <a:txBody>
                    <a:bodyPr/>
                    <a:lstStyle/>
                    <a:p>
                      <a:pPr algn="ctr"/>
                      <a:r>
                        <a:rPr lang="en-US" sz="1400"/>
                        <a:t>8.1 (0.0, 44.0)</a:t>
                      </a:r>
                    </a:p>
                  </a:txBody>
                  <a:tcPr anchor="ctr">
                    <a:lnT w="38100" cap="flat" cmpd="sng" algn="ctr">
                      <a:solidFill>
                        <a:schemeClr val="bg1"/>
                      </a:solidFill>
                      <a:prstDash val="solid"/>
                      <a:round/>
                      <a:headEnd type="none" w="med" len="med"/>
                      <a:tailEnd type="none" w="med" len="med"/>
                    </a:lnT>
                  </a:tcPr>
                </a:tc>
                <a:tc>
                  <a:txBody>
                    <a:bodyPr/>
                    <a:lstStyle/>
                    <a:p>
                      <a:pPr algn="ctr"/>
                      <a:r>
                        <a:rPr lang="en-US" sz="1400"/>
                        <a:t>7.0 (0.0, 39.8)</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475372196"/>
                  </a:ext>
                </a:extLst>
              </a:tr>
              <a:tr h="221981">
                <a:tc>
                  <a:txBody>
                    <a:bodyPr/>
                    <a:lstStyle/>
                    <a:p>
                      <a:r>
                        <a:rPr lang="en-US" sz="1400" b="1"/>
                        <a:t>Leading to treatment discontinuation, n %)</a:t>
                      </a:r>
                    </a:p>
                  </a:txBody>
                  <a:tcPr anchor="ctr"/>
                </a:tc>
                <a:tc>
                  <a:txBody>
                    <a:bodyPr/>
                    <a:lstStyle/>
                    <a:p>
                      <a:pPr algn="ctr"/>
                      <a:r>
                        <a:rPr lang="en-US" sz="1400"/>
                        <a:t>0</a:t>
                      </a:r>
                    </a:p>
                  </a:txBody>
                  <a:tcPr anchor="ctr"/>
                </a:tc>
                <a:tc>
                  <a:txBody>
                    <a:bodyPr/>
                    <a:lstStyle/>
                    <a:p>
                      <a:pPr algn="ctr"/>
                      <a:r>
                        <a:rPr lang="en-US" sz="1400"/>
                        <a:t>7 (2.7)</a:t>
                      </a:r>
                    </a:p>
                  </a:txBody>
                  <a:tcPr anchor="ctr"/>
                </a:tc>
                <a:tc>
                  <a:txBody>
                    <a:bodyPr/>
                    <a:lstStyle/>
                    <a:p>
                      <a:pPr algn="ctr"/>
                      <a:r>
                        <a:rPr lang="en-US" sz="1400"/>
                        <a:t>0</a:t>
                      </a:r>
                    </a:p>
                  </a:txBody>
                  <a:tcPr anchor="ctr"/>
                </a:tc>
                <a:tc>
                  <a:txBody>
                    <a:bodyPr/>
                    <a:lstStyle/>
                    <a:p>
                      <a:pPr algn="ctr"/>
                      <a:r>
                        <a:rPr lang="en-US" sz="1400"/>
                        <a:t>0</a:t>
                      </a:r>
                    </a:p>
                  </a:txBody>
                  <a:tcPr anchor="ctr"/>
                </a:tc>
                <a:extLst>
                  <a:ext uri="{0D108BD9-81ED-4DB2-BD59-A6C34878D82A}">
                    <a16:rowId xmlns:a16="http://schemas.microsoft.com/office/drawing/2014/main" val="3029836838"/>
                  </a:ext>
                </a:extLst>
              </a:tr>
              <a:tr h="221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Leading to dose reduction, n (%)</a:t>
                      </a:r>
                    </a:p>
                  </a:txBody>
                  <a:tcPr anchor="ctr"/>
                </a:tc>
                <a:tc>
                  <a:txBody>
                    <a:bodyPr/>
                    <a:lstStyle/>
                    <a:p>
                      <a:pPr algn="ctr"/>
                      <a:r>
                        <a:rPr lang="en-US" sz="1400"/>
                        <a:t>1 (0.4)</a:t>
                      </a:r>
                    </a:p>
                  </a:txBody>
                  <a:tcPr anchor="ctr"/>
                </a:tc>
                <a:tc>
                  <a:txBody>
                    <a:bodyPr/>
                    <a:lstStyle/>
                    <a:p>
                      <a:pPr algn="ctr"/>
                      <a:r>
                        <a:rPr lang="en-US" sz="1400"/>
                        <a:t>0</a:t>
                      </a:r>
                    </a:p>
                  </a:txBody>
                  <a:tcPr anchor="ctr"/>
                </a:tc>
                <a:tc>
                  <a:txBody>
                    <a:bodyPr/>
                    <a:lstStyle/>
                    <a:p>
                      <a:pPr algn="ctr"/>
                      <a:r>
                        <a:rPr lang="en-US" sz="1400"/>
                        <a:t>0</a:t>
                      </a:r>
                    </a:p>
                  </a:txBody>
                  <a:tcPr anchor="ctr"/>
                </a:tc>
                <a:tc>
                  <a:txBody>
                    <a:bodyPr/>
                    <a:lstStyle/>
                    <a:p>
                      <a:pPr algn="ctr"/>
                      <a:r>
                        <a:rPr lang="en-US" sz="1400"/>
                        <a:t>0</a:t>
                      </a:r>
                    </a:p>
                  </a:txBody>
                  <a:tcPr anchor="ctr"/>
                </a:tc>
                <a:extLst>
                  <a:ext uri="{0D108BD9-81ED-4DB2-BD59-A6C34878D82A}">
                    <a16:rowId xmlns:a16="http://schemas.microsoft.com/office/drawing/2014/main" val="2410334509"/>
                  </a:ext>
                </a:extLst>
              </a:tr>
              <a:tr h="843529">
                <a:tc>
                  <a:txBody>
                    <a:bodyPr/>
                    <a:lstStyle/>
                    <a:p>
                      <a:r>
                        <a:rPr lang="en-US" sz="1400" b="1"/>
                        <a:t>Concomitant medication use</a:t>
                      </a:r>
                      <a:r>
                        <a:rPr lang="en-US" sz="1400" b="0" baseline="30000"/>
                        <a:t>b</a:t>
                      </a:r>
                      <a:r>
                        <a:rPr lang="en-US" sz="1400" b="1"/>
                        <a:t>, n (%)</a:t>
                      </a:r>
                    </a:p>
                    <a:p>
                      <a:pPr lvl="1"/>
                      <a:r>
                        <a:rPr lang="en-US" sz="1400"/>
                        <a:t>Antithrombotic agents</a:t>
                      </a:r>
                    </a:p>
                    <a:p>
                      <a:pPr lvl="1"/>
                      <a:r>
                        <a:rPr lang="en-US" sz="1400"/>
                        <a:t>Beta-blocking agents</a:t>
                      </a:r>
                    </a:p>
                    <a:p>
                      <a:pPr lvl="1"/>
                      <a:r>
                        <a:rPr lang="en-US" sz="1400"/>
                        <a:t>Renin-angiotensin system-acting agents</a:t>
                      </a:r>
                    </a:p>
                    <a:p>
                      <a:pPr lvl="1"/>
                      <a:r>
                        <a:rPr lang="en-US" sz="1400"/>
                        <a:t>Calcium channel blockers</a:t>
                      </a:r>
                    </a:p>
                  </a:txBody>
                  <a:tcPr anchor="ctr"/>
                </a:tc>
                <a:tc>
                  <a:txBody>
                    <a:bodyPr/>
                    <a:lstStyle/>
                    <a:p>
                      <a:pPr algn="ctr"/>
                      <a:r>
                        <a:rPr lang="en-US" sz="1400"/>
                        <a:t>22 (8.3)</a:t>
                      </a:r>
                    </a:p>
                    <a:p>
                      <a:pPr algn="ctr"/>
                      <a:r>
                        <a:rPr lang="en-US" sz="1400"/>
                        <a:t>14 (5.3)</a:t>
                      </a:r>
                    </a:p>
                    <a:p>
                      <a:pPr algn="ctr"/>
                      <a:r>
                        <a:rPr lang="en-US" sz="1400"/>
                        <a:t>13 (4.9)</a:t>
                      </a:r>
                    </a:p>
                    <a:p>
                      <a:pPr algn="ctr"/>
                      <a:r>
                        <a:rPr lang="en-US" sz="1400"/>
                        <a:t>–</a:t>
                      </a:r>
                    </a:p>
                    <a:p>
                      <a:pPr algn="ctr"/>
                      <a:r>
                        <a:rPr lang="en-US" sz="1400"/>
                        <a:t>–</a:t>
                      </a:r>
                    </a:p>
                  </a:txBody>
                  <a:tcPr anchor="ctr"/>
                </a:tc>
                <a:tc>
                  <a:txBody>
                    <a:bodyPr/>
                    <a:lstStyle/>
                    <a:p>
                      <a:pPr algn="ctr"/>
                      <a:r>
                        <a:rPr lang="en-US" sz="1400"/>
                        <a:t>36 (13.7)</a:t>
                      </a:r>
                    </a:p>
                    <a:p>
                      <a:pPr algn="ctr"/>
                      <a:r>
                        <a:rPr lang="en-US" sz="1400"/>
                        <a:t>24 (9.1)</a:t>
                      </a:r>
                    </a:p>
                    <a:p>
                      <a:pPr algn="ctr"/>
                      <a:r>
                        <a:rPr lang="en-US" sz="1400"/>
                        <a:t>16 (6.1)</a:t>
                      </a:r>
                    </a:p>
                    <a:p>
                      <a:pPr algn="ctr"/>
                      <a:r>
                        <a:rPr lang="en-US" sz="1400"/>
                        <a:t>–</a:t>
                      </a:r>
                    </a:p>
                    <a:p>
                      <a:pPr algn="ctr"/>
                      <a:r>
                        <a:rPr lang="en-US" sz="1400"/>
                        <a:t>–</a:t>
                      </a:r>
                    </a:p>
                  </a:txBody>
                  <a:tcPr anchor="ctr"/>
                </a:tc>
                <a:tc>
                  <a:txBody>
                    <a:bodyPr/>
                    <a:lstStyle/>
                    <a:p>
                      <a:pPr algn="ctr"/>
                      <a:r>
                        <a:rPr lang="en-US" sz="1400"/>
                        <a:t>13 (4.9)</a:t>
                      </a:r>
                    </a:p>
                    <a:p>
                      <a:pPr algn="ctr"/>
                      <a:r>
                        <a:rPr lang="en-US" sz="1400"/>
                        <a:t>–</a:t>
                      </a:r>
                    </a:p>
                    <a:p>
                      <a:pPr algn="ctr"/>
                      <a:r>
                        <a:rPr lang="en-US" sz="1400"/>
                        <a:t>–</a:t>
                      </a:r>
                    </a:p>
                    <a:p>
                      <a:pPr algn="ctr"/>
                      <a:r>
                        <a:rPr lang="en-US" sz="1400"/>
                        <a:t>9 (3.4)</a:t>
                      </a:r>
                    </a:p>
                    <a:p>
                      <a:pPr algn="ctr"/>
                      <a:r>
                        <a:rPr lang="en-US" sz="1400"/>
                        <a:t>8 (3.0)</a:t>
                      </a:r>
                    </a:p>
                  </a:txBody>
                  <a:tcPr anchor="ctr"/>
                </a:tc>
                <a:tc>
                  <a:txBody>
                    <a:bodyPr/>
                    <a:lstStyle/>
                    <a:p>
                      <a:pPr algn="ctr"/>
                      <a:r>
                        <a:rPr lang="en-US" sz="1400"/>
                        <a:t>50 (19.0)</a:t>
                      </a:r>
                    </a:p>
                    <a:p>
                      <a:pPr algn="ctr"/>
                      <a:r>
                        <a:rPr lang="en-US" sz="1400"/>
                        <a:t>–</a:t>
                      </a:r>
                    </a:p>
                    <a:p>
                      <a:pPr algn="ctr"/>
                      <a:r>
                        <a:rPr lang="en-US" sz="1400"/>
                        <a:t>–</a:t>
                      </a:r>
                    </a:p>
                    <a:p>
                      <a:pPr algn="ctr"/>
                      <a:r>
                        <a:rPr lang="en-US" sz="1400"/>
                        <a:t>36 (13.7)</a:t>
                      </a:r>
                    </a:p>
                    <a:p>
                      <a:pPr algn="ctr"/>
                      <a:r>
                        <a:rPr lang="en-US" sz="1400"/>
                        <a:t>19 (7.2)</a:t>
                      </a:r>
                    </a:p>
                  </a:txBody>
                  <a:tcPr anchor="ctr"/>
                </a:tc>
                <a:extLst>
                  <a:ext uri="{0D108BD9-81ED-4DB2-BD59-A6C34878D82A}">
                    <a16:rowId xmlns:a16="http://schemas.microsoft.com/office/drawing/2014/main" val="2050225589"/>
                  </a:ext>
                </a:extLst>
              </a:tr>
              <a:tr h="843529">
                <a:tc>
                  <a:txBody>
                    <a:bodyPr/>
                    <a:lstStyle/>
                    <a:p>
                      <a:r>
                        <a:rPr lang="en-US" sz="1400" b="1"/>
                        <a:t>Subsequent AEs within 30 days after event</a:t>
                      </a:r>
                      <a:r>
                        <a:rPr lang="en-US" sz="1400"/>
                        <a:t> </a:t>
                      </a:r>
                    </a:p>
                    <a:p>
                      <a:pPr lvl="1"/>
                      <a:r>
                        <a:rPr lang="en-US" sz="1400"/>
                        <a:t>Hypertension</a:t>
                      </a:r>
                    </a:p>
                    <a:p>
                      <a:pPr lvl="1"/>
                      <a:r>
                        <a:rPr lang="en-US" sz="1400"/>
                        <a:t>Hemorrhage</a:t>
                      </a:r>
                    </a:p>
                    <a:p>
                      <a:pPr lvl="1"/>
                      <a:r>
                        <a:rPr lang="en-US" sz="1400"/>
                        <a:t>Major hemorrhage</a:t>
                      </a:r>
                    </a:p>
                    <a:p>
                      <a:pPr lvl="1"/>
                      <a:r>
                        <a:rPr lang="en-US" sz="1400"/>
                        <a:t>Atrial fibrillation</a:t>
                      </a:r>
                    </a:p>
                  </a:txBody>
                  <a:tcPr anchor="ctr"/>
                </a:tc>
                <a:tc>
                  <a:txBody>
                    <a:bodyPr/>
                    <a:lstStyle/>
                    <a:p>
                      <a:pPr algn="ctr"/>
                      <a:endParaRPr lang="en-US" sz="1400"/>
                    </a:p>
                    <a:p>
                      <a:pPr algn="ctr"/>
                      <a:r>
                        <a:rPr lang="en-US" sz="1400"/>
                        <a:t>1/25 (4.0)</a:t>
                      </a:r>
                    </a:p>
                    <a:p>
                      <a:pPr algn="ctr"/>
                      <a:r>
                        <a:rPr lang="en-US" sz="1400"/>
                        <a:t>7/25 (28.0)</a:t>
                      </a:r>
                    </a:p>
                    <a:p>
                      <a:pPr algn="ctr"/>
                      <a:r>
                        <a:rPr lang="en-US" sz="1400"/>
                        <a:t>2/25 (8.0)</a:t>
                      </a:r>
                    </a:p>
                    <a:p>
                      <a:pPr algn="ctr"/>
                      <a:r>
                        <a:rPr lang="en-US" sz="1400"/>
                        <a:t>–</a:t>
                      </a:r>
                    </a:p>
                  </a:txBody>
                  <a:tcPr anchor="ctr"/>
                </a:tc>
                <a:tc>
                  <a:txBody>
                    <a:bodyPr/>
                    <a:lstStyle/>
                    <a:p>
                      <a:pPr algn="ctr"/>
                      <a:endParaRPr lang="en-US" sz="1400"/>
                    </a:p>
                    <a:p>
                      <a:pPr algn="ctr"/>
                      <a:r>
                        <a:rPr lang="en-US" sz="1400"/>
                        <a:t>1/42 (2.4)</a:t>
                      </a:r>
                    </a:p>
                    <a:p>
                      <a:pPr algn="ctr"/>
                      <a:r>
                        <a:rPr lang="en-US" sz="1400"/>
                        <a:t>12/42 (28.6)</a:t>
                      </a:r>
                    </a:p>
                    <a:p>
                      <a:pPr algn="ctr"/>
                      <a:r>
                        <a:rPr lang="en-US" sz="1400"/>
                        <a:t>2/42 (4.8)</a:t>
                      </a:r>
                    </a:p>
                    <a:p>
                      <a:pPr algn="ctr"/>
                      <a:r>
                        <a:rPr lang="en-US" sz="1400"/>
                        <a:t>–</a:t>
                      </a:r>
                    </a:p>
                  </a:txBody>
                  <a:tcPr anchor="ctr"/>
                </a:tc>
                <a:tc>
                  <a:txBody>
                    <a:bodyPr/>
                    <a:lstStyle/>
                    <a:p>
                      <a:pPr algn="ctr"/>
                      <a:endParaRPr lang="en-US" sz="1400"/>
                    </a:p>
                    <a:p>
                      <a:pPr algn="ctr"/>
                      <a:r>
                        <a:rPr lang="en-US" sz="1400"/>
                        <a:t>-</a:t>
                      </a:r>
                    </a:p>
                    <a:p>
                      <a:pPr algn="ctr"/>
                      <a:r>
                        <a:rPr lang="en-US" sz="1400"/>
                        <a:t>7/25 (28.0)</a:t>
                      </a:r>
                    </a:p>
                    <a:p>
                      <a:pPr algn="ctr"/>
                      <a:r>
                        <a:rPr lang="en-US" sz="1400"/>
                        <a:t>1/25 (4.0)</a:t>
                      </a:r>
                    </a:p>
                    <a:p>
                      <a:pPr algn="ctr"/>
                      <a:r>
                        <a:rPr lang="en-US" sz="1400"/>
                        <a:t>3/25 (12.0)</a:t>
                      </a:r>
                    </a:p>
                  </a:txBody>
                  <a:tcPr anchor="ctr"/>
                </a:tc>
                <a:tc>
                  <a:txBody>
                    <a:bodyPr/>
                    <a:lstStyle/>
                    <a:p>
                      <a:pPr algn="ctr"/>
                      <a:endParaRPr lang="en-US" sz="1400"/>
                    </a:p>
                    <a:p>
                      <a:pPr algn="ctr"/>
                      <a:r>
                        <a:rPr lang="en-US" sz="1400"/>
                        <a:t>-</a:t>
                      </a:r>
                    </a:p>
                    <a:p>
                      <a:pPr algn="ctr"/>
                      <a:r>
                        <a:rPr lang="en-US" sz="1400"/>
                        <a:t>23/61 (37.7)</a:t>
                      </a:r>
                    </a:p>
                    <a:p>
                      <a:pPr algn="ctr"/>
                      <a:r>
                        <a:rPr lang="en-US" sz="1400"/>
                        <a:t>2/61 (3.3)</a:t>
                      </a:r>
                    </a:p>
                    <a:p>
                      <a:pPr algn="ctr"/>
                      <a:r>
                        <a:rPr lang="en-US" sz="1400"/>
                        <a:t>6/61 (9.8)</a:t>
                      </a:r>
                    </a:p>
                  </a:txBody>
                  <a:tcPr anchor="ctr"/>
                </a:tc>
                <a:extLst>
                  <a:ext uri="{0D108BD9-81ED-4DB2-BD59-A6C34878D82A}">
                    <a16:rowId xmlns:a16="http://schemas.microsoft.com/office/drawing/2014/main" val="2901596441"/>
                  </a:ext>
                </a:extLst>
              </a:tr>
            </a:tbl>
          </a:graphicData>
        </a:graphic>
      </p:graphicFrame>
      <p:sp>
        <p:nvSpPr>
          <p:cNvPr id="3" name="Titel 2">
            <a:extLst>
              <a:ext uri="{FF2B5EF4-FFF2-40B4-BE49-F238E27FC236}">
                <a16:creationId xmlns:a16="http://schemas.microsoft.com/office/drawing/2014/main" id="{E0AB4AB6-4A28-D642-B308-CF45DCF7D23F}"/>
              </a:ext>
            </a:extLst>
          </p:cNvPr>
          <p:cNvSpPr>
            <a:spLocks noGrp="1"/>
          </p:cNvSpPr>
          <p:nvPr>
            <p:ph type="title"/>
          </p:nvPr>
        </p:nvSpPr>
        <p:spPr/>
        <p:txBody>
          <a:bodyPr/>
          <a:lstStyle/>
          <a:p>
            <a:r>
              <a:rPr lang="de-DE" err="1"/>
              <a:t>Characteristics</a:t>
            </a:r>
            <a:r>
              <a:rPr lang="de-DE"/>
              <a:t> </a:t>
            </a:r>
            <a:r>
              <a:rPr lang="de-DE" err="1"/>
              <a:t>of</a:t>
            </a:r>
            <a:r>
              <a:rPr lang="de-DE"/>
              <a:t> </a:t>
            </a:r>
            <a:r>
              <a:rPr lang="de-DE" err="1"/>
              <a:t>any</a:t>
            </a:r>
            <a:r>
              <a:rPr lang="de-DE"/>
              <a:t>-grade </a:t>
            </a:r>
            <a:r>
              <a:rPr lang="de-DE" err="1"/>
              <a:t>atrial</a:t>
            </a:r>
            <a:r>
              <a:rPr lang="de-DE"/>
              <a:t> </a:t>
            </a:r>
            <a:r>
              <a:rPr lang="de-DE" err="1"/>
              <a:t>fibrillation</a:t>
            </a:r>
            <a:r>
              <a:rPr lang="de-DE"/>
              <a:t>/</a:t>
            </a:r>
            <a:r>
              <a:rPr lang="de-DE" err="1"/>
              <a:t>flutter</a:t>
            </a:r>
            <a:r>
              <a:rPr lang="de-DE"/>
              <a:t> </a:t>
            </a:r>
            <a:r>
              <a:rPr lang="de-DE" err="1"/>
              <a:t>and</a:t>
            </a:r>
            <a:r>
              <a:rPr lang="de-DE"/>
              <a:t> </a:t>
            </a:r>
            <a:r>
              <a:rPr lang="de-DE" err="1"/>
              <a:t>hypertension</a:t>
            </a:r>
            <a:endParaRPr lang="de-DE"/>
          </a:p>
        </p:txBody>
      </p:sp>
    </p:spTree>
    <p:extLst>
      <p:ext uri="{BB962C8B-B14F-4D97-AF65-F5344CB8AC3E}">
        <p14:creationId xmlns:p14="http://schemas.microsoft.com/office/powerpoint/2010/main" val="1131626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1">
            <a:extLst>
              <a:ext uri="{FF2B5EF4-FFF2-40B4-BE49-F238E27FC236}">
                <a16:creationId xmlns:a16="http://schemas.microsoft.com/office/drawing/2014/main" id="{F1E1C2F9-4F56-4715-8713-AD6F4186ABD6}"/>
              </a:ext>
            </a:extLst>
          </p:cNvPr>
          <p:cNvSpPr>
            <a:spLocks noGrp="1"/>
          </p:cNvSpPr>
          <p:nvPr>
            <p:ph type="ftr" sz="quarter" idx="11"/>
          </p:nvPr>
        </p:nvSpPr>
        <p:spPr/>
        <p:txBody>
          <a:bodyPr/>
          <a:lstStyle/>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BTK, Bruton’s tyrosine kinase; CLL, chronic lymphocytic leukemia;</a:t>
            </a:r>
          </a:p>
          <a:p>
            <a:r>
              <a:rPr lang="en-US" b="1">
                <a:latin typeface="Arial"/>
                <a:cs typeface="Arial"/>
              </a:rPr>
              <a:t>Seymoure, J. Abstract 3721 presented at ASH 2021.</a:t>
            </a:r>
          </a:p>
        </p:txBody>
      </p:sp>
      <p:sp>
        <p:nvSpPr>
          <p:cNvPr id="2" name="Textplatzhalter 1">
            <a:extLst>
              <a:ext uri="{FF2B5EF4-FFF2-40B4-BE49-F238E27FC236}">
                <a16:creationId xmlns:a16="http://schemas.microsoft.com/office/drawing/2014/main" id="{F6D9A677-1A44-C240-9081-ED24DA9980D2}"/>
              </a:ext>
            </a:extLst>
          </p:cNvPr>
          <p:cNvSpPr>
            <a:spLocks noGrp="1"/>
          </p:cNvSpPr>
          <p:nvPr>
            <p:ph type="body" sz="quarter" idx="12"/>
          </p:nvPr>
        </p:nvSpPr>
        <p:spPr/>
        <p:txBody>
          <a:bodyPr/>
          <a:lstStyle/>
          <a:p>
            <a:r>
              <a:rPr lang="de-DE" err="1"/>
              <a:t>Atrial</a:t>
            </a:r>
            <a:r>
              <a:rPr lang="de-DE"/>
              <a:t> </a:t>
            </a:r>
            <a:r>
              <a:rPr lang="de-DE" err="1"/>
              <a:t>fibrillation</a:t>
            </a:r>
            <a:endParaRPr lang="de-DE"/>
          </a:p>
        </p:txBody>
      </p:sp>
      <p:sp>
        <p:nvSpPr>
          <p:cNvPr id="4" name="Textplatzhalter 3">
            <a:extLst>
              <a:ext uri="{FF2B5EF4-FFF2-40B4-BE49-F238E27FC236}">
                <a16:creationId xmlns:a16="http://schemas.microsoft.com/office/drawing/2014/main" id="{D53A5906-4EC1-6849-8A7F-F0342C311E2D}"/>
              </a:ext>
            </a:extLst>
          </p:cNvPr>
          <p:cNvSpPr>
            <a:spLocks noGrp="1"/>
          </p:cNvSpPr>
          <p:nvPr>
            <p:ph type="body" sz="quarter" idx="13"/>
          </p:nvPr>
        </p:nvSpPr>
        <p:spPr/>
        <p:txBody>
          <a:bodyPr/>
          <a:lstStyle/>
          <a:p>
            <a:r>
              <a:rPr lang="de-DE"/>
              <a:t>Hypertension</a:t>
            </a:r>
          </a:p>
        </p:txBody>
      </p:sp>
      <p:sp>
        <p:nvSpPr>
          <p:cNvPr id="7" name="TextBox 6">
            <a:extLst>
              <a:ext uri="{FF2B5EF4-FFF2-40B4-BE49-F238E27FC236}">
                <a16:creationId xmlns:a16="http://schemas.microsoft.com/office/drawing/2014/main" id="{B7EEE86F-96B5-4294-8611-9848331F28AA}"/>
              </a:ext>
            </a:extLst>
          </p:cNvPr>
          <p:cNvSpPr txBox="1"/>
          <p:nvPr/>
        </p:nvSpPr>
        <p:spPr>
          <a:xfrm>
            <a:off x="416533" y="5727600"/>
            <a:ext cx="10690495" cy="215444"/>
          </a:xfrm>
          <a:prstGeom prst="rect">
            <a:avLst/>
          </a:prstGeom>
          <a:noFill/>
        </p:spPr>
        <p:txBody>
          <a:bodyPr wrap="square" lIns="0" tIns="0" rIns="0" bIns="0">
            <a:spAutoFit/>
          </a:bodyPr>
          <a:lstStyle/>
          <a:p>
            <a:pPr marL="285750" indent="-285750">
              <a:buClr>
                <a:schemeClr val="bg2"/>
              </a:buClr>
              <a:buFont typeface="Arial" panose="020B0604020202020204" pitchFamily="34" charset="0"/>
              <a:buChar char="•"/>
            </a:pPr>
            <a:r>
              <a:rPr lang="en-US" sz="1400"/>
              <a:t>Cumulative incidences of atrial fibrillation/flutter and hypertension were lower for acalabrutinib at each time point</a:t>
            </a:r>
          </a:p>
        </p:txBody>
      </p:sp>
      <p:graphicFrame>
        <p:nvGraphicFramePr>
          <p:cNvPr id="18" name="Chart 17">
            <a:extLst>
              <a:ext uri="{FF2B5EF4-FFF2-40B4-BE49-F238E27FC236}">
                <a16:creationId xmlns:a16="http://schemas.microsoft.com/office/drawing/2014/main" id="{7BC134E8-3A59-407C-8106-8A2E76FD58CD}"/>
              </a:ext>
            </a:extLst>
          </p:cNvPr>
          <p:cNvGraphicFramePr/>
          <p:nvPr>
            <p:extLst>
              <p:ext uri="{D42A27DB-BD31-4B8C-83A1-F6EECF244321}">
                <p14:modId xmlns:p14="http://schemas.microsoft.com/office/powerpoint/2010/main" val="3294692428"/>
              </p:ext>
            </p:extLst>
          </p:nvPr>
        </p:nvGraphicFramePr>
        <p:xfrm>
          <a:off x="220083" y="1722665"/>
          <a:ext cx="5843492" cy="4177556"/>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el 11">
            <a:extLst>
              <a:ext uri="{FF2B5EF4-FFF2-40B4-BE49-F238E27FC236}">
                <a16:creationId xmlns:a16="http://schemas.microsoft.com/office/drawing/2014/main" id="{113203BC-0A82-744C-AC42-7978FAA9E365}"/>
              </a:ext>
            </a:extLst>
          </p:cNvPr>
          <p:cNvSpPr>
            <a:spLocks noGrp="1"/>
          </p:cNvSpPr>
          <p:nvPr>
            <p:ph type="title"/>
          </p:nvPr>
        </p:nvSpPr>
        <p:spPr>
          <a:xfrm>
            <a:off x="416533" y="356864"/>
            <a:ext cx="11367479" cy="900000"/>
          </a:xfrm>
        </p:spPr>
        <p:txBody>
          <a:bodyPr>
            <a:normAutofit fontScale="90000"/>
          </a:bodyPr>
          <a:lstStyle/>
          <a:p>
            <a:r>
              <a:rPr lang="de-DE" err="1"/>
              <a:t>Cumulative</a:t>
            </a:r>
            <a:r>
              <a:rPr lang="de-DE"/>
              <a:t> </a:t>
            </a:r>
            <a:r>
              <a:rPr lang="de-DE" err="1"/>
              <a:t>incidence</a:t>
            </a:r>
            <a:r>
              <a:rPr lang="de-DE"/>
              <a:t> </a:t>
            </a:r>
            <a:r>
              <a:rPr lang="de-DE" err="1"/>
              <a:t>of</a:t>
            </a:r>
            <a:r>
              <a:rPr lang="de-DE"/>
              <a:t> </a:t>
            </a:r>
            <a:r>
              <a:rPr lang="de-DE" err="1"/>
              <a:t>any</a:t>
            </a:r>
            <a:r>
              <a:rPr lang="de-DE"/>
              <a:t>-grade </a:t>
            </a:r>
            <a:r>
              <a:rPr lang="de-DE" err="1"/>
              <a:t>atrial</a:t>
            </a:r>
            <a:r>
              <a:rPr lang="de-DE"/>
              <a:t> </a:t>
            </a:r>
            <a:r>
              <a:rPr lang="de-DE" err="1"/>
              <a:t>fibrillation</a:t>
            </a:r>
            <a:r>
              <a:rPr lang="de-DE"/>
              <a:t>/</a:t>
            </a:r>
            <a:r>
              <a:rPr lang="de-DE" err="1"/>
              <a:t>flutter</a:t>
            </a:r>
            <a:r>
              <a:rPr lang="de-DE"/>
              <a:t> </a:t>
            </a:r>
            <a:r>
              <a:rPr lang="de-DE" err="1"/>
              <a:t>and</a:t>
            </a:r>
            <a:r>
              <a:rPr lang="de-DE"/>
              <a:t> </a:t>
            </a:r>
            <a:r>
              <a:rPr lang="de-DE" err="1"/>
              <a:t>hypertension</a:t>
            </a:r>
            <a:endParaRPr lang="de-DE"/>
          </a:p>
        </p:txBody>
      </p:sp>
      <p:graphicFrame>
        <p:nvGraphicFramePr>
          <p:cNvPr id="20" name="Chart 17">
            <a:extLst>
              <a:ext uri="{FF2B5EF4-FFF2-40B4-BE49-F238E27FC236}">
                <a16:creationId xmlns:a16="http://schemas.microsoft.com/office/drawing/2014/main" id="{1654FD28-D5D0-C243-841F-AE447607B8BE}"/>
              </a:ext>
            </a:extLst>
          </p:cNvPr>
          <p:cNvGraphicFramePr/>
          <p:nvPr>
            <p:extLst>
              <p:ext uri="{D42A27DB-BD31-4B8C-83A1-F6EECF244321}">
                <p14:modId xmlns:p14="http://schemas.microsoft.com/office/powerpoint/2010/main" val="2144636595"/>
              </p:ext>
            </p:extLst>
          </p:nvPr>
        </p:nvGraphicFramePr>
        <p:xfrm>
          <a:off x="6053979" y="1722665"/>
          <a:ext cx="5843492" cy="41775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9468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1">
            <a:extLst>
              <a:ext uri="{FF2B5EF4-FFF2-40B4-BE49-F238E27FC236}">
                <a16:creationId xmlns:a16="http://schemas.microsoft.com/office/drawing/2014/main" id="{F1E1C2F9-4F56-4715-8713-AD6F4186ABD6}"/>
              </a:ext>
            </a:extLst>
          </p:cNvPr>
          <p:cNvSpPr>
            <a:spLocks noGrp="1"/>
          </p:cNvSpPr>
          <p:nvPr>
            <p:ph type="ftr" sz="quarter" idx="11"/>
          </p:nvPr>
        </p:nvSpPr>
        <p:spPr/>
        <p:txBody>
          <a:bodyPr/>
          <a:lstStyle/>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AE, adverse event; y, years </a:t>
            </a:r>
          </a:p>
          <a:p>
            <a:r>
              <a:rPr lang="en-US" b="1">
                <a:latin typeface="Arial"/>
                <a:cs typeface="Arial"/>
              </a:rPr>
              <a:t>Seymoure, J. Abstract 3721 presented at ASH 2021.</a:t>
            </a:r>
          </a:p>
        </p:txBody>
      </p:sp>
      <p:sp>
        <p:nvSpPr>
          <p:cNvPr id="2" name="Textplatzhalter 1">
            <a:extLst>
              <a:ext uri="{FF2B5EF4-FFF2-40B4-BE49-F238E27FC236}">
                <a16:creationId xmlns:a16="http://schemas.microsoft.com/office/drawing/2014/main" id="{8F7D40A3-EB11-1B40-9127-D2CC03A88404}"/>
              </a:ext>
            </a:extLst>
          </p:cNvPr>
          <p:cNvSpPr>
            <a:spLocks noGrp="1"/>
          </p:cNvSpPr>
          <p:nvPr>
            <p:ph type="body" sz="quarter" idx="12"/>
          </p:nvPr>
        </p:nvSpPr>
        <p:spPr/>
        <p:txBody>
          <a:bodyPr/>
          <a:lstStyle/>
          <a:p>
            <a:r>
              <a:rPr lang="de-DE" err="1"/>
              <a:t>Atrial</a:t>
            </a:r>
            <a:r>
              <a:rPr lang="de-DE"/>
              <a:t> </a:t>
            </a:r>
            <a:r>
              <a:rPr lang="de-DE" err="1"/>
              <a:t>fibrillation</a:t>
            </a:r>
            <a:endParaRPr lang="de-DE"/>
          </a:p>
        </p:txBody>
      </p:sp>
      <p:sp>
        <p:nvSpPr>
          <p:cNvPr id="4" name="Textplatzhalter 3">
            <a:extLst>
              <a:ext uri="{FF2B5EF4-FFF2-40B4-BE49-F238E27FC236}">
                <a16:creationId xmlns:a16="http://schemas.microsoft.com/office/drawing/2014/main" id="{98AFDE06-999E-5E41-98D6-6868F3877CCC}"/>
              </a:ext>
            </a:extLst>
          </p:cNvPr>
          <p:cNvSpPr>
            <a:spLocks noGrp="1"/>
          </p:cNvSpPr>
          <p:nvPr>
            <p:ph type="body" sz="quarter" idx="13"/>
          </p:nvPr>
        </p:nvSpPr>
        <p:spPr/>
        <p:txBody>
          <a:bodyPr/>
          <a:lstStyle/>
          <a:p>
            <a:r>
              <a:rPr lang="de-DE"/>
              <a:t>Hypertension</a:t>
            </a:r>
          </a:p>
        </p:txBody>
      </p:sp>
      <p:sp>
        <p:nvSpPr>
          <p:cNvPr id="12" name="Titel 11">
            <a:extLst>
              <a:ext uri="{FF2B5EF4-FFF2-40B4-BE49-F238E27FC236}">
                <a16:creationId xmlns:a16="http://schemas.microsoft.com/office/drawing/2014/main" id="{63DC507F-EDC8-ED48-AD8C-1F78CBC38E01}"/>
              </a:ext>
            </a:extLst>
          </p:cNvPr>
          <p:cNvSpPr>
            <a:spLocks noGrp="1"/>
          </p:cNvSpPr>
          <p:nvPr>
            <p:ph type="title"/>
          </p:nvPr>
        </p:nvSpPr>
        <p:spPr>
          <a:xfrm>
            <a:off x="416533" y="356864"/>
            <a:ext cx="11367479" cy="900000"/>
          </a:xfrm>
        </p:spPr>
        <p:txBody>
          <a:bodyPr>
            <a:normAutofit fontScale="90000"/>
          </a:bodyPr>
          <a:lstStyle/>
          <a:p>
            <a:r>
              <a:rPr lang="de-DE" err="1"/>
              <a:t>Incidence</a:t>
            </a:r>
            <a:r>
              <a:rPr lang="de-DE"/>
              <a:t> </a:t>
            </a:r>
            <a:r>
              <a:rPr lang="de-DE" err="1"/>
              <a:t>of</a:t>
            </a:r>
            <a:r>
              <a:rPr lang="de-DE"/>
              <a:t> </a:t>
            </a:r>
            <a:r>
              <a:rPr lang="de-DE" err="1"/>
              <a:t>atrial</a:t>
            </a:r>
            <a:r>
              <a:rPr lang="de-DE"/>
              <a:t> </a:t>
            </a:r>
            <a:r>
              <a:rPr lang="de-DE" err="1"/>
              <a:t>fibrillation</a:t>
            </a:r>
            <a:r>
              <a:rPr lang="de-DE"/>
              <a:t>/</a:t>
            </a:r>
            <a:r>
              <a:rPr lang="de-DE" err="1"/>
              <a:t>flutter</a:t>
            </a:r>
            <a:r>
              <a:rPr lang="de-DE"/>
              <a:t> </a:t>
            </a:r>
            <a:r>
              <a:rPr lang="de-DE" err="1"/>
              <a:t>and</a:t>
            </a:r>
            <a:r>
              <a:rPr lang="de-DE"/>
              <a:t> </a:t>
            </a:r>
            <a:r>
              <a:rPr lang="de-DE" err="1"/>
              <a:t>hypertension</a:t>
            </a:r>
            <a:r>
              <a:rPr lang="de-DE"/>
              <a:t> in </a:t>
            </a:r>
            <a:r>
              <a:rPr lang="de-DE" err="1"/>
              <a:t>patient</a:t>
            </a:r>
            <a:r>
              <a:rPr lang="de-DE"/>
              <a:t> </a:t>
            </a:r>
            <a:r>
              <a:rPr lang="de-DE" err="1"/>
              <a:t>subgroups</a:t>
            </a:r>
            <a:endParaRPr lang="de-DE"/>
          </a:p>
        </p:txBody>
      </p:sp>
      <p:sp>
        <p:nvSpPr>
          <p:cNvPr id="57" name="TextBox 6">
            <a:extLst>
              <a:ext uri="{FF2B5EF4-FFF2-40B4-BE49-F238E27FC236}">
                <a16:creationId xmlns:a16="http://schemas.microsoft.com/office/drawing/2014/main" id="{6326B366-A8BA-E942-A42D-7E06734675DE}"/>
              </a:ext>
            </a:extLst>
          </p:cNvPr>
          <p:cNvSpPr txBox="1"/>
          <p:nvPr/>
        </p:nvSpPr>
        <p:spPr>
          <a:xfrm>
            <a:off x="416533" y="5727600"/>
            <a:ext cx="10690495" cy="430887"/>
          </a:xfrm>
          <a:prstGeom prst="rect">
            <a:avLst/>
          </a:prstGeom>
          <a:noFill/>
        </p:spPr>
        <p:txBody>
          <a:bodyPr wrap="square" lIns="0" tIns="0" rIns="0" bIns="0">
            <a:spAutoFit/>
          </a:bodyPr>
          <a:lstStyle/>
          <a:p>
            <a:pPr marL="285750" indent="-285750">
              <a:buClr>
                <a:schemeClr val="bg2"/>
              </a:buClr>
              <a:buFont typeface="Arial" panose="020B0604020202020204" pitchFamily="34" charset="0"/>
              <a:buChar char="•"/>
            </a:pPr>
            <a:r>
              <a:rPr lang="en-US" sz="1400"/>
              <a:t>Atrial fibrillation/flutter and hypertension were less frequent with acalabrutinib vs ibrutinib when analyzed by age group, number of prior lines of therapy, and in those without prior history of those AEs</a:t>
            </a:r>
          </a:p>
        </p:txBody>
      </p:sp>
      <p:grpSp>
        <p:nvGrpSpPr>
          <p:cNvPr id="14" name="Gruppieren 13">
            <a:extLst>
              <a:ext uri="{FF2B5EF4-FFF2-40B4-BE49-F238E27FC236}">
                <a16:creationId xmlns:a16="http://schemas.microsoft.com/office/drawing/2014/main" id="{612A5A27-A323-2740-A41B-93B56D9C556A}"/>
              </a:ext>
            </a:extLst>
          </p:cNvPr>
          <p:cNvGrpSpPr/>
          <p:nvPr/>
        </p:nvGrpSpPr>
        <p:grpSpPr>
          <a:xfrm>
            <a:off x="220083" y="1722665"/>
            <a:ext cx="5843492" cy="4177556"/>
            <a:chOff x="220083" y="1722665"/>
            <a:chExt cx="5843492" cy="4177556"/>
          </a:xfrm>
        </p:grpSpPr>
        <p:graphicFrame>
          <p:nvGraphicFramePr>
            <p:cNvPr id="58" name="Chart 17">
              <a:extLst>
                <a:ext uri="{FF2B5EF4-FFF2-40B4-BE49-F238E27FC236}">
                  <a16:creationId xmlns:a16="http://schemas.microsoft.com/office/drawing/2014/main" id="{CB12149F-9A3E-BB4B-AFA7-CC352E711AC4}"/>
                </a:ext>
              </a:extLst>
            </p:cNvPr>
            <p:cNvGraphicFramePr/>
            <p:nvPr>
              <p:extLst>
                <p:ext uri="{D42A27DB-BD31-4B8C-83A1-F6EECF244321}">
                  <p14:modId xmlns:p14="http://schemas.microsoft.com/office/powerpoint/2010/main" val="11232170"/>
                </p:ext>
              </p:extLst>
            </p:nvPr>
          </p:nvGraphicFramePr>
          <p:xfrm>
            <a:off x="220083" y="1722665"/>
            <a:ext cx="5843492" cy="4177556"/>
          </p:xfrm>
          <a:graphic>
            <a:graphicData uri="http://schemas.openxmlformats.org/drawingml/2006/chart">
              <c:chart xmlns:c="http://schemas.openxmlformats.org/drawingml/2006/chart" xmlns:r="http://schemas.openxmlformats.org/officeDocument/2006/relationships" r:id="rId2"/>
            </a:graphicData>
          </a:graphic>
        </p:graphicFrame>
        <p:cxnSp>
          <p:nvCxnSpPr>
            <p:cNvPr id="60" name="Gerader Verbinder 21">
              <a:extLst>
                <a:ext uri="{FF2B5EF4-FFF2-40B4-BE49-F238E27FC236}">
                  <a16:creationId xmlns:a16="http://schemas.microsoft.com/office/drawing/2014/main" id="{1BC0209B-70A7-794F-A45B-33B02705EF7B}"/>
                </a:ext>
              </a:extLst>
            </p:cNvPr>
            <p:cNvCxnSpPr>
              <a:cxnSpLocks/>
            </p:cNvCxnSpPr>
            <p:nvPr/>
          </p:nvCxnSpPr>
          <p:spPr>
            <a:xfrm>
              <a:off x="3012734" y="2164340"/>
              <a:ext cx="0" cy="3412851"/>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61" name="Gerader Verbinder 21">
              <a:extLst>
                <a:ext uri="{FF2B5EF4-FFF2-40B4-BE49-F238E27FC236}">
                  <a16:creationId xmlns:a16="http://schemas.microsoft.com/office/drawing/2014/main" id="{CD6C9673-CFF7-CE48-BE86-0082A246CEFB}"/>
                </a:ext>
              </a:extLst>
            </p:cNvPr>
            <p:cNvCxnSpPr>
              <a:cxnSpLocks/>
            </p:cNvCxnSpPr>
            <p:nvPr/>
          </p:nvCxnSpPr>
          <p:spPr>
            <a:xfrm>
              <a:off x="4948539" y="2164340"/>
              <a:ext cx="0" cy="3412851"/>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graphicFrame>
        <p:nvGraphicFramePr>
          <p:cNvPr id="67" name="Chart 17">
            <a:extLst>
              <a:ext uri="{FF2B5EF4-FFF2-40B4-BE49-F238E27FC236}">
                <a16:creationId xmlns:a16="http://schemas.microsoft.com/office/drawing/2014/main" id="{6EA41D90-F019-554B-A71D-FAD7A2771BED}"/>
              </a:ext>
            </a:extLst>
          </p:cNvPr>
          <p:cNvGraphicFramePr/>
          <p:nvPr>
            <p:extLst>
              <p:ext uri="{D42A27DB-BD31-4B8C-83A1-F6EECF244321}">
                <p14:modId xmlns:p14="http://schemas.microsoft.com/office/powerpoint/2010/main" val="1740173612"/>
              </p:ext>
            </p:extLst>
          </p:nvPr>
        </p:nvGraphicFramePr>
        <p:xfrm>
          <a:off x="6053979" y="1722665"/>
          <a:ext cx="5843492" cy="4177556"/>
        </p:xfrm>
        <a:graphic>
          <a:graphicData uri="http://schemas.openxmlformats.org/drawingml/2006/chart">
            <c:chart xmlns:c="http://schemas.openxmlformats.org/drawingml/2006/chart" xmlns:r="http://schemas.openxmlformats.org/officeDocument/2006/relationships" r:id="rId3"/>
          </a:graphicData>
        </a:graphic>
      </p:graphicFrame>
      <p:cxnSp>
        <p:nvCxnSpPr>
          <p:cNvPr id="68" name="Gerader Verbinder 21">
            <a:extLst>
              <a:ext uri="{FF2B5EF4-FFF2-40B4-BE49-F238E27FC236}">
                <a16:creationId xmlns:a16="http://schemas.microsoft.com/office/drawing/2014/main" id="{F621E4D3-76DF-A24A-A032-92C448A4EFAB}"/>
              </a:ext>
            </a:extLst>
          </p:cNvPr>
          <p:cNvCxnSpPr>
            <a:cxnSpLocks/>
          </p:cNvCxnSpPr>
          <p:nvPr/>
        </p:nvCxnSpPr>
        <p:spPr>
          <a:xfrm>
            <a:off x="8846630" y="2164340"/>
            <a:ext cx="0" cy="3412851"/>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69" name="Gerader Verbinder 21">
            <a:extLst>
              <a:ext uri="{FF2B5EF4-FFF2-40B4-BE49-F238E27FC236}">
                <a16:creationId xmlns:a16="http://schemas.microsoft.com/office/drawing/2014/main" id="{9DBCC42D-04F0-064A-BD73-928D152D52D2}"/>
              </a:ext>
            </a:extLst>
          </p:cNvPr>
          <p:cNvCxnSpPr>
            <a:cxnSpLocks/>
          </p:cNvCxnSpPr>
          <p:nvPr/>
        </p:nvCxnSpPr>
        <p:spPr>
          <a:xfrm>
            <a:off x="10782435" y="2164340"/>
            <a:ext cx="0" cy="3412851"/>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7154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Grafik 147">
            <a:extLst>
              <a:ext uri="{FF2B5EF4-FFF2-40B4-BE49-F238E27FC236}">
                <a16:creationId xmlns:a16="http://schemas.microsoft.com/office/drawing/2014/main" id="{CF12320B-6643-7747-A12F-7E04657344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52592" y="2587491"/>
            <a:ext cx="4645914" cy="1340168"/>
          </a:xfrm>
          <a:prstGeom prst="rect">
            <a:avLst/>
          </a:prstGeom>
        </p:spPr>
      </p:pic>
      <p:sp>
        <p:nvSpPr>
          <p:cNvPr id="8" name="Footer Placeholder 11">
            <a:extLst>
              <a:ext uri="{FF2B5EF4-FFF2-40B4-BE49-F238E27FC236}">
                <a16:creationId xmlns:a16="http://schemas.microsoft.com/office/drawing/2014/main" id="{F1E1C2F9-4F56-4715-8713-AD6F4186ABD6}"/>
              </a:ext>
            </a:extLst>
          </p:cNvPr>
          <p:cNvSpPr>
            <a:spLocks noGrp="1"/>
          </p:cNvSpPr>
          <p:nvPr>
            <p:ph type="ftr" sz="quarter" idx="11"/>
          </p:nvPr>
        </p:nvSpPr>
        <p:spPr/>
        <p:txBody>
          <a:bodyPr/>
          <a:lstStyle/>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CI, confidence interval; HR, hazard ratio.</a:t>
            </a:r>
          </a:p>
          <a:p>
            <a:r>
              <a:rPr lang="en-US" b="1">
                <a:latin typeface="Arial" panose="020B0604020202020204" pitchFamily="34" charset="0"/>
                <a:cs typeface="Arial" panose="020B0604020202020204" pitchFamily="34" charset="0"/>
              </a:rPr>
              <a:t>Seymore, J. Abstract 3721 presented at ASH 2021.</a:t>
            </a:r>
          </a:p>
        </p:txBody>
      </p:sp>
      <p:sp>
        <p:nvSpPr>
          <p:cNvPr id="2" name="Textplatzhalter 1">
            <a:extLst>
              <a:ext uri="{FF2B5EF4-FFF2-40B4-BE49-F238E27FC236}">
                <a16:creationId xmlns:a16="http://schemas.microsoft.com/office/drawing/2014/main" id="{7BF53E47-E6A8-1D46-9550-96886034C2E9}"/>
              </a:ext>
            </a:extLst>
          </p:cNvPr>
          <p:cNvSpPr>
            <a:spLocks noGrp="1"/>
          </p:cNvSpPr>
          <p:nvPr>
            <p:ph type="body" sz="quarter" idx="12"/>
          </p:nvPr>
        </p:nvSpPr>
        <p:spPr/>
        <p:txBody>
          <a:bodyPr/>
          <a:lstStyle/>
          <a:p>
            <a:r>
              <a:rPr lang="de-DE" err="1"/>
              <a:t>Atrial</a:t>
            </a:r>
            <a:r>
              <a:rPr lang="de-DE"/>
              <a:t> </a:t>
            </a:r>
            <a:r>
              <a:rPr lang="de-DE" err="1"/>
              <a:t>fibrillation</a:t>
            </a:r>
            <a:endParaRPr lang="de-DE"/>
          </a:p>
        </p:txBody>
      </p:sp>
      <p:sp>
        <p:nvSpPr>
          <p:cNvPr id="7" name="Textplatzhalter 6">
            <a:extLst>
              <a:ext uri="{FF2B5EF4-FFF2-40B4-BE49-F238E27FC236}">
                <a16:creationId xmlns:a16="http://schemas.microsoft.com/office/drawing/2014/main" id="{1369C533-AE19-1447-8A4B-135C2A330CD6}"/>
              </a:ext>
            </a:extLst>
          </p:cNvPr>
          <p:cNvSpPr>
            <a:spLocks noGrp="1"/>
          </p:cNvSpPr>
          <p:nvPr>
            <p:ph type="body" sz="quarter" idx="13"/>
          </p:nvPr>
        </p:nvSpPr>
        <p:spPr/>
        <p:txBody>
          <a:bodyPr/>
          <a:lstStyle/>
          <a:p>
            <a:r>
              <a:rPr lang="de-DE"/>
              <a:t>Hypertension</a:t>
            </a:r>
          </a:p>
        </p:txBody>
      </p:sp>
      <p:graphicFrame>
        <p:nvGraphicFramePr>
          <p:cNvPr id="150" name="Tabelle 150">
            <a:extLst>
              <a:ext uri="{FF2B5EF4-FFF2-40B4-BE49-F238E27FC236}">
                <a16:creationId xmlns:a16="http://schemas.microsoft.com/office/drawing/2014/main" id="{75D03C79-3EAA-4A97-AC39-EC16AA579F3C}"/>
              </a:ext>
            </a:extLst>
          </p:cNvPr>
          <p:cNvGraphicFramePr>
            <a:graphicFrameLocks noGrp="1"/>
          </p:cNvGraphicFramePr>
          <p:nvPr>
            <p:extLst>
              <p:ext uri="{D42A27DB-BD31-4B8C-83A1-F6EECF244321}">
                <p14:modId xmlns:p14="http://schemas.microsoft.com/office/powerpoint/2010/main" val="183513182"/>
              </p:ext>
            </p:extLst>
          </p:nvPr>
        </p:nvGraphicFramePr>
        <p:xfrm>
          <a:off x="691163" y="4499206"/>
          <a:ext cx="5028938" cy="640080"/>
        </p:xfrm>
        <a:graphic>
          <a:graphicData uri="http://schemas.openxmlformats.org/drawingml/2006/table">
            <a:tbl>
              <a:tblPr firstRow="1" bandRow="1">
                <a:tableStyleId>{5C22544A-7EE6-4342-B048-85BDC9FD1C3A}</a:tableStyleId>
              </a:tblPr>
              <a:tblGrid>
                <a:gridCol w="334158">
                  <a:extLst>
                    <a:ext uri="{9D8B030D-6E8A-4147-A177-3AD203B41FA5}">
                      <a16:colId xmlns:a16="http://schemas.microsoft.com/office/drawing/2014/main" val="161962024"/>
                    </a:ext>
                  </a:extLst>
                </a:gridCol>
                <a:gridCol w="234739">
                  <a:extLst>
                    <a:ext uri="{9D8B030D-6E8A-4147-A177-3AD203B41FA5}">
                      <a16:colId xmlns:a16="http://schemas.microsoft.com/office/drawing/2014/main" val="1304840280"/>
                    </a:ext>
                  </a:extLst>
                </a:gridCol>
                <a:gridCol w="234739">
                  <a:extLst>
                    <a:ext uri="{9D8B030D-6E8A-4147-A177-3AD203B41FA5}">
                      <a16:colId xmlns:a16="http://schemas.microsoft.com/office/drawing/2014/main" val="1690154811"/>
                    </a:ext>
                  </a:extLst>
                </a:gridCol>
                <a:gridCol w="234739">
                  <a:extLst>
                    <a:ext uri="{9D8B030D-6E8A-4147-A177-3AD203B41FA5}">
                      <a16:colId xmlns:a16="http://schemas.microsoft.com/office/drawing/2014/main" val="2374211244"/>
                    </a:ext>
                  </a:extLst>
                </a:gridCol>
                <a:gridCol w="234739">
                  <a:extLst>
                    <a:ext uri="{9D8B030D-6E8A-4147-A177-3AD203B41FA5}">
                      <a16:colId xmlns:a16="http://schemas.microsoft.com/office/drawing/2014/main" val="1350247176"/>
                    </a:ext>
                  </a:extLst>
                </a:gridCol>
                <a:gridCol w="234739">
                  <a:extLst>
                    <a:ext uri="{9D8B030D-6E8A-4147-A177-3AD203B41FA5}">
                      <a16:colId xmlns:a16="http://schemas.microsoft.com/office/drawing/2014/main" val="3159332000"/>
                    </a:ext>
                  </a:extLst>
                </a:gridCol>
                <a:gridCol w="234739">
                  <a:extLst>
                    <a:ext uri="{9D8B030D-6E8A-4147-A177-3AD203B41FA5}">
                      <a16:colId xmlns:a16="http://schemas.microsoft.com/office/drawing/2014/main" val="2273500356"/>
                    </a:ext>
                  </a:extLst>
                </a:gridCol>
                <a:gridCol w="234739">
                  <a:extLst>
                    <a:ext uri="{9D8B030D-6E8A-4147-A177-3AD203B41FA5}">
                      <a16:colId xmlns:a16="http://schemas.microsoft.com/office/drawing/2014/main" val="1450382426"/>
                    </a:ext>
                  </a:extLst>
                </a:gridCol>
                <a:gridCol w="234739">
                  <a:extLst>
                    <a:ext uri="{9D8B030D-6E8A-4147-A177-3AD203B41FA5}">
                      <a16:colId xmlns:a16="http://schemas.microsoft.com/office/drawing/2014/main" val="4098533345"/>
                    </a:ext>
                  </a:extLst>
                </a:gridCol>
                <a:gridCol w="234739">
                  <a:extLst>
                    <a:ext uri="{9D8B030D-6E8A-4147-A177-3AD203B41FA5}">
                      <a16:colId xmlns:a16="http://schemas.microsoft.com/office/drawing/2014/main" val="1446536969"/>
                    </a:ext>
                  </a:extLst>
                </a:gridCol>
                <a:gridCol w="234739">
                  <a:extLst>
                    <a:ext uri="{9D8B030D-6E8A-4147-A177-3AD203B41FA5}">
                      <a16:colId xmlns:a16="http://schemas.microsoft.com/office/drawing/2014/main" val="25918329"/>
                    </a:ext>
                  </a:extLst>
                </a:gridCol>
                <a:gridCol w="234739">
                  <a:extLst>
                    <a:ext uri="{9D8B030D-6E8A-4147-A177-3AD203B41FA5}">
                      <a16:colId xmlns:a16="http://schemas.microsoft.com/office/drawing/2014/main" val="3797713973"/>
                    </a:ext>
                  </a:extLst>
                </a:gridCol>
                <a:gridCol w="234739">
                  <a:extLst>
                    <a:ext uri="{9D8B030D-6E8A-4147-A177-3AD203B41FA5}">
                      <a16:colId xmlns:a16="http://schemas.microsoft.com/office/drawing/2014/main" val="3265009479"/>
                    </a:ext>
                  </a:extLst>
                </a:gridCol>
                <a:gridCol w="234739">
                  <a:extLst>
                    <a:ext uri="{9D8B030D-6E8A-4147-A177-3AD203B41FA5}">
                      <a16:colId xmlns:a16="http://schemas.microsoft.com/office/drawing/2014/main" val="4284676132"/>
                    </a:ext>
                  </a:extLst>
                </a:gridCol>
                <a:gridCol w="234739">
                  <a:extLst>
                    <a:ext uri="{9D8B030D-6E8A-4147-A177-3AD203B41FA5}">
                      <a16:colId xmlns:a16="http://schemas.microsoft.com/office/drawing/2014/main" val="3248074709"/>
                    </a:ext>
                  </a:extLst>
                </a:gridCol>
                <a:gridCol w="234739">
                  <a:extLst>
                    <a:ext uri="{9D8B030D-6E8A-4147-A177-3AD203B41FA5}">
                      <a16:colId xmlns:a16="http://schemas.microsoft.com/office/drawing/2014/main" val="3425028331"/>
                    </a:ext>
                  </a:extLst>
                </a:gridCol>
                <a:gridCol w="234739">
                  <a:extLst>
                    <a:ext uri="{9D8B030D-6E8A-4147-A177-3AD203B41FA5}">
                      <a16:colId xmlns:a16="http://schemas.microsoft.com/office/drawing/2014/main" val="2388672979"/>
                    </a:ext>
                  </a:extLst>
                </a:gridCol>
                <a:gridCol w="234739">
                  <a:extLst>
                    <a:ext uri="{9D8B030D-6E8A-4147-A177-3AD203B41FA5}">
                      <a16:colId xmlns:a16="http://schemas.microsoft.com/office/drawing/2014/main" val="397696406"/>
                    </a:ext>
                  </a:extLst>
                </a:gridCol>
                <a:gridCol w="234739">
                  <a:extLst>
                    <a:ext uri="{9D8B030D-6E8A-4147-A177-3AD203B41FA5}">
                      <a16:colId xmlns:a16="http://schemas.microsoft.com/office/drawing/2014/main" val="2314400313"/>
                    </a:ext>
                  </a:extLst>
                </a:gridCol>
                <a:gridCol w="234739">
                  <a:extLst>
                    <a:ext uri="{9D8B030D-6E8A-4147-A177-3AD203B41FA5}">
                      <a16:colId xmlns:a16="http://schemas.microsoft.com/office/drawing/2014/main" val="2995807756"/>
                    </a:ext>
                  </a:extLst>
                </a:gridCol>
                <a:gridCol w="234739">
                  <a:extLst>
                    <a:ext uri="{9D8B030D-6E8A-4147-A177-3AD203B41FA5}">
                      <a16:colId xmlns:a16="http://schemas.microsoft.com/office/drawing/2014/main" val="1547392861"/>
                    </a:ext>
                  </a:extLst>
                </a:gridCol>
              </a:tblGrid>
              <a:tr h="162502">
                <a:tc gridSpan="21">
                  <a:txBody>
                    <a:bodyPr/>
                    <a:lstStyle/>
                    <a:p>
                      <a:r>
                        <a:rPr lang="de-DE" sz="800" err="1"/>
                        <a:t>No</a:t>
                      </a:r>
                      <a:r>
                        <a:rPr lang="de-DE" sz="800"/>
                        <a:t>. at </a:t>
                      </a:r>
                      <a:r>
                        <a:rPr lang="de-DE" sz="800" err="1"/>
                        <a:t>risk</a:t>
                      </a:r>
                      <a:r>
                        <a:rPr lang="de-DE" sz="800"/>
                        <a:t>:</a:t>
                      </a:r>
                    </a:p>
                  </a:txBody>
                  <a:tcPr marL="36000" marR="18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32852052"/>
                  </a:ext>
                </a:extLst>
              </a:tr>
              <a:tr h="162502">
                <a:tc>
                  <a:txBody>
                    <a:bodyPr/>
                    <a:lstStyle/>
                    <a:p>
                      <a:r>
                        <a:rPr lang="de-DE" sz="800" b="1" err="1">
                          <a:solidFill>
                            <a:schemeClr val="bg1"/>
                          </a:solidFill>
                        </a:rPr>
                        <a:t>Acala</a:t>
                      </a:r>
                      <a:endParaRPr lang="de-DE" sz="800" b="1">
                        <a:solidFill>
                          <a:schemeClr val="bg1"/>
                        </a:solidFill>
                      </a:endParaRPr>
                    </a:p>
                  </a:txBody>
                  <a:tcPr marL="36000" marR="18000" anchor="ctr">
                    <a:solidFill>
                      <a:schemeClr val="bg2"/>
                    </a:solidFill>
                  </a:tcPr>
                </a:tc>
                <a:tc>
                  <a:txBody>
                    <a:bodyPr/>
                    <a:lstStyle/>
                    <a:p>
                      <a:pPr algn="ctr"/>
                      <a:r>
                        <a:rPr lang="de-DE" sz="800"/>
                        <a:t>243</a:t>
                      </a:r>
                    </a:p>
                  </a:txBody>
                  <a:tcPr marL="18000" marR="18000" anchor="ctr"/>
                </a:tc>
                <a:tc>
                  <a:txBody>
                    <a:bodyPr/>
                    <a:lstStyle/>
                    <a:p>
                      <a:pPr algn="ctr"/>
                      <a:r>
                        <a:rPr lang="de-DE" sz="800"/>
                        <a:t>236</a:t>
                      </a:r>
                    </a:p>
                  </a:txBody>
                  <a:tcPr marL="18000" marR="18000" anchor="ctr"/>
                </a:tc>
                <a:tc>
                  <a:txBody>
                    <a:bodyPr/>
                    <a:lstStyle/>
                    <a:p>
                      <a:pPr algn="ctr"/>
                      <a:r>
                        <a:rPr lang="de-DE" sz="800"/>
                        <a:t>222</a:t>
                      </a:r>
                    </a:p>
                  </a:txBody>
                  <a:tcPr marL="18000" marR="18000" anchor="ctr"/>
                </a:tc>
                <a:tc>
                  <a:txBody>
                    <a:bodyPr/>
                    <a:lstStyle/>
                    <a:p>
                      <a:pPr algn="ctr"/>
                      <a:r>
                        <a:rPr lang="de-DE" sz="800"/>
                        <a:t>214</a:t>
                      </a:r>
                    </a:p>
                  </a:txBody>
                  <a:tcPr marL="18000" marR="18000" anchor="ctr"/>
                </a:tc>
                <a:tc>
                  <a:txBody>
                    <a:bodyPr/>
                    <a:lstStyle/>
                    <a:p>
                      <a:pPr algn="ctr"/>
                      <a:r>
                        <a:rPr lang="de-DE" sz="800"/>
                        <a:t>211</a:t>
                      </a:r>
                    </a:p>
                  </a:txBody>
                  <a:tcPr marL="18000" marR="18000" anchor="ctr"/>
                </a:tc>
                <a:tc>
                  <a:txBody>
                    <a:bodyPr/>
                    <a:lstStyle/>
                    <a:p>
                      <a:pPr algn="ctr"/>
                      <a:r>
                        <a:rPr lang="de-DE" sz="800"/>
                        <a:t>201</a:t>
                      </a:r>
                    </a:p>
                  </a:txBody>
                  <a:tcPr marL="18000" marR="18000" anchor="ctr"/>
                </a:tc>
                <a:tc>
                  <a:txBody>
                    <a:bodyPr/>
                    <a:lstStyle/>
                    <a:p>
                      <a:pPr algn="ctr"/>
                      <a:r>
                        <a:rPr lang="de-DE" sz="800"/>
                        <a:t>190</a:t>
                      </a:r>
                    </a:p>
                  </a:txBody>
                  <a:tcPr marL="18000" marR="18000" anchor="ctr"/>
                </a:tc>
                <a:tc>
                  <a:txBody>
                    <a:bodyPr/>
                    <a:lstStyle/>
                    <a:p>
                      <a:pPr algn="ctr"/>
                      <a:r>
                        <a:rPr lang="de-DE" sz="800"/>
                        <a:t>181</a:t>
                      </a:r>
                    </a:p>
                  </a:txBody>
                  <a:tcPr marL="18000" marR="18000" anchor="ctr"/>
                </a:tc>
                <a:tc>
                  <a:txBody>
                    <a:bodyPr/>
                    <a:lstStyle/>
                    <a:p>
                      <a:pPr algn="ctr"/>
                      <a:r>
                        <a:rPr lang="de-DE" sz="800"/>
                        <a:t>173</a:t>
                      </a:r>
                    </a:p>
                  </a:txBody>
                  <a:tcPr marL="18000" marR="18000" anchor="ctr"/>
                </a:tc>
                <a:tc>
                  <a:txBody>
                    <a:bodyPr/>
                    <a:lstStyle/>
                    <a:p>
                      <a:pPr algn="ctr"/>
                      <a:r>
                        <a:rPr lang="de-DE" sz="800"/>
                        <a:t>169</a:t>
                      </a:r>
                    </a:p>
                  </a:txBody>
                  <a:tcPr marL="18000" marR="18000" anchor="ctr"/>
                </a:tc>
                <a:tc>
                  <a:txBody>
                    <a:bodyPr/>
                    <a:lstStyle/>
                    <a:p>
                      <a:pPr algn="ctr"/>
                      <a:r>
                        <a:rPr lang="de-DE" sz="800"/>
                        <a:t>160</a:t>
                      </a:r>
                    </a:p>
                  </a:txBody>
                  <a:tcPr marL="18000" marR="18000" anchor="ctr"/>
                </a:tc>
                <a:tc>
                  <a:txBody>
                    <a:bodyPr/>
                    <a:lstStyle/>
                    <a:p>
                      <a:pPr algn="ctr"/>
                      <a:r>
                        <a:rPr lang="de-DE" sz="800"/>
                        <a:t>156</a:t>
                      </a:r>
                    </a:p>
                  </a:txBody>
                  <a:tcPr marL="18000" marR="18000" anchor="ctr"/>
                </a:tc>
                <a:tc>
                  <a:txBody>
                    <a:bodyPr/>
                    <a:lstStyle/>
                    <a:p>
                      <a:pPr algn="ctr"/>
                      <a:r>
                        <a:rPr lang="de-DE" sz="800"/>
                        <a:t>133</a:t>
                      </a:r>
                    </a:p>
                  </a:txBody>
                  <a:tcPr marL="18000" marR="18000" anchor="ctr"/>
                </a:tc>
                <a:tc>
                  <a:txBody>
                    <a:bodyPr/>
                    <a:lstStyle/>
                    <a:p>
                      <a:pPr algn="ctr"/>
                      <a:r>
                        <a:rPr lang="de-DE" sz="800"/>
                        <a:t>108</a:t>
                      </a:r>
                    </a:p>
                  </a:txBody>
                  <a:tcPr marL="18000" marR="18000" anchor="ctr"/>
                </a:tc>
                <a:tc>
                  <a:txBody>
                    <a:bodyPr/>
                    <a:lstStyle/>
                    <a:p>
                      <a:pPr algn="ctr"/>
                      <a:r>
                        <a:rPr lang="de-DE" sz="800"/>
                        <a:t>83</a:t>
                      </a:r>
                    </a:p>
                  </a:txBody>
                  <a:tcPr marL="18000" marR="18000" anchor="ctr"/>
                </a:tc>
                <a:tc>
                  <a:txBody>
                    <a:bodyPr/>
                    <a:lstStyle/>
                    <a:p>
                      <a:pPr algn="ctr"/>
                      <a:r>
                        <a:rPr lang="de-DE" sz="800"/>
                        <a:t>53</a:t>
                      </a:r>
                    </a:p>
                  </a:txBody>
                  <a:tcPr marL="18000" marR="18000" anchor="ctr"/>
                </a:tc>
                <a:tc>
                  <a:txBody>
                    <a:bodyPr/>
                    <a:lstStyle/>
                    <a:p>
                      <a:pPr algn="ctr"/>
                      <a:r>
                        <a:rPr lang="de-DE" sz="800"/>
                        <a:t>32</a:t>
                      </a:r>
                    </a:p>
                  </a:txBody>
                  <a:tcPr marL="18000" marR="18000" anchor="ctr"/>
                </a:tc>
                <a:tc>
                  <a:txBody>
                    <a:bodyPr/>
                    <a:lstStyle/>
                    <a:p>
                      <a:pPr algn="ctr"/>
                      <a:r>
                        <a:rPr lang="de-DE" sz="800"/>
                        <a:t>18</a:t>
                      </a:r>
                    </a:p>
                  </a:txBody>
                  <a:tcPr marL="18000" marR="18000" anchor="ctr"/>
                </a:tc>
                <a:tc>
                  <a:txBody>
                    <a:bodyPr/>
                    <a:lstStyle/>
                    <a:p>
                      <a:pPr algn="ctr"/>
                      <a:r>
                        <a:rPr lang="de-DE" sz="800"/>
                        <a:t>8</a:t>
                      </a:r>
                    </a:p>
                  </a:txBody>
                  <a:tcPr marL="18000" marR="18000" anchor="ctr"/>
                </a:tc>
                <a:tc>
                  <a:txBody>
                    <a:bodyPr/>
                    <a:lstStyle/>
                    <a:p>
                      <a:pPr algn="ctr"/>
                      <a:r>
                        <a:rPr lang="de-DE" sz="800"/>
                        <a:t>0</a:t>
                      </a:r>
                    </a:p>
                  </a:txBody>
                  <a:tcPr marL="18000" marR="18000" anchor="ctr"/>
                </a:tc>
                <a:extLst>
                  <a:ext uri="{0D108BD9-81ED-4DB2-BD59-A6C34878D82A}">
                    <a16:rowId xmlns:a16="http://schemas.microsoft.com/office/drawing/2014/main" val="3888505032"/>
                  </a:ext>
                </a:extLst>
              </a:tr>
              <a:tr h="162502">
                <a:tc>
                  <a:txBody>
                    <a:bodyPr/>
                    <a:lstStyle/>
                    <a:p>
                      <a:r>
                        <a:rPr lang="de-DE" sz="800" b="1" err="1">
                          <a:solidFill>
                            <a:schemeClr val="bg1"/>
                          </a:solidFill>
                        </a:rPr>
                        <a:t>Ibru</a:t>
                      </a:r>
                      <a:endParaRPr lang="de-DE" sz="800" b="1">
                        <a:solidFill>
                          <a:schemeClr val="bg1"/>
                        </a:solidFill>
                      </a:endParaRPr>
                    </a:p>
                  </a:txBody>
                  <a:tcPr marL="36000" marR="18000" anchor="ctr">
                    <a:solidFill>
                      <a:schemeClr val="accent4"/>
                    </a:solidFill>
                  </a:tcPr>
                </a:tc>
                <a:tc>
                  <a:txBody>
                    <a:bodyPr/>
                    <a:lstStyle/>
                    <a:p>
                      <a:pPr algn="ctr"/>
                      <a:r>
                        <a:rPr lang="de-DE" sz="800"/>
                        <a:t>249</a:t>
                      </a:r>
                    </a:p>
                  </a:txBody>
                  <a:tcPr marL="18000" marR="18000" anchor="ctr"/>
                </a:tc>
                <a:tc>
                  <a:txBody>
                    <a:bodyPr/>
                    <a:lstStyle/>
                    <a:p>
                      <a:pPr algn="ctr"/>
                      <a:r>
                        <a:rPr lang="de-DE" sz="800"/>
                        <a:t>229</a:t>
                      </a:r>
                    </a:p>
                  </a:txBody>
                  <a:tcPr marL="18000" marR="18000" anchor="ctr"/>
                </a:tc>
                <a:tc>
                  <a:txBody>
                    <a:bodyPr/>
                    <a:lstStyle/>
                    <a:p>
                      <a:pPr algn="ctr"/>
                      <a:r>
                        <a:rPr lang="de-DE" sz="800"/>
                        <a:t>213</a:t>
                      </a:r>
                    </a:p>
                  </a:txBody>
                  <a:tcPr marL="18000" marR="18000" anchor="ctr"/>
                </a:tc>
                <a:tc>
                  <a:txBody>
                    <a:bodyPr/>
                    <a:lstStyle/>
                    <a:p>
                      <a:pPr algn="ctr"/>
                      <a:r>
                        <a:rPr lang="de-DE" sz="800"/>
                        <a:t>199</a:t>
                      </a:r>
                    </a:p>
                  </a:txBody>
                  <a:tcPr marL="18000" marR="18000" anchor="ctr"/>
                </a:tc>
                <a:tc>
                  <a:txBody>
                    <a:bodyPr/>
                    <a:lstStyle/>
                    <a:p>
                      <a:pPr algn="ctr"/>
                      <a:r>
                        <a:rPr lang="de-DE" sz="800"/>
                        <a:t>191</a:t>
                      </a:r>
                    </a:p>
                  </a:txBody>
                  <a:tcPr marL="18000" marR="18000" anchor="ctr"/>
                </a:tc>
                <a:tc>
                  <a:txBody>
                    <a:bodyPr/>
                    <a:lstStyle/>
                    <a:p>
                      <a:pPr algn="ctr"/>
                      <a:r>
                        <a:rPr lang="de-DE" sz="800"/>
                        <a:t>177</a:t>
                      </a:r>
                    </a:p>
                  </a:txBody>
                  <a:tcPr marL="18000" marR="18000" anchor="ctr"/>
                </a:tc>
                <a:tc>
                  <a:txBody>
                    <a:bodyPr/>
                    <a:lstStyle/>
                    <a:p>
                      <a:pPr algn="ctr"/>
                      <a:r>
                        <a:rPr lang="de-DE" sz="800"/>
                        <a:t>169</a:t>
                      </a:r>
                    </a:p>
                  </a:txBody>
                  <a:tcPr marL="18000" marR="18000" anchor="ctr"/>
                </a:tc>
                <a:tc>
                  <a:txBody>
                    <a:bodyPr/>
                    <a:lstStyle/>
                    <a:p>
                      <a:pPr algn="ctr"/>
                      <a:r>
                        <a:rPr lang="de-DE" sz="800"/>
                        <a:t>159</a:t>
                      </a:r>
                    </a:p>
                  </a:txBody>
                  <a:tcPr marL="18000" marR="18000" anchor="ctr"/>
                </a:tc>
                <a:tc>
                  <a:txBody>
                    <a:bodyPr/>
                    <a:lstStyle/>
                    <a:p>
                      <a:pPr algn="ctr"/>
                      <a:r>
                        <a:rPr lang="de-DE" sz="800"/>
                        <a:t>151</a:t>
                      </a:r>
                    </a:p>
                  </a:txBody>
                  <a:tcPr marL="18000" marR="18000" anchor="ctr"/>
                </a:tc>
                <a:tc>
                  <a:txBody>
                    <a:bodyPr/>
                    <a:lstStyle/>
                    <a:p>
                      <a:pPr algn="ctr"/>
                      <a:r>
                        <a:rPr lang="de-DE" sz="800"/>
                        <a:t>138</a:t>
                      </a:r>
                    </a:p>
                  </a:txBody>
                  <a:tcPr marL="18000" marR="18000" anchor="ctr"/>
                </a:tc>
                <a:tc>
                  <a:txBody>
                    <a:bodyPr/>
                    <a:lstStyle/>
                    <a:p>
                      <a:pPr algn="ctr"/>
                      <a:r>
                        <a:rPr lang="de-DE" sz="800"/>
                        <a:t>131</a:t>
                      </a:r>
                    </a:p>
                  </a:txBody>
                  <a:tcPr marL="18000" marR="18000" anchor="ctr"/>
                </a:tc>
                <a:tc>
                  <a:txBody>
                    <a:bodyPr/>
                    <a:lstStyle/>
                    <a:p>
                      <a:pPr algn="ctr"/>
                      <a:r>
                        <a:rPr lang="de-DE" sz="800"/>
                        <a:t>124</a:t>
                      </a:r>
                    </a:p>
                  </a:txBody>
                  <a:tcPr marL="18000" marR="18000" anchor="ctr"/>
                </a:tc>
                <a:tc>
                  <a:txBody>
                    <a:bodyPr/>
                    <a:lstStyle/>
                    <a:p>
                      <a:pPr algn="ctr"/>
                      <a:r>
                        <a:rPr lang="de-DE" sz="800"/>
                        <a:t>113</a:t>
                      </a:r>
                    </a:p>
                  </a:txBody>
                  <a:tcPr marL="18000" marR="18000" anchor="ctr"/>
                </a:tc>
                <a:tc>
                  <a:txBody>
                    <a:bodyPr/>
                    <a:lstStyle/>
                    <a:p>
                      <a:pPr algn="ctr"/>
                      <a:r>
                        <a:rPr lang="de-DE" sz="800"/>
                        <a:t>92</a:t>
                      </a:r>
                    </a:p>
                  </a:txBody>
                  <a:tcPr marL="18000" marR="18000" anchor="ctr"/>
                </a:tc>
                <a:tc>
                  <a:txBody>
                    <a:bodyPr/>
                    <a:lstStyle/>
                    <a:p>
                      <a:pPr algn="ctr"/>
                      <a:r>
                        <a:rPr lang="de-DE" sz="800"/>
                        <a:t>70</a:t>
                      </a:r>
                    </a:p>
                  </a:txBody>
                  <a:tcPr marL="18000" marR="18000" anchor="ctr"/>
                </a:tc>
                <a:tc>
                  <a:txBody>
                    <a:bodyPr/>
                    <a:lstStyle/>
                    <a:p>
                      <a:pPr algn="ctr"/>
                      <a:r>
                        <a:rPr lang="de-DE" sz="800"/>
                        <a:t>53</a:t>
                      </a:r>
                    </a:p>
                  </a:txBody>
                  <a:tcPr marL="18000" marR="18000" anchor="ctr"/>
                </a:tc>
                <a:tc>
                  <a:txBody>
                    <a:bodyPr/>
                    <a:lstStyle/>
                    <a:p>
                      <a:pPr algn="ctr"/>
                      <a:r>
                        <a:rPr lang="de-DE" sz="800"/>
                        <a:t>34</a:t>
                      </a:r>
                    </a:p>
                  </a:txBody>
                  <a:tcPr marL="18000" marR="18000" anchor="ctr"/>
                </a:tc>
                <a:tc>
                  <a:txBody>
                    <a:bodyPr/>
                    <a:lstStyle/>
                    <a:p>
                      <a:pPr algn="ctr"/>
                      <a:r>
                        <a:rPr lang="de-DE" sz="800"/>
                        <a:t>16</a:t>
                      </a:r>
                    </a:p>
                  </a:txBody>
                  <a:tcPr marL="18000" marR="18000" anchor="ctr"/>
                </a:tc>
                <a:tc>
                  <a:txBody>
                    <a:bodyPr/>
                    <a:lstStyle/>
                    <a:p>
                      <a:pPr algn="ctr"/>
                      <a:r>
                        <a:rPr lang="de-DE" sz="800"/>
                        <a:t>8</a:t>
                      </a:r>
                    </a:p>
                  </a:txBody>
                  <a:tcPr marL="18000" marR="18000" anchor="ctr"/>
                </a:tc>
                <a:tc>
                  <a:txBody>
                    <a:bodyPr/>
                    <a:lstStyle/>
                    <a:p>
                      <a:pPr algn="ctr"/>
                      <a:r>
                        <a:rPr lang="de-DE" sz="800"/>
                        <a:t>0</a:t>
                      </a:r>
                    </a:p>
                  </a:txBody>
                  <a:tcPr marL="18000" marR="18000" anchor="ctr"/>
                </a:tc>
                <a:extLst>
                  <a:ext uri="{0D108BD9-81ED-4DB2-BD59-A6C34878D82A}">
                    <a16:rowId xmlns:a16="http://schemas.microsoft.com/office/drawing/2014/main" val="1678326352"/>
                  </a:ext>
                </a:extLst>
              </a:tr>
            </a:tbl>
          </a:graphicData>
        </a:graphic>
      </p:graphicFrame>
      <p:pic>
        <p:nvPicPr>
          <p:cNvPr id="147" name="Grafik 146">
            <a:extLst>
              <a:ext uri="{FF2B5EF4-FFF2-40B4-BE49-F238E27FC236}">
                <a16:creationId xmlns:a16="http://schemas.microsoft.com/office/drawing/2014/main" id="{054A3600-4760-42B0-AA7E-18D24B46F1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7025" y="2872183"/>
            <a:ext cx="4467225" cy="1059371"/>
          </a:xfrm>
          <a:prstGeom prst="rect">
            <a:avLst/>
          </a:prstGeom>
        </p:spPr>
      </p:pic>
      <p:pic>
        <p:nvPicPr>
          <p:cNvPr id="149" name="Grafik 148">
            <a:extLst>
              <a:ext uri="{FF2B5EF4-FFF2-40B4-BE49-F238E27FC236}">
                <a16:creationId xmlns:a16="http://schemas.microsoft.com/office/drawing/2014/main" id="{50B29B8E-9857-4C9A-B391-37FB7D2C9C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81879" y="3170810"/>
            <a:ext cx="4377881" cy="765810"/>
          </a:xfrm>
          <a:prstGeom prst="rect">
            <a:avLst/>
          </a:prstGeom>
        </p:spPr>
      </p:pic>
      <p:cxnSp>
        <p:nvCxnSpPr>
          <p:cNvPr id="82" name="Gerader Verbinder 81">
            <a:extLst>
              <a:ext uri="{FF2B5EF4-FFF2-40B4-BE49-F238E27FC236}">
                <a16:creationId xmlns:a16="http://schemas.microsoft.com/office/drawing/2014/main" id="{43E1B995-AB3F-4B4D-B1D9-1491A66A887F}"/>
              </a:ext>
            </a:extLst>
          </p:cNvPr>
          <p:cNvCxnSpPr/>
          <p:nvPr/>
        </p:nvCxnSpPr>
        <p:spPr>
          <a:xfrm>
            <a:off x="1081071" y="1862608"/>
            <a:ext cx="0" cy="2063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EEABCD29-AF07-44C9-916B-251BE5807A0B}"/>
              </a:ext>
            </a:extLst>
          </p:cNvPr>
          <p:cNvCxnSpPr/>
          <p:nvPr/>
        </p:nvCxnSpPr>
        <p:spPr>
          <a:xfrm flipH="1">
            <a:off x="1031065" y="3490589"/>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95F72CD6-7200-45C9-8D71-4B2AF12A9BC9}"/>
              </a:ext>
            </a:extLst>
          </p:cNvPr>
          <p:cNvCxnSpPr/>
          <p:nvPr/>
        </p:nvCxnSpPr>
        <p:spPr>
          <a:xfrm flipH="1">
            <a:off x="1031065" y="3890640"/>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23F60821-624C-4937-920B-02C97B2A70AE}"/>
              </a:ext>
            </a:extLst>
          </p:cNvPr>
          <p:cNvCxnSpPr/>
          <p:nvPr/>
        </p:nvCxnSpPr>
        <p:spPr>
          <a:xfrm flipH="1">
            <a:off x="1031065" y="308101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DD6242D2-F696-4801-9F60-A31D08AAEEEC}"/>
              </a:ext>
            </a:extLst>
          </p:cNvPr>
          <p:cNvCxnSpPr/>
          <p:nvPr/>
        </p:nvCxnSpPr>
        <p:spPr>
          <a:xfrm flipH="1">
            <a:off x="1031065" y="2685720"/>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C4AE4F69-722E-477A-9DB8-52D7996047BF}"/>
              </a:ext>
            </a:extLst>
          </p:cNvPr>
          <p:cNvCxnSpPr/>
          <p:nvPr/>
        </p:nvCxnSpPr>
        <p:spPr>
          <a:xfrm flipH="1">
            <a:off x="1031065" y="227614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AE2B9AF0-A4B1-4214-813E-3CB0540F4517}"/>
              </a:ext>
            </a:extLst>
          </p:cNvPr>
          <p:cNvCxnSpPr/>
          <p:nvPr/>
        </p:nvCxnSpPr>
        <p:spPr>
          <a:xfrm flipH="1">
            <a:off x="1031065" y="187212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8AD07F04-E7CB-424D-8590-7E8C5F27BB5F}"/>
              </a:ext>
            </a:extLst>
          </p:cNvPr>
          <p:cNvCxnSpPr>
            <a:cxnSpLocks/>
          </p:cNvCxnSpPr>
          <p:nvPr/>
        </p:nvCxnSpPr>
        <p:spPr>
          <a:xfrm rot="5400000" flipH="1">
            <a:off x="1123934"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65B47240-5A71-4C68-87DB-3EFD2B9073A3}"/>
              </a:ext>
            </a:extLst>
          </p:cNvPr>
          <p:cNvCxnSpPr>
            <a:cxnSpLocks/>
          </p:cNvCxnSpPr>
          <p:nvPr/>
        </p:nvCxnSpPr>
        <p:spPr>
          <a:xfrm rot="5400000" flipH="1">
            <a:off x="1364444"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89EDF4CB-C20A-46D6-B6F2-850D23E95CAC}"/>
              </a:ext>
            </a:extLst>
          </p:cNvPr>
          <p:cNvCxnSpPr>
            <a:cxnSpLocks/>
          </p:cNvCxnSpPr>
          <p:nvPr/>
        </p:nvCxnSpPr>
        <p:spPr>
          <a:xfrm rot="5400000" flipH="1">
            <a:off x="1595427"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1BCB1F5C-185C-4DF5-BA89-056B3996E82C}"/>
              </a:ext>
            </a:extLst>
          </p:cNvPr>
          <p:cNvCxnSpPr>
            <a:cxnSpLocks/>
          </p:cNvCxnSpPr>
          <p:nvPr/>
        </p:nvCxnSpPr>
        <p:spPr>
          <a:xfrm rot="5400000" flipH="1">
            <a:off x="1833552"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A124DC56-46F5-4AE2-805F-776307FB7A33}"/>
              </a:ext>
            </a:extLst>
          </p:cNvPr>
          <p:cNvCxnSpPr>
            <a:cxnSpLocks/>
          </p:cNvCxnSpPr>
          <p:nvPr/>
        </p:nvCxnSpPr>
        <p:spPr>
          <a:xfrm rot="5400000" flipH="1">
            <a:off x="2064538"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5AE0C2BA-0ABA-4B74-9A24-4E93B2DE61BA}"/>
              </a:ext>
            </a:extLst>
          </p:cNvPr>
          <p:cNvCxnSpPr>
            <a:cxnSpLocks/>
          </p:cNvCxnSpPr>
          <p:nvPr/>
        </p:nvCxnSpPr>
        <p:spPr>
          <a:xfrm rot="5400000" flipH="1">
            <a:off x="2297901"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6C95675E-82B4-4239-8013-965D8B14FFF6}"/>
              </a:ext>
            </a:extLst>
          </p:cNvPr>
          <p:cNvCxnSpPr>
            <a:cxnSpLocks/>
          </p:cNvCxnSpPr>
          <p:nvPr/>
        </p:nvCxnSpPr>
        <p:spPr>
          <a:xfrm rot="5400000" flipH="1">
            <a:off x="2526506"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19CA0F98-8779-45C7-9890-86E7D91720DC}"/>
              </a:ext>
            </a:extLst>
          </p:cNvPr>
          <p:cNvCxnSpPr>
            <a:cxnSpLocks/>
          </p:cNvCxnSpPr>
          <p:nvPr/>
        </p:nvCxnSpPr>
        <p:spPr>
          <a:xfrm rot="5400000" flipH="1">
            <a:off x="2764633"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A7BFA6F4-AED8-42A1-924A-047237089236}"/>
              </a:ext>
            </a:extLst>
          </p:cNvPr>
          <p:cNvCxnSpPr>
            <a:cxnSpLocks/>
          </p:cNvCxnSpPr>
          <p:nvPr/>
        </p:nvCxnSpPr>
        <p:spPr>
          <a:xfrm rot="5400000" flipH="1">
            <a:off x="3002951"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AF61FBA5-7997-4969-A5BA-511E7954F220}"/>
              </a:ext>
            </a:extLst>
          </p:cNvPr>
          <p:cNvCxnSpPr>
            <a:cxnSpLocks/>
          </p:cNvCxnSpPr>
          <p:nvPr/>
        </p:nvCxnSpPr>
        <p:spPr>
          <a:xfrm rot="5400000" flipH="1">
            <a:off x="3233937"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Gerader Verbinder 99">
            <a:extLst>
              <a:ext uri="{FF2B5EF4-FFF2-40B4-BE49-F238E27FC236}">
                <a16:creationId xmlns:a16="http://schemas.microsoft.com/office/drawing/2014/main" id="{C1C3E93B-1BB4-4F36-A201-1D5295623CB8}"/>
              </a:ext>
            </a:extLst>
          </p:cNvPr>
          <p:cNvCxnSpPr>
            <a:cxnSpLocks/>
          </p:cNvCxnSpPr>
          <p:nvPr/>
        </p:nvCxnSpPr>
        <p:spPr>
          <a:xfrm rot="5400000" flipH="1">
            <a:off x="3464920"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31C146DD-C806-4780-8A49-47E1AD8673DA}"/>
              </a:ext>
            </a:extLst>
          </p:cNvPr>
          <p:cNvCxnSpPr>
            <a:cxnSpLocks/>
          </p:cNvCxnSpPr>
          <p:nvPr/>
        </p:nvCxnSpPr>
        <p:spPr>
          <a:xfrm rot="5400000" flipH="1">
            <a:off x="3698284"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DC19430D-9858-4264-93DF-AE6639D306D3}"/>
              </a:ext>
            </a:extLst>
          </p:cNvPr>
          <p:cNvCxnSpPr>
            <a:cxnSpLocks/>
          </p:cNvCxnSpPr>
          <p:nvPr/>
        </p:nvCxnSpPr>
        <p:spPr>
          <a:xfrm rot="5400000" flipH="1">
            <a:off x="3936409"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A12E93B4-8A2C-4418-954B-B8608FAD5087}"/>
              </a:ext>
            </a:extLst>
          </p:cNvPr>
          <p:cNvCxnSpPr>
            <a:cxnSpLocks/>
          </p:cNvCxnSpPr>
          <p:nvPr/>
        </p:nvCxnSpPr>
        <p:spPr>
          <a:xfrm rot="5400000" flipH="1">
            <a:off x="4167392"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367F2744-A76C-41B2-9842-408327E954A0}"/>
              </a:ext>
            </a:extLst>
          </p:cNvPr>
          <p:cNvCxnSpPr>
            <a:cxnSpLocks/>
          </p:cNvCxnSpPr>
          <p:nvPr/>
        </p:nvCxnSpPr>
        <p:spPr>
          <a:xfrm rot="5400000" flipH="1">
            <a:off x="4398375"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4F716E80-775D-40A8-8FB0-BFD83397CA4E}"/>
              </a:ext>
            </a:extLst>
          </p:cNvPr>
          <p:cNvCxnSpPr>
            <a:cxnSpLocks/>
          </p:cNvCxnSpPr>
          <p:nvPr/>
        </p:nvCxnSpPr>
        <p:spPr>
          <a:xfrm rot="5400000" flipH="1">
            <a:off x="4636500"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2D100E39-47D8-44E6-BE59-8ABCF5891523}"/>
              </a:ext>
            </a:extLst>
          </p:cNvPr>
          <p:cNvCxnSpPr>
            <a:cxnSpLocks/>
          </p:cNvCxnSpPr>
          <p:nvPr/>
        </p:nvCxnSpPr>
        <p:spPr>
          <a:xfrm rot="5400000" flipH="1">
            <a:off x="4865100"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AB86C183-D010-4D15-9C7A-0F897AFA4A0C}"/>
              </a:ext>
            </a:extLst>
          </p:cNvPr>
          <p:cNvCxnSpPr>
            <a:cxnSpLocks/>
          </p:cNvCxnSpPr>
          <p:nvPr/>
        </p:nvCxnSpPr>
        <p:spPr>
          <a:xfrm rot="5400000" flipH="1">
            <a:off x="5096081"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AF0EE598-9C99-4B08-A347-B5393ACE313D}"/>
              </a:ext>
            </a:extLst>
          </p:cNvPr>
          <p:cNvCxnSpPr>
            <a:cxnSpLocks/>
          </p:cNvCxnSpPr>
          <p:nvPr/>
        </p:nvCxnSpPr>
        <p:spPr>
          <a:xfrm rot="5400000" flipH="1">
            <a:off x="5336587"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7EEB3459-35A0-405B-9D59-57225C317179}"/>
              </a:ext>
            </a:extLst>
          </p:cNvPr>
          <p:cNvCxnSpPr>
            <a:cxnSpLocks/>
          </p:cNvCxnSpPr>
          <p:nvPr/>
        </p:nvCxnSpPr>
        <p:spPr>
          <a:xfrm rot="5400000" flipH="1">
            <a:off x="5567568" y="3953742"/>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feld 110">
            <a:extLst>
              <a:ext uri="{FF2B5EF4-FFF2-40B4-BE49-F238E27FC236}">
                <a16:creationId xmlns:a16="http://schemas.microsoft.com/office/drawing/2014/main" id="{AB4F024A-8692-4F6A-83AD-8E4248479F5D}"/>
              </a:ext>
            </a:extLst>
          </p:cNvPr>
          <p:cNvSpPr txBox="1"/>
          <p:nvPr/>
        </p:nvSpPr>
        <p:spPr>
          <a:xfrm>
            <a:off x="812364" y="3759835"/>
            <a:ext cx="269626" cy="276999"/>
          </a:xfrm>
          <a:prstGeom prst="rect">
            <a:avLst/>
          </a:prstGeom>
          <a:noFill/>
        </p:spPr>
        <p:txBody>
          <a:bodyPr wrap="none" rtlCol="0">
            <a:spAutoFit/>
          </a:bodyPr>
          <a:lstStyle/>
          <a:p>
            <a:pPr algn="r"/>
            <a:r>
              <a:rPr lang="de-DE" sz="1200"/>
              <a:t>0</a:t>
            </a:r>
          </a:p>
        </p:txBody>
      </p:sp>
      <p:sp>
        <p:nvSpPr>
          <p:cNvPr id="112" name="Textfeld 111">
            <a:extLst>
              <a:ext uri="{FF2B5EF4-FFF2-40B4-BE49-F238E27FC236}">
                <a16:creationId xmlns:a16="http://schemas.microsoft.com/office/drawing/2014/main" id="{F7369F70-DCBF-439E-80AF-D84D92899DDE}"/>
              </a:ext>
            </a:extLst>
          </p:cNvPr>
          <p:cNvSpPr txBox="1"/>
          <p:nvPr/>
        </p:nvSpPr>
        <p:spPr>
          <a:xfrm>
            <a:off x="727406" y="3357672"/>
            <a:ext cx="354584" cy="276999"/>
          </a:xfrm>
          <a:prstGeom prst="rect">
            <a:avLst/>
          </a:prstGeom>
          <a:noFill/>
        </p:spPr>
        <p:txBody>
          <a:bodyPr wrap="none" rtlCol="0">
            <a:spAutoFit/>
          </a:bodyPr>
          <a:lstStyle/>
          <a:p>
            <a:pPr algn="r"/>
            <a:r>
              <a:rPr lang="de-DE" sz="1200"/>
              <a:t>10</a:t>
            </a:r>
          </a:p>
        </p:txBody>
      </p:sp>
      <p:sp>
        <p:nvSpPr>
          <p:cNvPr id="113" name="Textfeld 112">
            <a:extLst>
              <a:ext uri="{FF2B5EF4-FFF2-40B4-BE49-F238E27FC236}">
                <a16:creationId xmlns:a16="http://schemas.microsoft.com/office/drawing/2014/main" id="{27D24DE6-3ECB-4553-82D0-FD9A1AC6C58B}"/>
              </a:ext>
            </a:extLst>
          </p:cNvPr>
          <p:cNvSpPr txBox="1"/>
          <p:nvPr/>
        </p:nvSpPr>
        <p:spPr>
          <a:xfrm>
            <a:off x="727406" y="2948446"/>
            <a:ext cx="354584" cy="276999"/>
          </a:xfrm>
          <a:prstGeom prst="rect">
            <a:avLst/>
          </a:prstGeom>
          <a:noFill/>
        </p:spPr>
        <p:txBody>
          <a:bodyPr wrap="none" rtlCol="0">
            <a:spAutoFit/>
          </a:bodyPr>
          <a:lstStyle/>
          <a:p>
            <a:pPr algn="r"/>
            <a:r>
              <a:rPr lang="de-DE" sz="1200"/>
              <a:t>20</a:t>
            </a:r>
          </a:p>
        </p:txBody>
      </p:sp>
      <p:sp>
        <p:nvSpPr>
          <p:cNvPr id="114" name="Textfeld 113">
            <a:extLst>
              <a:ext uri="{FF2B5EF4-FFF2-40B4-BE49-F238E27FC236}">
                <a16:creationId xmlns:a16="http://schemas.microsoft.com/office/drawing/2014/main" id="{8A698637-A70D-49F5-B13A-98224EEB0FC6}"/>
              </a:ext>
            </a:extLst>
          </p:cNvPr>
          <p:cNvSpPr txBox="1"/>
          <p:nvPr/>
        </p:nvSpPr>
        <p:spPr>
          <a:xfrm>
            <a:off x="727406" y="2553158"/>
            <a:ext cx="354584" cy="276999"/>
          </a:xfrm>
          <a:prstGeom prst="rect">
            <a:avLst/>
          </a:prstGeom>
          <a:noFill/>
        </p:spPr>
        <p:txBody>
          <a:bodyPr wrap="none" rtlCol="0">
            <a:spAutoFit/>
          </a:bodyPr>
          <a:lstStyle/>
          <a:p>
            <a:pPr algn="r"/>
            <a:r>
              <a:rPr lang="de-DE" sz="1200"/>
              <a:t>30</a:t>
            </a:r>
          </a:p>
        </p:txBody>
      </p:sp>
      <p:sp>
        <p:nvSpPr>
          <p:cNvPr id="115" name="Textfeld 114">
            <a:extLst>
              <a:ext uri="{FF2B5EF4-FFF2-40B4-BE49-F238E27FC236}">
                <a16:creationId xmlns:a16="http://schemas.microsoft.com/office/drawing/2014/main" id="{F5775C6C-97B4-40EB-9728-C34972C65CEE}"/>
              </a:ext>
            </a:extLst>
          </p:cNvPr>
          <p:cNvSpPr txBox="1"/>
          <p:nvPr/>
        </p:nvSpPr>
        <p:spPr>
          <a:xfrm>
            <a:off x="727406" y="2145336"/>
            <a:ext cx="354584" cy="276999"/>
          </a:xfrm>
          <a:prstGeom prst="rect">
            <a:avLst/>
          </a:prstGeom>
          <a:noFill/>
        </p:spPr>
        <p:txBody>
          <a:bodyPr wrap="none" rtlCol="0">
            <a:spAutoFit/>
          </a:bodyPr>
          <a:lstStyle/>
          <a:p>
            <a:pPr algn="r"/>
            <a:r>
              <a:rPr lang="de-DE" sz="1200"/>
              <a:t>40</a:t>
            </a:r>
          </a:p>
        </p:txBody>
      </p:sp>
      <p:sp>
        <p:nvSpPr>
          <p:cNvPr id="116" name="Textfeld 115">
            <a:extLst>
              <a:ext uri="{FF2B5EF4-FFF2-40B4-BE49-F238E27FC236}">
                <a16:creationId xmlns:a16="http://schemas.microsoft.com/office/drawing/2014/main" id="{28B7A91E-4B12-43EC-8DD3-F6B59DC8CB8E}"/>
              </a:ext>
            </a:extLst>
          </p:cNvPr>
          <p:cNvSpPr txBox="1"/>
          <p:nvPr/>
        </p:nvSpPr>
        <p:spPr>
          <a:xfrm>
            <a:off x="727406" y="1738698"/>
            <a:ext cx="354584" cy="276999"/>
          </a:xfrm>
          <a:prstGeom prst="rect">
            <a:avLst/>
          </a:prstGeom>
          <a:noFill/>
        </p:spPr>
        <p:txBody>
          <a:bodyPr wrap="none" rtlCol="0">
            <a:spAutoFit/>
          </a:bodyPr>
          <a:lstStyle/>
          <a:p>
            <a:pPr algn="r"/>
            <a:r>
              <a:rPr lang="de-DE" sz="1200"/>
              <a:t>50</a:t>
            </a:r>
          </a:p>
        </p:txBody>
      </p:sp>
      <p:sp>
        <p:nvSpPr>
          <p:cNvPr id="117" name="Textfeld 116">
            <a:extLst>
              <a:ext uri="{FF2B5EF4-FFF2-40B4-BE49-F238E27FC236}">
                <a16:creationId xmlns:a16="http://schemas.microsoft.com/office/drawing/2014/main" id="{FE1C2E9E-EC0C-4FD5-859D-4A55AFC3BA3B}"/>
              </a:ext>
            </a:extLst>
          </p:cNvPr>
          <p:cNvSpPr txBox="1"/>
          <p:nvPr/>
        </p:nvSpPr>
        <p:spPr>
          <a:xfrm>
            <a:off x="1016505" y="3940868"/>
            <a:ext cx="269626" cy="276999"/>
          </a:xfrm>
          <a:prstGeom prst="rect">
            <a:avLst/>
          </a:prstGeom>
          <a:noFill/>
        </p:spPr>
        <p:txBody>
          <a:bodyPr wrap="none" rtlCol="0">
            <a:spAutoFit/>
          </a:bodyPr>
          <a:lstStyle/>
          <a:p>
            <a:pPr algn="ctr"/>
            <a:r>
              <a:rPr lang="de-DE" sz="1200"/>
              <a:t>0</a:t>
            </a:r>
          </a:p>
        </p:txBody>
      </p:sp>
      <p:sp>
        <p:nvSpPr>
          <p:cNvPr id="118" name="Textfeld 117">
            <a:extLst>
              <a:ext uri="{FF2B5EF4-FFF2-40B4-BE49-F238E27FC236}">
                <a16:creationId xmlns:a16="http://schemas.microsoft.com/office/drawing/2014/main" id="{4C59C812-BCF1-4A99-9A51-062807700F32}"/>
              </a:ext>
            </a:extLst>
          </p:cNvPr>
          <p:cNvSpPr txBox="1"/>
          <p:nvPr/>
        </p:nvSpPr>
        <p:spPr>
          <a:xfrm>
            <a:off x="1254628" y="3940868"/>
            <a:ext cx="269626" cy="276999"/>
          </a:xfrm>
          <a:prstGeom prst="rect">
            <a:avLst/>
          </a:prstGeom>
          <a:noFill/>
        </p:spPr>
        <p:txBody>
          <a:bodyPr wrap="none" rtlCol="0">
            <a:spAutoFit/>
          </a:bodyPr>
          <a:lstStyle/>
          <a:p>
            <a:pPr algn="ctr"/>
            <a:r>
              <a:rPr lang="de-DE" sz="1200"/>
              <a:t>3</a:t>
            </a:r>
          </a:p>
        </p:txBody>
      </p:sp>
      <p:sp>
        <p:nvSpPr>
          <p:cNvPr id="119" name="Textfeld 118">
            <a:extLst>
              <a:ext uri="{FF2B5EF4-FFF2-40B4-BE49-F238E27FC236}">
                <a16:creationId xmlns:a16="http://schemas.microsoft.com/office/drawing/2014/main" id="{40949D52-D038-4784-B56A-203DC18B1B0C}"/>
              </a:ext>
            </a:extLst>
          </p:cNvPr>
          <p:cNvSpPr txBox="1"/>
          <p:nvPr/>
        </p:nvSpPr>
        <p:spPr>
          <a:xfrm>
            <a:off x="1488304" y="3940644"/>
            <a:ext cx="269626" cy="276999"/>
          </a:xfrm>
          <a:prstGeom prst="rect">
            <a:avLst/>
          </a:prstGeom>
          <a:noFill/>
        </p:spPr>
        <p:txBody>
          <a:bodyPr wrap="none" rtlCol="0">
            <a:spAutoFit/>
          </a:bodyPr>
          <a:lstStyle/>
          <a:p>
            <a:pPr algn="ctr"/>
            <a:r>
              <a:rPr lang="de-DE" sz="1200"/>
              <a:t>6</a:t>
            </a:r>
          </a:p>
        </p:txBody>
      </p:sp>
      <p:sp>
        <p:nvSpPr>
          <p:cNvPr id="120" name="Textfeld 119">
            <a:extLst>
              <a:ext uri="{FF2B5EF4-FFF2-40B4-BE49-F238E27FC236}">
                <a16:creationId xmlns:a16="http://schemas.microsoft.com/office/drawing/2014/main" id="{E1A2302C-E701-455F-A6F4-7EFD11A94B5A}"/>
              </a:ext>
            </a:extLst>
          </p:cNvPr>
          <p:cNvSpPr txBox="1"/>
          <p:nvPr/>
        </p:nvSpPr>
        <p:spPr>
          <a:xfrm>
            <a:off x="1726428" y="3940420"/>
            <a:ext cx="269626" cy="276999"/>
          </a:xfrm>
          <a:prstGeom prst="rect">
            <a:avLst/>
          </a:prstGeom>
          <a:noFill/>
        </p:spPr>
        <p:txBody>
          <a:bodyPr wrap="none" rtlCol="0">
            <a:spAutoFit/>
          </a:bodyPr>
          <a:lstStyle/>
          <a:p>
            <a:pPr algn="ctr"/>
            <a:r>
              <a:rPr lang="de-DE" sz="1200"/>
              <a:t>9</a:t>
            </a:r>
          </a:p>
        </p:txBody>
      </p:sp>
      <p:sp>
        <p:nvSpPr>
          <p:cNvPr id="121" name="Textfeld 120">
            <a:extLst>
              <a:ext uri="{FF2B5EF4-FFF2-40B4-BE49-F238E27FC236}">
                <a16:creationId xmlns:a16="http://schemas.microsoft.com/office/drawing/2014/main" id="{AD5ADD60-11B6-4C20-BF20-4EABE87ACF8F}"/>
              </a:ext>
            </a:extLst>
          </p:cNvPr>
          <p:cNvSpPr txBox="1"/>
          <p:nvPr/>
        </p:nvSpPr>
        <p:spPr>
          <a:xfrm>
            <a:off x="1914111" y="3941634"/>
            <a:ext cx="354585" cy="276999"/>
          </a:xfrm>
          <a:prstGeom prst="rect">
            <a:avLst/>
          </a:prstGeom>
          <a:noFill/>
        </p:spPr>
        <p:txBody>
          <a:bodyPr wrap="none" rtlCol="0">
            <a:spAutoFit/>
          </a:bodyPr>
          <a:lstStyle/>
          <a:p>
            <a:pPr algn="ctr"/>
            <a:r>
              <a:rPr lang="de-DE" sz="1200"/>
              <a:t>12</a:t>
            </a:r>
          </a:p>
        </p:txBody>
      </p:sp>
      <p:sp>
        <p:nvSpPr>
          <p:cNvPr id="122" name="Textfeld 121">
            <a:extLst>
              <a:ext uri="{FF2B5EF4-FFF2-40B4-BE49-F238E27FC236}">
                <a16:creationId xmlns:a16="http://schemas.microsoft.com/office/drawing/2014/main" id="{62F3F5D3-7E30-4A5D-9BAF-125AFCEDE829}"/>
              </a:ext>
            </a:extLst>
          </p:cNvPr>
          <p:cNvSpPr txBox="1"/>
          <p:nvPr/>
        </p:nvSpPr>
        <p:spPr>
          <a:xfrm>
            <a:off x="2148294" y="3940644"/>
            <a:ext cx="354585" cy="276999"/>
          </a:xfrm>
          <a:prstGeom prst="rect">
            <a:avLst/>
          </a:prstGeom>
          <a:noFill/>
        </p:spPr>
        <p:txBody>
          <a:bodyPr wrap="none" rtlCol="0">
            <a:spAutoFit/>
          </a:bodyPr>
          <a:lstStyle/>
          <a:p>
            <a:pPr algn="ctr"/>
            <a:r>
              <a:rPr lang="de-DE" sz="1200"/>
              <a:t>15</a:t>
            </a:r>
          </a:p>
        </p:txBody>
      </p:sp>
      <p:sp>
        <p:nvSpPr>
          <p:cNvPr id="123" name="Textfeld 122">
            <a:extLst>
              <a:ext uri="{FF2B5EF4-FFF2-40B4-BE49-F238E27FC236}">
                <a16:creationId xmlns:a16="http://schemas.microsoft.com/office/drawing/2014/main" id="{09EDBBF8-1D5B-4977-9DAF-D8FAF58D1C38}"/>
              </a:ext>
            </a:extLst>
          </p:cNvPr>
          <p:cNvSpPr txBox="1"/>
          <p:nvPr/>
        </p:nvSpPr>
        <p:spPr>
          <a:xfrm>
            <a:off x="2376408" y="3940180"/>
            <a:ext cx="354585" cy="276999"/>
          </a:xfrm>
          <a:prstGeom prst="rect">
            <a:avLst/>
          </a:prstGeom>
          <a:noFill/>
        </p:spPr>
        <p:txBody>
          <a:bodyPr wrap="none" rtlCol="0">
            <a:spAutoFit/>
          </a:bodyPr>
          <a:lstStyle/>
          <a:p>
            <a:pPr algn="ctr"/>
            <a:r>
              <a:rPr lang="de-DE" sz="1200"/>
              <a:t>18</a:t>
            </a:r>
          </a:p>
        </p:txBody>
      </p:sp>
      <p:sp>
        <p:nvSpPr>
          <p:cNvPr id="124" name="Textfeld 123">
            <a:extLst>
              <a:ext uri="{FF2B5EF4-FFF2-40B4-BE49-F238E27FC236}">
                <a16:creationId xmlns:a16="http://schemas.microsoft.com/office/drawing/2014/main" id="{B4E4380A-EB13-4A6D-865A-FE744F198B2C}"/>
              </a:ext>
            </a:extLst>
          </p:cNvPr>
          <p:cNvSpPr txBox="1"/>
          <p:nvPr/>
        </p:nvSpPr>
        <p:spPr>
          <a:xfrm>
            <a:off x="2614799" y="3940644"/>
            <a:ext cx="354585" cy="276999"/>
          </a:xfrm>
          <a:prstGeom prst="rect">
            <a:avLst/>
          </a:prstGeom>
          <a:noFill/>
        </p:spPr>
        <p:txBody>
          <a:bodyPr wrap="none" rtlCol="0">
            <a:spAutoFit/>
          </a:bodyPr>
          <a:lstStyle/>
          <a:p>
            <a:pPr algn="ctr"/>
            <a:r>
              <a:rPr lang="de-DE" sz="1200"/>
              <a:t>21</a:t>
            </a:r>
          </a:p>
        </p:txBody>
      </p:sp>
      <p:sp>
        <p:nvSpPr>
          <p:cNvPr id="125" name="Textfeld 124">
            <a:extLst>
              <a:ext uri="{FF2B5EF4-FFF2-40B4-BE49-F238E27FC236}">
                <a16:creationId xmlns:a16="http://schemas.microsoft.com/office/drawing/2014/main" id="{1996C152-3D68-4C4A-B7DE-39F180278BF8}"/>
              </a:ext>
            </a:extLst>
          </p:cNvPr>
          <p:cNvSpPr txBox="1"/>
          <p:nvPr/>
        </p:nvSpPr>
        <p:spPr>
          <a:xfrm>
            <a:off x="2852171" y="3940808"/>
            <a:ext cx="354585" cy="276999"/>
          </a:xfrm>
          <a:prstGeom prst="rect">
            <a:avLst/>
          </a:prstGeom>
          <a:noFill/>
        </p:spPr>
        <p:txBody>
          <a:bodyPr wrap="none" rtlCol="0">
            <a:spAutoFit/>
          </a:bodyPr>
          <a:lstStyle/>
          <a:p>
            <a:pPr algn="ctr"/>
            <a:r>
              <a:rPr lang="de-DE" sz="1200"/>
              <a:t>24</a:t>
            </a:r>
          </a:p>
        </p:txBody>
      </p:sp>
      <p:sp>
        <p:nvSpPr>
          <p:cNvPr id="126" name="Textfeld 125">
            <a:extLst>
              <a:ext uri="{FF2B5EF4-FFF2-40B4-BE49-F238E27FC236}">
                <a16:creationId xmlns:a16="http://schemas.microsoft.com/office/drawing/2014/main" id="{DDACD3E1-598A-437B-8F40-D164979F29A0}"/>
              </a:ext>
            </a:extLst>
          </p:cNvPr>
          <p:cNvSpPr txBox="1"/>
          <p:nvPr/>
        </p:nvSpPr>
        <p:spPr>
          <a:xfrm>
            <a:off x="3083973" y="3940808"/>
            <a:ext cx="354585" cy="276999"/>
          </a:xfrm>
          <a:prstGeom prst="rect">
            <a:avLst/>
          </a:prstGeom>
          <a:noFill/>
        </p:spPr>
        <p:txBody>
          <a:bodyPr wrap="none" rtlCol="0">
            <a:spAutoFit/>
          </a:bodyPr>
          <a:lstStyle/>
          <a:p>
            <a:pPr algn="ctr"/>
            <a:r>
              <a:rPr lang="de-DE" sz="1200"/>
              <a:t>27</a:t>
            </a:r>
          </a:p>
        </p:txBody>
      </p:sp>
      <p:sp>
        <p:nvSpPr>
          <p:cNvPr id="127" name="Textfeld 126">
            <a:extLst>
              <a:ext uri="{FF2B5EF4-FFF2-40B4-BE49-F238E27FC236}">
                <a16:creationId xmlns:a16="http://schemas.microsoft.com/office/drawing/2014/main" id="{6C465509-4571-4EF1-A081-C04155A165ED}"/>
              </a:ext>
            </a:extLst>
          </p:cNvPr>
          <p:cNvSpPr txBox="1"/>
          <p:nvPr/>
        </p:nvSpPr>
        <p:spPr>
          <a:xfrm>
            <a:off x="3313914" y="3940582"/>
            <a:ext cx="354585" cy="276999"/>
          </a:xfrm>
          <a:prstGeom prst="rect">
            <a:avLst/>
          </a:prstGeom>
          <a:noFill/>
        </p:spPr>
        <p:txBody>
          <a:bodyPr wrap="none" rtlCol="0">
            <a:spAutoFit/>
          </a:bodyPr>
          <a:lstStyle/>
          <a:p>
            <a:pPr algn="ctr"/>
            <a:r>
              <a:rPr lang="de-DE" sz="1200"/>
              <a:t>30</a:t>
            </a:r>
          </a:p>
        </p:txBody>
      </p:sp>
      <p:sp>
        <p:nvSpPr>
          <p:cNvPr id="128" name="Textfeld 127">
            <a:extLst>
              <a:ext uri="{FF2B5EF4-FFF2-40B4-BE49-F238E27FC236}">
                <a16:creationId xmlns:a16="http://schemas.microsoft.com/office/drawing/2014/main" id="{5279F928-7426-4600-9378-7C70126101A4}"/>
              </a:ext>
            </a:extLst>
          </p:cNvPr>
          <p:cNvSpPr txBox="1"/>
          <p:nvPr/>
        </p:nvSpPr>
        <p:spPr>
          <a:xfrm>
            <a:off x="3547275" y="3941046"/>
            <a:ext cx="354585" cy="276999"/>
          </a:xfrm>
          <a:prstGeom prst="rect">
            <a:avLst/>
          </a:prstGeom>
          <a:noFill/>
        </p:spPr>
        <p:txBody>
          <a:bodyPr wrap="none" rtlCol="0">
            <a:spAutoFit/>
          </a:bodyPr>
          <a:lstStyle/>
          <a:p>
            <a:pPr algn="ctr"/>
            <a:r>
              <a:rPr lang="de-DE" sz="1200"/>
              <a:t>33</a:t>
            </a:r>
          </a:p>
        </p:txBody>
      </p:sp>
      <p:sp>
        <p:nvSpPr>
          <p:cNvPr id="129" name="Textfeld 128">
            <a:extLst>
              <a:ext uri="{FF2B5EF4-FFF2-40B4-BE49-F238E27FC236}">
                <a16:creationId xmlns:a16="http://schemas.microsoft.com/office/drawing/2014/main" id="{80E60C0B-02FD-4775-A21E-026479EF432F}"/>
              </a:ext>
            </a:extLst>
          </p:cNvPr>
          <p:cNvSpPr txBox="1"/>
          <p:nvPr/>
        </p:nvSpPr>
        <p:spPr>
          <a:xfrm>
            <a:off x="3785264" y="3940180"/>
            <a:ext cx="354585" cy="276999"/>
          </a:xfrm>
          <a:prstGeom prst="rect">
            <a:avLst/>
          </a:prstGeom>
          <a:noFill/>
        </p:spPr>
        <p:txBody>
          <a:bodyPr wrap="none" rtlCol="0">
            <a:spAutoFit/>
          </a:bodyPr>
          <a:lstStyle/>
          <a:p>
            <a:pPr algn="ctr"/>
            <a:r>
              <a:rPr lang="de-DE" sz="1200"/>
              <a:t>36</a:t>
            </a:r>
          </a:p>
        </p:txBody>
      </p:sp>
      <p:sp>
        <p:nvSpPr>
          <p:cNvPr id="130" name="Textfeld 129">
            <a:extLst>
              <a:ext uri="{FF2B5EF4-FFF2-40B4-BE49-F238E27FC236}">
                <a16:creationId xmlns:a16="http://schemas.microsoft.com/office/drawing/2014/main" id="{F4EB9325-E4A4-42BF-A70C-173304EE44E2}"/>
              </a:ext>
            </a:extLst>
          </p:cNvPr>
          <p:cNvSpPr txBox="1"/>
          <p:nvPr/>
        </p:nvSpPr>
        <p:spPr>
          <a:xfrm>
            <a:off x="4018381" y="3941046"/>
            <a:ext cx="354585" cy="276999"/>
          </a:xfrm>
          <a:prstGeom prst="rect">
            <a:avLst/>
          </a:prstGeom>
          <a:noFill/>
        </p:spPr>
        <p:txBody>
          <a:bodyPr wrap="none" rtlCol="0">
            <a:spAutoFit/>
          </a:bodyPr>
          <a:lstStyle/>
          <a:p>
            <a:pPr algn="ctr"/>
            <a:r>
              <a:rPr lang="de-DE" sz="1200"/>
              <a:t>39</a:t>
            </a:r>
          </a:p>
        </p:txBody>
      </p:sp>
      <p:sp>
        <p:nvSpPr>
          <p:cNvPr id="131" name="Textfeld 130">
            <a:extLst>
              <a:ext uri="{FF2B5EF4-FFF2-40B4-BE49-F238E27FC236}">
                <a16:creationId xmlns:a16="http://schemas.microsoft.com/office/drawing/2014/main" id="{480E4746-B9E7-449E-9D81-D844DB7365B5}"/>
              </a:ext>
            </a:extLst>
          </p:cNvPr>
          <p:cNvSpPr txBox="1"/>
          <p:nvPr/>
        </p:nvSpPr>
        <p:spPr>
          <a:xfrm>
            <a:off x="4246047" y="3940180"/>
            <a:ext cx="354585" cy="276999"/>
          </a:xfrm>
          <a:prstGeom prst="rect">
            <a:avLst/>
          </a:prstGeom>
          <a:noFill/>
        </p:spPr>
        <p:txBody>
          <a:bodyPr wrap="none" rtlCol="0">
            <a:spAutoFit/>
          </a:bodyPr>
          <a:lstStyle/>
          <a:p>
            <a:pPr algn="ctr"/>
            <a:r>
              <a:rPr lang="de-DE" sz="1200"/>
              <a:t>42</a:t>
            </a:r>
          </a:p>
        </p:txBody>
      </p:sp>
      <p:sp>
        <p:nvSpPr>
          <p:cNvPr id="132" name="Textfeld 131">
            <a:extLst>
              <a:ext uri="{FF2B5EF4-FFF2-40B4-BE49-F238E27FC236}">
                <a16:creationId xmlns:a16="http://schemas.microsoft.com/office/drawing/2014/main" id="{74B9E187-3A70-4234-8E5D-BA5C17107ABE}"/>
              </a:ext>
            </a:extLst>
          </p:cNvPr>
          <p:cNvSpPr txBox="1"/>
          <p:nvPr/>
        </p:nvSpPr>
        <p:spPr>
          <a:xfrm>
            <a:off x="4486232" y="3939716"/>
            <a:ext cx="354585" cy="276999"/>
          </a:xfrm>
          <a:prstGeom prst="rect">
            <a:avLst/>
          </a:prstGeom>
          <a:noFill/>
        </p:spPr>
        <p:txBody>
          <a:bodyPr wrap="none" rtlCol="0">
            <a:spAutoFit/>
          </a:bodyPr>
          <a:lstStyle/>
          <a:p>
            <a:pPr algn="ctr"/>
            <a:r>
              <a:rPr lang="de-DE" sz="1200"/>
              <a:t>45</a:t>
            </a:r>
          </a:p>
        </p:txBody>
      </p:sp>
      <p:sp>
        <p:nvSpPr>
          <p:cNvPr id="133" name="Textfeld 132">
            <a:extLst>
              <a:ext uri="{FF2B5EF4-FFF2-40B4-BE49-F238E27FC236}">
                <a16:creationId xmlns:a16="http://schemas.microsoft.com/office/drawing/2014/main" id="{AC24792F-9EC0-4F56-A64B-40F5734BE170}"/>
              </a:ext>
            </a:extLst>
          </p:cNvPr>
          <p:cNvSpPr txBox="1"/>
          <p:nvPr/>
        </p:nvSpPr>
        <p:spPr>
          <a:xfrm>
            <a:off x="4714831" y="3940908"/>
            <a:ext cx="354585" cy="276999"/>
          </a:xfrm>
          <a:prstGeom prst="rect">
            <a:avLst/>
          </a:prstGeom>
          <a:noFill/>
        </p:spPr>
        <p:txBody>
          <a:bodyPr wrap="none" rtlCol="0">
            <a:spAutoFit/>
          </a:bodyPr>
          <a:lstStyle/>
          <a:p>
            <a:pPr algn="ctr"/>
            <a:r>
              <a:rPr lang="de-DE" sz="1200"/>
              <a:t>48</a:t>
            </a:r>
          </a:p>
        </p:txBody>
      </p:sp>
      <p:sp>
        <p:nvSpPr>
          <p:cNvPr id="134" name="Textfeld 133">
            <a:extLst>
              <a:ext uri="{FF2B5EF4-FFF2-40B4-BE49-F238E27FC236}">
                <a16:creationId xmlns:a16="http://schemas.microsoft.com/office/drawing/2014/main" id="{EC3309E2-A537-4E5D-AB10-B6A972125800}"/>
              </a:ext>
            </a:extLst>
          </p:cNvPr>
          <p:cNvSpPr txBox="1"/>
          <p:nvPr/>
        </p:nvSpPr>
        <p:spPr>
          <a:xfrm>
            <a:off x="4946256" y="3940118"/>
            <a:ext cx="354585" cy="276999"/>
          </a:xfrm>
          <a:prstGeom prst="rect">
            <a:avLst/>
          </a:prstGeom>
          <a:noFill/>
        </p:spPr>
        <p:txBody>
          <a:bodyPr wrap="none" rtlCol="0">
            <a:spAutoFit/>
          </a:bodyPr>
          <a:lstStyle/>
          <a:p>
            <a:pPr algn="ctr"/>
            <a:r>
              <a:rPr lang="de-DE" sz="1200"/>
              <a:t>51</a:t>
            </a:r>
          </a:p>
        </p:txBody>
      </p:sp>
      <p:sp>
        <p:nvSpPr>
          <p:cNvPr id="135" name="Textfeld 134">
            <a:extLst>
              <a:ext uri="{FF2B5EF4-FFF2-40B4-BE49-F238E27FC236}">
                <a16:creationId xmlns:a16="http://schemas.microsoft.com/office/drawing/2014/main" id="{647AD90E-AF72-4379-AEA4-93B07CD9CB03}"/>
              </a:ext>
            </a:extLst>
          </p:cNvPr>
          <p:cNvSpPr txBox="1"/>
          <p:nvPr/>
        </p:nvSpPr>
        <p:spPr>
          <a:xfrm>
            <a:off x="5185439" y="3941709"/>
            <a:ext cx="354585" cy="276999"/>
          </a:xfrm>
          <a:prstGeom prst="rect">
            <a:avLst/>
          </a:prstGeom>
          <a:noFill/>
        </p:spPr>
        <p:txBody>
          <a:bodyPr wrap="none" rtlCol="0">
            <a:spAutoFit/>
          </a:bodyPr>
          <a:lstStyle/>
          <a:p>
            <a:pPr algn="ctr"/>
            <a:r>
              <a:rPr lang="de-DE" sz="1200"/>
              <a:t>54</a:t>
            </a:r>
          </a:p>
        </p:txBody>
      </p:sp>
      <p:sp>
        <p:nvSpPr>
          <p:cNvPr id="136" name="Textfeld 135">
            <a:extLst>
              <a:ext uri="{FF2B5EF4-FFF2-40B4-BE49-F238E27FC236}">
                <a16:creationId xmlns:a16="http://schemas.microsoft.com/office/drawing/2014/main" id="{AF9487AC-4E1F-412E-8156-B42BB4D7A98D}"/>
              </a:ext>
            </a:extLst>
          </p:cNvPr>
          <p:cNvSpPr txBox="1"/>
          <p:nvPr/>
        </p:nvSpPr>
        <p:spPr>
          <a:xfrm>
            <a:off x="5417241" y="3939716"/>
            <a:ext cx="354585" cy="276999"/>
          </a:xfrm>
          <a:prstGeom prst="rect">
            <a:avLst/>
          </a:prstGeom>
          <a:noFill/>
        </p:spPr>
        <p:txBody>
          <a:bodyPr wrap="none" rtlCol="0">
            <a:spAutoFit/>
          </a:bodyPr>
          <a:lstStyle/>
          <a:p>
            <a:pPr algn="ctr"/>
            <a:r>
              <a:rPr lang="de-DE" sz="1200"/>
              <a:t>57</a:t>
            </a:r>
          </a:p>
        </p:txBody>
      </p:sp>
      <p:sp>
        <p:nvSpPr>
          <p:cNvPr id="138" name="Textfeld 137">
            <a:extLst>
              <a:ext uri="{FF2B5EF4-FFF2-40B4-BE49-F238E27FC236}">
                <a16:creationId xmlns:a16="http://schemas.microsoft.com/office/drawing/2014/main" id="{86F5D8E3-4124-4039-8762-09B7D4605EAC}"/>
              </a:ext>
            </a:extLst>
          </p:cNvPr>
          <p:cNvSpPr txBox="1"/>
          <p:nvPr/>
        </p:nvSpPr>
        <p:spPr>
          <a:xfrm>
            <a:off x="2928020" y="4141394"/>
            <a:ext cx="819455" cy="307777"/>
          </a:xfrm>
          <a:prstGeom prst="rect">
            <a:avLst/>
          </a:prstGeom>
          <a:noFill/>
        </p:spPr>
        <p:txBody>
          <a:bodyPr wrap="none" rtlCol="0">
            <a:spAutoFit/>
          </a:bodyPr>
          <a:lstStyle/>
          <a:p>
            <a:r>
              <a:rPr lang="de-DE" sz="1400" b="1" err="1"/>
              <a:t>Months</a:t>
            </a:r>
            <a:endParaRPr lang="de-DE" sz="1400" b="1"/>
          </a:p>
        </p:txBody>
      </p:sp>
      <p:sp>
        <p:nvSpPr>
          <p:cNvPr id="139" name="Textfeld 138">
            <a:extLst>
              <a:ext uri="{FF2B5EF4-FFF2-40B4-BE49-F238E27FC236}">
                <a16:creationId xmlns:a16="http://schemas.microsoft.com/office/drawing/2014/main" id="{CC46490C-F6E3-484B-A08E-A213E64F9207}"/>
              </a:ext>
            </a:extLst>
          </p:cNvPr>
          <p:cNvSpPr txBox="1"/>
          <p:nvPr/>
        </p:nvSpPr>
        <p:spPr>
          <a:xfrm rot="16200000">
            <a:off x="-740482" y="2752347"/>
            <a:ext cx="2452916" cy="307777"/>
          </a:xfrm>
          <a:prstGeom prst="rect">
            <a:avLst/>
          </a:prstGeom>
          <a:noFill/>
        </p:spPr>
        <p:txBody>
          <a:bodyPr wrap="none" rtlCol="0">
            <a:spAutoFit/>
          </a:bodyPr>
          <a:lstStyle/>
          <a:p>
            <a:r>
              <a:rPr lang="de-DE" sz="1400" b="1" err="1"/>
              <a:t>Cumulative</a:t>
            </a:r>
            <a:r>
              <a:rPr lang="de-DE" sz="1400" b="1"/>
              <a:t> Event Rate (%)</a:t>
            </a:r>
          </a:p>
        </p:txBody>
      </p:sp>
      <p:sp>
        <p:nvSpPr>
          <p:cNvPr id="140" name="Textfeld 139">
            <a:extLst>
              <a:ext uri="{FF2B5EF4-FFF2-40B4-BE49-F238E27FC236}">
                <a16:creationId xmlns:a16="http://schemas.microsoft.com/office/drawing/2014/main" id="{0B2B8F54-0D26-4519-80FB-BA0E6883EC79}"/>
              </a:ext>
            </a:extLst>
          </p:cNvPr>
          <p:cNvSpPr txBox="1"/>
          <p:nvPr/>
        </p:nvSpPr>
        <p:spPr>
          <a:xfrm>
            <a:off x="1109387" y="1823939"/>
            <a:ext cx="2090637" cy="430887"/>
          </a:xfrm>
          <a:prstGeom prst="rect">
            <a:avLst/>
          </a:prstGeom>
          <a:noFill/>
        </p:spPr>
        <p:txBody>
          <a:bodyPr wrap="none" rtlCol="0">
            <a:spAutoFit/>
          </a:bodyPr>
          <a:lstStyle/>
          <a:p>
            <a:r>
              <a:rPr lang="de-DE" sz="1100" err="1"/>
              <a:t>Acala:Ibru</a:t>
            </a:r>
            <a:endParaRPr lang="de-DE" sz="1100"/>
          </a:p>
          <a:p>
            <a:r>
              <a:rPr lang="de-DE" sz="1100"/>
              <a:t>HR (95% CI): 0.37 (0.20, 0.67)</a:t>
            </a:r>
          </a:p>
        </p:txBody>
      </p:sp>
      <p:sp>
        <p:nvSpPr>
          <p:cNvPr id="141" name="Textfeld 140">
            <a:extLst>
              <a:ext uri="{FF2B5EF4-FFF2-40B4-BE49-F238E27FC236}">
                <a16:creationId xmlns:a16="http://schemas.microsoft.com/office/drawing/2014/main" id="{69E5C8C1-6723-4D4C-BB1F-2C907F2BF541}"/>
              </a:ext>
            </a:extLst>
          </p:cNvPr>
          <p:cNvSpPr txBox="1"/>
          <p:nvPr/>
        </p:nvSpPr>
        <p:spPr>
          <a:xfrm>
            <a:off x="5080923" y="1821159"/>
            <a:ext cx="538930" cy="261610"/>
          </a:xfrm>
          <a:prstGeom prst="rect">
            <a:avLst/>
          </a:prstGeom>
          <a:noFill/>
        </p:spPr>
        <p:txBody>
          <a:bodyPr wrap="none" rtlCol="0">
            <a:spAutoFit/>
          </a:bodyPr>
          <a:lstStyle/>
          <a:p>
            <a:r>
              <a:rPr lang="de-DE" sz="1100" err="1"/>
              <a:t>Acala</a:t>
            </a:r>
            <a:endParaRPr lang="de-DE" sz="1100"/>
          </a:p>
        </p:txBody>
      </p:sp>
      <p:sp>
        <p:nvSpPr>
          <p:cNvPr id="142" name="Textfeld 141">
            <a:extLst>
              <a:ext uri="{FF2B5EF4-FFF2-40B4-BE49-F238E27FC236}">
                <a16:creationId xmlns:a16="http://schemas.microsoft.com/office/drawing/2014/main" id="{6FFC9D12-D920-4C55-84F4-4F39F6959756}"/>
              </a:ext>
            </a:extLst>
          </p:cNvPr>
          <p:cNvSpPr txBox="1"/>
          <p:nvPr/>
        </p:nvSpPr>
        <p:spPr>
          <a:xfrm>
            <a:off x="5081068" y="1967703"/>
            <a:ext cx="426720" cy="261610"/>
          </a:xfrm>
          <a:prstGeom prst="rect">
            <a:avLst/>
          </a:prstGeom>
          <a:noFill/>
        </p:spPr>
        <p:txBody>
          <a:bodyPr wrap="none" rtlCol="0">
            <a:spAutoFit/>
          </a:bodyPr>
          <a:lstStyle/>
          <a:p>
            <a:r>
              <a:rPr lang="de-DE" sz="1100" err="1"/>
              <a:t>Ibru</a:t>
            </a:r>
            <a:endParaRPr lang="de-DE" sz="1100"/>
          </a:p>
        </p:txBody>
      </p:sp>
      <p:cxnSp>
        <p:nvCxnSpPr>
          <p:cNvPr id="143" name="Gerader Verbinder 142">
            <a:extLst>
              <a:ext uri="{FF2B5EF4-FFF2-40B4-BE49-F238E27FC236}">
                <a16:creationId xmlns:a16="http://schemas.microsoft.com/office/drawing/2014/main" id="{FECA7389-0DF5-4217-944A-79147E603762}"/>
              </a:ext>
            </a:extLst>
          </p:cNvPr>
          <p:cNvCxnSpPr/>
          <p:nvPr/>
        </p:nvCxnSpPr>
        <p:spPr>
          <a:xfrm flipH="1">
            <a:off x="4942489" y="2093745"/>
            <a:ext cx="19081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4" name="Gerader Verbinder 143">
            <a:extLst>
              <a:ext uri="{FF2B5EF4-FFF2-40B4-BE49-F238E27FC236}">
                <a16:creationId xmlns:a16="http://schemas.microsoft.com/office/drawing/2014/main" id="{AE113B32-441A-47F0-B24F-39C46C417645}"/>
              </a:ext>
            </a:extLst>
          </p:cNvPr>
          <p:cNvCxnSpPr/>
          <p:nvPr/>
        </p:nvCxnSpPr>
        <p:spPr>
          <a:xfrm flipH="1">
            <a:off x="4942489" y="1973228"/>
            <a:ext cx="190818"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619CE109-B508-4483-BE28-610A707FE680}"/>
              </a:ext>
            </a:extLst>
          </p:cNvPr>
          <p:cNvCxnSpPr>
            <a:cxnSpLocks/>
          </p:cNvCxnSpPr>
          <p:nvPr/>
        </p:nvCxnSpPr>
        <p:spPr>
          <a:xfrm>
            <a:off x="1071547" y="3928739"/>
            <a:ext cx="453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4" name="Grafik 153">
            <a:extLst>
              <a:ext uri="{FF2B5EF4-FFF2-40B4-BE49-F238E27FC236}">
                <a16:creationId xmlns:a16="http://schemas.microsoft.com/office/drawing/2014/main" id="{169D6C32-644D-40A1-ABC7-318C5B4002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68655" y="3502394"/>
            <a:ext cx="4416171" cy="382905"/>
          </a:xfrm>
          <a:prstGeom prst="rect">
            <a:avLst/>
          </a:prstGeom>
        </p:spPr>
      </p:pic>
      <p:cxnSp>
        <p:nvCxnSpPr>
          <p:cNvPr id="4" name="Gerader Verbinder 3">
            <a:extLst>
              <a:ext uri="{FF2B5EF4-FFF2-40B4-BE49-F238E27FC236}">
                <a16:creationId xmlns:a16="http://schemas.microsoft.com/office/drawing/2014/main" id="{5E6FCDFA-672B-49FE-BCFD-CFA954773F44}"/>
              </a:ext>
            </a:extLst>
          </p:cNvPr>
          <p:cNvCxnSpPr/>
          <p:nvPr/>
        </p:nvCxnSpPr>
        <p:spPr>
          <a:xfrm>
            <a:off x="6906846" y="1865997"/>
            <a:ext cx="0" cy="2063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8D5409D5-7CEB-4007-8098-5F01F284644D}"/>
              </a:ext>
            </a:extLst>
          </p:cNvPr>
          <p:cNvCxnSpPr>
            <a:cxnSpLocks/>
          </p:cNvCxnSpPr>
          <p:nvPr/>
        </p:nvCxnSpPr>
        <p:spPr>
          <a:xfrm>
            <a:off x="6897322" y="3932128"/>
            <a:ext cx="4766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DBB512AC-0223-474E-9207-984112FE4B95}"/>
              </a:ext>
            </a:extLst>
          </p:cNvPr>
          <p:cNvCxnSpPr/>
          <p:nvPr/>
        </p:nvCxnSpPr>
        <p:spPr>
          <a:xfrm flipH="1">
            <a:off x="6856840" y="3493978"/>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91AC5D61-53AB-4A14-8F32-24C1EC0B3788}"/>
              </a:ext>
            </a:extLst>
          </p:cNvPr>
          <p:cNvCxnSpPr/>
          <p:nvPr/>
        </p:nvCxnSpPr>
        <p:spPr>
          <a:xfrm flipH="1">
            <a:off x="6856840" y="3894029"/>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C5D6B6B9-6D61-42AB-97AE-98976E4B6D80}"/>
              </a:ext>
            </a:extLst>
          </p:cNvPr>
          <p:cNvCxnSpPr/>
          <p:nvPr/>
        </p:nvCxnSpPr>
        <p:spPr>
          <a:xfrm flipH="1">
            <a:off x="6856840" y="308440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4B5E1B76-A26B-43A1-9225-AB94C1A5E85D}"/>
              </a:ext>
            </a:extLst>
          </p:cNvPr>
          <p:cNvCxnSpPr/>
          <p:nvPr/>
        </p:nvCxnSpPr>
        <p:spPr>
          <a:xfrm flipH="1">
            <a:off x="6856840" y="2689109"/>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955E8C0D-4605-4B4C-947B-4A8972919F10}"/>
              </a:ext>
            </a:extLst>
          </p:cNvPr>
          <p:cNvCxnSpPr/>
          <p:nvPr/>
        </p:nvCxnSpPr>
        <p:spPr>
          <a:xfrm flipH="1">
            <a:off x="6856840" y="2279530"/>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2C045A4A-92CB-4E17-AFC9-18D430BF6969}"/>
              </a:ext>
            </a:extLst>
          </p:cNvPr>
          <p:cNvCxnSpPr/>
          <p:nvPr/>
        </p:nvCxnSpPr>
        <p:spPr>
          <a:xfrm flipH="1">
            <a:off x="6856840" y="187551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255C72E2-AA2B-415F-AA0F-E5133A883BA1}"/>
              </a:ext>
            </a:extLst>
          </p:cNvPr>
          <p:cNvCxnSpPr>
            <a:cxnSpLocks/>
          </p:cNvCxnSpPr>
          <p:nvPr/>
        </p:nvCxnSpPr>
        <p:spPr>
          <a:xfrm rot="5400000" flipH="1">
            <a:off x="6949709"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E2E8E2C-8968-4C45-AAF3-B2CA0359C3FA}"/>
              </a:ext>
            </a:extLst>
          </p:cNvPr>
          <p:cNvCxnSpPr>
            <a:cxnSpLocks/>
          </p:cNvCxnSpPr>
          <p:nvPr/>
        </p:nvCxnSpPr>
        <p:spPr>
          <a:xfrm rot="5400000" flipH="1">
            <a:off x="7190219"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F5DE4CCF-7C53-4357-82A0-26F575CDE091}"/>
              </a:ext>
            </a:extLst>
          </p:cNvPr>
          <p:cNvCxnSpPr>
            <a:cxnSpLocks/>
          </p:cNvCxnSpPr>
          <p:nvPr/>
        </p:nvCxnSpPr>
        <p:spPr>
          <a:xfrm rot="5400000" flipH="1">
            <a:off x="7421202"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6E16BACF-21FB-4095-B0C2-04EB64EA80BF}"/>
              </a:ext>
            </a:extLst>
          </p:cNvPr>
          <p:cNvCxnSpPr>
            <a:cxnSpLocks/>
          </p:cNvCxnSpPr>
          <p:nvPr/>
        </p:nvCxnSpPr>
        <p:spPr>
          <a:xfrm rot="5400000" flipH="1">
            <a:off x="7659327"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BED4C865-E799-4F3F-9AA3-D87CE318F909}"/>
              </a:ext>
            </a:extLst>
          </p:cNvPr>
          <p:cNvCxnSpPr>
            <a:cxnSpLocks/>
          </p:cNvCxnSpPr>
          <p:nvPr/>
        </p:nvCxnSpPr>
        <p:spPr>
          <a:xfrm rot="5400000" flipH="1">
            <a:off x="7890313"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79434900-ABC2-496B-A71B-B085BCFEB54D}"/>
              </a:ext>
            </a:extLst>
          </p:cNvPr>
          <p:cNvCxnSpPr>
            <a:cxnSpLocks/>
          </p:cNvCxnSpPr>
          <p:nvPr/>
        </p:nvCxnSpPr>
        <p:spPr>
          <a:xfrm rot="5400000" flipH="1">
            <a:off x="8123676"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F37E6A00-002F-4645-99D2-3DB5E75217B8}"/>
              </a:ext>
            </a:extLst>
          </p:cNvPr>
          <p:cNvCxnSpPr>
            <a:cxnSpLocks/>
          </p:cNvCxnSpPr>
          <p:nvPr/>
        </p:nvCxnSpPr>
        <p:spPr>
          <a:xfrm rot="5400000" flipH="1">
            <a:off x="8352281"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FA00FFEC-C8D4-49A4-9ABF-AB1CE189336B}"/>
              </a:ext>
            </a:extLst>
          </p:cNvPr>
          <p:cNvCxnSpPr>
            <a:cxnSpLocks/>
          </p:cNvCxnSpPr>
          <p:nvPr/>
        </p:nvCxnSpPr>
        <p:spPr>
          <a:xfrm rot="5400000" flipH="1">
            <a:off x="8590408"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49231C5B-F7B4-4D67-94BF-0164D0B302BD}"/>
              </a:ext>
            </a:extLst>
          </p:cNvPr>
          <p:cNvCxnSpPr>
            <a:cxnSpLocks/>
          </p:cNvCxnSpPr>
          <p:nvPr/>
        </p:nvCxnSpPr>
        <p:spPr>
          <a:xfrm rot="5400000" flipH="1">
            <a:off x="8828726"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E6844670-501B-435A-AE30-F4B9614D9091}"/>
              </a:ext>
            </a:extLst>
          </p:cNvPr>
          <p:cNvCxnSpPr>
            <a:cxnSpLocks/>
          </p:cNvCxnSpPr>
          <p:nvPr/>
        </p:nvCxnSpPr>
        <p:spPr>
          <a:xfrm rot="5400000" flipH="1">
            <a:off x="9059712"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880DA3E2-09EB-40B3-93EF-077C090528F2}"/>
              </a:ext>
            </a:extLst>
          </p:cNvPr>
          <p:cNvCxnSpPr>
            <a:cxnSpLocks/>
          </p:cNvCxnSpPr>
          <p:nvPr/>
        </p:nvCxnSpPr>
        <p:spPr>
          <a:xfrm rot="5400000" flipH="1">
            <a:off x="9290695"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23BB6ADE-CD56-49FF-B7AD-35BC24499114}"/>
              </a:ext>
            </a:extLst>
          </p:cNvPr>
          <p:cNvCxnSpPr>
            <a:cxnSpLocks/>
          </p:cNvCxnSpPr>
          <p:nvPr/>
        </p:nvCxnSpPr>
        <p:spPr>
          <a:xfrm rot="5400000" flipH="1">
            <a:off x="9524059"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AA11B6DA-CAAF-4723-90DA-67CD614F31A0}"/>
              </a:ext>
            </a:extLst>
          </p:cNvPr>
          <p:cNvCxnSpPr>
            <a:cxnSpLocks/>
          </p:cNvCxnSpPr>
          <p:nvPr/>
        </p:nvCxnSpPr>
        <p:spPr>
          <a:xfrm rot="5400000" flipH="1">
            <a:off x="9762184"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EE3BE464-6543-4BA7-B1EF-D813082CF4EE}"/>
              </a:ext>
            </a:extLst>
          </p:cNvPr>
          <p:cNvCxnSpPr>
            <a:cxnSpLocks/>
          </p:cNvCxnSpPr>
          <p:nvPr/>
        </p:nvCxnSpPr>
        <p:spPr>
          <a:xfrm rot="5400000" flipH="1">
            <a:off x="9993167"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D7CE644E-C9AE-49D6-B18F-BBC6F4BCB58F}"/>
              </a:ext>
            </a:extLst>
          </p:cNvPr>
          <p:cNvCxnSpPr>
            <a:cxnSpLocks/>
          </p:cNvCxnSpPr>
          <p:nvPr/>
        </p:nvCxnSpPr>
        <p:spPr>
          <a:xfrm rot="5400000" flipH="1">
            <a:off x="10224150"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513A41A9-92DA-41B0-8D9E-B757C2C395F2}"/>
              </a:ext>
            </a:extLst>
          </p:cNvPr>
          <p:cNvCxnSpPr>
            <a:cxnSpLocks/>
          </p:cNvCxnSpPr>
          <p:nvPr/>
        </p:nvCxnSpPr>
        <p:spPr>
          <a:xfrm rot="5400000" flipH="1">
            <a:off x="10462275"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61ED7289-D0EE-470E-9F31-BBB46AD1EB6A}"/>
              </a:ext>
            </a:extLst>
          </p:cNvPr>
          <p:cNvCxnSpPr>
            <a:cxnSpLocks/>
          </p:cNvCxnSpPr>
          <p:nvPr/>
        </p:nvCxnSpPr>
        <p:spPr>
          <a:xfrm rot="5400000" flipH="1">
            <a:off x="10690875"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C0F36B39-E704-4862-83AB-A1AC12706A02}"/>
              </a:ext>
            </a:extLst>
          </p:cNvPr>
          <p:cNvCxnSpPr>
            <a:cxnSpLocks/>
          </p:cNvCxnSpPr>
          <p:nvPr/>
        </p:nvCxnSpPr>
        <p:spPr>
          <a:xfrm rot="5400000" flipH="1">
            <a:off x="10921856"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6A1DF1A9-2A30-40C5-9794-EF7EB9D2B6E1}"/>
              </a:ext>
            </a:extLst>
          </p:cNvPr>
          <p:cNvCxnSpPr>
            <a:cxnSpLocks/>
          </p:cNvCxnSpPr>
          <p:nvPr/>
        </p:nvCxnSpPr>
        <p:spPr>
          <a:xfrm rot="5400000" flipH="1">
            <a:off x="11162362"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4468F1AA-27A1-494E-9005-1461A7A1AA64}"/>
              </a:ext>
            </a:extLst>
          </p:cNvPr>
          <p:cNvCxnSpPr>
            <a:cxnSpLocks/>
          </p:cNvCxnSpPr>
          <p:nvPr/>
        </p:nvCxnSpPr>
        <p:spPr>
          <a:xfrm rot="5400000" flipH="1">
            <a:off x="11393343"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7E01E47F-AE54-4109-82B5-85BE81F42F23}"/>
              </a:ext>
            </a:extLst>
          </p:cNvPr>
          <p:cNvCxnSpPr>
            <a:cxnSpLocks/>
          </p:cNvCxnSpPr>
          <p:nvPr/>
        </p:nvCxnSpPr>
        <p:spPr>
          <a:xfrm rot="5400000" flipH="1">
            <a:off x="11626705" y="3957131"/>
            <a:ext cx="50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id="{124131B6-D68B-4B15-8733-6A08E7A0DF16}"/>
              </a:ext>
            </a:extLst>
          </p:cNvPr>
          <p:cNvSpPr txBox="1"/>
          <p:nvPr/>
        </p:nvSpPr>
        <p:spPr>
          <a:xfrm>
            <a:off x="6638139" y="3763224"/>
            <a:ext cx="269626" cy="276999"/>
          </a:xfrm>
          <a:prstGeom prst="rect">
            <a:avLst/>
          </a:prstGeom>
          <a:noFill/>
        </p:spPr>
        <p:txBody>
          <a:bodyPr wrap="none" rtlCol="0">
            <a:spAutoFit/>
          </a:bodyPr>
          <a:lstStyle/>
          <a:p>
            <a:pPr algn="r"/>
            <a:r>
              <a:rPr lang="de-DE" sz="1200"/>
              <a:t>0</a:t>
            </a:r>
          </a:p>
        </p:txBody>
      </p:sp>
      <p:sp>
        <p:nvSpPr>
          <p:cNvPr id="46" name="Textfeld 45">
            <a:extLst>
              <a:ext uri="{FF2B5EF4-FFF2-40B4-BE49-F238E27FC236}">
                <a16:creationId xmlns:a16="http://schemas.microsoft.com/office/drawing/2014/main" id="{60E1E5A1-D667-4E22-93C4-BB7069FA7C82}"/>
              </a:ext>
            </a:extLst>
          </p:cNvPr>
          <p:cNvSpPr txBox="1"/>
          <p:nvPr/>
        </p:nvSpPr>
        <p:spPr>
          <a:xfrm>
            <a:off x="6553181" y="3361061"/>
            <a:ext cx="354584" cy="276999"/>
          </a:xfrm>
          <a:prstGeom prst="rect">
            <a:avLst/>
          </a:prstGeom>
          <a:noFill/>
        </p:spPr>
        <p:txBody>
          <a:bodyPr wrap="none" rtlCol="0">
            <a:spAutoFit/>
          </a:bodyPr>
          <a:lstStyle/>
          <a:p>
            <a:pPr algn="r"/>
            <a:r>
              <a:rPr lang="de-DE" sz="1200"/>
              <a:t>10</a:t>
            </a:r>
          </a:p>
        </p:txBody>
      </p:sp>
      <p:sp>
        <p:nvSpPr>
          <p:cNvPr id="47" name="Textfeld 46">
            <a:extLst>
              <a:ext uri="{FF2B5EF4-FFF2-40B4-BE49-F238E27FC236}">
                <a16:creationId xmlns:a16="http://schemas.microsoft.com/office/drawing/2014/main" id="{795AB133-95E4-4AB8-B65C-9AA16F714F01}"/>
              </a:ext>
            </a:extLst>
          </p:cNvPr>
          <p:cNvSpPr txBox="1"/>
          <p:nvPr/>
        </p:nvSpPr>
        <p:spPr>
          <a:xfrm>
            <a:off x="6553181" y="2951835"/>
            <a:ext cx="354584" cy="276999"/>
          </a:xfrm>
          <a:prstGeom prst="rect">
            <a:avLst/>
          </a:prstGeom>
          <a:noFill/>
        </p:spPr>
        <p:txBody>
          <a:bodyPr wrap="none" rtlCol="0">
            <a:spAutoFit/>
          </a:bodyPr>
          <a:lstStyle/>
          <a:p>
            <a:pPr algn="r"/>
            <a:r>
              <a:rPr lang="de-DE" sz="1200"/>
              <a:t>20</a:t>
            </a:r>
          </a:p>
        </p:txBody>
      </p:sp>
      <p:sp>
        <p:nvSpPr>
          <p:cNvPr id="48" name="Textfeld 47">
            <a:extLst>
              <a:ext uri="{FF2B5EF4-FFF2-40B4-BE49-F238E27FC236}">
                <a16:creationId xmlns:a16="http://schemas.microsoft.com/office/drawing/2014/main" id="{7634CADD-5F94-4881-84AC-309C9F113BBB}"/>
              </a:ext>
            </a:extLst>
          </p:cNvPr>
          <p:cNvSpPr txBox="1"/>
          <p:nvPr/>
        </p:nvSpPr>
        <p:spPr>
          <a:xfrm>
            <a:off x="6553181" y="2556547"/>
            <a:ext cx="354584" cy="276999"/>
          </a:xfrm>
          <a:prstGeom prst="rect">
            <a:avLst/>
          </a:prstGeom>
          <a:noFill/>
        </p:spPr>
        <p:txBody>
          <a:bodyPr wrap="none" rtlCol="0">
            <a:spAutoFit/>
          </a:bodyPr>
          <a:lstStyle/>
          <a:p>
            <a:pPr algn="r"/>
            <a:r>
              <a:rPr lang="de-DE" sz="1200"/>
              <a:t>30</a:t>
            </a:r>
          </a:p>
        </p:txBody>
      </p:sp>
      <p:sp>
        <p:nvSpPr>
          <p:cNvPr id="49" name="Textfeld 48">
            <a:extLst>
              <a:ext uri="{FF2B5EF4-FFF2-40B4-BE49-F238E27FC236}">
                <a16:creationId xmlns:a16="http://schemas.microsoft.com/office/drawing/2014/main" id="{20DCCBEA-9BD5-4F7F-9772-55885F0D2B2F}"/>
              </a:ext>
            </a:extLst>
          </p:cNvPr>
          <p:cNvSpPr txBox="1"/>
          <p:nvPr/>
        </p:nvSpPr>
        <p:spPr>
          <a:xfrm>
            <a:off x="6553181" y="2148725"/>
            <a:ext cx="354584" cy="276999"/>
          </a:xfrm>
          <a:prstGeom prst="rect">
            <a:avLst/>
          </a:prstGeom>
          <a:noFill/>
        </p:spPr>
        <p:txBody>
          <a:bodyPr wrap="none" rtlCol="0">
            <a:spAutoFit/>
          </a:bodyPr>
          <a:lstStyle/>
          <a:p>
            <a:pPr algn="r"/>
            <a:r>
              <a:rPr lang="de-DE" sz="1200"/>
              <a:t>40</a:t>
            </a:r>
          </a:p>
        </p:txBody>
      </p:sp>
      <p:sp>
        <p:nvSpPr>
          <p:cNvPr id="50" name="Textfeld 49">
            <a:extLst>
              <a:ext uri="{FF2B5EF4-FFF2-40B4-BE49-F238E27FC236}">
                <a16:creationId xmlns:a16="http://schemas.microsoft.com/office/drawing/2014/main" id="{C48CD17B-A485-4894-859A-B68E2C07A545}"/>
              </a:ext>
            </a:extLst>
          </p:cNvPr>
          <p:cNvSpPr txBox="1"/>
          <p:nvPr/>
        </p:nvSpPr>
        <p:spPr>
          <a:xfrm>
            <a:off x="6553181" y="1742087"/>
            <a:ext cx="354584" cy="276999"/>
          </a:xfrm>
          <a:prstGeom prst="rect">
            <a:avLst/>
          </a:prstGeom>
          <a:noFill/>
        </p:spPr>
        <p:txBody>
          <a:bodyPr wrap="none" rtlCol="0">
            <a:spAutoFit/>
          </a:bodyPr>
          <a:lstStyle/>
          <a:p>
            <a:pPr algn="r"/>
            <a:r>
              <a:rPr lang="de-DE" sz="1200"/>
              <a:t>50</a:t>
            </a:r>
          </a:p>
        </p:txBody>
      </p:sp>
      <p:sp>
        <p:nvSpPr>
          <p:cNvPr id="51" name="Textfeld 50">
            <a:extLst>
              <a:ext uri="{FF2B5EF4-FFF2-40B4-BE49-F238E27FC236}">
                <a16:creationId xmlns:a16="http://schemas.microsoft.com/office/drawing/2014/main" id="{71E7F945-BA40-4DDF-A233-CBC17133762E}"/>
              </a:ext>
            </a:extLst>
          </p:cNvPr>
          <p:cNvSpPr txBox="1"/>
          <p:nvPr/>
        </p:nvSpPr>
        <p:spPr>
          <a:xfrm>
            <a:off x="6842280" y="3939716"/>
            <a:ext cx="269626" cy="276999"/>
          </a:xfrm>
          <a:prstGeom prst="rect">
            <a:avLst/>
          </a:prstGeom>
          <a:noFill/>
        </p:spPr>
        <p:txBody>
          <a:bodyPr wrap="none" rtlCol="0">
            <a:spAutoFit/>
          </a:bodyPr>
          <a:lstStyle/>
          <a:p>
            <a:pPr algn="ctr"/>
            <a:r>
              <a:rPr lang="de-DE" sz="1200"/>
              <a:t>0</a:t>
            </a:r>
          </a:p>
        </p:txBody>
      </p:sp>
      <p:sp>
        <p:nvSpPr>
          <p:cNvPr id="52" name="Textfeld 51">
            <a:extLst>
              <a:ext uri="{FF2B5EF4-FFF2-40B4-BE49-F238E27FC236}">
                <a16:creationId xmlns:a16="http://schemas.microsoft.com/office/drawing/2014/main" id="{6C270E91-7F4F-4E3C-BAA9-7076C91ADEDC}"/>
              </a:ext>
            </a:extLst>
          </p:cNvPr>
          <p:cNvSpPr txBox="1"/>
          <p:nvPr/>
        </p:nvSpPr>
        <p:spPr>
          <a:xfrm>
            <a:off x="7080403" y="3939716"/>
            <a:ext cx="269626" cy="276999"/>
          </a:xfrm>
          <a:prstGeom prst="rect">
            <a:avLst/>
          </a:prstGeom>
          <a:noFill/>
        </p:spPr>
        <p:txBody>
          <a:bodyPr wrap="none" rtlCol="0">
            <a:spAutoFit/>
          </a:bodyPr>
          <a:lstStyle/>
          <a:p>
            <a:pPr algn="ctr"/>
            <a:r>
              <a:rPr lang="de-DE" sz="1200"/>
              <a:t>3</a:t>
            </a:r>
          </a:p>
        </p:txBody>
      </p:sp>
      <p:sp>
        <p:nvSpPr>
          <p:cNvPr id="53" name="Textfeld 52">
            <a:extLst>
              <a:ext uri="{FF2B5EF4-FFF2-40B4-BE49-F238E27FC236}">
                <a16:creationId xmlns:a16="http://schemas.microsoft.com/office/drawing/2014/main" id="{D6518DE6-20B8-4659-A8D7-C83CD5C52311}"/>
              </a:ext>
            </a:extLst>
          </p:cNvPr>
          <p:cNvSpPr txBox="1"/>
          <p:nvPr/>
        </p:nvSpPr>
        <p:spPr>
          <a:xfrm>
            <a:off x="7314079" y="3939716"/>
            <a:ext cx="269626" cy="276999"/>
          </a:xfrm>
          <a:prstGeom prst="rect">
            <a:avLst/>
          </a:prstGeom>
          <a:noFill/>
        </p:spPr>
        <p:txBody>
          <a:bodyPr wrap="none" rtlCol="0">
            <a:spAutoFit/>
          </a:bodyPr>
          <a:lstStyle/>
          <a:p>
            <a:pPr algn="ctr"/>
            <a:r>
              <a:rPr lang="de-DE" sz="1200"/>
              <a:t>6</a:t>
            </a:r>
          </a:p>
        </p:txBody>
      </p:sp>
      <p:sp>
        <p:nvSpPr>
          <p:cNvPr id="54" name="Textfeld 53">
            <a:extLst>
              <a:ext uri="{FF2B5EF4-FFF2-40B4-BE49-F238E27FC236}">
                <a16:creationId xmlns:a16="http://schemas.microsoft.com/office/drawing/2014/main" id="{805E4E78-ABEA-4C6B-AB87-CAF7F00BA556}"/>
              </a:ext>
            </a:extLst>
          </p:cNvPr>
          <p:cNvSpPr txBox="1"/>
          <p:nvPr/>
        </p:nvSpPr>
        <p:spPr>
          <a:xfrm>
            <a:off x="7552203" y="3939716"/>
            <a:ext cx="269626" cy="276999"/>
          </a:xfrm>
          <a:prstGeom prst="rect">
            <a:avLst/>
          </a:prstGeom>
          <a:noFill/>
        </p:spPr>
        <p:txBody>
          <a:bodyPr wrap="none" rtlCol="0">
            <a:spAutoFit/>
          </a:bodyPr>
          <a:lstStyle/>
          <a:p>
            <a:pPr algn="ctr"/>
            <a:r>
              <a:rPr lang="de-DE" sz="1200"/>
              <a:t>9</a:t>
            </a:r>
          </a:p>
        </p:txBody>
      </p:sp>
      <p:sp>
        <p:nvSpPr>
          <p:cNvPr id="55" name="Textfeld 54">
            <a:extLst>
              <a:ext uri="{FF2B5EF4-FFF2-40B4-BE49-F238E27FC236}">
                <a16:creationId xmlns:a16="http://schemas.microsoft.com/office/drawing/2014/main" id="{6BE86918-220A-4652-B01A-BFCA21CF3918}"/>
              </a:ext>
            </a:extLst>
          </p:cNvPr>
          <p:cNvSpPr txBox="1"/>
          <p:nvPr/>
        </p:nvSpPr>
        <p:spPr>
          <a:xfrm>
            <a:off x="7739886" y="3939716"/>
            <a:ext cx="354585" cy="276999"/>
          </a:xfrm>
          <a:prstGeom prst="rect">
            <a:avLst/>
          </a:prstGeom>
          <a:noFill/>
        </p:spPr>
        <p:txBody>
          <a:bodyPr wrap="none" rtlCol="0">
            <a:spAutoFit/>
          </a:bodyPr>
          <a:lstStyle/>
          <a:p>
            <a:pPr algn="ctr"/>
            <a:r>
              <a:rPr lang="de-DE" sz="1200"/>
              <a:t>12</a:t>
            </a:r>
          </a:p>
        </p:txBody>
      </p:sp>
      <p:sp>
        <p:nvSpPr>
          <p:cNvPr id="56" name="Textfeld 55">
            <a:extLst>
              <a:ext uri="{FF2B5EF4-FFF2-40B4-BE49-F238E27FC236}">
                <a16:creationId xmlns:a16="http://schemas.microsoft.com/office/drawing/2014/main" id="{3B0DE39D-5062-4AB7-868B-E23227B9B470}"/>
              </a:ext>
            </a:extLst>
          </p:cNvPr>
          <p:cNvSpPr txBox="1"/>
          <p:nvPr/>
        </p:nvSpPr>
        <p:spPr>
          <a:xfrm>
            <a:off x="7974069" y="3939716"/>
            <a:ext cx="354585" cy="276999"/>
          </a:xfrm>
          <a:prstGeom prst="rect">
            <a:avLst/>
          </a:prstGeom>
          <a:noFill/>
        </p:spPr>
        <p:txBody>
          <a:bodyPr wrap="none" rtlCol="0">
            <a:spAutoFit/>
          </a:bodyPr>
          <a:lstStyle/>
          <a:p>
            <a:pPr algn="ctr"/>
            <a:r>
              <a:rPr lang="de-DE" sz="1200"/>
              <a:t>15</a:t>
            </a:r>
          </a:p>
        </p:txBody>
      </p:sp>
      <p:sp>
        <p:nvSpPr>
          <p:cNvPr id="57" name="Textfeld 56">
            <a:extLst>
              <a:ext uri="{FF2B5EF4-FFF2-40B4-BE49-F238E27FC236}">
                <a16:creationId xmlns:a16="http://schemas.microsoft.com/office/drawing/2014/main" id="{6955ADF9-11EC-4084-B8FC-B418FE503E57}"/>
              </a:ext>
            </a:extLst>
          </p:cNvPr>
          <p:cNvSpPr txBox="1"/>
          <p:nvPr/>
        </p:nvSpPr>
        <p:spPr>
          <a:xfrm>
            <a:off x="8202183" y="3939716"/>
            <a:ext cx="354585" cy="276999"/>
          </a:xfrm>
          <a:prstGeom prst="rect">
            <a:avLst/>
          </a:prstGeom>
          <a:noFill/>
        </p:spPr>
        <p:txBody>
          <a:bodyPr wrap="none" rtlCol="0">
            <a:spAutoFit/>
          </a:bodyPr>
          <a:lstStyle/>
          <a:p>
            <a:pPr algn="ctr"/>
            <a:r>
              <a:rPr lang="de-DE" sz="1200"/>
              <a:t>18</a:t>
            </a:r>
          </a:p>
        </p:txBody>
      </p:sp>
      <p:sp>
        <p:nvSpPr>
          <p:cNvPr id="58" name="Textfeld 57">
            <a:extLst>
              <a:ext uri="{FF2B5EF4-FFF2-40B4-BE49-F238E27FC236}">
                <a16:creationId xmlns:a16="http://schemas.microsoft.com/office/drawing/2014/main" id="{879E1346-E5B5-41A2-B5E2-CB51068C104C}"/>
              </a:ext>
            </a:extLst>
          </p:cNvPr>
          <p:cNvSpPr txBox="1"/>
          <p:nvPr/>
        </p:nvSpPr>
        <p:spPr>
          <a:xfrm>
            <a:off x="8440574" y="3939716"/>
            <a:ext cx="354585" cy="276999"/>
          </a:xfrm>
          <a:prstGeom prst="rect">
            <a:avLst/>
          </a:prstGeom>
          <a:noFill/>
        </p:spPr>
        <p:txBody>
          <a:bodyPr wrap="none" rtlCol="0">
            <a:spAutoFit/>
          </a:bodyPr>
          <a:lstStyle/>
          <a:p>
            <a:pPr algn="ctr"/>
            <a:r>
              <a:rPr lang="de-DE" sz="1200"/>
              <a:t>21</a:t>
            </a:r>
          </a:p>
        </p:txBody>
      </p:sp>
      <p:sp>
        <p:nvSpPr>
          <p:cNvPr id="59" name="Textfeld 58">
            <a:extLst>
              <a:ext uri="{FF2B5EF4-FFF2-40B4-BE49-F238E27FC236}">
                <a16:creationId xmlns:a16="http://schemas.microsoft.com/office/drawing/2014/main" id="{6CA13FD1-5228-4E6E-B112-33C548CA9749}"/>
              </a:ext>
            </a:extLst>
          </p:cNvPr>
          <p:cNvSpPr txBox="1"/>
          <p:nvPr/>
        </p:nvSpPr>
        <p:spPr>
          <a:xfrm>
            <a:off x="8677946" y="3939716"/>
            <a:ext cx="354585" cy="276999"/>
          </a:xfrm>
          <a:prstGeom prst="rect">
            <a:avLst/>
          </a:prstGeom>
          <a:noFill/>
        </p:spPr>
        <p:txBody>
          <a:bodyPr wrap="none" rtlCol="0">
            <a:spAutoFit/>
          </a:bodyPr>
          <a:lstStyle/>
          <a:p>
            <a:pPr algn="ctr"/>
            <a:r>
              <a:rPr lang="de-DE" sz="1200"/>
              <a:t>24</a:t>
            </a:r>
          </a:p>
        </p:txBody>
      </p:sp>
      <p:sp>
        <p:nvSpPr>
          <p:cNvPr id="60" name="Textfeld 59">
            <a:extLst>
              <a:ext uri="{FF2B5EF4-FFF2-40B4-BE49-F238E27FC236}">
                <a16:creationId xmlns:a16="http://schemas.microsoft.com/office/drawing/2014/main" id="{C30B9A05-293B-4168-99D4-A499B59D7158}"/>
              </a:ext>
            </a:extLst>
          </p:cNvPr>
          <p:cNvSpPr txBox="1"/>
          <p:nvPr/>
        </p:nvSpPr>
        <p:spPr>
          <a:xfrm>
            <a:off x="8909748" y="3939716"/>
            <a:ext cx="354585" cy="276999"/>
          </a:xfrm>
          <a:prstGeom prst="rect">
            <a:avLst/>
          </a:prstGeom>
          <a:noFill/>
        </p:spPr>
        <p:txBody>
          <a:bodyPr wrap="none" rtlCol="0">
            <a:spAutoFit/>
          </a:bodyPr>
          <a:lstStyle/>
          <a:p>
            <a:pPr algn="ctr"/>
            <a:r>
              <a:rPr lang="de-DE" sz="1200"/>
              <a:t>27</a:t>
            </a:r>
          </a:p>
        </p:txBody>
      </p:sp>
      <p:sp>
        <p:nvSpPr>
          <p:cNvPr id="61" name="Textfeld 60">
            <a:extLst>
              <a:ext uri="{FF2B5EF4-FFF2-40B4-BE49-F238E27FC236}">
                <a16:creationId xmlns:a16="http://schemas.microsoft.com/office/drawing/2014/main" id="{22934459-F9E1-47A6-88DF-A4152B66B66A}"/>
              </a:ext>
            </a:extLst>
          </p:cNvPr>
          <p:cNvSpPr txBox="1"/>
          <p:nvPr/>
        </p:nvSpPr>
        <p:spPr>
          <a:xfrm>
            <a:off x="9139689" y="3939716"/>
            <a:ext cx="354585" cy="276999"/>
          </a:xfrm>
          <a:prstGeom prst="rect">
            <a:avLst/>
          </a:prstGeom>
          <a:noFill/>
        </p:spPr>
        <p:txBody>
          <a:bodyPr wrap="none" rtlCol="0">
            <a:spAutoFit/>
          </a:bodyPr>
          <a:lstStyle/>
          <a:p>
            <a:pPr algn="ctr"/>
            <a:r>
              <a:rPr lang="de-DE" sz="1200"/>
              <a:t>30</a:t>
            </a:r>
          </a:p>
        </p:txBody>
      </p:sp>
      <p:sp>
        <p:nvSpPr>
          <p:cNvPr id="62" name="Textfeld 61">
            <a:extLst>
              <a:ext uri="{FF2B5EF4-FFF2-40B4-BE49-F238E27FC236}">
                <a16:creationId xmlns:a16="http://schemas.microsoft.com/office/drawing/2014/main" id="{2FAA6B95-6E44-4BFA-A8B2-8477AA60F7E2}"/>
              </a:ext>
            </a:extLst>
          </p:cNvPr>
          <p:cNvSpPr txBox="1"/>
          <p:nvPr/>
        </p:nvSpPr>
        <p:spPr>
          <a:xfrm>
            <a:off x="9373050" y="3939716"/>
            <a:ext cx="354585" cy="276999"/>
          </a:xfrm>
          <a:prstGeom prst="rect">
            <a:avLst/>
          </a:prstGeom>
          <a:noFill/>
        </p:spPr>
        <p:txBody>
          <a:bodyPr wrap="none" rtlCol="0">
            <a:spAutoFit/>
          </a:bodyPr>
          <a:lstStyle/>
          <a:p>
            <a:pPr algn="ctr"/>
            <a:r>
              <a:rPr lang="de-DE" sz="1200"/>
              <a:t>33</a:t>
            </a:r>
          </a:p>
        </p:txBody>
      </p:sp>
      <p:sp>
        <p:nvSpPr>
          <p:cNvPr id="63" name="Textfeld 62">
            <a:extLst>
              <a:ext uri="{FF2B5EF4-FFF2-40B4-BE49-F238E27FC236}">
                <a16:creationId xmlns:a16="http://schemas.microsoft.com/office/drawing/2014/main" id="{CEA785D8-3FEF-42D6-8594-BBD98FBBC5EA}"/>
              </a:ext>
            </a:extLst>
          </p:cNvPr>
          <p:cNvSpPr txBox="1"/>
          <p:nvPr/>
        </p:nvSpPr>
        <p:spPr>
          <a:xfrm>
            <a:off x="9611039" y="3939716"/>
            <a:ext cx="354585" cy="276999"/>
          </a:xfrm>
          <a:prstGeom prst="rect">
            <a:avLst/>
          </a:prstGeom>
          <a:noFill/>
        </p:spPr>
        <p:txBody>
          <a:bodyPr wrap="none" rtlCol="0">
            <a:spAutoFit/>
          </a:bodyPr>
          <a:lstStyle/>
          <a:p>
            <a:pPr algn="ctr"/>
            <a:r>
              <a:rPr lang="de-DE" sz="1200"/>
              <a:t>36</a:t>
            </a:r>
          </a:p>
        </p:txBody>
      </p:sp>
      <p:sp>
        <p:nvSpPr>
          <p:cNvPr id="64" name="Textfeld 63">
            <a:extLst>
              <a:ext uri="{FF2B5EF4-FFF2-40B4-BE49-F238E27FC236}">
                <a16:creationId xmlns:a16="http://schemas.microsoft.com/office/drawing/2014/main" id="{F35EF12E-E469-4FCF-BE54-898ABA9EEF28}"/>
              </a:ext>
            </a:extLst>
          </p:cNvPr>
          <p:cNvSpPr txBox="1"/>
          <p:nvPr/>
        </p:nvSpPr>
        <p:spPr>
          <a:xfrm>
            <a:off x="9844156" y="3939716"/>
            <a:ext cx="354585" cy="276999"/>
          </a:xfrm>
          <a:prstGeom prst="rect">
            <a:avLst/>
          </a:prstGeom>
          <a:noFill/>
        </p:spPr>
        <p:txBody>
          <a:bodyPr wrap="none" rtlCol="0">
            <a:spAutoFit/>
          </a:bodyPr>
          <a:lstStyle/>
          <a:p>
            <a:pPr algn="ctr"/>
            <a:r>
              <a:rPr lang="de-DE" sz="1200"/>
              <a:t>39</a:t>
            </a:r>
          </a:p>
        </p:txBody>
      </p:sp>
      <p:sp>
        <p:nvSpPr>
          <p:cNvPr id="65" name="Textfeld 64">
            <a:extLst>
              <a:ext uri="{FF2B5EF4-FFF2-40B4-BE49-F238E27FC236}">
                <a16:creationId xmlns:a16="http://schemas.microsoft.com/office/drawing/2014/main" id="{EA6611E3-C50B-4282-8D54-A0EE5519D068}"/>
              </a:ext>
            </a:extLst>
          </p:cNvPr>
          <p:cNvSpPr txBox="1"/>
          <p:nvPr/>
        </p:nvSpPr>
        <p:spPr>
          <a:xfrm>
            <a:off x="10071822" y="3939716"/>
            <a:ext cx="354585" cy="276999"/>
          </a:xfrm>
          <a:prstGeom prst="rect">
            <a:avLst/>
          </a:prstGeom>
          <a:noFill/>
        </p:spPr>
        <p:txBody>
          <a:bodyPr wrap="none" rtlCol="0">
            <a:spAutoFit/>
          </a:bodyPr>
          <a:lstStyle/>
          <a:p>
            <a:pPr algn="ctr"/>
            <a:r>
              <a:rPr lang="de-DE" sz="1200"/>
              <a:t>42</a:t>
            </a:r>
          </a:p>
        </p:txBody>
      </p:sp>
      <p:sp>
        <p:nvSpPr>
          <p:cNvPr id="66" name="Textfeld 65">
            <a:extLst>
              <a:ext uri="{FF2B5EF4-FFF2-40B4-BE49-F238E27FC236}">
                <a16:creationId xmlns:a16="http://schemas.microsoft.com/office/drawing/2014/main" id="{D448F4AD-5BAE-45A2-A4EB-EA5999DDB3A1}"/>
              </a:ext>
            </a:extLst>
          </p:cNvPr>
          <p:cNvSpPr txBox="1"/>
          <p:nvPr/>
        </p:nvSpPr>
        <p:spPr>
          <a:xfrm>
            <a:off x="10312007" y="3939716"/>
            <a:ext cx="354585" cy="276999"/>
          </a:xfrm>
          <a:prstGeom prst="rect">
            <a:avLst/>
          </a:prstGeom>
          <a:noFill/>
        </p:spPr>
        <p:txBody>
          <a:bodyPr wrap="none" rtlCol="0">
            <a:spAutoFit/>
          </a:bodyPr>
          <a:lstStyle/>
          <a:p>
            <a:pPr algn="ctr"/>
            <a:r>
              <a:rPr lang="de-DE" sz="1200"/>
              <a:t>45</a:t>
            </a:r>
          </a:p>
        </p:txBody>
      </p:sp>
      <p:sp>
        <p:nvSpPr>
          <p:cNvPr id="67" name="Textfeld 66">
            <a:extLst>
              <a:ext uri="{FF2B5EF4-FFF2-40B4-BE49-F238E27FC236}">
                <a16:creationId xmlns:a16="http://schemas.microsoft.com/office/drawing/2014/main" id="{9660D4B7-82BB-44B4-B6A9-F2CFC0CDB36F}"/>
              </a:ext>
            </a:extLst>
          </p:cNvPr>
          <p:cNvSpPr txBox="1"/>
          <p:nvPr/>
        </p:nvSpPr>
        <p:spPr>
          <a:xfrm>
            <a:off x="10540606" y="3939716"/>
            <a:ext cx="354585" cy="276999"/>
          </a:xfrm>
          <a:prstGeom prst="rect">
            <a:avLst/>
          </a:prstGeom>
          <a:noFill/>
        </p:spPr>
        <p:txBody>
          <a:bodyPr wrap="none" rtlCol="0">
            <a:spAutoFit/>
          </a:bodyPr>
          <a:lstStyle/>
          <a:p>
            <a:pPr algn="ctr"/>
            <a:r>
              <a:rPr lang="de-DE" sz="1200"/>
              <a:t>48</a:t>
            </a:r>
          </a:p>
        </p:txBody>
      </p:sp>
      <p:sp>
        <p:nvSpPr>
          <p:cNvPr id="68" name="Textfeld 67">
            <a:extLst>
              <a:ext uri="{FF2B5EF4-FFF2-40B4-BE49-F238E27FC236}">
                <a16:creationId xmlns:a16="http://schemas.microsoft.com/office/drawing/2014/main" id="{8F176B7E-0EC4-4EB4-B8C8-04D51D775CD3}"/>
              </a:ext>
            </a:extLst>
          </p:cNvPr>
          <p:cNvSpPr txBox="1"/>
          <p:nvPr/>
        </p:nvSpPr>
        <p:spPr>
          <a:xfrm>
            <a:off x="10772031" y="3939716"/>
            <a:ext cx="354585" cy="276999"/>
          </a:xfrm>
          <a:prstGeom prst="rect">
            <a:avLst/>
          </a:prstGeom>
          <a:noFill/>
        </p:spPr>
        <p:txBody>
          <a:bodyPr wrap="none" rtlCol="0">
            <a:spAutoFit/>
          </a:bodyPr>
          <a:lstStyle/>
          <a:p>
            <a:pPr algn="ctr"/>
            <a:r>
              <a:rPr lang="de-DE" sz="1200"/>
              <a:t>51</a:t>
            </a:r>
          </a:p>
        </p:txBody>
      </p:sp>
      <p:sp>
        <p:nvSpPr>
          <p:cNvPr id="69" name="Textfeld 68">
            <a:extLst>
              <a:ext uri="{FF2B5EF4-FFF2-40B4-BE49-F238E27FC236}">
                <a16:creationId xmlns:a16="http://schemas.microsoft.com/office/drawing/2014/main" id="{72C09B53-1433-4759-866A-2876E5F27D96}"/>
              </a:ext>
            </a:extLst>
          </p:cNvPr>
          <p:cNvSpPr txBox="1"/>
          <p:nvPr/>
        </p:nvSpPr>
        <p:spPr>
          <a:xfrm>
            <a:off x="11011214" y="3939716"/>
            <a:ext cx="354585" cy="276999"/>
          </a:xfrm>
          <a:prstGeom prst="rect">
            <a:avLst/>
          </a:prstGeom>
          <a:noFill/>
        </p:spPr>
        <p:txBody>
          <a:bodyPr wrap="none" rtlCol="0">
            <a:spAutoFit/>
          </a:bodyPr>
          <a:lstStyle/>
          <a:p>
            <a:pPr algn="ctr"/>
            <a:r>
              <a:rPr lang="de-DE" sz="1200"/>
              <a:t>54</a:t>
            </a:r>
          </a:p>
        </p:txBody>
      </p:sp>
      <p:sp>
        <p:nvSpPr>
          <p:cNvPr id="70" name="Textfeld 69">
            <a:extLst>
              <a:ext uri="{FF2B5EF4-FFF2-40B4-BE49-F238E27FC236}">
                <a16:creationId xmlns:a16="http://schemas.microsoft.com/office/drawing/2014/main" id="{4E36F070-BA34-43CE-BD4B-2E05E542A4C4}"/>
              </a:ext>
            </a:extLst>
          </p:cNvPr>
          <p:cNvSpPr txBox="1"/>
          <p:nvPr/>
        </p:nvSpPr>
        <p:spPr>
          <a:xfrm>
            <a:off x="11243016" y="3939716"/>
            <a:ext cx="354585" cy="276999"/>
          </a:xfrm>
          <a:prstGeom prst="rect">
            <a:avLst/>
          </a:prstGeom>
          <a:noFill/>
        </p:spPr>
        <p:txBody>
          <a:bodyPr wrap="none" rtlCol="0">
            <a:spAutoFit/>
          </a:bodyPr>
          <a:lstStyle/>
          <a:p>
            <a:pPr algn="ctr"/>
            <a:r>
              <a:rPr lang="de-DE" sz="1200"/>
              <a:t>57</a:t>
            </a:r>
          </a:p>
        </p:txBody>
      </p:sp>
      <p:sp>
        <p:nvSpPr>
          <p:cNvPr id="71" name="Textfeld 70">
            <a:extLst>
              <a:ext uri="{FF2B5EF4-FFF2-40B4-BE49-F238E27FC236}">
                <a16:creationId xmlns:a16="http://schemas.microsoft.com/office/drawing/2014/main" id="{900BAB42-C886-40E4-B8C8-FFB63AF409CE}"/>
              </a:ext>
            </a:extLst>
          </p:cNvPr>
          <p:cNvSpPr txBox="1"/>
          <p:nvPr/>
        </p:nvSpPr>
        <p:spPr>
          <a:xfrm>
            <a:off x="11477556" y="3939716"/>
            <a:ext cx="354585" cy="276999"/>
          </a:xfrm>
          <a:prstGeom prst="rect">
            <a:avLst/>
          </a:prstGeom>
          <a:noFill/>
        </p:spPr>
        <p:txBody>
          <a:bodyPr wrap="none" rtlCol="0">
            <a:spAutoFit/>
          </a:bodyPr>
          <a:lstStyle/>
          <a:p>
            <a:pPr algn="ctr"/>
            <a:r>
              <a:rPr lang="de-DE" sz="1200"/>
              <a:t>60</a:t>
            </a:r>
          </a:p>
        </p:txBody>
      </p:sp>
      <p:sp>
        <p:nvSpPr>
          <p:cNvPr id="72" name="Textfeld 71">
            <a:extLst>
              <a:ext uri="{FF2B5EF4-FFF2-40B4-BE49-F238E27FC236}">
                <a16:creationId xmlns:a16="http://schemas.microsoft.com/office/drawing/2014/main" id="{1B382C2A-4A9E-4E6E-87AE-E0A7F76E8BE0}"/>
              </a:ext>
            </a:extLst>
          </p:cNvPr>
          <p:cNvSpPr txBox="1"/>
          <p:nvPr/>
        </p:nvSpPr>
        <p:spPr>
          <a:xfrm>
            <a:off x="8870795" y="4141394"/>
            <a:ext cx="819455" cy="307777"/>
          </a:xfrm>
          <a:prstGeom prst="rect">
            <a:avLst/>
          </a:prstGeom>
          <a:noFill/>
        </p:spPr>
        <p:txBody>
          <a:bodyPr wrap="none" rtlCol="0">
            <a:spAutoFit/>
          </a:bodyPr>
          <a:lstStyle/>
          <a:p>
            <a:r>
              <a:rPr lang="de-DE" sz="1400" b="1" err="1"/>
              <a:t>Months</a:t>
            </a:r>
            <a:endParaRPr lang="de-DE" sz="1400" b="1"/>
          </a:p>
        </p:txBody>
      </p:sp>
      <p:sp>
        <p:nvSpPr>
          <p:cNvPr id="73" name="Textfeld 72">
            <a:extLst>
              <a:ext uri="{FF2B5EF4-FFF2-40B4-BE49-F238E27FC236}">
                <a16:creationId xmlns:a16="http://schemas.microsoft.com/office/drawing/2014/main" id="{502210A3-3FA0-41A0-816C-51F8867DEEAA}"/>
              </a:ext>
            </a:extLst>
          </p:cNvPr>
          <p:cNvSpPr txBox="1"/>
          <p:nvPr/>
        </p:nvSpPr>
        <p:spPr>
          <a:xfrm rot="16200000">
            <a:off x="5085293" y="2755736"/>
            <a:ext cx="2452916" cy="307777"/>
          </a:xfrm>
          <a:prstGeom prst="rect">
            <a:avLst/>
          </a:prstGeom>
          <a:noFill/>
        </p:spPr>
        <p:txBody>
          <a:bodyPr wrap="none" rtlCol="0">
            <a:spAutoFit/>
          </a:bodyPr>
          <a:lstStyle/>
          <a:p>
            <a:r>
              <a:rPr lang="de-DE" sz="1400" b="1" err="1"/>
              <a:t>Cumulative</a:t>
            </a:r>
            <a:r>
              <a:rPr lang="de-DE" sz="1400" b="1"/>
              <a:t> Event Rate (%)</a:t>
            </a:r>
          </a:p>
        </p:txBody>
      </p:sp>
      <p:sp>
        <p:nvSpPr>
          <p:cNvPr id="74" name="Textfeld 73">
            <a:extLst>
              <a:ext uri="{FF2B5EF4-FFF2-40B4-BE49-F238E27FC236}">
                <a16:creationId xmlns:a16="http://schemas.microsoft.com/office/drawing/2014/main" id="{ECBBD705-DFFD-4139-9B1D-EEF55F82F674}"/>
              </a:ext>
            </a:extLst>
          </p:cNvPr>
          <p:cNvSpPr txBox="1"/>
          <p:nvPr/>
        </p:nvSpPr>
        <p:spPr>
          <a:xfrm>
            <a:off x="6935162" y="1827328"/>
            <a:ext cx="2090637" cy="430887"/>
          </a:xfrm>
          <a:prstGeom prst="rect">
            <a:avLst/>
          </a:prstGeom>
          <a:noFill/>
        </p:spPr>
        <p:txBody>
          <a:bodyPr wrap="none" rtlCol="0">
            <a:spAutoFit/>
          </a:bodyPr>
          <a:lstStyle/>
          <a:p>
            <a:r>
              <a:rPr lang="de-DE" sz="1100" err="1"/>
              <a:t>Acala:Ibru</a:t>
            </a:r>
            <a:endParaRPr lang="de-DE" sz="1100"/>
          </a:p>
          <a:p>
            <a:r>
              <a:rPr lang="de-DE" sz="1100"/>
              <a:t>HR (95% CI): 0.23 (0.11, 0.48)</a:t>
            </a:r>
          </a:p>
        </p:txBody>
      </p:sp>
      <p:sp>
        <p:nvSpPr>
          <p:cNvPr id="75" name="Textfeld 74">
            <a:extLst>
              <a:ext uri="{FF2B5EF4-FFF2-40B4-BE49-F238E27FC236}">
                <a16:creationId xmlns:a16="http://schemas.microsoft.com/office/drawing/2014/main" id="{91A56EF2-98F1-48FE-BCEB-FC56FCAE0F97}"/>
              </a:ext>
            </a:extLst>
          </p:cNvPr>
          <p:cNvSpPr txBox="1"/>
          <p:nvPr/>
        </p:nvSpPr>
        <p:spPr>
          <a:xfrm>
            <a:off x="10906698" y="1824548"/>
            <a:ext cx="538930" cy="261610"/>
          </a:xfrm>
          <a:prstGeom prst="rect">
            <a:avLst/>
          </a:prstGeom>
          <a:noFill/>
        </p:spPr>
        <p:txBody>
          <a:bodyPr wrap="none" rtlCol="0">
            <a:spAutoFit/>
          </a:bodyPr>
          <a:lstStyle/>
          <a:p>
            <a:r>
              <a:rPr lang="de-DE" sz="1100" err="1"/>
              <a:t>Acala</a:t>
            </a:r>
            <a:endParaRPr lang="de-DE" sz="1100"/>
          </a:p>
        </p:txBody>
      </p:sp>
      <p:sp>
        <p:nvSpPr>
          <p:cNvPr id="76" name="Textfeld 75">
            <a:extLst>
              <a:ext uri="{FF2B5EF4-FFF2-40B4-BE49-F238E27FC236}">
                <a16:creationId xmlns:a16="http://schemas.microsoft.com/office/drawing/2014/main" id="{F681FBC8-9619-417B-8C06-F03E08A10FBA}"/>
              </a:ext>
            </a:extLst>
          </p:cNvPr>
          <p:cNvSpPr txBox="1"/>
          <p:nvPr/>
        </p:nvSpPr>
        <p:spPr>
          <a:xfrm>
            <a:off x="10906843" y="1971092"/>
            <a:ext cx="426720" cy="261610"/>
          </a:xfrm>
          <a:prstGeom prst="rect">
            <a:avLst/>
          </a:prstGeom>
          <a:noFill/>
        </p:spPr>
        <p:txBody>
          <a:bodyPr wrap="none" rtlCol="0">
            <a:spAutoFit/>
          </a:bodyPr>
          <a:lstStyle/>
          <a:p>
            <a:r>
              <a:rPr lang="de-DE" sz="1100" err="1"/>
              <a:t>Ibru</a:t>
            </a:r>
            <a:endParaRPr lang="de-DE" sz="1100"/>
          </a:p>
        </p:txBody>
      </p:sp>
      <p:cxnSp>
        <p:nvCxnSpPr>
          <p:cNvPr id="78" name="Gerader Verbinder 77">
            <a:extLst>
              <a:ext uri="{FF2B5EF4-FFF2-40B4-BE49-F238E27FC236}">
                <a16:creationId xmlns:a16="http://schemas.microsoft.com/office/drawing/2014/main" id="{7CF34E7A-168B-4C02-9C92-FF17013CC5F1}"/>
              </a:ext>
            </a:extLst>
          </p:cNvPr>
          <p:cNvCxnSpPr/>
          <p:nvPr/>
        </p:nvCxnSpPr>
        <p:spPr>
          <a:xfrm flipH="1">
            <a:off x="10768264" y="2097134"/>
            <a:ext cx="19081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3438DCB0-3938-4479-A112-64F28709187F}"/>
              </a:ext>
            </a:extLst>
          </p:cNvPr>
          <p:cNvCxnSpPr/>
          <p:nvPr/>
        </p:nvCxnSpPr>
        <p:spPr>
          <a:xfrm flipH="1">
            <a:off x="10768264" y="1976617"/>
            <a:ext cx="190818"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155" name="Tabelle 150">
            <a:extLst>
              <a:ext uri="{FF2B5EF4-FFF2-40B4-BE49-F238E27FC236}">
                <a16:creationId xmlns:a16="http://schemas.microsoft.com/office/drawing/2014/main" id="{9462FE91-B546-4F4E-9DBB-203C9C3A6483}"/>
              </a:ext>
            </a:extLst>
          </p:cNvPr>
          <p:cNvGraphicFramePr>
            <a:graphicFrameLocks noGrp="1"/>
          </p:cNvGraphicFramePr>
          <p:nvPr>
            <p:extLst>
              <p:ext uri="{D42A27DB-BD31-4B8C-83A1-F6EECF244321}">
                <p14:modId xmlns:p14="http://schemas.microsoft.com/office/powerpoint/2010/main" val="3693616574"/>
              </p:ext>
            </p:extLst>
          </p:nvPr>
        </p:nvGraphicFramePr>
        <p:xfrm>
          <a:off x="6528557" y="4499206"/>
          <a:ext cx="5232890" cy="640080"/>
        </p:xfrm>
        <a:graphic>
          <a:graphicData uri="http://schemas.openxmlformats.org/drawingml/2006/table">
            <a:tbl>
              <a:tblPr firstRow="1" bandRow="1">
                <a:tableStyleId>{5C22544A-7EE6-4342-B048-85BDC9FD1C3A}</a:tableStyleId>
              </a:tblPr>
              <a:tblGrid>
                <a:gridCol w="332204">
                  <a:extLst>
                    <a:ext uri="{9D8B030D-6E8A-4147-A177-3AD203B41FA5}">
                      <a16:colId xmlns:a16="http://schemas.microsoft.com/office/drawing/2014/main" val="161962024"/>
                    </a:ext>
                  </a:extLst>
                </a:gridCol>
                <a:gridCol w="233366">
                  <a:extLst>
                    <a:ext uri="{9D8B030D-6E8A-4147-A177-3AD203B41FA5}">
                      <a16:colId xmlns:a16="http://schemas.microsoft.com/office/drawing/2014/main" val="1304840280"/>
                    </a:ext>
                  </a:extLst>
                </a:gridCol>
                <a:gridCol w="233366">
                  <a:extLst>
                    <a:ext uri="{9D8B030D-6E8A-4147-A177-3AD203B41FA5}">
                      <a16:colId xmlns:a16="http://schemas.microsoft.com/office/drawing/2014/main" val="1690154811"/>
                    </a:ext>
                  </a:extLst>
                </a:gridCol>
                <a:gridCol w="233366">
                  <a:extLst>
                    <a:ext uri="{9D8B030D-6E8A-4147-A177-3AD203B41FA5}">
                      <a16:colId xmlns:a16="http://schemas.microsoft.com/office/drawing/2014/main" val="2374211244"/>
                    </a:ext>
                  </a:extLst>
                </a:gridCol>
                <a:gridCol w="233366">
                  <a:extLst>
                    <a:ext uri="{9D8B030D-6E8A-4147-A177-3AD203B41FA5}">
                      <a16:colId xmlns:a16="http://schemas.microsoft.com/office/drawing/2014/main" val="1350247176"/>
                    </a:ext>
                  </a:extLst>
                </a:gridCol>
                <a:gridCol w="233366">
                  <a:extLst>
                    <a:ext uri="{9D8B030D-6E8A-4147-A177-3AD203B41FA5}">
                      <a16:colId xmlns:a16="http://schemas.microsoft.com/office/drawing/2014/main" val="3159332000"/>
                    </a:ext>
                  </a:extLst>
                </a:gridCol>
                <a:gridCol w="233366">
                  <a:extLst>
                    <a:ext uri="{9D8B030D-6E8A-4147-A177-3AD203B41FA5}">
                      <a16:colId xmlns:a16="http://schemas.microsoft.com/office/drawing/2014/main" val="2273500356"/>
                    </a:ext>
                  </a:extLst>
                </a:gridCol>
                <a:gridCol w="233366">
                  <a:extLst>
                    <a:ext uri="{9D8B030D-6E8A-4147-A177-3AD203B41FA5}">
                      <a16:colId xmlns:a16="http://schemas.microsoft.com/office/drawing/2014/main" val="1450382426"/>
                    </a:ext>
                  </a:extLst>
                </a:gridCol>
                <a:gridCol w="233366">
                  <a:extLst>
                    <a:ext uri="{9D8B030D-6E8A-4147-A177-3AD203B41FA5}">
                      <a16:colId xmlns:a16="http://schemas.microsoft.com/office/drawing/2014/main" val="4098533345"/>
                    </a:ext>
                  </a:extLst>
                </a:gridCol>
                <a:gridCol w="233366">
                  <a:extLst>
                    <a:ext uri="{9D8B030D-6E8A-4147-A177-3AD203B41FA5}">
                      <a16:colId xmlns:a16="http://schemas.microsoft.com/office/drawing/2014/main" val="1446536969"/>
                    </a:ext>
                  </a:extLst>
                </a:gridCol>
                <a:gridCol w="233366">
                  <a:extLst>
                    <a:ext uri="{9D8B030D-6E8A-4147-A177-3AD203B41FA5}">
                      <a16:colId xmlns:a16="http://schemas.microsoft.com/office/drawing/2014/main" val="25918329"/>
                    </a:ext>
                  </a:extLst>
                </a:gridCol>
                <a:gridCol w="233366">
                  <a:extLst>
                    <a:ext uri="{9D8B030D-6E8A-4147-A177-3AD203B41FA5}">
                      <a16:colId xmlns:a16="http://schemas.microsoft.com/office/drawing/2014/main" val="3797713973"/>
                    </a:ext>
                  </a:extLst>
                </a:gridCol>
                <a:gridCol w="233366">
                  <a:extLst>
                    <a:ext uri="{9D8B030D-6E8A-4147-A177-3AD203B41FA5}">
                      <a16:colId xmlns:a16="http://schemas.microsoft.com/office/drawing/2014/main" val="3265009479"/>
                    </a:ext>
                  </a:extLst>
                </a:gridCol>
                <a:gridCol w="233366">
                  <a:extLst>
                    <a:ext uri="{9D8B030D-6E8A-4147-A177-3AD203B41FA5}">
                      <a16:colId xmlns:a16="http://schemas.microsoft.com/office/drawing/2014/main" val="4284676132"/>
                    </a:ext>
                  </a:extLst>
                </a:gridCol>
                <a:gridCol w="233366">
                  <a:extLst>
                    <a:ext uri="{9D8B030D-6E8A-4147-A177-3AD203B41FA5}">
                      <a16:colId xmlns:a16="http://schemas.microsoft.com/office/drawing/2014/main" val="3248074709"/>
                    </a:ext>
                  </a:extLst>
                </a:gridCol>
                <a:gridCol w="233366">
                  <a:extLst>
                    <a:ext uri="{9D8B030D-6E8A-4147-A177-3AD203B41FA5}">
                      <a16:colId xmlns:a16="http://schemas.microsoft.com/office/drawing/2014/main" val="3425028331"/>
                    </a:ext>
                  </a:extLst>
                </a:gridCol>
                <a:gridCol w="233366">
                  <a:extLst>
                    <a:ext uri="{9D8B030D-6E8A-4147-A177-3AD203B41FA5}">
                      <a16:colId xmlns:a16="http://schemas.microsoft.com/office/drawing/2014/main" val="2388672979"/>
                    </a:ext>
                  </a:extLst>
                </a:gridCol>
                <a:gridCol w="233366">
                  <a:extLst>
                    <a:ext uri="{9D8B030D-6E8A-4147-A177-3AD203B41FA5}">
                      <a16:colId xmlns:a16="http://schemas.microsoft.com/office/drawing/2014/main" val="397696406"/>
                    </a:ext>
                  </a:extLst>
                </a:gridCol>
                <a:gridCol w="233366">
                  <a:extLst>
                    <a:ext uri="{9D8B030D-6E8A-4147-A177-3AD203B41FA5}">
                      <a16:colId xmlns:a16="http://schemas.microsoft.com/office/drawing/2014/main" val="2314400313"/>
                    </a:ext>
                  </a:extLst>
                </a:gridCol>
                <a:gridCol w="233366">
                  <a:extLst>
                    <a:ext uri="{9D8B030D-6E8A-4147-A177-3AD203B41FA5}">
                      <a16:colId xmlns:a16="http://schemas.microsoft.com/office/drawing/2014/main" val="2995807756"/>
                    </a:ext>
                  </a:extLst>
                </a:gridCol>
                <a:gridCol w="233366">
                  <a:extLst>
                    <a:ext uri="{9D8B030D-6E8A-4147-A177-3AD203B41FA5}">
                      <a16:colId xmlns:a16="http://schemas.microsoft.com/office/drawing/2014/main" val="1547392861"/>
                    </a:ext>
                  </a:extLst>
                </a:gridCol>
                <a:gridCol w="233366">
                  <a:extLst>
                    <a:ext uri="{9D8B030D-6E8A-4147-A177-3AD203B41FA5}">
                      <a16:colId xmlns:a16="http://schemas.microsoft.com/office/drawing/2014/main" val="3451213564"/>
                    </a:ext>
                  </a:extLst>
                </a:gridCol>
              </a:tblGrid>
              <a:tr h="162502">
                <a:tc gridSpan="22">
                  <a:txBody>
                    <a:bodyPr/>
                    <a:lstStyle/>
                    <a:p>
                      <a:r>
                        <a:rPr lang="de-DE" sz="800" err="1"/>
                        <a:t>No</a:t>
                      </a:r>
                      <a:r>
                        <a:rPr lang="de-DE" sz="800"/>
                        <a:t>. at </a:t>
                      </a:r>
                      <a:r>
                        <a:rPr lang="de-DE" sz="800" err="1"/>
                        <a:t>risk</a:t>
                      </a:r>
                      <a:r>
                        <a:rPr lang="de-DE" sz="800"/>
                        <a:t>:</a:t>
                      </a:r>
                    </a:p>
                  </a:txBody>
                  <a:tcPr marL="36000" marR="18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800"/>
                    </a:p>
                  </a:txBody>
                  <a:tcPr marL="18000" marR="18000" anchor="ctr"/>
                </a:tc>
                <a:extLst>
                  <a:ext uri="{0D108BD9-81ED-4DB2-BD59-A6C34878D82A}">
                    <a16:rowId xmlns:a16="http://schemas.microsoft.com/office/drawing/2014/main" val="832852052"/>
                  </a:ext>
                </a:extLst>
              </a:tr>
              <a:tr h="162502">
                <a:tc>
                  <a:txBody>
                    <a:bodyPr/>
                    <a:lstStyle/>
                    <a:p>
                      <a:r>
                        <a:rPr lang="de-DE" sz="800" b="1" err="1">
                          <a:solidFill>
                            <a:schemeClr val="bg1"/>
                          </a:solidFill>
                        </a:rPr>
                        <a:t>Acala</a:t>
                      </a:r>
                      <a:endParaRPr lang="de-DE" sz="800" b="1">
                        <a:solidFill>
                          <a:schemeClr val="bg1"/>
                        </a:solidFill>
                      </a:endParaRPr>
                    </a:p>
                  </a:txBody>
                  <a:tcPr marL="36000" marR="18000" anchor="ctr">
                    <a:solidFill>
                      <a:schemeClr val="bg2"/>
                    </a:solidFill>
                  </a:tcPr>
                </a:tc>
                <a:tc>
                  <a:txBody>
                    <a:bodyPr/>
                    <a:lstStyle/>
                    <a:p>
                      <a:pPr algn="ctr"/>
                      <a:r>
                        <a:rPr lang="de-DE" sz="800"/>
                        <a:t>136</a:t>
                      </a:r>
                    </a:p>
                  </a:txBody>
                  <a:tcPr marL="18000" marR="18000" anchor="ctr"/>
                </a:tc>
                <a:tc>
                  <a:txBody>
                    <a:bodyPr/>
                    <a:lstStyle/>
                    <a:p>
                      <a:pPr algn="ctr"/>
                      <a:r>
                        <a:rPr lang="de-DE" sz="800"/>
                        <a:t>127</a:t>
                      </a:r>
                    </a:p>
                  </a:txBody>
                  <a:tcPr marL="18000" marR="18000" anchor="ctr"/>
                </a:tc>
                <a:tc>
                  <a:txBody>
                    <a:bodyPr/>
                    <a:lstStyle/>
                    <a:p>
                      <a:pPr algn="ctr"/>
                      <a:r>
                        <a:rPr lang="de-DE" sz="800"/>
                        <a:t>122</a:t>
                      </a:r>
                    </a:p>
                  </a:txBody>
                  <a:tcPr marL="18000" marR="18000" anchor="ctr"/>
                </a:tc>
                <a:tc>
                  <a:txBody>
                    <a:bodyPr/>
                    <a:lstStyle/>
                    <a:p>
                      <a:pPr algn="ctr"/>
                      <a:r>
                        <a:rPr lang="de-DE" sz="800"/>
                        <a:t>120</a:t>
                      </a:r>
                    </a:p>
                  </a:txBody>
                  <a:tcPr marL="18000" marR="18000" anchor="ctr"/>
                </a:tc>
                <a:tc>
                  <a:txBody>
                    <a:bodyPr/>
                    <a:lstStyle/>
                    <a:p>
                      <a:pPr algn="ctr"/>
                      <a:r>
                        <a:rPr lang="de-DE" sz="800"/>
                        <a:t>119</a:t>
                      </a:r>
                    </a:p>
                  </a:txBody>
                  <a:tcPr marL="18000" marR="18000" anchor="ctr"/>
                </a:tc>
                <a:tc>
                  <a:txBody>
                    <a:bodyPr/>
                    <a:lstStyle/>
                    <a:p>
                      <a:pPr algn="ctr"/>
                      <a:r>
                        <a:rPr lang="de-DE" sz="800"/>
                        <a:t>114</a:t>
                      </a:r>
                    </a:p>
                  </a:txBody>
                  <a:tcPr marL="18000" marR="18000" anchor="ctr"/>
                </a:tc>
                <a:tc>
                  <a:txBody>
                    <a:bodyPr/>
                    <a:lstStyle/>
                    <a:p>
                      <a:pPr algn="ctr"/>
                      <a:r>
                        <a:rPr lang="de-DE" sz="800"/>
                        <a:t>107</a:t>
                      </a:r>
                    </a:p>
                  </a:txBody>
                  <a:tcPr marL="18000" marR="18000" anchor="ctr"/>
                </a:tc>
                <a:tc>
                  <a:txBody>
                    <a:bodyPr/>
                    <a:lstStyle/>
                    <a:p>
                      <a:pPr algn="ctr"/>
                      <a:r>
                        <a:rPr lang="de-DE" sz="800"/>
                        <a:t>104</a:t>
                      </a:r>
                    </a:p>
                  </a:txBody>
                  <a:tcPr marL="18000" marR="18000" anchor="ctr"/>
                </a:tc>
                <a:tc>
                  <a:txBody>
                    <a:bodyPr/>
                    <a:lstStyle/>
                    <a:p>
                      <a:pPr algn="ctr"/>
                      <a:r>
                        <a:rPr lang="de-DE" sz="800"/>
                        <a:t>101</a:t>
                      </a:r>
                    </a:p>
                  </a:txBody>
                  <a:tcPr marL="18000" marR="18000" anchor="ctr"/>
                </a:tc>
                <a:tc>
                  <a:txBody>
                    <a:bodyPr/>
                    <a:lstStyle/>
                    <a:p>
                      <a:pPr algn="ctr"/>
                      <a:r>
                        <a:rPr lang="de-DE" sz="800"/>
                        <a:t>97</a:t>
                      </a:r>
                    </a:p>
                  </a:txBody>
                  <a:tcPr marL="18000" marR="18000" anchor="ctr"/>
                </a:tc>
                <a:tc>
                  <a:txBody>
                    <a:bodyPr/>
                    <a:lstStyle/>
                    <a:p>
                      <a:pPr algn="ctr"/>
                      <a:r>
                        <a:rPr lang="de-DE" sz="800"/>
                        <a:t>92</a:t>
                      </a:r>
                    </a:p>
                  </a:txBody>
                  <a:tcPr marL="18000" marR="18000" anchor="ctr"/>
                </a:tc>
                <a:tc>
                  <a:txBody>
                    <a:bodyPr/>
                    <a:lstStyle/>
                    <a:p>
                      <a:pPr algn="ctr"/>
                      <a:r>
                        <a:rPr lang="de-DE" sz="800"/>
                        <a:t>91</a:t>
                      </a:r>
                    </a:p>
                  </a:txBody>
                  <a:tcPr marL="18000" marR="18000" anchor="ctr"/>
                </a:tc>
                <a:tc>
                  <a:txBody>
                    <a:bodyPr/>
                    <a:lstStyle/>
                    <a:p>
                      <a:pPr algn="ctr"/>
                      <a:r>
                        <a:rPr lang="de-DE" sz="800"/>
                        <a:t>84</a:t>
                      </a:r>
                    </a:p>
                  </a:txBody>
                  <a:tcPr marL="18000" marR="18000" anchor="ctr"/>
                </a:tc>
                <a:tc>
                  <a:txBody>
                    <a:bodyPr/>
                    <a:lstStyle/>
                    <a:p>
                      <a:pPr algn="ctr"/>
                      <a:r>
                        <a:rPr lang="de-DE" sz="800"/>
                        <a:t>69</a:t>
                      </a:r>
                    </a:p>
                  </a:txBody>
                  <a:tcPr marL="18000" marR="18000" anchor="ctr"/>
                </a:tc>
                <a:tc>
                  <a:txBody>
                    <a:bodyPr/>
                    <a:lstStyle/>
                    <a:p>
                      <a:pPr algn="ctr"/>
                      <a:r>
                        <a:rPr lang="de-DE" sz="800"/>
                        <a:t>53</a:t>
                      </a:r>
                    </a:p>
                  </a:txBody>
                  <a:tcPr marL="18000" marR="18000" anchor="ctr"/>
                </a:tc>
                <a:tc>
                  <a:txBody>
                    <a:bodyPr/>
                    <a:lstStyle/>
                    <a:p>
                      <a:pPr algn="ctr"/>
                      <a:r>
                        <a:rPr lang="de-DE" sz="800"/>
                        <a:t>34</a:t>
                      </a:r>
                    </a:p>
                  </a:txBody>
                  <a:tcPr marL="18000" marR="18000" anchor="ctr"/>
                </a:tc>
                <a:tc>
                  <a:txBody>
                    <a:bodyPr/>
                    <a:lstStyle/>
                    <a:p>
                      <a:pPr algn="ctr"/>
                      <a:r>
                        <a:rPr lang="de-DE" sz="800"/>
                        <a:t>20</a:t>
                      </a:r>
                    </a:p>
                  </a:txBody>
                  <a:tcPr marL="18000" marR="18000" anchor="ctr"/>
                </a:tc>
                <a:tc>
                  <a:txBody>
                    <a:bodyPr/>
                    <a:lstStyle/>
                    <a:p>
                      <a:pPr algn="ctr"/>
                      <a:r>
                        <a:rPr lang="de-DE" sz="800"/>
                        <a:t>10</a:t>
                      </a:r>
                    </a:p>
                  </a:txBody>
                  <a:tcPr marL="18000" marR="18000" anchor="ctr"/>
                </a:tc>
                <a:tc>
                  <a:txBody>
                    <a:bodyPr/>
                    <a:lstStyle/>
                    <a:p>
                      <a:pPr algn="ctr"/>
                      <a:r>
                        <a:rPr lang="de-DE" sz="800"/>
                        <a:t>4</a:t>
                      </a:r>
                    </a:p>
                  </a:txBody>
                  <a:tcPr marL="18000" marR="18000" anchor="ctr"/>
                </a:tc>
                <a:tc>
                  <a:txBody>
                    <a:bodyPr/>
                    <a:lstStyle/>
                    <a:p>
                      <a:pPr algn="ctr"/>
                      <a:r>
                        <a:rPr lang="de-DE" sz="800"/>
                        <a:t>0</a:t>
                      </a:r>
                    </a:p>
                  </a:txBody>
                  <a:tcPr marL="18000" marR="18000" anchor="ctr"/>
                </a:tc>
                <a:tc>
                  <a:txBody>
                    <a:bodyPr/>
                    <a:lstStyle/>
                    <a:p>
                      <a:pPr algn="ctr"/>
                      <a:r>
                        <a:rPr lang="de-DE" sz="800"/>
                        <a:t>0</a:t>
                      </a:r>
                    </a:p>
                  </a:txBody>
                  <a:tcPr marL="18000" marR="18000" anchor="ctr"/>
                </a:tc>
                <a:extLst>
                  <a:ext uri="{0D108BD9-81ED-4DB2-BD59-A6C34878D82A}">
                    <a16:rowId xmlns:a16="http://schemas.microsoft.com/office/drawing/2014/main" val="3888505032"/>
                  </a:ext>
                </a:extLst>
              </a:tr>
              <a:tr h="162502">
                <a:tc>
                  <a:txBody>
                    <a:bodyPr/>
                    <a:lstStyle/>
                    <a:p>
                      <a:r>
                        <a:rPr lang="de-DE" sz="800" b="1" err="1">
                          <a:solidFill>
                            <a:schemeClr val="bg1"/>
                          </a:solidFill>
                        </a:rPr>
                        <a:t>Ibru</a:t>
                      </a:r>
                      <a:endParaRPr lang="de-DE" sz="800" b="1">
                        <a:solidFill>
                          <a:schemeClr val="bg1"/>
                        </a:solidFill>
                      </a:endParaRPr>
                    </a:p>
                  </a:txBody>
                  <a:tcPr marL="36000" marR="18000" anchor="ctr">
                    <a:solidFill>
                      <a:schemeClr val="accent4"/>
                    </a:solidFill>
                  </a:tcPr>
                </a:tc>
                <a:tc>
                  <a:txBody>
                    <a:bodyPr/>
                    <a:lstStyle/>
                    <a:p>
                      <a:pPr algn="ctr"/>
                      <a:r>
                        <a:rPr lang="de-DE" sz="800"/>
                        <a:t>136</a:t>
                      </a:r>
                    </a:p>
                  </a:txBody>
                  <a:tcPr marL="18000" marR="18000" anchor="ctr"/>
                </a:tc>
                <a:tc>
                  <a:txBody>
                    <a:bodyPr/>
                    <a:lstStyle/>
                    <a:p>
                      <a:pPr algn="ctr"/>
                      <a:r>
                        <a:rPr lang="de-DE" sz="800"/>
                        <a:t>121</a:t>
                      </a:r>
                    </a:p>
                  </a:txBody>
                  <a:tcPr marL="18000" marR="18000" anchor="ctr"/>
                </a:tc>
                <a:tc>
                  <a:txBody>
                    <a:bodyPr/>
                    <a:lstStyle/>
                    <a:p>
                      <a:pPr algn="ctr"/>
                      <a:r>
                        <a:rPr lang="de-DE" sz="800"/>
                        <a:t>109</a:t>
                      </a:r>
                    </a:p>
                  </a:txBody>
                  <a:tcPr marL="18000" marR="18000" anchor="ctr"/>
                </a:tc>
                <a:tc>
                  <a:txBody>
                    <a:bodyPr/>
                    <a:lstStyle/>
                    <a:p>
                      <a:pPr algn="ctr"/>
                      <a:r>
                        <a:rPr lang="de-DE" sz="800"/>
                        <a:t>97</a:t>
                      </a:r>
                    </a:p>
                  </a:txBody>
                  <a:tcPr marL="18000" marR="18000" anchor="ctr"/>
                </a:tc>
                <a:tc>
                  <a:txBody>
                    <a:bodyPr/>
                    <a:lstStyle/>
                    <a:p>
                      <a:pPr algn="ctr"/>
                      <a:r>
                        <a:rPr lang="de-DE" sz="800"/>
                        <a:t>90</a:t>
                      </a:r>
                    </a:p>
                  </a:txBody>
                  <a:tcPr marL="18000" marR="18000" anchor="ctr"/>
                </a:tc>
                <a:tc>
                  <a:txBody>
                    <a:bodyPr/>
                    <a:lstStyle/>
                    <a:p>
                      <a:pPr algn="ctr"/>
                      <a:r>
                        <a:rPr lang="de-DE" sz="800"/>
                        <a:t>78</a:t>
                      </a:r>
                    </a:p>
                  </a:txBody>
                  <a:tcPr marL="18000" marR="18000" anchor="ctr"/>
                </a:tc>
                <a:tc>
                  <a:txBody>
                    <a:bodyPr/>
                    <a:lstStyle/>
                    <a:p>
                      <a:pPr algn="ctr"/>
                      <a:r>
                        <a:rPr lang="de-DE" sz="800"/>
                        <a:t>74</a:t>
                      </a:r>
                    </a:p>
                  </a:txBody>
                  <a:tcPr marL="18000" marR="18000" anchor="ctr"/>
                </a:tc>
                <a:tc>
                  <a:txBody>
                    <a:bodyPr/>
                    <a:lstStyle/>
                    <a:p>
                      <a:pPr algn="ctr"/>
                      <a:r>
                        <a:rPr lang="de-DE" sz="800"/>
                        <a:t>67</a:t>
                      </a:r>
                    </a:p>
                  </a:txBody>
                  <a:tcPr marL="18000" marR="18000" anchor="ctr"/>
                </a:tc>
                <a:tc>
                  <a:txBody>
                    <a:bodyPr/>
                    <a:lstStyle/>
                    <a:p>
                      <a:pPr algn="ctr"/>
                      <a:r>
                        <a:rPr lang="de-DE" sz="800"/>
                        <a:t>63</a:t>
                      </a:r>
                    </a:p>
                  </a:txBody>
                  <a:tcPr marL="18000" marR="18000" anchor="ctr"/>
                </a:tc>
                <a:tc>
                  <a:txBody>
                    <a:bodyPr/>
                    <a:lstStyle/>
                    <a:p>
                      <a:pPr algn="ctr"/>
                      <a:r>
                        <a:rPr lang="de-DE" sz="800"/>
                        <a:t>59</a:t>
                      </a:r>
                    </a:p>
                  </a:txBody>
                  <a:tcPr marL="18000" marR="18000" anchor="ctr"/>
                </a:tc>
                <a:tc>
                  <a:txBody>
                    <a:bodyPr/>
                    <a:lstStyle/>
                    <a:p>
                      <a:pPr algn="ctr"/>
                      <a:r>
                        <a:rPr lang="de-DE" sz="800"/>
                        <a:t>55</a:t>
                      </a:r>
                    </a:p>
                  </a:txBody>
                  <a:tcPr marL="18000" marR="18000" anchor="ctr"/>
                </a:tc>
                <a:tc>
                  <a:txBody>
                    <a:bodyPr/>
                    <a:lstStyle/>
                    <a:p>
                      <a:pPr algn="ctr"/>
                      <a:r>
                        <a:rPr lang="de-DE" sz="800"/>
                        <a:t>50</a:t>
                      </a:r>
                    </a:p>
                  </a:txBody>
                  <a:tcPr marL="18000" marR="18000" anchor="ctr"/>
                </a:tc>
                <a:tc>
                  <a:txBody>
                    <a:bodyPr/>
                    <a:lstStyle/>
                    <a:p>
                      <a:pPr algn="ctr"/>
                      <a:r>
                        <a:rPr lang="de-DE" sz="800"/>
                        <a:t>45</a:t>
                      </a:r>
                    </a:p>
                  </a:txBody>
                  <a:tcPr marL="18000" marR="18000" anchor="ctr"/>
                </a:tc>
                <a:tc>
                  <a:txBody>
                    <a:bodyPr/>
                    <a:lstStyle/>
                    <a:p>
                      <a:pPr algn="ctr"/>
                      <a:r>
                        <a:rPr lang="de-DE" sz="800"/>
                        <a:t>35</a:t>
                      </a:r>
                    </a:p>
                  </a:txBody>
                  <a:tcPr marL="18000" marR="18000" anchor="ctr"/>
                </a:tc>
                <a:tc>
                  <a:txBody>
                    <a:bodyPr/>
                    <a:lstStyle/>
                    <a:p>
                      <a:pPr algn="ctr"/>
                      <a:r>
                        <a:rPr lang="de-DE" sz="800"/>
                        <a:t>29</a:t>
                      </a:r>
                    </a:p>
                  </a:txBody>
                  <a:tcPr marL="18000" marR="18000" anchor="ctr"/>
                </a:tc>
                <a:tc>
                  <a:txBody>
                    <a:bodyPr/>
                    <a:lstStyle/>
                    <a:p>
                      <a:pPr algn="ctr"/>
                      <a:r>
                        <a:rPr lang="de-DE" sz="800"/>
                        <a:t>25</a:t>
                      </a:r>
                    </a:p>
                  </a:txBody>
                  <a:tcPr marL="18000" marR="18000" anchor="ctr"/>
                </a:tc>
                <a:tc>
                  <a:txBody>
                    <a:bodyPr/>
                    <a:lstStyle/>
                    <a:p>
                      <a:pPr algn="ctr"/>
                      <a:r>
                        <a:rPr lang="de-DE" sz="800"/>
                        <a:t>17</a:t>
                      </a:r>
                    </a:p>
                  </a:txBody>
                  <a:tcPr marL="18000" marR="18000" anchor="ctr"/>
                </a:tc>
                <a:tc>
                  <a:txBody>
                    <a:bodyPr/>
                    <a:lstStyle/>
                    <a:p>
                      <a:pPr algn="ctr"/>
                      <a:r>
                        <a:rPr lang="de-DE" sz="800"/>
                        <a:t>8</a:t>
                      </a:r>
                    </a:p>
                  </a:txBody>
                  <a:tcPr marL="18000" marR="18000" anchor="ctr"/>
                </a:tc>
                <a:tc>
                  <a:txBody>
                    <a:bodyPr/>
                    <a:lstStyle/>
                    <a:p>
                      <a:pPr algn="ctr"/>
                      <a:r>
                        <a:rPr lang="de-DE" sz="800"/>
                        <a:t>5</a:t>
                      </a:r>
                    </a:p>
                  </a:txBody>
                  <a:tcPr marL="18000" marR="18000" anchor="ctr"/>
                </a:tc>
                <a:tc>
                  <a:txBody>
                    <a:bodyPr/>
                    <a:lstStyle/>
                    <a:p>
                      <a:pPr algn="ctr"/>
                      <a:r>
                        <a:rPr lang="de-DE" sz="800"/>
                        <a:t>1</a:t>
                      </a:r>
                    </a:p>
                  </a:txBody>
                  <a:tcPr marL="18000" marR="18000" anchor="ctr"/>
                </a:tc>
                <a:tc>
                  <a:txBody>
                    <a:bodyPr/>
                    <a:lstStyle/>
                    <a:p>
                      <a:pPr algn="ctr"/>
                      <a:r>
                        <a:rPr lang="de-DE" sz="800"/>
                        <a:t>0</a:t>
                      </a:r>
                    </a:p>
                  </a:txBody>
                  <a:tcPr marL="18000" marR="18000" anchor="ctr"/>
                </a:tc>
                <a:extLst>
                  <a:ext uri="{0D108BD9-81ED-4DB2-BD59-A6C34878D82A}">
                    <a16:rowId xmlns:a16="http://schemas.microsoft.com/office/drawing/2014/main" val="1678326352"/>
                  </a:ext>
                </a:extLst>
              </a:tr>
            </a:tbl>
          </a:graphicData>
        </a:graphic>
      </p:graphicFrame>
      <p:sp>
        <p:nvSpPr>
          <p:cNvPr id="11" name="Titel 10">
            <a:extLst>
              <a:ext uri="{FF2B5EF4-FFF2-40B4-BE49-F238E27FC236}">
                <a16:creationId xmlns:a16="http://schemas.microsoft.com/office/drawing/2014/main" id="{E950C73B-089D-A044-8FD5-70A5B3B461D6}"/>
              </a:ext>
            </a:extLst>
          </p:cNvPr>
          <p:cNvSpPr>
            <a:spLocks noGrp="1"/>
          </p:cNvSpPr>
          <p:nvPr>
            <p:ph type="title"/>
          </p:nvPr>
        </p:nvSpPr>
        <p:spPr>
          <a:xfrm>
            <a:off x="416533" y="356864"/>
            <a:ext cx="11367479" cy="900000"/>
          </a:xfrm>
        </p:spPr>
        <p:txBody>
          <a:bodyPr>
            <a:normAutofit fontScale="90000"/>
          </a:bodyPr>
          <a:lstStyle/>
          <a:p>
            <a:r>
              <a:rPr lang="de-DE" err="1"/>
              <a:t>Cumulative</a:t>
            </a:r>
            <a:r>
              <a:rPr lang="de-DE"/>
              <a:t> </a:t>
            </a:r>
            <a:r>
              <a:rPr lang="de-DE" err="1"/>
              <a:t>incidence</a:t>
            </a:r>
            <a:r>
              <a:rPr lang="de-DE"/>
              <a:t> </a:t>
            </a:r>
            <a:r>
              <a:rPr lang="de-DE" err="1"/>
              <a:t>of</a:t>
            </a:r>
            <a:r>
              <a:rPr lang="de-DE"/>
              <a:t> </a:t>
            </a:r>
            <a:r>
              <a:rPr lang="de-DE" err="1"/>
              <a:t>atrial</a:t>
            </a:r>
            <a:r>
              <a:rPr lang="de-DE"/>
              <a:t> </a:t>
            </a:r>
            <a:r>
              <a:rPr lang="de-DE" err="1"/>
              <a:t>fibrillation</a:t>
            </a:r>
            <a:r>
              <a:rPr lang="de-DE"/>
              <a:t>/</a:t>
            </a:r>
            <a:r>
              <a:rPr lang="de-DE" err="1"/>
              <a:t>flutter</a:t>
            </a:r>
            <a:r>
              <a:rPr lang="de-DE"/>
              <a:t> </a:t>
            </a:r>
            <a:r>
              <a:rPr lang="de-DE" err="1"/>
              <a:t>and</a:t>
            </a:r>
            <a:r>
              <a:rPr lang="de-DE"/>
              <a:t> </a:t>
            </a:r>
            <a:r>
              <a:rPr lang="de-DE" err="1"/>
              <a:t>hypertension</a:t>
            </a:r>
            <a:r>
              <a:rPr lang="de-DE"/>
              <a:t> in </a:t>
            </a:r>
            <a:r>
              <a:rPr lang="de-DE" err="1"/>
              <a:t>patients</a:t>
            </a:r>
            <a:r>
              <a:rPr lang="de-DE"/>
              <a:t> </a:t>
            </a:r>
            <a:r>
              <a:rPr lang="de-DE" err="1"/>
              <a:t>without</a:t>
            </a:r>
            <a:r>
              <a:rPr lang="de-DE"/>
              <a:t> </a:t>
            </a:r>
            <a:r>
              <a:rPr lang="de-DE" err="1"/>
              <a:t>prior</a:t>
            </a:r>
            <a:r>
              <a:rPr lang="de-DE"/>
              <a:t> </a:t>
            </a:r>
            <a:r>
              <a:rPr lang="de-DE" err="1"/>
              <a:t>history</a:t>
            </a:r>
            <a:endParaRPr lang="de-DE"/>
          </a:p>
        </p:txBody>
      </p:sp>
      <p:sp>
        <p:nvSpPr>
          <p:cNvPr id="151" name="TextBox 6">
            <a:extLst>
              <a:ext uri="{FF2B5EF4-FFF2-40B4-BE49-F238E27FC236}">
                <a16:creationId xmlns:a16="http://schemas.microsoft.com/office/drawing/2014/main" id="{76805652-590E-7D4F-97EA-E6F0B91C9A43}"/>
              </a:ext>
            </a:extLst>
          </p:cNvPr>
          <p:cNvSpPr txBox="1"/>
          <p:nvPr/>
        </p:nvSpPr>
        <p:spPr>
          <a:xfrm>
            <a:off x="416533" y="5246840"/>
            <a:ext cx="10690495" cy="430887"/>
          </a:xfrm>
          <a:prstGeom prst="rect">
            <a:avLst/>
          </a:prstGeom>
          <a:noFill/>
        </p:spPr>
        <p:txBody>
          <a:bodyPr wrap="square" lIns="0" tIns="0" rIns="0" bIns="0">
            <a:spAutoFit/>
          </a:bodyPr>
          <a:lstStyle/>
          <a:p>
            <a:pPr marL="285750" indent="-285750">
              <a:buClr>
                <a:schemeClr val="bg2"/>
              </a:buClr>
              <a:buFont typeface="Arial" panose="020B0604020202020204" pitchFamily="34" charset="0"/>
              <a:buChar char="•"/>
            </a:pPr>
            <a:r>
              <a:rPr lang="en-US" sz="1400"/>
              <a:t>Cox proportional-hazards analysis of new-onset atrial fibrillation/flutter and new-onset hypertension showed rate reductions of 63% and 77%, respectively, favoring acalabrutinib</a:t>
            </a:r>
          </a:p>
        </p:txBody>
      </p:sp>
    </p:spTree>
    <p:extLst>
      <p:ext uri="{BB962C8B-B14F-4D97-AF65-F5344CB8AC3E}">
        <p14:creationId xmlns:p14="http://schemas.microsoft.com/office/powerpoint/2010/main" val="108379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BR, bendamustine + rituximab; IRC, independent review committee; PFS, progression-free survival.</a:t>
            </a:r>
          </a:p>
          <a:p>
            <a:r>
              <a:rPr lang="en-US" b="1">
                <a:latin typeface="Arial" panose="020B0604020202020204" pitchFamily="34" charset="0"/>
                <a:cs typeface="Arial" panose="020B0604020202020204" pitchFamily="34" charset="0"/>
              </a:rPr>
              <a:t>Tam, C. Abstract 396 presented at ASH 2021.</a:t>
            </a:r>
          </a:p>
        </p:txBody>
      </p:sp>
      <p:sp>
        <p:nvSpPr>
          <p:cNvPr id="10" name="TextBox 9">
            <a:extLst>
              <a:ext uri="{FF2B5EF4-FFF2-40B4-BE49-F238E27FC236}">
                <a16:creationId xmlns:a16="http://schemas.microsoft.com/office/drawing/2014/main" id="{FA39E79F-0797-4767-9318-BA304C7A2E98}"/>
              </a:ext>
            </a:extLst>
          </p:cNvPr>
          <p:cNvSpPr txBox="1"/>
          <p:nvPr/>
        </p:nvSpPr>
        <p:spPr>
          <a:xfrm>
            <a:off x="9168215" y="1816159"/>
            <a:ext cx="2615797" cy="1436001"/>
          </a:xfrm>
          <a:prstGeom prst="rect">
            <a:avLst/>
          </a:prstGeom>
          <a:noFill/>
        </p:spPr>
        <p:txBody>
          <a:bodyPr wrap="square" lIns="0" tIns="0" rIns="0" bIns="0" rtlCol="0" anchor="t" anchorCtr="0">
            <a:noAutofit/>
          </a:bodyPr>
          <a:lstStyle/>
          <a:p>
            <a:pPr marL="285750" indent="-285750">
              <a:buClr>
                <a:schemeClr val="bg2"/>
              </a:buClr>
              <a:buFont typeface="Arial" panose="020B0604020202020204" pitchFamily="34" charset="0"/>
              <a:buChar char="•"/>
            </a:pPr>
            <a:r>
              <a:rPr lang="en-US" sz="1600"/>
              <a:t>Zanubrutinib provides superior PFS vs BR</a:t>
            </a:r>
            <a:endParaRPr lang="de-DE" sz="1600"/>
          </a:p>
          <a:p>
            <a:pPr marL="742950" lvl="1" indent="-285750">
              <a:buClr>
                <a:schemeClr val="bg2"/>
              </a:buClr>
              <a:buFont typeface="Arial" panose="020B0604020202020204" pitchFamily="34" charset="0"/>
              <a:buChar char="•"/>
            </a:pPr>
            <a:r>
              <a:rPr lang="en-US" sz="1600">
                <a:cs typeface="Arial"/>
              </a:rPr>
              <a:t>24-month PFS 85.5% vs 69.5%  (HR 0.42)</a:t>
            </a:r>
          </a:p>
        </p:txBody>
      </p:sp>
      <p:graphicFrame>
        <p:nvGraphicFramePr>
          <p:cNvPr id="77" name="Tabelle 77">
            <a:extLst>
              <a:ext uri="{FF2B5EF4-FFF2-40B4-BE49-F238E27FC236}">
                <a16:creationId xmlns:a16="http://schemas.microsoft.com/office/drawing/2014/main" id="{D2A9E5D9-C682-4BD9-95DF-B90012DD1F9D}"/>
              </a:ext>
            </a:extLst>
          </p:cNvPr>
          <p:cNvGraphicFramePr>
            <a:graphicFrameLocks noGrp="1"/>
          </p:cNvGraphicFramePr>
          <p:nvPr>
            <p:extLst>
              <p:ext uri="{D42A27DB-BD31-4B8C-83A1-F6EECF244321}">
                <p14:modId xmlns:p14="http://schemas.microsoft.com/office/powerpoint/2010/main" val="90518433"/>
              </p:ext>
            </p:extLst>
          </p:nvPr>
        </p:nvGraphicFramePr>
        <p:xfrm>
          <a:off x="397942" y="5486135"/>
          <a:ext cx="8021630" cy="522000"/>
        </p:xfrm>
        <a:graphic>
          <a:graphicData uri="http://schemas.openxmlformats.org/drawingml/2006/table">
            <a:tbl>
              <a:tblPr firstRow="1" bandRow="1">
                <a:tableStyleId>{5C22544A-7EE6-4342-B048-85BDC9FD1C3A}</a:tableStyleId>
              </a:tblPr>
              <a:tblGrid>
                <a:gridCol w="928175">
                  <a:extLst>
                    <a:ext uri="{9D8B030D-6E8A-4147-A177-3AD203B41FA5}">
                      <a16:colId xmlns:a16="http://schemas.microsoft.com/office/drawing/2014/main" val="3126773242"/>
                    </a:ext>
                  </a:extLst>
                </a:gridCol>
                <a:gridCol w="472897">
                  <a:extLst>
                    <a:ext uri="{9D8B030D-6E8A-4147-A177-3AD203B41FA5}">
                      <a16:colId xmlns:a16="http://schemas.microsoft.com/office/drawing/2014/main" val="2395641660"/>
                    </a:ext>
                  </a:extLst>
                </a:gridCol>
                <a:gridCol w="472897">
                  <a:extLst>
                    <a:ext uri="{9D8B030D-6E8A-4147-A177-3AD203B41FA5}">
                      <a16:colId xmlns:a16="http://schemas.microsoft.com/office/drawing/2014/main" val="1293843451"/>
                    </a:ext>
                  </a:extLst>
                </a:gridCol>
                <a:gridCol w="472897">
                  <a:extLst>
                    <a:ext uri="{9D8B030D-6E8A-4147-A177-3AD203B41FA5}">
                      <a16:colId xmlns:a16="http://schemas.microsoft.com/office/drawing/2014/main" val="1325982318"/>
                    </a:ext>
                  </a:extLst>
                </a:gridCol>
                <a:gridCol w="472897">
                  <a:extLst>
                    <a:ext uri="{9D8B030D-6E8A-4147-A177-3AD203B41FA5}">
                      <a16:colId xmlns:a16="http://schemas.microsoft.com/office/drawing/2014/main" val="3603991940"/>
                    </a:ext>
                  </a:extLst>
                </a:gridCol>
                <a:gridCol w="472897">
                  <a:extLst>
                    <a:ext uri="{9D8B030D-6E8A-4147-A177-3AD203B41FA5}">
                      <a16:colId xmlns:a16="http://schemas.microsoft.com/office/drawing/2014/main" val="3031582179"/>
                    </a:ext>
                  </a:extLst>
                </a:gridCol>
                <a:gridCol w="472897">
                  <a:extLst>
                    <a:ext uri="{9D8B030D-6E8A-4147-A177-3AD203B41FA5}">
                      <a16:colId xmlns:a16="http://schemas.microsoft.com/office/drawing/2014/main" val="1018765517"/>
                    </a:ext>
                  </a:extLst>
                </a:gridCol>
                <a:gridCol w="472897">
                  <a:extLst>
                    <a:ext uri="{9D8B030D-6E8A-4147-A177-3AD203B41FA5}">
                      <a16:colId xmlns:a16="http://schemas.microsoft.com/office/drawing/2014/main" val="1867504244"/>
                    </a:ext>
                  </a:extLst>
                </a:gridCol>
                <a:gridCol w="472897">
                  <a:extLst>
                    <a:ext uri="{9D8B030D-6E8A-4147-A177-3AD203B41FA5}">
                      <a16:colId xmlns:a16="http://schemas.microsoft.com/office/drawing/2014/main" val="4137851556"/>
                    </a:ext>
                  </a:extLst>
                </a:gridCol>
                <a:gridCol w="472897">
                  <a:extLst>
                    <a:ext uri="{9D8B030D-6E8A-4147-A177-3AD203B41FA5}">
                      <a16:colId xmlns:a16="http://schemas.microsoft.com/office/drawing/2014/main" val="3158538772"/>
                    </a:ext>
                  </a:extLst>
                </a:gridCol>
                <a:gridCol w="472897">
                  <a:extLst>
                    <a:ext uri="{9D8B030D-6E8A-4147-A177-3AD203B41FA5}">
                      <a16:colId xmlns:a16="http://schemas.microsoft.com/office/drawing/2014/main" val="1502952551"/>
                    </a:ext>
                  </a:extLst>
                </a:gridCol>
                <a:gridCol w="472897">
                  <a:extLst>
                    <a:ext uri="{9D8B030D-6E8A-4147-A177-3AD203B41FA5}">
                      <a16:colId xmlns:a16="http://schemas.microsoft.com/office/drawing/2014/main" val="3020125104"/>
                    </a:ext>
                  </a:extLst>
                </a:gridCol>
                <a:gridCol w="472897">
                  <a:extLst>
                    <a:ext uri="{9D8B030D-6E8A-4147-A177-3AD203B41FA5}">
                      <a16:colId xmlns:a16="http://schemas.microsoft.com/office/drawing/2014/main" val="2098474676"/>
                    </a:ext>
                  </a:extLst>
                </a:gridCol>
                <a:gridCol w="472897">
                  <a:extLst>
                    <a:ext uri="{9D8B030D-6E8A-4147-A177-3AD203B41FA5}">
                      <a16:colId xmlns:a16="http://schemas.microsoft.com/office/drawing/2014/main" val="2024390143"/>
                    </a:ext>
                  </a:extLst>
                </a:gridCol>
                <a:gridCol w="472897">
                  <a:extLst>
                    <a:ext uri="{9D8B030D-6E8A-4147-A177-3AD203B41FA5}">
                      <a16:colId xmlns:a16="http://schemas.microsoft.com/office/drawing/2014/main" val="1419879921"/>
                    </a:ext>
                  </a:extLst>
                </a:gridCol>
                <a:gridCol w="472897">
                  <a:extLst>
                    <a:ext uri="{9D8B030D-6E8A-4147-A177-3AD203B41FA5}">
                      <a16:colId xmlns:a16="http://schemas.microsoft.com/office/drawing/2014/main" val="3076341705"/>
                    </a:ext>
                  </a:extLst>
                </a:gridCol>
              </a:tblGrid>
              <a:tr h="168808">
                <a:tc gridSpan="16">
                  <a:txBody>
                    <a:bodyPr/>
                    <a:lstStyle/>
                    <a:p>
                      <a:pPr algn="l"/>
                      <a:r>
                        <a:rPr lang="de-DE" sz="1000"/>
                        <a:t>No. of patients at risk</a:t>
                      </a:r>
                    </a:p>
                  </a:txBody>
                  <a:tcPr marL="72000" marT="10800" marB="10800"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extLst>
                  <a:ext uri="{0D108BD9-81ED-4DB2-BD59-A6C34878D82A}">
                    <a16:rowId xmlns:a16="http://schemas.microsoft.com/office/drawing/2014/main" val="2315896871"/>
                  </a:ext>
                </a:extLst>
              </a:tr>
              <a:tr h="168808">
                <a:tc>
                  <a:txBody>
                    <a:bodyPr/>
                    <a:lstStyle/>
                    <a:p>
                      <a:pPr algn="l"/>
                      <a:r>
                        <a:rPr lang="de-DE" sz="1000" b="1">
                          <a:solidFill>
                            <a:schemeClr val="bg1"/>
                          </a:solidFill>
                        </a:rPr>
                        <a:t>Zanubrutinib</a:t>
                      </a:r>
                    </a:p>
                  </a:txBody>
                  <a:tcPr marL="72000" marR="18000" marT="10800" marB="10800" anchor="ctr">
                    <a:solidFill>
                      <a:schemeClr val="accent5"/>
                    </a:solidFill>
                  </a:tcPr>
                </a:tc>
                <a:tc>
                  <a:txBody>
                    <a:bodyPr/>
                    <a:lstStyle/>
                    <a:p>
                      <a:pPr algn="ctr"/>
                      <a:r>
                        <a:rPr lang="de-DE" sz="1000"/>
                        <a:t>241</a:t>
                      </a:r>
                    </a:p>
                  </a:txBody>
                  <a:tcPr marT="10800" marB="10800" anchor="ctr"/>
                </a:tc>
                <a:tc>
                  <a:txBody>
                    <a:bodyPr/>
                    <a:lstStyle/>
                    <a:p>
                      <a:pPr algn="ctr"/>
                      <a:r>
                        <a:rPr lang="de-DE" sz="1000"/>
                        <a:t>237</a:t>
                      </a:r>
                    </a:p>
                  </a:txBody>
                  <a:tcPr marT="10800" marB="10800" anchor="ctr"/>
                </a:tc>
                <a:tc>
                  <a:txBody>
                    <a:bodyPr/>
                    <a:lstStyle/>
                    <a:p>
                      <a:pPr algn="ctr"/>
                      <a:r>
                        <a:rPr lang="de-DE" sz="1000"/>
                        <a:t>230</a:t>
                      </a:r>
                    </a:p>
                  </a:txBody>
                  <a:tcPr marT="10800" marB="10800" anchor="ctr"/>
                </a:tc>
                <a:tc>
                  <a:txBody>
                    <a:bodyPr/>
                    <a:lstStyle/>
                    <a:p>
                      <a:pPr algn="ctr"/>
                      <a:r>
                        <a:rPr lang="de-DE" sz="1000"/>
                        <a:t>224</a:t>
                      </a:r>
                    </a:p>
                  </a:txBody>
                  <a:tcPr marT="10800" marB="10800" anchor="ctr"/>
                </a:tc>
                <a:tc>
                  <a:txBody>
                    <a:bodyPr/>
                    <a:lstStyle/>
                    <a:p>
                      <a:pPr algn="ctr"/>
                      <a:r>
                        <a:rPr lang="de-DE" sz="1000"/>
                        <a:t>222</a:t>
                      </a:r>
                    </a:p>
                  </a:txBody>
                  <a:tcPr marT="10800" marB="10800" anchor="ctr"/>
                </a:tc>
                <a:tc>
                  <a:txBody>
                    <a:bodyPr/>
                    <a:lstStyle/>
                    <a:p>
                      <a:pPr algn="ctr"/>
                      <a:r>
                        <a:rPr lang="de-DE" sz="1000"/>
                        <a:t>214</a:t>
                      </a:r>
                    </a:p>
                  </a:txBody>
                  <a:tcPr marT="10800" marB="10800" anchor="ctr"/>
                </a:tc>
                <a:tc>
                  <a:txBody>
                    <a:bodyPr/>
                    <a:lstStyle/>
                    <a:p>
                      <a:pPr algn="ctr"/>
                      <a:r>
                        <a:rPr lang="de-DE" sz="1000"/>
                        <a:t>208</a:t>
                      </a:r>
                    </a:p>
                  </a:txBody>
                  <a:tcPr marT="10800" marB="10800" anchor="ctr"/>
                </a:tc>
                <a:tc>
                  <a:txBody>
                    <a:bodyPr/>
                    <a:lstStyle/>
                    <a:p>
                      <a:pPr algn="ctr"/>
                      <a:r>
                        <a:rPr lang="de-DE" sz="1000"/>
                        <a:t>195</a:t>
                      </a:r>
                    </a:p>
                  </a:txBody>
                  <a:tcPr marT="10800" marB="10800" anchor="ctr"/>
                </a:tc>
                <a:tc>
                  <a:txBody>
                    <a:bodyPr/>
                    <a:lstStyle/>
                    <a:p>
                      <a:pPr algn="ctr"/>
                      <a:r>
                        <a:rPr lang="de-DE" sz="1000"/>
                        <a:t>123</a:t>
                      </a:r>
                    </a:p>
                  </a:txBody>
                  <a:tcPr marT="10800" marB="10800" anchor="ctr"/>
                </a:tc>
                <a:tc>
                  <a:txBody>
                    <a:bodyPr/>
                    <a:lstStyle/>
                    <a:p>
                      <a:pPr algn="ctr"/>
                      <a:r>
                        <a:rPr lang="de-DE" sz="1000"/>
                        <a:t>79</a:t>
                      </a:r>
                    </a:p>
                  </a:txBody>
                  <a:tcPr marT="10800" marB="10800" anchor="ctr"/>
                </a:tc>
                <a:tc>
                  <a:txBody>
                    <a:bodyPr/>
                    <a:lstStyle/>
                    <a:p>
                      <a:pPr algn="ctr"/>
                      <a:r>
                        <a:rPr lang="de-DE" sz="1000"/>
                        <a:t>31</a:t>
                      </a:r>
                    </a:p>
                  </a:txBody>
                  <a:tcPr marT="10800" marB="10800" anchor="ctr"/>
                </a:tc>
                <a:tc>
                  <a:txBody>
                    <a:bodyPr/>
                    <a:lstStyle/>
                    <a:p>
                      <a:pPr algn="ctr"/>
                      <a:r>
                        <a:rPr lang="de-DE" sz="1000"/>
                        <a:t>17</a:t>
                      </a:r>
                    </a:p>
                  </a:txBody>
                  <a:tcPr marT="10800" marB="10800" anchor="ctr"/>
                </a:tc>
                <a:tc>
                  <a:txBody>
                    <a:bodyPr/>
                    <a:lstStyle/>
                    <a:p>
                      <a:pPr algn="ctr"/>
                      <a:r>
                        <a:rPr lang="de-DE" sz="1000"/>
                        <a:t>2</a:t>
                      </a:r>
                    </a:p>
                  </a:txBody>
                  <a:tcPr marT="10800" marB="10800" anchor="ctr"/>
                </a:tc>
                <a:tc>
                  <a:txBody>
                    <a:bodyPr/>
                    <a:lstStyle/>
                    <a:p>
                      <a:pPr algn="ctr"/>
                      <a:r>
                        <a:rPr lang="de-DE" sz="1000"/>
                        <a:t>1</a:t>
                      </a:r>
                    </a:p>
                  </a:txBody>
                  <a:tcPr marT="10800" marB="10800" anchor="ctr"/>
                </a:tc>
                <a:tc>
                  <a:txBody>
                    <a:bodyPr/>
                    <a:lstStyle/>
                    <a:p>
                      <a:pPr algn="ctr"/>
                      <a:r>
                        <a:rPr lang="de-DE" sz="1000"/>
                        <a:t>0</a:t>
                      </a:r>
                    </a:p>
                  </a:txBody>
                  <a:tcPr marT="10800" marB="10800" anchor="ctr"/>
                </a:tc>
                <a:extLst>
                  <a:ext uri="{0D108BD9-81ED-4DB2-BD59-A6C34878D82A}">
                    <a16:rowId xmlns:a16="http://schemas.microsoft.com/office/drawing/2014/main" val="4210981772"/>
                  </a:ext>
                </a:extLst>
              </a:tr>
              <a:tr h="168808">
                <a:tc>
                  <a:txBody>
                    <a:bodyPr/>
                    <a:lstStyle/>
                    <a:p>
                      <a:pPr algn="l"/>
                      <a:r>
                        <a:rPr lang="de-DE" sz="1000" b="1">
                          <a:solidFill>
                            <a:schemeClr val="bg1"/>
                          </a:solidFill>
                        </a:rPr>
                        <a:t>BR</a:t>
                      </a:r>
                    </a:p>
                  </a:txBody>
                  <a:tcPr marL="72000" marR="18000" marT="10800" marB="10800" anchor="ctr">
                    <a:solidFill>
                      <a:schemeClr val="tx2">
                        <a:lumMod val="50000"/>
                        <a:lumOff val="50000"/>
                      </a:schemeClr>
                    </a:solidFill>
                  </a:tcPr>
                </a:tc>
                <a:tc>
                  <a:txBody>
                    <a:bodyPr/>
                    <a:lstStyle/>
                    <a:p>
                      <a:pPr algn="ctr"/>
                      <a:r>
                        <a:rPr lang="de-DE" sz="1000"/>
                        <a:t>238</a:t>
                      </a:r>
                    </a:p>
                  </a:txBody>
                  <a:tcPr marT="10800" marB="10800" anchor="ctr"/>
                </a:tc>
                <a:tc>
                  <a:txBody>
                    <a:bodyPr/>
                    <a:lstStyle/>
                    <a:p>
                      <a:pPr algn="ctr"/>
                      <a:r>
                        <a:rPr lang="de-DE" sz="1000"/>
                        <a:t>218</a:t>
                      </a:r>
                    </a:p>
                  </a:txBody>
                  <a:tcPr marT="10800" marB="10800" anchor="ctr"/>
                </a:tc>
                <a:tc>
                  <a:txBody>
                    <a:bodyPr/>
                    <a:lstStyle/>
                    <a:p>
                      <a:pPr algn="ctr"/>
                      <a:r>
                        <a:rPr lang="de-DE" sz="1000"/>
                        <a:t>210</a:t>
                      </a:r>
                    </a:p>
                  </a:txBody>
                  <a:tcPr marT="10800" marB="10800" anchor="ctr"/>
                </a:tc>
                <a:tc>
                  <a:txBody>
                    <a:bodyPr/>
                    <a:lstStyle/>
                    <a:p>
                      <a:pPr algn="ctr"/>
                      <a:r>
                        <a:rPr lang="de-DE" sz="1000"/>
                        <a:t>200</a:t>
                      </a:r>
                    </a:p>
                  </a:txBody>
                  <a:tcPr marT="10800" marB="10800" anchor="ctr"/>
                </a:tc>
                <a:tc>
                  <a:txBody>
                    <a:bodyPr/>
                    <a:lstStyle/>
                    <a:p>
                      <a:pPr algn="ctr"/>
                      <a:r>
                        <a:rPr lang="de-DE" sz="1000"/>
                        <a:t>187</a:t>
                      </a:r>
                    </a:p>
                  </a:txBody>
                  <a:tcPr marT="10800" marB="10800" anchor="ctr"/>
                </a:tc>
                <a:tc>
                  <a:txBody>
                    <a:bodyPr/>
                    <a:lstStyle/>
                    <a:p>
                      <a:pPr algn="ctr"/>
                      <a:r>
                        <a:rPr lang="de-DE" sz="1000"/>
                        <a:t>176</a:t>
                      </a:r>
                    </a:p>
                  </a:txBody>
                  <a:tcPr marT="10800" marB="10800" anchor="ctr"/>
                </a:tc>
                <a:tc>
                  <a:txBody>
                    <a:bodyPr/>
                    <a:lstStyle/>
                    <a:p>
                      <a:pPr algn="ctr"/>
                      <a:r>
                        <a:rPr lang="de-DE" sz="1000"/>
                        <a:t>164</a:t>
                      </a:r>
                    </a:p>
                  </a:txBody>
                  <a:tcPr marT="10800" marB="10800" anchor="ctr"/>
                </a:tc>
                <a:tc>
                  <a:txBody>
                    <a:bodyPr/>
                    <a:lstStyle/>
                    <a:p>
                      <a:pPr algn="ctr"/>
                      <a:r>
                        <a:rPr lang="de-DE" sz="1000"/>
                        <a:t>150</a:t>
                      </a:r>
                    </a:p>
                  </a:txBody>
                  <a:tcPr marT="10800" marB="10800" anchor="ctr"/>
                </a:tc>
                <a:tc>
                  <a:txBody>
                    <a:bodyPr/>
                    <a:lstStyle/>
                    <a:p>
                      <a:pPr algn="ctr"/>
                      <a:r>
                        <a:rPr lang="de-DE" sz="1000"/>
                        <a:t>89</a:t>
                      </a:r>
                    </a:p>
                  </a:txBody>
                  <a:tcPr marT="10800" marB="10800" anchor="ctr"/>
                </a:tc>
                <a:tc>
                  <a:txBody>
                    <a:bodyPr/>
                    <a:lstStyle/>
                    <a:p>
                      <a:pPr algn="ctr"/>
                      <a:r>
                        <a:rPr lang="de-DE" sz="1000"/>
                        <a:t>54</a:t>
                      </a:r>
                    </a:p>
                  </a:txBody>
                  <a:tcPr marT="10800" marB="10800" anchor="ctr"/>
                </a:tc>
                <a:tc>
                  <a:txBody>
                    <a:bodyPr/>
                    <a:lstStyle/>
                    <a:p>
                      <a:pPr algn="ctr"/>
                      <a:r>
                        <a:rPr lang="de-DE" sz="1000"/>
                        <a:t>20</a:t>
                      </a:r>
                    </a:p>
                  </a:txBody>
                  <a:tcPr marT="10800" marB="10800" anchor="ctr"/>
                </a:tc>
                <a:tc>
                  <a:txBody>
                    <a:bodyPr/>
                    <a:lstStyle/>
                    <a:p>
                      <a:pPr algn="ctr"/>
                      <a:r>
                        <a:rPr lang="de-DE" sz="1000"/>
                        <a:t>8</a:t>
                      </a:r>
                    </a:p>
                  </a:txBody>
                  <a:tcPr marT="10800" marB="10800" anchor="ctr"/>
                </a:tc>
                <a:tc>
                  <a:txBody>
                    <a:bodyPr/>
                    <a:lstStyle/>
                    <a:p>
                      <a:pPr algn="ctr"/>
                      <a:r>
                        <a:rPr lang="de-DE" sz="1000"/>
                        <a:t>1</a:t>
                      </a:r>
                    </a:p>
                  </a:txBody>
                  <a:tcPr marT="10800" marB="10800" anchor="ctr"/>
                </a:tc>
                <a:tc>
                  <a:txBody>
                    <a:bodyPr/>
                    <a:lstStyle/>
                    <a:p>
                      <a:pPr algn="ctr"/>
                      <a:r>
                        <a:rPr lang="de-DE" sz="1000"/>
                        <a:t>0</a:t>
                      </a:r>
                    </a:p>
                  </a:txBody>
                  <a:tcPr marT="10800" marB="10800" anchor="ctr"/>
                </a:tc>
                <a:tc>
                  <a:txBody>
                    <a:bodyPr/>
                    <a:lstStyle/>
                    <a:p>
                      <a:pPr algn="ctr"/>
                      <a:endParaRPr lang="de-DE" sz="1000"/>
                    </a:p>
                  </a:txBody>
                  <a:tcPr marT="10800" marB="10800" anchor="ctr"/>
                </a:tc>
                <a:extLst>
                  <a:ext uri="{0D108BD9-81ED-4DB2-BD59-A6C34878D82A}">
                    <a16:rowId xmlns:a16="http://schemas.microsoft.com/office/drawing/2014/main" val="1205264704"/>
                  </a:ext>
                </a:extLst>
              </a:tr>
            </a:tbl>
          </a:graphicData>
        </a:graphic>
      </p:graphicFrame>
      <p:graphicFrame>
        <p:nvGraphicFramePr>
          <p:cNvPr id="89" name="Tabelle 89">
            <a:extLst>
              <a:ext uri="{FF2B5EF4-FFF2-40B4-BE49-F238E27FC236}">
                <a16:creationId xmlns:a16="http://schemas.microsoft.com/office/drawing/2014/main" id="{23BDC455-B329-48BD-ADFE-4C8ADEB0F7C2}"/>
              </a:ext>
            </a:extLst>
          </p:cNvPr>
          <p:cNvGraphicFramePr>
            <a:graphicFrameLocks noGrp="1"/>
          </p:cNvGraphicFramePr>
          <p:nvPr>
            <p:extLst>
              <p:ext uri="{D42A27DB-BD31-4B8C-83A1-F6EECF244321}">
                <p14:modId xmlns:p14="http://schemas.microsoft.com/office/powerpoint/2010/main" val="2352486011"/>
              </p:ext>
            </p:extLst>
          </p:nvPr>
        </p:nvGraphicFramePr>
        <p:xfrm>
          <a:off x="3239210" y="3443263"/>
          <a:ext cx="2059738" cy="822960"/>
        </p:xfrm>
        <a:graphic>
          <a:graphicData uri="http://schemas.openxmlformats.org/drawingml/2006/table">
            <a:tbl>
              <a:tblPr firstRow="1" bandRow="1">
                <a:tableStyleId>{5C22544A-7EE6-4342-B048-85BDC9FD1C3A}</a:tableStyleId>
              </a:tblPr>
              <a:tblGrid>
                <a:gridCol w="2059738">
                  <a:extLst>
                    <a:ext uri="{9D8B030D-6E8A-4147-A177-3AD203B41FA5}">
                      <a16:colId xmlns:a16="http://schemas.microsoft.com/office/drawing/2014/main" val="2001824160"/>
                    </a:ext>
                  </a:extLst>
                </a:gridCol>
              </a:tblGrid>
              <a:tr h="205462">
                <a:tc>
                  <a:txBody>
                    <a:bodyPr/>
                    <a:lstStyle/>
                    <a:p>
                      <a:pPr algn="ctr"/>
                      <a:r>
                        <a:rPr lang="de-DE" sz="1200"/>
                        <a:t>24-mo PFS</a:t>
                      </a:r>
                    </a:p>
                  </a:txBody>
                  <a:tcPr anchor="ctr"/>
                </a:tc>
                <a:extLst>
                  <a:ext uri="{0D108BD9-81ED-4DB2-BD59-A6C34878D82A}">
                    <a16:rowId xmlns:a16="http://schemas.microsoft.com/office/drawing/2014/main" val="1964169890"/>
                  </a:ext>
                </a:extLst>
              </a:tr>
              <a:tr h="205462">
                <a:tc>
                  <a:txBody>
                    <a:bodyPr/>
                    <a:lstStyle/>
                    <a:p>
                      <a:pPr algn="ctr"/>
                      <a:r>
                        <a:rPr lang="de-DE" sz="1200"/>
                        <a:t>85.5% (95% CI, 80.1-89.6)</a:t>
                      </a:r>
                    </a:p>
                  </a:txBody>
                  <a:tcPr anchor="ctr"/>
                </a:tc>
                <a:extLst>
                  <a:ext uri="{0D108BD9-81ED-4DB2-BD59-A6C34878D82A}">
                    <a16:rowId xmlns:a16="http://schemas.microsoft.com/office/drawing/2014/main" val="71642688"/>
                  </a:ext>
                </a:extLst>
              </a:tr>
              <a:tr h="205462">
                <a:tc>
                  <a:txBody>
                    <a:bodyPr/>
                    <a:lstStyle/>
                    <a:p>
                      <a:pPr algn="ctr"/>
                      <a:r>
                        <a:rPr lang="de-DE" sz="1200"/>
                        <a:t>69.5% (95% CI, 62.4-75.5)</a:t>
                      </a:r>
                    </a:p>
                  </a:txBody>
                  <a:tcPr anchor="ctr"/>
                </a:tc>
                <a:extLst>
                  <a:ext uri="{0D108BD9-81ED-4DB2-BD59-A6C34878D82A}">
                    <a16:rowId xmlns:a16="http://schemas.microsoft.com/office/drawing/2014/main" val="28154492"/>
                  </a:ext>
                </a:extLst>
              </a:tr>
            </a:tbl>
          </a:graphicData>
        </a:graphic>
      </p:graphicFrame>
      <p:cxnSp>
        <p:nvCxnSpPr>
          <p:cNvPr id="9" name="Gerader Verbinder 8">
            <a:extLst>
              <a:ext uri="{FF2B5EF4-FFF2-40B4-BE49-F238E27FC236}">
                <a16:creationId xmlns:a16="http://schemas.microsoft.com/office/drawing/2014/main" id="{C1E0BA25-51E5-4964-BB2D-50F48AAD8E55}"/>
              </a:ext>
            </a:extLst>
          </p:cNvPr>
          <p:cNvCxnSpPr>
            <a:cxnSpLocks/>
          </p:cNvCxnSpPr>
          <p:nvPr/>
        </p:nvCxnSpPr>
        <p:spPr>
          <a:xfrm>
            <a:off x="1568710" y="1820379"/>
            <a:ext cx="0" cy="3009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993C11CC-5EDD-4A8E-8B62-53BF7A22BA35}"/>
              </a:ext>
            </a:extLst>
          </p:cNvPr>
          <p:cNvCxnSpPr>
            <a:cxnSpLocks/>
          </p:cNvCxnSpPr>
          <p:nvPr/>
        </p:nvCxnSpPr>
        <p:spPr>
          <a:xfrm>
            <a:off x="1568710" y="4823136"/>
            <a:ext cx="6743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3DB66ABB-9ABF-4F02-AD24-1313A828BB13}"/>
              </a:ext>
            </a:extLst>
          </p:cNvPr>
          <p:cNvCxnSpPr>
            <a:cxnSpLocks/>
          </p:cNvCxnSpPr>
          <p:nvPr/>
        </p:nvCxnSpPr>
        <p:spPr>
          <a:xfrm flipH="1">
            <a:off x="1494892" y="423734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1267F426-A43F-467A-B689-189CC6E62BFF}"/>
              </a:ext>
            </a:extLst>
          </p:cNvPr>
          <p:cNvCxnSpPr>
            <a:cxnSpLocks/>
          </p:cNvCxnSpPr>
          <p:nvPr/>
        </p:nvCxnSpPr>
        <p:spPr>
          <a:xfrm flipH="1">
            <a:off x="1494892" y="4823141"/>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E280DA06-6CD0-4C0E-B3E8-D30C670EEC9A}"/>
              </a:ext>
            </a:extLst>
          </p:cNvPr>
          <p:cNvCxnSpPr>
            <a:cxnSpLocks/>
          </p:cNvCxnSpPr>
          <p:nvPr/>
        </p:nvCxnSpPr>
        <p:spPr>
          <a:xfrm flipH="1">
            <a:off x="1494892" y="452786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D59DE275-FE06-461A-8CDB-75F65CAF675D}"/>
              </a:ext>
            </a:extLst>
          </p:cNvPr>
          <p:cNvCxnSpPr>
            <a:cxnSpLocks/>
          </p:cNvCxnSpPr>
          <p:nvPr/>
        </p:nvCxnSpPr>
        <p:spPr>
          <a:xfrm flipH="1">
            <a:off x="1494892" y="394683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C97195FA-1661-4F35-A7B0-E025DEB9F37E}"/>
              </a:ext>
            </a:extLst>
          </p:cNvPr>
          <p:cNvCxnSpPr>
            <a:cxnSpLocks/>
          </p:cNvCxnSpPr>
          <p:nvPr/>
        </p:nvCxnSpPr>
        <p:spPr>
          <a:xfrm flipH="1">
            <a:off x="1494892" y="3658707"/>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24197552-2E2A-4D41-B101-A7229DF5C425}"/>
              </a:ext>
            </a:extLst>
          </p:cNvPr>
          <p:cNvCxnSpPr>
            <a:cxnSpLocks/>
          </p:cNvCxnSpPr>
          <p:nvPr/>
        </p:nvCxnSpPr>
        <p:spPr>
          <a:xfrm flipH="1">
            <a:off x="1494892" y="3365811"/>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C7FEDE7F-3DDC-4362-95DE-8E40AC3053AC}"/>
              </a:ext>
            </a:extLst>
          </p:cNvPr>
          <p:cNvCxnSpPr>
            <a:cxnSpLocks/>
          </p:cNvCxnSpPr>
          <p:nvPr/>
        </p:nvCxnSpPr>
        <p:spPr>
          <a:xfrm flipH="1">
            <a:off x="1494892" y="3075299"/>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699EBFE2-E281-4D2A-BF0C-836C90A2E690}"/>
              </a:ext>
            </a:extLst>
          </p:cNvPr>
          <p:cNvCxnSpPr>
            <a:cxnSpLocks/>
          </p:cNvCxnSpPr>
          <p:nvPr/>
        </p:nvCxnSpPr>
        <p:spPr>
          <a:xfrm flipH="1">
            <a:off x="1494892" y="278716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24663DA9-98A7-4702-B878-5F413C1E2FF6}"/>
              </a:ext>
            </a:extLst>
          </p:cNvPr>
          <p:cNvCxnSpPr>
            <a:cxnSpLocks/>
          </p:cNvCxnSpPr>
          <p:nvPr/>
        </p:nvCxnSpPr>
        <p:spPr>
          <a:xfrm flipH="1">
            <a:off x="1494892" y="249665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F5D13774-6FF6-41B2-86C5-C9A63EA7CA3F}"/>
              </a:ext>
            </a:extLst>
          </p:cNvPr>
          <p:cNvCxnSpPr>
            <a:cxnSpLocks/>
          </p:cNvCxnSpPr>
          <p:nvPr/>
        </p:nvCxnSpPr>
        <p:spPr>
          <a:xfrm flipH="1">
            <a:off x="1494892" y="220852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83B6F620-89CC-401B-820A-B3A208A7FB77}"/>
              </a:ext>
            </a:extLst>
          </p:cNvPr>
          <p:cNvCxnSpPr>
            <a:cxnSpLocks/>
          </p:cNvCxnSpPr>
          <p:nvPr/>
        </p:nvCxnSpPr>
        <p:spPr>
          <a:xfrm flipH="1">
            <a:off x="1494892" y="1915631"/>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77EFD927-7FD4-48EE-9503-09B744A9DDD6}"/>
              </a:ext>
            </a:extLst>
          </p:cNvPr>
          <p:cNvCxnSpPr>
            <a:cxnSpLocks/>
          </p:cNvCxnSpPr>
          <p:nvPr/>
        </p:nvCxnSpPr>
        <p:spPr>
          <a:xfrm rot="5400000" flipH="1">
            <a:off x="1531801"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266B45DA-D917-4E1A-BE30-A441EDF12211}"/>
              </a:ext>
            </a:extLst>
          </p:cNvPr>
          <p:cNvCxnSpPr>
            <a:cxnSpLocks/>
          </p:cNvCxnSpPr>
          <p:nvPr/>
        </p:nvCxnSpPr>
        <p:spPr>
          <a:xfrm rot="5400000" flipH="1">
            <a:off x="2005678"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87545A75-31A1-4CDF-B046-59E97A9024B9}"/>
              </a:ext>
            </a:extLst>
          </p:cNvPr>
          <p:cNvCxnSpPr>
            <a:cxnSpLocks/>
          </p:cNvCxnSpPr>
          <p:nvPr/>
        </p:nvCxnSpPr>
        <p:spPr>
          <a:xfrm rot="5400000" flipH="1">
            <a:off x="2479551"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4E01EB23-9BFE-4A1A-A978-4CFCD24D58B7}"/>
              </a:ext>
            </a:extLst>
          </p:cNvPr>
          <p:cNvCxnSpPr>
            <a:cxnSpLocks/>
          </p:cNvCxnSpPr>
          <p:nvPr/>
        </p:nvCxnSpPr>
        <p:spPr>
          <a:xfrm rot="5400000" flipH="1">
            <a:off x="2953425"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695D7D22-DCAD-4BC4-B46A-D30ED1BF0C5D}"/>
              </a:ext>
            </a:extLst>
          </p:cNvPr>
          <p:cNvCxnSpPr>
            <a:cxnSpLocks/>
          </p:cNvCxnSpPr>
          <p:nvPr/>
        </p:nvCxnSpPr>
        <p:spPr>
          <a:xfrm rot="5400000" flipH="1">
            <a:off x="3422533"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32FE3C9D-C790-40FD-8496-BEC0BDA78B75}"/>
              </a:ext>
            </a:extLst>
          </p:cNvPr>
          <p:cNvCxnSpPr>
            <a:cxnSpLocks/>
          </p:cNvCxnSpPr>
          <p:nvPr/>
        </p:nvCxnSpPr>
        <p:spPr>
          <a:xfrm rot="5400000" flipH="1">
            <a:off x="3894025"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F21574CC-E16A-4301-8495-F4959565297B}"/>
              </a:ext>
            </a:extLst>
          </p:cNvPr>
          <p:cNvCxnSpPr>
            <a:cxnSpLocks/>
          </p:cNvCxnSpPr>
          <p:nvPr/>
        </p:nvCxnSpPr>
        <p:spPr>
          <a:xfrm rot="5400000" flipH="1">
            <a:off x="4367898"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93513828-268D-49FE-8827-28587AACB411}"/>
              </a:ext>
            </a:extLst>
          </p:cNvPr>
          <p:cNvCxnSpPr>
            <a:cxnSpLocks/>
          </p:cNvCxnSpPr>
          <p:nvPr/>
        </p:nvCxnSpPr>
        <p:spPr>
          <a:xfrm rot="5400000" flipH="1">
            <a:off x="4839389"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4CEAC82C-D11D-4B14-9F36-6DE5C2F88EAA}"/>
              </a:ext>
            </a:extLst>
          </p:cNvPr>
          <p:cNvCxnSpPr>
            <a:cxnSpLocks/>
          </p:cNvCxnSpPr>
          <p:nvPr/>
        </p:nvCxnSpPr>
        <p:spPr>
          <a:xfrm rot="5400000" flipH="1">
            <a:off x="5313264"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EAED92D0-E326-4214-B6BF-86EAB5F2371B}"/>
              </a:ext>
            </a:extLst>
          </p:cNvPr>
          <p:cNvCxnSpPr>
            <a:cxnSpLocks/>
          </p:cNvCxnSpPr>
          <p:nvPr/>
        </p:nvCxnSpPr>
        <p:spPr>
          <a:xfrm rot="5400000" flipH="1">
            <a:off x="5782374"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29FFB639-F671-4B3E-BB91-AE0DB2F32018}"/>
              </a:ext>
            </a:extLst>
          </p:cNvPr>
          <p:cNvCxnSpPr>
            <a:cxnSpLocks/>
          </p:cNvCxnSpPr>
          <p:nvPr/>
        </p:nvCxnSpPr>
        <p:spPr>
          <a:xfrm rot="5400000" flipH="1">
            <a:off x="6259424"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AFD3F1C5-B749-416D-AC2B-6085E12DDD76}"/>
              </a:ext>
            </a:extLst>
          </p:cNvPr>
          <p:cNvCxnSpPr>
            <a:cxnSpLocks/>
          </p:cNvCxnSpPr>
          <p:nvPr/>
        </p:nvCxnSpPr>
        <p:spPr>
          <a:xfrm rot="5400000" flipH="1">
            <a:off x="6728535"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42DDD4E4-79C3-4C80-93DD-FD826BDE9677}"/>
              </a:ext>
            </a:extLst>
          </p:cNvPr>
          <p:cNvCxnSpPr>
            <a:cxnSpLocks/>
          </p:cNvCxnSpPr>
          <p:nvPr/>
        </p:nvCxnSpPr>
        <p:spPr>
          <a:xfrm rot="5400000" flipH="1">
            <a:off x="7202410"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AD4C1A64-679C-4A25-9F93-A7E433775368}"/>
              </a:ext>
            </a:extLst>
          </p:cNvPr>
          <p:cNvCxnSpPr>
            <a:cxnSpLocks/>
          </p:cNvCxnSpPr>
          <p:nvPr/>
        </p:nvCxnSpPr>
        <p:spPr>
          <a:xfrm rot="5400000" flipH="1">
            <a:off x="7673904"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675BF2CC-E861-4FFD-9169-C4078B85AA4E}"/>
              </a:ext>
            </a:extLst>
          </p:cNvPr>
          <p:cNvCxnSpPr>
            <a:cxnSpLocks/>
          </p:cNvCxnSpPr>
          <p:nvPr/>
        </p:nvCxnSpPr>
        <p:spPr>
          <a:xfrm rot="5400000" flipH="1">
            <a:off x="8145397" y="4860045"/>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feld 48">
            <a:extLst>
              <a:ext uri="{FF2B5EF4-FFF2-40B4-BE49-F238E27FC236}">
                <a16:creationId xmlns:a16="http://schemas.microsoft.com/office/drawing/2014/main" id="{B805A25F-9FCF-4993-A138-67E0F93A5C3F}"/>
              </a:ext>
            </a:extLst>
          </p:cNvPr>
          <p:cNvSpPr txBox="1"/>
          <p:nvPr/>
        </p:nvSpPr>
        <p:spPr>
          <a:xfrm>
            <a:off x="1428273" y="4896760"/>
            <a:ext cx="284052" cy="307777"/>
          </a:xfrm>
          <a:prstGeom prst="rect">
            <a:avLst/>
          </a:prstGeom>
          <a:noFill/>
        </p:spPr>
        <p:txBody>
          <a:bodyPr wrap="none" rtlCol="0">
            <a:spAutoFit/>
          </a:bodyPr>
          <a:lstStyle/>
          <a:p>
            <a:r>
              <a:rPr lang="de-DE" sz="1400"/>
              <a:t>0</a:t>
            </a:r>
          </a:p>
        </p:txBody>
      </p:sp>
      <p:sp>
        <p:nvSpPr>
          <p:cNvPr id="50" name="Textfeld 49">
            <a:extLst>
              <a:ext uri="{FF2B5EF4-FFF2-40B4-BE49-F238E27FC236}">
                <a16:creationId xmlns:a16="http://schemas.microsoft.com/office/drawing/2014/main" id="{212C6071-DCC6-4CB2-A683-E977BA129140}"/>
              </a:ext>
            </a:extLst>
          </p:cNvPr>
          <p:cNvSpPr txBox="1"/>
          <p:nvPr/>
        </p:nvSpPr>
        <p:spPr>
          <a:xfrm>
            <a:off x="1272268" y="4669313"/>
            <a:ext cx="284052" cy="307777"/>
          </a:xfrm>
          <a:prstGeom prst="rect">
            <a:avLst/>
          </a:prstGeom>
          <a:noFill/>
        </p:spPr>
        <p:txBody>
          <a:bodyPr wrap="none" rtlCol="0">
            <a:spAutoFit/>
          </a:bodyPr>
          <a:lstStyle/>
          <a:p>
            <a:r>
              <a:rPr lang="de-DE" sz="1400"/>
              <a:t>0</a:t>
            </a:r>
          </a:p>
        </p:txBody>
      </p:sp>
      <p:sp>
        <p:nvSpPr>
          <p:cNvPr id="51" name="Textfeld 50">
            <a:extLst>
              <a:ext uri="{FF2B5EF4-FFF2-40B4-BE49-F238E27FC236}">
                <a16:creationId xmlns:a16="http://schemas.microsoft.com/office/drawing/2014/main" id="{23D51A62-B0E6-49C8-9B54-16204BC6F98A}"/>
              </a:ext>
            </a:extLst>
          </p:cNvPr>
          <p:cNvSpPr txBox="1"/>
          <p:nvPr/>
        </p:nvSpPr>
        <p:spPr>
          <a:xfrm>
            <a:off x="1173711" y="4372518"/>
            <a:ext cx="383438" cy="307777"/>
          </a:xfrm>
          <a:prstGeom prst="rect">
            <a:avLst/>
          </a:prstGeom>
          <a:noFill/>
        </p:spPr>
        <p:txBody>
          <a:bodyPr wrap="none" rtlCol="0">
            <a:spAutoFit/>
          </a:bodyPr>
          <a:lstStyle/>
          <a:p>
            <a:r>
              <a:rPr lang="de-DE" sz="1400"/>
              <a:t>10</a:t>
            </a:r>
          </a:p>
        </p:txBody>
      </p:sp>
      <p:sp>
        <p:nvSpPr>
          <p:cNvPr id="52" name="Textfeld 51">
            <a:extLst>
              <a:ext uri="{FF2B5EF4-FFF2-40B4-BE49-F238E27FC236}">
                <a16:creationId xmlns:a16="http://schemas.microsoft.com/office/drawing/2014/main" id="{3DB681B2-207E-47D1-975A-58B73956F279}"/>
              </a:ext>
            </a:extLst>
          </p:cNvPr>
          <p:cNvSpPr txBox="1"/>
          <p:nvPr/>
        </p:nvSpPr>
        <p:spPr>
          <a:xfrm>
            <a:off x="1174055" y="4082737"/>
            <a:ext cx="383438" cy="307777"/>
          </a:xfrm>
          <a:prstGeom prst="rect">
            <a:avLst/>
          </a:prstGeom>
          <a:noFill/>
        </p:spPr>
        <p:txBody>
          <a:bodyPr wrap="none" rtlCol="0">
            <a:spAutoFit/>
          </a:bodyPr>
          <a:lstStyle/>
          <a:p>
            <a:r>
              <a:rPr lang="de-DE" sz="1400"/>
              <a:t>20</a:t>
            </a:r>
          </a:p>
        </p:txBody>
      </p:sp>
      <p:sp>
        <p:nvSpPr>
          <p:cNvPr id="53" name="Textfeld 52">
            <a:extLst>
              <a:ext uri="{FF2B5EF4-FFF2-40B4-BE49-F238E27FC236}">
                <a16:creationId xmlns:a16="http://schemas.microsoft.com/office/drawing/2014/main" id="{F53FDDC3-D734-4EA6-996B-EFC81377EC63}"/>
              </a:ext>
            </a:extLst>
          </p:cNvPr>
          <p:cNvSpPr txBox="1"/>
          <p:nvPr/>
        </p:nvSpPr>
        <p:spPr>
          <a:xfrm>
            <a:off x="1174259" y="3792898"/>
            <a:ext cx="383438" cy="307777"/>
          </a:xfrm>
          <a:prstGeom prst="rect">
            <a:avLst/>
          </a:prstGeom>
          <a:noFill/>
        </p:spPr>
        <p:txBody>
          <a:bodyPr wrap="none" rtlCol="0">
            <a:spAutoFit/>
          </a:bodyPr>
          <a:lstStyle/>
          <a:p>
            <a:r>
              <a:rPr lang="de-DE" sz="1400"/>
              <a:t>30</a:t>
            </a:r>
          </a:p>
        </p:txBody>
      </p:sp>
      <p:sp>
        <p:nvSpPr>
          <p:cNvPr id="54" name="Textfeld 53">
            <a:extLst>
              <a:ext uri="{FF2B5EF4-FFF2-40B4-BE49-F238E27FC236}">
                <a16:creationId xmlns:a16="http://schemas.microsoft.com/office/drawing/2014/main" id="{349AD428-D021-4EC3-844E-EFEB424C24C3}"/>
              </a:ext>
            </a:extLst>
          </p:cNvPr>
          <p:cNvSpPr txBox="1"/>
          <p:nvPr/>
        </p:nvSpPr>
        <p:spPr>
          <a:xfrm>
            <a:off x="1172882" y="3504818"/>
            <a:ext cx="383438" cy="307777"/>
          </a:xfrm>
          <a:prstGeom prst="rect">
            <a:avLst/>
          </a:prstGeom>
          <a:noFill/>
        </p:spPr>
        <p:txBody>
          <a:bodyPr wrap="none" rtlCol="0">
            <a:spAutoFit/>
          </a:bodyPr>
          <a:lstStyle/>
          <a:p>
            <a:r>
              <a:rPr lang="de-DE" sz="1400"/>
              <a:t>40</a:t>
            </a:r>
          </a:p>
        </p:txBody>
      </p:sp>
      <p:sp>
        <p:nvSpPr>
          <p:cNvPr id="55" name="Textfeld 54">
            <a:extLst>
              <a:ext uri="{FF2B5EF4-FFF2-40B4-BE49-F238E27FC236}">
                <a16:creationId xmlns:a16="http://schemas.microsoft.com/office/drawing/2014/main" id="{174A2519-7787-41AA-A643-71FCF9F69091}"/>
              </a:ext>
            </a:extLst>
          </p:cNvPr>
          <p:cNvSpPr txBox="1"/>
          <p:nvPr/>
        </p:nvSpPr>
        <p:spPr>
          <a:xfrm>
            <a:off x="1172882" y="3212627"/>
            <a:ext cx="383438" cy="307777"/>
          </a:xfrm>
          <a:prstGeom prst="rect">
            <a:avLst/>
          </a:prstGeom>
          <a:noFill/>
        </p:spPr>
        <p:txBody>
          <a:bodyPr wrap="none" rtlCol="0">
            <a:spAutoFit/>
          </a:bodyPr>
          <a:lstStyle/>
          <a:p>
            <a:r>
              <a:rPr lang="de-DE" sz="1400"/>
              <a:t>50</a:t>
            </a:r>
          </a:p>
        </p:txBody>
      </p:sp>
      <p:sp>
        <p:nvSpPr>
          <p:cNvPr id="56" name="Textfeld 55">
            <a:extLst>
              <a:ext uri="{FF2B5EF4-FFF2-40B4-BE49-F238E27FC236}">
                <a16:creationId xmlns:a16="http://schemas.microsoft.com/office/drawing/2014/main" id="{CA9DA088-D241-4CB1-B7F9-D4CE654FD196}"/>
              </a:ext>
            </a:extLst>
          </p:cNvPr>
          <p:cNvSpPr txBox="1"/>
          <p:nvPr/>
        </p:nvSpPr>
        <p:spPr>
          <a:xfrm>
            <a:off x="1172397" y="2922136"/>
            <a:ext cx="383438" cy="307777"/>
          </a:xfrm>
          <a:prstGeom prst="rect">
            <a:avLst/>
          </a:prstGeom>
          <a:noFill/>
        </p:spPr>
        <p:txBody>
          <a:bodyPr wrap="none" rtlCol="0">
            <a:spAutoFit/>
          </a:bodyPr>
          <a:lstStyle/>
          <a:p>
            <a:r>
              <a:rPr lang="de-DE" sz="1400"/>
              <a:t>60</a:t>
            </a:r>
          </a:p>
        </p:txBody>
      </p:sp>
      <p:sp>
        <p:nvSpPr>
          <p:cNvPr id="57" name="Textfeld 56">
            <a:extLst>
              <a:ext uri="{FF2B5EF4-FFF2-40B4-BE49-F238E27FC236}">
                <a16:creationId xmlns:a16="http://schemas.microsoft.com/office/drawing/2014/main" id="{CD579F2E-D505-41FC-B59C-932BD7E71CE7}"/>
              </a:ext>
            </a:extLst>
          </p:cNvPr>
          <p:cNvSpPr txBox="1"/>
          <p:nvPr/>
        </p:nvSpPr>
        <p:spPr>
          <a:xfrm>
            <a:off x="1173093" y="2631229"/>
            <a:ext cx="383438" cy="307777"/>
          </a:xfrm>
          <a:prstGeom prst="rect">
            <a:avLst/>
          </a:prstGeom>
          <a:noFill/>
        </p:spPr>
        <p:txBody>
          <a:bodyPr wrap="none" rtlCol="0">
            <a:spAutoFit/>
          </a:bodyPr>
          <a:lstStyle/>
          <a:p>
            <a:r>
              <a:rPr lang="de-DE" sz="1400"/>
              <a:t>70</a:t>
            </a:r>
          </a:p>
        </p:txBody>
      </p:sp>
      <p:sp>
        <p:nvSpPr>
          <p:cNvPr id="58" name="Textfeld 57">
            <a:extLst>
              <a:ext uri="{FF2B5EF4-FFF2-40B4-BE49-F238E27FC236}">
                <a16:creationId xmlns:a16="http://schemas.microsoft.com/office/drawing/2014/main" id="{BF14E0E6-03F4-4D50-8A72-10EDE2C77BA4}"/>
              </a:ext>
            </a:extLst>
          </p:cNvPr>
          <p:cNvSpPr txBox="1"/>
          <p:nvPr/>
        </p:nvSpPr>
        <p:spPr>
          <a:xfrm>
            <a:off x="1172819" y="2345096"/>
            <a:ext cx="383438" cy="307777"/>
          </a:xfrm>
          <a:prstGeom prst="rect">
            <a:avLst/>
          </a:prstGeom>
          <a:noFill/>
        </p:spPr>
        <p:txBody>
          <a:bodyPr wrap="none" rtlCol="0">
            <a:spAutoFit/>
          </a:bodyPr>
          <a:lstStyle/>
          <a:p>
            <a:r>
              <a:rPr lang="de-DE" sz="1400"/>
              <a:t>80</a:t>
            </a:r>
          </a:p>
        </p:txBody>
      </p:sp>
      <p:sp>
        <p:nvSpPr>
          <p:cNvPr id="59" name="Textfeld 58">
            <a:extLst>
              <a:ext uri="{FF2B5EF4-FFF2-40B4-BE49-F238E27FC236}">
                <a16:creationId xmlns:a16="http://schemas.microsoft.com/office/drawing/2014/main" id="{7178B4BE-868B-49DC-85D3-E048C1DBBCA7}"/>
              </a:ext>
            </a:extLst>
          </p:cNvPr>
          <p:cNvSpPr txBox="1"/>
          <p:nvPr/>
        </p:nvSpPr>
        <p:spPr>
          <a:xfrm>
            <a:off x="1172397" y="2052383"/>
            <a:ext cx="383438" cy="307777"/>
          </a:xfrm>
          <a:prstGeom prst="rect">
            <a:avLst/>
          </a:prstGeom>
          <a:noFill/>
        </p:spPr>
        <p:txBody>
          <a:bodyPr wrap="none" rtlCol="0">
            <a:spAutoFit/>
          </a:bodyPr>
          <a:lstStyle/>
          <a:p>
            <a:r>
              <a:rPr lang="de-DE" sz="1400"/>
              <a:t>90</a:t>
            </a:r>
          </a:p>
        </p:txBody>
      </p:sp>
      <p:sp>
        <p:nvSpPr>
          <p:cNvPr id="60" name="Textfeld 59">
            <a:extLst>
              <a:ext uri="{FF2B5EF4-FFF2-40B4-BE49-F238E27FC236}">
                <a16:creationId xmlns:a16="http://schemas.microsoft.com/office/drawing/2014/main" id="{350E3748-08E5-4B8A-9410-B23D1E9F3071}"/>
              </a:ext>
            </a:extLst>
          </p:cNvPr>
          <p:cNvSpPr txBox="1"/>
          <p:nvPr/>
        </p:nvSpPr>
        <p:spPr>
          <a:xfrm>
            <a:off x="1073012" y="1759534"/>
            <a:ext cx="482824" cy="307777"/>
          </a:xfrm>
          <a:prstGeom prst="rect">
            <a:avLst/>
          </a:prstGeom>
          <a:noFill/>
        </p:spPr>
        <p:txBody>
          <a:bodyPr wrap="none" rtlCol="0">
            <a:spAutoFit/>
          </a:bodyPr>
          <a:lstStyle/>
          <a:p>
            <a:r>
              <a:rPr lang="de-DE" sz="1400"/>
              <a:t>100</a:t>
            </a:r>
          </a:p>
        </p:txBody>
      </p:sp>
      <p:sp>
        <p:nvSpPr>
          <p:cNvPr id="62" name="Textfeld 61">
            <a:extLst>
              <a:ext uri="{FF2B5EF4-FFF2-40B4-BE49-F238E27FC236}">
                <a16:creationId xmlns:a16="http://schemas.microsoft.com/office/drawing/2014/main" id="{FDE54A87-AED9-4CF3-84E0-442B54FE1C7C}"/>
              </a:ext>
            </a:extLst>
          </p:cNvPr>
          <p:cNvSpPr txBox="1"/>
          <p:nvPr/>
        </p:nvSpPr>
        <p:spPr>
          <a:xfrm>
            <a:off x="4485806" y="5115923"/>
            <a:ext cx="780983" cy="292388"/>
          </a:xfrm>
          <a:prstGeom prst="rect">
            <a:avLst/>
          </a:prstGeom>
          <a:noFill/>
        </p:spPr>
        <p:txBody>
          <a:bodyPr wrap="none" rtlCol="0">
            <a:spAutoFit/>
          </a:bodyPr>
          <a:lstStyle/>
          <a:p>
            <a:r>
              <a:rPr lang="de-DE" sz="1300" b="1" err="1"/>
              <a:t>Months</a:t>
            </a:r>
            <a:endParaRPr lang="de-DE" sz="1300" b="1"/>
          </a:p>
        </p:txBody>
      </p:sp>
      <p:sp>
        <p:nvSpPr>
          <p:cNvPr id="63" name="Textfeld 62">
            <a:extLst>
              <a:ext uri="{FF2B5EF4-FFF2-40B4-BE49-F238E27FC236}">
                <a16:creationId xmlns:a16="http://schemas.microsoft.com/office/drawing/2014/main" id="{D31E8D3D-684C-44D2-8653-DC3CF941F6C9}"/>
              </a:ext>
            </a:extLst>
          </p:cNvPr>
          <p:cNvSpPr txBox="1"/>
          <p:nvPr/>
        </p:nvSpPr>
        <p:spPr>
          <a:xfrm>
            <a:off x="1901262" y="4899141"/>
            <a:ext cx="284052" cy="307777"/>
          </a:xfrm>
          <a:prstGeom prst="rect">
            <a:avLst/>
          </a:prstGeom>
          <a:noFill/>
        </p:spPr>
        <p:txBody>
          <a:bodyPr wrap="none" rtlCol="0">
            <a:spAutoFit/>
          </a:bodyPr>
          <a:lstStyle/>
          <a:p>
            <a:r>
              <a:rPr lang="de-DE" sz="1400"/>
              <a:t>3</a:t>
            </a:r>
          </a:p>
        </p:txBody>
      </p:sp>
      <p:sp>
        <p:nvSpPr>
          <p:cNvPr id="64" name="Textfeld 63">
            <a:extLst>
              <a:ext uri="{FF2B5EF4-FFF2-40B4-BE49-F238E27FC236}">
                <a16:creationId xmlns:a16="http://schemas.microsoft.com/office/drawing/2014/main" id="{82C5630E-99C6-4AF5-9C2B-DD24B5835118}"/>
              </a:ext>
            </a:extLst>
          </p:cNvPr>
          <p:cNvSpPr txBox="1"/>
          <p:nvPr/>
        </p:nvSpPr>
        <p:spPr>
          <a:xfrm>
            <a:off x="2376455" y="4898895"/>
            <a:ext cx="284052" cy="307777"/>
          </a:xfrm>
          <a:prstGeom prst="rect">
            <a:avLst/>
          </a:prstGeom>
          <a:noFill/>
        </p:spPr>
        <p:txBody>
          <a:bodyPr wrap="none" rtlCol="0">
            <a:spAutoFit/>
          </a:bodyPr>
          <a:lstStyle/>
          <a:p>
            <a:r>
              <a:rPr lang="de-DE" sz="1400"/>
              <a:t>6</a:t>
            </a:r>
          </a:p>
        </p:txBody>
      </p:sp>
      <p:sp>
        <p:nvSpPr>
          <p:cNvPr id="65" name="Textfeld 64">
            <a:extLst>
              <a:ext uri="{FF2B5EF4-FFF2-40B4-BE49-F238E27FC236}">
                <a16:creationId xmlns:a16="http://schemas.microsoft.com/office/drawing/2014/main" id="{7E749C60-EE43-4D91-A986-D1213885174F}"/>
              </a:ext>
            </a:extLst>
          </p:cNvPr>
          <p:cNvSpPr txBox="1"/>
          <p:nvPr/>
        </p:nvSpPr>
        <p:spPr>
          <a:xfrm>
            <a:off x="2850324" y="4899140"/>
            <a:ext cx="284052" cy="307777"/>
          </a:xfrm>
          <a:prstGeom prst="rect">
            <a:avLst/>
          </a:prstGeom>
          <a:noFill/>
        </p:spPr>
        <p:txBody>
          <a:bodyPr wrap="none" rtlCol="0">
            <a:spAutoFit/>
          </a:bodyPr>
          <a:lstStyle/>
          <a:p>
            <a:r>
              <a:rPr lang="de-DE" sz="1400"/>
              <a:t>9</a:t>
            </a:r>
          </a:p>
        </p:txBody>
      </p:sp>
      <p:sp>
        <p:nvSpPr>
          <p:cNvPr id="66" name="Textfeld 65">
            <a:extLst>
              <a:ext uri="{FF2B5EF4-FFF2-40B4-BE49-F238E27FC236}">
                <a16:creationId xmlns:a16="http://schemas.microsoft.com/office/drawing/2014/main" id="{7E43CFFF-95F2-4E4F-8BB1-F763AFC82EE0}"/>
              </a:ext>
            </a:extLst>
          </p:cNvPr>
          <p:cNvSpPr txBox="1"/>
          <p:nvPr/>
        </p:nvSpPr>
        <p:spPr>
          <a:xfrm>
            <a:off x="3266508" y="4896759"/>
            <a:ext cx="383438" cy="307777"/>
          </a:xfrm>
          <a:prstGeom prst="rect">
            <a:avLst/>
          </a:prstGeom>
          <a:noFill/>
        </p:spPr>
        <p:txBody>
          <a:bodyPr wrap="none" rtlCol="0">
            <a:spAutoFit/>
          </a:bodyPr>
          <a:lstStyle/>
          <a:p>
            <a:r>
              <a:rPr lang="de-DE" sz="1400"/>
              <a:t>12</a:t>
            </a:r>
          </a:p>
        </p:txBody>
      </p:sp>
      <p:sp>
        <p:nvSpPr>
          <p:cNvPr id="67" name="Textfeld 66">
            <a:extLst>
              <a:ext uri="{FF2B5EF4-FFF2-40B4-BE49-F238E27FC236}">
                <a16:creationId xmlns:a16="http://schemas.microsoft.com/office/drawing/2014/main" id="{F192F74D-F3AB-487F-B1E7-B0CE5EA37B06}"/>
              </a:ext>
            </a:extLst>
          </p:cNvPr>
          <p:cNvSpPr txBox="1"/>
          <p:nvPr/>
        </p:nvSpPr>
        <p:spPr>
          <a:xfrm>
            <a:off x="3739525" y="4899139"/>
            <a:ext cx="383438" cy="307777"/>
          </a:xfrm>
          <a:prstGeom prst="rect">
            <a:avLst/>
          </a:prstGeom>
          <a:noFill/>
        </p:spPr>
        <p:txBody>
          <a:bodyPr wrap="none" rtlCol="0">
            <a:spAutoFit/>
          </a:bodyPr>
          <a:lstStyle/>
          <a:p>
            <a:r>
              <a:rPr lang="de-DE" sz="1400"/>
              <a:t>15</a:t>
            </a:r>
          </a:p>
        </p:txBody>
      </p:sp>
      <p:sp>
        <p:nvSpPr>
          <p:cNvPr id="68" name="Textfeld 67">
            <a:extLst>
              <a:ext uri="{FF2B5EF4-FFF2-40B4-BE49-F238E27FC236}">
                <a16:creationId xmlns:a16="http://schemas.microsoft.com/office/drawing/2014/main" id="{EC6B01EF-4AB2-4821-8C8A-E523AB0E6C25}"/>
              </a:ext>
            </a:extLst>
          </p:cNvPr>
          <p:cNvSpPr txBox="1"/>
          <p:nvPr/>
        </p:nvSpPr>
        <p:spPr>
          <a:xfrm>
            <a:off x="4215307" y="4899139"/>
            <a:ext cx="383438" cy="307777"/>
          </a:xfrm>
          <a:prstGeom prst="rect">
            <a:avLst/>
          </a:prstGeom>
          <a:noFill/>
        </p:spPr>
        <p:txBody>
          <a:bodyPr wrap="none" rtlCol="0">
            <a:spAutoFit/>
          </a:bodyPr>
          <a:lstStyle/>
          <a:p>
            <a:r>
              <a:rPr lang="de-DE" sz="1400"/>
              <a:t>18</a:t>
            </a:r>
          </a:p>
        </p:txBody>
      </p:sp>
      <p:sp>
        <p:nvSpPr>
          <p:cNvPr id="69" name="Textfeld 68">
            <a:extLst>
              <a:ext uri="{FF2B5EF4-FFF2-40B4-BE49-F238E27FC236}">
                <a16:creationId xmlns:a16="http://schemas.microsoft.com/office/drawing/2014/main" id="{2EC8932F-418C-4116-ABF5-1B8B612C7237}"/>
              </a:ext>
            </a:extLst>
          </p:cNvPr>
          <p:cNvSpPr txBox="1"/>
          <p:nvPr/>
        </p:nvSpPr>
        <p:spPr>
          <a:xfrm>
            <a:off x="4686126" y="4899139"/>
            <a:ext cx="383438" cy="307777"/>
          </a:xfrm>
          <a:prstGeom prst="rect">
            <a:avLst/>
          </a:prstGeom>
          <a:noFill/>
        </p:spPr>
        <p:txBody>
          <a:bodyPr wrap="none" rtlCol="0">
            <a:spAutoFit/>
          </a:bodyPr>
          <a:lstStyle/>
          <a:p>
            <a:r>
              <a:rPr lang="de-DE" sz="1400"/>
              <a:t>21</a:t>
            </a:r>
          </a:p>
        </p:txBody>
      </p:sp>
      <p:sp>
        <p:nvSpPr>
          <p:cNvPr id="70" name="Textfeld 69">
            <a:extLst>
              <a:ext uri="{FF2B5EF4-FFF2-40B4-BE49-F238E27FC236}">
                <a16:creationId xmlns:a16="http://schemas.microsoft.com/office/drawing/2014/main" id="{A9FDAB97-9CF9-4BBA-8491-F1A8798871C8}"/>
              </a:ext>
            </a:extLst>
          </p:cNvPr>
          <p:cNvSpPr txBox="1"/>
          <p:nvPr/>
        </p:nvSpPr>
        <p:spPr>
          <a:xfrm>
            <a:off x="5158316" y="4899139"/>
            <a:ext cx="383438" cy="307777"/>
          </a:xfrm>
          <a:prstGeom prst="rect">
            <a:avLst/>
          </a:prstGeom>
          <a:noFill/>
        </p:spPr>
        <p:txBody>
          <a:bodyPr wrap="none" rtlCol="0">
            <a:spAutoFit/>
          </a:bodyPr>
          <a:lstStyle/>
          <a:p>
            <a:r>
              <a:rPr lang="de-DE" sz="1400"/>
              <a:t>24</a:t>
            </a:r>
          </a:p>
        </p:txBody>
      </p:sp>
      <p:sp>
        <p:nvSpPr>
          <p:cNvPr id="71" name="Textfeld 70">
            <a:extLst>
              <a:ext uri="{FF2B5EF4-FFF2-40B4-BE49-F238E27FC236}">
                <a16:creationId xmlns:a16="http://schemas.microsoft.com/office/drawing/2014/main" id="{0F5B0979-E6FB-49A7-A59D-94C183958F0A}"/>
              </a:ext>
            </a:extLst>
          </p:cNvPr>
          <p:cNvSpPr txBox="1"/>
          <p:nvPr/>
        </p:nvSpPr>
        <p:spPr>
          <a:xfrm>
            <a:off x="5628560" y="4899139"/>
            <a:ext cx="383438" cy="307777"/>
          </a:xfrm>
          <a:prstGeom prst="rect">
            <a:avLst/>
          </a:prstGeom>
          <a:noFill/>
        </p:spPr>
        <p:txBody>
          <a:bodyPr wrap="none" rtlCol="0">
            <a:spAutoFit/>
          </a:bodyPr>
          <a:lstStyle/>
          <a:p>
            <a:r>
              <a:rPr lang="de-DE" sz="1400"/>
              <a:t>27</a:t>
            </a:r>
          </a:p>
        </p:txBody>
      </p:sp>
      <p:sp>
        <p:nvSpPr>
          <p:cNvPr id="72" name="Textfeld 71">
            <a:extLst>
              <a:ext uri="{FF2B5EF4-FFF2-40B4-BE49-F238E27FC236}">
                <a16:creationId xmlns:a16="http://schemas.microsoft.com/office/drawing/2014/main" id="{C2A74D12-3AAD-47AD-A151-94938C696CC2}"/>
              </a:ext>
            </a:extLst>
          </p:cNvPr>
          <p:cNvSpPr txBox="1"/>
          <p:nvPr/>
        </p:nvSpPr>
        <p:spPr>
          <a:xfrm>
            <a:off x="6104131" y="4898894"/>
            <a:ext cx="383438" cy="307777"/>
          </a:xfrm>
          <a:prstGeom prst="rect">
            <a:avLst/>
          </a:prstGeom>
          <a:noFill/>
        </p:spPr>
        <p:txBody>
          <a:bodyPr wrap="none" rtlCol="0">
            <a:spAutoFit/>
          </a:bodyPr>
          <a:lstStyle/>
          <a:p>
            <a:r>
              <a:rPr lang="de-DE" sz="1400"/>
              <a:t>30</a:t>
            </a:r>
          </a:p>
        </p:txBody>
      </p:sp>
      <p:sp>
        <p:nvSpPr>
          <p:cNvPr id="73" name="Textfeld 72">
            <a:extLst>
              <a:ext uri="{FF2B5EF4-FFF2-40B4-BE49-F238E27FC236}">
                <a16:creationId xmlns:a16="http://schemas.microsoft.com/office/drawing/2014/main" id="{283D9F23-78C1-40A1-875C-3595ACCB86C6}"/>
              </a:ext>
            </a:extLst>
          </p:cNvPr>
          <p:cNvSpPr txBox="1"/>
          <p:nvPr/>
        </p:nvSpPr>
        <p:spPr>
          <a:xfrm>
            <a:off x="6573925" y="4898556"/>
            <a:ext cx="383438" cy="307777"/>
          </a:xfrm>
          <a:prstGeom prst="rect">
            <a:avLst/>
          </a:prstGeom>
          <a:noFill/>
        </p:spPr>
        <p:txBody>
          <a:bodyPr wrap="none" rtlCol="0">
            <a:spAutoFit/>
          </a:bodyPr>
          <a:lstStyle/>
          <a:p>
            <a:r>
              <a:rPr lang="de-DE" sz="1400"/>
              <a:t>33</a:t>
            </a:r>
          </a:p>
        </p:txBody>
      </p:sp>
      <p:sp>
        <p:nvSpPr>
          <p:cNvPr id="74" name="Textfeld 73">
            <a:extLst>
              <a:ext uri="{FF2B5EF4-FFF2-40B4-BE49-F238E27FC236}">
                <a16:creationId xmlns:a16="http://schemas.microsoft.com/office/drawing/2014/main" id="{4494AF1A-395B-4D70-8AFA-5DF6ED81EC92}"/>
              </a:ext>
            </a:extLst>
          </p:cNvPr>
          <p:cNvSpPr txBox="1"/>
          <p:nvPr/>
        </p:nvSpPr>
        <p:spPr>
          <a:xfrm>
            <a:off x="7047434" y="4899139"/>
            <a:ext cx="383438" cy="307777"/>
          </a:xfrm>
          <a:prstGeom prst="rect">
            <a:avLst/>
          </a:prstGeom>
          <a:noFill/>
        </p:spPr>
        <p:txBody>
          <a:bodyPr wrap="none" rtlCol="0">
            <a:spAutoFit/>
          </a:bodyPr>
          <a:lstStyle/>
          <a:p>
            <a:r>
              <a:rPr lang="de-DE" sz="1400"/>
              <a:t>36</a:t>
            </a:r>
          </a:p>
        </p:txBody>
      </p:sp>
      <p:sp>
        <p:nvSpPr>
          <p:cNvPr id="75" name="Textfeld 74">
            <a:extLst>
              <a:ext uri="{FF2B5EF4-FFF2-40B4-BE49-F238E27FC236}">
                <a16:creationId xmlns:a16="http://schemas.microsoft.com/office/drawing/2014/main" id="{109D88F6-0ED8-4A89-A8A5-56B1467687B3}"/>
              </a:ext>
            </a:extLst>
          </p:cNvPr>
          <p:cNvSpPr txBox="1"/>
          <p:nvPr/>
        </p:nvSpPr>
        <p:spPr>
          <a:xfrm>
            <a:off x="7518070" y="4899139"/>
            <a:ext cx="383438" cy="307777"/>
          </a:xfrm>
          <a:prstGeom prst="rect">
            <a:avLst/>
          </a:prstGeom>
          <a:noFill/>
        </p:spPr>
        <p:txBody>
          <a:bodyPr wrap="none" rtlCol="0">
            <a:spAutoFit/>
          </a:bodyPr>
          <a:lstStyle/>
          <a:p>
            <a:r>
              <a:rPr lang="de-DE" sz="1400"/>
              <a:t>39</a:t>
            </a:r>
          </a:p>
        </p:txBody>
      </p:sp>
      <p:sp>
        <p:nvSpPr>
          <p:cNvPr id="76" name="Textfeld 75">
            <a:extLst>
              <a:ext uri="{FF2B5EF4-FFF2-40B4-BE49-F238E27FC236}">
                <a16:creationId xmlns:a16="http://schemas.microsoft.com/office/drawing/2014/main" id="{71C05C71-24DE-4C6F-B6F7-BA8DD7FAF5B5}"/>
              </a:ext>
            </a:extLst>
          </p:cNvPr>
          <p:cNvSpPr txBox="1"/>
          <p:nvPr/>
        </p:nvSpPr>
        <p:spPr>
          <a:xfrm>
            <a:off x="7990837" y="4898557"/>
            <a:ext cx="383438" cy="307777"/>
          </a:xfrm>
          <a:prstGeom prst="rect">
            <a:avLst/>
          </a:prstGeom>
          <a:noFill/>
        </p:spPr>
        <p:txBody>
          <a:bodyPr wrap="none" rtlCol="0">
            <a:spAutoFit/>
          </a:bodyPr>
          <a:lstStyle/>
          <a:p>
            <a:r>
              <a:rPr lang="de-DE" sz="1400"/>
              <a:t>42</a:t>
            </a:r>
          </a:p>
        </p:txBody>
      </p:sp>
      <p:grpSp>
        <p:nvGrpSpPr>
          <p:cNvPr id="101" name="Gruppieren 100">
            <a:extLst>
              <a:ext uri="{FF2B5EF4-FFF2-40B4-BE49-F238E27FC236}">
                <a16:creationId xmlns:a16="http://schemas.microsoft.com/office/drawing/2014/main" id="{9A6AC847-E1A8-4765-814E-11628D311DC5}"/>
              </a:ext>
            </a:extLst>
          </p:cNvPr>
          <p:cNvGrpSpPr/>
          <p:nvPr/>
        </p:nvGrpSpPr>
        <p:grpSpPr>
          <a:xfrm>
            <a:off x="1654014" y="3795267"/>
            <a:ext cx="4079963" cy="937589"/>
            <a:chOff x="1764085" y="3888404"/>
            <a:chExt cx="4079963" cy="937589"/>
          </a:xfrm>
        </p:grpSpPr>
        <p:sp>
          <p:nvSpPr>
            <p:cNvPr id="78" name="Textfeld 77">
              <a:extLst>
                <a:ext uri="{FF2B5EF4-FFF2-40B4-BE49-F238E27FC236}">
                  <a16:creationId xmlns:a16="http://schemas.microsoft.com/office/drawing/2014/main" id="{B8867758-A270-4DEC-8E92-356D02BA5184}"/>
                </a:ext>
              </a:extLst>
            </p:cNvPr>
            <p:cNvSpPr txBox="1"/>
            <p:nvPr/>
          </p:nvSpPr>
          <p:spPr>
            <a:xfrm>
              <a:off x="2078322" y="3888404"/>
              <a:ext cx="1035861" cy="276999"/>
            </a:xfrm>
            <a:prstGeom prst="rect">
              <a:avLst/>
            </a:prstGeom>
            <a:noFill/>
          </p:spPr>
          <p:txBody>
            <a:bodyPr wrap="none" rtlCol="0">
              <a:spAutoFit/>
            </a:bodyPr>
            <a:lstStyle/>
            <a:p>
              <a:r>
                <a:rPr lang="de-DE" sz="1200" err="1"/>
                <a:t>Zanubrutinib</a:t>
              </a:r>
              <a:endParaRPr lang="de-DE" sz="1300"/>
            </a:p>
          </p:txBody>
        </p:sp>
        <p:sp>
          <p:nvSpPr>
            <p:cNvPr id="79" name="Textfeld 78">
              <a:extLst>
                <a:ext uri="{FF2B5EF4-FFF2-40B4-BE49-F238E27FC236}">
                  <a16:creationId xmlns:a16="http://schemas.microsoft.com/office/drawing/2014/main" id="{CFDA175D-E0B0-4B64-B0EA-BBCFF69BFF34}"/>
                </a:ext>
              </a:extLst>
            </p:cNvPr>
            <p:cNvSpPr txBox="1"/>
            <p:nvPr/>
          </p:nvSpPr>
          <p:spPr>
            <a:xfrm>
              <a:off x="2078321" y="4079025"/>
              <a:ext cx="397866" cy="276999"/>
            </a:xfrm>
            <a:prstGeom prst="rect">
              <a:avLst/>
            </a:prstGeom>
            <a:noFill/>
          </p:spPr>
          <p:txBody>
            <a:bodyPr wrap="none" rtlCol="0">
              <a:spAutoFit/>
            </a:bodyPr>
            <a:lstStyle/>
            <a:p>
              <a:r>
                <a:rPr lang="de-DE" sz="1200"/>
                <a:t>BR</a:t>
              </a:r>
              <a:endParaRPr lang="de-DE" sz="1300"/>
            </a:p>
          </p:txBody>
        </p:sp>
        <p:sp>
          <p:nvSpPr>
            <p:cNvPr id="80" name="Textfeld 79">
              <a:extLst>
                <a:ext uri="{FF2B5EF4-FFF2-40B4-BE49-F238E27FC236}">
                  <a16:creationId xmlns:a16="http://schemas.microsoft.com/office/drawing/2014/main" id="{6359DCAF-024E-4BD5-8DD5-9C2638232FC0}"/>
                </a:ext>
              </a:extLst>
            </p:cNvPr>
            <p:cNvSpPr txBox="1"/>
            <p:nvPr/>
          </p:nvSpPr>
          <p:spPr>
            <a:xfrm>
              <a:off x="2078320" y="4233798"/>
              <a:ext cx="848309" cy="276999"/>
            </a:xfrm>
            <a:prstGeom prst="rect">
              <a:avLst/>
            </a:prstGeom>
            <a:noFill/>
          </p:spPr>
          <p:txBody>
            <a:bodyPr wrap="none" rtlCol="0">
              <a:spAutoFit/>
            </a:bodyPr>
            <a:lstStyle/>
            <a:p>
              <a:r>
                <a:rPr lang="de-DE" sz="1200" err="1"/>
                <a:t>Censored</a:t>
              </a:r>
              <a:endParaRPr lang="de-DE" sz="1300"/>
            </a:p>
          </p:txBody>
        </p:sp>
        <p:sp>
          <p:nvSpPr>
            <p:cNvPr id="83" name="Kreuz 82">
              <a:extLst>
                <a:ext uri="{FF2B5EF4-FFF2-40B4-BE49-F238E27FC236}">
                  <a16:creationId xmlns:a16="http://schemas.microsoft.com/office/drawing/2014/main" id="{27040869-A5ED-462C-8AD8-DAE2DA0EBBC2}"/>
                </a:ext>
              </a:extLst>
            </p:cNvPr>
            <p:cNvSpPr/>
            <p:nvPr/>
          </p:nvSpPr>
          <p:spPr>
            <a:xfrm>
              <a:off x="1911989" y="4327639"/>
              <a:ext cx="97710" cy="97710"/>
            </a:xfrm>
            <a:prstGeom prst="plus">
              <a:avLst>
                <a:gd name="adj" fmla="val 41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5" name="Gerader Verbinder 84">
              <a:extLst>
                <a:ext uri="{FF2B5EF4-FFF2-40B4-BE49-F238E27FC236}">
                  <a16:creationId xmlns:a16="http://schemas.microsoft.com/office/drawing/2014/main" id="{76112AB2-D35B-455B-9412-0303CC9DC059}"/>
                </a:ext>
              </a:extLst>
            </p:cNvPr>
            <p:cNvCxnSpPr>
              <a:cxnSpLocks/>
            </p:cNvCxnSpPr>
            <p:nvPr/>
          </p:nvCxnSpPr>
          <p:spPr>
            <a:xfrm>
              <a:off x="1851025" y="4026903"/>
              <a:ext cx="22729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BA01CD30-7F17-45CF-892E-63A45B814076}"/>
                </a:ext>
              </a:extLst>
            </p:cNvPr>
            <p:cNvCxnSpPr>
              <a:cxnSpLocks/>
            </p:cNvCxnSpPr>
            <p:nvPr/>
          </p:nvCxnSpPr>
          <p:spPr>
            <a:xfrm>
              <a:off x="1851025" y="4213980"/>
              <a:ext cx="227295" cy="0"/>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8" name="Textfeld 87">
              <a:extLst>
                <a:ext uri="{FF2B5EF4-FFF2-40B4-BE49-F238E27FC236}">
                  <a16:creationId xmlns:a16="http://schemas.microsoft.com/office/drawing/2014/main" id="{F89F847A-1EDB-4623-849A-C5C9D8600688}"/>
                </a:ext>
              </a:extLst>
            </p:cNvPr>
            <p:cNvSpPr txBox="1"/>
            <p:nvPr/>
          </p:nvSpPr>
          <p:spPr>
            <a:xfrm>
              <a:off x="1764085" y="4548994"/>
              <a:ext cx="4079963" cy="276999"/>
            </a:xfrm>
            <a:prstGeom prst="rect">
              <a:avLst/>
            </a:prstGeom>
            <a:noFill/>
          </p:spPr>
          <p:txBody>
            <a:bodyPr wrap="none" rtlCol="0">
              <a:spAutoFit/>
            </a:bodyPr>
            <a:lstStyle/>
            <a:p>
              <a:r>
                <a:rPr lang="de-DE" sz="1200"/>
                <a:t>Hazard </a:t>
              </a:r>
              <a:r>
                <a:rPr lang="de-DE" sz="1200" err="1"/>
                <a:t>ratio</a:t>
              </a:r>
              <a:r>
                <a:rPr lang="de-DE" sz="1200"/>
                <a:t>: 0.42 (95% CI, 0.27-0.63); 2-sided P&lt;0.0001</a:t>
              </a:r>
              <a:endParaRPr lang="de-DE" sz="1300"/>
            </a:p>
          </p:txBody>
        </p:sp>
      </p:grpSp>
      <p:pic>
        <p:nvPicPr>
          <p:cNvPr id="3" name="Grafik 2">
            <a:extLst>
              <a:ext uri="{FF2B5EF4-FFF2-40B4-BE49-F238E27FC236}">
                <a16:creationId xmlns:a16="http://schemas.microsoft.com/office/drawing/2014/main" id="{22616394-E13D-4103-A2CA-B37D69D766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968" y="1906918"/>
            <a:ext cx="5756339" cy="1774127"/>
          </a:xfrm>
          <a:prstGeom prst="rect">
            <a:avLst/>
          </a:prstGeom>
        </p:spPr>
      </p:pic>
      <p:pic>
        <p:nvPicPr>
          <p:cNvPr id="11" name="Grafik 10">
            <a:extLst>
              <a:ext uri="{FF2B5EF4-FFF2-40B4-BE49-F238E27FC236}">
                <a16:creationId xmlns:a16="http://schemas.microsoft.com/office/drawing/2014/main" id="{EC98C6D1-DB8B-49BA-A889-DCFD9B25E0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41325" y="1876838"/>
            <a:ext cx="6598730" cy="612648"/>
          </a:xfrm>
          <a:prstGeom prst="rect">
            <a:avLst/>
          </a:prstGeom>
        </p:spPr>
      </p:pic>
      <p:sp>
        <p:nvSpPr>
          <p:cNvPr id="4" name="Titel 3">
            <a:extLst>
              <a:ext uri="{FF2B5EF4-FFF2-40B4-BE49-F238E27FC236}">
                <a16:creationId xmlns:a16="http://schemas.microsoft.com/office/drawing/2014/main" id="{855B79E9-878F-944B-BEFF-6F1548A6263E}"/>
              </a:ext>
            </a:extLst>
          </p:cNvPr>
          <p:cNvSpPr>
            <a:spLocks noGrp="1"/>
          </p:cNvSpPr>
          <p:nvPr>
            <p:ph type="title"/>
          </p:nvPr>
        </p:nvSpPr>
        <p:spPr/>
        <p:txBody>
          <a:bodyPr/>
          <a:lstStyle/>
          <a:p>
            <a:r>
              <a:rPr lang="de-DE"/>
              <a:t>PFS per IRC </a:t>
            </a:r>
            <a:r>
              <a:rPr lang="de-DE" err="1"/>
              <a:t>assessment</a:t>
            </a:r>
            <a:endParaRPr lang="de-DE"/>
          </a:p>
        </p:txBody>
      </p:sp>
      <p:sp>
        <p:nvSpPr>
          <p:cNvPr id="81" name="Textfeld 80">
            <a:extLst>
              <a:ext uri="{FF2B5EF4-FFF2-40B4-BE49-F238E27FC236}">
                <a16:creationId xmlns:a16="http://schemas.microsoft.com/office/drawing/2014/main" id="{399398A0-FF81-B542-9168-DFA8DB1420C5}"/>
              </a:ext>
            </a:extLst>
          </p:cNvPr>
          <p:cNvSpPr txBox="1"/>
          <p:nvPr/>
        </p:nvSpPr>
        <p:spPr>
          <a:xfrm rot="16200000">
            <a:off x="-362083" y="3075853"/>
            <a:ext cx="2464136" cy="523220"/>
          </a:xfrm>
          <a:prstGeom prst="rect">
            <a:avLst/>
          </a:prstGeom>
          <a:noFill/>
        </p:spPr>
        <p:txBody>
          <a:bodyPr wrap="none" rtlCol="0">
            <a:spAutoFit/>
          </a:bodyPr>
          <a:lstStyle/>
          <a:p>
            <a:pPr algn="ctr"/>
            <a:r>
              <a:rPr lang="de-DE" sz="1400" b="1"/>
              <a:t>Progression-Free </a:t>
            </a:r>
            <a:r>
              <a:rPr lang="de-DE" sz="1400" b="1" err="1"/>
              <a:t>Survival</a:t>
            </a:r>
            <a:r>
              <a:rPr lang="de-DE" sz="1400" b="1"/>
              <a:t> </a:t>
            </a:r>
            <a:br>
              <a:rPr lang="de-DE" sz="1400" b="1"/>
            </a:br>
            <a:r>
              <a:rPr lang="de-DE" sz="1400" b="1" err="1"/>
              <a:t>Probability</a:t>
            </a:r>
            <a:endParaRPr lang="de-DE" sz="1400" b="1"/>
          </a:p>
        </p:txBody>
      </p:sp>
    </p:spTree>
    <p:extLst>
      <p:ext uri="{BB962C8B-B14F-4D97-AF65-F5344CB8AC3E}">
        <p14:creationId xmlns:p14="http://schemas.microsoft.com/office/powerpoint/2010/main" val="22751002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B0676C2-F68E-4D21-B80E-BA29385F3F78}"/>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aMedian and range calculated only among patients with the even. bIncludes concomitant medication used to treat the event occurring in ≥2% of patients in each arm</a:t>
            </a:r>
          </a:p>
          <a:p>
            <a:r>
              <a:rPr lang="en-US" b="1">
                <a:latin typeface="Arial"/>
                <a:cs typeface="Arial"/>
              </a:rPr>
              <a:t>Seymoure, J. Abstract 3721 presented at ASH 2021.</a:t>
            </a:r>
            <a:endParaRPr lang="en-GB">
              <a:latin typeface="Arial"/>
              <a:cs typeface="Arial"/>
            </a:endParaRPr>
          </a:p>
        </p:txBody>
      </p:sp>
      <p:sp>
        <p:nvSpPr>
          <p:cNvPr id="3" name="Textplatzhalter 2">
            <a:extLst>
              <a:ext uri="{FF2B5EF4-FFF2-40B4-BE49-F238E27FC236}">
                <a16:creationId xmlns:a16="http://schemas.microsoft.com/office/drawing/2014/main" id="{663366F4-19C4-0E40-B4AD-4F202BC8281A}"/>
              </a:ext>
            </a:extLst>
          </p:cNvPr>
          <p:cNvSpPr>
            <a:spLocks noGrp="1"/>
          </p:cNvSpPr>
          <p:nvPr>
            <p:ph type="body" sz="quarter" idx="12"/>
          </p:nvPr>
        </p:nvSpPr>
        <p:spPr/>
        <p:txBody>
          <a:bodyPr/>
          <a:lstStyle/>
          <a:p>
            <a:r>
              <a:rPr lang="de-DE" err="1"/>
              <a:t>Characteristics</a:t>
            </a:r>
            <a:r>
              <a:rPr lang="de-DE"/>
              <a:t> </a:t>
            </a:r>
            <a:r>
              <a:rPr lang="de-DE" err="1"/>
              <a:t>of</a:t>
            </a:r>
            <a:r>
              <a:rPr lang="de-DE"/>
              <a:t> </a:t>
            </a:r>
            <a:r>
              <a:rPr lang="de-DE" err="1"/>
              <a:t>any</a:t>
            </a:r>
            <a:r>
              <a:rPr lang="de-DE"/>
              <a:t> high grade </a:t>
            </a:r>
            <a:r>
              <a:rPr lang="de-DE" err="1"/>
              <a:t>hemorrhage</a:t>
            </a:r>
            <a:endParaRPr lang="de-DE"/>
          </a:p>
        </p:txBody>
      </p:sp>
      <p:sp>
        <p:nvSpPr>
          <p:cNvPr id="5" name="Textplatzhalter 4">
            <a:extLst>
              <a:ext uri="{FF2B5EF4-FFF2-40B4-BE49-F238E27FC236}">
                <a16:creationId xmlns:a16="http://schemas.microsoft.com/office/drawing/2014/main" id="{50A0E475-05FA-474B-AF7B-B18793D78630}"/>
              </a:ext>
            </a:extLst>
          </p:cNvPr>
          <p:cNvSpPr>
            <a:spLocks noGrp="1"/>
          </p:cNvSpPr>
          <p:nvPr>
            <p:ph type="body" sz="quarter" idx="13"/>
          </p:nvPr>
        </p:nvSpPr>
        <p:spPr/>
        <p:txBody>
          <a:bodyPr/>
          <a:lstStyle/>
          <a:p>
            <a:r>
              <a:rPr lang="de-DE" err="1"/>
              <a:t>Cumulative</a:t>
            </a:r>
            <a:r>
              <a:rPr lang="de-DE"/>
              <a:t> </a:t>
            </a:r>
            <a:r>
              <a:rPr lang="de-DE" err="1"/>
              <a:t>incidence</a:t>
            </a:r>
            <a:r>
              <a:rPr lang="de-DE"/>
              <a:t> </a:t>
            </a:r>
            <a:r>
              <a:rPr lang="de-DE" err="1"/>
              <a:t>of</a:t>
            </a:r>
            <a:r>
              <a:rPr lang="de-DE"/>
              <a:t> </a:t>
            </a:r>
            <a:r>
              <a:rPr lang="de-DE" err="1"/>
              <a:t>any</a:t>
            </a:r>
            <a:r>
              <a:rPr lang="de-DE"/>
              <a:t> grade </a:t>
            </a:r>
            <a:r>
              <a:rPr lang="de-DE" err="1"/>
              <a:t>bleeding</a:t>
            </a:r>
            <a:endParaRPr lang="de-DE"/>
          </a:p>
        </p:txBody>
      </p:sp>
      <p:graphicFrame>
        <p:nvGraphicFramePr>
          <p:cNvPr id="7" name="Table 7">
            <a:extLst>
              <a:ext uri="{FF2B5EF4-FFF2-40B4-BE49-F238E27FC236}">
                <a16:creationId xmlns:a16="http://schemas.microsoft.com/office/drawing/2014/main" id="{0B905567-C2D9-419D-A1EF-4BF7277723D0}"/>
              </a:ext>
            </a:extLst>
          </p:cNvPr>
          <p:cNvGraphicFramePr>
            <a:graphicFrameLocks noGrp="1"/>
          </p:cNvGraphicFramePr>
          <p:nvPr>
            <p:extLst>
              <p:ext uri="{D42A27DB-BD31-4B8C-83A1-F6EECF244321}">
                <p14:modId xmlns:p14="http://schemas.microsoft.com/office/powerpoint/2010/main" val="4061085670"/>
              </p:ext>
            </p:extLst>
          </p:nvPr>
        </p:nvGraphicFramePr>
        <p:xfrm>
          <a:off x="410908" y="1810269"/>
          <a:ext cx="5544000" cy="4200480"/>
        </p:xfrm>
        <a:graphic>
          <a:graphicData uri="http://schemas.openxmlformats.org/drawingml/2006/table">
            <a:tbl>
              <a:tblPr firstRow="1" bandRow="1">
                <a:tableStyleId>{5C22544A-7EE6-4342-B048-85BDC9FD1C3A}</a:tableStyleId>
              </a:tblPr>
              <a:tblGrid>
                <a:gridCol w="3240000">
                  <a:extLst>
                    <a:ext uri="{9D8B030D-6E8A-4147-A177-3AD203B41FA5}">
                      <a16:colId xmlns:a16="http://schemas.microsoft.com/office/drawing/2014/main" val="4178177003"/>
                    </a:ext>
                  </a:extLst>
                </a:gridCol>
                <a:gridCol w="1152000">
                  <a:extLst>
                    <a:ext uri="{9D8B030D-6E8A-4147-A177-3AD203B41FA5}">
                      <a16:colId xmlns:a16="http://schemas.microsoft.com/office/drawing/2014/main" val="3069567018"/>
                    </a:ext>
                  </a:extLst>
                </a:gridCol>
                <a:gridCol w="1152000">
                  <a:extLst>
                    <a:ext uri="{9D8B030D-6E8A-4147-A177-3AD203B41FA5}">
                      <a16:colId xmlns:a16="http://schemas.microsoft.com/office/drawing/2014/main" val="879011665"/>
                    </a:ext>
                  </a:extLst>
                </a:gridCol>
              </a:tblGrid>
              <a:tr h="276117">
                <a:tc>
                  <a:txBody>
                    <a:bodyPr/>
                    <a:lstStyle/>
                    <a:p>
                      <a:endParaRPr lang="en-US" sz="1200"/>
                    </a:p>
                  </a:txBody>
                  <a:tcPr marR="0" marT="18000" marB="18000" anchor="ctr"/>
                </a:tc>
                <a:tc>
                  <a:txBody>
                    <a:bodyPr/>
                    <a:lstStyle/>
                    <a:p>
                      <a:pPr algn="ctr"/>
                      <a:r>
                        <a:rPr lang="en-US" sz="1200"/>
                        <a:t>Acalabrutinib (n=266)</a:t>
                      </a:r>
                    </a:p>
                  </a:txBody>
                  <a:tcPr marL="0" marR="0" marT="18000" marB="18000" anchor="ctr">
                    <a:solidFill>
                      <a:schemeClr val="accent2"/>
                    </a:solidFill>
                  </a:tcPr>
                </a:tc>
                <a:tc>
                  <a:txBody>
                    <a:bodyPr/>
                    <a:lstStyle/>
                    <a:p>
                      <a:pPr algn="ctr"/>
                      <a:r>
                        <a:rPr lang="en-US" sz="1200"/>
                        <a:t>Ibrutinib (n=263)</a:t>
                      </a:r>
                    </a:p>
                  </a:txBody>
                  <a:tcPr marL="0" marR="0" marT="18000" marB="18000" anchor="ctr">
                    <a:solidFill>
                      <a:schemeClr val="accent4"/>
                    </a:solidFill>
                  </a:tcPr>
                </a:tc>
                <a:extLst>
                  <a:ext uri="{0D108BD9-81ED-4DB2-BD59-A6C34878D82A}">
                    <a16:rowId xmlns:a16="http://schemas.microsoft.com/office/drawing/2014/main" val="299918083"/>
                  </a:ext>
                </a:extLst>
              </a:tr>
              <a:tr h="150429">
                <a:tc>
                  <a:txBody>
                    <a:bodyPr/>
                    <a:lstStyle/>
                    <a:p>
                      <a:r>
                        <a:rPr lang="en-US" sz="1200" b="1"/>
                        <a:t>Median (range) time to onset, months</a:t>
                      </a:r>
                      <a:r>
                        <a:rPr lang="en-US" sz="1200" b="0" baseline="30000"/>
                        <a:t>a</a:t>
                      </a:r>
                      <a:endParaRPr lang="en-US" sz="1200" b="0" baseline="30000" err="1"/>
                    </a:p>
                  </a:txBody>
                  <a:tcPr marR="0" marT="18000" marB="18000" anchor="ctr"/>
                </a:tc>
                <a:tc>
                  <a:txBody>
                    <a:bodyPr/>
                    <a:lstStyle/>
                    <a:p>
                      <a:pPr algn="ctr"/>
                      <a:r>
                        <a:rPr lang="en-US" sz="1200" b="1"/>
                        <a:t>1.2 (0.0-36.1)</a:t>
                      </a:r>
                    </a:p>
                  </a:txBody>
                  <a:tcPr marL="0" marR="0" marT="18000" marB="18000" anchor="ctr"/>
                </a:tc>
                <a:tc>
                  <a:txBody>
                    <a:bodyPr/>
                    <a:lstStyle/>
                    <a:p>
                      <a:pPr algn="ctr"/>
                      <a:r>
                        <a:rPr lang="en-US" sz="1200" b="1"/>
                        <a:t>1.2 (0.0-41.2)</a:t>
                      </a:r>
                    </a:p>
                  </a:txBody>
                  <a:tcPr marL="0" marR="0" marT="18000" marB="18000" anchor="ctr"/>
                </a:tc>
                <a:extLst>
                  <a:ext uri="{0D108BD9-81ED-4DB2-BD59-A6C34878D82A}">
                    <a16:rowId xmlns:a16="http://schemas.microsoft.com/office/drawing/2014/main" val="3717592405"/>
                  </a:ext>
                </a:extLst>
              </a:tr>
              <a:tr h="15042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Incidence by patient subgroup, n/N (%)</a:t>
                      </a:r>
                    </a:p>
                  </a:txBody>
                  <a:tcPr marR="0" marT="18000" marB="18000" anchor="ct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a:p>
                  </a:txBody>
                  <a:tcPr/>
                </a:tc>
                <a:extLst>
                  <a:ext uri="{0D108BD9-81ED-4DB2-BD59-A6C34878D82A}">
                    <a16:rowId xmlns:a16="http://schemas.microsoft.com/office/drawing/2014/main" val="3758676132"/>
                  </a:ext>
                </a:extLst>
              </a:tr>
              <a:tr h="401805">
                <a:tc>
                  <a:txBody>
                    <a:bodyPr/>
                    <a:lstStyle/>
                    <a:p>
                      <a:r>
                        <a:rPr lang="en-US" sz="1200" b="1"/>
                        <a:t>Age</a:t>
                      </a:r>
                    </a:p>
                    <a:p>
                      <a:pPr lvl="1"/>
                      <a:r>
                        <a:rPr lang="en-US" sz="1200"/>
                        <a:t>&lt;65 Years</a:t>
                      </a:r>
                    </a:p>
                    <a:p>
                      <a:pPr lvl="1"/>
                      <a:r>
                        <a:rPr lang="en-US" sz="1200"/>
                        <a:t>≥65 Years</a:t>
                      </a:r>
                    </a:p>
                  </a:txBody>
                  <a:tcPr marR="0" marT="18000" marB="18000" anchor="ctr"/>
                </a:tc>
                <a:tc>
                  <a:txBody>
                    <a:bodyPr/>
                    <a:lstStyle/>
                    <a:p>
                      <a:pPr algn="ctr"/>
                      <a:endParaRPr lang="en-US" sz="1200"/>
                    </a:p>
                    <a:p>
                      <a:pPr algn="ctr"/>
                      <a:r>
                        <a:rPr lang="en-US" sz="1200"/>
                        <a:t>32/124 (25.8)</a:t>
                      </a:r>
                    </a:p>
                    <a:p>
                      <a:pPr algn="ctr"/>
                      <a:r>
                        <a:rPr lang="en-US" sz="1200"/>
                        <a:t>69/142 (48.6)</a:t>
                      </a:r>
                    </a:p>
                  </a:txBody>
                  <a:tcPr marL="0" marR="0" marT="18000" marB="18000" anchor="ctr"/>
                </a:tc>
                <a:tc>
                  <a:txBody>
                    <a:bodyPr/>
                    <a:lstStyle/>
                    <a:p>
                      <a:pPr algn="ctr"/>
                      <a:endParaRPr lang="en-US" sz="1200"/>
                    </a:p>
                    <a:p>
                      <a:pPr algn="ctr"/>
                      <a:r>
                        <a:rPr lang="en-US" sz="1200"/>
                        <a:t>57/121 (47.1)</a:t>
                      </a:r>
                    </a:p>
                    <a:p>
                      <a:pPr algn="ctr"/>
                      <a:r>
                        <a:rPr lang="en-US" sz="1200"/>
                        <a:t>78/142 (54.9)</a:t>
                      </a:r>
                    </a:p>
                  </a:txBody>
                  <a:tcPr marL="0" marR="0" marT="18000" marB="18000" anchor="ctr"/>
                </a:tc>
                <a:extLst>
                  <a:ext uri="{0D108BD9-81ED-4DB2-BD59-A6C34878D82A}">
                    <a16:rowId xmlns:a16="http://schemas.microsoft.com/office/drawing/2014/main" val="1884970604"/>
                  </a:ext>
                </a:extLst>
              </a:tr>
              <a:tr h="401805">
                <a:tc>
                  <a:txBody>
                    <a:bodyPr/>
                    <a:lstStyle/>
                    <a:p>
                      <a:r>
                        <a:rPr lang="en-US" sz="1200" b="1"/>
                        <a:t>Prior lines of therapy</a:t>
                      </a:r>
                    </a:p>
                    <a:p>
                      <a:pPr lvl="1"/>
                      <a:r>
                        <a:rPr lang="en-US" sz="1200"/>
                        <a:t>1-3</a:t>
                      </a:r>
                    </a:p>
                    <a:p>
                      <a:pPr lvl="1"/>
                      <a:r>
                        <a:rPr lang="en-US" sz="1200"/>
                        <a:t>≥4</a:t>
                      </a:r>
                    </a:p>
                  </a:txBody>
                  <a:tcPr marR="0" marT="18000" marB="18000" anchor="ctr"/>
                </a:tc>
                <a:tc>
                  <a:txBody>
                    <a:bodyPr/>
                    <a:lstStyle/>
                    <a:p>
                      <a:pPr algn="ctr"/>
                      <a:endParaRPr lang="en-US" sz="1200"/>
                    </a:p>
                    <a:p>
                      <a:pPr algn="ctr"/>
                      <a:r>
                        <a:rPr lang="en-US" sz="1200"/>
                        <a:t>92/238 (38.7)</a:t>
                      </a:r>
                    </a:p>
                    <a:p>
                      <a:pPr algn="ctr"/>
                      <a:r>
                        <a:rPr lang="en-US" sz="1200"/>
                        <a:t>9/28 (32.1)</a:t>
                      </a:r>
                    </a:p>
                  </a:txBody>
                  <a:tcPr marL="0" marR="0" marT="18000" marB="18000" anchor="ctr"/>
                </a:tc>
                <a:tc>
                  <a:txBody>
                    <a:bodyPr/>
                    <a:lstStyle/>
                    <a:p>
                      <a:pPr algn="ctr"/>
                      <a:endParaRPr lang="en-US" sz="1200"/>
                    </a:p>
                    <a:p>
                      <a:pPr algn="ctr"/>
                      <a:r>
                        <a:rPr lang="en-US" sz="1200"/>
                        <a:t>127/236 (53.8)</a:t>
                      </a:r>
                    </a:p>
                    <a:p>
                      <a:pPr algn="ctr"/>
                      <a:r>
                        <a:rPr lang="en-US" sz="1200"/>
                        <a:t>8/27 (29.6)</a:t>
                      </a:r>
                    </a:p>
                  </a:txBody>
                  <a:tcPr marL="0" marR="0" marT="18000" marB="18000" anchor="ctr"/>
                </a:tc>
                <a:extLst>
                  <a:ext uri="{0D108BD9-81ED-4DB2-BD59-A6C34878D82A}">
                    <a16:rowId xmlns:a16="http://schemas.microsoft.com/office/drawing/2014/main" val="1056128866"/>
                  </a:ext>
                </a:extLst>
              </a:tr>
              <a:tr h="150429">
                <a:tc>
                  <a:txBody>
                    <a:bodyPr/>
                    <a:lstStyle/>
                    <a:p>
                      <a:r>
                        <a:rPr lang="en-US" sz="1200" b="1"/>
                        <a:t>Leading to treatment discontinuation, n %)</a:t>
                      </a:r>
                    </a:p>
                  </a:txBody>
                  <a:tcPr marR="0" marT="18000" marB="18000" anchor="ctr"/>
                </a:tc>
                <a:tc>
                  <a:txBody>
                    <a:bodyPr/>
                    <a:lstStyle/>
                    <a:p>
                      <a:pPr algn="ctr"/>
                      <a:r>
                        <a:rPr lang="en-US" sz="1200" b="1"/>
                        <a:t>2 (0.8)</a:t>
                      </a:r>
                    </a:p>
                  </a:txBody>
                  <a:tcPr marL="0" marR="0" marT="18000" marB="18000" anchor="ctr"/>
                </a:tc>
                <a:tc>
                  <a:txBody>
                    <a:bodyPr/>
                    <a:lstStyle/>
                    <a:p>
                      <a:pPr lvl="0" algn="ctr">
                        <a:buNone/>
                      </a:pPr>
                      <a:r>
                        <a:rPr lang="en-US" sz="1200" b="1" i="0" u="none" strike="noStrike" noProof="0">
                          <a:latin typeface="Arial"/>
                        </a:rPr>
                        <a:t>4 (1.5)</a:t>
                      </a:r>
                      <a:endParaRPr lang="en-US" sz="1200" b="0" i="0" u="none" strike="noStrike" noProof="0">
                        <a:latin typeface="Arial"/>
                      </a:endParaRPr>
                    </a:p>
                  </a:txBody>
                  <a:tcPr marL="0" marR="0" marT="18000" marB="18000" anchor="ctr"/>
                </a:tc>
                <a:extLst>
                  <a:ext uri="{0D108BD9-81ED-4DB2-BD59-A6C34878D82A}">
                    <a16:rowId xmlns:a16="http://schemas.microsoft.com/office/drawing/2014/main" val="3343610203"/>
                  </a:ext>
                </a:extLst>
              </a:tr>
              <a:tr h="150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Leading to dose reduction, n (%)</a:t>
                      </a:r>
                    </a:p>
                  </a:txBody>
                  <a:tcPr marR="0" marT="18000" marB="18000" anchor="ctr"/>
                </a:tc>
                <a:tc>
                  <a:txBody>
                    <a:bodyPr/>
                    <a:lstStyle/>
                    <a:p>
                      <a:pPr algn="ctr"/>
                      <a:r>
                        <a:rPr lang="en-US" sz="1200" b="1"/>
                        <a:t>3 (1.1)</a:t>
                      </a:r>
                    </a:p>
                  </a:txBody>
                  <a:tcPr marL="0" marR="0" marT="18000" marB="18000" anchor="ctr"/>
                </a:tc>
                <a:tc>
                  <a:txBody>
                    <a:bodyPr/>
                    <a:lstStyle/>
                    <a:p>
                      <a:pPr algn="ctr"/>
                      <a:r>
                        <a:rPr lang="en-US" sz="1200" b="1"/>
                        <a:t>2 (0.8)</a:t>
                      </a:r>
                    </a:p>
                  </a:txBody>
                  <a:tcPr marL="0" marR="0" marT="18000" marB="18000" anchor="ctr"/>
                </a:tc>
                <a:extLst>
                  <a:ext uri="{0D108BD9-81ED-4DB2-BD59-A6C34878D82A}">
                    <a16:rowId xmlns:a16="http://schemas.microsoft.com/office/drawing/2014/main" val="341268723"/>
                  </a:ext>
                </a:extLst>
              </a:tr>
              <a:tr h="401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Concomitant medication use</a:t>
                      </a:r>
                      <a:r>
                        <a:rPr lang="en-US" sz="1200" b="0" baseline="30000"/>
                        <a:t>b</a:t>
                      </a:r>
                      <a:r>
                        <a:rPr lang="en-US" sz="1200" b="1"/>
                        <a:t>, n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a:t>Systemic antibacterial agents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a:t>Analgesics</a:t>
                      </a:r>
                      <a:endParaRPr lang="en-US" sz="1200" b="1"/>
                    </a:p>
                  </a:txBody>
                  <a:tcPr marR="0" marT="18000" marB="18000" anchor="ctr"/>
                </a:tc>
                <a:tc>
                  <a:txBody>
                    <a:bodyPr/>
                    <a:lstStyle/>
                    <a:p>
                      <a:pPr algn="ctr"/>
                      <a:r>
                        <a:rPr lang="en-US" sz="1200" b="1"/>
                        <a:t>19 (7.1)</a:t>
                      </a:r>
                    </a:p>
                    <a:p>
                      <a:pPr algn="ctr"/>
                      <a:r>
                        <a:rPr lang="en-US" sz="1200"/>
                        <a:t>4 (1.5)</a:t>
                      </a:r>
                    </a:p>
                    <a:p>
                      <a:pPr algn="ctr"/>
                      <a:r>
                        <a:rPr lang="en-US" sz="1200"/>
                        <a:t>2 (0.8)</a:t>
                      </a:r>
                    </a:p>
                  </a:txBody>
                  <a:tcPr marL="0" marR="0" marT="18000" marB="18000"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a:t>23 (8.7)</a:t>
                      </a:r>
                      <a:endParaRPr lang="de-DE"/>
                    </a:p>
                    <a:p>
                      <a:pPr algn="ctr"/>
                      <a:r>
                        <a:rPr lang="en-US" sz="1200"/>
                        <a:t>11 (4.2)</a:t>
                      </a:r>
                    </a:p>
                    <a:p>
                      <a:pPr lvl="0" algn="ctr">
                        <a:buNone/>
                      </a:pPr>
                      <a:r>
                        <a:rPr lang="en-US" sz="1200"/>
                        <a:t>7 (2.7)</a:t>
                      </a:r>
                    </a:p>
                  </a:txBody>
                  <a:tcPr marL="0" marR="0" marT="18000" marB="18000" anchor="ctr"/>
                </a:tc>
                <a:extLst>
                  <a:ext uri="{0D108BD9-81ED-4DB2-BD59-A6C34878D82A}">
                    <a16:rowId xmlns:a16="http://schemas.microsoft.com/office/drawing/2014/main" val="3085764914"/>
                  </a:ext>
                </a:extLst>
              </a:tr>
              <a:tr h="401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Concomitant antithrombotic use, n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a:t>Major hemorrhage within 14 days of antithrombotic</a:t>
                      </a:r>
                    </a:p>
                  </a:txBody>
                  <a:tcPr marR="0" marT="18000" marB="18000"/>
                </a:tc>
                <a:tc>
                  <a:txBody>
                    <a:bodyPr/>
                    <a:lstStyle/>
                    <a:p>
                      <a:pPr algn="ctr"/>
                      <a:r>
                        <a:rPr lang="en-US" sz="1200" b="1"/>
                        <a:t>119 (44.4)</a:t>
                      </a:r>
                    </a:p>
                    <a:p>
                      <a:pPr algn="ctr"/>
                      <a:r>
                        <a:rPr lang="en-US" sz="1200"/>
                        <a:t>6 (2.3)</a:t>
                      </a:r>
                    </a:p>
                  </a:txBody>
                  <a:tcPr marL="0" marR="0" marT="18000" marB="18000"/>
                </a:tc>
                <a:tc>
                  <a:txBody>
                    <a:bodyPr/>
                    <a:lstStyle/>
                    <a:p>
                      <a:pPr algn="ctr"/>
                      <a:r>
                        <a:rPr lang="en-US" sz="1200" b="1"/>
                        <a:t>139 (52.2)</a:t>
                      </a:r>
                    </a:p>
                    <a:p>
                      <a:pPr algn="ctr"/>
                      <a:r>
                        <a:rPr lang="en-US" sz="1200"/>
                        <a:t>8 (3.0)</a:t>
                      </a:r>
                    </a:p>
                  </a:txBody>
                  <a:tcPr marL="0" marR="0" marT="18000" marB="18000"/>
                </a:tc>
                <a:extLst>
                  <a:ext uri="{0D108BD9-81ED-4DB2-BD59-A6C34878D82A}">
                    <a16:rowId xmlns:a16="http://schemas.microsoft.com/office/drawing/2014/main" val="1648952695"/>
                  </a:ext>
                </a:extLst>
              </a:tr>
              <a:tr h="401805">
                <a:tc>
                  <a:txBody>
                    <a:bodyPr/>
                    <a:lstStyle/>
                    <a:p>
                      <a:r>
                        <a:rPr lang="en-US" sz="1200" b="1"/>
                        <a:t>Prior treatment-emergent thrombocytopenia in patients with hemorrhage events, n/N (%)</a:t>
                      </a:r>
                    </a:p>
                  </a:txBody>
                  <a:tcPr marR="0" marT="18000" marB="18000" anchor="ctr"/>
                </a:tc>
                <a:tc>
                  <a:txBody>
                    <a:bodyPr/>
                    <a:lstStyle/>
                    <a:p>
                      <a:pPr algn="ctr"/>
                      <a:r>
                        <a:rPr lang="en-US" sz="1200" b="1"/>
                        <a:t>9/101 (8.9)</a:t>
                      </a:r>
                    </a:p>
                  </a:txBody>
                  <a:tcPr marL="0" marR="0" marT="18000" marB="18000" anchor="ctr"/>
                </a:tc>
                <a:tc>
                  <a:txBody>
                    <a:bodyPr/>
                    <a:lstStyle/>
                    <a:p>
                      <a:pPr algn="ctr"/>
                      <a:r>
                        <a:rPr lang="en-US" sz="1200" b="1"/>
                        <a:t>7/135 (5.2)</a:t>
                      </a:r>
                    </a:p>
                  </a:txBody>
                  <a:tcPr marL="0" marR="0" marT="18000" marB="18000" anchor="ctr"/>
                </a:tc>
                <a:extLst>
                  <a:ext uri="{0D108BD9-81ED-4DB2-BD59-A6C34878D82A}">
                    <a16:rowId xmlns:a16="http://schemas.microsoft.com/office/drawing/2014/main" val="3541587"/>
                  </a:ext>
                </a:extLst>
              </a:tr>
            </a:tbl>
          </a:graphicData>
        </a:graphic>
      </p:graphicFrame>
      <p:sp>
        <p:nvSpPr>
          <p:cNvPr id="14" name="Titel 13">
            <a:extLst>
              <a:ext uri="{FF2B5EF4-FFF2-40B4-BE49-F238E27FC236}">
                <a16:creationId xmlns:a16="http://schemas.microsoft.com/office/drawing/2014/main" id="{0AA0A7B4-3EA9-C140-A2D9-21929D23B415}"/>
              </a:ext>
            </a:extLst>
          </p:cNvPr>
          <p:cNvSpPr>
            <a:spLocks noGrp="1"/>
          </p:cNvSpPr>
          <p:nvPr>
            <p:ph type="title"/>
          </p:nvPr>
        </p:nvSpPr>
        <p:spPr/>
        <p:txBody>
          <a:bodyPr/>
          <a:lstStyle/>
          <a:p>
            <a:r>
              <a:rPr lang="de-DE"/>
              <a:t>High grade </a:t>
            </a:r>
            <a:r>
              <a:rPr lang="de-DE" err="1"/>
              <a:t>hemorrhage</a:t>
            </a:r>
            <a:r>
              <a:rPr lang="de-DE"/>
              <a:t> </a:t>
            </a:r>
            <a:r>
              <a:rPr lang="de-DE" err="1"/>
              <a:t>and</a:t>
            </a:r>
            <a:r>
              <a:rPr lang="de-DE"/>
              <a:t> </a:t>
            </a:r>
            <a:r>
              <a:rPr lang="de-DE" err="1"/>
              <a:t>any</a:t>
            </a:r>
            <a:r>
              <a:rPr lang="de-DE"/>
              <a:t> grade </a:t>
            </a:r>
            <a:r>
              <a:rPr lang="de-DE" err="1"/>
              <a:t>bleeding</a:t>
            </a:r>
            <a:endParaRPr lang="de-DE"/>
          </a:p>
        </p:txBody>
      </p:sp>
      <p:graphicFrame>
        <p:nvGraphicFramePr>
          <p:cNvPr id="15" name="Chart 17">
            <a:extLst>
              <a:ext uri="{FF2B5EF4-FFF2-40B4-BE49-F238E27FC236}">
                <a16:creationId xmlns:a16="http://schemas.microsoft.com/office/drawing/2014/main" id="{8B9E551E-5945-8D42-97AC-1FC85852C6F0}"/>
              </a:ext>
            </a:extLst>
          </p:cNvPr>
          <p:cNvGraphicFramePr/>
          <p:nvPr>
            <p:extLst>
              <p:ext uri="{D42A27DB-BD31-4B8C-83A1-F6EECF244321}">
                <p14:modId xmlns:p14="http://schemas.microsoft.com/office/powerpoint/2010/main" val="2389714892"/>
              </p:ext>
            </p:extLst>
          </p:nvPr>
        </p:nvGraphicFramePr>
        <p:xfrm>
          <a:off x="6053979" y="1722665"/>
          <a:ext cx="5843492" cy="41775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2674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Conclusions</a:t>
            </a:r>
          </a:p>
        </p:txBody>
      </p:sp>
      <p:sp>
        <p:nvSpPr>
          <p:cNvPr id="3" name="Inhaltsplatzhalter 2">
            <a:extLst>
              <a:ext uri="{FF2B5EF4-FFF2-40B4-BE49-F238E27FC236}">
                <a16:creationId xmlns:a16="http://schemas.microsoft.com/office/drawing/2014/main" id="{45DA14A3-3B71-2042-BCF9-68733AD95535}"/>
              </a:ext>
            </a:extLst>
          </p:cNvPr>
          <p:cNvSpPr>
            <a:spLocks noGrp="1"/>
          </p:cNvSpPr>
          <p:nvPr>
            <p:ph idx="1"/>
          </p:nvPr>
        </p:nvSpPr>
        <p:spPr/>
        <p:txBody>
          <a:bodyPr/>
          <a:lstStyle/>
          <a:p>
            <a:r>
              <a:rPr lang="de-DE" sz="2000"/>
              <a:t>In </a:t>
            </a:r>
            <a:r>
              <a:rPr lang="de-DE" sz="2000" err="1"/>
              <a:t>this</a:t>
            </a:r>
            <a:r>
              <a:rPr lang="de-DE" sz="2000"/>
              <a:t> </a:t>
            </a:r>
            <a:r>
              <a:rPr lang="de-DE" sz="2000" err="1"/>
              <a:t>head-to-head</a:t>
            </a:r>
            <a:r>
              <a:rPr lang="de-DE" sz="2000"/>
              <a:t> </a:t>
            </a:r>
            <a:r>
              <a:rPr lang="de-DE" sz="2000" err="1"/>
              <a:t>trial</a:t>
            </a:r>
            <a:r>
              <a:rPr lang="de-DE" sz="2000"/>
              <a:t> </a:t>
            </a:r>
            <a:r>
              <a:rPr lang="de-DE" sz="2000" err="1"/>
              <a:t>of</a:t>
            </a:r>
            <a:r>
              <a:rPr lang="de-DE" sz="2000"/>
              <a:t> BTK </a:t>
            </a:r>
            <a:r>
              <a:rPr lang="de-DE" sz="2000" err="1"/>
              <a:t>inhibitors</a:t>
            </a:r>
            <a:r>
              <a:rPr lang="de-DE" sz="2000"/>
              <a:t> in CLL, event-</a:t>
            </a:r>
            <a:r>
              <a:rPr lang="de-DE" sz="2000" err="1"/>
              <a:t>based</a:t>
            </a:r>
            <a:r>
              <a:rPr lang="de-DE" sz="2000"/>
              <a:t> </a:t>
            </a:r>
            <a:r>
              <a:rPr lang="de-DE" sz="2000" err="1"/>
              <a:t>analyses</a:t>
            </a:r>
            <a:r>
              <a:rPr lang="de-DE" sz="2000"/>
              <a:t> </a:t>
            </a:r>
            <a:r>
              <a:rPr lang="de-DE" sz="2000" err="1"/>
              <a:t>demonstrated</a:t>
            </a:r>
            <a:r>
              <a:rPr lang="de-DE" sz="2000"/>
              <a:t> a </a:t>
            </a:r>
            <a:r>
              <a:rPr lang="de-DE" sz="2000" err="1"/>
              <a:t>lower</a:t>
            </a:r>
            <a:r>
              <a:rPr lang="de-DE" sz="2000"/>
              <a:t> BTK </a:t>
            </a:r>
            <a:r>
              <a:rPr lang="de-DE" sz="2000" err="1"/>
              <a:t>inhibitor</a:t>
            </a:r>
            <a:r>
              <a:rPr lang="de-DE" sz="2000"/>
              <a:t>–</a:t>
            </a:r>
            <a:r>
              <a:rPr lang="de-DE" sz="2000" err="1"/>
              <a:t>related</a:t>
            </a:r>
            <a:r>
              <a:rPr lang="de-DE" sz="2000"/>
              <a:t> </a:t>
            </a:r>
            <a:r>
              <a:rPr lang="de-DE" sz="2000" err="1"/>
              <a:t>toxicity</a:t>
            </a:r>
            <a:r>
              <a:rPr lang="de-DE" sz="2000"/>
              <a:t> </a:t>
            </a:r>
            <a:r>
              <a:rPr lang="de-DE" sz="2000" err="1"/>
              <a:t>burden</a:t>
            </a:r>
            <a:r>
              <a:rPr lang="de-DE" sz="2000"/>
              <a:t> of acalabrutinib </a:t>
            </a:r>
            <a:r>
              <a:rPr lang="de-DE" sz="2000" err="1"/>
              <a:t>vs</a:t>
            </a:r>
            <a:r>
              <a:rPr lang="de-DE" sz="2000"/>
              <a:t> </a:t>
            </a:r>
            <a:r>
              <a:rPr lang="de-DE" sz="2000" err="1"/>
              <a:t>ibrutinib</a:t>
            </a:r>
            <a:r>
              <a:rPr lang="de-DE" sz="2000"/>
              <a:t> </a:t>
            </a:r>
          </a:p>
          <a:p>
            <a:r>
              <a:rPr lang="de-DE" sz="2000" err="1"/>
              <a:t>Acalabrutinib</a:t>
            </a:r>
            <a:r>
              <a:rPr lang="de-DE" sz="2000"/>
              <a:t> </a:t>
            </a:r>
            <a:r>
              <a:rPr lang="de-DE" sz="2000" err="1"/>
              <a:t>demonstrated</a:t>
            </a:r>
            <a:r>
              <a:rPr lang="de-DE" sz="2000"/>
              <a:t> a </a:t>
            </a:r>
            <a:r>
              <a:rPr lang="de-DE" sz="2000" err="1"/>
              <a:t>lower</a:t>
            </a:r>
            <a:r>
              <a:rPr lang="de-DE" sz="2000"/>
              <a:t> </a:t>
            </a:r>
            <a:r>
              <a:rPr lang="de-DE" sz="2000" err="1"/>
              <a:t>incidence</a:t>
            </a:r>
            <a:r>
              <a:rPr lang="de-DE" sz="2000"/>
              <a:t>, </a:t>
            </a:r>
            <a:r>
              <a:rPr lang="de-DE" sz="2000" err="1"/>
              <a:t>exposure-adjusted</a:t>
            </a:r>
            <a:r>
              <a:rPr lang="de-DE" sz="2000"/>
              <a:t> </a:t>
            </a:r>
            <a:r>
              <a:rPr lang="de-DE" sz="2000" err="1"/>
              <a:t>incidence</a:t>
            </a:r>
            <a:r>
              <a:rPr lang="de-DE" sz="2000"/>
              <a:t>, </a:t>
            </a:r>
            <a:r>
              <a:rPr lang="de-DE" sz="2000" err="1"/>
              <a:t>and</a:t>
            </a:r>
            <a:r>
              <a:rPr lang="de-DE" sz="2000"/>
              <a:t> </a:t>
            </a:r>
            <a:r>
              <a:rPr lang="de-DE" sz="2000" err="1"/>
              <a:t>exposure-adjusted</a:t>
            </a:r>
            <a:r>
              <a:rPr lang="de-DE" sz="2000"/>
              <a:t> time </a:t>
            </a:r>
            <a:r>
              <a:rPr lang="de-DE" sz="2000" err="1"/>
              <a:t>with</a:t>
            </a:r>
            <a:r>
              <a:rPr lang="de-DE" sz="2000"/>
              <a:t> </a:t>
            </a:r>
            <a:r>
              <a:rPr lang="de-DE" sz="2000" err="1"/>
              <a:t>events</a:t>
            </a:r>
            <a:r>
              <a:rPr lang="de-DE" sz="2000"/>
              <a:t> </a:t>
            </a:r>
            <a:r>
              <a:rPr lang="de-DE" sz="2000" err="1"/>
              <a:t>of</a:t>
            </a:r>
            <a:r>
              <a:rPr lang="de-DE" sz="2000"/>
              <a:t> </a:t>
            </a:r>
            <a:r>
              <a:rPr lang="de-DE" sz="2000" err="1"/>
              <a:t>cardiovascular-related</a:t>
            </a:r>
            <a:r>
              <a:rPr lang="de-DE" sz="2000"/>
              <a:t> </a:t>
            </a:r>
            <a:r>
              <a:rPr lang="de-DE" sz="2000" err="1"/>
              <a:t>toxicities</a:t>
            </a:r>
            <a:r>
              <a:rPr lang="de-DE" sz="2000"/>
              <a:t>, such </a:t>
            </a:r>
            <a:r>
              <a:rPr lang="de-DE" sz="2000" err="1"/>
              <a:t>as</a:t>
            </a:r>
            <a:r>
              <a:rPr lang="de-DE" sz="2000"/>
              <a:t> </a:t>
            </a:r>
            <a:r>
              <a:rPr lang="de-DE" sz="2000" err="1"/>
              <a:t>atrial</a:t>
            </a:r>
            <a:r>
              <a:rPr lang="de-DE" sz="2000"/>
              <a:t> </a:t>
            </a:r>
            <a:r>
              <a:rPr lang="de-DE" sz="2000" err="1"/>
              <a:t>fibrillation</a:t>
            </a:r>
            <a:r>
              <a:rPr lang="de-DE" sz="2000"/>
              <a:t>/</a:t>
            </a:r>
            <a:r>
              <a:rPr lang="de-DE" sz="2000" err="1"/>
              <a:t>flutter</a:t>
            </a:r>
            <a:r>
              <a:rPr lang="de-DE" sz="2000"/>
              <a:t>, </a:t>
            </a:r>
            <a:r>
              <a:rPr lang="de-DE" sz="2000" err="1"/>
              <a:t>hypertension</a:t>
            </a:r>
            <a:r>
              <a:rPr lang="de-DE" sz="2000"/>
              <a:t>, </a:t>
            </a:r>
            <a:r>
              <a:rPr lang="de-DE" sz="2000" err="1"/>
              <a:t>and</a:t>
            </a:r>
            <a:r>
              <a:rPr lang="de-DE" sz="2000"/>
              <a:t> </a:t>
            </a:r>
            <a:r>
              <a:rPr lang="de-DE" sz="2000" err="1"/>
              <a:t>bleeding</a:t>
            </a:r>
            <a:r>
              <a:rPr lang="de-DE" sz="2000"/>
              <a:t> </a:t>
            </a:r>
            <a:r>
              <a:rPr lang="de-DE" sz="2000" err="1"/>
              <a:t>vs</a:t>
            </a:r>
            <a:r>
              <a:rPr lang="de-DE" sz="2000"/>
              <a:t> </a:t>
            </a:r>
            <a:r>
              <a:rPr lang="de-DE" sz="2000" err="1"/>
              <a:t>ibrutinib</a:t>
            </a:r>
            <a:endParaRPr lang="de-DE" sz="2000"/>
          </a:p>
          <a:p>
            <a:r>
              <a:rPr lang="de-DE" sz="2000" err="1"/>
              <a:t>Cumulative</a:t>
            </a:r>
            <a:r>
              <a:rPr lang="de-DE" sz="2000"/>
              <a:t> </a:t>
            </a:r>
            <a:r>
              <a:rPr lang="de-DE" sz="2000" err="1"/>
              <a:t>incidences</a:t>
            </a:r>
            <a:r>
              <a:rPr lang="de-DE" sz="2000"/>
              <a:t> </a:t>
            </a:r>
            <a:r>
              <a:rPr lang="de-DE" sz="2000" err="1"/>
              <a:t>of</a:t>
            </a:r>
            <a:r>
              <a:rPr lang="de-DE" sz="2000"/>
              <a:t> </a:t>
            </a:r>
            <a:r>
              <a:rPr lang="de-DE" sz="2000" err="1"/>
              <a:t>atrial</a:t>
            </a:r>
            <a:r>
              <a:rPr lang="de-DE" sz="2000"/>
              <a:t> </a:t>
            </a:r>
            <a:r>
              <a:rPr lang="de-DE" sz="2000" err="1"/>
              <a:t>fibrillation</a:t>
            </a:r>
            <a:r>
              <a:rPr lang="de-DE" sz="2000"/>
              <a:t>/</a:t>
            </a:r>
            <a:r>
              <a:rPr lang="de-DE" sz="2000" err="1"/>
              <a:t>flutter</a:t>
            </a:r>
            <a:r>
              <a:rPr lang="de-DE" sz="2000"/>
              <a:t> </a:t>
            </a:r>
            <a:r>
              <a:rPr lang="de-DE" sz="2000" err="1"/>
              <a:t>and</a:t>
            </a:r>
            <a:r>
              <a:rPr lang="de-DE" sz="2000"/>
              <a:t> </a:t>
            </a:r>
            <a:r>
              <a:rPr lang="de-DE" sz="2000" err="1"/>
              <a:t>hypertension</a:t>
            </a:r>
            <a:r>
              <a:rPr lang="de-DE" sz="2000"/>
              <a:t> </a:t>
            </a:r>
            <a:r>
              <a:rPr lang="de-DE" sz="2000" err="1"/>
              <a:t>were</a:t>
            </a:r>
            <a:r>
              <a:rPr lang="de-DE" sz="2000"/>
              <a:t> also </a:t>
            </a:r>
            <a:r>
              <a:rPr lang="de-DE" sz="2000" err="1"/>
              <a:t>lower</a:t>
            </a:r>
            <a:r>
              <a:rPr lang="de-DE" sz="2000"/>
              <a:t> </a:t>
            </a:r>
            <a:r>
              <a:rPr lang="de-DE" sz="2000" err="1"/>
              <a:t>with</a:t>
            </a:r>
            <a:r>
              <a:rPr lang="de-DE" sz="2000"/>
              <a:t> </a:t>
            </a:r>
            <a:r>
              <a:rPr lang="de-DE" sz="2000" err="1"/>
              <a:t>acalabrutinib</a:t>
            </a:r>
            <a:r>
              <a:rPr lang="de-DE" sz="2000"/>
              <a:t> </a:t>
            </a:r>
            <a:r>
              <a:rPr lang="de-DE" sz="2000" err="1"/>
              <a:t>vs</a:t>
            </a:r>
            <a:r>
              <a:rPr lang="de-DE" sz="2000"/>
              <a:t> </a:t>
            </a:r>
            <a:r>
              <a:rPr lang="de-DE" sz="2000" err="1"/>
              <a:t>ibrutinib</a:t>
            </a:r>
            <a:r>
              <a:rPr lang="de-DE" sz="2000"/>
              <a:t> in </a:t>
            </a:r>
            <a:r>
              <a:rPr lang="de-DE" sz="2000" err="1"/>
              <a:t>patients</a:t>
            </a:r>
            <a:r>
              <a:rPr lang="de-DE" sz="2000"/>
              <a:t> </a:t>
            </a:r>
            <a:r>
              <a:rPr lang="de-DE" sz="2000" err="1"/>
              <a:t>without</a:t>
            </a:r>
            <a:r>
              <a:rPr lang="de-DE" sz="2000"/>
              <a:t> a </a:t>
            </a:r>
            <a:r>
              <a:rPr lang="de-DE" sz="2000" err="1"/>
              <a:t>prior</a:t>
            </a:r>
            <a:r>
              <a:rPr lang="de-DE" sz="2000"/>
              <a:t> </a:t>
            </a:r>
            <a:r>
              <a:rPr lang="de-DE" sz="2000" err="1"/>
              <a:t>history</a:t>
            </a:r>
            <a:r>
              <a:rPr lang="de-DE" sz="2000"/>
              <a:t> </a:t>
            </a:r>
            <a:r>
              <a:rPr lang="de-DE" sz="2000" err="1"/>
              <a:t>of</a:t>
            </a:r>
            <a:r>
              <a:rPr lang="de-DE" sz="2000"/>
              <a:t> </a:t>
            </a:r>
            <a:r>
              <a:rPr lang="de-DE" sz="2000" err="1"/>
              <a:t>these</a:t>
            </a:r>
            <a:r>
              <a:rPr lang="de-DE" sz="2000"/>
              <a:t> </a:t>
            </a:r>
            <a:r>
              <a:rPr lang="de-DE" sz="2000" err="1"/>
              <a:t>events</a:t>
            </a:r>
            <a:endParaRPr lang="de-DE" sz="2000"/>
          </a:p>
          <a:p>
            <a:endParaRPr lang="de-DE" sz="2000"/>
          </a:p>
        </p:txBody>
      </p:sp>
      <p:sp>
        <p:nvSpPr>
          <p:cNvPr id="8" name="Footer Placeholder 11">
            <a:extLst>
              <a:ext uri="{FF2B5EF4-FFF2-40B4-BE49-F238E27FC236}">
                <a16:creationId xmlns:a16="http://schemas.microsoft.com/office/drawing/2014/main" id="{F1E1C2F9-4F56-4715-8713-AD6F4186ABD6}"/>
              </a:ext>
            </a:extLst>
          </p:cNvPr>
          <p:cNvSpPr>
            <a:spLocks noGrp="1"/>
          </p:cNvSpPr>
          <p:nvPr>
            <p:ph type="ftr" sz="quarter" idx="11"/>
          </p:nvPr>
        </p:nvSpPr>
        <p:spPr/>
        <p:txBody>
          <a:bodyPr/>
          <a:lstStyle/>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BTK, Bruton’s tyrosine kinase; CLL, chronic lymphocytic leukemia.</a:t>
            </a:r>
          </a:p>
          <a:p>
            <a:r>
              <a:rPr lang="en-US" b="1">
                <a:latin typeface="Arial" panose="020B0604020202020204" pitchFamily="34" charset="0"/>
                <a:cs typeface="Arial" panose="020B0604020202020204" pitchFamily="34" charset="0"/>
              </a:rPr>
              <a:t>Seymore, J. Abstract 3721 presented at ASH 2021.</a:t>
            </a:r>
          </a:p>
        </p:txBody>
      </p:sp>
    </p:spTree>
    <p:extLst>
      <p:ext uri="{BB962C8B-B14F-4D97-AF65-F5344CB8AC3E}">
        <p14:creationId xmlns:p14="http://schemas.microsoft.com/office/powerpoint/2010/main" val="9838012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526AE4-BB81-434F-810E-BAE0FB3CA8D6}"/>
              </a:ext>
            </a:extLst>
          </p:cNvPr>
          <p:cNvSpPr>
            <a:spLocks noGrp="1"/>
          </p:cNvSpPr>
          <p:nvPr>
            <p:ph type="title"/>
          </p:nvPr>
        </p:nvSpPr>
        <p:spPr/>
        <p:txBody>
          <a:bodyPr/>
          <a:lstStyle/>
          <a:p>
            <a:r>
              <a:rPr lang="de-DE"/>
              <a:t>BRUIN 1/2</a:t>
            </a:r>
          </a:p>
        </p:txBody>
      </p:sp>
      <p:sp>
        <p:nvSpPr>
          <p:cNvPr id="8" name="Textplatzhalter 7">
            <a:extLst>
              <a:ext uri="{FF2B5EF4-FFF2-40B4-BE49-F238E27FC236}">
                <a16:creationId xmlns:a16="http://schemas.microsoft.com/office/drawing/2014/main" id="{A09B5A95-B78B-8544-8FED-F46943E1324F}"/>
              </a:ext>
            </a:extLst>
          </p:cNvPr>
          <p:cNvSpPr>
            <a:spLocks noGrp="1"/>
          </p:cNvSpPr>
          <p:nvPr>
            <p:ph type="body" idx="1"/>
          </p:nvPr>
        </p:nvSpPr>
        <p:spPr>
          <a:xfrm>
            <a:off x="407989" y="4589463"/>
            <a:ext cx="6334838" cy="1500187"/>
          </a:xfrm>
        </p:spPr>
        <p:txBody>
          <a:bodyPr/>
          <a:lstStyle/>
          <a:p>
            <a:r>
              <a:rPr lang="de-DE" err="1"/>
              <a:t>Pirtobrutinib</a:t>
            </a:r>
            <a:r>
              <a:rPr lang="de-DE"/>
              <a:t> </a:t>
            </a:r>
            <a:r>
              <a:rPr lang="de-DE" err="1"/>
              <a:t>for</a:t>
            </a:r>
            <a:r>
              <a:rPr lang="de-DE"/>
              <a:t> </a:t>
            </a:r>
            <a:r>
              <a:rPr lang="de-DE" err="1"/>
              <a:t>Previously</a:t>
            </a:r>
            <a:r>
              <a:rPr lang="de-DE"/>
              <a:t> </a:t>
            </a:r>
            <a:r>
              <a:rPr lang="de-DE" err="1"/>
              <a:t>treated</a:t>
            </a:r>
            <a:r>
              <a:rPr lang="de-DE"/>
              <a:t> CLL/SLL: Updated </a:t>
            </a:r>
            <a:r>
              <a:rPr lang="de-DE" err="1"/>
              <a:t>results</a:t>
            </a:r>
            <a:endParaRPr lang="de-DE"/>
          </a:p>
        </p:txBody>
      </p:sp>
    </p:spTree>
    <p:extLst>
      <p:ext uri="{BB962C8B-B14F-4D97-AF65-F5344CB8AC3E}">
        <p14:creationId xmlns:p14="http://schemas.microsoft.com/office/powerpoint/2010/main" val="28552991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E1E3CDDB-7F84-4A22-823C-78A423EBCD1F}"/>
              </a:ext>
            </a:extLst>
          </p:cNvPr>
          <p:cNvSpPr>
            <a:spLocks noGrp="1"/>
          </p:cNvSpPr>
          <p:nvPr>
            <p:ph type="ftr" sz="quarter" idx="11"/>
          </p:nvPr>
        </p:nvSpPr>
        <p:spPr/>
        <p:txBody>
          <a:bodyPr/>
          <a:lstStyle/>
          <a:p>
            <a:r>
              <a:rPr lang="en-US">
                <a:latin typeface="Arial"/>
                <a:cs typeface="Arial"/>
              </a:rPr>
              <a:t>Data cutoff date of 16 July 2021. </a:t>
            </a:r>
            <a:r>
              <a:rPr lang="en-US" err="1">
                <a:latin typeface="Arial"/>
                <a:cs typeface="Arial"/>
              </a:rPr>
              <a:t>aEfficacy</a:t>
            </a:r>
            <a:r>
              <a:rPr lang="en-US">
                <a:latin typeface="Arial"/>
                <a:cs typeface="Arial"/>
              </a:rPr>
              <a:t> evaluable patients are those who had at least one post-baseline response assessment or had discontinued treatment prior to first post-baseline response assessment. </a:t>
            </a:r>
            <a:r>
              <a:rPr lang="en-US" err="1">
                <a:latin typeface="Arial"/>
                <a:cs typeface="Arial"/>
              </a:rPr>
              <a:t>bOther</a:t>
            </a:r>
            <a:r>
              <a:rPr lang="en-US">
                <a:latin typeface="Arial"/>
                <a:cs typeface="Arial"/>
              </a:rPr>
              <a:t> includes diffuse large B-cell lymphoma, </a:t>
            </a:r>
            <a:r>
              <a:rPr lang="en-US" err="1">
                <a:latin typeface="Arial"/>
                <a:cs typeface="Arial"/>
              </a:rPr>
              <a:t>Waldenström</a:t>
            </a:r>
            <a:r>
              <a:rPr lang="en-US">
                <a:latin typeface="Arial"/>
                <a:cs typeface="Arial"/>
              </a:rPr>
              <a:t> macroglobulinemia, follicular lymphoma, marginal zone lymphoma, Richter’s transformation, B cell prolymphocytic leukemia, hairy cell lymphoma, primary central nervous system lymphoma, and other transformation.</a:t>
            </a:r>
          </a:p>
          <a:p>
            <a:r>
              <a:rPr lang="en-US">
                <a:latin typeface="Arial"/>
                <a:cs typeface="Arial"/>
              </a:rPr>
              <a:t>BTK, Bruton’s tyrosine kinase; CLL, chronic lymphocytic leukemia; CR, complete response; </a:t>
            </a:r>
            <a:r>
              <a:rPr lang="en-US" err="1">
                <a:latin typeface="Arial"/>
                <a:cs typeface="Arial"/>
              </a:rPr>
              <a:t>DoR</a:t>
            </a:r>
            <a:r>
              <a:rPr lang="en-US">
                <a:latin typeface="Arial"/>
                <a:cs typeface="Arial"/>
              </a:rPr>
              <a:t>, duration of response; ECOG, Eastern Cooperative Oncology Group; IWCLL, International Workshop on CLL; MTD, maximum tolerated dose; NHL, non-Hodgkin lymphoma; ORR, objective response rate; QD, once daily; SLL, small lymphocytic leukemia.</a:t>
            </a:r>
          </a:p>
          <a:p>
            <a:r>
              <a:rPr lang="en-US" b="1">
                <a:latin typeface="Arial"/>
                <a:cs typeface="Arial"/>
              </a:rPr>
              <a:t>Mato, A. Abstract 391 presented at ASH 2021.</a:t>
            </a:r>
          </a:p>
        </p:txBody>
      </p:sp>
      <p:sp>
        <p:nvSpPr>
          <p:cNvPr id="10" name="Textplatzhalter 9">
            <a:extLst>
              <a:ext uri="{FF2B5EF4-FFF2-40B4-BE49-F238E27FC236}">
                <a16:creationId xmlns:a16="http://schemas.microsoft.com/office/drawing/2014/main" id="{AEECE4FE-4CA9-984D-A7D1-6E1910E9E764}"/>
              </a:ext>
            </a:extLst>
          </p:cNvPr>
          <p:cNvSpPr>
            <a:spLocks noGrp="1"/>
          </p:cNvSpPr>
          <p:nvPr>
            <p:ph type="body" sz="quarter" idx="12"/>
          </p:nvPr>
        </p:nvSpPr>
        <p:spPr/>
        <p:txBody>
          <a:bodyPr/>
          <a:lstStyle/>
          <a:p>
            <a:r>
              <a:rPr lang="de-DE"/>
              <a:t>Open-label, non-</a:t>
            </a:r>
            <a:r>
              <a:rPr lang="de-DE" err="1"/>
              <a:t>randomized</a:t>
            </a:r>
            <a:r>
              <a:rPr lang="de-DE"/>
              <a:t> Phase 1/2 </a:t>
            </a:r>
            <a:r>
              <a:rPr lang="de-DE" err="1"/>
              <a:t>study</a:t>
            </a:r>
            <a:r>
              <a:rPr lang="de-DE"/>
              <a:t> </a:t>
            </a:r>
            <a:r>
              <a:rPr lang="de-DE" err="1"/>
              <a:t>of</a:t>
            </a:r>
            <a:r>
              <a:rPr lang="de-DE"/>
              <a:t> oral </a:t>
            </a:r>
            <a:r>
              <a:rPr lang="de-DE" err="1"/>
              <a:t>pirtobrutinib</a:t>
            </a:r>
            <a:r>
              <a:rPr lang="de-DE"/>
              <a:t> in </a:t>
            </a:r>
            <a:r>
              <a:rPr lang="de-DE" err="1"/>
              <a:t>patients</a:t>
            </a:r>
            <a:r>
              <a:rPr lang="de-DE"/>
              <a:t> </a:t>
            </a:r>
            <a:r>
              <a:rPr lang="de-DE" err="1"/>
              <a:t>with</a:t>
            </a:r>
            <a:r>
              <a:rPr lang="de-DE"/>
              <a:t> </a:t>
            </a:r>
            <a:r>
              <a:rPr lang="de-DE" err="1"/>
              <a:t>previously</a:t>
            </a:r>
            <a:r>
              <a:rPr lang="de-DE"/>
              <a:t> </a:t>
            </a:r>
            <a:r>
              <a:rPr lang="de-DE" err="1"/>
              <a:t>treated</a:t>
            </a:r>
            <a:r>
              <a:rPr lang="de-DE"/>
              <a:t> CLL/SLL</a:t>
            </a:r>
          </a:p>
        </p:txBody>
      </p:sp>
      <p:sp>
        <p:nvSpPr>
          <p:cNvPr id="36" name="Rechteck 35">
            <a:extLst>
              <a:ext uri="{FF2B5EF4-FFF2-40B4-BE49-F238E27FC236}">
                <a16:creationId xmlns:a16="http://schemas.microsoft.com/office/drawing/2014/main" id="{2E838CCE-E6A6-45DD-87BE-54B6F54F6023}"/>
              </a:ext>
            </a:extLst>
          </p:cNvPr>
          <p:cNvSpPr/>
          <p:nvPr/>
        </p:nvSpPr>
        <p:spPr>
          <a:xfrm>
            <a:off x="8116413" y="4656674"/>
            <a:ext cx="3667600" cy="118623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b="1">
                <a:solidFill>
                  <a:schemeClr val="tx1"/>
                </a:solidFill>
              </a:rPr>
              <a:t>Key endpoints</a:t>
            </a:r>
          </a:p>
          <a:p>
            <a:pPr marL="171450" indent="-171450">
              <a:buClr>
                <a:schemeClr val="bg2"/>
              </a:buClr>
              <a:buFont typeface="Arial" panose="020B0604020202020204" pitchFamily="34" charset="0"/>
              <a:buChar char="•"/>
            </a:pPr>
            <a:r>
              <a:rPr lang="en-US" sz="1200">
                <a:solidFill>
                  <a:schemeClr val="tx1"/>
                </a:solidFill>
              </a:rPr>
              <a:t>Safety/tolerability</a:t>
            </a:r>
            <a:endParaRPr lang="en-US" sz="1200">
              <a:solidFill>
                <a:schemeClr val="tx1"/>
              </a:solidFill>
              <a:cs typeface="Arial"/>
            </a:endParaRPr>
          </a:p>
          <a:p>
            <a:pPr marL="171450" indent="-171450">
              <a:buClr>
                <a:schemeClr val="bg2"/>
              </a:buClr>
              <a:buFont typeface="Arial" panose="020B0604020202020204" pitchFamily="34" charset="0"/>
              <a:buChar char="•"/>
            </a:pPr>
            <a:r>
              <a:rPr lang="en-US" sz="1200">
                <a:solidFill>
                  <a:schemeClr val="tx1"/>
                </a:solidFill>
              </a:rPr>
              <a:t>Determine MTD &amp; recommended Phase 2 dose</a:t>
            </a:r>
            <a:endParaRPr lang="en-US" sz="1200">
              <a:solidFill>
                <a:schemeClr val="tx1"/>
              </a:solidFill>
              <a:cs typeface="Arial"/>
            </a:endParaRPr>
          </a:p>
          <a:p>
            <a:pPr marL="171450" indent="-171450">
              <a:buClr>
                <a:schemeClr val="bg2"/>
              </a:buClr>
              <a:buFont typeface="Arial" panose="020B0604020202020204" pitchFamily="34" charset="0"/>
              <a:buChar char="•"/>
            </a:pPr>
            <a:r>
              <a:rPr lang="en-US" sz="1200">
                <a:solidFill>
                  <a:schemeClr val="tx1"/>
                </a:solidFill>
              </a:rPr>
              <a:t>Pharmacokinetics</a:t>
            </a:r>
            <a:endParaRPr lang="en-US" sz="1200">
              <a:solidFill>
                <a:schemeClr val="tx1"/>
              </a:solidFill>
              <a:cs typeface="Arial"/>
            </a:endParaRPr>
          </a:p>
          <a:p>
            <a:pPr marL="171450" indent="-171450">
              <a:buClr>
                <a:schemeClr val="bg2"/>
              </a:buClr>
              <a:buFont typeface="Arial" panose="020B0604020202020204" pitchFamily="34" charset="0"/>
              <a:buChar char="•"/>
            </a:pPr>
            <a:r>
              <a:rPr lang="en-US" sz="1200">
                <a:solidFill>
                  <a:schemeClr val="tx1"/>
                </a:solidFill>
              </a:rPr>
              <a:t>Efficacy according to ORR &amp; </a:t>
            </a:r>
            <a:r>
              <a:rPr lang="en-US" sz="1200" err="1">
                <a:solidFill>
                  <a:schemeClr val="tx1"/>
                </a:solidFill>
              </a:rPr>
              <a:t>DoR</a:t>
            </a:r>
            <a:r>
              <a:rPr lang="en-US" sz="1200">
                <a:solidFill>
                  <a:schemeClr val="tx1"/>
                </a:solidFill>
              </a:rPr>
              <a:t> based on disease criteria (</a:t>
            </a:r>
            <a:r>
              <a:rPr lang="en-US" sz="1200" err="1">
                <a:solidFill>
                  <a:schemeClr val="tx1"/>
                </a:solidFill>
              </a:rPr>
              <a:t>iwCLL</a:t>
            </a:r>
            <a:r>
              <a:rPr lang="en-US" sz="1200">
                <a:solidFill>
                  <a:schemeClr val="tx1"/>
                </a:solidFill>
              </a:rPr>
              <a:t>, IWWM, Lugano)</a:t>
            </a:r>
            <a:endParaRPr lang="en-US" sz="1200">
              <a:solidFill>
                <a:schemeClr val="tx1"/>
              </a:solidFill>
              <a:cs typeface="Arial"/>
            </a:endParaRPr>
          </a:p>
        </p:txBody>
      </p:sp>
      <p:sp>
        <p:nvSpPr>
          <p:cNvPr id="33" name="Rechteck 32">
            <a:extLst>
              <a:ext uri="{FF2B5EF4-FFF2-40B4-BE49-F238E27FC236}">
                <a16:creationId xmlns:a16="http://schemas.microsoft.com/office/drawing/2014/main" id="{7CEB52B7-8A61-47DE-96B3-21BBAAECC55E}"/>
              </a:ext>
            </a:extLst>
          </p:cNvPr>
          <p:cNvSpPr/>
          <p:nvPr/>
        </p:nvSpPr>
        <p:spPr>
          <a:xfrm>
            <a:off x="4241613" y="4656674"/>
            <a:ext cx="3690713" cy="118623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b="1">
                <a:solidFill>
                  <a:schemeClr val="tx1"/>
                </a:solidFill>
              </a:rPr>
              <a:t>Eligibility criteria</a:t>
            </a:r>
          </a:p>
          <a:p>
            <a:pPr marL="171450" indent="-171450">
              <a:buClr>
                <a:schemeClr val="bg2"/>
              </a:buClr>
              <a:buFont typeface="Arial" panose="020B0604020202020204" pitchFamily="34" charset="0"/>
              <a:buChar char="•"/>
            </a:pPr>
            <a:r>
              <a:rPr lang="en-US" sz="1200">
                <a:solidFill>
                  <a:schemeClr val="tx1"/>
                </a:solidFill>
              </a:rPr>
              <a:t>Age ≥ 18 </a:t>
            </a:r>
            <a:r>
              <a:rPr lang="en-US" sz="1200" err="1">
                <a:solidFill>
                  <a:schemeClr val="tx1"/>
                </a:solidFill>
              </a:rPr>
              <a:t>yrs</a:t>
            </a:r>
            <a:endParaRPr lang="en-US" sz="1200" err="1">
              <a:solidFill>
                <a:schemeClr val="tx1"/>
              </a:solidFill>
              <a:cs typeface="Arial"/>
            </a:endParaRPr>
          </a:p>
          <a:p>
            <a:pPr marL="171450" indent="-171450">
              <a:buClr>
                <a:schemeClr val="bg2"/>
              </a:buClr>
              <a:buFont typeface="Arial" panose="020B0604020202020204" pitchFamily="34" charset="0"/>
              <a:buChar char="•"/>
            </a:pPr>
            <a:r>
              <a:rPr lang="en-US" sz="1200">
                <a:solidFill>
                  <a:schemeClr val="tx1"/>
                </a:solidFill>
              </a:rPr>
              <a:t>ECOG 0-2</a:t>
            </a:r>
            <a:endParaRPr lang="en-US" sz="1200">
              <a:solidFill>
                <a:schemeClr val="tx1"/>
              </a:solidFill>
              <a:cs typeface="Arial"/>
            </a:endParaRPr>
          </a:p>
          <a:p>
            <a:pPr marL="171450" indent="-171450">
              <a:buClr>
                <a:schemeClr val="bg2"/>
              </a:buClr>
              <a:buFont typeface="Arial" panose="020B0604020202020204" pitchFamily="34" charset="0"/>
              <a:buChar char="•"/>
            </a:pPr>
            <a:r>
              <a:rPr lang="en-US" sz="1200">
                <a:solidFill>
                  <a:schemeClr val="tx1"/>
                </a:solidFill>
              </a:rPr>
              <a:t>CLL or other B-cell NHL</a:t>
            </a:r>
            <a:endParaRPr lang="en-US" sz="1200">
              <a:solidFill>
                <a:schemeClr val="tx1"/>
              </a:solidFill>
              <a:cs typeface="Arial"/>
            </a:endParaRPr>
          </a:p>
          <a:p>
            <a:pPr marL="171450" indent="-171450">
              <a:buClr>
                <a:schemeClr val="bg2"/>
              </a:buClr>
              <a:buFont typeface="Arial" panose="020B0604020202020204" pitchFamily="34" charset="0"/>
              <a:buChar char="•"/>
            </a:pPr>
            <a:r>
              <a:rPr lang="en-US" sz="1200">
                <a:solidFill>
                  <a:schemeClr val="tx1"/>
                </a:solidFill>
              </a:rPr>
              <a:t>Active disease and in need of treatment</a:t>
            </a:r>
            <a:endParaRPr lang="en-US" sz="1200">
              <a:solidFill>
                <a:schemeClr val="tx1"/>
              </a:solidFill>
              <a:cs typeface="Arial"/>
            </a:endParaRPr>
          </a:p>
          <a:p>
            <a:pPr marL="171450" indent="-171450">
              <a:buClr>
                <a:schemeClr val="bg2"/>
              </a:buClr>
              <a:buFont typeface="Arial" panose="020B0604020202020204" pitchFamily="34" charset="0"/>
              <a:buChar char="•"/>
            </a:pPr>
            <a:r>
              <a:rPr lang="en-US" sz="1200">
                <a:solidFill>
                  <a:schemeClr val="tx1"/>
                </a:solidFill>
              </a:rPr>
              <a:t>Previously treated</a:t>
            </a:r>
            <a:endParaRPr lang="en-US" sz="1200">
              <a:solidFill>
                <a:schemeClr val="tx1"/>
              </a:solidFill>
              <a:cs typeface="Arial"/>
            </a:endParaRPr>
          </a:p>
        </p:txBody>
      </p:sp>
      <p:sp>
        <p:nvSpPr>
          <p:cNvPr id="7" name="Rechteck 6">
            <a:extLst>
              <a:ext uri="{FF2B5EF4-FFF2-40B4-BE49-F238E27FC236}">
                <a16:creationId xmlns:a16="http://schemas.microsoft.com/office/drawing/2014/main" id="{AC0E7099-3C1D-41D6-8939-7533C879E6EF}"/>
              </a:ext>
            </a:extLst>
          </p:cNvPr>
          <p:cNvSpPr/>
          <p:nvPr/>
        </p:nvSpPr>
        <p:spPr>
          <a:xfrm>
            <a:off x="410909" y="4656674"/>
            <a:ext cx="3646618" cy="118517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b="1">
                <a:solidFill>
                  <a:schemeClr val="tx1"/>
                </a:solidFill>
              </a:rPr>
              <a:t>Phase 1: 3+3 design</a:t>
            </a:r>
          </a:p>
          <a:p>
            <a:pPr marL="171450" indent="-171450">
              <a:buClr>
                <a:schemeClr val="bg2"/>
              </a:buClr>
              <a:buFont typeface="Arial" panose="020B0604020202020204" pitchFamily="34" charset="0"/>
              <a:buChar char="•"/>
            </a:pPr>
            <a:r>
              <a:rPr lang="en-US" sz="1200">
                <a:solidFill>
                  <a:schemeClr val="tx1"/>
                </a:solidFill>
              </a:rPr>
              <a:t>28-day cycles</a:t>
            </a:r>
            <a:endParaRPr lang="en-US" sz="1200">
              <a:solidFill>
                <a:schemeClr val="tx1"/>
              </a:solidFill>
              <a:cs typeface="Arial"/>
            </a:endParaRPr>
          </a:p>
          <a:p>
            <a:pPr marL="171450" indent="-171450">
              <a:buClr>
                <a:schemeClr val="bg2"/>
              </a:buClr>
              <a:buFont typeface="Arial" panose="020B0604020202020204" pitchFamily="34" charset="0"/>
              <a:buChar char="•"/>
            </a:pPr>
            <a:r>
              <a:rPr lang="en-US" sz="1200">
                <a:solidFill>
                  <a:schemeClr val="tx1"/>
                </a:solidFill>
              </a:rPr>
              <a:t>Intra-patient dose escalation allowed</a:t>
            </a:r>
            <a:endParaRPr lang="en-US" sz="1200">
              <a:solidFill>
                <a:schemeClr val="tx1"/>
              </a:solidFill>
              <a:cs typeface="Arial"/>
            </a:endParaRPr>
          </a:p>
          <a:p>
            <a:pPr marL="171450" indent="-171450">
              <a:buClr>
                <a:schemeClr val="bg2"/>
              </a:buClr>
              <a:buFont typeface="Arial" panose="020B0604020202020204" pitchFamily="34" charset="0"/>
              <a:buChar char="•"/>
            </a:pPr>
            <a:r>
              <a:rPr lang="en-US" sz="1200">
                <a:solidFill>
                  <a:schemeClr val="tx1"/>
                </a:solidFill>
              </a:rPr>
              <a:t>Cohort expansion permitted at doses deemed safe</a:t>
            </a:r>
            <a:endParaRPr lang="en-US" sz="1200">
              <a:solidFill>
                <a:schemeClr val="tx1"/>
              </a:solidFill>
              <a:cs typeface="Arial"/>
            </a:endParaRPr>
          </a:p>
        </p:txBody>
      </p:sp>
      <p:cxnSp>
        <p:nvCxnSpPr>
          <p:cNvPr id="16" name="Gerade Verbindung mit Pfeil 15">
            <a:extLst>
              <a:ext uri="{FF2B5EF4-FFF2-40B4-BE49-F238E27FC236}">
                <a16:creationId xmlns:a16="http://schemas.microsoft.com/office/drawing/2014/main" id="{A832F50C-FDD8-4B4F-9C66-ED3800482C1B}"/>
              </a:ext>
            </a:extLst>
          </p:cNvPr>
          <p:cNvCxnSpPr>
            <a:cxnSpLocks/>
          </p:cNvCxnSpPr>
          <p:nvPr/>
        </p:nvCxnSpPr>
        <p:spPr>
          <a:xfrm>
            <a:off x="1230748" y="3358067"/>
            <a:ext cx="303651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3C9612D9-780F-4760-AED8-9BAC979AEBB5}"/>
              </a:ext>
            </a:extLst>
          </p:cNvPr>
          <p:cNvSpPr/>
          <p:nvPr/>
        </p:nvSpPr>
        <p:spPr>
          <a:xfrm>
            <a:off x="4241613" y="3034067"/>
            <a:ext cx="1728000" cy="64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bg1"/>
                </a:solidFill>
              </a:rPr>
              <a:t>MCL</a:t>
            </a:r>
          </a:p>
          <a:p>
            <a:pPr algn="ctr"/>
            <a:r>
              <a:rPr lang="de-DE" sz="1400" err="1">
                <a:solidFill>
                  <a:schemeClr val="bg1"/>
                </a:solidFill>
              </a:rPr>
              <a:t>n</a:t>
            </a:r>
            <a:r>
              <a:rPr lang="de-DE" sz="1400">
                <a:solidFill>
                  <a:schemeClr val="bg1"/>
                </a:solidFill>
              </a:rPr>
              <a:t>=134</a:t>
            </a:r>
          </a:p>
        </p:txBody>
      </p:sp>
      <p:sp>
        <p:nvSpPr>
          <p:cNvPr id="41" name="Rechteck 40">
            <a:extLst>
              <a:ext uri="{FF2B5EF4-FFF2-40B4-BE49-F238E27FC236}">
                <a16:creationId xmlns:a16="http://schemas.microsoft.com/office/drawing/2014/main" id="{B0D4A64C-CDE3-4FB4-8FF8-AD86E437993E}"/>
              </a:ext>
            </a:extLst>
          </p:cNvPr>
          <p:cNvSpPr/>
          <p:nvPr/>
        </p:nvSpPr>
        <p:spPr>
          <a:xfrm>
            <a:off x="4241613" y="3840971"/>
            <a:ext cx="1728000" cy="64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bg1"/>
                </a:solidFill>
              </a:rPr>
              <a:t>Other </a:t>
            </a:r>
            <a:r>
              <a:rPr lang="de-DE" sz="1400" err="1">
                <a:solidFill>
                  <a:schemeClr val="bg1"/>
                </a:solidFill>
              </a:rPr>
              <a:t>NHL</a:t>
            </a:r>
            <a:r>
              <a:rPr lang="de-DE" sz="1400" baseline="30000" err="1">
                <a:solidFill>
                  <a:schemeClr val="bg1"/>
                </a:solidFill>
              </a:rPr>
              <a:t>b</a:t>
            </a:r>
            <a:endParaRPr lang="de-DE" sz="1400">
              <a:solidFill>
                <a:schemeClr val="bg1"/>
              </a:solidFill>
            </a:endParaRPr>
          </a:p>
          <a:p>
            <a:pPr algn="ctr"/>
            <a:r>
              <a:rPr lang="de-DE" sz="1400" err="1">
                <a:solidFill>
                  <a:schemeClr val="bg1"/>
                </a:solidFill>
              </a:rPr>
              <a:t>n</a:t>
            </a:r>
            <a:r>
              <a:rPr lang="de-DE" sz="1400">
                <a:solidFill>
                  <a:schemeClr val="bg1"/>
                </a:solidFill>
              </a:rPr>
              <a:t>=188</a:t>
            </a:r>
          </a:p>
        </p:txBody>
      </p:sp>
      <p:sp>
        <p:nvSpPr>
          <p:cNvPr id="43" name="Rechteck 42">
            <a:extLst>
              <a:ext uri="{FF2B5EF4-FFF2-40B4-BE49-F238E27FC236}">
                <a16:creationId xmlns:a16="http://schemas.microsoft.com/office/drawing/2014/main" id="{F9C123CF-1B67-471C-B138-C48F585BF3F6}"/>
              </a:ext>
            </a:extLst>
          </p:cNvPr>
          <p:cNvSpPr/>
          <p:nvPr/>
        </p:nvSpPr>
        <p:spPr>
          <a:xfrm>
            <a:off x="4241613" y="2227163"/>
            <a:ext cx="17280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bg1"/>
                </a:solidFill>
              </a:rPr>
              <a:t>CLL/SLL</a:t>
            </a:r>
          </a:p>
          <a:p>
            <a:pPr algn="ctr"/>
            <a:r>
              <a:rPr lang="de-DE" sz="1400">
                <a:solidFill>
                  <a:schemeClr val="bg1"/>
                </a:solidFill>
              </a:rPr>
              <a:t>n=296</a:t>
            </a:r>
          </a:p>
        </p:txBody>
      </p:sp>
      <p:cxnSp>
        <p:nvCxnSpPr>
          <p:cNvPr id="25" name="Verbinder: gewinkelt 24">
            <a:extLst>
              <a:ext uri="{FF2B5EF4-FFF2-40B4-BE49-F238E27FC236}">
                <a16:creationId xmlns:a16="http://schemas.microsoft.com/office/drawing/2014/main" id="{DAC4623C-E9B4-4B0C-972B-7FAC00DAD6FF}"/>
              </a:ext>
            </a:extLst>
          </p:cNvPr>
          <p:cNvCxnSpPr>
            <a:cxnSpLocks/>
            <a:stCxn id="43" idx="1"/>
            <a:endCxn id="41" idx="1"/>
          </p:cNvCxnSpPr>
          <p:nvPr/>
        </p:nvCxnSpPr>
        <p:spPr>
          <a:xfrm rot="10800000" flipV="1">
            <a:off x="4241613" y="2551163"/>
            <a:ext cx="12700" cy="1613808"/>
          </a:xfrm>
          <a:prstGeom prst="bentConnector3">
            <a:avLst>
              <a:gd name="adj1" fmla="val 5400000"/>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Rechteck 47">
            <a:extLst>
              <a:ext uri="{FF2B5EF4-FFF2-40B4-BE49-F238E27FC236}">
                <a16:creationId xmlns:a16="http://schemas.microsoft.com/office/drawing/2014/main" id="{FDC70EFB-6918-4FB9-BDB5-134B5BB4818A}"/>
              </a:ext>
            </a:extLst>
          </p:cNvPr>
          <p:cNvSpPr/>
          <p:nvPr/>
        </p:nvSpPr>
        <p:spPr>
          <a:xfrm>
            <a:off x="10056013" y="2227163"/>
            <a:ext cx="17280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bg1"/>
                </a:solidFill>
              </a:rPr>
              <a:t>CLL/SLL</a:t>
            </a:r>
          </a:p>
          <a:p>
            <a:pPr algn="ctr"/>
            <a:r>
              <a:rPr lang="de-DE" sz="1400">
                <a:solidFill>
                  <a:schemeClr val="bg1"/>
                </a:solidFill>
              </a:rPr>
              <a:t>n=252</a:t>
            </a:r>
          </a:p>
        </p:txBody>
      </p:sp>
      <p:sp>
        <p:nvSpPr>
          <p:cNvPr id="45" name="Rechteck 44">
            <a:extLst>
              <a:ext uri="{FF2B5EF4-FFF2-40B4-BE49-F238E27FC236}">
                <a16:creationId xmlns:a16="http://schemas.microsoft.com/office/drawing/2014/main" id="{1E35F700-7ED3-4F3C-AFF0-C6A0CBBDC7DB}"/>
              </a:ext>
            </a:extLst>
          </p:cNvPr>
          <p:cNvSpPr/>
          <p:nvPr/>
        </p:nvSpPr>
        <p:spPr>
          <a:xfrm>
            <a:off x="4241613" y="1816258"/>
            <a:ext cx="1728000" cy="25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1400" err="1"/>
              <a:t>Safety</a:t>
            </a:r>
            <a:r>
              <a:rPr lang="de-DE" sz="1400"/>
              <a:t> </a:t>
            </a:r>
            <a:r>
              <a:rPr lang="de-DE" sz="1400" err="1"/>
              <a:t>population</a:t>
            </a:r>
            <a:endParaRPr lang="de-DE" sz="1400"/>
          </a:p>
        </p:txBody>
      </p:sp>
      <p:sp>
        <p:nvSpPr>
          <p:cNvPr id="51" name="Rechteck 50">
            <a:extLst>
              <a:ext uri="{FF2B5EF4-FFF2-40B4-BE49-F238E27FC236}">
                <a16:creationId xmlns:a16="http://schemas.microsoft.com/office/drawing/2014/main" id="{D34473F2-958F-42D5-B4A9-991BD9882B15}"/>
              </a:ext>
            </a:extLst>
          </p:cNvPr>
          <p:cNvSpPr/>
          <p:nvPr/>
        </p:nvSpPr>
        <p:spPr>
          <a:xfrm>
            <a:off x="10056013" y="1650182"/>
            <a:ext cx="1718231" cy="418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ctr"/>
          <a:lstStyle/>
          <a:p>
            <a:pPr algn="ctr"/>
            <a:r>
              <a:rPr lang="de-DE" sz="1400" err="1"/>
              <a:t>Efficacy</a:t>
            </a:r>
            <a:r>
              <a:rPr lang="de-DE" sz="1400"/>
              <a:t> </a:t>
            </a:r>
            <a:r>
              <a:rPr lang="de-DE" sz="1400" err="1"/>
              <a:t>population</a:t>
            </a:r>
            <a:r>
              <a:rPr lang="de-DE" sz="1400" baseline="30000" err="1"/>
              <a:t>a</a:t>
            </a:r>
            <a:endParaRPr lang="de-DE" sz="1400" baseline="30000">
              <a:cs typeface="Arial"/>
            </a:endParaRPr>
          </a:p>
          <a:p>
            <a:pPr algn="ctr"/>
            <a:r>
              <a:rPr lang="de-DE" sz="1400" baseline="30000">
                <a:cs typeface="Arial"/>
              </a:rPr>
              <a:t>(BTK </a:t>
            </a:r>
            <a:r>
              <a:rPr lang="de-DE" sz="1400" baseline="30000" err="1">
                <a:cs typeface="Arial"/>
              </a:rPr>
              <a:t>pre-treated</a:t>
            </a:r>
            <a:r>
              <a:rPr lang="de-DE" sz="1400" baseline="30000">
                <a:cs typeface="Arial"/>
              </a:rPr>
              <a:t>)</a:t>
            </a:r>
          </a:p>
        </p:txBody>
      </p:sp>
      <p:sp>
        <p:nvSpPr>
          <p:cNvPr id="55" name="Rechteck 54">
            <a:extLst>
              <a:ext uri="{FF2B5EF4-FFF2-40B4-BE49-F238E27FC236}">
                <a16:creationId xmlns:a16="http://schemas.microsoft.com/office/drawing/2014/main" id="{063F42E3-B97D-4452-BA25-1AB02B82332F}"/>
              </a:ext>
            </a:extLst>
          </p:cNvPr>
          <p:cNvSpPr/>
          <p:nvPr/>
        </p:nvSpPr>
        <p:spPr>
          <a:xfrm>
            <a:off x="6179746" y="3034067"/>
            <a:ext cx="17280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err="1">
                <a:solidFill>
                  <a:schemeClr val="bg1"/>
                </a:solidFill>
              </a:rPr>
              <a:t>No</a:t>
            </a:r>
            <a:r>
              <a:rPr lang="de-DE" sz="1400">
                <a:solidFill>
                  <a:schemeClr val="bg1"/>
                </a:solidFill>
              </a:rPr>
              <a:t> </a:t>
            </a:r>
            <a:r>
              <a:rPr lang="de-DE" sz="1400" err="1">
                <a:solidFill>
                  <a:schemeClr val="bg1"/>
                </a:solidFill>
              </a:rPr>
              <a:t>prior</a:t>
            </a:r>
            <a:r>
              <a:rPr lang="de-DE" sz="1400">
                <a:solidFill>
                  <a:schemeClr val="bg1"/>
                </a:solidFill>
              </a:rPr>
              <a:t> </a:t>
            </a:r>
            <a:r>
              <a:rPr lang="de-DE" sz="1400" err="1">
                <a:solidFill>
                  <a:schemeClr val="bg1"/>
                </a:solidFill>
              </a:rPr>
              <a:t>BTKi</a:t>
            </a:r>
            <a:endParaRPr lang="de-DE" sz="1400">
              <a:solidFill>
                <a:schemeClr val="bg1"/>
              </a:solidFill>
            </a:endParaRPr>
          </a:p>
          <a:p>
            <a:pPr algn="ctr"/>
            <a:r>
              <a:rPr lang="de-DE" sz="1400" err="1">
                <a:solidFill>
                  <a:schemeClr val="bg1"/>
                </a:solidFill>
              </a:rPr>
              <a:t>n</a:t>
            </a:r>
            <a:r>
              <a:rPr lang="de-DE" sz="1400">
                <a:solidFill>
                  <a:schemeClr val="bg1"/>
                </a:solidFill>
              </a:rPr>
              <a:t>=35</a:t>
            </a:r>
          </a:p>
        </p:txBody>
      </p:sp>
      <p:sp>
        <p:nvSpPr>
          <p:cNvPr id="57" name="Rechteck 56">
            <a:extLst>
              <a:ext uri="{FF2B5EF4-FFF2-40B4-BE49-F238E27FC236}">
                <a16:creationId xmlns:a16="http://schemas.microsoft.com/office/drawing/2014/main" id="{FFFB24A6-5844-4B9D-8448-46AA7C0F4E1F}"/>
              </a:ext>
            </a:extLst>
          </p:cNvPr>
          <p:cNvSpPr/>
          <p:nvPr/>
        </p:nvSpPr>
        <p:spPr>
          <a:xfrm>
            <a:off x="8117879" y="3034067"/>
            <a:ext cx="17280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err="1">
                <a:solidFill>
                  <a:schemeClr val="bg1"/>
                </a:solidFill>
              </a:rPr>
              <a:t>Ongoing</a:t>
            </a:r>
            <a:r>
              <a:rPr lang="de-DE" sz="1400">
                <a:solidFill>
                  <a:schemeClr val="bg1"/>
                </a:solidFill>
              </a:rPr>
              <a:t> </a:t>
            </a:r>
            <a:r>
              <a:rPr lang="de-DE" sz="1400" err="1">
                <a:solidFill>
                  <a:schemeClr val="bg1"/>
                </a:solidFill>
              </a:rPr>
              <a:t>prior</a:t>
            </a:r>
            <a:r>
              <a:rPr lang="de-DE" sz="1400">
                <a:solidFill>
                  <a:schemeClr val="bg1"/>
                </a:solidFill>
              </a:rPr>
              <a:t> </a:t>
            </a:r>
            <a:r>
              <a:rPr lang="de-DE" sz="1400" err="1">
                <a:solidFill>
                  <a:schemeClr val="bg1"/>
                </a:solidFill>
              </a:rPr>
              <a:t>to</a:t>
            </a:r>
            <a:r>
              <a:rPr lang="de-DE" sz="1400">
                <a:solidFill>
                  <a:schemeClr val="bg1"/>
                </a:solidFill>
              </a:rPr>
              <a:t> </a:t>
            </a:r>
            <a:br>
              <a:rPr lang="de-DE" sz="1400">
                <a:solidFill>
                  <a:schemeClr val="bg1"/>
                </a:solidFill>
              </a:rPr>
            </a:br>
            <a:r>
              <a:rPr lang="de-DE" sz="1400">
                <a:solidFill>
                  <a:schemeClr val="bg1"/>
                </a:solidFill>
              </a:rPr>
              <a:t>1</a:t>
            </a:r>
            <a:r>
              <a:rPr lang="de-DE" sz="1400" baseline="30000">
                <a:solidFill>
                  <a:schemeClr val="bg1"/>
                </a:solidFill>
              </a:rPr>
              <a:t>st</a:t>
            </a:r>
            <a:r>
              <a:rPr lang="de-DE" sz="1400">
                <a:solidFill>
                  <a:schemeClr val="bg1"/>
                </a:solidFill>
              </a:rPr>
              <a:t> re-staging</a:t>
            </a:r>
          </a:p>
          <a:p>
            <a:pPr algn="ctr"/>
            <a:r>
              <a:rPr lang="de-DE" sz="1400" err="1">
                <a:solidFill>
                  <a:schemeClr val="bg1"/>
                </a:solidFill>
              </a:rPr>
              <a:t>n</a:t>
            </a:r>
            <a:r>
              <a:rPr lang="de-DE" sz="1400">
                <a:solidFill>
                  <a:schemeClr val="bg1"/>
                </a:solidFill>
              </a:rPr>
              <a:t>=9</a:t>
            </a:r>
          </a:p>
        </p:txBody>
      </p:sp>
      <p:sp>
        <p:nvSpPr>
          <p:cNvPr id="15" name="Titel 14">
            <a:extLst>
              <a:ext uri="{FF2B5EF4-FFF2-40B4-BE49-F238E27FC236}">
                <a16:creationId xmlns:a16="http://schemas.microsoft.com/office/drawing/2014/main" id="{C1B68711-D4C7-7348-90E1-D3441C0B5D9F}"/>
              </a:ext>
            </a:extLst>
          </p:cNvPr>
          <p:cNvSpPr>
            <a:spLocks noGrp="1"/>
          </p:cNvSpPr>
          <p:nvPr>
            <p:ph type="title"/>
          </p:nvPr>
        </p:nvSpPr>
        <p:spPr/>
        <p:txBody>
          <a:bodyPr/>
          <a:lstStyle/>
          <a:p>
            <a:r>
              <a:rPr lang="de-DE"/>
              <a:t>BRUIN Study design</a:t>
            </a:r>
          </a:p>
        </p:txBody>
      </p:sp>
      <p:sp>
        <p:nvSpPr>
          <p:cNvPr id="3" name="Rechteck 2">
            <a:extLst>
              <a:ext uri="{FF2B5EF4-FFF2-40B4-BE49-F238E27FC236}">
                <a16:creationId xmlns:a16="http://schemas.microsoft.com/office/drawing/2014/main" id="{D3CD0D29-8F3D-47B9-A569-9927F036A10A}"/>
              </a:ext>
            </a:extLst>
          </p:cNvPr>
          <p:cNvSpPr/>
          <p:nvPr/>
        </p:nvSpPr>
        <p:spPr>
          <a:xfrm>
            <a:off x="407987" y="1816258"/>
            <a:ext cx="2549371" cy="26727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577850">
              <a:lnSpc>
                <a:spcPct val="90000"/>
              </a:lnSpc>
              <a:spcBef>
                <a:spcPct val="0"/>
              </a:spcBef>
              <a:spcAft>
                <a:spcPct val="35000"/>
              </a:spcAft>
              <a:buNone/>
            </a:pPr>
            <a:r>
              <a:rPr lang="en-US" sz="1400" b="1" kern="1200">
                <a:latin typeface="+mj-lt"/>
                <a:cs typeface="Arial" panose="020B0604020202020204" pitchFamily="34" charset="0"/>
              </a:rPr>
              <a:t>Phase 1 Escalation </a:t>
            </a:r>
          </a:p>
          <a:p>
            <a:pPr marL="0" lvl="0" indent="0" algn="ctr" defTabSz="577850">
              <a:lnSpc>
                <a:spcPct val="90000"/>
              </a:lnSpc>
              <a:spcBef>
                <a:spcPct val="0"/>
              </a:spcBef>
              <a:spcAft>
                <a:spcPct val="35000"/>
              </a:spcAft>
              <a:buNone/>
            </a:pPr>
            <a:r>
              <a:rPr lang="en-US" sz="1400" b="1" kern="1200">
                <a:latin typeface="+mj-lt"/>
                <a:cs typeface="Arial" panose="020B0604020202020204" pitchFamily="34" charset="0"/>
              </a:rPr>
              <a:t>+ </a:t>
            </a:r>
          </a:p>
          <a:p>
            <a:pPr marL="0" lvl="0" indent="0" algn="ctr" defTabSz="577850">
              <a:lnSpc>
                <a:spcPct val="90000"/>
              </a:lnSpc>
              <a:spcBef>
                <a:spcPct val="0"/>
              </a:spcBef>
              <a:spcAft>
                <a:spcPct val="35000"/>
              </a:spcAft>
              <a:buNone/>
            </a:pPr>
            <a:r>
              <a:rPr lang="en-US" sz="1400" b="1" kern="1200">
                <a:latin typeface="+mj-lt"/>
                <a:cs typeface="Arial" panose="020B0604020202020204" pitchFamily="34" charset="0"/>
              </a:rPr>
              <a:t>Expansion </a:t>
            </a:r>
            <a:br>
              <a:rPr lang="en-US" sz="1400" b="1" kern="1200">
                <a:latin typeface="+mj-lt"/>
                <a:cs typeface="Arial" panose="020B0604020202020204" pitchFamily="34" charset="0"/>
              </a:rPr>
            </a:br>
            <a:r>
              <a:rPr lang="en-US" sz="1400" b="1" kern="1200">
                <a:latin typeface="+mj-lt"/>
                <a:cs typeface="Arial" panose="020B0604020202020204" pitchFamily="34" charset="0"/>
              </a:rPr>
              <a:t>(25 to 300mg QD)</a:t>
            </a:r>
          </a:p>
          <a:p>
            <a:pPr marL="0" lvl="0" indent="0" algn="ctr" defTabSz="577850">
              <a:lnSpc>
                <a:spcPct val="90000"/>
              </a:lnSpc>
              <a:spcBef>
                <a:spcPct val="0"/>
              </a:spcBef>
              <a:spcAft>
                <a:spcPct val="35000"/>
              </a:spcAft>
              <a:buNone/>
            </a:pPr>
            <a:endParaRPr lang="en-US" sz="1400" b="1">
              <a:latin typeface="+mj-lt"/>
              <a:cs typeface="Arial" panose="020B0604020202020204" pitchFamily="34" charset="0"/>
            </a:endParaRPr>
          </a:p>
          <a:p>
            <a:pPr marL="0" lvl="0" indent="0" algn="ctr" defTabSz="577850">
              <a:lnSpc>
                <a:spcPct val="90000"/>
              </a:lnSpc>
              <a:spcBef>
                <a:spcPct val="0"/>
              </a:spcBef>
              <a:spcAft>
                <a:spcPct val="35000"/>
              </a:spcAft>
              <a:buNone/>
            </a:pPr>
            <a:r>
              <a:rPr lang="en-US" sz="1400" b="1" kern="1200">
                <a:latin typeface="+mj-lt"/>
                <a:cs typeface="Arial" panose="020B0604020202020204" pitchFamily="34" charset="0"/>
              </a:rPr>
              <a:t> Phase 2 (200mg QD) </a:t>
            </a:r>
          </a:p>
          <a:p>
            <a:pPr marL="0" lvl="0" indent="0" algn="ctr" defTabSz="577850">
              <a:lnSpc>
                <a:spcPct val="90000"/>
              </a:lnSpc>
              <a:spcBef>
                <a:spcPct val="0"/>
              </a:spcBef>
              <a:spcAft>
                <a:spcPct val="35000"/>
              </a:spcAft>
              <a:buNone/>
            </a:pPr>
            <a:endParaRPr lang="en-US" sz="1400" b="1">
              <a:latin typeface="+mj-lt"/>
              <a:cs typeface="Arial" panose="020B0604020202020204" pitchFamily="34" charset="0"/>
            </a:endParaRPr>
          </a:p>
          <a:p>
            <a:pPr marL="0" lvl="0" indent="0" algn="ctr" defTabSz="577850">
              <a:lnSpc>
                <a:spcPct val="90000"/>
              </a:lnSpc>
              <a:spcBef>
                <a:spcPct val="0"/>
              </a:spcBef>
              <a:spcAft>
                <a:spcPct val="35000"/>
              </a:spcAft>
              <a:buNone/>
            </a:pPr>
            <a:r>
              <a:rPr lang="en-US" sz="1400" b="1" kern="1200">
                <a:latin typeface="+mj-lt"/>
                <a:cs typeface="Arial" panose="020B0604020202020204" pitchFamily="34" charset="0"/>
              </a:rPr>
              <a:t>n=618</a:t>
            </a:r>
          </a:p>
        </p:txBody>
      </p:sp>
      <p:cxnSp>
        <p:nvCxnSpPr>
          <p:cNvPr id="65" name="Gerade Verbindung mit Pfeil 64">
            <a:extLst>
              <a:ext uri="{FF2B5EF4-FFF2-40B4-BE49-F238E27FC236}">
                <a16:creationId xmlns:a16="http://schemas.microsoft.com/office/drawing/2014/main" id="{A82F6C46-5731-D74B-ADBC-56B91B2FB7E6}"/>
              </a:ext>
            </a:extLst>
          </p:cNvPr>
          <p:cNvCxnSpPr>
            <a:cxnSpLocks/>
            <a:stCxn id="43" idx="3"/>
            <a:endCxn id="48" idx="1"/>
          </p:cNvCxnSpPr>
          <p:nvPr/>
        </p:nvCxnSpPr>
        <p:spPr>
          <a:xfrm>
            <a:off x="5969613" y="2551163"/>
            <a:ext cx="40864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Verbinder: gewinkelt 24">
            <a:extLst>
              <a:ext uri="{FF2B5EF4-FFF2-40B4-BE49-F238E27FC236}">
                <a16:creationId xmlns:a16="http://schemas.microsoft.com/office/drawing/2014/main" id="{87C7B257-CEEF-C647-BF99-1E4947C9BD6B}"/>
              </a:ext>
            </a:extLst>
          </p:cNvPr>
          <p:cNvCxnSpPr>
            <a:cxnSpLocks/>
          </p:cNvCxnSpPr>
          <p:nvPr/>
        </p:nvCxnSpPr>
        <p:spPr>
          <a:xfrm rot="5400000" flipH="1" flipV="1">
            <a:off x="8022462" y="2068217"/>
            <a:ext cx="12700" cy="1931701"/>
          </a:xfrm>
          <a:prstGeom prst="bentConnector3">
            <a:avLst>
              <a:gd name="adj1" fmla="val 1800000"/>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Gerade Verbindung 71">
            <a:extLst>
              <a:ext uri="{FF2B5EF4-FFF2-40B4-BE49-F238E27FC236}">
                <a16:creationId xmlns:a16="http://schemas.microsoft.com/office/drawing/2014/main" id="{C86279A1-FC6A-594C-9AEB-34688606BA87}"/>
              </a:ext>
            </a:extLst>
          </p:cNvPr>
          <p:cNvCxnSpPr>
            <a:cxnSpLocks/>
          </p:cNvCxnSpPr>
          <p:nvPr/>
        </p:nvCxnSpPr>
        <p:spPr>
          <a:xfrm>
            <a:off x="8028812" y="2551163"/>
            <a:ext cx="0" cy="2597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9481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Efficacy in BTK pre-treated CLL/SLL patients</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a:xfrm>
            <a:off x="417601" y="6356349"/>
            <a:ext cx="7997056" cy="385200"/>
          </a:xfrm>
        </p:spPr>
        <p:txBody>
          <a:bodyPr/>
          <a:lstStyle/>
          <a:p>
            <a:r>
              <a:rPr lang="en-US">
                <a:latin typeface="Arial"/>
                <a:cs typeface="Arial"/>
              </a:rPr>
              <a:t>Data cutoff date of 16 July 2021. </a:t>
            </a:r>
            <a:r>
              <a:rPr lang="en-US" err="1">
                <a:latin typeface="Arial"/>
                <a:cs typeface="Arial"/>
              </a:rPr>
              <a:t>aPatients</a:t>
            </a:r>
            <a:r>
              <a:rPr lang="en-US">
                <a:latin typeface="Arial"/>
                <a:cs typeface="Arial"/>
              </a:rPr>
              <a:t> with &gt;100% increase in SPD. Data cutoff for 30 patients are not shown in the waterfall plot due to no measurable target lesions identified by CT at baseline, discontinuation prior to first response assessment or lack of adequate imaging in follow-up. </a:t>
            </a:r>
            <a:r>
              <a:rPr lang="en-US" err="1">
                <a:latin typeface="Arial"/>
                <a:cs typeface="Arial"/>
              </a:rPr>
              <a:t>bEfficacy</a:t>
            </a:r>
            <a:r>
              <a:rPr lang="en-US">
                <a:latin typeface="Arial"/>
                <a:cs typeface="Arial"/>
              </a:rPr>
              <a:t> evaluable patients are those who had at least one post-baseline response assessment or had discontinued treatment prior to first post-baseline response assessment. </a:t>
            </a:r>
            <a:r>
              <a:rPr lang="en-US" err="1">
                <a:latin typeface="Arial"/>
                <a:cs typeface="Arial"/>
              </a:rPr>
              <a:t>bCRR</a:t>
            </a:r>
            <a:r>
              <a:rPr lang="en-US">
                <a:latin typeface="Arial"/>
                <a:cs typeface="Arial"/>
              </a:rPr>
              <a:t> includes patients with a best response of CR, PR and PR-L. Response status as per IWCLL 2018 according to investigator assessment. Total % may be different than the sum of the individual components due to rounding.</a:t>
            </a:r>
          </a:p>
          <a:p>
            <a:r>
              <a:rPr lang="en-US">
                <a:latin typeface="Arial"/>
                <a:cs typeface="Arial"/>
              </a:rPr>
              <a:t>BTK, Bruton’s tyrosine kinase; CI, confidence interval; CLL, chronic lymphocytic leukemia; CR, complete response; ORR, overall response rate PR, partial response; PR-L, PR with rebound lymphocytosis; SD, stable disease; SLL, small lymphocytic leukemia.</a:t>
            </a:r>
          </a:p>
          <a:p>
            <a:r>
              <a:rPr lang="en-US" b="1">
                <a:latin typeface="Arial"/>
                <a:cs typeface="Arial"/>
              </a:rPr>
              <a:t>Mato, A. Abstract 391 presented at ASH 2021.</a:t>
            </a:r>
          </a:p>
        </p:txBody>
      </p:sp>
      <p:graphicFrame>
        <p:nvGraphicFramePr>
          <p:cNvPr id="10" name="Table 10">
            <a:extLst>
              <a:ext uri="{FF2B5EF4-FFF2-40B4-BE49-F238E27FC236}">
                <a16:creationId xmlns:a16="http://schemas.microsoft.com/office/drawing/2014/main" id="{B79D2940-3656-46E4-B3D7-470674E96469}"/>
              </a:ext>
            </a:extLst>
          </p:cNvPr>
          <p:cNvGraphicFramePr>
            <a:graphicFrameLocks noGrp="1"/>
          </p:cNvGraphicFramePr>
          <p:nvPr>
            <p:extLst>
              <p:ext uri="{D42A27DB-BD31-4B8C-83A1-F6EECF244321}">
                <p14:modId xmlns:p14="http://schemas.microsoft.com/office/powerpoint/2010/main" val="436531855"/>
              </p:ext>
            </p:extLst>
          </p:nvPr>
        </p:nvGraphicFramePr>
        <p:xfrm>
          <a:off x="7620651" y="1808163"/>
          <a:ext cx="4163362" cy="2103120"/>
        </p:xfrm>
        <a:graphic>
          <a:graphicData uri="http://schemas.openxmlformats.org/drawingml/2006/table">
            <a:tbl>
              <a:tblPr firstRow="1" bandRow="1">
                <a:tableStyleId>{5C22544A-7EE6-4342-B048-85BDC9FD1C3A}</a:tableStyleId>
              </a:tblPr>
              <a:tblGrid>
                <a:gridCol w="2773965">
                  <a:extLst>
                    <a:ext uri="{9D8B030D-6E8A-4147-A177-3AD203B41FA5}">
                      <a16:colId xmlns:a16="http://schemas.microsoft.com/office/drawing/2014/main" val="36258441"/>
                    </a:ext>
                  </a:extLst>
                </a:gridCol>
                <a:gridCol w="1389397">
                  <a:extLst>
                    <a:ext uri="{9D8B030D-6E8A-4147-A177-3AD203B41FA5}">
                      <a16:colId xmlns:a16="http://schemas.microsoft.com/office/drawing/2014/main" val="536481461"/>
                    </a:ext>
                  </a:extLst>
                </a:gridCol>
              </a:tblGrid>
              <a:tr h="378186">
                <a:tc>
                  <a:txBody>
                    <a:bodyPr/>
                    <a:lstStyle/>
                    <a:p>
                      <a:r>
                        <a:rPr lang="en-US" sz="1200"/>
                        <a:t>Efficacy evaluable BTK pre-treated CLL/SLL Patients</a:t>
                      </a:r>
                      <a:r>
                        <a:rPr lang="en-US" sz="1200" baseline="30000"/>
                        <a:t>a</a:t>
                      </a:r>
                    </a:p>
                  </a:txBody>
                  <a:tcPr anchor="ctr"/>
                </a:tc>
                <a:tc>
                  <a:txBody>
                    <a:bodyPr/>
                    <a:lstStyle/>
                    <a:p>
                      <a:pPr algn="ctr"/>
                      <a:r>
                        <a:rPr lang="en-US" sz="1200"/>
                        <a:t>n = 252</a:t>
                      </a:r>
                    </a:p>
                  </a:txBody>
                  <a:tcPr anchor="ctr"/>
                </a:tc>
                <a:extLst>
                  <a:ext uri="{0D108BD9-81ED-4DB2-BD59-A6C34878D82A}">
                    <a16:rowId xmlns:a16="http://schemas.microsoft.com/office/drawing/2014/main" val="2395350061"/>
                  </a:ext>
                </a:extLst>
              </a:tr>
              <a:tr h="226912">
                <a:tc>
                  <a:txBody>
                    <a:bodyPr/>
                    <a:lstStyle/>
                    <a:p>
                      <a:r>
                        <a:rPr lang="en-US" sz="1200"/>
                        <a:t>ORR, % (95% CI)</a:t>
                      </a:r>
                      <a:r>
                        <a:rPr lang="en-US" sz="1200" baseline="30000"/>
                        <a:t>b</a:t>
                      </a:r>
                    </a:p>
                  </a:txBody>
                  <a:tcPr anchor="ctr"/>
                </a:tc>
                <a:tc>
                  <a:txBody>
                    <a:bodyPr/>
                    <a:lstStyle/>
                    <a:p>
                      <a:pPr algn="ctr"/>
                      <a:r>
                        <a:rPr lang="en-US" sz="1200"/>
                        <a:t>68 (62 - 74)</a:t>
                      </a:r>
                    </a:p>
                  </a:txBody>
                  <a:tcPr anchor="ctr"/>
                </a:tc>
                <a:extLst>
                  <a:ext uri="{0D108BD9-81ED-4DB2-BD59-A6C34878D82A}">
                    <a16:rowId xmlns:a16="http://schemas.microsoft.com/office/drawing/2014/main" val="2922377251"/>
                  </a:ext>
                </a:extLst>
              </a:tr>
              <a:tr h="226912">
                <a:tc>
                  <a:txBody>
                    <a:bodyPr/>
                    <a:lstStyle/>
                    <a:p>
                      <a:r>
                        <a:rPr lang="en-US" sz="1200" b="1"/>
                        <a:t>Best response</a:t>
                      </a:r>
                    </a:p>
                  </a:txBody>
                  <a:tcPr anchor="ctr"/>
                </a:tc>
                <a:tc>
                  <a:txBody>
                    <a:bodyPr/>
                    <a:lstStyle/>
                    <a:p>
                      <a:pPr algn="ctr"/>
                      <a:endParaRPr lang="en-US" sz="1200"/>
                    </a:p>
                  </a:txBody>
                  <a:tcPr anchor="ctr"/>
                </a:tc>
                <a:extLst>
                  <a:ext uri="{0D108BD9-81ED-4DB2-BD59-A6C34878D82A}">
                    <a16:rowId xmlns:a16="http://schemas.microsoft.com/office/drawing/2014/main" val="450413207"/>
                  </a:ext>
                </a:extLst>
              </a:tr>
              <a:tr h="226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CR, n (%)</a:t>
                      </a:r>
                    </a:p>
                  </a:txBody>
                  <a:tcPr anchor="ctr"/>
                </a:tc>
                <a:tc>
                  <a:txBody>
                    <a:bodyPr/>
                    <a:lstStyle/>
                    <a:p>
                      <a:pPr algn="ctr"/>
                      <a:r>
                        <a:rPr lang="en-US" sz="1200"/>
                        <a:t>2 (1)</a:t>
                      </a:r>
                    </a:p>
                  </a:txBody>
                  <a:tcPr anchor="ctr"/>
                </a:tc>
                <a:extLst>
                  <a:ext uri="{0D108BD9-81ED-4DB2-BD59-A6C34878D82A}">
                    <a16:rowId xmlns:a16="http://schemas.microsoft.com/office/drawing/2014/main" val="525787566"/>
                  </a:ext>
                </a:extLst>
              </a:tr>
              <a:tr h="226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PR, n (%)</a:t>
                      </a:r>
                    </a:p>
                  </a:txBody>
                  <a:tcPr anchor="ctr"/>
                </a:tc>
                <a:tc>
                  <a:txBody>
                    <a:bodyPr/>
                    <a:lstStyle/>
                    <a:p>
                      <a:pPr algn="ctr"/>
                      <a:r>
                        <a:rPr lang="en-US" sz="1200"/>
                        <a:t>137 (54)</a:t>
                      </a:r>
                    </a:p>
                  </a:txBody>
                  <a:tcPr anchor="ctr"/>
                </a:tc>
                <a:extLst>
                  <a:ext uri="{0D108BD9-81ED-4DB2-BD59-A6C34878D82A}">
                    <a16:rowId xmlns:a16="http://schemas.microsoft.com/office/drawing/2014/main" val="1371378088"/>
                  </a:ext>
                </a:extLst>
              </a:tr>
              <a:tr h="226912">
                <a:tc>
                  <a:txBody>
                    <a:bodyPr/>
                    <a:lstStyle/>
                    <a:p>
                      <a:r>
                        <a:rPr lang="en-US" sz="1200"/>
                        <a:t>PR-L, n (%)</a:t>
                      </a:r>
                    </a:p>
                  </a:txBody>
                  <a:tcPr anchor="ctr"/>
                </a:tc>
                <a:tc>
                  <a:txBody>
                    <a:bodyPr/>
                    <a:lstStyle/>
                    <a:p>
                      <a:pPr algn="ctr"/>
                      <a:r>
                        <a:rPr lang="en-US" sz="1200"/>
                        <a:t>32 (13)</a:t>
                      </a:r>
                    </a:p>
                  </a:txBody>
                  <a:tcPr anchor="ctr"/>
                </a:tc>
                <a:extLst>
                  <a:ext uri="{0D108BD9-81ED-4DB2-BD59-A6C34878D82A}">
                    <a16:rowId xmlns:a16="http://schemas.microsoft.com/office/drawing/2014/main" val="2772087512"/>
                  </a:ext>
                </a:extLst>
              </a:tr>
              <a:tr h="226912">
                <a:tc>
                  <a:txBody>
                    <a:bodyPr/>
                    <a:lstStyle/>
                    <a:p>
                      <a:r>
                        <a:rPr lang="en-US" sz="1200"/>
                        <a:t>SD, n (%)</a:t>
                      </a:r>
                    </a:p>
                  </a:txBody>
                  <a:tcPr anchor="ctr"/>
                </a:tc>
                <a:tc>
                  <a:txBody>
                    <a:bodyPr/>
                    <a:lstStyle/>
                    <a:p>
                      <a:pPr algn="ctr"/>
                      <a:r>
                        <a:rPr lang="en-US" sz="1200"/>
                        <a:t>62 (25)</a:t>
                      </a:r>
                    </a:p>
                  </a:txBody>
                  <a:tcPr anchor="ctr"/>
                </a:tc>
                <a:extLst>
                  <a:ext uri="{0D108BD9-81ED-4DB2-BD59-A6C34878D82A}">
                    <a16:rowId xmlns:a16="http://schemas.microsoft.com/office/drawing/2014/main" val="3847841054"/>
                  </a:ext>
                </a:extLst>
              </a:tr>
            </a:tbl>
          </a:graphicData>
        </a:graphic>
      </p:graphicFrame>
      <p:sp>
        <p:nvSpPr>
          <p:cNvPr id="2" name="Rechteck 1">
            <a:extLst>
              <a:ext uri="{FF2B5EF4-FFF2-40B4-BE49-F238E27FC236}">
                <a16:creationId xmlns:a16="http://schemas.microsoft.com/office/drawing/2014/main" id="{67E71BF0-A926-49FB-842B-A345820AAB3B}"/>
              </a:ext>
            </a:extLst>
          </p:cNvPr>
          <p:cNvSpPr/>
          <p:nvPr/>
        </p:nvSpPr>
        <p:spPr>
          <a:xfrm>
            <a:off x="7620648" y="4061143"/>
            <a:ext cx="4163363" cy="1730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285750" indent="-285750">
              <a:buClr>
                <a:schemeClr val="bg2"/>
              </a:buClr>
              <a:buFont typeface="Arial" panose="020B0604020202020204" pitchFamily="34" charset="0"/>
              <a:buChar char="•"/>
            </a:pPr>
            <a:r>
              <a:rPr lang="en-US" sz="1200">
                <a:solidFill>
                  <a:schemeClr val="tx1"/>
                </a:solidFill>
              </a:rPr>
              <a:t>ORR was 68%</a:t>
            </a:r>
          </a:p>
          <a:p>
            <a:pPr marL="285750" indent="-285750">
              <a:buClr>
                <a:schemeClr val="bg2"/>
              </a:buClr>
              <a:buFont typeface="Arial" panose="020B0604020202020204" pitchFamily="34" charset="0"/>
              <a:buChar char="•"/>
            </a:pPr>
            <a:r>
              <a:rPr lang="en-US" sz="1200">
                <a:solidFill>
                  <a:schemeClr val="tx1"/>
                </a:solidFill>
              </a:rPr>
              <a:t>Nearly all CLL patients treated with a previous BTKi experience marked tumor reduction when treated with pirtobrutinib</a:t>
            </a:r>
          </a:p>
          <a:p>
            <a:pPr marL="548640" lvl="1" indent="-285750">
              <a:buClr>
                <a:schemeClr val="bg2"/>
              </a:buClr>
              <a:buFont typeface="Arial" panose="020B0604020202020204" pitchFamily="34" charset="0"/>
              <a:buChar char="•"/>
            </a:pPr>
            <a:r>
              <a:rPr lang="en-US" sz="1200">
                <a:solidFill>
                  <a:schemeClr val="tx1"/>
                </a:solidFill>
              </a:rPr>
              <a:t>Noted in patients regardless of reason for discontinuation of previous BTKi (e.g. disease progression, intolerance, or pre-treated with venetoclax)</a:t>
            </a:r>
          </a:p>
        </p:txBody>
      </p:sp>
      <p:sp>
        <p:nvSpPr>
          <p:cNvPr id="8385" name="Textfeld 8384">
            <a:extLst>
              <a:ext uri="{FF2B5EF4-FFF2-40B4-BE49-F238E27FC236}">
                <a16:creationId xmlns:a16="http://schemas.microsoft.com/office/drawing/2014/main" id="{1A42060B-3F5F-44B5-A629-F13A0EFED4A1}"/>
              </a:ext>
            </a:extLst>
          </p:cNvPr>
          <p:cNvSpPr txBox="1"/>
          <p:nvPr/>
        </p:nvSpPr>
        <p:spPr>
          <a:xfrm rot="16200000">
            <a:off x="-1384235" y="3551821"/>
            <a:ext cx="3738524" cy="307777"/>
          </a:xfrm>
          <a:prstGeom prst="rect">
            <a:avLst/>
          </a:prstGeom>
          <a:noFill/>
        </p:spPr>
        <p:txBody>
          <a:bodyPr wrap="none" rtlCol="0">
            <a:spAutoFit/>
          </a:bodyPr>
          <a:lstStyle/>
          <a:p>
            <a:r>
              <a:rPr lang="de-DE" sz="1400" b="1"/>
              <a:t>Maximum % </a:t>
            </a:r>
            <a:r>
              <a:rPr lang="de-DE" sz="1400" b="1" err="1"/>
              <a:t>change</a:t>
            </a:r>
            <a:r>
              <a:rPr lang="de-DE" sz="1400" b="1"/>
              <a:t> in SPD </a:t>
            </a:r>
            <a:r>
              <a:rPr lang="de-DE" sz="1400" b="1" err="1"/>
              <a:t>from</a:t>
            </a:r>
            <a:r>
              <a:rPr lang="de-DE" sz="1400" b="1"/>
              <a:t> </a:t>
            </a:r>
            <a:r>
              <a:rPr lang="de-DE" sz="1400" b="1" err="1"/>
              <a:t>baseline</a:t>
            </a:r>
            <a:endParaRPr lang="de-DE" sz="1400" b="1"/>
          </a:p>
        </p:txBody>
      </p:sp>
      <p:sp>
        <p:nvSpPr>
          <p:cNvPr id="8386" name="Textfeld 8385">
            <a:extLst>
              <a:ext uri="{FF2B5EF4-FFF2-40B4-BE49-F238E27FC236}">
                <a16:creationId xmlns:a16="http://schemas.microsoft.com/office/drawing/2014/main" id="{DD5E097B-1847-4E55-B5DF-CD8C1D3FBF58}"/>
              </a:ext>
            </a:extLst>
          </p:cNvPr>
          <p:cNvSpPr txBox="1"/>
          <p:nvPr/>
        </p:nvSpPr>
        <p:spPr>
          <a:xfrm>
            <a:off x="602624" y="5484019"/>
            <a:ext cx="490840" cy="276999"/>
          </a:xfrm>
          <a:prstGeom prst="rect">
            <a:avLst/>
          </a:prstGeom>
          <a:noFill/>
        </p:spPr>
        <p:txBody>
          <a:bodyPr wrap="none" rtlCol="0">
            <a:spAutoFit/>
          </a:bodyPr>
          <a:lstStyle/>
          <a:p>
            <a:r>
              <a:rPr lang="de-DE" sz="1200"/>
              <a:t>-100</a:t>
            </a:r>
          </a:p>
        </p:txBody>
      </p:sp>
      <p:grpSp>
        <p:nvGrpSpPr>
          <p:cNvPr id="8390" name="Gruppieren 8389">
            <a:extLst>
              <a:ext uri="{FF2B5EF4-FFF2-40B4-BE49-F238E27FC236}">
                <a16:creationId xmlns:a16="http://schemas.microsoft.com/office/drawing/2014/main" id="{6BA974DF-BF24-4C31-8EB0-5449DB475668}"/>
              </a:ext>
            </a:extLst>
          </p:cNvPr>
          <p:cNvGrpSpPr/>
          <p:nvPr/>
        </p:nvGrpSpPr>
        <p:grpSpPr>
          <a:xfrm>
            <a:off x="653601" y="1754964"/>
            <a:ext cx="6578308" cy="3879074"/>
            <a:chOff x="653601" y="1754964"/>
            <a:chExt cx="6578308" cy="3879074"/>
          </a:xfrm>
        </p:grpSpPr>
        <p:cxnSp>
          <p:nvCxnSpPr>
            <p:cNvPr id="11" name="Gerader Verbinder 10">
              <a:extLst>
                <a:ext uri="{FF2B5EF4-FFF2-40B4-BE49-F238E27FC236}">
                  <a16:creationId xmlns:a16="http://schemas.microsoft.com/office/drawing/2014/main" id="{8D62EA5B-01DD-41EA-8AFA-591E67E86D8D}"/>
                </a:ext>
              </a:extLst>
            </p:cNvPr>
            <p:cNvCxnSpPr>
              <a:cxnSpLocks/>
            </p:cNvCxnSpPr>
            <p:nvPr/>
          </p:nvCxnSpPr>
          <p:spPr>
            <a:xfrm>
              <a:off x="1033462" y="3768510"/>
              <a:ext cx="61984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AFCBD4E1-3DA3-4829-9D19-E529EDBC4525}"/>
                </a:ext>
              </a:extLst>
            </p:cNvPr>
            <p:cNvCxnSpPr/>
            <p:nvPr/>
          </p:nvCxnSpPr>
          <p:spPr>
            <a:xfrm>
              <a:off x="1076326" y="1898020"/>
              <a:ext cx="0" cy="37360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7370BFBC-B32B-4CB5-898F-AA10FD863A41}"/>
                </a:ext>
              </a:extLst>
            </p:cNvPr>
            <p:cNvCxnSpPr/>
            <p:nvPr/>
          </p:nvCxnSpPr>
          <p:spPr>
            <a:xfrm flipV="1">
              <a:off x="1109663" y="1916906"/>
              <a:ext cx="0" cy="1851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8FEFB3FA-AE29-4E14-8AFF-162D6833139F}"/>
                </a:ext>
              </a:extLst>
            </p:cNvPr>
            <p:cNvCxnSpPr/>
            <p:nvPr/>
          </p:nvCxnSpPr>
          <p:spPr>
            <a:xfrm flipV="1">
              <a:off x="1119187" y="1916906"/>
              <a:ext cx="0" cy="1851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CE218C2-D5D8-4632-A6E0-4A27CE44BF6F}"/>
                </a:ext>
              </a:extLst>
            </p:cNvPr>
            <p:cNvCxnSpPr/>
            <p:nvPr/>
          </p:nvCxnSpPr>
          <p:spPr>
            <a:xfrm flipV="1">
              <a:off x="1128711" y="1916906"/>
              <a:ext cx="0" cy="1851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83440152-6B00-430A-BF13-75A532855AF6}"/>
                </a:ext>
              </a:extLst>
            </p:cNvPr>
            <p:cNvCxnSpPr/>
            <p:nvPr/>
          </p:nvCxnSpPr>
          <p:spPr>
            <a:xfrm flipV="1">
              <a:off x="1138234" y="1916906"/>
              <a:ext cx="0" cy="1851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E819F7E8-5205-4A6F-A839-0EE49A765BF0}"/>
                </a:ext>
              </a:extLst>
            </p:cNvPr>
            <p:cNvCxnSpPr/>
            <p:nvPr/>
          </p:nvCxnSpPr>
          <p:spPr>
            <a:xfrm flipV="1">
              <a:off x="1147755" y="1916906"/>
              <a:ext cx="0" cy="1851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94BA88FE-B4B0-42A8-A612-652620C64147}"/>
                </a:ext>
              </a:extLst>
            </p:cNvPr>
            <p:cNvCxnSpPr/>
            <p:nvPr/>
          </p:nvCxnSpPr>
          <p:spPr>
            <a:xfrm flipV="1">
              <a:off x="1157272" y="1916906"/>
              <a:ext cx="0" cy="1851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BB4A75A1-44D6-4EFA-9F3F-7C6A84D0581A}"/>
                </a:ext>
              </a:extLst>
            </p:cNvPr>
            <p:cNvCxnSpPr>
              <a:cxnSpLocks/>
            </p:cNvCxnSpPr>
            <p:nvPr/>
          </p:nvCxnSpPr>
          <p:spPr>
            <a:xfrm flipV="1">
              <a:off x="1166796" y="3000375"/>
              <a:ext cx="0" cy="768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0B56661D-A0C6-4541-8BAC-4154C1D82348}"/>
                </a:ext>
              </a:extLst>
            </p:cNvPr>
            <p:cNvCxnSpPr>
              <a:cxnSpLocks/>
            </p:cNvCxnSpPr>
            <p:nvPr/>
          </p:nvCxnSpPr>
          <p:spPr>
            <a:xfrm flipV="1">
              <a:off x="1176303" y="3000375"/>
              <a:ext cx="0" cy="768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EC440379-443D-4F56-834B-B42C8BD87974}"/>
                </a:ext>
              </a:extLst>
            </p:cNvPr>
            <p:cNvCxnSpPr>
              <a:cxnSpLocks/>
            </p:cNvCxnSpPr>
            <p:nvPr/>
          </p:nvCxnSpPr>
          <p:spPr>
            <a:xfrm flipV="1">
              <a:off x="1185827" y="3271838"/>
              <a:ext cx="0" cy="4966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C77628EA-2797-4952-AF5B-5015CAABE789}"/>
                </a:ext>
              </a:extLst>
            </p:cNvPr>
            <p:cNvCxnSpPr>
              <a:cxnSpLocks/>
            </p:cNvCxnSpPr>
            <p:nvPr/>
          </p:nvCxnSpPr>
          <p:spPr>
            <a:xfrm flipV="1">
              <a:off x="1195351" y="3271838"/>
              <a:ext cx="0" cy="4966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1B2E0153-4776-4E65-B92D-1184F97945C3}"/>
                </a:ext>
              </a:extLst>
            </p:cNvPr>
            <p:cNvCxnSpPr>
              <a:cxnSpLocks/>
            </p:cNvCxnSpPr>
            <p:nvPr/>
          </p:nvCxnSpPr>
          <p:spPr>
            <a:xfrm flipV="1">
              <a:off x="1204875" y="3271838"/>
              <a:ext cx="0" cy="4966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C4FA1D69-5E7B-49B4-B6BD-161A6ED8CAEE}"/>
                </a:ext>
              </a:extLst>
            </p:cNvPr>
            <p:cNvCxnSpPr>
              <a:cxnSpLocks/>
            </p:cNvCxnSpPr>
            <p:nvPr/>
          </p:nvCxnSpPr>
          <p:spPr>
            <a:xfrm flipV="1">
              <a:off x="1214399" y="3676650"/>
              <a:ext cx="0" cy="91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395475F9-C85B-4B71-9B27-167DDC434E56}"/>
                </a:ext>
              </a:extLst>
            </p:cNvPr>
            <p:cNvCxnSpPr>
              <a:cxnSpLocks/>
            </p:cNvCxnSpPr>
            <p:nvPr/>
          </p:nvCxnSpPr>
          <p:spPr>
            <a:xfrm flipV="1">
              <a:off x="1223923" y="3676650"/>
              <a:ext cx="0" cy="91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DDF95569-85E8-4BDC-9215-73F3DC0E59EF}"/>
                </a:ext>
              </a:extLst>
            </p:cNvPr>
            <p:cNvCxnSpPr>
              <a:cxnSpLocks/>
            </p:cNvCxnSpPr>
            <p:nvPr/>
          </p:nvCxnSpPr>
          <p:spPr>
            <a:xfrm flipV="1">
              <a:off x="1233407" y="3676650"/>
              <a:ext cx="0" cy="91862"/>
            </a:xfrm>
            <a:prstGeom prst="line">
              <a:avLst/>
            </a:prstGeom>
          </p:spPr>
          <p:style>
            <a:lnRef idx="1">
              <a:schemeClr val="accent1"/>
            </a:lnRef>
            <a:fillRef idx="0">
              <a:schemeClr val="accent1"/>
            </a:fillRef>
            <a:effectRef idx="0">
              <a:schemeClr val="accent1"/>
            </a:effectRef>
            <a:fontRef idx="minor">
              <a:schemeClr val="tx1"/>
            </a:fontRef>
          </p:style>
        </p:cxnSp>
        <p:grpSp>
          <p:nvGrpSpPr>
            <p:cNvPr id="8389" name="Gruppieren 8388">
              <a:extLst>
                <a:ext uri="{FF2B5EF4-FFF2-40B4-BE49-F238E27FC236}">
                  <a16:creationId xmlns:a16="http://schemas.microsoft.com/office/drawing/2014/main" id="{5ECB4E87-C9C2-4D56-9C49-F96AE1E4583D}"/>
                </a:ext>
              </a:extLst>
            </p:cNvPr>
            <p:cNvGrpSpPr/>
            <p:nvPr/>
          </p:nvGrpSpPr>
          <p:grpSpPr>
            <a:xfrm>
              <a:off x="1244278" y="3766025"/>
              <a:ext cx="5916141" cy="1868009"/>
              <a:chOff x="1244278" y="3766025"/>
              <a:chExt cx="5916141" cy="1868009"/>
            </a:xfrm>
          </p:grpSpPr>
          <p:cxnSp>
            <p:nvCxnSpPr>
              <p:cNvPr id="43" name="Gerader Verbinder 42">
                <a:extLst>
                  <a:ext uri="{FF2B5EF4-FFF2-40B4-BE49-F238E27FC236}">
                    <a16:creationId xmlns:a16="http://schemas.microsoft.com/office/drawing/2014/main" id="{06326B52-E210-488E-8257-5E24A0BB2813}"/>
                  </a:ext>
                </a:extLst>
              </p:cNvPr>
              <p:cNvCxnSpPr>
                <a:cxnSpLocks/>
              </p:cNvCxnSpPr>
              <p:nvPr/>
            </p:nvCxnSpPr>
            <p:spPr>
              <a:xfrm flipV="1">
                <a:off x="7160419" y="3766025"/>
                <a:ext cx="0" cy="18680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D1890DD9-60F1-4302-A643-F2C07D5550F7}"/>
                  </a:ext>
                </a:extLst>
              </p:cNvPr>
              <p:cNvCxnSpPr>
                <a:cxnSpLocks/>
              </p:cNvCxnSpPr>
              <p:nvPr/>
            </p:nvCxnSpPr>
            <p:spPr>
              <a:xfrm flipV="1">
                <a:off x="7150388" y="3766025"/>
                <a:ext cx="0" cy="18680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47678A73-F9C0-445E-9394-98A24B181B6D}"/>
                  </a:ext>
                </a:extLst>
              </p:cNvPr>
              <p:cNvCxnSpPr>
                <a:cxnSpLocks/>
              </p:cNvCxnSpPr>
              <p:nvPr/>
            </p:nvCxnSpPr>
            <p:spPr>
              <a:xfrm flipV="1">
                <a:off x="7140658" y="3766025"/>
                <a:ext cx="0" cy="1796570"/>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3D508782-1B5C-4286-994C-64E18FFDAD53}"/>
                  </a:ext>
                </a:extLst>
              </p:cNvPr>
              <p:cNvCxnSpPr>
                <a:cxnSpLocks/>
              </p:cNvCxnSpPr>
              <p:nvPr/>
            </p:nvCxnSpPr>
            <p:spPr>
              <a:xfrm flipV="1">
                <a:off x="7130928" y="3766025"/>
                <a:ext cx="0" cy="1796570"/>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232B81A6-7E20-4EA4-B7D6-7FA6B0028CD8}"/>
                  </a:ext>
                </a:extLst>
              </p:cNvPr>
              <p:cNvCxnSpPr>
                <a:cxnSpLocks/>
              </p:cNvCxnSpPr>
              <p:nvPr/>
            </p:nvCxnSpPr>
            <p:spPr>
              <a:xfrm flipV="1">
                <a:off x="7121198" y="3766025"/>
                <a:ext cx="0" cy="1796570"/>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06E51151-879B-4FE6-BFA6-0748EBA8D923}"/>
                  </a:ext>
                </a:extLst>
              </p:cNvPr>
              <p:cNvCxnSpPr>
                <a:cxnSpLocks/>
              </p:cNvCxnSpPr>
              <p:nvPr/>
            </p:nvCxnSpPr>
            <p:spPr>
              <a:xfrm flipV="1">
                <a:off x="7111468" y="3766025"/>
                <a:ext cx="0" cy="1796570"/>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F8A2103A-8B47-475F-ABD4-56CC814C86EE}"/>
                  </a:ext>
                </a:extLst>
              </p:cNvPr>
              <p:cNvCxnSpPr>
                <a:cxnSpLocks/>
              </p:cNvCxnSpPr>
              <p:nvPr/>
            </p:nvCxnSpPr>
            <p:spPr>
              <a:xfrm flipV="1">
                <a:off x="7101738" y="3766025"/>
                <a:ext cx="0" cy="1796570"/>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004FFD76-5B02-4165-B93B-41BC82AD4E4B}"/>
                  </a:ext>
                </a:extLst>
              </p:cNvPr>
              <p:cNvCxnSpPr>
                <a:cxnSpLocks/>
              </p:cNvCxnSpPr>
              <p:nvPr/>
            </p:nvCxnSpPr>
            <p:spPr>
              <a:xfrm flipV="1">
                <a:off x="7092008" y="3766025"/>
                <a:ext cx="0" cy="1796570"/>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8FB00190-8D13-4DFB-9A72-A86BBA0EF255}"/>
                  </a:ext>
                </a:extLst>
              </p:cNvPr>
              <p:cNvCxnSpPr>
                <a:cxnSpLocks/>
              </p:cNvCxnSpPr>
              <p:nvPr/>
            </p:nvCxnSpPr>
            <p:spPr>
              <a:xfrm flipV="1">
                <a:off x="7082278" y="3766025"/>
                <a:ext cx="0" cy="1796570"/>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6D28B61F-B369-4C02-9F01-4C8480E796B6}"/>
                  </a:ext>
                </a:extLst>
              </p:cNvPr>
              <p:cNvCxnSpPr>
                <a:cxnSpLocks/>
              </p:cNvCxnSpPr>
              <p:nvPr/>
            </p:nvCxnSpPr>
            <p:spPr>
              <a:xfrm flipV="1">
                <a:off x="7072548" y="3766025"/>
                <a:ext cx="0" cy="1796570"/>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2CAA02DD-7720-438C-86DC-5B0759A6C274}"/>
                  </a:ext>
                </a:extLst>
              </p:cNvPr>
              <p:cNvCxnSpPr>
                <a:cxnSpLocks/>
              </p:cNvCxnSpPr>
              <p:nvPr/>
            </p:nvCxnSpPr>
            <p:spPr>
              <a:xfrm flipV="1">
                <a:off x="7062818" y="3766025"/>
                <a:ext cx="0" cy="1796570"/>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7C903F13-0BF7-4949-913B-1B80D032D10E}"/>
                  </a:ext>
                </a:extLst>
              </p:cNvPr>
              <p:cNvCxnSpPr>
                <a:cxnSpLocks/>
              </p:cNvCxnSpPr>
              <p:nvPr/>
            </p:nvCxnSpPr>
            <p:spPr>
              <a:xfrm flipV="1">
                <a:off x="7053088" y="3766025"/>
                <a:ext cx="0" cy="1796570"/>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0E8A3244-A362-4EC0-A8EE-8556D422DC8D}"/>
                  </a:ext>
                </a:extLst>
              </p:cNvPr>
              <p:cNvCxnSpPr>
                <a:cxnSpLocks/>
              </p:cNvCxnSpPr>
              <p:nvPr/>
            </p:nvCxnSpPr>
            <p:spPr>
              <a:xfrm flipV="1">
                <a:off x="7043358" y="3766025"/>
                <a:ext cx="0" cy="1796570"/>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EA8A7690-B1AC-414B-AF7B-ED8877F8725E}"/>
                  </a:ext>
                </a:extLst>
              </p:cNvPr>
              <p:cNvCxnSpPr>
                <a:cxnSpLocks/>
              </p:cNvCxnSpPr>
              <p:nvPr/>
            </p:nvCxnSpPr>
            <p:spPr>
              <a:xfrm flipV="1">
                <a:off x="7033628" y="3766025"/>
                <a:ext cx="0" cy="1796570"/>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4205B623-DB1D-4574-A549-1EAC86973D54}"/>
                  </a:ext>
                </a:extLst>
              </p:cNvPr>
              <p:cNvCxnSpPr>
                <a:cxnSpLocks/>
              </p:cNvCxnSpPr>
              <p:nvPr/>
            </p:nvCxnSpPr>
            <p:spPr>
              <a:xfrm flipV="1">
                <a:off x="7023898" y="3766025"/>
                <a:ext cx="0" cy="1796570"/>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7A122F8E-4006-47C4-BAAD-D8AE2BA52B76}"/>
                  </a:ext>
                </a:extLst>
              </p:cNvPr>
              <p:cNvCxnSpPr>
                <a:cxnSpLocks/>
              </p:cNvCxnSpPr>
              <p:nvPr/>
            </p:nvCxnSpPr>
            <p:spPr>
              <a:xfrm flipV="1">
                <a:off x="7014168" y="3766025"/>
                <a:ext cx="0" cy="1796570"/>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E9DBA218-8CFE-489F-8364-DEF0723DBAA1}"/>
                  </a:ext>
                </a:extLst>
              </p:cNvPr>
              <p:cNvCxnSpPr>
                <a:cxnSpLocks/>
              </p:cNvCxnSpPr>
              <p:nvPr/>
            </p:nvCxnSpPr>
            <p:spPr>
              <a:xfrm flipV="1">
                <a:off x="7004438" y="3766025"/>
                <a:ext cx="0" cy="1796570"/>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433E20E6-7241-4BB1-AC50-0CD550E9BBEA}"/>
                  </a:ext>
                </a:extLst>
              </p:cNvPr>
              <p:cNvCxnSpPr>
                <a:cxnSpLocks/>
              </p:cNvCxnSpPr>
              <p:nvPr/>
            </p:nvCxnSpPr>
            <p:spPr>
              <a:xfrm flipV="1">
                <a:off x="6994708" y="3766025"/>
                <a:ext cx="0" cy="1815621"/>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584664BE-FDAC-4158-8410-FC2903A2FE12}"/>
                  </a:ext>
                </a:extLst>
              </p:cNvPr>
              <p:cNvCxnSpPr>
                <a:cxnSpLocks/>
              </p:cNvCxnSpPr>
              <p:nvPr/>
            </p:nvCxnSpPr>
            <p:spPr>
              <a:xfrm flipV="1">
                <a:off x="6984978" y="3766025"/>
                <a:ext cx="0" cy="1796570"/>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602F2CEF-5E73-4C92-8D5B-47CF0768B7BB}"/>
                  </a:ext>
                </a:extLst>
              </p:cNvPr>
              <p:cNvCxnSpPr>
                <a:cxnSpLocks/>
              </p:cNvCxnSpPr>
              <p:nvPr/>
            </p:nvCxnSpPr>
            <p:spPr>
              <a:xfrm flipV="1">
                <a:off x="6975248" y="3766025"/>
                <a:ext cx="0" cy="1796570"/>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DB5CFECC-AC8B-49E6-906D-59DC82551C52}"/>
                  </a:ext>
                </a:extLst>
              </p:cNvPr>
              <p:cNvCxnSpPr>
                <a:cxnSpLocks/>
              </p:cNvCxnSpPr>
              <p:nvPr/>
            </p:nvCxnSpPr>
            <p:spPr>
              <a:xfrm flipV="1">
                <a:off x="6965518" y="3766025"/>
                <a:ext cx="0" cy="1815621"/>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CB7A5DC6-2DA8-4AB1-9DAA-185FC06D5468}"/>
                  </a:ext>
                </a:extLst>
              </p:cNvPr>
              <p:cNvCxnSpPr>
                <a:cxnSpLocks/>
              </p:cNvCxnSpPr>
              <p:nvPr/>
            </p:nvCxnSpPr>
            <p:spPr>
              <a:xfrm flipV="1">
                <a:off x="6955788" y="3766025"/>
                <a:ext cx="0" cy="1796570"/>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E47CACB7-4B70-4075-985B-46309499200F}"/>
                  </a:ext>
                </a:extLst>
              </p:cNvPr>
              <p:cNvCxnSpPr>
                <a:cxnSpLocks/>
              </p:cNvCxnSpPr>
              <p:nvPr/>
            </p:nvCxnSpPr>
            <p:spPr>
              <a:xfrm flipV="1">
                <a:off x="6936328" y="3766025"/>
                <a:ext cx="0" cy="1748946"/>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B522BBAC-77A2-4E7B-9A33-33D2C8DDC906}"/>
                  </a:ext>
                </a:extLst>
              </p:cNvPr>
              <p:cNvCxnSpPr>
                <a:cxnSpLocks/>
              </p:cNvCxnSpPr>
              <p:nvPr/>
            </p:nvCxnSpPr>
            <p:spPr>
              <a:xfrm flipV="1">
                <a:off x="6946058" y="3766025"/>
                <a:ext cx="0" cy="1748946"/>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42CA7888-032E-4B90-9A2A-252FD17980D0}"/>
                  </a:ext>
                </a:extLst>
              </p:cNvPr>
              <p:cNvCxnSpPr>
                <a:cxnSpLocks/>
              </p:cNvCxnSpPr>
              <p:nvPr/>
            </p:nvCxnSpPr>
            <p:spPr>
              <a:xfrm flipV="1">
                <a:off x="6926598" y="3766025"/>
                <a:ext cx="0" cy="1748946"/>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FDED0F24-10B3-420C-9A66-697A575253E2}"/>
                  </a:ext>
                </a:extLst>
              </p:cNvPr>
              <p:cNvCxnSpPr>
                <a:cxnSpLocks/>
              </p:cNvCxnSpPr>
              <p:nvPr/>
            </p:nvCxnSpPr>
            <p:spPr>
              <a:xfrm flipV="1">
                <a:off x="6916868" y="3766025"/>
                <a:ext cx="0" cy="1748946"/>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9433BF4A-22C3-464E-AEF7-6170B1765353}"/>
                  </a:ext>
                </a:extLst>
              </p:cNvPr>
              <p:cNvCxnSpPr>
                <a:cxnSpLocks/>
              </p:cNvCxnSpPr>
              <p:nvPr/>
            </p:nvCxnSpPr>
            <p:spPr>
              <a:xfrm flipV="1">
                <a:off x="6907138" y="3766025"/>
                <a:ext cx="0" cy="1748946"/>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0EBF8A54-8AF8-4F44-9802-D55D19828468}"/>
                  </a:ext>
                </a:extLst>
              </p:cNvPr>
              <p:cNvCxnSpPr>
                <a:cxnSpLocks/>
              </p:cNvCxnSpPr>
              <p:nvPr/>
            </p:nvCxnSpPr>
            <p:spPr>
              <a:xfrm flipV="1">
                <a:off x="6897408" y="3766025"/>
                <a:ext cx="0" cy="174894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30A7119C-13B1-4494-B7CD-BE72920CDBB8}"/>
                  </a:ext>
                </a:extLst>
              </p:cNvPr>
              <p:cNvCxnSpPr>
                <a:cxnSpLocks/>
              </p:cNvCxnSpPr>
              <p:nvPr/>
            </p:nvCxnSpPr>
            <p:spPr>
              <a:xfrm flipV="1">
                <a:off x="6887678" y="3766025"/>
                <a:ext cx="0" cy="174894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5E7A725C-482A-4DD9-A3F3-199F22F5EDA3}"/>
                  </a:ext>
                </a:extLst>
              </p:cNvPr>
              <p:cNvCxnSpPr>
                <a:cxnSpLocks/>
              </p:cNvCxnSpPr>
              <p:nvPr/>
            </p:nvCxnSpPr>
            <p:spPr>
              <a:xfrm flipV="1">
                <a:off x="6877948" y="3766025"/>
                <a:ext cx="0" cy="174894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487BF159-68EB-40BA-BCD7-5C87F6297FFE}"/>
                  </a:ext>
                </a:extLst>
              </p:cNvPr>
              <p:cNvCxnSpPr>
                <a:cxnSpLocks/>
              </p:cNvCxnSpPr>
              <p:nvPr/>
            </p:nvCxnSpPr>
            <p:spPr>
              <a:xfrm flipV="1">
                <a:off x="6868218" y="3766025"/>
                <a:ext cx="0" cy="174894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1A7EBF8F-F89A-4CBB-82EB-C7A962FED1CE}"/>
                  </a:ext>
                </a:extLst>
              </p:cNvPr>
              <p:cNvCxnSpPr>
                <a:cxnSpLocks/>
              </p:cNvCxnSpPr>
              <p:nvPr/>
            </p:nvCxnSpPr>
            <p:spPr>
              <a:xfrm flipV="1">
                <a:off x="6858488" y="3766025"/>
                <a:ext cx="0" cy="174894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9A99C628-A803-4A10-98AB-2037EF65CA98}"/>
                  </a:ext>
                </a:extLst>
              </p:cNvPr>
              <p:cNvCxnSpPr>
                <a:cxnSpLocks/>
              </p:cNvCxnSpPr>
              <p:nvPr/>
            </p:nvCxnSpPr>
            <p:spPr>
              <a:xfrm flipV="1">
                <a:off x="6848758" y="3766025"/>
                <a:ext cx="0" cy="174894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0A7EAA30-7C57-4616-859A-24FD6C56D103}"/>
                  </a:ext>
                </a:extLst>
              </p:cNvPr>
              <p:cNvCxnSpPr>
                <a:cxnSpLocks/>
              </p:cNvCxnSpPr>
              <p:nvPr/>
            </p:nvCxnSpPr>
            <p:spPr>
              <a:xfrm flipV="1">
                <a:off x="6839028" y="3766025"/>
                <a:ext cx="0" cy="174894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C6F0B845-ED61-49D3-B2A5-169F1E4F05BE}"/>
                  </a:ext>
                </a:extLst>
              </p:cNvPr>
              <p:cNvCxnSpPr>
                <a:cxnSpLocks/>
              </p:cNvCxnSpPr>
              <p:nvPr/>
            </p:nvCxnSpPr>
            <p:spPr>
              <a:xfrm flipV="1">
                <a:off x="6819568" y="3766025"/>
                <a:ext cx="0" cy="1717990"/>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FA0F5CE7-49CC-4228-BD4A-391285B761E9}"/>
                  </a:ext>
                </a:extLst>
              </p:cNvPr>
              <p:cNvCxnSpPr>
                <a:cxnSpLocks/>
              </p:cNvCxnSpPr>
              <p:nvPr/>
            </p:nvCxnSpPr>
            <p:spPr>
              <a:xfrm flipV="1">
                <a:off x="6829298" y="3766025"/>
                <a:ext cx="0" cy="1748946"/>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B05721C2-3736-41B2-8415-E3207B3B552F}"/>
                  </a:ext>
                </a:extLst>
              </p:cNvPr>
              <p:cNvCxnSpPr>
                <a:cxnSpLocks/>
              </p:cNvCxnSpPr>
              <p:nvPr/>
            </p:nvCxnSpPr>
            <p:spPr>
              <a:xfrm flipV="1">
                <a:off x="6809838" y="3766025"/>
                <a:ext cx="0" cy="174894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DB45458D-45E1-48B7-9047-EC5FC72644F7}"/>
                  </a:ext>
                </a:extLst>
              </p:cNvPr>
              <p:cNvCxnSpPr>
                <a:cxnSpLocks/>
              </p:cNvCxnSpPr>
              <p:nvPr/>
            </p:nvCxnSpPr>
            <p:spPr>
              <a:xfrm flipV="1">
                <a:off x="6800108" y="3766025"/>
                <a:ext cx="0" cy="174894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14C0258B-692B-4351-A28E-EFDBC90FD79E}"/>
                  </a:ext>
                </a:extLst>
              </p:cNvPr>
              <p:cNvCxnSpPr>
                <a:cxnSpLocks/>
              </p:cNvCxnSpPr>
              <p:nvPr/>
            </p:nvCxnSpPr>
            <p:spPr>
              <a:xfrm flipV="1">
                <a:off x="6790378" y="3766025"/>
                <a:ext cx="0" cy="174894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7D86A9DE-A598-4F70-B559-DA1EC3927B23}"/>
                  </a:ext>
                </a:extLst>
              </p:cNvPr>
              <p:cNvCxnSpPr>
                <a:cxnSpLocks/>
              </p:cNvCxnSpPr>
              <p:nvPr/>
            </p:nvCxnSpPr>
            <p:spPr>
              <a:xfrm flipV="1">
                <a:off x="6780648" y="3766025"/>
                <a:ext cx="0" cy="1717990"/>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AB5C4260-C984-47A5-825A-78AD0BEEC5BC}"/>
                  </a:ext>
                </a:extLst>
              </p:cNvPr>
              <p:cNvCxnSpPr>
                <a:cxnSpLocks/>
              </p:cNvCxnSpPr>
              <p:nvPr/>
            </p:nvCxnSpPr>
            <p:spPr>
              <a:xfrm flipV="1">
                <a:off x="6770918" y="3766025"/>
                <a:ext cx="0" cy="1717990"/>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D9F1DCB1-24C3-4789-9E88-D28F406D585C}"/>
                  </a:ext>
                </a:extLst>
              </p:cNvPr>
              <p:cNvCxnSpPr>
                <a:cxnSpLocks/>
              </p:cNvCxnSpPr>
              <p:nvPr/>
            </p:nvCxnSpPr>
            <p:spPr>
              <a:xfrm flipV="1">
                <a:off x="6761188" y="3766025"/>
                <a:ext cx="0" cy="1717990"/>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E049CE4C-0E71-4426-82D4-61078F22F2B4}"/>
                  </a:ext>
                </a:extLst>
              </p:cNvPr>
              <p:cNvCxnSpPr>
                <a:cxnSpLocks/>
              </p:cNvCxnSpPr>
              <p:nvPr/>
            </p:nvCxnSpPr>
            <p:spPr>
              <a:xfrm flipV="1">
                <a:off x="6751458" y="3766025"/>
                <a:ext cx="0" cy="1717990"/>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663BF66F-0E2F-46EE-80BC-93AC7EE20EFB}"/>
                  </a:ext>
                </a:extLst>
              </p:cNvPr>
              <p:cNvCxnSpPr>
                <a:cxnSpLocks/>
              </p:cNvCxnSpPr>
              <p:nvPr/>
            </p:nvCxnSpPr>
            <p:spPr>
              <a:xfrm flipV="1">
                <a:off x="6741728" y="3766025"/>
                <a:ext cx="0" cy="1717990"/>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F17F3F89-C4A4-40AC-BB31-CAE8118A2307}"/>
                  </a:ext>
                </a:extLst>
              </p:cNvPr>
              <p:cNvCxnSpPr>
                <a:cxnSpLocks/>
              </p:cNvCxnSpPr>
              <p:nvPr/>
            </p:nvCxnSpPr>
            <p:spPr>
              <a:xfrm flipV="1">
                <a:off x="6731998" y="3766025"/>
                <a:ext cx="0" cy="1717990"/>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4B7AB77A-A385-473D-B93D-4E1B05FB2CC3}"/>
                  </a:ext>
                </a:extLst>
              </p:cNvPr>
              <p:cNvCxnSpPr>
                <a:cxnSpLocks/>
              </p:cNvCxnSpPr>
              <p:nvPr/>
            </p:nvCxnSpPr>
            <p:spPr>
              <a:xfrm flipV="1">
                <a:off x="6722268" y="3766025"/>
                <a:ext cx="0" cy="1717990"/>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6BC29F83-3B82-4CA1-91E3-E3EB23DC4E73}"/>
                  </a:ext>
                </a:extLst>
              </p:cNvPr>
              <p:cNvCxnSpPr>
                <a:cxnSpLocks/>
              </p:cNvCxnSpPr>
              <p:nvPr/>
            </p:nvCxnSpPr>
            <p:spPr>
              <a:xfrm flipV="1">
                <a:off x="6712538" y="3766025"/>
                <a:ext cx="0" cy="17179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Gerader Verbinder 99">
                <a:extLst>
                  <a:ext uri="{FF2B5EF4-FFF2-40B4-BE49-F238E27FC236}">
                    <a16:creationId xmlns:a16="http://schemas.microsoft.com/office/drawing/2014/main" id="{309C98FD-C70A-42E7-84BD-7FF9ADBCDEB0}"/>
                  </a:ext>
                </a:extLst>
              </p:cNvPr>
              <p:cNvCxnSpPr>
                <a:cxnSpLocks/>
              </p:cNvCxnSpPr>
              <p:nvPr/>
            </p:nvCxnSpPr>
            <p:spPr>
              <a:xfrm flipV="1">
                <a:off x="6702808" y="3766025"/>
                <a:ext cx="0" cy="171799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9F2E3EDD-7CB8-42A8-944D-14873A2BB906}"/>
                  </a:ext>
                </a:extLst>
              </p:cNvPr>
              <p:cNvCxnSpPr>
                <a:cxnSpLocks/>
              </p:cNvCxnSpPr>
              <p:nvPr/>
            </p:nvCxnSpPr>
            <p:spPr>
              <a:xfrm flipV="1">
                <a:off x="6693078" y="3766025"/>
                <a:ext cx="0" cy="17179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EA36F234-DF1F-4AE1-8726-CF4F6F2E73F6}"/>
                  </a:ext>
                </a:extLst>
              </p:cNvPr>
              <p:cNvCxnSpPr>
                <a:cxnSpLocks/>
              </p:cNvCxnSpPr>
              <p:nvPr/>
            </p:nvCxnSpPr>
            <p:spPr>
              <a:xfrm flipV="1">
                <a:off x="6683348" y="3766025"/>
                <a:ext cx="0" cy="17179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3444F966-6E20-4714-B49E-90ABCDD600C8}"/>
                  </a:ext>
                </a:extLst>
              </p:cNvPr>
              <p:cNvCxnSpPr>
                <a:cxnSpLocks/>
              </p:cNvCxnSpPr>
              <p:nvPr/>
            </p:nvCxnSpPr>
            <p:spPr>
              <a:xfrm flipV="1">
                <a:off x="6673618" y="3766025"/>
                <a:ext cx="0" cy="168227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F90D6C51-4329-447C-94E3-0BDAE7AAFBBE}"/>
                  </a:ext>
                </a:extLst>
              </p:cNvPr>
              <p:cNvCxnSpPr>
                <a:cxnSpLocks/>
              </p:cNvCxnSpPr>
              <p:nvPr/>
            </p:nvCxnSpPr>
            <p:spPr>
              <a:xfrm flipV="1">
                <a:off x="6663888" y="3766025"/>
                <a:ext cx="0" cy="168227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B1B781F6-C0B9-4544-977A-E1F56C9147C2}"/>
                  </a:ext>
                </a:extLst>
              </p:cNvPr>
              <p:cNvCxnSpPr>
                <a:cxnSpLocks/>
              </p:cNvCxnSpPr>
              <p:nvPr/>
            </p:nvCxnSpPr>
            <p:spPr>
              <a:xfrm flipV="1">
                <a:off x="6654158" y="3766025"/>
                <a:ext cx="0" cy="168227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239C2597-A033-4D38-8255-AC7728EE46B9}"/>
                  </a:ext>
                </a:extLst>
              </p:cNvPr>
              <p:cNvCxnSpPr>
                <a:cxnSpLocks/>
              </p:cNvCxnSpPr>
              <p:nvPr/>
            </p:nvCxnSpPr>
            <p:spPr>
              <a:xfrm flipV="1">
                <a:off x="6644428" y="3766025"/>
                <a:ext cx="0" cy="168227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3FB7C24D-38A0-4C2A-A17D-1A258508F0B6}"/>
                  </a:ext>
                </a:extLst>
              </p:cNvPr>
              <p:cNvCxnSpPr>
                <a:cxnSpLocks/>
              </p:cNvCxnSpPr>
              <p:nvPr/>
            </p:nvCxnSpPr>
            <p:spPr>
              <a:xfrm flipV="1">
                <a:off x="6634698" y="3766025"/>
                <a:ext cx="0" cy="168227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2F49E8C0-A658-4C35-8F01-83316F481D5F}"/>
                  </a:ext>
                </a:extLst>
              </p:cNvPr>
              <p:cNvCxnSpPr>
                <a:cxnSpLocks/>
              </p:cNvCxnSpPr>
              <p:nvPr/>
            </p:nvCxnSpPr>
            <p:spPr>
              <a:xfrm flipV="1">
                <a:off x="6624968" y="3766025"/>
                <a:ext cx="0" cy="168227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DB8BA9B0-F202-40AC-957E-5129F743258E}"/>
                  </a:ext>
                </a:extLst>
              </p:cNvPr>
              <p:cNvCxnSpPr>
                <a:cxnSpLocks/>
              </p:cNvCxnSpPr>
              <p:nvPr/>
            </p:nvCxnSpPr>
            <p:spPr>
              <a:xfrm flipV="1">
                <a:off x="6615238" y="3766025"/>
                <a:ext cx="0" cy="168227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D72D050A-E966-4E5D-B392-4BCA7289729A}"/>
                  </a:ext>
                </a:extLst>
              </p:cNvPr>
              <p:cNvCxnSpPr>
                <a:cxnSpLocks/>
              </p:cNvCxnSpPr>
              <p:nvPr/>
            </p:nvCxnSpPr>
            <p:spPr>
              <a:xfrm flipV="1">
                <a:off x="660550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8D4D5DE3-2E8B-4C33-94DF-83F10ABDA712}"/>
                  </a:ext>
                </a:extLst>
              </p:cNvPr>
              <p:cNvCxnSpPr>
                <a:cxnSpLocks/>
              </p:cNvCxnSpPr>
              <p:nvPr/>
            </p:nvCxnSpPr>
            <p:spPr>
              <a:xfrm flipV="1">
                <a:off x="659577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23BE5330-3534-4C4B-81B0-CE9A33F1304D}"/>
                  </a:ext>
                </a:extLst>
              </p:cNvPr>
              <p:cNvCxnSpPr>
                <a:cxnSpLocks/>
              </p:cNvCxnSpPr>
              <p:nvPr/>
            </p:nvCxnSpPr>
            <p:spPr>
              <a:xfrm flipV="1">
                <a:off x="658604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 name="Gerader Verbinder 115">
                <a:extLst>
                  <a:ext uri="{FF2B5EF4-FFF2-40B4-BE49-F238E27FC236}">
                    <a16:creationId xmlns:a16="http://schemas.microsoft.com/office/drawing/2014/main" id="{14823910-0C72-45AE-BBEB-AB8D1D989544}"/>
                  </a:ext>
                </a:extLst>
              </p:cNvPr>
              <p:cNvCxnSpPr>
                <a:cxnSpLocks/>
              </p:cNvCxnSpPr>
              <p:nvPr/>
            </p:nvCxnSpPr>
            <p:spPr>
              <a:xfrm flipV="1">
                <a:off x="657631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6C4A0276-A736-4D8F-8FEF-69FBA9D12562}"/>
                  </a:ext>
                </a:extLst>
              </p:cNvPr>
              <p:cNvCxnSpPr>
                <a:cxnSpLocks/>
              </p:cNvCxnSpPr>
              <p:nvPr/>
            </p:nvCxnSpPr>
            <p:spPr>
              <a:xfrm flipV="1">
                <a:off x="656658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9DB689E8-8FC2-44B8-8F19-90A16D7C4517}"/>
                  </a:ext>
                </a:extLst>
              </p:cNvPr>
              <p:cNvCxnSpPr>
                <a:cxnSpLocks/>
              </p:cNvCxnSpPr>
              <p:nvPr/>
            </p:nvCxnSpPr>
            <p:spPr>
              <a:xfrm flipV="1">
                <a:off x="655685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7D3B15BE-A63C-4C26-AAA3-1DB89C210290}"/>
                  </a:ext>
                </a:extLst>
              </p:cNvPr>
              <p:cNvCxnSpPr>
                <a:cxnSpLocks/>
              </p:cNvCxnSpPr>
              <p:nvPr/>
            </p:nvCxnSpPr>
            <p:spPr>
              <a:xfrm flipV="1">
                <a:off x="654712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F45FCD17-5D6C-4F7D-9B16-45D3912E615E}"/>
                  </a:ext>
                </a:extLst>
              </p:cNvPr>
              <p:cNvCxnSpPr>
                <a:cxnSpLocks/>
              </p:cNvCxnSpPr>
              <p:nvPr/>
            </p:nvCxnSpPr>
            <p:spPr>
              <a:xfrm flipV="1">
                <a:off x="653739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id="{FB7CA747-7F98-4B3D-BFB4-19F7EB2487FE}"/>
                  </a:ext>
                </a:extLst>
              </p:cNvPr>
              <p:cNvCxnSpPr>
                <a:cxnSpLocks/>
              </p:cNvCxnSpPr>
              <p:nvPr/>
            </p:nvCxnSpPr>
            <p:spPr>
              <a:xfrm flipV="1">
                <a:off x="652766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DFF1B424-4093-4A7C-8E23-8E5278F49E25}"/>
                  </a:ext>
                </a:extLst>
              </p:cNvPr>
              <p:cNvCxnSpPr>
                <a:cxnSpLocks/>
              </p:cNvCxnSpPr>
              <p:nvPr/>
            </p:nvCxnSpPr>
            <p:spPr>
              <a:xfrm flipV="1">
                <a:off x="651793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4A977489-CF74-4C0C-8720-BF12AA7EA9F7}"/>
                  </a:ext>
                </a:extLst>
              </p:cNvPr>
              <p:cNvCxnSpPr>
                <a:cxnSpLocks/>
              </p:cNvCxnSpPr>
              <p:nvPr/>
            </p:nvCxnSpPr>
            <p:spPr>
              <a:xfrm flipV="1">
                <a:off x="650820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8CF48837-A4DE-4BA2-89A1-7AC0DC262782}"/>
                  </a:ext>
                </a:extLst>
              </p:cNvPr>
              <p:cNvCxnSpPr>
                <a:cxnSpLocks/>
              </p:cNvCxnSpPr>
              <p:nvPr/>
            </p:nvCxnSpPr>
            <p:spPr>
              <a:xfrm flipV="1">
                <a:off x="649847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2C442B59-4F06-4114-B86F-11DAE55D6907}"/>
                  </a:ext>
                </a:extLst>
              </p:cNvPr>
              <p:cNvCxnSpPr>
                <a:cxnSpLocks/>
              </p:cNvCxnSpPr>
              <p:nvPr/>
            </p:nvCxnSpPr>
            <p:spPr>
              <a:xfrm flipV="1">
                <a:off x="648874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B43BF8B9-DB0A-49CC-9467-3F97C0A54B3F}"/>
                  </a:ext>
                </a:extLst>
              </p:cNvPr>
              <p:cNvCxnSpPr>
                <a:cxnSpLocks/>
              </p:cNvCxnSpPr>
              <p:nvPr/>
            </p:nvCxnSpPr>
            <p:spPr>
              <a:xfrm flipV="1">
                <a:off x="647901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311B880A-D1AF-459C-A807-A9D637F32B26}"/>
                  </a:ext>
                </a:extLst>
              </p:cNvPr>
              <p:cNvCxnSpPr>
                <a:cxnSpLocks/>
              </p:cNvCxnSpPr>
              <p:nvPr/>
            </p:nvCxnSpPr>
            <p:spPr>
              <a:xfrm flipV="1">
                <a:off x="646928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34CC6F80-F53E-44F8-B45E-8A5B9ABFCAA5}"/>
                  </a:ext>
                </a:extLst>
              </p:cNvPr>
              <p:cNvCxnSpPr>
                <a:cxnSpLocks/>
              </p:cNvCxnSpPr>
              <p:nvPr/>
            </p:nvCxnSpPr>
            <p:spPr>
              <a:xfrm flipV="1">
                <a:off x="645955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D317B51A-EFE1-4D96-A6C1-93B457E1F74E}"/>
                  </a:ext>
                </a:extLst>
              </p:cNvPr>
              <p:cNvCxnSpPr>
                <a:cxnSpLocks/>
              </p:cNvCxnSpPr>
              <p:nvPr/>
            </p:nvCxnSpPr>
            <p:spPr>
              <a:xfrm flipV="1">
                <a:off x="644982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F4B779FB-EA59-4C8B-9507-30797A61089C}"/>
                  </a:ext>
                </a:extLst>
              </p:cNvPr>
              <p:cNvCxnSpPr>
                <a:cxnSpLocks/>
              </p:cNvCxnSpPr>
              <p:nvPr/>
            </p:nvCxnSpPr>
            <p:spPr>
              <a:xfrm flipV="1">
                <a:off x="644009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66B50E8E-BD27-473C-82E7-50741395CFD0}"/>
                  </a:ext>
                </a:extLst>
              </p:cNvPr>
              <p:cNvCxnSpPr>
                <a:cxnSpLocks/>
              </p:cNvCxnSpPr>
              <p:nvPr/>
            </p:nvCxnSpPr>
            <p:spPr>
              <a:xfrm flipV="1">
                <a:off x="643036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6D8FBA4C-60CD-4A72-9182-58CCCDE00943}"/>
                  </a:ext>
                </a:extLst>
              </p:cNvPr>
              <p:cNvCxnSpPr>
                <a:cxnSpLocks/>
              </p:cNvCxnSpPr>
              <p:nvPr/>
            </p:nvCxnSpPr>
            <p:spPr>
              <a:xfrm flipV="1">
                <a:off x="642063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98D1DEC1-1E83-4AA2-836B-63FB6E59F98B}"/>
                  </a:ext>
                </a:extLst>
              </p:cNvPr>
              <p:cNvCxnSpPr>
                <a:cxnSpLocks/>
              </p:cNvCxnSpPr>
              <p:nvPr/>
            </p:nvCxnSpPr>
            <p:spPr>
              <a:xfrm flipV="1">
                <a:off x="6410908" y="3766025"/>
                <a:ext cx="0" cy="1682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5205999E-8554-41DF-BDC5-9A1A1B227A42}"/>
                  </a:ext>
                </a:extLst>
              </p:cNvPr>
              <p:cNvCxnSpPr>
                <a:cxnSpLocks/>
              </p:cNvCxnSpPr>
              <p:nvPr/>
            </p:nvCxnSpPr>
            <p:spPr>
              <a:xfrm flipV="1">
                <a:off x="6381718" y="3766025"/>
                <a:ext cx="0" cy="165131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5" name="Gerader Verbinder 134">
                <a:extLst>
                  <a:ext uri="{FF2B5EF4-FFF2-40B4-BE49-F238E27FC236}">
                    <a16:creationId xmlns:a16="http://schemas.microsoft.com/office/drawing/2014/main" id="{8A9FE41F-BF45-41C1-966F-53E3BD85F642}"/>
                  </a:ext>
                </a:extLst>
              </p:cNvPr>
              <p:cNvCxnSpPr>
                <a:cxnSpLocks/>
              </p:cNvCxnSpPr>
              <p:nvPr/>
            </p:nvCxnSpPr>
            <p:spPr>
              <a:xfrm flipV="1">
                <a:off x="6371988" y="3766025"/>
                <a:ext cx="0" cy="165131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6" name="Gerader Verbinder 135">
                <a:extLst>
                  <a:ext uri="{FF2B5EF4-FFF2-40B4-BE49-F238E27FC236}">
                    <a16:creationId xmlns:a16="http://schemas.microsoft.com/office/drawing/2014/main" id="{AB55AE11-739A-45C7-A0FE-344B2958D5FE}"/>
                  </a:ext>
                </a:extLst>
              </p:cNvPr>
              <p:cNvCxnSpPr>
                <a:cxnSpLocks/>
              </p:cNvCxnSpPr>
              <p:nvPr/>
            </p:nvCxnSpPr>
            <p:spPr>
              <a:xfrm flipV="1">
                <a:off x="6362258" y="3766025"/>
                <a:ext cx="0" cy="165131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7" name="Gerader Verbinder 136">
                <a:extLst>
                  <a:ext uri="{FF2B5EF4-FFF2-40B4-BE49-F238E27FC236}">
                    <a16:creationId xmlns:a16="http://schemas.microsoft.com/office/drawing/2014/main" id="{2BD7DB78-9358-4029-BBD7-FF809ADC51D3}"/>
                  </a:ext>
                </a:extLst>
              </p:cNvPr>
              <p:cNvCxnSpPr>
                <a:cxnSpLocks/>
              </p:cNvCxnSpPr>
              <p:nvPr/>
            </p:nvCxnSpPr>
            <p:spPr>
              <a:xfrm flipV="1">
                <a:off x="6352528" y="3766025"/>
                <a:ext cx="0" cy="165131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8" name="Gerader Verbinder 137">
                <a:extLst>
                  <a:ext uri="{FF2B5EF4-FFF2-40B4-BE49-F238E27FC236}">
                    <a16:creationId xmlns:a16="http://schemas.microsoft.com/office/drawing/2014/main" id="{6F08E052-63B2-48E8-A665-401E207021CE}"/>
                  </a:ext>
                </a:extLst>
              </p:cNvPr>
              <p:cNvCxnSpPr>
                <a:cxnSpLocks/>
              </p:cNvCxnSpPr>
              <p:nvPr/>
            </p:nvCxnSpPr>
            <p:spPr>
              <a:xfrm flipV="1">
                <a:off x="6342798" y="3766025"/>
                <a:ext cx="0" cy="16822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757C97B2-AB94-47F6-A11A-3726562A2B26}"/>
                  </a:ext>
                </a:extLst>
              </p:cNvPr>
              <p:cNvCxnSpPr>
                <a:cxnSpLocks/>
              </p:cNvCxnSpPr>
              <p:nvPr/>
            </p:nvCxnSpPr>
            <p:spPr>
              <a:xfrm flipV="1">
                <a:off x="6333068" y="3766025"/>
                <a:ext cx="0" cy="165131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0" name="Gerader Verbinder 139">
                <a:extLst>
                  <a:ext uri="{FF2B5EF4-FFF2-40B4-BE49-F238E27FC236}">
                    <a16:creationId xmlns:a16="http://schemas.microsoft.com/office/drawing/2014/main" id="{31C106FD-4708-4D43-9B68-342FC844EAD0}"/>
                  </a:ext>
                </a:extLst>
              </p:cNvPr>
              <p:cNvCxnSpPr>
                <a:cxnSpLocks/>
              </p:cNvCxnSpPr>
              <p:nvPr/>
            </p:nvCxnSpPr>
            <p:spPr>
              <a:xfrm flipV="1">
                <a:off x="6323338" y="3766025"/>
                <a:ext cx="0" cy="165131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6" name="Gerader Verbinder 145">
                <a:extLst>
                  <a:ext uri="{FF2B5EF4-FFF2-40B4-BE49-F238E27FC236}">
                    <a16:creationId xmlns:a16="http://schemas.microsoft.com/office/drawing/2014/main" id="{9BD21529-AB3A-48C3-BDF2-33399B00C158}"/>
                  </a:ext>
                </a:extLst>
              </p:cNvPr>
              <p:cNvCxnSpPr>
                <a:cxnSpLocks/>
              </p:cNvCxnSpPr>
              <p:nvPr/>
            </p:nvCxnSpPr>
            <p:spPr>
              <a:xfrm flipV="1">
                <a:off x="6401178" y="3766025"/>
                <a:ext cx="0" cy="165131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8" name="Gerader Verbinder 147">
                <a:extLst>
                  <a:ext uri="{FF2B5EF4-FFF2-40B4-BE49-F238E27FC236}">
                    <a16:creationId xmlns:a16="http://schemas.microsoft.com/office/drawing/2014/main" id="{5F51DC66-CC7C-4E48-ACC9-0077ABAC4BF6}"/>
                  </a:ext>
                </a:extLst>
              </p:cNvPr>
              <p:cNvCxnSpPr>
                <a:cxnSpLocks/>
              </p:cNvCxnSpPr>
              <p:nvPr/>
            </p:nvCxnSpPr>
            <p:spPr>
              <a:xfrm flipV="1">
                <a:off x="6391448" y="3766025"/>
                <a:ext cx="0" cy="165131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A5F62800-5853-4288-A18E-475CAE4E48F8}"/>
                  </a:ext>
                </a:extLst>
              </p:cNvPr>
              <p:cNvCxnSpPr>
                <a:cxnSpLocks/>
              </p:cNvCxnSpPr>
              <p:nvPr/>
            </p:nvCxnSpPr>
            <p:spPr>
              <a:xfrm flipV="1">
                <a:off x="6313608" y="3766025"/>
                <a:ext cx="0" cy="16298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3" name="Gerader Verbinder 152">
                <a:extLst>
                  <a:ext uri="{FF2B5EF4-FFF2-40B4-BE49-F238E27FC236}">
                    <a16:creationId xmlns:a16="http://schemas.microsoft.com/office/drawing/2014/main" id="{4AC1873C-C870-482C-BED0-4BF000C6D1D2}"/>
                  </a:ext>
                </a:extLst>
              </p:cNvPr>
              <p:cNvCxnSpPr>
                <a:cxnSpLocks/>
              </p:cNvCxnSpPr>
              <p:nvPr/>
            </p:nvCxnSpPr>
            <p:spPr>
              <a:xfrm flipV="1">
                <a:off x="6303878" y="3766025"/>
                <a:ext cx="0" cy="163226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4" name="Gerader Verbinder 153">
                <a:extLst>
                  <a:ext uri="{FF2B5EF4-FFF2-40B4-BE49-F238E27FC236}">
                    <a16:creationId xmlns:a16="http://schemas.microsoft.com/office/drawing/2014/main" id="{8F104CCE-F678-4F8F-BFEE-CE32E00C68A0}"/>
                  </a:ext>
                </a:extLst>
              </p:cNvPr>
              <p:cNvCxnSpPr>
                <a:cxnSpLocks/>
              </p:cNvCxnSpPr>
              <p:nvPr/>
            </p:nvCxnSpPr>
            <p:spPr>
              <a:xfrm flipV="1">
                <a:off x="6294148" y="3766025"/>
                <a:ext cx="0" cy="163226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 name="Gerader Verbinder 154">
                <a:extLst>
                  <a:ext uri="{FF2B5EF4-FFF2-40B4-BE49-F238E27FC236}">
                    <a16:creationId xmlns:a16="http://schemas.microsoft.com/office/drawing/2014/main" id="{69CC1462-8F38-476F-801C-45C96F2F49C6}"/>
                  </a:ext>
                </a:extLst>
              </p:cNvPr>
              <p:cNvCxnSpPr>
                <a:cxnSpLocks/>
              </p:cNvCxnSpPr>
              <p:nvPr/>
            </p:nvCxnSpPr>
            <p:spPr>
              <a:xfrm flipV="1">
                <a:off x="6284418" y="3766025"/>
                <a:ext cx="0" cy="16346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6" name="Gerader Verbinder 155">
                <a:extLst>
                  <a:ext uri="{FF2B5EF4-FFF2-40B4-BE49-F238E27FC236}">
                    <a16:creationId xmlns:a16="http://schemas.microsoft.com/office/drawing/2014/main" id="{FCB354B1-21C2-47BA-AD56-12E652CB4C3D}"/>
                  </a:ext>
                </a:extLst>
              </p:cNvPr>
              <p:cNvCxnSpPr>
                <a:cxnSpLocks/>
              </p:cNvCxnSpPr>
              <p:nvPr/>
            </p:nvCxnSpPr>
            <p:spPr>
              <a:xfrm flipV="1">
                <a:off x="6274688" y="3766025"/>
                <a:ext cx="0" cy="16298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 name="Gerader Verbinder 156">
                <a:extLst>
                  <a:ext uri="{FF2B5EF4-FFF2-40B4-BE49-F238E27FC236}">
                    <a16:creationId xmlns:a16="http://schemas.microsoft.com/office/drawing/2014/main" id="{0B382CBE-07B1-4D08-8DDA-CCAE6DFBD986}"/>
                  </a:ext>
                </a:extLst>
              </p:cNvPr>
              <p:cNvCxnSpPr>
                <a:cxnSpLocks/>
              </p:cNvCxnSpPr>
              <p:nvPr/>
            </p:nvCxnSpPr>
            <p:spPr>
              <a:xfrm flipV="1">
                <a:off x="6264958" y="3766025"/>
                <a:ext cx="0" cy="16346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 name="Gerader Verbinder 157">
                <a:extLst>
                  <a:ext uri="{FF2B5EF4-FFF2-40B4-BE49-F238E27FC236}">
                    <a16:creationId xmlns:a16="http://schemas.microsoft.com/office/drawing/2014/main" id="{161B3034-3D19-4DAA-BB1C-90F2141BFCE4}"/>
                  </a:ext>
                </a:extLst>
              </p:cNvPr>
              <p:cNvCxnSpPr>
                <a:cxnSpLocks/>
              </p:cNvCxnSpPr>
              <p:nvPr/>
            </p:nvCxnSpPr>
            <p:spPr>
              <a:xfrm flipV="1">
                <a:off x="6255228" y="3766025"/>
                <a:ext cx="0" cy="16346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 name="Gerader Verbinder 158">
                <a:extLst>
                  <a:ext uri="{FF2B5EF4-FFF2-40B4-BE49-F238E27FC236}">
                    <a16:creationId xmlns:a16="http://schemas.microsoft.com/office/drawing/2014/main" id="{BBF282B2-3005-4185-8932-1EE0103DD9FF}"/>
                  </a:ext>
                </a:extLst>
              </p:cNvPr>
              <p:cNvCxnSpPr>
                <a:cxnSpLocks/>
              </p:cNvCxnSpPr>
              <p:nvPr/>
            </p:nvCxnSpPr>
            <p:spPr>
              <a:xfrm flipV="1">
                <a:off x="6245498" y="3766025"/>
                <a:ext cx="0" cy="16298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0" name="Gerader Verbinder 159">
                <a:extLst>
                  <a:ext uri="{FF2B5EF4-FFF2-40B4-BE49-F238E27FC236}">
                    <a16:creationId xmlns:a16="http://schemas.microsoft.com/office/drawing/2014/main" id="{077294DE-D38E-412F-9331-E60C988191EE}"/>
                  </a:ext>
                </a:extLst>
              </p:cNvPr>
              <p:cNvCxnSpPr>
                <a:cxnSpLocks/>
              </p:cNvCxnSpPr>
              <p:nvPr/>
            </p:nvCxnSpPr>
            <p:spPr>
              <a:xfrm flipV="1">
                <a:off x="6235768" y="3766025"/>
                <a:ext cx="0" cy="163226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1" name="Gerader Verbinder 160">
                <a:extLst>
                  <a:ext uri="{FF2B5EF4-FFF2-40B4-BE49-F238E27FC236}">
                    <a16:creationId xmlns:a16="http://schemas.microsoft.com/office/drawing/2014/main" id="{4B54D4BC-EB3A-4118-90FD-48573BE6A7BA}"/>
                  </a:ext>
                </a:extLst>
              </p:cNvPr>
              <p:cNvCxnSpPr>
                <a:cxnSpLocks/>
              </p:cNvCxnSpPr>
              <p:nvPr/>
            </p:nvCxnSpPr>
            <p:spPr>
              <a:xfrm flipV="1">
                <a:off x="6226038" y="3766025"/>
                <a:ext cx="0" cy="16251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2" name="Gerader Verbinder 161">
                <a:extLst>
                  <a:ext uri="{FF2B5EF4-FFF2-40B4-BE49-F238E27FC236}">
                    <a16:creationId xmlns:a16="http://schemas.microsoft.com/office/drawing/2014/main" id="{69A01AD6-3B72-4CFA-8745-1F6EFD88F3F5}"/>
                  </a:ext>
                </a:extLst>
              </p:cNvPr>
              <p:cNvCxnSpPr>
                <a:cxnSpLocks/>
              </p:cNvCxnSpPr>
              <p:nvPr/>
            </p:nvCxnSpPr>
            <p:spPr>
              <a:xfrm flipV="1">
                <a:off x="6216308" y="3766025"/>
                <a:ext cx="0" cy="16298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 name="Gerader Verbinder 162">
                <a:extLst>
                  <a:ext uri="{FF2B5EF4-FFF2-40B4-BE49-F238E27FC236}">
                    <a16:creationId xmlns:a16="http://schemas.microsoft.com/office/drawing/2014/main" id="{75554335-B904-4B9E-ADE3-2E36375704D1}"/>
                  </a:ext>
                </a:extLst>
              </p:cNvPr>
              <p:cNvCxnSpPr>
                <a:cxnSpLocks/>
              </p:cNvCxnSpPr>
              <p:nvPr/>
            </p:nvCxnSpPr>
            <p:spPr>
              <a:xfrm flipV="1">
                <a:off x="6206578" y="3766025"/>
                <a:ext cx="0" cy="16298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4" name="Gerader Verbinder 163">
                <a:extLst>
                  <a:ext uri="{FF2B5EF4-FFF2-40B4-BE49-F238E27FC236}">
                    <a16:creationId xmlns:a16="http://schemas.microsoft.com/office/drawing/2014/main" id="{7276B9A2-3AE7-44CE-8B87-28C568B45C4A}"/>
                  </a:ext>
                </a:extLst>
              </p:cNvPr>
              <p:cNvCxnSpPr>
                <a:cxnSpLocks/>
              </p:cNvCxnSpPr>
              <p:nvPr/>
            </p:nvCxnSpPr>
            <p:spPr>
              <a:xfrm flipV="1">
                <a:off x="6196848" y="3766025"/>
                <a:ext cx="0" cy="162273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35CAB369-A671-409E-AE4F-AC3A519FBBEA}"/>
                  </a:ext>
                </a:extLst>
              </p:cNvPr>
              <p:cNvCxnSpPr>
                <a:cxnSpLocks/>
              </p:cNvCxnSpPr>
              <p:nvPr/>
            </p:nvCxnSpPr>
            <p:spPr>
              <a:xfrm flipV="1">
                <a:off x="6187118" y="3766025"/>
                <a:ext cx="0" cy="1627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87CFA7F5-9154-4B10-A90B-8AC7E641C1CC}"/>
                  </a:ext>
                </a:extLst>
              </p:cNvPr>
              <p:cNvCxnSpPr>
                <a:cxnSpLocks/>
              </p:cNvCxnSpPr>
              <p:nvPr/>
            </p:nvCxnSpPr>
            <p:spPr>
              <a:xfrm flipV="1">
                <a:off x="6177388" y="3766025"/>
                <a:ext cx="0" cy="162273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37C2A093-7F17-4D88-9BC2-52E1E61B4415}"/>
                  </a:ext>
                </a:extLst>
              </p:cNvPr>
              <p:cNvCxnSpPr>
                <a:cxnSpLocks/>
              </p:cNvCxnSpPr>
              <p:nvPr/>
            </p:nvCxnSpPr>
            <p:spPr>
              <a:xfrm flipV="1">
                <a:off x="6167658" y="3766025"/>
                <a:ext cx="0" cy="16251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ED3ED6F2-B072-4697-8252-1723297BC50F}"/>
                  </a:ext>
                </a:extLst>
              </p:cNvPr>
              <p:cNvCxnSpPr>
                <a:cxnSpLocks/>
              </p:cNvCxnSpPr>
              <p:nvPr/>
            </p:nvCxnSpPr>
            <p:spPr>
              <a:xfrm flipV="1">
                <a:off x="6157928" y="3766025"/>
                <a:ext cx="0" cy="16251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484F830B-7356-4EF6-8361-40E730053F75}"/>
                  </a:ext>
                </a:extLst>
              </p:cNvPr>
              <p:cNvCxnSpPr>
                <a:cxnSpLocks/>
              </p:cNvCxnSpPr>
              <p:nvPr/>
            </p:nvCxnSpPr>
            <p:spPr>
              <a:xfrm flipV="1">
                <a:off x="6148198" y="3766025"/>
                <a:ext cx="0" cy="162273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939193ED-F820-4367-8764-7B9E86AED4D4}"/>
                  </a:ext>
                </a:extLst>
              </p:cNvPr>
              <p:cNvCxnSpPr>
                <a:cxnSpLocks/>
              </p:cNvCxnSpPr>
              <p:nvPr/>
            </p:nvCxnSpPr>
            <p:spPr>
              <a:xfrm flipV="1">
                <a:off x="6138468" y="3766025"/>
                <a:ext cx="0" cy="16155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58EE0BDA-2E7A-4FAB-8035-5C859A747327}"/>
                  </a:ext>
                </a:extLst>
              </p:cNvPr>
              <p:cNvCxnSpPr>
                <a:cxnSpLocks/>
              </p:cNvCxnSpPr>
              <p:nvPr/>
            </p:nvCxnSpPr>
            <p:spPr>
              <a:xfrm flipV="1">
                <a:off x="6128738" y="3766025"/>
                <a:ext cx="0" cy="16227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3" name="Gerader Verbinder 652">
                <a:extLst>
                  <a:ext uri="{FF2B5EF4-FFF2-40B4-BE49-F238E27FC236}">
                    <a16:creationId xmlns:a16="http://schemas.microsoft.com/office/drawing/2014/main" id="{E387F93C-C9E1-42E2-8E54-A39101D72EF8}"/>
                  </a:ext>
                </a:extLst>
              </p:cNvPr>
              <p:cNvCxnSpPr>
                <a:cxnSpLocks/>
              </p:cNvCxnSpPr>
              <p:nvPr/>
            </p:nvCxnSpPr>
            <p:spPr>
              <a:xfrm flipV="1">
                <a:off x="6119008" y="3766025"/>
                <a:ext cx="0" cy="16155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4" name="Gerader Verbinder 653">
                <a:extLst>
                  <a:ext uri="{FF2B5EF4-FFF2-40B4-BE49-F238E27FC236}">
                    <a16:creationId xmlns:a16="http://schemas.microsoft.com/office/drawing/2014/main" id="{224B8138-C8C2-4D92-8494-AC696096BFD5}"/>
                  </a:ext>
                </a:extLst>
              </p:cNvPr>
              <p:cNvCxnSpPr>
                <a:cxnSpLocks/>
              </p:cNvCxnSpPr>
              <p:nvPr/>
            </p:nvCxnSpPr>
            <p:spPr>
              <a:xfrm flipV="1">
                <a:off x="6109278" y="3766025"/>
                <a:ext cx="0" cy="161559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7" name="Gerader Verbinder 656">
                <a:extLst>
                  <a:ext uri="{FF2B5EF4-FFF2-40B4-BE49-F238E27FC236}">
                    <a16:creationId xmlns:a16="http://schemas.microsoft.com/office/drawing/2014/main" id="{2A27CD30-4B72-4DA0-98BD-DF798992B045}"/>
                  </a:ext>
                </a:extLst>
              </p:cNvPr>
              <p:cNvCxnSpPr>
                <a:cxnSpLocks/>
              </p:cNvCxnSpPr>
              <p:nvPr/>
            </p:nvCxnSpPr>
            <p:spPr>
              <a:xfrm flipV="1">
                <a:off x="6099548" y="3766025"/>
                <a:ext cx="0" cy="16155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8" name="Gerader Verbinder 657">
                <a:extLst>
                  <a:ext uri="{FF2B5EF4-FFF2-40B4-BE49-F238E27FC236}">
                    <a16:creationId xmlns:a16="http://schemas.microsoft.com/office/drawing/2014/main" id="{2C992969-058A-4E98-ABD0-6AAC7E9CBF55}"/>
                  </a:ext>
                </a:extLst>
              </p:cNvPr>
              <p:cNvCxnSpPr>
                <a:cxnSpLocks/>
              </p:cNvCxnSpPr>
              <p:nvPr/>
            </p:nvCxnSpPr>
            <p:spPr>
              <a:xfrm flipV="1">
                <a:off x="6089818" y="3766025"/>
                <a:ext cx="0" cy="161559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9" name="Gerader Verbinder 658">
                <a:extLst>
                  <a:ext uri="{FF2B5EF4-FFF2-40B4-BE49-F238E27FC236}">
                    <a16:creationId xmlns:a16="http://schemas.microsoft.com/office/drawing/2014/main" id="{A654085E-AD84-4ACA-BC82-C96CFE4A2157}"/>
                  </a:ext>
                </a:extLst>
              </p:cNvPr>
              <p:cNvCxnSpPr>
                <a:cxnSpLocks/>
              </p:cNvCxnSpPr>
              <p:nvPr/>
            </p:nvCxnSpPr>
            <p:spPr>
              <a:xfrm flipV="1">
                <a:off x="6080088" y="3766025"/>
                <a:ext cx="0" cy="161559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0" name="Gerader Verbinder 659">
                <a:extLst>
                  <a:ext uri="{FF2B5EF4-FFF2-40B4-BE49-F238E27FC236}">
                    <a16:creationId xmlns:a16="http://schemas.microsoft.com/office/drawing/2014/main" id="{F50D1DA9-15AC-466C-9065-973459B65319}"/>
                  </a:ext>
                </a:extLst>
              </p:cNvPr>
              <p:cNvCxnSpPr>
                <a:cxnSpLocks/>
              </p:cNvCxnSpPr>
              <p:nvPr/>
            </p:nvCxnSpPr>
            <p:spPr>
              <a:xfrm flipV="1">
                <a:off x="6070358" y="3766025"/>
                <a:ext cx="0" cy="162274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1" name="Gerader Verbinder 660">
                <a:extLst>
                  <a:ext uri="{FF2B5EF4-FFF2-40B4-BE49-F238E27FC236}">
                    <a16:creationId xmlns:a16="http://schemas.microsoft.com/office/drawing/2014/main" id="{301E4B2C-AFA9-4D01-B32A-7F354DB095BD}"/>
                  </a:ext>
                </a:extLst>
              </p:cNvPr>
              <p:cNvCxnSpPr>
                <a:cxnSpLocks/>
              </p:cNvCxnSpPr>
              <p:nvPr/>
            </p:nvCxnSpPr>
            <p:spPr>
              <a:xfrm flipV="1">
                <a:off x="6060628" y="3766025"/>
                <a:ext cx="0" cy="15917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2" name="Gerader Verbinder 661">
                <a:extLst>
                  <a:ext uri="{FF2B5EF4-FFF2-40B4-BE49-F238E27FC236}">
                    <a16:creationId xmlns:a16="http://schemas.microsoft.com/office/drawing/2014/main" id="{28FC77E4-FC0C-43FD-804B-7A8E7950F6AE}"/>
                  </a:ext>
                </a:extLst>
              </p:cNvPr>
              <p:cNvCxnSpPr>
                <a:cxnSpLocks/>
              </p:cNvCxnSpPr>
              <p:nvPr/>
            </p:nvCxnSpPr>
            <p:spPr>
              <a:xfrm flipV="1">
                <a:off x="6050898" y="3766025"/>
                <a:ext cx="0" cy="1589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3" name="Gerader Verbinder 662">
                <a:extLst>
                  <a:ext uri="{FF2B5EF4-FFF2-40B4-BE49-F238E27FC236}">
                    <a16:creationId xmlns:a16="http://schemas.microsoft.com/office/drawing/2014/main" id="{106A3DCB-CB29-4BED-8E4B-8E7B2ABC2149}"/>
                  </a:ext>
                </a:extLst>
              </p:cNvPr>
              <p:cNvCxnSpPr>
                <a:cxnSpLocks/>
              </p:cNvCxnSpPr>
              <p:nvPr/>
            </p:nvCxnSpPr>
            <p:spPr>
              <a:xfrm flipV="1">
                <a:off x="6041168" y="3766025"/>
                <a:ext cx="0" cy="15917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4" name="Gerader Verbinder 663">
                <a:extLst>
                  <a:ext uri="{FF2B5EF4-FFF2-40B4-BE49-F238E27FC236}">
                    <a16:creationId xmlns:a16="http://schemas.microsoft.com/office/drawing/2014/main" id="{4A8902AF-8934-4DF4-905B-7764E640A3C1}"/>
                  </a:ext>
                </a:extLst>
              </p:cNvPr>
              <p:cNvCxnSpPr>
                <a:cxnSpLocks/>
              </p:cNvCxnSpPr>
              <p:nvPr/>
            </p:nvCxnSpPr>
            <p:spPr>
              <a:xfrm flipV="1">
                <a:off x="6031438" y="3766025"/>
                <a:ext cx="0" cy="15846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5" name="Gerader Verbinder 664">
                <a:extLst>
                  <a:ext uri="{FF2B5EF4-FFF2-40B4-BE49-F238E27FC236}">
                    <a16:creationId xmlns:a16="http://schemas.microsoft.com/office/drawing/2014/main" id="{6C2DFD3E-9535-4EC0-A367-F245735C769D}"/>
                  </a:ext>
                </a:extLst>
              </p:cNvPr>
              <p:cNvCxnSpPr>
                <a:cxnSpLocks/>
              </p:cNvCxnSpPr>
              <p:nvPr/>
            </p:nvCxnSpPr>
            <p:spPr>
              <a:xfrm flipV="1">
                <a:off x="6021708" y="3766025"/>
                <a:ext cx="0" cy="158701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6" name="Gerader Verbinder 665">
                <a:extLst>
                  <a:ext uri="{FF2B5EF4-FFF2-40B4-BE49-F238E27FC236}">
                    <a16:creationId xmlns:a16="http://schemas.microsoft.com/office/drawing/2014/main" id="{1273EF63-5992-4BE5-B56E-5BF4D17B2CEE}"/>
                  </a:ext>
                </a:extLst>
              </p:cNvPr>
              <p:cNvCxnSpPr>
                <a:cxnSpLocks/>
              </p:cNvCxnSpPr>
              <p:nvPr/>
            </p:nvCxnSpPr>
            <p:spPr>
              <a:xfrm flipV="1">
                <a:off x="6011978" y="3766025"/>
                <a:ext cx="0" cy="16489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7" name="Gerader Verbinder 666">
                <a:extLst>
                  <a:ext uri="{FF2B5EF4-FFF2-40B4-BE49-F238E27FC236}">
                    <a16:creationId xmlns:a16="http://schemas.microsoft.com/office/drawing/2014/main" id="{ED3FF737-A605-447C-8CB5-EA23F4517778}"/>
                  </a:ext>
                </a:extLst>
              </p:cNvPr>
              <p:cNvCxnSpPr>
                <a:cxnSpLocks/>
              </p:cNvCxnSpPr>
              <p:nvPr/>
            </p:nvCxnSpPr>
            <p:spPr>
              <a:xfrm flipV="1">
                <a:off x="6002248" y="3766025"/>
                <a:ext cx="0" cy="15846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8" name="Gerader Verbinder 667">
                <a:extLst>
                  <a:ext uri="{FF2B5EF4-FFF2-40B4-BE49-F238E27FC236}">
                    <a16:creationId xmlns:a16="http://schemas.microsoft.com/office/drawing/2014/main" id="{67ED340F-C2BA-4523-B3A2-A420098C1DE3}"/>
                  </a:ext>
                </a:extLst>
              </p:cNvPr>
              <p:cNvCxnSpPr>
                <a:cxnSpLocks/>
              </p:cNvCxnSpPr>
              <p:nvPr/>
            </p:nvCxnSpPr>
            <p:spPr>
              <a:xfrm flipV="1">
                <a:off x="5992518" y="3766025"/>
                <a:ext cx="0" cy="15846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9" name="Gerader Verbinder 668">
                <a:extLst>
                  <a:ext uri="{FF2B5EF4-FFF2-40B4-BE49-F238E27FC236}">
                    <a16:creationId xmlns:a16="http://schemas.microsoft.com/office/drawing/2014/main" id="{62ACE29D-D238-4CA1-8387-5C94CE46DC63}"/>
                  </a:ext>
                </a:extLst>
              </p:cNvPr>
              <p:cNvCxnSpPr>
                <a:cxnSpLocks/>
              </p:cNvCxnSpPr>
              <p:nvPr/>
            </p:nvCxnSpPr>
            <p:spPr>
              <a:xfrm flipV="1">
                <a:off x="5982788" y="3766025"/>
                <a:ext cx="0" cy="15822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0" name="Gerader Verbinder 669">
                <a:extLst>
                  <a:ext uri="{FF2B5EF4-FFF2-40B4-BE49-F238E27FC236}">
                    <a16:creationId xmlns:a16="http://schemas.microsoft.com/office/drawing/2014/main" id="{C641F0BF-C1A4-4C59-9FC9-307FAB5536D5}"/>
                  </a:ext>
                </a:extLst>
              </p:cNvPr>
              <p:cNvCxnSpPr>
                <a:cxnSpLocks/>
              </p:cNvCxnSpPr>
              <p:nvPr/>
            </p:nvCxnSpPr>
            <p:spPr>
              <a:xfrm flipV="1">
                <a:off x="5973058" y="3766025"/>
                <a:ext cx="0" cy="158463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1" name="Gerader Verbinder 670">
                <a:extLst>
                  <a:ext uri="{FF2B5EF4-FFF2-40B4-BE49-F238E27FC236}">
                    <a16:creationId xmlns:a16="http://schemas.microsoft.com/office/drawing/2014/main" id="{DDCFF385-028C-4163-860D-67E53C7ECEA5}"/>
                  </a:ext>
                </a:extLst>
              </p:cNvPr>
              <p:cNvCxnSpPr>
                <a:cxnSpLocks/>
              </p:cNvCxnSpPr>
              <p:nvPr/>
            </p:nvCxnSpPr>
            <p:spPr>
              <a:xfrm flipV="1">
                <a:off x="5963328" y="3766025"/>
                <a:ext cx="0" cy="158701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2" name="Gerader Verbinder 671">
                <a:extLst>
                  <a:ext uri="{FF2B5EF4-FFF2-40B4-BE49-F238E27FC236}">
                    <a16:creationId xmlns:a16="http://schemas.microsoft.com/office/drawing/2014/main" id="{D1FFA953-416C-4877-8934-A7BE78577501}"/>
                  </a:ext>
                </a:extLst>
              </p:cNvPr>
              <p:cNvCxnSpPr>
                <a:cxnSpLocks/>
              </p:cNvCxnSpPr>
              <p:nvPr/>
            </p:nvCxnSpPr>
            <p:spPr>
              <a:xfrm flipV="1">
                <a:off x="5953598" y="3766025"/>
                <a:ext cx="0" cy="1627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3" name="Gerader Verbinder 672">
                <a:extLst>
                  <a:ext uri="{FF2B5EF4-FFF2-40B4-BE49-F238E27FC236}">
                    <a16:creationId xmlns:a16="http://schemas.microsoft.com/office/drawing/2014/main" id="{5943D4D2-A06D-465B-8BCC-97EBE8E09DCD}"/>
                  </a:ext>
                </a:extLst>
              </p:cNvPr>
              <p:cNvCxnSpPr>
                <a:cxnSpLocks/>
              </p:cNvCxnSpPr>
              <p:nvPr/>
            </p:nvCxnSpPr>
            <p:spPr>
              <a:xfrm flipV="1">
                <a:off x="5943868" y="3766025"/>
                <a:ext cx="0" cy="159177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4" name="Gerader Verbinder 673">
                <a:extLst>
                  <a:ext uri="{FF2B5EF4-FFF2-40B4-BE49-F238E27FC236}">
                    <a16:creationId xmlns:a16="http://schemas.microsoft.com/office/drawing/2014/main" id="{169F75F6-7C54-49CB-8866-9EE57FAC27E5}"/>
                  </a:ext>
                </a:extLst>
              </p:cNvPr>
              <p:cNvCxnSpPr>
                <a:cxnSpLocks/>
              </p:cNvCxnSpPr>
              <p:nvPr/>
            </p:nvCxnSpPr>
            <p:spPr>
              <a:xfrm flipV="1">
                <a:off x="5934138" y="3766025"/>
                <a:ext cx="0" cy="158226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5" name="Gerader Verbinder 674">
                <a:extLst>
                  <a:ext uri="{FF2B5EF4-FFF2-40B4-BE49-F238E27FC236}">
                    <a16:creationId xmlns:a16="http://schemas.microsoft.com/office/drawing/2014/main" id="{8F3249A8-3FA0-4B10-A03C-22F2C3A535F9}"/>
                  </a:ext>
                </a:extLst>
              </p:cNvPr>
              <p:cNvCxnSpPr>
                <a:cxnSpLocks/>
              </p:cNvCxnSpPr>
              <p:nvPr/>
            </p:nvCxnSpPr>
            <p:spPr>
              <a:xfrm flipV="1">
                <a:off x="5924408" y="3766025"/>
                <a:ext cx="0" cy="158463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6" name="Gerader Verbinder 675">
                <a:extLst>
                  <a:ext uri="{FF2B5EF4-FFF2-40B4-BE49-F238E27FC236}">
                    <a16:creationId xmlns:a16="http://schemas.microsoft.com/office/drawing/2014/main" id="{B32E5DCE-36C8-4AB4-903A-0371192AD722}"/>
                  </a:ext>
                </a:extLst>
              </p:cNvPr>
              <p:cNvCxnSpPr>
                <a:cxnSpLocks/>
              </p:cNvCxnSpPr>
              <p:nvPr/>
            </p:nvCxnSpPr>
            <p:spPr>
              <a:xfrm flipV="1">
                <a:off x="5914678" y="3766025"/>
                <a:ext cx="0" cy="158226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1" name="Gerader Verbinder 1060">
                <a:extLst>
                  <a:ext uri="{FF2B5EF4-FFF2-40B4-BE49-F238E27FC236}">
                    <a16:creationId xmlns:a16="http://schemas.microsoft.com/office/drawing/2014/main" id="{FBA99C66-B876-4E94-9F8A-BA7A193640EB}"/>
                  </a:ext>
                </a:extLst>
              </p:cNvPr>
              <p:cNvCxnSpPr>
                <a:cxnSpLocks/>
              </p:cNvCxnSpPr>
              <p:nvPr/>
            </p:nvCxnSpPr>
            <p:spPr>
              <a:xfrm flipV="1">
                <a:off x="1487528" y="3766025"/>
                <a:ext cx="0" cy="33210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2" name="Gerader Verbinder 1061">
                <a:extLst>
                  <a:ext uri="{FF2B5EF4-FFF2-40B4-BE49-F238E27FC236}">
                    <a16:creationId xmlns:a16="http://schemas.microsoft.com/office/drawing/2014/main" id="{AC9DE29C-2399-4B80-8DC3-CEE4DB72E282}"/>
                  </a:ext>
                </a:extLst>
              </p:cNvPr>
              <p:cNvCxnSpPr>
                <a:cxnSpLocks/>
              </p:cNvCxnSpPr>
              <p:nvPr/>
            </p:nvCxnSpPr>
            <p:spPr>
              <a:xfrm flipV="1">
                <a:off x="1477798" y="3766025"/>
                <a:ext cx="0" cy="33210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6" name="Gerader Verbinder 1065">
                <a:extLst>
                  <a:ext uri="{FF2B5EF4-FFF2-40B4-BE49-F238E27FC236}">
                    <a16:creationId xmlns:a16="http://schemas.microsoft.com/office/drawing/2014/main" id="{946A078F-A421-4D15-81EE-E13518018C35}"/>
                  </a:ext>
                </a:extLst>
              </p:cNvPr>
              <p:cNvCxnSpPr>
                <a:cxnSpLocks/>
              </p:cNvCxnSpPr>
              <p:nvPr/>
            </p:nvCxnSpPr>
            <p:spPr>
              <a:xfrm flipV="1">
                <a:off x="1380498" y="3766025"/>
                <a:ext cx="0" cy="28796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67" name="Gerader Verbinder 1066">
                <a:extLst>
                  <a:ext uri="{FF2B5EF4-FFF2-40B4-BE49-F238E27FC236}">
                    <a16:creationId xmlns:a16="http://schemas.microsoft.com/office/drawing/2014/main" id="{D85DFC7F-6A5B-4B6F-A030-FABA162D3A3D}"/>
                  </a:ext>
                </a:extLst>
              </p:cNvPr>
              <p:cNvCxnSpPr>
                <a:cxnSpLocks/>
              </p:cNvCxnSpPr>
              <p:nvPr/>
            </p:nvCxnSpPr>
            <p:spPr>
              <a:xfrm flipV="1">
                <a:off x="1370768" y="3766025"/>
                <a:ext cx="0" cy="28796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68" name="Gerader Verbinder 1067">
                <a:extLst>
                  <a:ext uri="{FF2B5EF4-FFF2-40B4-BE49-F238E27FC236}">
                    <a16:creationId xmlns:a16="http://schemas.microsoft.com/office/drawing/2014/main" id="{74C4699F-81F2-4FB8-9A11-C0DBF4D610A6}"/>
                  </a:ext>
                </a:extLst>
              </p:cNvPr>
              <p:cNvCxnSpPr>
                <a:cxnSpLocks/>
              </p:cNvCxnSpPr>
              <p:nvPr/>
            </p:nvCxnSpPr>
            <p:spPr>
              <a:xfrm flipV="1">
                <a:off x="1361038" y="3766025"/>
                <a:ext cx="0" cy="28796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69" name="Gerader Verbinder 1068">
                <a:extLst>
                  <a:ext uri="{FF2B5EF4-FFF2-40B4-BE49-F238E27FC236}">
                    <a16:creationId xmlns:a16="http://schemas.microsoft.com/office/drawing/2014/main" id="{C101DF0D-1C39-442D-9517-21D9FA577EDD}"/>
                  </a:ext>
                </a:extLst>
              </p:cNvPr>
              <p:cNvCxnSpPr>
                <a:cxnSpLocks/>
              </p:cNvCxnSpPr>
              <p:nvPr/>
            </p:nvCxnSpPr>
            <p:spPr>
              <a:xfrm flipV="1">
                <a:off x="1351308" y="3766025"/>
                <a:ext cx="0" cy="28796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0" name="Gerader Verbinder 1069">
                <a:extLst>
                  <a:ext uri="{FF2B5EF4-FFF2-40B4-BE49-F238E27FC236}">
                    <a16:creationId xmlns:a16="http://schemas.microsoft.com/office/drawing/2014/main" id="{76E4466B-8393-4F92-B437-C429394012D7}"/>
                  </a:ext>
                </a:extLst>
              </p:cNvPr>
              <p:cNvCxnSpPr>
                <a:cxnSpLocks/>
              </p:cNvCxnSpPr>
              <p:nvPr/>
            </p:nvCxnSpPr>
            <p:spPr>
              <a:xfrm flipV="1">
                <a:off x="1341578" y="3766025"/>
                <a:ext cx="0" cy="28796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1" name="Gerader Verbinder 1070">
                <a:extLst>
                  <a:ext uri="{FF2B5EF4-FFF2-40B4-BE49-F238E27FC236}">
                    <a16:creationId xmlns:a16="http://schemas.microsoft.com/office/drawing/2014/main" id="{E7023737-52D5-41E2-BB3B-AC9B7AD6775B}"/>
                  </a:ext>
                </a:extLst>
              </p:cNvPr>
              <p:cNvCxnSpPr>
                <a:cxnSpLocks/>
              </p:cNvCxnSpPr>
              <p:nvPr/>
            </p:nvCxnSpPr>
            <p:spPr>
              <a:xfrm flipV="1">
                <a:off x="1331848" y="3766025"/>
                <a:ext cx="0" cy="2273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2" name="Gerader Verbinder 1071">
                <a:extLst>
                  <a:ext uri="{FF2B5EF4-FFF2-40B4-BE49-F238E27FC236}">
                    <a16:creationId xmlns:a16="http://schemas.microsoft.com/office/drawing/2014/main" id="{1BCD1B63-CB00-4452-AB48-74CB1857D7F9}"/>
                  </a:ext>
                </a:extLst>
              </p:cNvPr>
              <p:cNvCxnSpPr>
                <a:cxnSpLocks/>
              </p:cNvCxnSpPr>
              <p:nvPr/>
            </p:nvCxnSpPr>
            <p:spPr>
              <a:xfrm flipV="1">
                <a:off x="1322118" y="3766025"/>
                <a:ext cx="0" cy="22493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3" name="Gerader Verbinder 1072">
                <a:extLst>
                  <a:ext uri="{FF2B5EF4-FFF2-40B4-BE49-F238E27FC236}">
                    <a16:creationId xmlns:a16="http://schemas.microsoft.com/office/drawing/2014/main" id="{19DE7FAA-A62F-4667-A5BC-370C1C655418}"/>
                  </a:ext>
                </a:extLst>
              </p:cNvPr>
              <p:cNvCxnSpPr>
                <a:cxnSpLocks/>
              </p:cNvCxnSpPr>
              <p:nvPr/>
            </p:nvCxnSpPr>
            <p:spPr>
              <a:xfrm flipV="1">
                <a:off x="1312388" y="3766025"/>
                <a:ext cx="0" cy="2058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4" name="Gerader Verbinder 1073">
                <a:extLst>
                  <a:ext uri="{FF2B5EF4-FFF2-40B4-BE49-F238E27FC236}">
                    <a16:creationId xmlns:a16="http://schemas.microsoft.com/office/drawing/2014/main" id="{8E35EDE9-FA2D-47CD-872C-04151E0EB8B9}"/>
                  </a:ext>
                </a:extLst>
              </p:cNvPr>
              <p:cNvCxnSpPr>
                <a:cxnSpLocks/>
              </p:cNvCxnSpPr>
              <p:nvPr/>
            </p:nvCxnSpPr>
            <p:spPr>
              <a:xfrm flipV="1">
                <a:off x="1302658" y="3766025"/>
                <a:ext cx="0" cy="18922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5" name="Gerader Verbinder 1074">
                <a:extLst>
                  <a:ext uri="{FF2B5EF4-FFF2-40B4-BE49-F238E27FC236}">
                    <a16:creationId xmlns:a16="http://schemas.microsoft.com/office/drawing/2014/main" id="{488EC098-A087-430F-8764-7C0FA2D6F09D}"/>
                  </a:ext>
                </a:extLst>
              </p:cNvPr>
              <p:cNvCxnSpPr>
                <a:cxnSpLocks/>
              </p:cNvCxnSpPr>
              <p:nvPr/>
            </p:nvCxnSpPr>
            <p:spPr>
              <a:xfrm flipV="1">
                <a:off x="1292928" y="3766025"/>
                <a:ext cx="0" cy="1796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6" name="Gerader Verbinder 1075">
                <a:extLst>
                  <a:ext uri="{FF2B5EF4-FFF2-40B4-BE49-F238E27FC236}">
                    <a16:creationId xmlns:a16="http://schemas.microsoft.com/office/drawing/2014/main" id="{321AB1E6-CC7A-440D-8044-45F8F590E6D6}"/>
                  </a:ext>
                </a:extLst>
              </p:cNvPr>
              <p:cNvCxnSpPr>
                <a:cxnSpLocks/>
              </p:cNvCxnSpPr>
              <p:nvPr/>
            </p:nvCxnSpPr>
            <p:spPr>
              <a:xfrm flipV="1">
                <a:off x="1283198" y="3766025"/>
                <a:ext cx="0" cy="1868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7" name="Gerader Verbinder 1076">
                <a:extLst>
                  <a:ext uri="{FF2B5EF4-FFF2-40B4-BE49-F238E27FC236}">
                    <a16:creationId xmlns:a16="http://schemas.microsoft.com/office/drawing/2014/main" id="{D84C83B7-F6FA-43A6-B063-B395ECC9F91E}"/>
                  </a:ext>
                </a:extLst>
              </p:cNvPr>
              <p:cNvCxnSpPr>
                <a:cxnSpLocks/>
              </p:cNvCxnSpPr>
              <p:nvPr/>
            </p:nvCxnSpPr>
            <p:spPr>
              <a:xfrm flipV="1">
                <a:off x="1273468" y="3766025"/>
                <a:ext cx="0" cy="10349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8" name="Gerader Verbinder 1077">
                <a:extLst>
                  <a:ext uri="{FF2B5EF4-FFF2-40B4-BE49-F238E27FC236}">
                    <a16:creationId xmlns:a16="http://schemas.microsoft.com/office/drawing/2014/main" id="{D1D6F635-9ABC-4DA4-9330-B5D5EED471FD}"/>
                  </a:ext>
                </a:extLst>
              </p:cNvPr>
              <p:cNvCxnSpPr>
                <a:cxnSpLocks/>
              </p:cNvCxnSpPr>
              <p:nvPr/>
            </p:nvCxnSpPr>
            <p:spPr>
              <a:xfrm flipV="1">
                <a:off x="1263738" y="3766025"/>
                <a:ext cx="0" cy="10826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9" name="Gerader Verbinder 1078">
                <a:extLst>
                  <a:ext uri="{FF2B5EF4-FFF2-40B4-BE49-F238E27FC236}">
                    <a16:creationId xmlns:a16="http://schemas.microsoft.com/office/drawing/2014/main" id="{4CB4DC4D-11F2-431F-BEED-CC1B03665E11}"/>
                  </a:ext>
                </a:extLst>
              </p:cNvPr>
              <p:cNvCxnSpPr>
                <a:cxnSpLocks/>
              </p:cNvCxnSpPr>
              <p:nvPr/>
            </p:nvCxnSpPr>
            <p:spPr>
              <a:xfrm flipV="1">
                <a:off x="1254008" y="3766025"/>
                <a:ext cx="0" cy="10587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80" name="Gerader Verbinder 1079">
                <a:extLst>
                  <a:ext uri="{FF2B5EF4-FFF2-40B4-BE49-F238E27FC236}">
                    <a16:creationId xmlns:a16="http://schemas.microsoft.com/office/drawing/2014/main" id="{547CE574-6EF9-4C6B-BF70-572943FD8157}"/>
                  </a:ext>
                </a:extLst>
              </p:cNvPr>
              <p:cNvCxnSpPr>
                <a:cxnSpLocks/>
              </p:cNvCxnSpPr>
              <p:nvPr/>
            </p:nvCxnSpPr>
            <p:spPr>
              <a:xfrm flipV="1">
                <a:off x="1244278" y="3766025"/>
                <a:ext cx="0" cy="868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0" name="Gerader Verbinder 1299">
                <a:extLst>
                  <a:ext uri="{FF2B5EF4-FFF2-40B4-BE49-F238E27FC236}">
                    <a16:creationId xmlns:a16="http://schemas.microsoft.com/office/drawing/2014/main" id="{0AB42E49-D4DF-43E9-BC6C-B616884D2291}"/>
                  </a:ext>
                </a:extLst>
              </p:cNvPr>
              <p:cNvCxnSpPr>
                <a:cxnSpLocks/>
              </p:cNvCxnSpPr>
              <p:nvPr/>
            </p:nvCxnSpPr>
            <p:spPr>
              <a:xfrm flipV="1">
                <a:off x="1448608" y="3766025"/>
                <a:ext cx="0" cy="3249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1" name="Gerader Verbinder 1300">
                <a:extLst>
                  <a:ext uri="{FF2B5EF4-FFF2-40B4-BE49-F238E27FC236}">
                    <a16:creationId xmlns:a16="http://schemas.microsoft.com/office/drawing/2014/main" id="{0718761B-3FAC-4F4A-9117-54DB796A2F59}"/>
                  </a:ext>
                </a:extLst>
              </p:cNvPr>
              <p:cNvCxnSpPr>
                <a:cxnSpLocks/>
              </p:cNvCxnSpPr>
              <p:nvPr/>
            </p:nvCxnSpPr>
            <p:spPr>
              <a:xfrm flipV="1">
                <a:off x="1438878" y="3766025"/>
                <a:ext cx="0" cy="3249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2" name="Gerader Verbinder 1301">
                <a:extLst>
                  <a:ext uri="{FF2B5EF4-FFF2-40B4-BE49-F238E27FC236}">
                    <a16:creationId xmlns:a16="http://schemas.microsoft.com/office/drawing/2014/main" id="{22249D65-1E96-4429-B2FB-63795D5B9748}"/>
                  </a:ext>
                </a:extLst>
              </p:cNvPr>
              <p:cNvCxnSpPr>
                <a:cxnSpLocks/>
              </p:cNvCxnSpPr>
              <p:nvPr/>
            </p:nvCxnSpPr>
            <p:spPr>
              <a:xfrm flipV="1">
                <a:off x="1429148" y="3766025"/>
                <a:ext cx="0" cy="3249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3" name="Gerader Verbinder 1302">
                <a:extLst>
                  <a:ext uri="{FF2B5EF4-FFF2-40B4-BE49-F238E27FC236}">
                    <a16:creationId xmlns:a16="http://schemas.microsoft.com/office/drawing/2014/main" id="{35DFA595-E14A-4983-B2AC-01B101577C69}"/>
                  </a:ext>
                </a:extLst>
              </p:cNvPr>
              <p:cNvCxnSpPr>
                <a:cxnSpLocks/>
              </p:cNvCxnSpPr>
              <p:nvPr/>
            </p:nvCxnSpPr>
            <p:spPr>
              <a:xfrm flipV="1">
                <a:off x="1419418" y="3766025"/>
                <a:ext cx="0" cy="3249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4" name="Gerader Verbinder 1303">
                <a:extLst>
                  <a:ext uri="{FF2B5EF4-FFF2-40B4-BE49-F238E27FC236}">
                    <a16:creationId xmlns:a16="http://schemas.microsoft.com/office/drawing/2014/main" id="{D65A62B3-39CA-4916-AE31-41686DB66AC9}"/>
                  </a:ext>
                </a:extLst>
              </p:cNvPr>
              <p:cNvCxnSpPr>
                <a:cxnSpLocks/>
              </p:cNvCxnSpPr>
              <p:nvPr/>
            </p:nvCxnSpPr>
            <p:spPr>
              <a:xfrm flipV="1">
                <a:off x="1409688" y="3766025"/>
                <a:ext cx="0" cy="3249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5" name="Gerader Verbinder 1304">
                <a:extLst>
                  <a:ext uri="{FF2B5EF4-FFF2-40B4-BE49-F238E27FC236}">
                    <a16:creationId xmlns:a16="http://schemas.microsoft.com/office/drawing/2014/main" id="{D3EECF47-22B7-4A8B-AAB0-A379CACA1E1F}"/>
                  </a:ext>
                </a:extLst>
              </p:cNvPr>
              <p:cNvCxnSpPr>
                <a:cxnSpLocks/>
              </p:cNvCxnSpPr>
              <p:nvPr/>
            </p:nvCxnSpPr>
            <p:spPr>
              <a:xfrm flipV="1">
                <a:off x="1399958" y="3766025"/>
                <a:ext cx="0" cy="3249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6" name="Gerader Verbinder 1305">
                <a:extLst>
                  <a:ext uri="{FF2B5EF4-FFF2-40B4-BE49-F238E27FC236}">
                    <a16:creationId xmlns:a16="http://schemas.microsoft.com/office/drawing/2014/main" id="{2E43B896-00DF-4A73-9B2C-6AB86DD856BC}"/>
                  </a:ext>
                </a:extLst>
              </p:cNvPr>
              <p:cNvCxnSpPr>
                <a:cxnSpLocks/>
              </p:cNvCxnSpPr>
              <p:nvPr/>
            </p:nvCxnSpPr>
            <p:spPr>
              <a:xfrm flipV="1">
                <a:off x="1390228" y="3766025"/>
                <a:ext cx="0" cy="3249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7" name="Gerader Verbinder 1306">
                <a:extLst>
                  <a:ext uri="{FF2B5EF4-FFF2-40B4-BE49-F238E27FC236}">
                    <a16:creationId xmlns:a16="http://schemas.microsoft.com/office/drawing/2014/main" id="{5AD36E63-BDEF-4092-BF83-4E411F977E11}"/>
                  </a:ext>
                </a:extLst>
              </p:cNvPr>
              <p:cNvCxnSpPr>
                <a:cxnSpLocks/>
              </p:cNvCxnSpPr>
              <p:nvPr/>
            </p:nvCxnSpPr>
            <p:spPr>
              <a:xfrm flipV="1">
                <a:off x="1468068" y="3766025"/>
                <a:ext cx="0" cy="32257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8" name="Gerader Verbinder 1307">
                <a:extLst>
                  <a:ext uri="{FF2B5EF4-FFF2-40B4-BE49-F238E27FC236}">
                    <a16:creationId xmlns:a16="http://schemas.microsoft.com/office/drawing/2014/main" id="{949D6D84-9E73-4E0B-9DF8-8CF3F85BC6AB}"/>
                  </a:ext>
                </a:extLst>
              </p:cNvPr>
              <p:cNvCxnSpPr>
                <a:cxnSpLocks/>
              </p:cNvCxnSpPr>
              <p:nvPr/>
            </p:nvCxnSpPr>
            <p:spPr>
              <a:xfrm flipV="1">
                <a:off x="1458338" y="3766025"/>
                <a:ext cx="0" cy="32257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68" name="Gerader Verbinder 1367">
                <a:extLst>
                  <a:ext uri="{FF2B5EF4-FFF2-40B4-BE49-F238E27FC236}">
                    <a16:creationId xmlns:a16="http://schemas.microsoft.com/office/drawing/2014/main" id="{8C735743-005A-4665-A095-D4FC035D25D0}"/>
                  </a:ext>
                </a:extLst>
              </p:cNvPr>
              <p:cNvCxnSpPr>
                <a:cxnSpLocks/>
              </p:cNvCxnSpPr>
              <p:nvPr/>
            </p:nvCxnSpPr>
            <p:spPr>
              <a:xfrm flipV="1">
                <a:off x="1555638" y="3766025"/>
                <a:ext cx="0" cy="4749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69" name="Gerader Verbinder 1368">
                <a:extLst>
                  <a:ext uri="{FF2B5EF4-FFF2-40B4-BE49-F238E27FC236}">
                    <a16:creationId xmlns:a16="http://schemas.microsoft.com/office/drawing/2014/main" id="{B5A056D3-C306-4F50-95C2-03C1A843C60D}"/>
                  </a:ext>
                </a:extLst>
              </p:cNvPr>
              <p:cNvCxnSpPr>
                <a:cxnSpLocks/>
              </p:cNvCxnSpPr>
              <p:nvPr/>
            </p:nvCxnSpPr>
            <p:spPr>
              <a:xfrm flipV="1">
                <a:off x="1545908" y="3766025"/>
                <a:ext cx="0" cy="46544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70" name="Gerader Verbinder 1369">
                <a:extLst>
                  <a:ext uri="{FF2B5EF4-FFF2-40B4-BE49-F238E27FC236}">
                    <a16:creationId xmlns:a16="http://schemas.microsoft.com/office/drawing/2014/main" id="{6D855DB8-3B99-489E-BC14-144AF431586B}"/>
                  </a:ext>
                </a:extLst>
              </p:cNvPr>
              <p:cNvCxnSpPr>
                <a:cxnSpLocks/>
              </p:cNvCxnSpPr>
              <p:nvPr/>
            </p:nvCxnSpPr>
            <p:spPr>
              <a:xfrm flipV="1">
                <a:off x="1536178" y="3766025"/>
                <a:ext cx="0" cy="46782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71" name="Gerader Verbinder 1370">
                <a:extLst>
                  <a:ext uri="{FF2B5EF4-FFF2-40B4-BE49-F238E27FC236}">
                    <a16:creationId xmlns:a16="http://schemas.microsoft.com/office/drawing/2014/main" id="{21C45BDB-BF59-4A1A-B8CF-59D0679B27DD}"/>
                  </a:ext>
                </a:extLst>
              </p:cNvPr>
              <p:cNvCxnSpPr>
                <a:cxnSpLocks/>
              </p:cNvCxnSpPr>
              <p:nvPr/>
            </p:nvCxnSpPr>
            <p:spPr>
              <a:xfrm flipV="1">
                <a:off x="1526448" y="3766025"/>
                <a:ext cx="0" cy="46544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72" name="Gerader Verbinder 1371">
                <a:extLst>
                  <a:ext uri="{FF2B5EF4-FFF2-40B4-BE49-F238E27FC236}">
                    <a16:creationId xmlns:a16="http://schemas.microsoft.com/office/drawing/2014/main" id="{186D96B5-0D87-4C33-AB63-9E494F4F5F51}"/>
                  </a:ext>
                </a:extLst>
              </p:cNvPr>
              <p:cNvCxnSpPr>
                <a:cxnSpLocks/>
              </p:cNvCxnSpPr>
              <p:nvPr/>
            </p:nvCxnSpPr>
            <p:spPr>
              <a:xfrm flipV="1">
                <a:off x="1516718" y="3766025"/>
                <a:ext cx="0" cy="4583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73" name="Gerader Verbinder 1372">
                <a:extLst>
                  <a:ext uri="{FF2B5EF4-FFF2-40B4-BE49-F238E27FC236}">
                    <a16:creationId xmlns:a16="http://schemas.microsoft.com/office/drawing/2014/main" id="{46F50958-DB6F-40F6-BF9F-1F7DCC072D4C}"/>
                  </a:ext>
                </a:extLst>
              </p:cNvPr>
              <p:cNvCxnSpPr>
                <a:cxnSpLocks/>
              </p:cNvCxnSpPr>
              <p:nvPr/>
            </p:nvCxnSpPr>
            <p:spPr>
              <a:xfrm flipV="1">
                <a:off x="1506988" y="3766025"/>
                <a:ext cx="0" cy="46306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74" name="Gerader Verbinder 1373">
                <a:extLst>
                  <a:ext uri="{FF2B5EF4-FFF2-40B4-BE49-F238E27FC236}">
                    <a16:creationId xmlns:a16="http://schemas.microsoft.com/office/drawing/2014/main" id="{22228AED-C777-45A6-8F19-60B4F2C95FC0}"/>
                  </a:ext>
                </a:extLst>
              </p:cNvPr>
              <p:cNvCxnSpPr>
                <a:cxnSpLocks/>
              </p:cNvCxnSpPr>
              <p:nvPr/>
            </p:nvCxnSpPr>
            <p:spPr>
              <a:xfrm flipV="1">
                <a:off x="1497258" y="3766025"/>
                <a:ext cx="0" cy="4606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24" name="Gerader Verbinder 1423">
                <a:extLst>
                  <a:ext uri="{FF2B5EF4-FFF2-40B4-BE49-F238E27FC236}">
                    <a16:creationId xmlns:a16="http://schemas.microsoft.com/office/drawing/2014/main" id="{B69CB361-018F-4392-9B15-8C4A9D3C46FF}"/>
                  </a:ext>
                </a:extLst>
              </p:cNvPr>
              <p:cNvCxnSpPr>
                <a:cxnSpLocks/>
              </p:cNvCxnSpPr>
              <p:nvPr/>
            </p:nvCxnSpPr>
            <p:spPr>
              <a:xfrm flipV="1">
                <a:off x="1614018" y="3766025"/>
                <a:ext cx="0" cy="47497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5" name="Gerader Verbinder 1424">
                <a:extLst>
                  <a:ext uri="{FF2B5EF4-FFF2-40B4-BE49-F238E27FC236}">
                    <a16:creationId xmlns:a16="http://schemas.microsoft.com/office/drawing/2014/main" id="{EDDA9DE9-190C-4C01-9D0D-27E023358275}"/>
                  </a:ext>
                </a:extLst>
              </p:cNvPr>
              <p:cNvCxnSpPr>
                <a:cxnSpLocks/>
              </p:cNvCxnSpPr>
              <p:nvPr/>
            </p:nvCxnSpPr>
            <p:spPr>
              <a:xfrm flipV="1">
                <a:off x="1604288" y="3766025"/>
                <a:ext cx="0" cy="46544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26" name="Gerader Verbinder 1425">
                <a:extLst>
                  <a:ext uri="{FF2B5EF4-FFF2-40B4-BE49-F238E27FC236}">
                    <a16:creationId xmlns:a16="http://schemas.microsoft.com/office/drawing/2014/main" id="{D8E79A21-B042-41D2-8867-2CF0ADE4246E}"/>
                  </a:ext>
                </a:extLst>
              </p:cNvPr>
              <p:cNvCxnSpPr>
                <a:cxnSpLocks/>
              </p:cNvCxnSpPr>
              <p:nvPr/>
            </p:nvCxnSpPr>
            <p:spPr>
              <a:xfrm flipV="1">
                <a:off x="1594558" y="3766025"/>
                <a:ext cx="0" cy="46782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27" name="Gerader Verbinder 1426">
                <a:extLst>
                  <a:ext uri="{FF2B5EF4-FFF2-40B4-BE49-F238E27FC236}">
                    <a16:creationId xmlns:a16="http://schemas.microsoft.com/office/drawing/2014/main" id="{8449E7DF-35DA-456C-93AB-EEF1EA853446}"/>
                  </a:ext>
                </a:extLst>
              </p:cNvPr>
              <p:cNvCxnSpPr>
                <a:cxnSpLocks/>
              </p:cNvCxnSpPr>
              <p:nvPr/>
            </p:nvCxnSpPr>
            <p:spPr>
              <a:xfrm flipV="1">
                <a:off x="1584828" y="3766025"/>
                <a:ext cx="0" cy="46544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28" name="Gerader Verbinder 1427">
                <a:extLst>
                  <a:ext uri="{FF2B5EF4-FFF2-40B4-BE49-F238E27FC236}">
                    <a16:creationId xmlns:a16="http://schemas.microsoft.com/office/drawing/2014/main" id="{B4E9DEA9-D80A-4A6C-A649-CD24C799F993}"/>
                  </a:ext>
                </a:extLst>
              </p:cNvPr>
              <p:cNvCxnSpPr>
                <a:cxnSpLocks/>
              </p:cNvCxnSpPr>
              <p:nvPr/>
            </p:nvCxnSpPr>
            <p:spPr>
              <a:xfrm flipV="1">
                <a:off x="1575098" y="3766025"/>
                <a:ext cx="0" cy="4583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29" name="Gerader Verbinder 1428">
                <a:extLst>
                  <a:ext uri="{FF2B5EF4-FFF2-40B4-BE49-F238E27FC236}">
                    <a16:creationId xmlns:a16="http://schemas.microsoft.com/office/drawing/2014/main" id="{351C2626-5390-4F29-A0F0-45A945333450}"/>
                  </a:ext>
                </a:extLst>
              </p:cNvPr>
              <p:cNvCxnSpPr>
                <a:cxnSpLocks/>
              </p:cNvCxnSpPr>
              <p:nvPr/>
            </p:nvCxnSpPr>
            <p:spPr>
              <a:xfrm flipV="1">
                <a:off x="1633478" y="3766025"/>
                <a:ext cx="0" cy="46306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30" name="Gerader Verbinder 1429">
                <a:extLst>
                  <a:ext uri="{FF2B5EF4-FFF2-40B4-BE49-F238E27FC236}">
                    <a16:creationId xmlns:a16="http://schemas.microsoft.com/office/drawing/2014/main" id="{AF840B6F-FABD-4912-8B6B-8E5760BC05CE}"/>
                  </a:ext>
                </a:extLst>
              </p:cNvPr>
              <p:cNvCxnSpPr>
                <a:cxnSpLocks/>
              </p:cNvCxnSpPr>
              <p:nvPr/>
            </p:nvCxnSpPr>
            <p:spPr>
              <a:xfrm flipV="1">
                <a:off x="1565368" y="3766025"/>
                <a:ext cx="0" cy="4606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31" name="Gerader Verbinder 1430">
                <a:extLst>
                  <a:ext uri="{FF2B5EF4-FFF2-40B4-BE49-F238E27FC236}">
                    <a16:creationId xmlns:a16="http://schemas.microsoft.com/office/drawing/2014/main" id="{745322B6-93D0-4526-AB0E-9507A44A0F31}"/>
                  </a:ext>
                </a:extLst>
              </p:cNvPr>
              <p:cNvCxnSpPr>
                <a:cxnSpLocks/>
              </p:cNvCxnSpPr>
              <p:nvPr/>
            </p:nvCxnSpPr>
            <p:spPr>
              <a:xfrm flipV="1">
                <a:off x="1623748" y="3766025"/>
                <a:ext cx="0" cy="47497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32" name="Gerader Verbinder 1431">
                <a:extLst>
                  <a:ext uri="{FF2B5EF4-FFF2-40B4-BE49-F238E27FC236}">
                    <a16:creationId xmlns:a16="http://schemas.microsoft.com/office/drawing/2014/main" id="{BB80DD38-2DB7-4934-B9F7-939EBC1530E6}"/>
                  </a:ext>
                </a:extLst>
              </p:cNvPr>
              <p:cNvCxnSpPr>
                <a:cxnSpLocks/>
              </p:cNvCxnSpPr>
              <p:nvPr/>
            </p:nvCxnSpPr>
            <p:spPr>
              <a:xfrm flipV="1">
                <a:off x="1643208" y="3766025"/>
                <a:ext cx="0" cy="46306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33" name="Gerader Verbinder 1432">
                <a:extLst>
                  <a:ext uri="{FF2B5EF4-FFF2-40B4-BE49-F238E27FC236}">
                    <a16:creationId xmlns:a16="http://schemas.microsoft.com/office/drawing/2014/main" id="{B54D3779-F1C7-4BCA-ACE4-F81FFF3F8D73}"/>
                  </a:ext>
                </a:extLst>
              </p:cNvPr>
              <p:cNvCxnSpPr>
                <a:cxnSpLocks/>
              </p:cNvCxnSpPr>
              <p:nvPr/>
            </p:nvCxnSpPr>
            <p:spPr>
              <a:xfrm flipV="1">
                <a:off x="1652938" y="3766025"/>
                <a:ext cx="0" cy="47497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34" name="Gerader Verbinder 1433">
                <a:extLst>
                  <a:ext uri="{FF2B5EF4-FFF2-40B4-BE49-F238E27FC236}">
                    <a16:creationId xmlns:a16="http://schemas.microsoft.com/office/drawing/2014/main" id="{DFCF0985-A3B3-4FF4-A54F-C8B395C135B7}"/>
                  </a:ext>
                </a:extLst>
              </p:cNvPr>
              <p:cNvCxnSpPr>
                <a:cxnSpLocks/>
              </p:cNvCxnSpPr>
              <p:nvPr/>
            </p:nvCxnSpPr>
            <p:spPr>
              <a:xfrm flipV="1">
                <a:off x="1672398" y="3766025"/>
                <a:ext cx="0" cy="50116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35" name="Gerader Verbinder 1434">
                <a:extLst>
                  <a:ext uri="{FF2B5EF4-FFF2-40B4-BE49-F238E27FC236}">
                    <a16:creationId xmlns:a16="http://schemas.microsoft.com/office/drawing/2014/main" id="{50910AE7-7448-4A8A-AC2B-ACF6C8A853E4}"/>
                  </a:ext>
                </a:extLst>
              </p:cNvPr>
              <p:cNvCxnSpPr>
                <a:cxnSpLocks/>
              </p:cNvCxnSpPr>
              <p:nvPr/>
            </p:nvCxnSpPr>
            <p:spPr>
              <a:xfrm flipV="1">
                <a:off x="1662668" y="3766025"/>
                <a:ext cx="0" cy="47497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36" name="Gerader Verbinder 1435">
                <a:extLst>
                  <a:ext uri="{FF2B5EF4-FFF2-40B4-BE49-F238E27FC236}">
                    <a16:creationId xmlns:a16="http://schemas.microsoft.com/office/drawing/2014/main" id="{15156AAB-7C8F-47AD-8D86-197953C4A7F2}"/>
                  </a:ext>
                </a:extLst>
              </p:cNvPr>
              <p:cNvCxnSpPr>
                <a:cxnSpLocks/>
              </p:cNvCxnSpPr>
              <p:nvPr/>
            </p:nvCxnSpPr>
            <p:spPr>
              <a:xfrm flipV="1">
                <a:off x="1682128" y="3766025"/>
                <a:ext cx="0" cy="54164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45" name="Gerader Verbinder 1444">
                <a:extLst>
                  <a:ext uri="{FF2B5EF4-FFF2-40B4-BE49-F238E27FC236}">
                    <a16:creationId xmlns:a16="http://schemas.microsoft.com/office/drawing/2014/main" id="{08FAB867-5814-4C8A-A3D3-34DBA7B1FE3F}"/>
                  </a:ext>
                </a:extLst>
              </p:cNvPr>
              <p:cNvCxnSpPr>
                <a:cxnSpLocks/>
              </p:cNvCxnSpPr>
              <p:nvPr/>
            </p:nvCxnSpPr>
            <p:spPr>
              <a:xfrm flipV="1">
                <a:off x="1750238" y="3766025"/>
                <a:ext cx="0" cy="5427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46" name="Gerader Verbinder 1445">
                <a:extLst>
                  <a:ext uri="{FF2B5EF4-FFF2-40B4-BE49-F238E27FC236}">
                    <a16:creationId xmlns:a16="http://schemas.microsoft.com/office/drawing/2014/main" id="{63D3607E-6CE9-481A-B1EB-D5BBA371BE1E}"/>
                  </a:ext>
                </a:extLst>
              </p:cNvPr>
              <p:cNvCxnSpPr>
                <a:cxnSpLocks/>
              </p:cNvCxnSpPr>
              <p:nvPr/>
            </p:nvCxnSpPr>
            <p:spPr>
              <a:xfrm flipV="1">
                <a:off x="1740508" y="3766025"/>
                <a:ext cx="0" cy="59117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47" name="Gerader Verbinder 1446">
                <a:extLst>
                  <a:ext uri="{FF2B5EF4-FFF2-40B4-BE49-F238E27FC236}">
                    <a16:creationId xmlns:a16="http://schemas.microsoft.com/office/drawing/2014/main" id="{5D7E6982-8FED-49C2-8C4D-ADFD4BD6384C}"/>
                  </a:ext>
                </a:extLst>
              </p:cNvPr>
              <p:cNvCxnSpPr>
                <a:cxnSpLocks/>
              </p:cNvCxnSpPr>
              <p:nvPr/>
            </p:nvCxnSpPr>
            <p:spPr>
              <a:xfrm flipV="1">
                <a:off x="1730778" y="3766025"/>
                <a:ext cx="0" cy="5427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48" name="Gerader Verbinder 1447">
                <a:extLst>
                  <a:ext uri="{FF2B5EF4-FFF2-40B4-BE49-F238E27FC236}">
                    <a16:creationId xmlns:a16="http://schemas.microsoft.com/office/drawing/2014/main" id="{0B006801-9D40-41B8-81A0-C2B4D3F2CF09}"/>
                  </a:ext>
                </a:extLst>
              </p:cNvPr>
              <p:cNvCxnSpPr>
                <a:cxnSpLocks/>
              </p:cNvCxnSpPr>
              <p:nvPr/>
            </p:nvCxnSpPr>
            <p:spPr>
              <a:xfrm flipV="1">
                <a:off x="1721048" y="3766025"/>
                <a:ext cx="0" cy="59117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49" name="Gerader Verbinder 1448">
                <a:extLst>
                  <a:ext uri="{FF2B5EF4-FFF2-40B4-BE49-F238E27FC236}">
                    <a16:creationId xmlns:a16="http://schemas.microsoft.com/office/drawing/2014/main" id="{A4224C30-81E1-4489-B6B0-1AE09B45A131}"/>
                  </a:ext>
                </a:extLst>
              </p:cNvPr>
              <p:cNvCxnSpPr>
                <a:cxnSpLocks/>
              </p:cNvCxnSpPr>
              <p:nvPr/>
            </p:nvCxnSpPr>
            <p:spPr>
              <a:xfrm flipV="1">
                <a:off x="1711318" y="3766025"/>
                <a:ext cx="0" cy="59117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50" name="Gerader Verbinder 1449">
                <a:extLst>
                  <a:ext uri="{FF2B5EF4-FFF2-40B4-BE49-F238E27FC236}">
                    <a16:creationId xmlns:a16="http://schemas.microsoft.com/office/drawing/2014/main" id="{A8DD1FE1-E01D-421F-B148-F5764B89B21C}"/>
                  </a:ext>
                </a:extLst>
              </p:cNvPr>
              <p:cNvCxnSpPr>
                <a:cxnSpLocks/>
              </p:cNvCxnSpPr>
              <p:nvPr/>
            </p:nvCxnSpPr>
            <p:spPr>
              <a:xfrm flipV="1">
                <a:off x="1701588" y="3766025"/>
                <a:ext cx="0" cy="5427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51" name="Gerader Verbinder 1450">
                <a:extLst>
                  <a:ext uri="{FF2B5EF4-FFF2-40B4-BE49-F238E27FC236}">
                    <a16:creationId xmlns:a16="http://schemas.microsoft.com/office/drawing/2014/main" id="{5BE96AD3-7F44-4B21-8E93-E330541E1D75}"/>
                  </a:ext>
                </a:extLst>
              </p:cNvPr>
              <p:cNvCxnSpPr>
                <a:cxnSpLocks/>
              </p:cNvCxnSpPr>
              <p:nvPr/>
            </p:nvCxnSpPr>
            <p:spPr>
              <a:xfrm flipV="1">
                <a:off x="1691858" y="3766025"/>
                <a:ext cx="0" cy="5427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54" name="Gerader Verbinder 1453">
                <a:extLst>
                  <a:ext uri="{FF2B5EF4-FFF2-40B4-BE49-F238E27FC236}">
                    <a16:creationId xmlns:a16="http://schemas.microsoft.com/office/drawing/2014/main" id="{3BEBDDB8-3ADB-4AFA-9C06-555DE4C00077}"/>
                  </a:ext>
                </a:extLst>
              </p:cNvPr>
              <p:cNvCxnSpPr>
                <a:cxnSpLocks/>
              </p:cNvCxnSpPr>
              <p:nvPr/>
            </p:nvCxnSpPr>
            <p:spPr>
              <a:xfrm flipV="1">
                <a:off x="1789158" y="3766025"/>
                <a:ext cx="0" cy="61546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55" name="Gerader Verbinder 1454">
                <a:extLst>
                  <a:ext uri="{FF2B5EF4-FFF2-40B4-BE49-F238E27FC236}">
                    <a16:creationId xmlns:a16="http://schemas.microsoft.com/office/drawing/2014/main" id="{8924F548-68AB-4154-818B-4D6F0CA1BFA6}"/>
                  </a:ext>
                </a:extLst>
              </p:cNvPr>
              <p:cNvCxnSpPr>
                <a:cxnSpLocks/>
              </p:cNvCxnSpPr>
              <p:nvPr/>
            </p:nvCxnSpPr>
            <p:spPr>
              <a:xfrm flipV="1">
                <a:off x="1779428" y="3766025"/>
                <a:ext cx="0" cy="59117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56" name="Gerader Verbinder 1455">
                <a:extLst>
                  <a:ext uri="{FF2B5EF4-FFF2-40B4-BE49-F238E27FC236}">
                    <a16:creationId xmlns:a16="http://schemas.microsoft.com/office/drawing/2014/main" id="{58A43195-C274-4C1D-B4A2-CB798E4BDD57}"/>
                  </a:ext>
                </a:extLst>
              </p:cNvPr>
              <p:cNvCxnSpPr>
                <a:cxnSpLocks/>
              </p:cNvCxnSpPr>
              <p:nvPr/>
            </p:nvCxnSpPr>
            <p:spPr>
              <a:xfrm flipV="1">
                <a:off x="1769698" y="3766025"/>
                <a:ext cx="0" cy="59117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57" name="Gerader Verbinder 1456">
                <a:extLst>
                  <a:ext uri="{FF2B5EF4-FFF2-40B4-BE49-F238E27FC236}">
                    <a16:creationId xmlns:a16="http://schemas.microsoft.com/office/drawing/2014/main" id="{8F32AA84-0332-4F80-87A4-B3FAC5AFCCA1}"/>
                  </a:ext>
                </a:extLst>
              </p:cNvPr>
              <p:cNvCxnSpPr>
                <a:cxnSpLocks/>
              </p:cNvCxnSpPr>
              <p:nvPr/>
            </p:nvCxnSpPr>
            <p:spPr>
              <a:xfrm flipV="1">
                <a:off x="1798888" y="3766025"/>
                <a:ext cx="0" cy="6273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58" name="Gerader Verbinder 1457">
                <a:extLst>
                  <a:ext uri="{FF2B5EF4-FFF2-40B4-BE49-F238E27FC236}">
                    <a16:creationId xmlns:a16="http://schemas.microsoft.com/office/drawing/2014/main" id="{2B02C9D2-781D-44AE-9313-823AD766E9B7}"/>
                  </a:ext>
                </a:extLst>
              </p:cNvPr>
              <p:cNvCxnSpPr>
                <a:cxnSpLocks/>
              </p:cNvCxnSpPr>
              <p:nvPr/>
            </p:nvCxnSpPr>
            <p:spPr>
              <a:xfrm flipV="1">
                <a:off x="1759968" y="3766025"/>
                <a:ext cx="0" cy="59117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63" name="Gerader Verbinder 1562">
                <a:extLst>
                  <a:ext uri="{FF2B5EF4-FFF2-40B4-BE49-F238E27FC236}">
                    <a16:creationId xmlns:a16="http://schemas.microsoft.com/office/drawing/2014/main" id="{5A3305C2-96D9-4960-8494-F6CF03DADCFB}"/>
                  </a:ext>
                </a:extLst>
              </p:cNvPr>
              <p:cNvCxnSpPr>
                <a:cxnSpLocks/>
              </p:cNvCxnSpPr>
              <p:nvPr/>
            </p:nvCxnSpPr>
            <p:spPr>
              <a:xfrm flipV="1">
                <a:off x="1808618" y="3766025"/>
                <a:ext cx="0" cy="62975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64" name="Gerader Verbinder 1563">
                <a:extLst>
                  <a:ext uri="{FF2B5EF4-FFF2-40B4-BE49-F238E27FC236}">
                    <a16:creationId xmlns:a16="http://schemas.microsoft.com/office/drawing/2014/main" id="{4C82A86C-0C5E-4D48-A72F-47D30C7A041E}"/>
                  </a:ext>
                </a:extLst>
              </p:cNvPr>
              <p:cNvCxnSpPr>
                <a:cxnSpLocks/>
              </p:cNvCxnSpPr>
              <p:nvPr/>
            </p:nvCxnSpPr>
            <p:spPr>
              <a:xfrm flipV="1">
                <a:off x="1818348" y="3766025"/>
                <a:ext cx="0" cy="6297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69" name="Gerader Verbinder 1568">
                <a:extLst>
                  <a:ext uri="{FF2B5EF4-FFF2-40B4-BE49-F238E27FC236}">
                    <a16:creationId xmlns:a16="http://schemas.microsoft.com/office/drawing/2014/main" id="{D8FDB9F6-4F16-47CE-8AA2-904A09C68B59}"/>
                  </a:ext>
                </a:extLst>
              </p:cNvPr>
              <p:cNvCxnSpPr>
                <a:cxnSpLocks/>
              </p:cNvCxnSpPr>
              <p:nvPr/>
            </p:nvCxnSpPr>
            <p:spPr>
              <a:xfrm flipV="1">
                <a:off x="1828078" y="3766025"/>
                <a:ext cx="0" cy="62975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70" name="Gerader Verbinder 1569">
                <a:extLst>
                  <a:ext uri="{FF2B5EF4-FFF2-40B4-BE49-F238E27FC236}">
                    <a16:creationId xmlns:a16="http://schemas.microsoft.com/office/drawing/2014/main" id="{87271D7E-765F-48B5-BB1E-114C1990B9DC}"/>
                  </a:ext>
                </a:extLst>
              </p:cNvPr>
              <p:cNvCxnSpPr>
                <a:cxnSpLocks/>
              </p:cNvCxnSpPr>
              <p:nvPr/>
            </p:nvCxnSpPr>
            <p:spPr>
              <a:xfrm flipV="1">
                <a:off x="1837808" y="3766025"/>
                <a:ext cx="0" cy="6297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71" name="Gerader Verbinder 1570">
                <a:extLst>
                  <a:ext uri="{FF2B5EF4-FFF2-40B4-BE49-F238E27FC236}">
                    <a16:creationId xmlns:a16="http://schemas.microsoft.com/office/drawing/2014/main" id="{DDD82D62-A057-43DF-B301-832C969658DD}"/>
                  </a:ext>
                </a:extLst>
              </p:cNvPr>
              <p:cNvCxnSpPr>
                <a:cxnSpLocks/>
              </p:cNvCxnSpPr>
              <p:nvPr/>
            </p:nvCxnSpPr>
            <p:spPr>
              <a:xfrm flipV="1">
                <a:off x="1847538" y="3766025"/>
                <a:ext cx="0" cy="62975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2" name="Gerader Verbinder 1571">
                <a:extLst>
                  <a:ext uri="{FF2B5EF4-FFF2-40B4-BE49-F238E27FC236}">
                    <a16:creationId xmlns:a16="http://schemas.microsoft.com/office/drawing/2014/main" id="{B939310E-9C87-407E-A1AE-7E4D62368705}"/>
                  </a:ext>
                </a:extLst>
              </p:cNvPr>
              <p:cNvCxnSpPr>
                <a:cxnSpLocks/>
              </p:cNvCxnSpPr>
              <p:nvPr/>
            </p:nvCxnSpPr>
            <p:spPr>
              <a:xfrm flipV="1">
                <a:off x="1857268" y="3766025"/>
                <a:ext cx="0" cy="6297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3" name="Gerader Verbinder 1572">
                <a:extLst>
                  <a:ext uri="{FF2B5EF4-FFF2-40B4-BE49-F238E27FC236}">
                    <a16:creationId xmlns:a16="http://schemas.microsoft.com/office/drawing/2014/main" id="{C114DBF1-5878-4963-AB21-7ADBE27A429A}"/>
                  </a:ext>
                </a:extLst>
              </p:cNvPr>
              <p:cNvCxnSpPr>
                <a:cxnSpLocks/>
              </p:cNvCxnSpPr>
              <p:nvPr/>
            </p:nvCxnSpPr>
            <p:spPr>
              <a:xfrm flipV="1">
                <a:off x="1866998" y="3766025"/>
                <a:ext cx="0" cy="62975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4" name="Gerader Verbinder 1573">
                <a:extLst>
                  <a:ext uri="{FF2B5EF4-FFF2-40B4-BE49-F238E27FC236}">
                    <a16:creationId xmlns:a16="http://schemas.microsoft.com/office/drawing/2014/main" id="{BB3E60D8-EC6E-427C-8F80-0D1AE8726FF7}"/>
                  </a:ext>
                </a:extLst>
              </p:cNvPr>
              <p:cNvCxnSpPr>
                <a:cxnSpLocks/>
              </p:cNvCxnSpPr>
              <p:nvPr/>
            </p:nvCxnSpPr>
            <p:spPr>
              <a:xfrm flipV="1">
                <a:off x="1876728" y="3766025"/>
                <a:ext cx="0" cy="6297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75" name="Gerader Verbinder 1574">
                <a:extLst>
                  <a:ext uri="{FF2B5EF4-FFF2-40B4-BE49-F238E27FC236}">
                    <a16:creationId xmlns:a16="http://schemas.microsoft.com/office/drawing/2014/main" id="{4FBD4721-99E8-4C13-99A5-2ABB4E8170E7}"/>
                  </a:ext>
                </a:extLst>
              </p:cNvPr>
              <p:cNvCxnSpPr>
                <a:cxnSpLocks/>
              </p:cNvCxnSpPr>
              <p:nvPr/>
            </p:nvCxnSpPr>
            <p:spPr>
              <a:xfrm flipV="1">
                <a:off x="4387068" y="3766025"/>
                <a:ext cx="0" cy="133579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6" name="Gerader Verbinder 1575">
                <a:extLst>
                  <a:ext uri="{FF2B5EF4-FFF2-40B4-BE49-F238E27FC236}">
                    <a16:creationId xmlns:a16="http://schemas.microsoft.com/office/drawing/2014/main" id="{A8865E0A-0B46-4740-ADE3-FC6E758D6799}"/>
                  </a:ext>
                </a:extLst>
              </p:cNvPr>
              <p:cNvCxnSpPr>
                <a:cxnSpLocks/>
              </p:cNvCxnSpPr>
              <p:nvPr/>
            </p:nvCxnSpPr>
            <p:spPr>
              <a:xfrm flipV="1">
                <a:off x="4377338" y="3766025"/>
                <a:ext cx="0" cy="13215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7" name="Gerader Verbinder 1576">
                <a:extLst>
                  <a:ext uri="{FF2B5EF4-FFF2-40B4-BE49-F238E27FC236}">
                    <a16:creationId xmlns:a16="http://schemas.microsoft.com/office/drawing/2014/main" id="{99A9AE12-5503-4F0D-8B33-5619B6E7EA8B}"/>
                  </a:ext>
                </a:extLst>
              </p:cNvPr>
              <p:cNvCxnSpPr>
                <a:cxnSpLocks/>
              </p:cNvCxnSpPr>
              <p:nvPr/>
            </p:nvCxnSpPr>
            <p:spPr>
              <a:xfrm flipV="1">
                <a:off x="4367608" y="3766025"/>
                <a:ext cx="0" cy="132627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8" name="Gerader Verbinder 1577">
                <a:extLst>
                  <a:ext uri="{FF2B5EF4-FFF2-40B4-BE49-F238E27FC236}">
                    <a16:creationId xmlns:a16="http://schemas.microsoft.com/office/drawing/2014/main" id="{1453F4AD-778C-4ED3-ACE0-B6CA03D410FF}"/>
                  </a:ext>
                </a:extLst>
              </p:cNvPr>
              <p:cNvCxnSpPr>
                <a:cxnSpLocks/>
              </p:cNvCxnSpPr>
              <p:nvPr/>
            </p:nvCxnSpPr>
            <p:spPr>
              <a:xfrm flipV="1">
                <a:off x="4357878" y="3766025"/>
                <a:ext cx="0" cy="13310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9" name="Gerader Verbinder 1578">
                <a:extLst>
                  <a:ext uri="{FF2B5EF4-FFF2-40B4-BE49-F238E27FC236}">
                    <a16:creationId xmlns:a16="http://schemas.microsoft.com/office/drawing/2014/main" id="{6B19392B-90A3-4484-A4FA-53F157DF8A9B}"/>
                  </a:ext>
                </a:extLst>
              </p:cNvPr>
              <p:cNvCxnSpPr>
                <a:cxnSpLocks/>
              </p:cNvCxnSpPr>
              <p:nvPr/>
            </p:nvCxnSpPr>
            <p:spPr>
              <a:xfrm flipV="1">
                <a:off x="4348148" y="3766025"/>
                <a:ext cx="0" cy="133341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0" name="Gerader Verbinder 1579">
                <a:extLst>
                  <a:ext uri="{FF2B5EF4-FFF2-40B4-BE49-F238E27FC236}">
                    <a16:creationId xmlns:a16="http://schemas.microsoft.com/office/drawing/2014/main" id="{22132010-A278-4F17-B46C-A6362758F18D}"/>
                  </a:ext>
                </a:extLst>
              </p:cNvPr>
              <p:cNvCxnSpPr>
                <a:cxnSpLocks/>
              </p:cNvCxnSpPr>
              <p:nvPr/>
            </p:nvCxnSpPr>
            <p:spPr>
              <a:xfrm flipV="1">
                <a:off x="4338418" y="3766025"/>
                <a:ext cx="0" cy="12810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1" name="Gerader Verbinder 1580">
                <a:extLst>
                  <a:ext uri="{FF2B5EF4-FFF2-40B4-BE49-F238E27FC236}">
                    <a16:creationId xmlns:a16="http://schemas.microsoft.com/office/drawing/2014/main" id="{AD74A906-13E9-4629-9984-3D2AC9531C3D}"/>
                  </a:ext>
                </a:extLst>
              </p:cNvPr>
              <p:cNvCxnSpPr>
                <a:cxnSpLocks/>
              </p:cNvCxnSpPr>
              <p:nvPr/>
            </p:nvCxnSpPr>
            <p:spPr>
              <a:xfrm flipV="1">
                <a:off x="4328688" y="3766025"/>
                <a:ext cx="0" cy="131436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2" name="Gerader Verbinder 1581">
                <a:extLst>
                  <a:ext uri="{FF2B5EF4-FFF2-40B4-BE49-F238E27FC236}">
                    <a16:creationId xmlns:a16="http://schemas.microsoft.com/office/drawing/2014/main" id="{C8BB88AA-42EF-4B6F-950C-099A8C3A1060}"/>
                  </a:ext>
                </a:extLst>
              </p:cNvPr>
              <p:cNvCxnSpPr>
                <a:cxnSpLocks/>
              </p:cNvCxnSpPr>
              <p:nvPr/>
            </p:nvCxnSpPr>
            <p:spPr>
              <a:xfrm flipV="1">
                <a:off x="4318958" y="3766025"/>
                <a:ext cx="0" cy="130960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3" name="Gerader Verbinder 1582">
                <a:extLst>
                  <a:ext uri="{FF2B5EF4-FFF2-40B4-BE49-F238E27FC236}">
                    <a16:creationId xmlns:a16="http://schemas.microsoft.com/office/drawing/2014/main" id="{6302EF5B-FC29-4372-A127-962C710D543C}"/>
                  </a:ext>
                </a:extLst>
              </p:cNvPr>
              <p:cNvCxnSpPr>
                <a:cxnSpLocks/>
              </p:cNvCxnSpPr>
              <p:nvPr/>
            </p:nvCxnSpPr>
            <p:spPr>
              <a:xfrm flipV="1">
                <a:off x="4309228" y="3766025"/>
                <a:ext cx="0" cy="12929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4" name="Gerader Verbinder 1583">
                <a:extLst>
                  <a:ext uri="{FF2B5EF4-FFF2-40B4-BE49-F238E27FC236}">
                    <a16:creationId xmlns:a16="http://schemas.microsoft.com/office/drawing/2014/main" id="{FA6AF2EF-1CB2-4AC1-A48A-2F2C8E124C90}"/>
                  </a:ext>
                </a:extLst>
              </p:cNvPr>
              <p:cNvCxnSpPr>
                <a:cxnSpLocks/>
              </p:cNvCxnSpPr>
              <p:nvPr/>
            </p:nvCxnSpPr>
            <p:spPr>
              <a:xfrm flipV="1">
                <a:off x="4299498" y="3766025"/>
                <a:ext cx="0" cy="130960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5" name="Gerader Verbinder 1584">
                <a:extLst>
                  <a:ext uri="{FF2B5EF4-FFF2-40B4-BE49-F238E27FC236}">
                    <a16:creationId xmlns:a16="http://schemas.microsoft.com/office/drawing/2014/main" id="{517C8472-DC05-48A9-88A1-8C63C398C78F}"/>
                  </a:ext>
                </a:extLst>
              </p:cNvPr>
              <p:cNvCxnSpPr>
                <a:cxnSpLocks/>
              </p:cNvCxnSpPr>
              <p:nvPr/>
            </p:nvCxnSpPr>
            <p:spPr>
              <a:xfrm flipV="1">
                <a:off x="4289768" y="3766025"/>
                <a:ext cx="0" cy="131674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6" name="Gerader Verbinder 1585">
                <a:extLst>
                  <a:ext uri="{FF2B5EF4-FFF2-40B4-BE49-F238E27FC236}">
                    <a16:creationId xmlns:a16="http://schemas.microsoft.com/office/drawing/2014/main" id="{5991746A-D6C9-4577-872C-E19450FB6BCF}"/>
                  </a:ext>
                </a:extLst>
              </p:cNvPr>
              <p:cNvCxnSpPr>
                <a:cxnSpLocks/>
              </p:cNvCxnSpPr>
              <p:nvPr/>
            </p:nvCxnSpPr>
            <p:spPr>
              <a:xfrm flipV="1">
                <a:off x="4280038" y="3766025"/>
                <a:ext cx="0" cy="13024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7" name="Gerader Verbinder 1586">
                <a:extLst>
                  <a:ext uri="{FF2B5EF4-FFF2-40B4-BE49-F238E27FC236}">
                    <a16:creationId xmlns:a16="http://schemas.microsoft.com/office/drawing/2014/main" id="{D51AEA76-6A49-4FEA-BD2C-E297DEAF47B5}"/>
                  </a:ext>
                </a:extLst>
              </p:cNvPr>
              <p:cNvCxnSpPr>
                <a:cxnSpLocks/>
              </p:cNvCxnSpPr>
              <p:nvPr/>
            </p:nvCxnSpPr>
            <p:spPr>
              <a:xfrm flipV="1">
                <a:off x="4270308" y="3766025"/>
                <a:ext cx="0" cy="130960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8" name="Gerader Verbinder 1587">
                <a:extLst>
                  <a:ext uri="{FF2B5EF4-FFF2-40B4-BE49-F238E27FC236}">
                    <a16:creationId xmlns:a16="http://schemas.microsoft.com/office/drawing/2014/main" id="{5446E639-4C43-4FA7-A6F0-95738FA2A901}"/>
                  </a:ext>
                </a:extLst>
              </p:cNvPr>
              <p:cNvCxnSpPr>
                <a:cxnSpLocks/>
              </p:cNvCxnSpPr>
              <p:nvPr/>
            </p:nvCxnSpPr>
            <p:spPr>
              <a:xfrm flipV="1">
                <a:off x="4260578" y="3766025"/>
                <a:ext cx="0" cy="13215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9" name="Gerader Verbinder 1588">
                <a:extLst>
                  <a:ext uri="{FF2B5EF4-FFF2-40B4-BE49-F238E27FC236}">
                    <a16:creationId xmlns:a16="http://schemas.microsoft.com/office/drawing/2014/main" id="{37141949-F62E-4221-AC93-479883056F24}"/>
                  </a:ext>
                </a:extLst>
              </p:cNvPr>
              <p:cNvCxnSpPr>
                <a:cxnSpLocks/>
              </p:cNvCxnSpPr>
              <p:nvPr/>
            </p:nvCxnSpPr>
            <p:spPr>
              <a:xfrm flipV="1">
                <a:off x="4250848" y="3766025"/>
                <a:ext cx="0" cy="13191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0" name="Gerader Verbinder 1589">
                <a:extLst>
                  <a:ext uri="{FF2B5EF4-FFF2-40B4-BE49-F238E27FC236}">
                    <a16:creationId xmlns:a16="http://schemas.microsoft.com/office/drawing/2014/main" id="{D1ABAA1A-CF60-4F76-9ADB-533A11A36B69}"/>
                  </a:ext>
                </a:extLst>
              </p:cNvPr>
              <p:cNvCxnSpPr>
                <a:cxnSpLocks/>
              </p:cNvCxnSpPr>
              <p:nvPr/>
            </p:nvCxnSpPr>
            <p:spPr>
              <a:xfrm flipV="1">
                <a:off x="4241118" y="3766025"/>
                <a:ext cx="0" cy="13215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1" name="Gerader Verbinder 1590">
                <a:extLst>
                  <a:ext uri="{FF2B5EF4-FFF2-40B4-BE49-F238E27FC236}">
                    <a16:creationId xmlns:a16="http://schemas.microsoft.com/office/drawing/2014/main" id="{2960F54A-D549-43B5-BF1B-27DE49162BE5}"/>
                  </a:ext>
                </a:extLst>
              </p:cNvPr>
              <p:cNvCxnSpPr>
                <a:cxnSpLocks/>
              </p:cNvCxnSpPr>
              <p:nvPr/>
            </p:nvCxnSpPr>
            <p:spPr>
              <a:xfrm flipV="1">
                <a:off x="4231388" y="3766025"/>
                <a:ext cx="0" cy="13215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2" name="Gerader Verbinder 1591">
                <a:extLst>
                  <a:ext uri="{FF2B5EF4-FFF2-40B4-BE49-F238E27FC236}">
                    <a16:creationId xmlns:a16="http://schemas.microsoft.com/office/drawing/2014/main" id="{E486EF63-294B-41AE-AE7A-C0C0B3D86002}"/>
                  </a:ext>
                </a:extLst>
              </p:cNvPr>
              <p:cNvCxnSpPr>
                <a:cxnSpLocks/>
              </p:cNvCxnSpPr>
              <p:nvPr/>
            </p:nvCxnSpPr>
            <p:spPr>
              <a:xfrm flipV="1">
                <a:off x="4221658" y="3766025"/>
                <a:ext cx="0" cy="13215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3" name="Gerader Verbinder 1592">
                <a:extLst>
                  <a:ext uri="{FF2B5EF4-FFF2-40B4-BE49-F238E27FC236}">
                    <a16:creationId xmlns:a16="http://schemas.microsoft.com/office/drawing/2014/main" id="{D5722BF9-B027-4FE4-8D43-BCA891BB674D}"/>
                  </a:ext>
                </a:extLst>
              </p:cNvPr>
              <p:cNvCxnSpPr>
                <a:cxnSpLocks/>
              </p:cNvCxnSpPr>
              <p:nvPr/>
            </p:nvCxnSpPr>
            <p:spPr>
              <a:xfrm flipV="1">
                <a:off x="4211928" y="3766025"/>
                <a:ext cx="0" cy="13215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4" name="Gerader Verbinder 1593">
                <a:extLst>
                  <a:ext uri="{FF2B5EF4-FFF2-40B4-BE49-F238E27FC236}">
                    <a16:creationId xmlns:a16="http://schemas.microsoft.com/office/drawing/2014/main" id="{D6733B7C-BBC3-49E6-B62C-B417C602A7FA}"/>
                  </a:ext>
                </a:extLst>
              </p:cNvPr>
              <p:cNvCxnSpPr>
                <a:cxnSpLocks/>
              </p:cNvCxnSpPr>
              <p:nvPr/>
            </p:nvCxnSpPr>
            <p:spPr>
              <a:xfrm flipV="1">
                <a:off x="4202198" y="3766025"/>
                <a:ext cx="0" cy="13215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5" name="Gerader Verbinder 1594">
                <a:extLst>
                  <a:ext uri="{FF2B5EF4-FFF2-40B4-BE49-F238E27FC236}">
                    <a16:creationId xmlns:a16="http://schemas.microsoft.com/office/drawing/2014/main" id="{7B7F80CB-A3E0-4711-ADE6-E83E4346708A}"/>
                  </a:ext>
                </a:extLst>
              </p:cNvPr>
              <p:cNvCxnSpPr>
                <a:cxnSpLocks/>
              </p:cNvCxnSpPr>
              <p:nvPr/>
            </p:nvCxnSpPr>
            <p:spPr>
              <a:xfrm flipV="1">
                <a:off x="4192468" y="3766025"/>
                <a:ext cx="0" cy="132150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6" name="Gerader Verbinder 1595">
                <a:extLst>
                  <a:ext uri="{FF2B5EF4-FFF2-40B4-BE49-F238E27FC236}">
                    <a16:creationId xmlns:a16="http://schemas.microsoft.com/office/drawing/2014/main" id="{38776FEE-722E-417C-98C9-CF3F924BD150}"/>
                  </a:ext>
                </a:extLst>
              </p:cNvPr>
              <p:cNvCxnSpPr>
                <a:cxnSpLocks/>
              </p:cNvCxnSpPr>
              <p:nvPr/>
            </p:nvCxnSpPr>
            <p:spPr>
              <a:xfrm flipV="1">
                <a:off x="4182738" y="3766025"/>
                <a:ext cx="0" cy="12929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7" name="Gerader Verbinder 1596">
                <a:extLst>
                  <a:ext uri="{FF2B5EF4-FFF2-40B4-BE49-F238E27FC236}">
                    <a16:creationId xmlns:a16="http://schemas.microsoft.com/office/drawing/2014/main" id="{CFE9F311-3593-4EE0-A11C-0AB7A86C0CD5}"/>
                  </a:ext>
                </a:extLst>
              </p:cNvPr>
              <p:cNvCxnSpPr>
                <a:cxnSpLocks/>
              </p:cNvCxnSpPr>
              <p:nvPr/>
            </p:nvCxnSpPr>
            <p:spPr>
              <a:xfrm flipV="1">
                <a:off x="4173008" y="3766025"/>
                <a:ext cx="0" cy="13215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8" name="Gerader Verbinder 1597">
                <a:extLst>
                  <a:ext uri="{FF2B5EF4-FFF2-40B4-BE49-F238E27FC236}">
                    <a16:creationId xmlns:a16="http://schemas.microsoft.com/office/drawing/2014/main" id="{27F5C446-00E5-4FBD-B252-70B2B6BE7923}"/>
                  </a:ext>
                </a:extLst>
              </p:cNvPr>
              <p:cNvCxnSpPr>
                <a:cxnSpLocks/>
              </p:cNvCxnSpPr>
              <p:nvPr/>
            </p:nvCxnSpPr>
            <p:spPr>
              <a:xfrm flipV="1">
                <a:off x="4163278" y="3766025"/>
                <a:ext cx="0" cy="13215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9" name="Gerader Verbinder 1598">
                <a:extLst>
                  <a:ext uri="{FF2B5EF4-FFF2-40B4-BE49-F238E27FC236}">
                    <a16:creationId xmlns:a16="http://schemas.microsoft.com/office/drawing/2014/main" id="{60E8AC35-9E0E-453A-AF1C-89C600EBB900}"/>
                  </a:ext>
                </a:extLst>
              </p:cNvPr>
              <p:cNvCxnSpPr>
                <a:cxnSpLocks/>
              </p:cNvCxnSpPr>
              <p:nvPr/>
            </p:nvCxnSpPr>
            <p:spPr>
              <a:xfrm flipV="1">
                <a:off x="4153548" y="3766025"/>
                <a:ext cx="0" cy="129293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00" name="Gerader Verbinder 1599">
                <a:extLst>
                  <a:ext uri="{FF2B5EF4-FFF2-40B4-BE49-F238E27FC236}">
                    <a16:creationId xmlns:a16="http://schemas.microsoft.com/office/drawing/2014/main" id="{1005A376-ABA8-421C-8147-1DA41EC96151}"/>
                  </a:ext>
                </a:extLst>
              </p:cNvPr>
              <p:cNvCxnSpPr>
                <a:cxnSpLocks/>
              </p:cNvCxnSpPr>
              <p:nvPr/>
            </p:nvCxnSpPr>
            <p:spPr>
              <a:xfrm flipV="1">
                <a:off x="4134088" y="3766025"/>
                <a:ext cx="0" cy="12929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01" name="Gerader Verbinder 1600">
                <a:extLst>
                  <a:ext uri="{FF2B5EF4-FFF2-40B4-BE49-F238E27FC236}">
                    <a16:creationId xmlns:a16="http://schemas.microsoft.com/office/drawing/2014/main" id="{1347A08D-FD76-4139-9607-F934422D9EF8}"/>
                  </a:ext>
                </a:extLst>
              </p:cNvPr>
              <p:cNvCxnSpPr>
                <a:cxnSpLocks/>
              </p:cNvCxnSpPr>
              <p:nvPr/>
            </p:nvCxnSpPr>
            <p:spPr>
              <a:xfrm flipV="1">
                <a:off x="4143818" y="3766025"/>
                <a:ext cx="0" cy="128341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02" name="Gerader Verbinder 1601">
                <a:extLst>
                  <a:ext uri="{FF2B5EF4-FFF2-40B4-BE49-F238E27FC236}">
                    <a16:creationId xmlns:a16="http://schemas.microsoft.com/office/drawing/2014/main" id="{6325F0DE-E28F-422B-8429-49771009F985}"/>
                  </a:ext>
                </a:extLst>
              </p:cNvPr>
              <p:cNvCxnSpPr>
                <a:cxnSpLocks/>
              </p:cNvCxnSpPr>
              <p:nvPr/>
            </p:nvCxnSpPr>
            <p:spPr>
              <a:xfrm flipV="1">
                <a:off x="4124358" y="3766025"/>
                <a:ext cx="0" cy="1283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03" name="Gerader Verbinder 1602">
                <a:extLst>
                  <a:ext uri="{FF2B5EF4-FFF2-40B4-BE49-F238E27FC236}">
                    <a16:creationId xmlns:a16="http://schemas.microsoft.com/office/drawing/2014/main" id="{2C3191ED-6FD2-4FBF-8510-72665AB1AA20}"/>
                  </a:ext>
                </a:extLst>
              </p:cNvPr>
              <p:cNvCxnSpPr>
                <a:cxnSpLocks/>
              </p:cNvCxnSpPr>
              <p:nvPr/>
            </p:nvCxnSpPr>
            <p:spPr>
              <a:xfrm flipV="1">
                <a:off x="4114628" y="3766025"/>
                <a:ext cx="0" cy="128341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41" name="Gerader Verbinder 2440">
                <a:extLst>
                  <a:ext uri="{FF2B5EF4-FFF2-40B4-BE49-F238E27FC236}">
                    <a16:creationId xmlns:a16="http://schemas.microsoft.com/office/drawing/2014/main" id="{511A10AD-1142-46CB-A952-B8CF9C3F91A2}"/>
                  </a:ext>
                </a:extLst>
              </p:cNvPr>
              <p:cNvCxnSpPr>
                <a:cxnSpLocks/>
              </p:cNvCxnSpPr>
              <p:nvPr/>
            </p:nvCxnSpPr>
            <p:spPr>
              <a:xfrm flipV="1">
                <a:off x="5253038" y="3766025"/>
                <a:ext cx="0" cy="14858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42" name="Gerader Verbinder 2441">
                <a:extLst>
                  <a:ext uri="{FF2B5EF4-FFF2-40B4-BE49-F238E27FC236}">
                    <a16:creationId xmlns:a16="http://schemas.microsoft.com/office/drawing/2014/main" id="{88C04DC6-6874-41DE-A3A5-BD1D74E8DFCA}"/>
                  </a:ext>
                </a:extLst>
              </p:cNvPr>
              <p:cNvCxnSpPr>
                <a:cxnSpLocks/>
              </p:cNvCxnSpPr>
              <p:nvPr/>
            </p:nvCxnSpPr>
            <p:spPr>
              <a:xfrm flipV="1">
                <a:off x="5243308" y="3766025"/>
                <a:ext cx="0" cy="148581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43" name="Gerader Verbinder 2442">
                <a:extLst>
                  <a:ext uri="{FF2B5EF4-FFF2-40B4-BE49-F238E27FC236}">
                    <a16:creationId xmlns:a16="http://schemas.microsoft.com/office/drawing/2014/main" id="{B3E8C352-02DD-4C77-A5C0-7ADD68E650F2}"/>
                  </a:ext>
                </a:extLst>
              </p:cNvPr>
              <p:cNvCxnSpPr>
                <a:cxnSpLocks/>
              </p:cNvCxnSpPr>
              <p:nvPr/>
            </p:nvCxnSpPr>
            <p:spPr>
              <a:xfrm flipV="1">
                <a:off x="5233578" y="3766025"/>
                <a:ext cx="0" cy="148819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44" name="Gerader Verbinder 2443">
                <a:extLst>
                  <a:ext uri="{FF2B5EF4-FFF2-40B4-BE49-F238E27FC236}">
                    <a16:creationId xmlns:a16="http://schemas.microsoft.com/office/drawing/2014/main" id="{89735C1C-8683-42CA-8DC0-882DF61EC47A}"/>
                  </a:ext>
                </a:extLst>
              </p:cNvPr>
              <p:cNvCxnSpPr>
                <a:cxnSpLocks/>
              </p:cNvCxnSpPr>
              <p:nvPr/>
            </p:nvCxnSpPr>
            <p:spPr>
              <a:xfrm flipV="1">
                <a:off x="5223848" y="3766025"/>
                <a:ext cx="0" cy="14834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45" name="Gerader Verbinder 2444">
                <a:extLst>
                  <a:ext uri="{FF2B5EF4-FFF2-40B4-BE49-F238E27FC236}">
                    <a16:creationId xmlns:a16="http://schemas.microsoft.com/office/drawing/2014/main" id="{5BEFEFF9-9BD3-4526-936A-7BD0BE21EDC2}"/>
                  </a:ext>
                </a:extLst>
              </p:cNvPr>
              <p:cNvCxnSpPr>
                <a:cxnSpLocks/>
              </p:cNvCxnSpPr>
              <p:nvPr/>
            </p:nvCxnSpPr>
            <p:spPr>
              <a:xfrm flipV="1">
                <a:off x="5214118" y="3766025"/>
                <a:ext cx="0" cy="148581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46" name="Gerader Verbinder 2445">
                <a:extLst>
                  <a:ext uri="{FF2B5EF4-FFF2-40B4-BE49-F238E27FC236}">
                    <a16:creationId xmlns:a16="http://schemas.microsoft.com/office/drawing/2014/main" id="{D90A3A90-E309-41BA-AF27-BA98F06C8714}"/>
                  </a:ext>
                </a:extLst>
              </p:cNvPr>
              <p:cNvCxnSpPr>
                <a:cxnSpLocks/>
              </p:cNvCxnSpPr>
              <p:nvPr/>
            </p:nvCxnSpPr>
            <p:spPr>
              <a:xfrm flipV="1">
                <a:off x="5204388" y="3766025"/>
                <a:ext cx="0" cy="148581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47" name="Gerader Verbinder 2446">
                <a:extLst>
                  <a:ext uri="{FF2B5EF4-FFF2-40B4-BE49-F238E27FC236}">
                    <a16:creationId xmlns:a16="http://schemas.microsoft.com/office/drawing/2014/main" id="{63D9F052-1E41-49D7-BB53-13E4B5510BB1}"/>
                  </a:ext>
                </a:extLst>
              </p:cNvPr>
              <p:cNvCxnSpPr>
                <a:cxnSpLocks/>
              </p:cNvCxnSpPr>
              <p:nvPr/>
            </p:nvCxnSpPr>
            <p:spPr>
              <a:xfrm flipV="1">
                <a:off x="5194658" y="3766025"/>
                <a:ext cx="0" cy="14631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48" name="Gerader Verbinder 2447">
                <a:extLst>
                  <a:ext uri="{FF2B5EF4-FFF2-40B4-BE49-F238E27FC236}">
                    <a16:creationId xmlns:a16="http://schemas.microsoft.com/office/drawing/2014/main" id="{7CFBD559-2B4F-4373-81DF-3BC3F36F6616}"/>
                  </a:ext>
                </a:extLst>
              </p:cNvPr>
              <p:cNvCxnSpPr>
                <a:cxnSpLocks/>
              </p:cNvCxnSpPr>
              <p:nvPr/>
            </p:nvCxnSpPr>
            <p:spPr>
              <a:xfrm flipV="1">
                <a:off x="5184928" y="3766025"/>
                <a:ext cx="0" cy="14631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49" name="Gerader Verbinder 2448">
                <a:extLst>
                  <a:ext uri="{FF2B5EF4-FFF2-40B4-BE49-F238E27FC236}">
                    <a16:creationId xmlns:a16="http://schemas.microsoft.com/office/drawing/2014/main" id="{5AD97A3A-C8B5-4FBF-B641-F855FDEFE629}"/>
                  </a:ext>
                </a:extLst>
              </p:cNvPr>
              <p:cNvCxnSpPr>
                <a:cxnSpLocks/>
              </p:cNvCxnSpPr>
              <p:nvPr/>
            </p:nvCxnSpPr>
            <p:spPr>
              <a:xfrm flipV="1">
                <a:off x="5175198" y="3766025"/>
                <a:ext cx="0" cy="14631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50" name="Gerader Verbinder 2449">
                <a:extLst>
                  <a:ext uri="{FF2B5EF4-FFF2-40B4-BE49-F238E27FC236}">
                    <a16:creationId xmlns:a16="http://schemas.microsoft.com/office/drawing/2014/main" id="{8E22DA0E-CB90-4B34-8BCE-40B63F78865B}"/>
                  </a:ext>
                </a:extLst>
              </p:cNvPr>
              <p:cNvCxnSpPr>
                <a:cxnSpLocks/>
              </p:cNvCxnSpPr>
              <p:nvPr/>
            </p:nvCxnSpPr>
            <p:spPr>
              <a:xfrm flipV="1">
                <a:off x="5165468" y="3766025"/>
                <a:ext cx="0" cy="149534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51" name="Gerader Verbinder 2450">
                <a:extLst>
                  <a:ext uri="{FF2B5EF4-FFF2-40B4-BE49-F238E27FC236}">
                    <a16:creationId xmlns:a16="http://schemas.microsoft.com/office/drawing/2014/main" id="{8B6EDA8F-B4F2-4AE1-9DB8-6BFA7A364B06}"/>
                  </a:ext>
                </a:extLst>
              </p:cNvPr>
              <p:cNvCxnSpPr>
                <a:cxnSpLocks/>
              </p:cNvCxnSpPr>
              <p:nvPr/>
            </p:nvCxnSpPr>
            <p:spPr>
              <a:xfrm flipV="1">
                <a:off x="5155738" y="3766025"/>
                <a:ext cx="0" cy="14631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52" name="Gerader Verbinder 2451">
                <a:extLst>
                  <a:ext uri="{FF2B5EF4-FFF2-40B4-BE49-F238E27FC236}">
                    <a16:creationId xmlns:a16="http://schemas.microsoft.com/office/drawing/2014/main" id="{DB003EC0-373E-480A-B4BD-AC201F32331A}"/>
                  </a:ext>
                </a:extLst>
              </p:cNvPr>
              <p:cNvCxnSpPr>
                <a:cxnSpLocks/>
              </p:cNvCxnSpPr>
              <p:nvPr/>
            </p:nvCxnSpPr>
            <p:spPr>
              <a:xfrm flipV="1">
                <a:off x="5146008" y="3766025"/>
                <a:ext cx="0" cy="14631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53" name="Gerader Verbinder 2452">
                <a:extLst>
                  <a:ext uri="{FF2B5EF4-FFF2-40B4-BE49-F238E27FC236}">
                    <a16:creationId xmlns:a16="http://schemas.microsoft.com/office/drawing/2014/main" id="{F1B71047-B103-449A-8FEC-CB02C55C3FB3}"/>
                  </a:ext>
                </a:extLst>
              </p:cNvPr>
              <p:cNvCxnSpPr>
                <a:cxnSpLocks/>
              </p:cNvCxnSpPr>
              <p:nvPr/>
            </p:nvCxnSpPr>
            <p:spPr>
              <a:xfrm flipV="1">
                <a:off x="5136278" y="3766025"/>
                <a:ext cx="0" cy="14631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54" name="Gerader Verbinder 2453">
                <a:extLst>
                  <a:ext uri="{FF2B5EF4-FFF2-40B4-BE49-F238E27FC236}">
                    <a16:creationId xmlns:a16="http://schemas.microsoft.com/office/drawing/2014/main" id="{FF789962-A19C-4D07-A276-D703B2800F3F}"/>
                  </a:ext>
                </a:extLst>
              </p:cNvPr>
              <p:cNvCxnSpPr>
                <a:cxnSpLocks/>
              </p:cNvCxnSpPr>
              <p:nvPr/>
            </p:nvCxnSpPr>
            <p:spPr>
              <a:xfrm flipV="1">
                <a:off x="5126548" y="3766025"/>
                <a:ext cx="0" cy="148819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55" name="Gerader Verbinder 2454">
                <a:extLst>
                  <a:ext uri="{FF2B5EF4-FFF2-40B4-BE49-F238E27FC236}">
                    <a16:creationId xmlns:a16="http://schemas.microsoft.com/office/drawing/2014/main" id="{DB334389-0CE4-4425-9768-A0F34FA4F291}"/>
                  </a:ext>
                </a:extLst>
              </p:cNvPr>
              <p:cNvCxnSpPr>
                <a:cxnSpLocks/>
              </p:cNvCxnSpPr>
              <p:nvPr/>
            </p:nvCxnSpPr>
            <p:spPr>
              <a:xfrm flipV="1">
                <a:off x="5116818" y="3766025"/>
                <a:ext cx="0" cy="14631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56" name="Gerader Verbinder 2455">
                <a:extLst>
                  <a:ext uri="{FF2B5EF4-FFF2-40B4-BE49-F238E27FC236}">
                    <a16:creationId xmlns:a16="http://schemas.microsoft.com/office/drawing/2014/main" id="{CD8CFB51-0417-47E0-BB7D-ED4A13E73210}"/>
                  </a:ext>
                </a:extLst>
              </p:cNvPr>
              <p:cNvCxnSpPr>
                <a:cxnSpLocks/>
              </p:cNvCxnSpPr>
              <p:nvPr/>
            </p:nvCxnSpPr>
            <p:spPr>
              <a:xfrm flipV="1">
                <a:off x="5107088" y="3766025"/>
                <a:ext cx="0" cy="14631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57" name="Gerader Verbinder 2456">
                <a:extLst>
                  <a:ext uri="{FF2B5EF4-FFF2-40B4-BE49-F238E27FC236}">
                    <a16:creationId xmlns:a16="http://schemas.microsoft.com/office/drawing/2014/main" id="{5087C121-BAEF-482D-A978-AE8600A6BC64}"/>
                  </a:ext>
                </a:extLst>
              </p:cNvPr>
              <p:cNvCxnSpPr>
                <a:cxnSpLocks/>
              </p:cNvCxnSpPr>
              <p:nvPr/>
            </p:nvCxnSpPr>
            <p:spPr>
              <a:xfrm flipV="1">
                <a:off x="5097358" y="3766025"/>
                <a:ext cx="0" cy="14631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58" name="Gerader Verbinder 2457">
                <a:extLst>
                  <a:ext uri="{FF2B5EF4-FFF2-40B4-BE49-F238E27FC236}">
                    <a16:creationId xmlns:a16="http://schemas.microsoft.com/office/drawing/2014/main" id="{D40192BE-5DCE-46F0-9074-7048F3980378}"/>
                  </a:ext>
                </a:extLst>
              </p:cNvPr>
              <p:cNvCxnSpPr>
                <a:cxnSpLocks/>
              </p:cNvCxnSpPr>
              <p:nvPr/>
            </p:nvCxnSpPr>
            <p:spPr>
              <a:xfrm flipV="1">
                <a:off x="5087628" y="3766025"/>
                <a:ext cx="0" cy="14631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59" name="Gerader Verbinder 2458">
                <a:extLst>
                  <a:ext uri="{FF2B5EF4-FFF2-40B4-BE49-F238E27FC236}">
                    <a16:creationId xmlns:a16="http://schemas.microsoft.com/office/drawing/2014/main" id="{07BC572A-C729-4547-846C-45ECA789CFFD}"/>
                  </a:ext>
                </a:extLst>
              </p:cNvPr>
              <p:cNvCxnSpPr>
                <a:cxnSpLocks/>
              </p:cNvCxnSpPr>
              <p:nvPr/>
            </p:nvCxnSpPr>
            <p:spPr>
              <a:xfrm flipV="1">
                <a:off x="5077898" y="3766025"/>
                <a:ext cx="0" cy="151677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0" name="Gerader Verbinder 2459">
                <a:extLst>
                  <a:ext uri="{FF2B5EF4-FFF2-40B4-BE49-F238E27FC236}">
                    <a16:creationId xmlns:a16="http://schemas.microsoft.com/office/drawing/2014/main" id="{6E5ACEC4-BA7E-4FD9-9417-B02975E036D5}"/>
                  </a:ext>
                </a:extLst>
              </p:cNvPr>
              <p:cNvCxnSpPr>
                <a:cxnSpLocks/>
              </p:cNvCxnSpPr>
              <p:nvPr/>
            </p:nvCxnSpPr>
            <p:spPr>
              <a:xfrm flipV="1">
                <a:off x="5068168" y="3766025"/>
                <a:ext cx="0" cy="15191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1" name="Gerader Verbinder 2460">
                <a:extLst>
                  <a:ext uri="{FF2B5EF4-FFF2-40B4-BE49-F238E27FC236}">
                    <a16:creationId xmlns:a16="http://schemas.microsoft.com/office/drawing/2014/main" id="{D573B21D-3CCC-4B93-B9BE-52F1EAFFCBB8}"/>
                  </a:ext>
                </a:extLst>
              </p:cNvPr>
              <p:cNvCxnSpPr>
                <a:cxnSpLocks/>
              </p:cNvCxnSpPr>
              <p:nvPr/>
            </p:nvCxnSpPr>
            <p:spPr>
              <a:xfrm flipV="1">
                <a:off x="5058438" y="3766025"/>
                <a:ext cx="0" cy="14631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2" name="Gerader Verbinder 2461">
                <a:extLst>
                  <a:ext uri="{FF2B5EF4-FFF2-40B4-BE49-F238E27FC236}">
                    <a16:creationId xmlns:a16="http://schemas.microsoft.com/office/drawing/2014/main" id="{1CCEEFBF-D93E-4ACF-9C3A-4525447754A9}"/>
                  </a:ext>
                </a:extLst>
              </p:cNvPr>
              <p:cNvCxnSpPr>
                <a:cxnSpLocks/>
              </p:cNvCxnSpPr>
              <p:nvPr/>
            </p:nvCxnSpPr>
            <p:spPr>
              <a:xfrm flipV="1">
                <a:off x="5048708" y="3766025"/>
                <a:ext cx="0" cy="14631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3" name="Gerader Verbinder 2462">
                <a:extLst>
                  <a:ext uri="{FF2B5EF4-FFF2-40B4-BE49-F238E27FC236}">
                    <a16:creationId xmlns:a16="http://schemas.microsoft.com/office/drawing/2014/main" id="{CFC79C98-7F51-4FEA-9ABA-C512EF532F49}"/>
                  </a:ext>
                </a:extLst>
              </p:cNvPr>
              <p:cNvCxnSpPr>
                <a:cxnSpLocks/>
              </p:cNvCxnSpPr>
              <p:nvPr/>
            </p:nvCxnSpPr>
            <p:spPr>
              <a:xfrm flipV="1">
                <a:off x="5038978" y="3766025"/>
                <a:ext cx="0" cy="143104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4" name="Gerader Verbinder 2463">
                <a:extLst>
                  <a:ext uri="{FF2B5EF4-FFF2-40B4-BE49-F238E27FC236}">
                    <a16:creationId xmlns:a16="http://schemas.microsoft.com/office/drawing/2014/main" id="{A754C327-D2AC-4103-B2E0-5B7630D25845}"/>
                  </a:ext>
                </a:extLst>
              </p:cNvPr>
              <p:cNvCxnSpPr>
                <a:cxnSpLocks/>
              </p:cNvCxnSpPr>
              <p:nvPr/>
            </p:nvCxnSpPr>
            <p:spPr>
              <a:xfrm flipV="1">
                <a:off x="5029248" y="3766025"/>
                <a:ext cx="0" cy="14262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5" name="Gerader Verbinder 2464">
                <a:extLst>
                  <a:ext uri="{FF2B5EF4-FFF2-40B4-BE49-F238E27FC236}">
                    <a16:creationId xmlns:a16="http://schemas.microsoft.com/office/drawing/2014/main" id="{9F92F700-F598-40B5-9D57-22A4A7CD722F}"/>
                  </a:ext>
                </a:extLst>
              </p:cNvPr>
              <p:cNvCxnSpPr>
                <a:cxnSpLocks/>
              </p:cNvCxnSpPr>
              <p:nvPr/>
            </p:nvCxnSpPr>
            <p:spPr>
              <a:xfrm flipV="1">
                <a:off x="5009788" y="3766025"/>
                <a:ext cx="0" cy="14381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6" name="Gerader Verbinder 2465">
                <a:extLst>
                  <a:ext uri="{FF2B5EF4-FFF2-40B4-BE49-F238E27FC236}">
                    <a16:creationId xmlns:a16="http://schemas.microsoft.com/office/drawing/2014/main" id="{B843EBB6-DD7F-4914-B1EC-81A0582F7E2C}"/>
                  </a:ext>
                </a:extLst>
              </p:cNvPr>
              <p:cNvCxnSpPr>
                <a:cxnSpLocks/>
              </p:cNvCxnSpPr>
              <p:nvPr/>
            </p:nvCxnSpPr>
            <p:spPr>
              <a:xfrm flipV="1">
                <a:off x="5019518" y="3766025"/>
                <a:ext cx="0" cy="14631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7" name="Gerader Verbinder 2466">
                <a:extLst>
                  <a:ext uri="{FF2B5EF4-FFF2-40B4-BE49-F238E27FC236}">
                    <a16:creationId xmlns:a16="http://schemas.microsoft.com/office/drawing/2014/main" id="{A74F57DB-4B39-46EE-958A-CF4553D9FEFC}"/>
                  </a:ext>
                </a:extLst>
              </p:cNvPr>
              <p:cNvCxnSpPr>
                <a:cxnSpLocks/>
              </p:cNvCxnSpPr>
              <p:nvPr/>
            </p:nvCxnSpPr>
            <p:spPr>
              <a:xfrm flipV="1">
                <a:off x="5000058" y="3766025"/>
                <a:ext cx="0" cy="14334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8" name="Gerader Verbinder 2467">
                <a:extLst>
                  <a:ext uri="{FF2B5EF4-FFF2-40B4-BE49-F238E27FC236}">
                    <a16:creationId xmlns:a16="http://schemas.microsoft.com/office/drawing/2014/main" id="{A48709CD-621F-4F68-8E78-4606E8D3952B}"/>
                  </a:ext>
                </a:extLst>
              </p:cNvPr>
              <p:cNvCxnSpPr>
                <a:cxnSpLocks/>
              </p:cNvCxnSpPr>
              <p:nvPr/>
            </p:nvCxnSpPr>
            <p:spPr>
              <a:xfrm flipV="1">
                <a:off x="4990328" y="3766025"/>
                <a:ext cx="0" cy="14381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85" name="Gerader Verbinder 3284">
                <a:extLst>
                  <a:ext uri="{FF2B5EF4-FFF2-40B4-BE49-F238E27FC236}">
                    <a16:creationId xmlns:a16="http://schemas.microsoft.com/office/drawing/2014/main" id="{C5EA74FC-5FC0-48A6-837B-E1AD6B5DB9D5}"/>
                  </a:ext>
                </a:extLst>
              </p:cNvPr>
              <p:cNvCxnSpPr>
                <a:cxnSpLocks/>
              </p:cNvCxnSpPr>
              <p:nvPr/>
            </p:nvCxnSpPr>
            <p:spPr>
              <a:xfrm flipV="1">
                <a:off x="4669238" y="3766025"/>
                <a:ext cx="0" cy="142390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86" name="Gerader Verbinder 3285">
                <a:extLst>
                  <a:ext uri="{FF2B5EF4-FFF2-40B4-BE49-F238E27FC236}">
                    <a16:creationId xmlns:a16="http://schemas.microsoft.com/office/drawing/2014/main" id="{9E8C17B6-B61B-4497-B26A-2260F50EB7DD}"/>
                  </a:ext>
                </a:extLst>
              </p:cNvPr>
              <p:cNvCxnSpPr>
                <a:cxnSpLocks/>
              </p:cNvCxnSpPr>
              <p:nvPr/>
            </p:nvCxnSpPr>
            <p:spPr>
              <a:xfrm flipV="1">
                <a:off x="4659508" y="3766025"/>
                <a:ext cx="0" cy="137151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87" name="Gerader Verbinder 3286">
                <a:extLst>
                  <a:ext uri="{FF2B5EF4-FFF2-40B4-BE49-F238E27FC236}">
                    <a16:creationId xmlns:a16="http://schemas.microsoft.com/office/drawing/2014/main" id="{0591269C-BF63-4C56-9268-ED126B17FF9E}"/>
                  </a:ext>
                </a:extLst>
              </p:cNvPr>
              <p:cNvCxnSpPr>
                <a:cxnSpLocks/>
              </p:cNvCxnSpPr>
              <p:nvPr/>
            </p:nvCxnSpPr>
            <p:spPr>
              <a:xfrm flipV="1">
                <a:off x="4649778" y="3766025"/>
                <a:ext cx="0" cy="13881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88" name="Gerader Verbinder 3287">
                <a:extLst>
                  <a:ext uri="{FF2B5EF4-FFF2-40B4-BE49-F238E27FC236}">
                    <a16:creationId xmlns:a16="http://schemas.microsoft.com/office/drawing/2014/main" id="{923DA7DA-3A6E-4E36-896F-95DA945AC2FB}"/>
                  </a:ext>
                </a:extLst>
              </p:cNvPr>
              <p:cNvCxnSpPr>
                <a:cxnSpLocks/>
              </p:cNvCxnSpPr>
              <p:nvPr/>
            </p:nvCxnSpPr>
            <p:spPr>
              <a:xfrm flipV="1">
                <a:off x="4640048" y="3766025"/>
                <a:ext cx="0" cy="140723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89" name="Gerader Verbinder 3288">
                <a:extLst>
                  <a:ext uri="{FF2B5EF4-FFF2-40B4-BE49-F238E27FC236}">
                    <a16:creationId xmlns:a16="http://schemas.microsoft.com/office/drawing/2014/main" id="{8944F347-7CC0-4D64-A8A1-1EC689119FEC}"/>
                  </a:ext>
                </a:extLst>
              </p:cNvPr>
              <p:cNvCxnSpPr>
                <a:cxnSpLocks/>
              </p:cNvCxnSpPr>
              <p:nvPr/>
            </p:nvCxnSpPr>
            <p:spPr>
              <a:xfrm flipV="1">
                <a:off x="4630318" y="3766025"/>
                <a:ext cx="0" cy="14048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90" name="Gerader Verbinder 3289">
                <a:extLst>
                  <a:ext uri="{FF2B5EF4-FFF2-40B4-BE49-F238E27FC236}">
                    <a16:creationId xmlns:a16="http://schemas.microsoft.com/office/drawing/2014/main" id="{BA317489-E243-4EDE-8754-E8C3DBE29720}"/>
                  </a:ext>
                </a:extLst>
              </p:cNvPr>
              <p:cNvCxnSpPr>
                <a:cxnSpLocks/>
              </p:cNvCxnSpPr>
              <p:nvPr/>
            </p:nvCxnSpPr>
            <p:spPr>
              <a:xfrm flipV="1">
                <a:off x="4620588" y="3766025"/>
                <a:ext cx="0" cy="139294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91" name="Gerader Verbinder 3290">
                <a:extLst>
                  <a:ext uri="{FF2B5EF4-FFF2-40B4-BE49-F238E27FC236}">
                    <a16:creationId xmlns:a16="http://schemas.microsoft.com/office/drawing/2014/main" id="{4390E256-1158-4E48-B3CE-DF1736FD4E86}"/>
                  </a:ext>
                </a:extLst>
              </p:cNvPr>
              <p:cNvCxnSpPr>
                <a:cxnSpLocks/>
              </p:cNvCxnSpPr>
              <p:nvPr/>
            </p:nvCxnSpPr>
            <p:spPr>
              <a:xfrm flipV="1">
                <a:off x="4610858" y="3766025"/>
                <a:ext cx="0" cy="139056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92" name="Gerader Verbinder 3291">
                <a:extLst>
                  <a:ext uri="{FF2B5EF4-FFF2-40B4-BE49-F238E27FC236}">
                    <a16:creationId xmlns:a16="http://schemas.microsoft.com/office/drawing/2014/main" id="{53994C11-7E9D-492A-AA52-A69E17F4D60D}"/>
                  </a:ext>
                </a:extLst>
              </p:cNvPr>
              <p:cNvCxnSpPr>
                <a:cxnSpLocks/>
              </p:cNvCxnSpPr>
              <p:nvPr/>
            </p:nvCxnSpPr>
            <p:spPr>
              <a:xfrm flipV="1">
                <a:off x="4601128" y="3766025"/>
                <a:ext cx="0" cy="136913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93" name="Gerader Verbinder 3292">
                <a:extLst>
                  <a:ext uri="{FF2B5EF4-FFF2-40B4-BE49-F238E27FC236}">
                    <a16:creationId xmlns:a16="http://schemas.microsoft.com/office/drawing/2014/main" id="{9837CBD2-6616-442C-AD1E-A4DC274BA6C3}"/>
                  </a:ext>
                </a:extLst>
              </p:cNvPr>
              <p:cNvCxnSpPr>
                <a:cxnSpLocks/>
              </p:cNvCxnSpPr>
              <p:nvPr/>
            </p:nvCxnSpPr>
            <p:spPr>
              <a:xfrm flipV="1">
                <a:off x="4591398" y="3766025"/>
                <a:ext cx="0" cy="13667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94" name="Gerader Verbinder 3293">
                <a:extLst>
                  <a:ext uri="{FF2B5EF4-FFF2-40B4-BE49-F238E27FC236}">
                    <a16:creationId xmlns:a16="http://schemas.microsoft.com/office/drawing/2014/main" id="{CDB708F5-4FCC-4718-97FA-1DD340206DE2}"/>
                  </a:ext>
                </a:extLst>
              </p:cNvPr>
              <p:cNvCxnSpPr>
                <a:cxnSpLocks/>
              </p:cNvCxnSpPr>
              <p:nvPr/>
            </p:nvCxnSpPr>
            <p:spPr>
              <a:xfrm flipV="1">
                <a:off x="4581668" y="3766025"/>
                <a:ext cx="0" cy="136913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95" name="Gerader Verbinder 3294">
                <a:extLst>
                  <a:ext uri="{FF2B5EF4-FFF2-40B4-BE49-F238E27FC236}">
                    <a16:creationId xmlns:a16="http://schemas.microsoft.com/office/drawing/2014/main" id="{96B18D5F-BD67-4708-B6B6-0DD6E811CAC8}"/>
                  </a:ext>
                </a:extLst>
              </p:cNvPr>
              <p:cNvCxnSpPr>
                <a:cxnSpLocks/>
              </p:cNvCxnSpPr>
              <p:nvPr/>
            </p:nvCxnSpPr>
            <p:spPr>
              <a:xfrm flipV="1">
                <a:off x="4571938" y="3766025"/>
                <a:ext cx="0" cy="139294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96" name="Gerader Verbinder 3295">
                <a:extLst>
                  <a:ext uri="{FF2B5EF4-FFF2-40B4-BE49-F238E27FC236}">
                    <a16:creationId xmlns:a16="http://schemas.microsoft.com/office/drawing/2014/main" id="{A2E0C95B-C489-4681-BB9F-7B1820EBF63D}"/>
                  </a:ext>
                </a:extLst>
              </p:cNvPr>
              <p:cNvCxnSpPr>
                <a:cxnSpLocks/>
              </p:cNvCxnSpPr>
              <p:nvPr/>
            </p:nvCxnSpPr>
            <p:spPr>
              <a:xfrm flipV="1">
                <a:off x="4562208" y="3766025"/>
                <a:ext cx="0" cy="139056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97" name="Gerader Verbinder 3296">
                <a:extLst>
                  <a:ext uri="{FF2B5EF4-FFF2-40B4-BE49-F238E27FC236}">
                    <a16:creationId xmlns:a16="http://schemas.microsoft.com/office/drawing/2014/main" id="{2F772727-214B-46D4-B160-1C304D48D39F}"/>
                  </a:ext>
                </a:extLst>
              </p:cNvPr>
              <p:cNvCxnSpPr>
                <a:cxnSpLocks/>
              </p:cNvCxnSpPr>
              <p:nvPr/>
            </p:nvCxnSpPr>
            <p:spPr>
              <a:xfrm flipV="1">
                <a:off x="4552478" y="3766025"/>
                <a:ext cx="0" cy="13786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98" name="Gerader Verbinder 3297">
                <a:extLst>
                  <a:ext uri="{FF2B5EF4-FFF2-40B4-BE49-F238E27FC236}">
                    <a16:creationId xmlns:a16="http://schemas.microsoft.com/office/drawing/2014/main" id="{E965BE30-A3F1-4221-AEC1-C8E0815E3854}"/>
                  </a:ext>
                </a:extLst>
              </p:cNvPr>
              <p:cNvCxnSpPr>
                <a:cxnSpLocks/>
              </p:cNvCxnSpPr>
              <p:nvPr/>
            </p:nvCxnSpPr>
            <p:spPr>
              <a:xfrm flipV="1">
                <a:off x="4542748" y="3766025"/>
                <a:ext cx="0" cy="136913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99" name="Gerader Verbinder 3298">
                <a:extLst>
                  <a:ext uri="{FF2B5EF4-FFF2-40B4-BE49-F238E27FC236}">
                    <a16:creationId xmlns:a16="http://schemas.microsoft.com/office/drawing/2014/main" id="{C00C3E6B-58A4-4894-A05C-F54EA867B8F6}"/>
                  </a:ext>
                </a:extLst>
              </p:cNvPr>
              <p:cNvCxnSpPr>
                <a:cxnSpLocks/>
              </p:cNvCxnSpPr>
              <p:nvPr/>
            </p:nvCxnSpPr>
            <p:spPr>
              <a:xfrm flipV="1">
                <a:off x="4533018" y="3766025"/>
                <a:ext cx="0" cy="137389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00" name="Gerader Verbinder 3299">
                <a:extLst>
                  <a:ext uri="{FF2B5EF4-FFF2-40B4-BE49-F238E27FC236}">
                    <a16:creationId xmlns:a16="http://schemas.microsoft.com/office/drawing/2014/main" id="{78F10329-6C95-44E2-B7D3-253F33B0E4BB}"/>
                  </a:ext>
                </a:extLst>
              </p:cNvPr>
              <p:cNvCxnSpPr>
                <a:cxnSpLocks/>
              </p:cNvCxnSpPr>
              <p:nvPr/>
            </p:nvCxnSpPr>
            <p:spPr>
              <a:xfrm flipV="1">
                <a:off x="4523288" y="3766025"/>
                <a:ext cx="0" cy="13619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01" name="Gerader Verbinder 3300">
                <a:extLst>
                  <a:ext uri="{FF2B5EF4-FFF2-40B4-BE49-F238E27FC236}">
                    <a16:creationId xmlns:a16="http://schemas.microsoft.com/office/drawing/2014/main" id="{97229E06-0AE1-4F38-A20C-BF1B3F1FD555}"/>
                  </a:ext>
                </a:extLst>
              </p:cNvPr>
              <p:cNvCxnSpPr>
                <a:cxnSpLocks/>
              </p:cNvCxnSpPr>
              <p:nvPr/>
            </p:nvCxnSpPr>
            <p:spPr>
              <a:xfrm flipV="1">
                <a:off x="4513558" y="3766025"/>
                <a:ext cx="0" cy="13667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02" name="Gerader Verbinder 3301">
                <a:extLst>
                  <a:ext uri="{FF2B5EF4-FFF2-40B4-BE49-F238E27FC236}">
                    <a16:creationId xmlns:a16="http://schemas.microsoft.com/office/drawing/2014/main" id="{52E2E75D-D858-4E16-B475-3BA6AD3C38E3}"/>
                  </a:ext>
                </a:extLst>
              </p:cNvPr>
              <p:cNvCxnSpPr>
                <a:cxnSpLocks/>
              </p:cNvCxnSpPr>
              <p:nvPr/>
            </p:nvCxnSpPr>
            <p:spPr>
              <a:xfrm flipV="1">
                <a:off x="4503828" y="3766025"/>
                <a:ext cx="0" cy="13596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03" name="Gerader Verbinder 3302">
                <a:extLst>
                  <a:ext uri="{FF2B5EF4-FFF2-40B4-BE49-F238E27FC236}">
                    <a16:creationId xmlns:a16="http://schemas.microsoft.com/office/drawing/2014/main" id="{441FBF87-4EE4-49E3-AE6A-C3F84D153BAE}"/>
                  </a:ext>
                </a:extLst>
              </p:cNvPr>
              <p:cNvCxnSpPr>
                <a:cxnSpLocks/>
              </p:cNvCxnSpPr>
              <p:nvPr/>
            </p:nvCxnSpPr>
            <p:spPr>
              <a:xfrm flipV="1">
                <a:off x="4494098" y="3766025"/>
                <a:ext cx="0" cy="133579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04" name="Gerader Verbinder 3303">
                <a:extLst>
                  <a:ext uri="{FF2B5EF4-FFF2-40B4-BE49-F238E27FC236}">
                    <a16:creationId xmlns:a16="http://schemas.microsoft.com/office/drawing/2014/main" id="{AA0C2EF4-A199-4A98-89F6-CF25091289E8}"/>
                  </a:ext>
                </a:extLst>
              </p:cNvPr>
              <p:cNvCxnSpPr>
                <a:cxnSpLocks/>
              </p:cNvCxnSpPr>
              <p:nvPr/>
            </p:nvCxnSpPr>
            <p:spPr>
              <a:xfrm flipV="1">
                <a:off x="4484368" y="3766025"/>
                <a:ext cx="0" cy="133579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05" name="Gerader Verbinder 3304">
                <a:extLst>
                  <a:ext uri="{FF2B5EF4-FFF2-40B4-BE49-F238E27FC236}">
                    <a16:creationId xmlns:a16="http://schemas.microsoft.com/office/drawing/2014/main" id="{D349A4CA-6D7B-4CFD-B7EC-09D1B96B97DC}"/>
                  </a:ext>
                </a:extLst>
              </p:cNvPr>
              <p:cNvCxnSpPr>
                <a:cxnSpLocks/>
              </p:cNvCxnSpPr>
              <p:nvPr/>
            </p:nvCxnSpPr>
            <p:spPr>
              <a:xfrm flipV="1">
                <a:off x="4474638" y="3766025"/>
                <a:ext cx="0" cy="13357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06" name="Gerader Verbinder 3305">
                <a:extLst>
                  <a:ext uri="{FF2B5EF4-FFF2-40B4-BE49-F238E27FC236}">
                    <a16:creationId xmlns:a16="http://schemas.microsoft.com/office/drawing/2014/main" id="{6F01C161-9FCE-4343-8136-CC21508DCC86}"/>
                  </a:ext>
                </a:extLst>
              </p:cNvPr>
              <p:cNvCxnSpPr>
                <a:cxnSpLocks/>
              </p:cNvCxnSpPr>
              <p:nvPr/>
            </p:nvCxnSpPr>
            <p:spPr>
              <a:xfrm flipV="1">
                <a:off x="4455178" y="3766025"/>
                <a:ext cx="0" cy="13357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07" name="Gerader Verbinder 3306">
                <a:extLst>
                  <a:ext uri="{FF2B5EF4-FFF2-40B4-BE49-F238E27FC236}">
                    <a16:creationId xmlns:a16="http://schemas.microsoft.com/office/drawing/2014/main" id="{CC899798-36C6-4337-8640-C00A2B708185}"/>
                  </a:ext>
                </a:extLst>
              </p:cNvPr>
              <p:cNvCxnSpPr>
                <a:cxnSpLocks/>
              </p:cNvCxnSpPr>
              <p:nvPr/>
            </p:nvCxnSpPr>
            <p:spPr>
              <a:xfrm flipV="1">
                <a:off x="4464908" y="3766025"/>
                <a:ext cx="0" cy="133580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08" name="Gerader Verbinder 3307">
                <a:extLst>
                  <a:ext uri="{FF2B5EF4-FFF2-40B4-BE49-F238E27FC236}">
                    <a16:creationId xmlns:a16="http://schemas.microsoft.com/office/drawing/2014/main" id="{1352F307-9917-41B7-A8C2-C2568D613E93}"/>
                  </a:ext>
                </a:extLst>
              </p:cNvPr>
              <p:cNvCxnSpPr>
                <a:cxnSpLocks/>
              </p:cNvCxnSpPr>
              <p:nvPr/>
            </p:nvCxnSpPr>
            <p:spPr>
              <a:xfrm flipV="1">
                <a:off x="4445448" y="3766025"/>
                <a:ext cx="0" cy="13358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85" name="Gerader Verbinder 3984">
                <a:extLst>
                  <a:ext uri="{FF2B5EF4-FFF2-40B4-BE49-F238E27FC236}">
                    <a16:creationId xmlns:a16="http://schemas.microsoft.com/office/drawing/2014/main" id="{CE3FCC94-5AE6-46DA-AD96-71B54952C5E5}"/>
                  </a:ext>
                </a:extLst>
              </p:cNvPr>
              <p:cNvCxnSpPr>
                <a:cxnSpLocks/>
              </p:cNvCxnSpPr>
              <p:nvPr/>
            </p:nvCxnSpPr>
            <p:spPr>
              <a:xfrm flipV="1">
                <a:off x="4396798" y="3766025"/>
                <a:ext cx="0" cy="13215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86" name="Gerader Verbinder 3985">
                <a:extLst>
                  <a:ext uri="{FF2B5EF4-FFF2-40B4-BE49-F238E27FC236}">
                    <a16:creationId xmlns:a16="http://schemas.microsoft.com/office/drawing/2014/main" id="{9DC55BDD-635E-4602-B987-61C516F525EA}"/>
                  </a:ext>
                </a:extLst>
              </p:cNvPr>
              <p:cNvCxnSpPr>
                <a:cxnSpLocks/>
              </p:cNvCxnSpPr>
              <p:nvPr/>
            </p:nvCxnSpPr>
            <p:spPr>
              <a:xfrm flipV="1">
                <a:off x="4406528" y="3766025"/>
                <a:ext cx="0" cy="13215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87" name="Gerader Verbinder 3986">
                <a:extLst>
                  <a:ext uri="{FF2B5EF4-FFF2-40B4-BE49-F238E27FC236}">
                    <a16:creationId xmlns:a16="http://schemas.microsoft.com/office/drawing/2014/main" id="{8608AD8D-CCFF-44F4-A3E8-69AF4978ED37}"/>
                  </a:ext>
                </a:extLst>
              </p:cNvPr>
              <p:cNvCxnSpPr>
                <a:cxnSpLocks/>
              </p:cNvCxnSpPr>
              <p:nvPr/>
            </p:nvCxnSpPr>
            <p:spPr>
              <a:xfrm flipV="1">
                <a:off x="4435718" y="3766025"/>
                <a:ext cx="0" cy="133699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88" name="Gerader Verbinder 3987">
                <a:extLst>
                  <a:ext uri="{FF2B5EF4-FFF2-40B4-BE49-F238E27FC236}">
                    <a16:creationId xmlns:a16="http://schemas.microsoft.com/office/drawing/2014/main" id="{B54A8A80-A19B-4EA1-9D7E-571773F6ACBF}"/>
                  </a:ext>
                </a:extLst>
              </p:cNvPr>
              <p:cNvCxnSpPr>
                <a:cxnSpLocks/>
              </p:cNvCxnSpPr>
              <p:nvPr/>
            </p:nvCxnSpPr>
            <p:spPr>
              <a:xfrm flipV="1">
                <a:off x="4425988" y="3766025"/>
                <a:ext cx="0" cy="133699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93" name="Gerader Verbinder 3992">
                <a:extLst>
                  <a:ext uri="{FF2B5EF4-FFF2-40B4-BE49-F238E27FC236}">
                    <a16:creationId xmlns:a16="http://schemas.microsoft.com/office/drawing/2014/main" id="{C4BEE7B1-BCC1-4041-B205-E403F120F8DD}"/>
                  </a:ext>
                </a:extLst>
              </p:cNvPr>
              <p:cNvCxnSpPr>
                <a:cxnSpLocks/>
              </p:cNvCxnSpPr>
              <p:nvPr/>
            </p:nvCxnSpPr>
            <p:spPr>
              <a:xfrm flipV="1">
                <a:off x="4416258" y="3766025"/>
                <a:ext cx="0" cy="133699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95" name="Gerader Verbinder 3994">
                <a:extLst>
                  <a:ext uri="{FF2B5EF4-FFF2-40B4-BE49-F238E27FC236}">
                    <a16:creationId xmlns:a16="http://schemas.microsoft.com/office/drawing/2014/main" id="{EFB3374D-762E-485F-BA38-45ED2E06A68B}"/>
                  </a:ext>
                </a:extLst>
              </p:cNvPr>
              <p:cNvCxnSpPr>
                <a:cxnSpLocks/>
              </p:cNvCxnSpPr>
              <p:nvPr/>
            </p:nvCxnSpPr>
            <p:spPr>
              <a:xfrm flipV="1">
                <a:off x="3102708" y="3766025"/>
                <a:ext cx="0" cy="108696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96" name="Gerader Verbinder 3995">
                <a:extLst>
                  <a:ext uri="{FF2B5EF4-FFF2-40B4-BE49-F238E27FC236}">
                    <a16:creationId xmlns:a16="http://schemas.microsoft.com/office/drawing/2014/main" id="{B666F827-EDC1-4742-BA40-C049BED00C3A}"/>
                  </a:ext>
                </a:extLst>
              </p:cNvPr>
              <p:cNvCxnSpPr>
                <a:cxnSpLocks/>
              </p:cNvCxnSpPr>
              <p:nvPr/>
            </p:nvCxnSpPr>
            <p:spPr>
              <a:xfrm flipV="1">
                <a:off x="3092978" y="3766025"/>
                <a:ext cx="0" cy="1063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97" name="Gerader Verbinder 3996">
                <a:extLst>
                  <a:ext uri="{FF2B5EF4-FFF2-40B4-BE49-F238E27FC236}">
                    <a16:creationId xmlns:a16="http://schemas.microsoft.com/office/drawing/2014/main" id="{DF48304F-2D12-48FC-8D13-E28AFF74F56A}"/>
                  </a:ext>
                </a:extLst>
              </p:cNvPr>
              <p:cNvCxnSpPr>
                <a:cxnSpLocks/>
              </p:cNvCxnSpPr>
              <p:nvPr/>
            </p:nvCxnSpPr>
            <p:spPr>
              <a:xfrm flipV="1">
                <a:off x="3083248" y="3766025"/>
                <a:ext cx="0" cy="1063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98" name="Gerader Verbinder 3997">
                <a:extLst>
                  <a:ext uri="{FF2B5EF4-FFF2-40B4-BE49-F238E27FC236}">
                    <a16:creationId xmlns:a16="http://schemas.microsoft.com/office/drawing/2014/main" id="{668680E1-7CBE-456D-8F44-FC088F57A29A}"/>
                  </a:ext>
                </a:extLst>
              </p:cNvPr>
              <p:cNvCxnSpPr>
                <a:cxnSpLocks/>
              </p:cNvCxnSpPr>
              <p:nvPr/>
            </p:nvCxnSpPr>
            <p:spPr>
              <a:xfrm flipV="1">
                <a:off x="3073518" y="3766025"/>
                <a:ext cx="0" cy="10631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99" name="Gerader Verbinder 3998">
                <a:extLst>
                  <a:ext uri="{FF2B5EF4-FFF2-40B4-BE49-F238E27FC236}">
                    <a16:creationId xmlns:a16="http://schemas.microsoft.com/office/drawing/2014/main" id="{7BFE8A70-9DD1-49C9-9099-9BF932D7A298}"/>
                  </a:ext>
                </a:extLst>
              </p:cNvPr>
              <p:cNvCxnSpPr>
                <a:cxnSpLocks/>
              </p:cNvCxnSpPr>
              <p:nvPr/>
            </p:nvCxnSpPr>
            <p:spPr>
              <a:xfrm flipV="1">
                <a:off x="3063788" y="3766025"/>
                <a:ext cx="0" cy="10631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00" name="Gerader Verbinder 3999">
                <a:extLst>
                  <a:ext uri="{FF2B5EF4-FFF2-40B4-BE49-F238E27FC236}">
                    <a16:creationId xmlns:a16="http://schemas.microsoft.com/office/drawing/2014/main" id="{0BC4D7B6-DBAD-4319-BF3D-75E617F23191}"/>
                  </a:ext>
                </a:extLst>
              </p:cNvPr>
              <p:cNvCxnSpPr>
                <a:cxnSpLocks/>
              </p:cNvCxnSpPr>
              <p:nvPr/>
            </p:nvCxnSpPr>
            <p:spPr>
              <a:xfrm flipV="1">
                <a:off x="3054058" y="3766025"/>
                <a:ext cx="0" cy="10631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01" name="Gerader Verbinder 4000">
                <a:extLst>
                  <a:ext uri="{FF2B5EF4-FFF2-40B4-BE49-F238E27FC236}">
                    <a16:creationId xmlns:a16="http://schemas.microsoft.com/office/drawing/2014/main" id="{D91AC8CD-29AA-417E-A7BA-1A441B3CB607}"/>
                  </a:ext>
                </a:extLst>
              </p:cNvPr>
              <p:cNvCxnSpPr>
                <a:cxnSpLocks/>
              </p:cNvCxnSpPr>
              <p:nvPr/>
            </p:nvCxnSpPr>
            <p:spPr>
              <a:xfrm flipV="1">
                <a:off x="3044328" y="3766025"/>
                <a:ext cx="0" cy="10631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02" name="Gerader Verbinder 4001">
                <a:extLst>
                  <a:ext uri="{FF2B5EF4-FFF2-40B4-BE49-F238E27FC236}">
                    <a16:creationId xmlns:a16="http://schemas.microsoft.com/office/drawing/2014/main" id="{363B7CEE-3A36-4594-BD5C-26FE66A97A5A}"/>
                  </a:ext>
                </a:extLst>
              </p:cNvPr>
              <p:cNvCxnSpPr>
                <a:cxnSpLocks/>
              </p:cNvCxnSpPr>
              <p:nvPr/>
            </p:nvCxnSpPr>
            <p:spPr>
              <a:xfrm flipV="1">
                <a:off x="3034598" y="3766025"/>
                <a:ext cx="0" cy="106315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03" name="Gerader Verbinder 4002">
                <a:extLst>
                  <a:ext uri="{FF2B5EF4-FFF2-40B4-BE49-F238E27FC236}">
                    <a16:creationId xmlns:a16="http://schemas.microsoft.com/office/drawing/2014/main" id="{F64D4102-1B68-4D50-B62F-65D6A14CB9B8}"/>
                  </a:ext>
                </a:extLst>
              </p:cNvPr>
              <p:cNvCxnSpPr>
                <a:cxnSpLocks/>
              </p:cNvCxnSpPr>
              <p:nvPr/>
            </p:nvCxnSpPr>
            <p:spPr>
              <a:xfrm flipV="1">
                <a:off x="3024868" y="3766025"/>
                <a:ext cx="0" cy="1063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04" name="Gerader Verbinder 4003">
                <a:extLst>
                  <a:ext uri="{FF2B5EF4-FFF2-40B4-BE49-F238E27FC236}">
                    <a16:creationId xmlns:a16="http://schemas.microsoft.com/office/drawing/2014/main" id="{2AB1B62C-D000-41E9-9C73-7AA7B058A4BA}"/>
                  </a:ext>
                </a:extLst>
              </p:cNvPr>
              <p:cNvCxnSpPr>
                <a:cxnSpLocks/>
              </p:cNvCxnSpPr>
              <p:nvPr/>
            </p:nvCxnSpPr>
            <p:spPr>
              <a:xfrm flipV="1">
                <a:off x="3015138" y="3766025"/>
                <a:ext cx="0" cy="10893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05" name="Gerader Verbinder 4004">
                <a:extLst>
                  <a:ext uri="{FF2B5EF4-FFF2-40B4-BE49-F238E27FC236}">
                    <a16:creationId xmlns:a16="http://schemas.microsoft.com/office/drawing/2014/main" id="{B0EA915A-CEE1-4062-92D7-71495CB12C1D}"/>
                  </a:ext>
                </a:extLst>
              </p:cNvPr>
              <p:cNvCxnSpPr>
                <a:cxnSpLocks/>
              </p:cNvCxnSpPr>
              <p:nvPr/>
            </p:nvCxnSpPr>
            <p:spPr>
              <a:xfrm flipV="1">
                <a:off x="3005408" y="3766025"/>
                <a:ext cx="0" cy="106315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06" name="Gerader Verbinder 4005">
                <a:extLst>
                  <a:ext uri="{FF2B5EF4-FFF2-40B4-BE49-F238E27FC236}">
                    <a16:creationId xmlns:a16="http://schemas.microsoft.com/office/drawing/2014/main" id="{F8EED47C-6404-4BA3-9C8D-C4665F551907}"/>
                  </a:ext>
                </a:extLst>
              </p:cNvPr>
              <p:cNvCxnSpPr>
                <a:cxnSpLocks/>
              </p:cNvCxnSpPr>
              <p:nvPr/>
            </p:nvCxnSpPr>
            <p:spPr>
              <a:xfrm flipV="1">
                <a:off x="2995678" y="3766025"/>
                <a:ext cx="0" cy="10631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07" name="Gerader Verbinder 4006">
                <a:extLst>
                  <a:ext uri="{FF2B5EF4-FFF2-40B4-BE49-F238E27FC236}">
                    <a16:creationId xmlns:a16="http://schemas.microsoft.com/office/drawing/2014/main" id="{E967D231-6726-4EC1-9013-AF18B4A6FD69}"/>
                  </a:ext>
                </a:extLst>
              </p:cNvPr>
              <p:cNvCxnSpPr>
                <a:cxnSpLocks/>
              </p:cNvCxnSpPr>
              <p:nvPr/>
            </p:nvCxnSpPr>
            <p:spPr>
              <a:xfrm flipV="1">
                <a:off x="2985948" y="3766025"/>
                <a:ext cx="0" cy="105600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08" name="Gerader Verbinder 4007">
                <a:extLst>
                  <a:ext uri="{FF2B5EF4-FFF2-40B4-BE49-F238E27FC236}">
                    <a16:creationId xmlns:a16="http://schemas.microsoft.com/office/drawing/2014/main" id="{A6E2E99E-C012-4D5C-AB9C-0F92D80CF65E}"/>
                  </a:ext>
                </a:extLst>
              </p:cNvPr>
              <p:cNvCxnSpPr>
                <a:cxnSpLocks/>
              </p:cNvCxnSpPr>
              <p:nvPr/>
            </p:nvCxnSpPr>
            <p:spPr>
              <a:xfrm flipV="1">
                <a:off x="2976218" y="3766025"/>
                <a:ext cx="0" cy="1063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09" name="Gerader Verbinder 4008">
                <a:extLst>
                  <a:ext uri="{FF2B5EF4-FFF2-40B4-BE49-F238E27FC236}">
                    <a16:creationId xmlns:a16="http://schemas.microsoft.com/office/drawing/2014/main" id="{F130EFF9-001F-456A-9F28-E059CC7B54F2}"/>
                  </a:ext>
                </a:extLst>
              </p:cNvPr>
              <p:cNvCxnSpPr>
                <a:cxnSpLocks/>
              </p:cNvCxnSpPr>
              <p:nvPr/>
            </p:nvCxnSpPr>
            <p:spPr>
              <a:xfrm flipV="1">
                <a:off x="2966488" y="3766025"/>
                <a:ext cx="0" cy="10655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10" name="Gerader Verbinder 4009">
                <a:extLst>
                  <a:ext uri="{FF2B5EF4-FFF2-40B4-BE49-F238E27FC236}">
                    <a16:creationId xmlns:a16="http://schemas.microsoft.com/office/drawing/2014/main" id="{E832615B-8852-4ACD-A93A-D6CA35FEC278}"/>
                  </a:ext>
                </a:extLst>
              </p:cNvPr>
              <p:cNvCxnSpPr>
                <a:cxnSpLocks/>
              </p:cNvCxnSpPr>
              <p:nvPr/>
            </p:nvCxnSpPr>
            <p:spPr>
              <a:xfrm flipV="1">
                <a:off x="2956758" y="3766025"/>
                <a:ext cx="0" cy="1063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11" name="Gerader Verbinder 4010">
                <a:extLst>
                  <a:ext uri="{FF2B5EF4-FFF2-40B4-BE49-F238E27FC236}">
                    <a16:creationId xmlns:a16="http://schemas.microsoft.com/office/drawing/2014/main" id="{B7F2A39D-D0F7-49A4-94FB-682F12101F5E}"/>
                  </a:ext>
                </a:extLst>
              </p:cNvPr>
              <p:cNvCxnSpPr>
                <a:cxnSpLocks/>
              </p:cNvCxnSpPr>
              <p:nvPr/>
            </p:nvCxnSpPr>
            <p:spPr>
              <a:xfrm flipV="1">
                <a:off x="2947028" y="3766025"/>
                <a:ext cx="0" cy="10607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12" name="Gerader Verbinder 4011">
                <a:extLst>
                  <a:ext uri="{FF2B5EF4-FFF2-40B4-BE49-F238E27FC236}">
                    <a16:creationId xmlns:a16="http://schemas.microsoft.com/office/drawing/2014/main" id="{BE04BF67-AFDC-40DB-AF12-B94F847E8B64}"/>
                  </a:ext>
                </a:extLst>
              </p:cNvPr>
              <p:cNvCxnSpPr>
                <a:cxnSpLocks/>
              </p:cNvCxnSpPr>
              <p:nvPr/>
            </p:nvCxnSpPr>
            <p:spPr>
              <a:xfrm flipV="1">
                <a:off x="2937298" y="3766025"/>
                <a:ext cx="0" cy="10583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13" name="Gerader Verbinder 4012">
                <a:extLst>
                  <a:ext uri="{FF2B5EF4-FFF2-40B4-BE49-F238E27FC236}">
                    <a16:creationId xmlns:a16="http://schemas.microsoft.com/office/drawing/2014/main" id="{B52EB9DD-579D-474B-BC18-69D83EA5D5AD}"/>
                  </a:ext>
                </a:extLst>
              </p:cNvPr>
              <p:cNvCxnSpPr>
                <a:cxnSpLocks/>
              </p:cNvCxnSpPr>
              <p:nvPr/>
            </p:nvCxnSpPr>
            <p:spPr>
              <a:xfrm flipV="1">
                <a:off x="2927568" y="3766025"/>
                <a:ext cx="0" cy="103219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14" name="Gerader Verbinder 4013">
                <a:extLst>
                  <a:ext uri="{FF2B5EF4-FFF2-40B4-BE49-F238E27FC236}">
                    <a16:creationId xmlns:a16="http://schemas.microsoft.com/office/drawing/2014/main" id="{C9104B4A-84F1-469C-9D61-63969D4874B6}"/>
                  </a:ext>
                </a:extLst>
              </p:cNvPr>
              <p:cNvCxnSpPr>
                <a:cxnSpLocks/>
              </p:cNvCxnSpPr>
              <p:nvPr/>
            </p:nvCxnSpPr>
            <p:spPr>
              <a:xfrm flipV="1">
                <a:off x="2917838" y="3766025"/>
                <a:ext cx="0" cy="103219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15" name="Gerader Verbinder 4014">
                <a:extLst>
                  <a:ext uri="{FF2B5EF4-FFF2-40B4-BE49-F238E27FC236}">
                    <a16:creationId xmlns:a16="http://schemas.microsoft.com/office/drawing/2014/main" id="{58097108-7824-4D23-9B43-63592EBDF326}"/>
                  </a:ext>
                </a:extLst>
              </p:cNvPr>
              <p:cNvCxnSpPr>
                <a:cxnSpLocks/>
              </p:cNvCxnSpPr>
              <p:nvPr/>
            </p:nvCxnSpPr>
            <p:spPr>
              <a:xfrm flipV="1">
                <a:off x="2908108" y="3766025"/>
                <a:ext cx="0" cy="103219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16" name="Gerader Verbinder 4015">
                <a:extLst>
                  <a:ext uri="{FF2B5EF4-FFF2-40B4-BE49-F238E27FC236}">
                    <a16:creationId xmlns:a16="http://schemas.microsoft.com/office/drawing/2014/main" id="{69A1DD2C-B6C7-4EDC-A62D-5B16CD3C0723}"/>
                  </a:ext>
                </a:extLst>
              </p:cNvPr>
              <p:cNvCxnSpPr>
                <a:cxnSpLocks/>
              </p:cNvCxnSpPr>
              <p:nvPr/>
            </p:nvCxnSpPr>
            <p:spPr>
              <a:xfrm flipV="1">
                <a:off x="2898378" y="3766025"/>
                <a:ext cx="0" cy="10250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17" name="Gerader Verbinder 4016">
                <a:extLst>
                  <a:ext uri="{FF2B5EF4-FFF2-40B4-BE49-F238E27FC236}">
                    <a16:creationId xmlns:a16="http://schemas.microsoft.com/office/drawing/2014/main" id="{4556C3B0-F024-4388-A06D-BF4497C8A05D}"/>
                  </a:ext>
                </a:extLst>
              </p:cNvPr>
              <p:cNvCxnSpPr>
                <a:cxnSpLocks/>
              </p:cNvCxnSpPr>
              <p:nvPr/>
            </p:nvCxnSpPr>
            <p:spPr>
              <a:xfrm flipV="1">
                <a:off x="2878918" y="3766025"/>
                <a:ext cx="0" cy="10250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18" name="Gerader Verbinder 4017">
                <a:extLst>
                  <a:ext uri="{FF2B5EF4-FFF2-40B4-BE49-F238E27FC236}">
                    <a16:creationId xmlns:a16="http://schemas.microsoft.com/office/drawing/2014/main" id="{5D68CDF6-8E04-4155-A822-CE5458CACE98}"/>
                  </a:ext>
                </a:extLst>
              </p:cNvPr>
              <p:cNvCxnSpPr>
                <a:cxnSpLocks/>
              </p:cNvCxnSpPr>
              <p:nvPr/>
            </p:nvCxnSpPr>
            <p:spPr>
              <a:xfrm flipV="1">
                <a:off x="2888648" y="3766025"/>
                <a:ext cx="0" cy="10250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19" name="Gerader Verbinder 4018">
                <a:extLst>
                  <a:ext uri="{FF2B5EF4-FFF2-40B4-BE49-F238E27FC236}">
                    <a16:creationId xmlns:a16="http://schemas.microsoft.com/office/drawing/2014/main" id="{E5B884C9-D696-48CF-B1F8-16403B44C34A}"/>
                  </a:ext>
                </a:extLst>
              </p:cNvPr>
              <p:cNvCxnSpPr>
                <a:cxnSpLocks/>
              </p:cNvCxnSpPr>
              <p:nvPr/>
            </p:nvCxnSpPr>
            <p:spPr>
              <a:xfrm flipV="1">
                <a:off x="2869188" y="3766025"/>
                <a:ext cx="0" cy="10321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20" name="Gerader Verbinder 4019">
                <a:extLst>
                  <a:ext uri="{FF2B5EF4-FFF2-40B4-BE49-F238E27FC236}">
                    <a16:creationId xmlns:a16="http://schemas.microsoft.com/office/drawing/2014/main" id="{8996389E-C1C4-4BC7-A6F9-C410FC3638C3}"/>
                  </a:ext>
                </a:extLst>
              </p:cNvPr>
              <p:cNvCxnSpPr>
                <a:cxnSpLocks/>
              </p:cNvCxnSpPr>
              <p:nvPr/>
            </p:nvCxnSpPr>
            <p:spPr>
              <a:xfrm flipV="1">
                <a:off x="2859458" y="3766025"/>
                <a:ext cx="0" cy="10321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21" name="Gerader Verbinder 4020">
                <a:extLst>
                  <a:ext uri="{FF2B5EF4-FFF2-40B4-BE49-F238E27FC236}">
                    <a16:creationId xmlns:a16="http://schemas.microsoft.com/office/drawing/2014/main" id="{115F40BE-5C19-4B39-AEEC-F5BFE6579D85}"/>
                  </a:ext>
                </a:extLst>
              </p:cNvPr>
              <p:cNvCxnSpPr>
                <a:cxnSpLocks/>
              </p:cNvCxnSpPr>
              <p:nvPr/>
            </p:nvCxnSpPr>
            <p:spPr>
              <a:xfrm flipV="1">
                <a:off x="2849728" y="3766025"/>
                <a:ext cx="0" cy="10321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22" name="Gerader Verbinder 4021">
                <a:extLst>
                  <a:ext uri="{FF2B5EF4-FFF2-40B4-BE49-F238E27FC236}">
                    <a16:creationId xmlns:a16="http://schemas.microsoft.com/office/drawing/2014/main" id="{34D65B0C-0437-4E63-A56C-4344E0A173EB}"/>
                  </a:ext>
                </a:extLst>
              </p:cNvPr>
              <p:cNvCxnSpPr>
                <a:cxnSpLocks/>
              </p:cNvCxnSpPr>
              <p:nvPr/>
            </p:nvCxnSpPr>
            <p:spPr>
              <a:xfrm flipV="1">
                <a:off x="2839998" y="3766025"/>
                <a:ext cx="0" cy="103219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23" name="Gerader Verbinder 4022">
                <a:extLst>
                  <a:ext uri="{FF2B5EF4-FFF2-40B4-BE49-F238E27FC236}">
                    <a16:creationId xmlns:a16="http://schemas.microsoft.com/office/drawing/2014/main" id="{D11757D5-6217-4186-82DB-2E7474CB6A20}"/>
                  </a:ext>
                </a:extLst>
              </p:cNvPr>
              <p:cNvCxnSpPr>
                <a:cxnSpLocks/>
              </p:cNvCxnSpPr>
              <p:nvPr/>
            </p:nvCxnSpPr>
            <p:spPr>
              <a:xfrm flipV="1">
                <a:off x="2830268" y="3766025"/>
                <a:ext cx="0" cy="10250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24" name="Gerader Verbinder 4023">
                <a:extLst>
                  <a:ext uri="{FF2B5EF4-FFF2-40B4-BE49-F238E27FC236}">
                    <a16:creationId xmlns:a16="http://schemas.microsoft.com/office/drawing/2014/main" id="{1A4D7D87-250B-4175-B99B-7EEA5919C0FB}"/>
                  </a:ext>
                </a:extLst>
              </p:cNvPr>
              <p:cNvCxnSpPr>
                <a:cxnSpLocks/>
              </p:cNvCxnSpPr>
              <p:nvPr/>
            </p:nvCxnSpPr>
            <p:spPr>
              <a:xfrm flipV="1">
                <a:off x="2820538" y="3766025"/>
                <a:ext cx="0" cy="103219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25" name="Gerader Verbinder 4024">
                <a:extLst>
                  <a:ext uri="{FF2B5EF4-FFF2-40B4-BE49-F238E27FC236}">
                    <a16:creationId xmlns:a16="http://schemas.microsoft.com/office/drawing/2014/main" id="{3B849626-36D4-4C70-A57D-1AF1D7658A2C}"/>
                  </a:ext>
                </a:extLst>
              </p:cNvPr>
              <p:cNvCxnSpPr>
                <a:cxnSpLocks/>
              </p:cNvCxnSpPr>
              <p:nvPr/>
            </p:nvCxnSpPr>
            <p:spPr>
              <a:xfrm flipV="1">
                <a:off x="2810808" y="3766025"/>
                <a:ext cx="0" cy="103219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26" name="Gerader Verbinder 4025">
                <a:extLst>
                  <a:ext uri="{FF2B5EF4-FFF2-40B4-BE49-F238E27FC236}">
                    <a16:creationId xmlns:a16="http://schemas.microsoft.com/office/drawing/2014/main" id="{C9621818-2A53-4C95-B2FF-D9600293DCF3}"/>
                  </a:ext>
                </a:extLst>
              </p:cNvPr>
              <p:cNvCxnSpPr>
                <a:cxnSpLocks/>
              </p:cNvCxnSpPr>
              <p:nvPr/>
            </p:nvCxnSpPr>
            <p:spPr>
              <a:xfrm flipV="1">
                <a:off x="2801078" y="3766025"/>
                <a:ext cx="0" cy="103219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27" name="Gerader Verbinder 4026">
                <a:extLst>
                  <a:ext uri="{FF2B5EF4-FFF2-40B4-BE49-F238E27FC236}">
                    <a16:creationId xmlns:a16="http://schemas.microsoft.com/office/drawing/2014/main" id="{9AB144E8-5370-49F2-9E1B-49B58F6FBB83}"/>
                  </a:ext>
                </a:extLst>
              </p:cNvPr>
              <p:cNvCxnSpPr>
                <a:cxnSpLocks/>
              </p:cNvCxnSpPr>
              <p:nvPr/>
            </p:nvCxnSpPr>
            <p:spPr>
              <a:xfrm flipV="1">
                <a:off x="2791348" y="3766025"/>
                <a:ext cx="0" cy="103219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28" name="Gerader Verbinder 4027">
                <a:extLst>
                  <a:ext uri="{FF2B5EF4-FFF2-40B4-BE49-F238E27FC236}">
                    <a16:creationId xmlns:a16="http://schemas.microsoft.com/office/drawing/2014/main" id="{3E3DFE11-B1DA-4480-BDEC-53C066B605F6}"/>
                  </a:ext>
                </a:extLst>
              </p:cNvPr>
              <p:cNvCxnSpPr>
                <a:cxnSpLocks/>
              </p:cNvCxnSpPr>
              <p:nvPr/>
            </p:nvCxnSpPr>
            <p:spPr>
              <a:xfrm flipV="1">
                <a:off x="2781618" y="3766025"/>
                <a:ext cx="0" cy="10321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29" name="Gerader Verbinder 4028">
                <a:extLst>
                  <a:ext uri="{FF2B5EF4-FFF2-40B4-BE49-F238E27FC236}">
                    <a16:creationId xmlns:a16="http://schemas.microsoft.com/office/drawing/2014/main" id="{70AA4034-8F13-4332-B1F7-79937524D969}"/>
                  </a:ext>
                </a:extLst>
              </p:cNvPr>
              <p:cNvCxnSpPr>
                <a:cxnSpLocks/>
              </p:cNvCxnSpPr>
              <p:nvPr/>
            </p:nvCxnSpPr>
            <p:spPr>
              <a:xfrm flipV="1">
                <a:off x="2762158" y="3766025"/>
                <a:ext cx="0" cy="10250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30" name="Gerader Verbinder 4029">
                <a:extLst>
                  <a:ext uri="{FF2B5EF4-FFF2-40B4-BE49-F238E27FC236}">
                    <a16:creationId xmlns:a16="http://schemas.microsoft.com/office/drawing/2014/main" id="{2D0BD0B6-501F-4504-A6B9-CDC970977A44}"/>
                  </a:ext>
                </a:extLst>
              </p:cNvPr>
              <p:cNvCxnSpPr>
                <a:cxnSpLocks/>
              </p:cNvCxnSpPr>
              <p:nvPr/>
            </p:nvCxnSpPr>
            <p:spPr>
              <a:xfrm flipV="1">
                <a:off x="2771888" y="3766025"/>
                <a:ext cx="0" cy="10298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31" name="Gerader Verbinder 4030">
                <a:extLst>
                  <a:ext uri="{FF2B5EF4-FFF2-40B4-BE49-F238E27FC236}">
                    <a16:creationId xmlns:a16="http://schemas.microsoft.com/office/drawing/2014/main" id="{FB5E22CB-ABAC-4504-91FE-41DD2B476E02}"/>
                  </a:ext>
                </a:extLst>
              </p:cNvPr>
              <p:cNvCxnSpPr>
                <a:cxnSpLocks/>
              </p:cNvCxnSpPr>
              <p:nvPr/>
            </p:nvCxnSpPr>
            <p:spPr>
              <a:xfrm flipV="1">
                <a:off x="2752428" y="3766025"/>
                <a:ext cx="0" cy="10274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32" name="Gerader Verbinder 4031">
                <a:extLst>
                  <a:ext uri="{FF2B5EF4-FFF2-40B4-BE49-F238E27FC236}">
                    <a16:creationId xmlns:a16="http://schemas.microsoft.com/office/drawing/2014/main" id="{87761BB2-CAC3-4D90-92F2-3054B072FBC7}"/>
                  </a:ext>
                </a:extLst>
              </p:cNvPr>
              <p:cNvCxnSpPr>
                <a:cxnSpLocks/>
              </p:cNvCxnSpPr>
              <p:nvPr/>
            </p:nvCxnSpPr>
            <p:spPr>
              <a:xfrm flipV="1">
                <a:off x="2742698" y="3766025"/>
                <a:ext cx="0" cy="10083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33" name="Gerader Verbinder 4032">
                <a:extLst>
                  <a:ext uri="{FF2B5EF4-FFF2-40B4-BE49-F238E27FC236}">
                    <a16:creationId xmlns:a16="http://schemas.microsoft.com/office/drawing/2014/main" id="{4E73D0C8-D92A-4D08-9E0B-89F611A0A163}"/>
                  </a:ext>
                </a:extLst>
              </p:cNvPr>
              <p:cNvCxnSpPr>
                <a:cxnSpLocks/>
              </p:cNvCxnSpPr>
              <p:nvPr/>
            </p:nvCxnSpPr>
            <p:spPr>
              <a:xfrm flipV="1">
                <a:off x="2732968" y="3766025"/>
                <a:ext cx="0" cy="10083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34" name="Gerader Verbinder 4033">
                <a:extLst>
                  <a:ext uri="{FF2B5EF4-FFF2-40B4-BE49-F238E27FC236}">
                    <a16:creationId xmlns:a16="http://schemas.microsoft.com/office/drawing/2014/main" id="{0C7B65EC-91C2-4463-A421-F2C881683962}"/>
                  </a:ext>
                </a:extLst>
              </p:cNvPr>
              <p:cNvCxnSpPr>
                <a:cxnSpLocks/>
              </p:cNvCxnSpPr>
              <p:nvPr/>
            </p:nvCxnSpPr>
            <p:spPr>
              <a:xfrm flipV="1">
                <a:off x="2723238" y="3766025"/>
                <a:ext cx="0" cy="100838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35" name="Gerader Verbinder 4034">
                <a:extLst>
                  <a:ext uri="{FF2B5EF4-FFF2-40B4-BE49-F238E27FC236}">
                    <a16:creationId xmlns:a16="http://schemas.microsoft.com/office/drawing/2014/main" id="{6C83FEE5-E524-4F1C-8183-15938933183F}"/>
                  </a:ext>
                </a:extLst>
              </p:cNvPr>
              <p:cNvCxnSpPr>
                <a:cxnSpLocks/>
              </p:cNvCxnSpPr>
              <p:nvPr/>
            </p:nvCxnSpPr>
            <p:spPr>
              <a:xfrm flipV="1">
                <a:off x="2713508" y="3766025"/>
                <a:ext cx="0" cy="100838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36" name="Gerader Verbinder 4035">
                <a:extLst>
                  <a:ext uri="{FF2B5EF4-FFF2-40B4-BE49-F238E27FC236}">
                    <a16:creationId xmlns:a16="http://schemas.microsoft.com/office/drawing/2014/main" id="{AEC014F8-4DA2-46A3-BD25-627CFCC0D4D7}"/>
                  </a:ext>
                </a:extLst>
              </p:cNvPr>
              <p:cNvCxnSpPr>
                <a:cxnSpLocks/>
              </p:cNvCxnSpPr>
              <p:nvPr/>
            </p:nvCxnSpPr>
            <p:spPr>
              <a:xfrm flipV="1">
                <a:off x="2703778" y="3766025"/>
                <a:ext cx="0" cy="100838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37" name="Gerader Verbinder 4036">
                <a:extLst>
                  <a:ext uri="{FF2B5EF4-FFF2-40B4-BE49-F238E27FC236}">
                    <a16:creationId xmlns:a16="http://schemas.microsoft.com/office/drawing/2014/main" id="{D075FD2F-ECF2-4188-8190-4DAA1AF21BDA}"/>
                  </a:ext>
                </a:extLst>
              </p:cNvPr>
              <p:cNvCxnSpPr>
                <a:cxnSpLocks/>
              </p:cNvCxnSpPr>
              <p:nvPr/>
            </p:nvCxnSpPr>
            <p:spPr>
              <a:xfrm flipV="1">
                <a:off x="2694048" y="3766025"/>
                <a:ext cx="0" cy="10083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38" name="Gerader Verbinder 4037">
                <a:extLst>
                  <a:ext uri="{FF2B5EF4-FFF2-40B4-BE49-F238E27FC236}">
                    <a16:creationId xmlns:a16="http://schemas.microsoft.com/office/drawing/2014/main" id="{E5AE8E87-BF4F-4590-A33F-063767E2F001}"/>
                  </a:ext>
                </a:extLst>
              </p:cNvPr>
              <p:cNvCxnSpPr>
                <a:cxnSpLocks/>
              </p:cNvCxnSpPr>
              <p:nvPr/>
            </p:nvCxnSpPr>
            <p:spPr>
              <a:xfrm flipV="1">
                <a:off x="2684318" y="3766025"/>
                <a:ext cx="0" cy="9893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39" name="Gerader Verbinder 4038">
                <a:extLst>
                  <a:ext uri="{FF2B5EF4-FFF2-40B4-BE49-F238E27FC236}">
                    <a16:creationId xmlns:a16="http://schemas.microsoft.com/office/drawing/2014/main" id="{0758A5CE-A503-4571-8D08-E845CB8344F0}"/>
                  </a:ext>
                </a:extLst>
              </p:cNvPr>
              <p:cNvCxnSpPr>
                <a:cxnSpLocks/>
              </p:cNvCxnSpPr>
              <p:nvPr/>
            </p:nvCxnSpPr>
            <p:spPr>
              <a:xfrm flipV="1">
                <a:off x="2674588" y="3766025"/>
                <a:ext cx="0" cy="9893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40" name="Gerader Verbinder 4039">
                <a:extLst>
                  <a:ext uri="{FF2B5EF4-FFF2-40B4-BE49-F238E27FC236}">
                    <a16:creationId xmlns:a16="http://schemas.microsoft.com/office/drawing/2014/main" id="{7BE534A3-30F1-4956-96B5-30123DD2AE3E}"/>
                  </a:ext>
                </a:extLst>
              </p:cNvPr>
              <p:cNvCxnSpPr>
                <a:cxnSpLocks/>
              </p:cNvCxnSpPr>
              <p:nvPr/>
            </p:nvCxnSpPr>
            <p:spPr>
              <a:xfrm flipV="1">
                <a:off x="2664858" y="3766025"/>
                <a:ext cx="0" cy="9893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41" name="Gerader Verbinder 4040">
                <a:extLst>
                  <a:ext uri="{FF2B5EF4-FFF2-40B4-BE49-F238E27FC236}">
                    <a16:creationId xmlns:a16="http://schemas.microsoft.com/office/drawing/2014/main" id="{A98563AC-2F2E-4006-AFB8-01DA31D068B0}"/>
                  </a:ext>
                </a:extLst>
              </p:cNvPr>
              <p:cNvCxnSpPr>
                <a:cxnSpLocks/>
              </p:cNvCxnSpPr>
              <p:nvPr/>
            </p:nvCxnSpPr>
            <p:spPr>
              <a:xfrm flipV="1">
                <a:off x="2655128" y="3766025"/>
                <a:ext cx="0" cy="967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42" name="Gerader Verbinder 4041">
                <a:extLst>
                  <a:ext uri="{FF2B5EF4-FFF2-40B4-BE49-F238E27FC236}">
                    <a16:creationId xmlns:a16="http://schemas.microsoft.com/office/drawing/2014/main" id="{81E903C0-B9F4-448E-91CE-4F85CE9C905D}"/>
                  </a:ext>
                </a:extLst>
              </p:cNvPr>
              <p:cNvCxnSpPr>
                <a:cxnSpLocks/>
              </p:cNvCxnSpPr>
              <p:nvPr/>
            </p:nvCxnSpPr>
            <p:spPr>
              <a:xfrm flipV="1">
                <a:off x="2645398" y="3766025"/>
                <a:ext cx="0" cy="98933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43" name="Gerader Verbinder 4042">
                <a:extLst>
                  <a:ext uri="{FF2B5EF4-FFF2-40B4-BE49-F238E27FC236}">
                    <a16:creationId xmlns:a16="http://schemas.microsoft.com/office/drawing/2014/main" id="{C947B7F3-A18A-4643-87CD-F29DD4BF8674}"/>
                  </a:ext>
                </a:extLst>
              </p:cNvPr>
              <p:cNvCxnSpPr>
                <a:cxnSpLocks/>
              </p:cNvCxnSpPr>
              <p:nvPr/>
            </p:nvCxnSpPr>
            <p:spPr>
              <a:xfrm flipV="1">
                <a:off x="2635668" y="3766025"/>
                <a:ext cx="0" cy="96790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44" name="Gerader Verbinder 4043">
                <a:extLst>
                  <a:ext uri="{FF2B5EF4-FFF2-40B4-BE49-F238E27FC236}">
                    <a16:creationId xmlns:a16="http://schemas.microsoft.com/office/drawing/2014/main" id="{9B8CB545-323C-47EE-9B83-420A637ADF36}"/>
                  </a:ext>
                </a:extLst>
              </p:cNvPr>
              <p:cNvCxnSpPr>
                <a:cxnSpLocks/>
              </p:cNvCxnSpPr>
              <p:nvPr/>
            </p:nvCxnSpPr>
            <p:spPr>
              <a:xfrm flipV="1">
                <a:off x="2625938" y="3766025"/>
                <a:ext cx="0" cy="98933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45" name="Gerader Verbinder 4044">
                <a:extLst>
                  <a:ext uri="{FF2B5EF4-FFF2-40B4-BE49-F238E27FC236}">
                    <a16:creationId xmlns:a16="http://schemas.microsoft.com/office/drawing/2014/main" id="{A5CA27E9-3861-480E-B182-D98743FB64AD}"/>
                  </a:ext>
                </a:extLst>
              </p:cNvPr>
              <p:cNvCxnSpPr>
                <a:cxnSpLocks/>
              </p:cNvCxnSpPr>
              <p:nvPr/>
            </p:nvCxnSpPr>
            <p:spPr>
              <a:xfrm flipV="1">
                <a:off x="2616208" y="3766025"/>
                <a:ext cx="0" cy="967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46" name="Gerader Verbinder 4045">
                <a:extLst>
                  <a:ext uri="{FF2B5EF4-FFF2-40B4-BE49-F238E27FC236}">
                    <a16:creationId xmlns:a16="http://schemas.microsoft.com/office/drawing/2014/main" id="{22CDE4E9-F5C3-4085-A009-2DB1E88F1979}"/>
                  </a:ext>
                </a:extLst>
              </p:cNvPr>
              <p:cNvCxnSpPr>
                <a:cxnSpLocks/>
              </p:cNvCxnSpPr>
              <p:nvPr/>
            </p:nvCxnSpPr>
            <p:spPr>
              <a:xfrm flipV="1">
                <a:off x="2606478" y="3766025"/>
                <a:ext cx="0" cy="9893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47" name="Gerader Verbinder 4046">
                <a:extLst>
                  <a:ext uri="{FF2B5EF4-FFF2-40B4-BE49-F238E27FC236}">
                    <a16:creationId xmlns:a16="http://schemas.microsoft.com/office/drawing/2014/main" id="{85174760-14E2-4C93-A865-548B1B383E15}"/>
                  </a:ext>
                </a:extLst>
              </p:cNvPr>
              <p:cNvCxnSpPr>
                <a:cxnSpLocks/>
              </p:cNvCxnSpPr>
              <p:nvPr/>
            </p:nvCxnSpPr>
            <p:spPr>
              <a:xfrm flipV="1">
                <a:off x="2596748" y="3766025"/>
                <a:ext cx="0" cy="98933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48" name="Gerader Verbinder 4047">
                <a:extLst>
                  <a:ext uri="{FF2B5EF4-FFF2-40B4-BE49-F238E27FC236}">
                    <a16:creationId xmlns:a16="http://schemas.microsoft.com/office/drawing/2014/main" id="{09E5CC9E-D9E3-4AF3-96D0-E24B0AE3C4C4}"/>
                  </a:ext>
                </a:extLst>
              </p:cNvPr>
              <p:cNvCxnSpPr>
                <a:cxnSpLocks/>
              </p:cNvCxnSpPr>
              <p:nvPr/>
            </p:nvCxnSpPr>
            <p:spPr>
              <a:xfrm flipV="1">
                <a:off x="2587018" y="3766025"/>
                <a:ext cx="0" cy="9893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49" name="Gerader Verbinder 4048">
                <a:extLst>
                  <a:ext uri="{FF2B5EF4-FFF2-40B4-BE49-F238E27FC236}">
                    <a16:creationId xmlns:a16="http://schemas.microsoft.com/office/drawing/2014/main" id="{0E24D3ED-4605-4DDB-B376-1DF33B5D0902}"/>
                  </a:ext>
                </a:extLst>
              </p:cNvPr>
              <p:cNvCxnSpPr>
                <a:cxnSpLocks/>
              </p:cNvCxnSpPr>
              <p:nvPr/>
            </p:nvCxnSpPr>
            <p:spPr>
              <a:xfrm flipV="1">
                <a:off x="2577288" y="3766025"/>
                <a:ext cx="0" cy="967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50" name="Gerader Verbinder 4049">
                <a:extLst>
                  <a:ext uri="{FF2B5EF4-FFF2-40B4-BE49-F238E27FC236}">
                    <a16:creationId xmlns:a16="http://schemas.microsoft.com/office/drawing/2014/main" id="{9E4B89FE-0C93-430B-8C6F-B7B8F9239CF5}"/>
                  </a:ext>
                </a:extLst>
              </p:cNvPr>
              <p:cNvCxnSpPr>
                <a:cxnSpLocks/>
              </p:cNvCxnSpPr>
              <p:nvPr/>
            </p:nvCxnSpPr>
            <p:spPr>
              <a:xfrm flipV="1">
                <a:off x="2567558" y="3766025"/>
                <a:ext cx="0" cy="967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51" name="Gerader Verbinder 4050">
                <a:extLst>
                  <a:ext uri="{FF2B5EF4-FFF2-40B4-BE49-F238E27FC236}">
                    <a16:creationId xmlns:a16="http://schemas.microsoft.com/office/drawing/2014/main" id="{C43EF9F1-5BBD-4B6F-A764-EFBC4EC17F29}"/>
                  </a:ext>
                </a:extLst>
              </p:cNvPr>
              <p:cNvCxnSpPr>
                <a:cxnSpLocks/>
              </p:cNvCxnSpPr>
              <p:nvPr/>
            </p:nvCxnSpPr>
            <p:spPr>
              <a:xfrm flipV="1">
                <a:off x="2557828" y="3766025"/>
                <a:ext cx="0" cy="95361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52" name="Gerader Verbinder 4051">
                <a:extLst>
                  <a:ext uri="{FF2B5EF4-FFF2-40B4-BE49-F238E27FC236}">
                    <a16:creationId xmlns:a16="http://schemas.microsoft.com/office/drawing/2014/main" id="{AEFB8580-6450-49FD-9DBA-01B19C72CDAE}"/>
                  </a:ext>
                </a:extLst>
              </p:cNvPr>
              <p:cNvCxnSpPr>
                <a:cxnSpLocks/>
              </p:cNvCxnSpPr>
              <p:nvPr/>
            </p:nvCxnSpPr>
            <p:spPr>
              <a:xfrm flipV="1">
                <a:off x="2548098" y="3766025"/>
                <a:ext cx="0" cy="936385"/>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53" name="Gerader Verbinder 4052">
                <a:extLst>
                  <a:ext uri="{FF2B5EF4-FFF2-40B4-BE49-F238E27FC236}">
                    <a16:creationId xmlns:a16="http://schemas.microsoft.com/office/drawing/2014/main" id="{2AF05BE7-9C42-4872-AE6C-76DBF59E5F5B}"/>
                  </a:ext>
                </a:extLst>
              </p:cNvPr>
              <p:cNvCxnSpPr>
                <a:cxnSpLocks/>
              </p:cNvCxnSpPr>
              <p:nvPr/>
            </p:nvCxnSpPr>
            <p:spPr>
              <a:xfrm flipV="1">
                <a:off x="2538368" y="3766025"/>
                <a:ext cx="0" cy="95361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54" name="Gerader Verbinder 4053">
                <a:extLst>
                  <a:ext uri="{FF2B5EF4-FFF2-40B4-BE49-F238E27FC236}">
                    <a16:creationId xmlns:a16="http://schemas.microsoft.com/office/drawing/2014/main" id="{BEAE1C65-1099-4845-8DE1-22B76D812B50}"/>
                  </a:ext>
                </a:extLst>
              </p:cNvPr>
              <p:cNvCxnSpPr>
                <a:cxnSpLocks/>
              </p:cNvCxnSpPr>
              <p:nvPr/>
            </p:nvCxnSpPr>
            <p:spPr>
              <a:xfrm flipV="1">
                <a:off x="2528638" y="3766025"/>
                <a:ext cx="0" cy="95361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55" name="Gerader Verbinder 4054">
                <a:extLst>
                  <a:ext uri="{FF2B5EF4-FFF2-40B4-BE49-F238E27FC236}">
                    <a16:creationId xmlns:a16="http://schemas.microsoft.com/office/drawing/2014/main" id="{4971BA10-CD97-46BE-83A7-F69490A27AD6}"/>
                  </a:ext>
                </a:extLst>
              </p:cNvPr>
              <p:cNvCxnSpPr>
                <a:cxnSpLocks/>
              </p:cNvCxnSpPr>
              <p:nvPr/>
            </p:nvCxnSpPr>
            <p:spPr>
              <a:xfrm flipV="1">
                <a:off x="2518908" y="3766025"/>
                <a:ext cx="0" cy="95361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56" name="Gerader Verbinder 4055">
                <a:extLst>
                  <a:ext uri="{FF2B5EF4-FFF2-40B4-BE49-F238E27FC236}">
                    <a16:creationId xmlns:a16="http://schemas.microsoft.com/office/drawing/2014/main" id="{27C4E9F3-AFA8-422A-ABCA-F0720B36DC66}"/>
                  </a:ext>
                </a:extLst>
              </p:cNvPr>
              <p:cNvCxnSpPr>
                <a:cxnSpLocks/>
              </p:cNvCxnSpPr>
              <p:nvPr/>
            </p:nvCxnSpPr>
            <p:spPr>
              <a:xfrm flipV="1">
                <a:off x="2509178" y="3766025"/>
                <a:ext cx="0" cy="93638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57" name="Gerader Verbinder 4056">
                <a:extLst>
                  <a:ext uri="{FF2B5EF4-FFF2-40B4-BE49-F238E27FC236}">
                    <a16:creationId xmlns:a16="http://schemas.microsoft.com/office/drawing/2014/main" id="{8A8A3E20-2F0E-4728-AE6E-6468141FE04C}"/>
                  </a:ext>
                </a:extLst>
              </p:cNvPr>
              <p:cNvCxnSpPr>
                <a:cxnSpLocks/>
              </p:cNvCxnSpPr>
              <p:nvPr/>
            </p:nvCxnSpPr>
            <p:spPr>
              <a:xfrm flipV="1">
                <a:off x="2499448" y="3766025"/>
                <a:ext cx="0" cy="95361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58" name="Gerader Verbinder 4057">
                <a:extLst>
                  <a:ext uri="{FF2B5EF4-FFF2-40B4-BE49-F238E27FC236}">
                    <a16:creationId xmlns:a16="http://schemas.microsoft.com/office/drawing/2014/main" id="{9ACA911B-D6A2-4873-9431-78888DB9A9CA}"/>
                  </a:ext>
                </a:extLst>
              </p:cNvPr>
              <p:cNvCxnSpPr>
                <a:cxnSpLocks/>
              </p:cNvCxnSpPr>
              <p:nvPr/>
            </p:nvCxnSpPr>
            <p:spPr>
              <a:xfrm flipV="1">
                <a:off x="2489718" y="3766025"/>
                <a:ext cx="0" cy="9363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59" name="Gerader Verbinder 4058">
                <a:extLst>
                  <a:ext uri="{FF2B5EF4-FFF2-40B4-BE49-F238E27FC236}">
                    <a16:creationId xmlns:a16="http://schemas.microsoft.com/office/drawing/2014/main" id="{5FD2C330-2185-4613-9E3D-AC3653A11BA9}"/>
                  </a:ext>
                </a:extLst>
              </p:cNvPr>
              <p:cNvCxnSpPr>
                <a:cxnSpLocks/>
              </p:cNvCxnSpPr>
              <p:nvPr/>
            </p:nvCxnSpPr>
            <p:spPr>
              <a:xfrm flipV="1">
                <a:off x="2479988" y="3766025"/>
                <a:ext cx="0" cy="953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60" name="Gerader Verbinder 4059">
                <a:extLst>
                  <a:ext uri="{FF2B5EF4-FFF2-40B4-BE49-F238E27FC236}">
                    <a16:creationId xmlns:a16="http://schemas.microsoft.com/office/drawing/2014/main" id="{44654B04-D2DE-46D9-AAA1-9D313F5DEC08}"/>
                  </a:ext>
                </a:extLst>
              </p:cNvPr>
              <p:cNvCxnSpPr>
                <a:cxnSpLocks/>
              </p:cNvCxnSpPr>
              <p:nvPr/>
            </p:nvCxnSpPr>
            <p:spPr>
              <a:xfrm flipV="1">
                <a:off x="2470258" y="3766025"/>
                <a:ext cx="0" cy="9363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61" name="Gerader Verbinder 4060">
                <a:extLst>
                  <a:ext uri="{FF2B5EF4-FFF2-40B4-BE49-F238E27FC236}">
                    <a16:creationId xmlns:a16="http://schemas.microsoft.com/office/drawing/2014/main" id="{0F9B5D09-BA8B-4182-8725-A9976AF4E450}"/>
                  </a:ext>
                </a:extLst>
              </p:cNvPr>
              <p:cNvCxnSpPr>
                <a:cxnSpLocks/>
              </p:cNvCxnSpPr>
              <p:nvPr/>
            </p:nvCxnSpPr>
            <p:spPr>
              <a:xfrm flipV="1">
                <a:off x="2460528" y="3766025"/>
                <a:ext cx="0" cy="967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62" name="Gerader Verbinder 4061">
                <a:extLst>
                  <a:ext uri="{FF2B5EF4-FFF2-40B4-BE49-F238E27FC236}">
                    <a16:creationId xmlns:a16="http://schemas.microsoft.com/office/drawing/2014/main" id="{91D302B3-7E9F-4661-B62C-40AE5EE496CF}"/>
                  </a:ext>
                </a:extLst>
              </p:cNvPr>
              <p:cNvCxnSpPr>
                <a:cxnSpLocks/>
              </p:cNvCxnSpPr>
              <p:nvPr/>
            </p:nvCxnSpPr>
            <p:spPr>
              <a:xfrm flipV="1">
                <a:off x="2450798" y="3766025"/>
                <a:ext cx="0" cy="9363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63" name="Gerader Verbinder 4062">
                <a:extLst>
                  <a:ext uri="{FF2B5EF4-FFF2-40B4-BE49-F238E27FC236}">
                    <a16:creationId xmlns:a16="http://schemas.microsoft.com/office/drawing/2014/main" id="{DA8B5EDE-6DAA-45A8-9E5B-21CD6F265989}"/>
                  </a:ext>
                </a:extLst>
              </p:cNvPr>
              <p:cNvCxnSpPr>
                <a:cxnSpLocks/>
              </p:cNvCxnSpPr>
              <p:nvPr/>
            </p:nvCxnSpPr>
            <p:spPr>
              <a:xfrm flipV="1">
                <a:off x="2441068" y="3766025"/>
                <a:ext cx="0" cy="9363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64" name="Gerader Verbinder 4063">
                <a:extLst>
                  <a:ext uri="{FF2B5EF4-FFF2-40B4-BE49-F238E27FC236}">
                    <a16:creationId xmlns:a16="http://schemas.microsoft.com/office/drawing/2014/main" id="{C096FC53-5F7F-4280-A098-E558EFBC4882}"/>
                  </a:ext>
                </a:extLst>
              </p:cNvPr>
              <p:cNvCxnSpPr>
                <a:cxnSpLocks/>
              </p:cNvCxnSpPr>
              <p:nvPr/>
            </p:nvCxnSpPr>
            <p:spPr>
              <a:xfrm flipV="1">
                <a:off x="2431338" y="3766025"/>
                <a:ext cx="0" cy="9363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65" name="Gerader Verbinder 4064">
                <a:extLst>
                  <a:ext uri="{FF2B5EF4-FFF2-40B4-BE49-F238E27FC236}">
                    <a16:creationId xmlns:a16="http://schemas.microsoft.com/office/drawing/2014/main" id="{992C697C-5CD4-4C83-8D73-46751E3FEA04}"/>
                  </a:ext>
                </a:extLst>
              </p:cNvPr>
              <p:cNvCxnSpPr>
                <a:cxnSpLocks/>
              </p:cNvCxnSpPr>
              <p:nvPr/>
            </p:nvCxnSpPr>
            <p:spPr>
              <a:xfrm flipV="1">
                <a:off x="2421608" y="3766025"/>
                <a:ext cx="0" cy="9363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66" name="Gerader Verbinder 4065">
                <a:extLst>
                  <a:ext uri="{FF2B5EF4-FFF2-40B4-BE49-F238E27FC236}">
                    <a16:creationId xmlns:a16="http://schemas.microsoft.com/office/drawing/2014/main" id="{1CDF788D-E242-4BEE-924D-A8EF1CF6083A}"/>
                  </a:ext>
                </a:extLst>
              </p:cNvPr>
              <p:cNvCxnSpPr>
                <a:cxnSpLocks/>
              </p:cNvCxnSpPr>
              <p:nvPr/>
            </p:nvCxnSpPr>
            <p:spPr>
              <a:xfrm flipV="1">
                <a:off x="2411878" y="3766025"/>
                <a:ext cx="0" cy="9363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67" name="Gerader Verbinder 4066">
                <a:extLst>
                  <a:ext uri="{FF2B5EF4-FFF2-40B4-BE49-F238E27FC236}">
                    <a16:creationId xmlns:a16="http://schemas.microsoft.com/office/drawing/2014/main" id="{25C0737A-B64A-477E-A921-D82F95ADFB75}"/>
                  </a:ext>
                </a:extLst>
              </p:cNvPr>
              <p:cNvCxnSpPr>
                <a:cxnSpLocks/>
              </p:cNvCxnSpPr>
              <p:nvPr/>
            </p:nvCxnSpPr>
            <p:spPr>
              <a:xfrm flipV="1">
                <a:off x="2402148" y="3766025"/>
                <a:ext cx="0" cy="89352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68" name="Gerader Verbinder 4067">
                <a:extLst>
                  <a:ext uri="{FF2B5EF4-FFF2-40B4-BE49-F238E27FC236}">
                    <a16:creationId xmlns:a16="http://schemas.microsoft.com/office/drawing/2014/main" id="{657B670A-F058-4B94-A36B-77067DF1A550}"/>
                  </a:ext>
                </a:extLst>
              </p:cNvPr>
              <p:cNvCxnSpPr>
                <a:cxnSpLocks/>
              </p:cNvCxnSpPr>
              <p:nvPr/>
            </p:nvCxnSpPr>
            <p:spPr>
              <a:xfrm flipV="1">
                <a:off x="2392418" y="3766025"/>
                <a:ext cx="0" cy="89352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69" name="Gerader Verbinder 4068">
                <a:extLst>
                  <a:ext uri="{FF2B5EF4-FFF2-40B4-BE49-F238E27FC236}">
                    <a16:creationId xmlns:a16="http://schemas.microsoft.com/office/drawing/2014/main" id="{0136A588-F581-430B-8B67-255648912030}"/>
                  </a:ext>
                </a:extLst>
              </p:cNvPr>
              <p:cNvCxnSpPr>
                <a:cxnSpLocks/>
              </p:cNvCxnSpPr>
              <p:nvPr/>
            </p:nvCxnSpPr>
            <p:spPr>
              <a:xfrm flipV="1">
                <a:off x="2382688" y="3766025"/>
                <a:ext cx="0" cy="89352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70" name="Gerader Verbinder 4069">
                <a:extLst>
                  <a:ext uri="{FF2B5EF4-FFF2-40B4-BE49-F238E27FC236}">
                    <a16:creationId xmlns:a16="http://schemas.microsoft.com/office/drawing/2014/main" id="{1E718AE0-52FD-4988-A79D-9EB61F7138B4}"/>
                  </a:ext>
                </a:extLst>
              </p:cNvPr>
              <p:cNvCxnSpPr>
                <a:cxnSpLocks/>
              </p:cNvCxnSpPr>
              <p:nvPr/>
            </p:nvCxnSpPr>
            <p:spPr>
              <a:xfrm flipV="1">
                <a:off x="2372958" y="3766025"/>
                <a:ext cx="0" cy="89352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71" name="Gerader Verbinder 4070">
                <a:extLst>
                  <a:ext uri="{FF2B5EF4-FFF2-40B4-BE49-F238E27FC236}">
                    <a16:creationId xmlns:a16="http://schemas.microsoft.com/office/drawing/2014/main" id="{E51BBA58-8425-4611-9AA1-A5D3D274AC3B}"/>
                  </a:ext>
                </a:extLst>
              </p:cNvPr>
              <p:cNvCxnSpPr>
                <a:cxnSpLocks/>
              </p:cNvCxnSpPr>
              <p:nvPr/>
            </p:nvCxnSpPr>
            <p:spPr>
              <a:xfrm flipV="1">
                <a:off x="2363228" y="3766025"/>
                <a:ext cx="0" cy="86971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72" name="Gerader Verbinder 4071">
                <a:extLst>
                  <a:ext uri="{FF2B5EF4-FFF2-40B4-BE49-F238E27FC236}">
                    <a16:creationId xmlns:a16="http://schemas.microsoft.com/office/drawing/2014/main" id="{989FC617-5BCD-4DA0-8A48-6A0DDDDC8DDF}"/>
                  </a:ext>
                </a:extLst>
              </p:cNvPr>
              <p:cNvCxnSpPr>
                <a:cxnSpLocks/>
              </p:cNvCxnSpPr>
              <p:nvPr/>
            </p:nvCxnSpPr>
            <p:spPr>
              <a:xfrm flipV="1">
                <a:off x="2353498" y="3766025"/>
                <a:ext cx="0" cy="86971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74" name="Gerader Verbinder 4073">
                <a:extLst>
                  <a:ext uri="{FF2B5EF4-FFF2-40B4-BE49-F238E27FC236}">
                    <a16:creationId xmlns:a16="http://schemas.microsoft.com/office/drawing/2014/main" id="{5657A0E7-8C86-4A19-99AF-44CC1432E572}"/>
                  </a:ext>
                </a:extLst>
              </p:cNvPr>
              <p:cNvCxnSpPr>
                <a:cxnSpLocks/>
              </p:cNvCxnSpPr>
              <p:nvPr/>
            </p:nvCxnSpPr>
            <p:spPr>
              <a:xfrm flipV="1">
                <a:off x="2324308" y="3766025"/>
                <a:ext cx="0" cy="86971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75" name="Gerader Verbinder 4074">
                <a:extLst>
                  <a:ext uri="{FF2B5EF4-FFF2-40B4-BE49-F238E27FC236}">
                    <a16:creationId xmlns:a16="http://schemas.microsoft.com/office/drawing/2014/main" id="{8EA0A236-9778-415F-A15B-B34E6206EE69}"/>
                  </a:ext>
                </a:extLst>
              </p:cNvPr>
              <p:cNvCxnSpPr>
                <a:cxnSpLocks/>
              </p:cNvCxnSpPr>
              <p:nvPr/>
            </p:nvCxnSpPr>
            <p:spPr>
              <a:xfrm flipV="1">
                <a:off x="2314578" y="3766025"/>
                <a:ext cx="0" cy="85423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76" name="Gerader Verbinder 4075">
                <a:extLst>
                  <a:ext uri="{FF2B5EF4-FFF2-40B4-BE49-F238E27FC236}">
                    <a16:creationId xmlns:a16="http://schemas.microsoft.com/office/drawing/2014/main" id="{2C040012-505E-4583-9D3B-EB6D79D1091E}"/>
                  </a:ext>
                </a:extLst>
              </p:cNvPr>
              <p:cNvCxnSpPr>
                <a:cxnSpLocks/>
              </p:cNvCxnSpPr>
              <p:nvPr/>
            </p:nvCxnSpPr>
            <p:spPr>
              <a:xfrm flipV="1">
                <a:off x="2304848" y="3766025"/>
                <a:ext cx="0" cy="82089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77" name="Gerader Verbinder 4076">
                <a:extLst>
                  <a:ext uri="{FF2B5EF4-FFF2-40B4-BE49-F238E27FC236}">
                    <a16:creationId xmlns:a16="http://schemas.microsoft.com/office/drawing/2014/main" id="{55C05E6B-73E8-4C17-B250-14A9ACD3EACB}"/>
                  </a:ext>
                </a:extLst>
              </p:cNvPr>
              <p:cNvCxnSpPr>
                <a:cxnSpLocks/>
              </p:cNvCxnSpPr>
              <p:nvPr/>
            </p:nvCxnSpPr>
            <p:spPr>
              <a:xfrm flipV="1">
                <a:off x="2295118" y="3766025"/>
                <a:ext cx="0" cy="8101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78" name="Gerader Verbinder 4077">
                <a:extLst>
                  <a:ext uri="{FF2B5EF4-FFF2-40B4-BE49-F238E27FC236}">
                    <a16:creationId xmlns:a16="http://schemas.microsoft.com/office/drawing/2014/main" id="{1119112E-711A-4872-95AB-AF410460F13F}"/>
                  </a:ext>
                </a:extLst>
              </p:cNvPr>
              <p:cNvCxnSpPr>
                <a:cxnSpLocks/>
              </p:cNvCxnSpPr>
              <p:nvPr/>
            </p:nvCxnSpPr>
            <p:spPr>
              <a:xfrm flipV="1">
                <a:off x="2285388" y="3766025"/>
                <a:ext cx="0" cy="83637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79" name="Gerader Verbinder 4078">
                <a:extLst>
                  <a:ext uri="{FF2B5EF4-FFF2-40B4-BE49-F238E27FC236}">
                    <a16:creationId xmlns:a16="http://schemas.microsoft.com/office/drawing/2014/main" id="{A4289E0A-281C-48F1-8F4D-10AE22B79D76}"/>
                  </a:ext>
                </a:extLst>
              </p:cNvPr>
              <p:cNvCxnSpPr>
                <a:cxnSpLocks/>
              </p:cNvCxnSpPr>
              <p:nvPr/>
            </p:nvCxnSpPr>
            <p:spPr>
              <a:xfrm flipV="1">
                <a:off x="2275658" y="3766025"/>
                <a:ext cx="0" cy="83637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80" name="Gerader Verbinder 4079">
                <a:extLst>
                  <a:ext uri="{FF2B5EF4-FFF2-40B4-BE49-F238E27FC236}">
                    <a16:creationId xmlns:a16="http://schemas.microsoft.com/office/drawing/2014/main" id="{0A708598-C75C-495E-9FDD-88ADB5CFDEDF}"/>
                  </a:ext>
                </a:extLst>
              </p:cNvPr>
              <p:cNvCxnSpPr>
                <a:cxnSpLocks/>
              </p:cNvCxnSpPr>
              <p:nvPr/>
            </p:nvCxnSpPr>
            <p:spPr>
              <a:xfrm flipV="1">
                <a:off x="2343768" y="3766025"/>
                <a:ext cx="0" cy="89352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81" name="Gerader Verbinder 4080">
                <a:extLst>
                  <a:ext uri="{FF2B5EF4-FFF2-40B4-BE49-F238E27FC236}">
                    <a16:creationId xmlns:a16="http://schemas.microsoft.com/office/drawing/2014/main" id="{2FB35A86-1FEB-4AC8-B186-5AA8B202009F}"/>
                  </a:ext>
                </a:extLst>
              </p:cNvPr>
              <p:cNvCxnSpPr>
                <a:cxnSpLocks/>
              </p:cNvCxnSpPr>
              <p:nvPr/>
            </p:nvCxnSpPr>
            <p:spPr>
              <a:xfrm flipV="1">
                <a:off x="2334038" y="3766025"/>
                <a:ext cx="0" cy="89352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82" name="Gerader Verbinder 4081">
                <a:extLst>
                  <a:ext uri="{FF2B5EF4-FFF2-40B4-BE49-F238E27FC236}">
                    <a16:creationId xmlns:a16="http://schemas.microsoft.com/office/drawing/2014/main" id="{EF5FC2C7-4288-4A67-9282-6C49BA203CEA}"/>
                  </a:ext>
                </a:extLst>
              </p:cNvPr>
              <p:cNvCxnSpPr>
                <a:cxnSpLocks/>
              </p:cNvCxnSpPr>
              <p:nvPr/>
            </p:nvCxnSpPr>
            <p:spPr>
              <a:xfrm flipV="1">
                <a:off x="2265928" y="3766025"/>
                <a:ext cx="0" cy="83637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83" name="Gerader Verbinder 4082">
                <a:extLst>
                  <a:ext uri="{FF2B5EF4-FFF2-40B4-BE49-F238E27FC236}">
                    <a16:creationId xmlns:a16="http://schemas.microsoft.com/office/drawing/2014/main" id="{B52A51B9-6AB7-4299-A471-24020781F0A5}"/>
                  </a:ext>
                </a:extLst>
              </p:cNvPr>
              <p:cNvCxnSpPr>
                <a:cxnSpLocks/>
              </p:cNvCxnSpPr>
              <p:nvPr/>
            </p:nvCxnSpPr>
            <p:spPr>
              <a:xfrm flipV="1">
                <a:off x="2256198" y="3766025"/>
                <a:ext cx="0" cy="83637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84" name="Gerader Verbinder 4083">
                <a:extLst>
                  <a:ext uri="{FF2B5EF4-FFF2-40B4-BE49-F238E27FC236}">
                    <a16:creationId xmlns:a16="http://schemas.microsoft.com/office/drawing/2014/main" id="{A2FE9B18-033B-40A8-ACAD-28BD5C99AD17}"/>
                  </a:ext>
                </a:extLst>
              </p:cNvPr>
              <p:cNvCxnSpPr>
                <a:cxnSpLocks/>
              </p:cNvCxnSpPr>
              <p:nvPr/>
            </p:nvCxnSpPr>
            <p:spPr>
              <a:xfrm flipV="1">
                <a:off x="2246468" y="3766025"/>
                <a:ext cx="0" cy="82089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85" name="Gerader Verbinder 4084">
                <a:extLst>
                  <a:ext uri="{FF2B5EF4-FFF2-40B4-BE49-F238E27FC236}">
                    <a16:creationId xmlns:a16="http://schemas.microsoft.com/office/drawing/2014/main" id="{8FF2B771-D69D-480F-BDD1-581BB4E2DEE8}"/>
                  </a:ext>
                </a:extLst>
              </p:cNvPr>
              <p:cNvCxnSpPr>
                <a:cxnSpLocks/>
              </p:cNvCxnSpPr>
              <p:nvPr/>
            </p:nvCxnSpPr>
            <p:spPr>
              <a:xfrm flipV="1">
                <a:off x="2236738" y="3766025"/>
                <a:ext cx="0" cy="8101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86" name="Gerader Verbinder 4085">
                <a:extLst>
                  <a:ext uri="{FF2B5EF4-FFF2-40B4-BE49-F238E27FC236}">
                    <a16:creationId xmlns:a16="http://schemas.microsoft.com/office/drawing/2014/main" id="{67183F2A-A17B-4A77-AC03-244838C89BAF}"/>
                  </a:ext>
                </a:extLst>
              </p:cNvPr>
              <p:cNvCxnSpPr>
                <a:cxnSpLocks/>
              </p:cNvCxnSpPr>
              <p:nvPr/>
            </p:nvCxnSpPr>
            <p:spPr>
              <a:xfrm flipV="1">
                <a:off x="2227008" y="3766025"/>
                <a:ext cx="0" cy="803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87" name="Gerader Verbinder 4086">
                <a:extLst>
                  <a:ext uri="{FF2B5EF4-FFF2-40B4-BE49-F238E27FC236}">
                    <a16:creationId xmlns:a16="http://schemas.microsoft.com/office/drawing/2014/main" id="{32986D13-293C-4F51-8C5D-B5A511645082}"/>
                  </a:ext>
                </a:extLst>
              </p:cNvPr>
              <p:cNvCxnSpPr>
                <a:cxnSpLocks/>
              </p:cNvCxnSpPr>
              <p:nvPr/>
            </p:nvCxnSpPr>
            <p:spPr>
              <a:xfrm flipV="1">
                <a:off x="2217278" y="3766025"/>
                <a:ext cx="0" cy="7887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88" name="Gerader Verbinder 4087">
                <a:extLst>
                  <a:ext uri="{FF2B5EF4-FFF2-40B4-BE49-F238E27FC236}">
                    <a16:creationId xmlns:a16="http://schemas.microsoft.com/office/drawing/2014/main" id="{6812999F-84E9-4B9F-8BE5-5194C1EB74F9}"/>
                  </a:ext>
                </a:extLst>
              </p:cNvPr>
              <p:cNvCxnSpPr>
                <a:cxnSpLocks/>
              </p:cNvCxnSpPr>
              <p:nvPr/>
            </p:nvCxnSpPr>
            <p:spPr>
              <a:xfrm flipV="1">
                <a:off x="2207548" y="3766025"/>
                <a:ext cx="0" cy="7887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89" name="Gerader Verbinder 4088">
                <a:extLst>
                  <a:ext uri="{FF2B5EF4-FFF2-40B4-BE49-F238E27FC236}">
                    <a16:creationId xmlns:a16="http://schemas.microsoft.com/office/drawing/2014/main" id="{2BB283F7-32C6-4710-8D8F-640111D44A71}"/>
                  </a:ext>
                </a:extLst>
              </p:cNvPr>
              <p:cNvCxnSpPr>
                <a:cxnSpLocks/>
              </p:cNvCxnSpPr>
              <p:nvPr/>
            </p:nvCxnSpPr>
            <p:spPr>
              <a:xfrm flipV="1">
                <a:off x="2197818" y="3766025"/>
                <a:ext cx="0" cy="7887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90" name="Gerader Verbinder 4089">
                <a:extLst>
                  <a:ext uri="{FF2B5EF4-FFF2-40B4-BE49-F238E27FC236}">
                    <a16:creationId xmlns:a16="http://schemas.microsoft.com/office/drawing/2014/main" id="{135CC3F5-4245-4605-ADB7-36C41FDDBD49}"/>
                  </a:ext>
                </a:extLst>
              </p:cNvPr>
              <p:cNvCxnSpPr>
                <a:cxnSpLocks/>
              </p:cNvCxnSpPr>
              <p:nvPr/>
            </p:nvCxnSpPr>
            <p:spPr>
              <a:xfrm flipV="1">
                <a:off x="2188088" y="3766025"/>
                <a:ext cx="0" cy="80303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91" name="Gerader Verbinder 4090">
                <a:extLst>
                  <a:ext uri="{FF2B5EF4-FFF2-40B4-BE49-F238E27FC236}">
                    <a16:creationId xmlns:a16="http://schemas.microsoft.com/office/drawing/2014/main" id="{C568329E-C86B-404E-8441-8A9D5E78CF49}"/>
                  </a:ext>
                </a:extLst>
              </p:cNvPr>
              <p:cNvCxnSpPr>
                <a:cxnSpLocks/>
              </p:cNvCxnSpPr>
              <p:nvPr/>
            </p:nvCxnSpPr>
            <p:spPr>
              <a:xfrm flipV="1">
                <a:off x="2178358" y="3766025"/>
                <a:ext cx="0" cy="7887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92" name="Gerader Verbinder 4091">
                <a:extLst>
                  <a:ext uri="{FF2B5EF4-FFF2-40B4-BE49-F238E27FC236}">
                    <a16:creationId xmlns:a16="http://schemas.microsoft.com/office/drawing/2014/main" id="{2C27BE0B-0BF8-4262-8435-99D2639FECD7}"/>
                  </a:ext>
                </a:extLst>
              </p:cNvPr>
              <p:cNvCxnSpPr>
                <a:cxnSpLocks/>
              </p:cNvCxnSpPr>
              <p:nvPr/>
            </p:nvCxnSpPr>
            <p:spPr>
              <a:xfrm flipV="1">
                <a:off x="2168628" y="3766025"/>
                <a:ext cx="0" cy="7887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93" name="Gerader Verbinder 4092">
                <a:extLst>
                  <a:ext uri="{FF2B5EF4-FFF2-40B4-BE49-F238E27FC236}">
                    <a16:creationId xmlns:a16="http://schemas.microsoft.com/office/drawing/2014/main" id="{18AB50C6-9789-4283-94CD-FEA804BF4B9F}"/>
                  </a:ext>
                </a:extLst>
              </p:cNvPr>
              <p:cNvCxnSpPr>
                <a:cxnSpLocks/>
              </p:cNvCxnSpPr>
              <p:nvPr/>
            </p:nvCxnSpPr>
            <p:spPr>
              <a:xfrm flipV="1">
                <a:off x="2158898" y="3766025"/>
                <a:ext cx="0" cy="7595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94" name="Gerader Verbinder 4093">
                <a:extLst>
                  <a:ext uri="{FF2B5EF4-FFF2-40B4-BE49-F238E27FC236}">
                    <a16:creationId xmlns:a16="http://schemas.microsoft.com/office/drawing/2014/main" id="{C51167D4-2D7D-49B3-9214-3FE0DB8FC59B}"/>
                  </a:ext>
                </a:extLst>
              </p:cNvPr>
              <p:cNvCxnSpPr>
                <a:cxnSpLocks/>
              </p:cNvCxnSpPr>
              <p:nvPr/>
            </p:nvCxnSpPr>
            <p:spPr>
              <a:xfrm flipV="1">
                <a:off x="2149168" y="3766025"/>
                <a:ext cx="0" cy="7429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95" name="Gerader Verbinder 4094">
                <a:extLst>
                  <a:ext uri="{FF2B5EF4-FFF2-40B4-BE49-F238E27FC236}">
                    <a16:creationId xmlns:a16="http://schemas.microsoft.com/office/drawing/2014/main" id="{9338C7E0-2D24-462B-A8D9-C4C6DBE8E7E4}"/>
                  </a:ext>
                </a:extLst>
              </p:cNvPr>
              <p:cNvCxnSpPr>
                <a:cxnSpLocks/>
              </p:cNvCxnSpPr>
              <p:nvPr/>
            </p:nvCxnSpPr>
            <p:spPr>
              <a:xfrm flipV="1">
                <a:off x="2139438" y="3766025"/>
                <a:ext cx="0" cy="7143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96" name="Gerader Verbinder 4095">
                <a:extLst>
                  <a:ext uri="{FF2B5EF4-FFF2-40B4-BE49-F238E27FC236}">
                    <a16:creationId xmlns:a16="http://schemas.microsoft.com/office/drawing/2014/main" id="{226B2148-39F5-45F9-8800-DC28E79AA122}"/>
                  </a:ext>
                </a:extLst>
              </p:cNvPr>
              <p:cNvCxnSpPr>
                <a:cxnSpLocks/>
              </p:cNvCxnSpPr>
              <p:nvPr/>
            </p:nvCxnSpPr>
            <p:spPr>
              <a:xfrm flipV="1">
                <a:off x="2129708" y="3766025"/>
                <a:ext cx="0" cy="69766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97" name="Gerader Verbinder 4096">
                <a:extLst>
                  <a:ext uri="{FF2B5EF4-FFF2-40B4-BE49-F238E27FC236}">
                    <a16:creationId xmlns:a16="http://schemas.microsoft.com/office/drawing/2014/main" id="{14D58C4C-B750-478E-B834-127DD43727C8}"/>
                  </a:ext>
                </a:extLst>
              </p:cNvPr>
              <p:cNvCxnSpPr>
                <a:cxnSpLocks/>
              </p:cNvCxnSpPr>
              <p:nvPr/>
            </p:nvCxnSpPr>
            <p:spPr>
              <a:xfrm flipV="1">
                <a:off x="2119978" y="3766025"/>
                <a:ext cx="0" cy="71433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98" name="Gerader Verbinder 4097">
                <a:extLst>
                  <a:ext uri="{FF2B5EF4-FFF2-40B4-BE49-F238E27FC236}">
                    <a16:creationId xmlns:a16="http://schemas.microsoft.com/office/drawing/2014/main" id="{BA4031A1-92AD-4FD4-AC47-CC52366F07E3}"/>
                  </a:ext>
                </a:extLst>
              </p:cNvPr>
              <p:cNvCxnSpPr>
                <a:cxnSpLocks/>
              </p:cNvCxnSpPr>
              <p:nvPr/>
            </p:nvCxnSpPr>
            <p:spPr>
              <a:xfrm flipV="1">
                <a:off x="2110248" y="3766025"/>
                <a:ext cx="0" cy="706004"/>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99" name="Gerader Verbinder 4098">
                <a:extLst>
                  <a:ext uri="{FF2B5EF4-FFF2-40B4-BE49-F238E27FC236}">
                    <a16:creationId xmlns:a16="http://schemas.microsoft.com/office/drawing/2014/main" id="{A62B3467-E188-420D-B93B-00764D1FD93B}"/>
                  </a:ext>
                </a:extLst>
              </p:cNvPr>
              <p:cNvCxnSpPr>
                <a:cxnSpLocks/>
              </p:cNvCxnSpPr>
              <p:nvPr/>
            </p:nvCxnSpPr>
            <p:spPr>
              <a:xfrm flipV="1">
                <a:off x="2100518" y="3766025"/>
                <a:ext cx="0" cy="706003"/>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00" name="Gerader Verbinder 4099">
                <a:extLst>
                  <a:ext uri="{FF2B5EF4-FFF2-40B4-BE49-F238E27FC236}">
                    <a16:creationId xmlns:a16="http://schemas.microsoft.com/office/drawing/2014/main" id="{1E289B77-134B-4501-A008-A7027444664A}"/>
                  </a:ext>
                </a:extLst>
              </p:cNvPr>
              <p:cNvCxnSpPr>
                <a:cxnSpLocks/>
              </p:cNvCxnSpPr>
              <p:nvPr/>
            </p:nvCxnSpPr>
            <p:spPr>
              <a:xfrm flipV="1">
                <a:off x="2090788" y="3766025"/>
                <a:ext cx="0" cy="71433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01" name="Gerader Verbinder 4100">
                <a:extLst>
                  <a:ext uri="{FF2B5EF4-FFF2-40B4-BE49-F238E27FC236}">
                    <a16:creationId xmlns:a16="http://schemas.microsoft.com/office/drawing/2014/main" id="{070A9AF9-EC44-4D0E-8E46-F6FA9655CFDD}"/>
                  </a:ext>
                </a:extLst>
              </p:cNvPr>
              <p:cNvCxnSpPr>
                <a:cxnSpLocks/>
              </p:cNvCxnSpPr>
              <p:nvPr/>
            </p:nvCxnSpPr>
            <p:spPr>
              <a:xfrm flipV="1">
                <a:off x="2081058" y="3766025"/>
                <a:ext cx="0" cy="70600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03" name="Gerader Verbinder 4102">
                <a:extLst>
                  <a:ext uri="{FF2B5EF4-FFF2-40B4-BE49-F238E27FC236}">
                    <a16:creationId xmlns:a16="http://schemas.microsoft.com/office/drawing/2014/main" id="{643BA30C-546D-49E3-81F6-2807E3EA328E}"/>
                  </a:ext>
                </a:extLst>
              </p:cNvPr>
              <p:cNvCxnSpPr>
                <a:cxnSpLocks/>
              </p:cNvCxnSpPr>
              <p:nvPr/>
            </p:nvCxnSpPr>
            <p:spPr>
              <a:xfrm flipV="1">
                <a:off x="2071328" y="3766025"/>
                <a:ext cx="0" cy="69052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04" name="Gerader Verbinder 4103">
                <a:extLst>
                  <a:ext uri="{FF2B5EF4-FFF2-40B4-BE49-F238E27FC236}">
                    <a16:creationId xmlns:a16="http://schemas.microsoft.com/office/drawing/2014/main" id="{F6356DD6-84E1-43FC-8C22-D9E329BED1BE}"/>
                  </a:ext>
                </a:extLst>
              </p:cNvPr>
              <p:cNvCxnSpPr>
                <a:cxnSpLocks/>
              </p:cNvCxnSpPr>
              <p:nvPr/>
            </p:nvCxnSpPr>
            <p:spPr>
              <a:xfrm flipV="1">
                <a:off x="2061598" y="3766025"/>
                <a:ext cx="0" cy="69052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05" name="Gerader Verbinder 4104">
                <a:extLst>
                  <a:ext uri="{FF2B5EF4-FFF2-40B4-BE49-F238E27FC236}">
                    <a16:creationId xmlns:a16="http://schemas.microsoft.com/office/drawing/2014/main" id="{E8235760-13DD-41EB-A7E4-F66BAC314ACE}"/>
                  </a:ext>
                </a:extLst>
              </p:cNvPr>
              <p:cNvCxnSpPr>
                <a:cxnSpLocks/>
              </p:cNvCxnSpPr>
              <p:nvPr/>
            </p:nvCxnSpPr>
            <p:spPr>
              <a:xfrm flipV="1">
                <a:off x="2051868" y="3766025"/>
                <a:ext cx="0" cy="69052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06" name="Gerader Verbinder 4105">
                <a:extLst>
                  <a:ext uri="{FF2B5EF4-FFF2-40B4-BE49-F238E27FC236}">
                    <a16:creationId xmlns:a16="http://schemas.microsoft.com/office/drawing/2014/main" id="{B2A96DFB-6C30-4E9B-90D9-1C8A9D532D07}"/>
                  </a:ext>
                </a:extLst>
              </p:cNvPr>
              <p:cNvCxnSpPr>
                <a:cxnSpLocks/>
              </p:cNvCxnSpPr>
              <p:nvPr/>
            </p:nvCxnSpPr>
            <p:spPr>
              <a:xfrm flipV="1">
                <a:off x="2042138" y="3766025"/>
                <a:ext cx="0" cy="69053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07" name="Gerader Verbinder 4106">
                <a:extLst>
                  <a:ext uri="{FF2B5EF4-FFF2-40B4-BE49-F238E27FC236}">
                    <a16:creationId xmlns:a16="http://schemas.microsoft.com/office/drawing/2014/main" id="{54972854-A7F8-487F-9B44-5C0E894BBB5A}"/>
                  </a:ext>
                </a:extLst>
              </p:cNvPr>
              <p:cNvCxnSpPr>
                <a:cxnSpLocks/>
              </p:cNvCxnSpPr>
              <p:nvPr/>
            </p:nvCxnSpPr>
            <p:spPr>
              <a:xfrm flipV="1">
                <a:off x="2032408" y="3766025"/>
                <a:ext cx="0" cy="68338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08" name="Gerader Verbinder 4107">
                <a:extLst>
                  <a:ext uri="{FF2B5EF4-FFF2-40B4-BE49-F238E27FC236}">
                    <a16:creationId xmlns:a16="http://schemas.microsoft.com/office/drawing/2014/main" id="{692CF3DD-2602-49AF-AF3D-03045D1162A5}"/>
                  </a:ext>
                </a:extLst>
              </p:cNvPr>
              <p:cNvCxnSpPr>
                <a:cxnSpLocks/>
              </p:cNvCxnSpPr>
              <p:nvPr/>
            </p:nvCxnSpPr>
            <p:spPr>
              <a:xfrm flipV="1">
                <a:off x="2022678" y="3766025"/>
                <a:ext cx="0" cy="66849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09" name="Gerader Verbinder 4108">
                <a:extLst>
                  <a:ext uri="{FF2B5EF4-FFF2-40B4-BE49-F238E27FC236}">
                    <a16:creationId xmlns:a16="http://schemas.microsoft.com/office/drawing/2014/main" id="{DD88A039-90DB-4E1E-B999-DB3ED986A2F7}"/>
                  </a:ext>
                </a:extLst>
              </p:cNvPr>
              <p:cNvCxnSpPr>
                <a:cxnSpLocks/>
              </p:cNvCxnSpPr>
              <p:nvPr/>
            </p:nvCxnSpPr>
            <p:spPr>
              <a:xfrm flipV="1">
                <a:off x="2012948" y="3766025"/>
                <a:ext cx="0" cy="6684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10" name="Gerader Verbinder 4109">
                <a:extLst>
                  <a:ext uri="{FF2B5EF4-FFF2-40B4-BE49-F238E27FC236}">
                    <a16:creationId xmlns:a16="http://schemas.microsoft.com/office/drawing/2014/main" id="{13E12A2E-E47B-490B-8E79-8D3E37FC1389}"/>
                  </a:ext>
                </a:extLst>
              </p:cNvPr>
              <p:cNvCxnSpPr>
                <a:cxnSpLocks/>
              </p:cNvCxnSpPr>
              <p:nvPr/>
            </p:nvCxnSpPr>
            <p:spPr>
              <a:xfrm flipV="1">
                <a:off x="2003218" y="3766025"/>
                <a:ext cx="0" cy="6619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11" name="Gerader Verbinder 4110">
                <a:extLst>
                  <a:ext uri="{FF2B5EF4-FFF2-40B4-BE49-F238E27FC236}">
                    <a16:creationId xmlns:a16="http://schemas.microsoft.com/office/drawing/2014/main" id="{7D700F97-9250-48C5-81E4-DC7CBB932446}"/>
                  </a:ext>
                </a:extLst>
              </p:cNvPr>
              <p:cNvCxnSpPr>
                <a:cxnSpLocks/>
              </p:cNvCxnSpPr>
              <p:nvPr/>
            </p:nvCxnSpPr>
            <p:spPr>
              <a:xfrm flipV="1">
                <a:off x="1993488" y="3766025"/>
                <a:ext cx="0" cy="65480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12" name="Gerader Verbinder 4111">
                <a:extLst>
                  <a:ext uri="{FF2B5EF4-FFF2-40B4-BE49-F238E27FC236}">
                    <a16:creationId xmlns:a16="http://schemas.microsoft.com/office/drawing/2014/main" id="{30FA2C08-0369-4A25-AC42-88C56ABCDB76}"/>
                  </a:ext>
                </a:extLst>
              </p:cNvPr>
              <p:cNvCxnSpPr>
                <a:cxnSpLocks/>
              </p:cNvCxnSpPr>
              <p:nvPr/>
            </p:nvCxnSpPr>
            <p:spPr>
              <a:xfrm flipV="1">
                <a:off x="1983758" y="3766025"/>
                <a:ext cx="0" cy="6548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13" name="Gerader Verbinder 4112">
                <a:extLst>
                  <a:ext uri="{FF2B5EF4-FFF2-40B4-BE49-F238E27FC236}">
                    <a16:creationId xmlns:a16="http://schemas.microsoft.com/office/drawing/2014/main" id="{568D582F-2D59-45AA-B709-94B0407778FD}"/>
                  </a:ext>
                </a:extLst>
              </p:cNvPr>
              <p:cNvCxnSpPr>
                <a:cxnSpLocks/>
              </p:cNvCxnSpPr>
              <p:nvPr/>
            </p:nvCxnSpPr>
            <p:spPr>
              <a:xfrm flipV="1">
                <a:off x="1974028" y="3766025"/>
                <a:ext cx="0" cy="66194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14" name="Gerader Verbinder 4113">
                <a:extLst>
                  <a:ext uri="{FF2B5EF4-FFF2-40B4-BE49-F238E27FC236}">
                    <a16:creationId xmlns:a16="http://schemas.microsoft.com/office/drawing/2014/main" id="{848C2CF0-24C6-4CF2-94F9-7FF43A33DB24}"/>
                  </a:ext>
                </a:extLst>
              </p:cNvPr>
              <p:cNvCxnSpPr>
                <a:cxnSpLocks/>
              </p:cNvCxnSpPr>
              <p:nvPr/>
            </p:nvCxnSpPr>
            <p:spPr>
              <a:xfrm flipV="1">
                <a:off x="1964298" y="3766025"/>
                <a:ext cx="0" cy="65480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15" name="Gerader Verbinder 4114">
                <a:extLst>
                  <a:ext uri="{FF2B5EF4-FFF2-40B4-BE49-F238E27FC236}">
                    <a16:creationId xmlns:a16="http://schemas.microsoft.com/office/drawing/2014/main" id="{B34DD472-0BF1-46D5-B3B9-8ED9CB9F9802}"/>
                  </a:ext>
                </a:extLst>
              </p:cNvPr>
              <p:cNvCxnSpPr>
                <a:cxnSpLocks/>
              </p:cNvCxnSpPr>
              <p:nvPr/>
            </p:nvCxnSpPr>
            <p:spPr>
              <a:xfrm flipV="1">
                <a:off x="1954568" y="3766025"/>
                <a:ext cx="0" cy="65480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16" name="Gerader Verbinder 4115">
                <a:extLst>
                  <a:ext uri="{FF2B5EF4-FFF2-40B4-BE49-F238E27FC236}">
                    <a16:creationId xmlns:a16="http://schemas.microsoft.com/office/drawing/2014/main" id="{4CC7B239-1188-4BC3-B130-67A6C6CF58E0}"/>
                  </a:ext>
                </a:extLst>
              </p:cNvPr>
              <p:cNvCxnSpPr>
                <a:cxnSpLocks/>
              </p:cNvCxnSpPr>
              <p:nvPr/>
            </p:nvCxnSpPr>
            <p:spPr>
              <a:xfrm flipV="1">
                <a:off x="1944838" y="3766025"/>
                <a:ext cx="0" cy="65480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17" name="Gerader Verbinder 4116">
                <a:extLst>
                  <a:ext uri="{FF2B5EF4-FFF2-40B4-BE49-F238E27FC236}">
                    <a16:creationId xmlns:a16="http://schemas.microsoft.com/office/drawing/2014/main" id="{F040DFE5-0BC3-46FC-89E9-70306D9DF1C8}"/>
                  </a:ext>
                </a:extLst>
              </p:cNvPr>
              <p:cNvCxnSpPr>
                <a:cxnSpLocks/>
              </p:cNvCxnSpPr>
              <p:nvPr/>
            </p:nvCxnSpPr>
            <p:spPr>
              <a:xfrm flipV="1">
                <a:off x="1935108" y="3766025"/>
                <a:ext cx="0" cy="6440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18" name="Gerader Verbinder 4117">
                <a:extLst>
                  <a:ext uri="{FF2B5EF4-FFF2-40B4-BE49-F238E27FC236}">
                    <a16:creationId xmlns:a16="http://schemas.microsoft.com/office/drawing/2014/main" id="{7686EBB0-4A3A-4C6B-9906-F8620B23A3D4}"/>
                  </a:ext>
                </a:extLst>
              </p:cNvPr>
              <p:cNvCxnSpPr>
                <a:cxnSpLocks/>
              </p:cNvCxnSpPr>
              <p:nvPr/>
            </p:nvCxnSpPr>
            <p:spPr>
              <a:xfrm flipV="1">
                <a:off x="1925378" y="3766025"/>
                <a:ext cx="0" cy="68099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19" name="Gerader Verbinder 4118">
                <a:extLst>
                  <a:ext uri="{FF2B5EF4-FFF2-40B4-BE49-F238E27FC236}">
                    <a16:creationId xmlns:a16="http://schemas.microsoft.com/office/drawing/2014/main" id="{78B78B77-5488-4EEB-91D6-D238BA0CAF2F}"/>
                  </a:ext>
                </a:extLst>
              </p:cNvPr>
              <p:cNvCxnSpPr>
                <a:cxnSpLocks/>
              </p:cNvCxnSpPr>
              <p:nvPr/>
            </p:nvCxnSpPr>
            <p:spPr>
              <a:xfrm flipV="1">
                <a:off x="1915648" y="3766025"/>
                <a:ext cx="0" cy="644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20" name="Gerader Verbinder 4119">
                <a:extLst>
                  <a:ext uri="{FF2B5EF4-FFF2-40B4-BE49-F238E27FC236}">
                    <a16:creationId xmlns:a16="http://schemas.microsoft.com/office/drawing/2014/main" id="{E7771312-57E3-4BE6-A0F6-04F9E825F237}"/>
                  </a:ext>
                </a:extLst>
              </p:cNvPr>
              <p:cNvCxnSpPr>
                <a:cxnSpLocks/>
              </p:cNvCxnSpPr>
              <p:nvPr/>
            </p:nvCxnSpPr>
            <p:spPr>
              <a:xfrm flipV="1">
                <a:off x="1905918" y="3766025"/>
                <a:ext cx="0" cy="6440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22" name="Gerader Verbinder 4121">
                <a:extLst>
                  <a:ext uri="{FF2B5EF4-FFF2-40B4-BE49-F238E27FC236}">
                    <a16:creationId xmlns:a16="http://schemas.microsoft.com/office/drawing/2014/main" id="{311FECC8-32B2-44B3-9CC8-3B7DB5B0E77C}"/>
                  </a:ext>
                </a:extLst>
              </p:cNvPr>
              <p:cNvCxnSpPr>
                <a:cxnSpLocks/>
              </p:cNvCxnSpPr>
              <p:nvPr/>
            </p:nvCxnSpPr>
            <p:spPr>
              <a:xfrm flipV="1">
                <a:off x="1896188" y="3766025"/>
                <a:ext cx="0" cy="6440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23" name="Gerader Verbinder 4122">
                <a:extLst>
                  <a:ext uri="{FF2B5EF4-FFF2-40B4-BE49-F238E27FC236}">
                    <a16:creationId xmlns:a16="http://schemas.microsoft.com/office/drawing/2014/main" id="{C000A043-2754-4BD2-BBDE-3B130BE67D23}"/>
                  </a:ext>
                </a:extLst>
              </p:cNvPr>
              <p:cNvCxnSpPr>
                <a:cxnSpLocks/>
              </p:cNvCxnSpPr>
              <p:nvPr/>
            </p:nvCxnSpPr>
            <p:spPr>
              <a:xfrm flipV="1">
                <a:off x="1886458" y="3766025"/>
                <a:ext cx="0" cy="61547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44" name="Gerader Verbinder 5943">
                <a:extLst>
                  <a:ext uri="{FF2B5EF4-FFF2-40B4-BE49-F238E27FC236}">
                    <a16:creationId xmlns:a16="http://schemas.microsoft.com/office/drawing/2014/main" id="{D8A7CF4F-1BA1-4BCF-B965-7EA7553FA55D}"/>
                  </a:ext>
                </a:extLst>
              </p:cNvPr>
              <p:cNvCxnSpPr>
                <a:cxnSpLocks/>
              </p:cNvCxnSpPr>
              <p:nvPr/>
            </p:nvCxnSpPr>
            <p:spPr>
              <a:xfrm flipV="1">
                <a:off x="4893028" y="3766025"/>
                <a:ext cx="0" cy="14393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45" name="Gerader Verbinder 5944">
                <a:extLst>
                  <a:ext uri="{FF2B5EF4-FFF2-40B4-BE49-F238E27FC236}">
                    <a16:creationId xmlns:a16="http://schemas.microsoft.com/office/drawing/2014/main" id="{22C6A45F-B736-4B3B-A00B-361414F184E0}"/>
                  </a:ext>
                </a:extLst>
              </p:cNvPr>
              <p:cNvCxnSpPr>
                <a:cxnSpLocks/>
              </p:cNvCxnSpPr>
              <p:nvPr/>
            </p:nvCxnSpPr>
            <p:spPr>
              <a:xfrm flipV="1">
                <a:off x="4883298" y="3766025"/>
                <a:ext cx="0" cy="14393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46" name="Gerader Verbinder 5945">
                <a:extLst>
                  <a:ext uri="{FF2B5EF4-FFF2-40B4-BE49-F238E27FC236}">
                    <a16:creationId xmlns:a16="http://schemas.microsoft.com/office/drawing/2014/main" id="{262B265D-C544-4E53-8276-07AED547C3D6}"/>
                  </a:ext>
                </a:extLst>
              </p:cNvPr>
              <p:cNvCxnSpPr>
                <a:cxnSpLocks/>
              </p:cNvCxnSpPr>
              <p:nvPr/>
            </p:nvCxnSpPr>
            <p:spPr>
              <a:xfrm flipV="1">
                <a:off x="4873568" y="3766025"/>
                <a:ext cx="0" cy="14393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47" name="Gerader Verbinder 5946">
                <a:extLst>
                  <a:ext uri="{FF2B5EF4-FFF2-40B4-BE49-F238E27FC236}">
                    <a16:creationId xmlns:a16="http://schemas.microsoft.com/office/drawing/2014/main" id="{12859E89-CC30-4578-8DA0-E9DA21DF1DD9}"/>
                  </a:ext>
                </a:extLst>
              </p:cNvPr>
              <p:cNvCxnSpPr>
                <a:cxnSpLocks/>
              </p:cNvCxnSpPr>
              <p:nvPr/>
            </p:nvCxnSpPr>
            <p:spPr>
              <a:xfrm flipV="1">
                <a:off x="4863838" y="3766025"/>
                <a:ext cx="0" cy="14131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48" name="Gerader Verbinder 5947">
                <a:extLst>
                  <a:ext uri="{FF2B5EF4-FFF2-40B4-BE49-F238E27FC236}">
                    <a16:creationId xmlns:a16="http://schemas.microsoft.com/office/drawing/2014/main" id="{06B31C39-1F1B-4ED1-9F26-A5942BA2A3FF}"/>
                  </a:ext>
                </a:extLst>
              </p:cNvPr>
              <p:cNvCxnSpPr>
                <a:cxnSpLocks/>
              </p:cNvCxnSpPr>
              <p:nvPr/>
            </p:nvCxnSpPr>
            <p:spPr>
              <a:xfrm flipV="1">
                <a:off x="4854108" y="3766025"/>
                <a:ext cx="0" cy="14131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49" name="Gerader Verbinder 5948">
                <a:extLst>
                  <a:ext uri="{FF2B5EF4-FFF2-40B4-BE49-F238E27FC236}">
                    <a16:creationId xmlns:a16="http://schemas.microsoft.com/office/drawing/2014/main" id="{25B1B660-2DA8-4481-BDAB-2D15DC8E3A79}"/>
                  </a:ext>
                </a:extLst>
              </p:cNvPr>
              <p:cNvCxnSpPr>
                <a:cxnSpLocks/>
              </p:cNvCxnSpPr>
              <p:nvPr/>
            </p:nvCxnSpPr>
            <p:spPr>
              <a:xfrm flipV="1">
                <a:off x="4844378" y="3766025"/>
                <a:ext cx="0" cy="14393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50" name="Gerader Verbinder 5949">
                <a:extLst>
                  <a:ext uri="{FF2B5EF4-FFF2-40B4-BE49-F238E27FC236}">
                    <a16:creationId xmlns:a16="http://schemas.microsoft.com/office/drawing/2014/main" id="{A85397BE-2E23-4ECF-933E-956A53294483}"/>
                  </a:ext>
                </a:extLst>
              </p:cNvPr>
              <p:cNvCxnSpPr>
                <a:cxnSpLocks/>
              </p:cNvCxnSpPr>
              <p:nvPr/>
            </p:nvCxnSpPr>
            <p:spPr>
              <a:xfrm flipV="1">
                <a:off x="4834648" y="3766025"/>
                <a:ext cx="0" cy="14393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51" name="Gerader Verbinder 5950">
                <a:extLst>
                  <a:ext uri="{FF2B5EF4-FFF2-40B4-BE49-F238E27FC236}">
                    <a16:creationId xmlns:a16="http://schemas.microsoft.com/office/drawing/2014/main" id="{AC2E1E8D-F359-44EE-A88C-C5EE8513E2B9}"/>
                  </a:ext>
                </a:extLst>
              </p:cNvPr>
              <p:cNvCxnSpPr>
                <a:cxnSpLocks/>
              </p:cNvCxnSpPr>
              <p:nvPr/>
            </p:nvCxnSpPr>
            <p:spPr>
              <a:xfrm flipV="1">
                <a:off x="4824918" y="3766025"/>
                <a:ext cx="0" cy="14393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52" name="Gerader Verbinder 5951">
                <a:extLst>
                  <a:ext uri="{FF2B5EF4-FFF2-40B4-BE49-F238E27FC236}">
                    <a16:creationId xmlns:a16="http://schemas.microsoft.com/office/drawing/2014/main" id="{31CE92B3-6D29-406C-9AA9-C43365ED822B}"/>
                  </a:ext>
                </a:extLst>
              </p:cNvPr>
              <p:cNvCxnSpPr>
                <a:cxnSpLocks/>
              </p:cNvCxnSpPr>
              <p:nvPr/>
            </p:nvCxnSpPr>
            <p:spPr>
              <a:xfrm flipV="1">
                <a:off x="4815188" y="3766025"/>
                <a:ext cx="0" cy="14131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53" name="Gerader Verbinder 5952">
                <a:extLst>
                  <a:ext uri="{FF2B5EF4-FFF2-40B4-BE49-F238E27FC236}">
                    <a16:creationId xmlns:a16="http://schemas.microsoft.com/office/drawing/2014/main" id="{89CA2B66-29B9-4849-B7C6-08483B93C112}"/>
                  </a:ext>
                </a:extLst>
              </p:cNvPr>
              <p:cNvCxnSpPr>
                <a:cxnSpLocks/>
              </p:cNvCxnSpPr>
              <p:nvPr/>
            </p:nvCxnSpPr>
            <p:spPr>
              <a:xfrm flipV="1">
                <a:off x="4805458" y="3766025"/>
                <a:ext cx="0" cy="142271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54" name="Gerader Verbinder 5953">
                <a:extLst>
                  <a:ext uri="{FF2B5EF4-FFF2-40B4-BE49-F238E27FC236}">
                    <a16:creationId xmlns:a16="http://schemas.microsoft.com/office/drawing/2014/main" id="{0F7E102C-C886-4B20-B808-BF14EF4D6738}"/>
                  </a:ext>
                </a:extLst>
              </p:cNvPr>
              <p:cNvCxnSpPr>
                <a:cxnSpLocks/>
              </p:cNvCxnSpPr>
              <p:nvPr/>
            </p:nvCxnSpPr>
            <p:spPr>
              <a:xfrm flipV="1">
                <a:off x="4795728" y="3766025"/>
                <a:ext cx="0" cy="14131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55" name="Gerader Verbinder 5954">
                <a:extLst>
                  <a:ext uri="{FF2B5EF4-FFF2-40B4-BE49-F238E27FC236}">
                    <a16:creationId xmlns:a16="http://schemas.microsoft.com/office/drawing/2014/main" id="{40BE2B32-1B04-45F2-9291-CC5FF9C37DF5}"/>
                  </a:ext>
                </a:extLst>
              </p:cNvPr>
              <p:cNvCxnSpPr>
                <a:cxnSpLocks/>
              </p:cNvCxnSpPr>
              <p:nvPr/>
            </p:nvCxnSpPr>
            <p:spPr>
              <a:xfrm flipV="1">
                <a:off x="4785998" y="3766025"/>
                <a:ext cx="0" cy="14131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56" name="Gerader Verbinder 5955">
                <a:extLst>
                  <a:ext uri="{FF2B5EF4-FFF2-40B4-BE49-F238E27FC236}">
                    <a16:creationId xmlns:a16="http://schemas.microsoft.com/office/drawing/2014/main" id="{17031830-0DF1-4C05-A728-26E7531D8160}"/>
                  </a:ext>
                </a:extLst>
              </p:cNvPr>
              <p:cNvCxnSpPr>
                <a:cxnSpLocks/>
              </p:cNvCxnSpPr>
              <p:nvPr/>
            </p:nvCxnSpPr>
            <p:spPr>
              <a:xfrm flipV="1">
                <a:off x="4776268" y="3766025"/>
                <a:ext cx="0" cy="14131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57" name="Gerader Verbinder 5956">
                <a:extLst>
                  <a:ext uri="{FF2B5EF4-FFF2-40B4-BE49-F238E27FC236}">
                    <a16:creationId xmlns:a16="http://schemas.microsoft.com/office/drawing/2014/main" id="{1C4BD703-8F0D-4C44-B2B2-C4F4A3F457C2}"/>
                  </a:ext>
                </a:extLst>
              </p:cNvPr>
              <p:cNvCxnSpPr>
                <a:cxnSpLocks/>
              </p:cNvCxnSpPr>
              <p:nvPr/>
            </p:nvCxnSpPr>
            <p:spPr>
              <a:xfrm flipV="1">
                <a:off x="4766538" y="3766025"/>
                <a:ext cx="0" cy="14131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58" name="Gerader Verbinder 5957">
                <a:extLst>
                  <a:ext uri="{FF2B5EF4-FFF2-40B4-BE49-F238E27FC236}">
                    <a16:creationId xmlns:a16="http://schemas.microsoft.com/office/drawing/2014/main" id="{3CF46ADB-6499-4FF2-A36B-A6A29F322DE0}"/>
                  </a:ext>
                </a:extLst>
              </p:cNvPr>
              <p:cNvCxnSpPr>
                <a:cxnSpLocks/>
              </p:cNvCxnSpPr>
              <p:nvPr/>
            </p:nvCxnSpPr>
            <p:spPr>
              <a:xfrm flipV="1">
                <a:off x="4756808" y="3766025"/>
                <a:ext cx="0" cy="14131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19" name="Gerader Verbinder 6318">
                <a:extLst>
                  <a:ext uri="{FF2B5EF4-FFF2-40B4-BE49-F238E27FC236}">
                    <a16:creationId xmlns:a16="http://schemas.microsoft.com/office/drawing/2014/main" id="{6E3978F7-3B41-4506-BBA4-05C0861CFDA7}"/>
                  </a:ext>
                </a:extLst>
              </p:cNvPr>
              <p:cNvCxnSpPr>
                <a:cxnSpLocks/>
              </p:cNvCxnSpPr>
              <p:nvPr/>
            </p:nvCxnSpPr>
            <p:spPr>
              <a:xfrm flipV="1">
                <a:off x="4970868" y="3766025"/>
                <a:ext cx="0" cy="1434625"/>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20" name="Gerader Verbinder 6319">
                <a:extLst>
                  <a:ext uri="{FF2B5EF4-FFF2-40B4-BE49-F238E27FC236}">
                    <a16:creationId xmlns:a16="http://schemas.microsoft.com/office/drawing/2014/main" id="{4AED0047-649F-4983-BA69-B3B4A59D544E}"/>
                  </a:ext>
                </a:extLst>
              </p:cNvPr>
              <p:cNvCxnSpPr>
                <a:cxnSpLocks/>
              </p:cNvCxnSpPr>
              <p:nvPr/>
            </p:nvCxnSpPr>
            <p:spPr>
              <a:xfrm flipV="1">
                <a:off x="4980598" y="3766025"/>
                <a:ext cx="0" cy="146434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21" name="Gerader Verbinder 6320">
                <a:extLst>
                  <a:ext uri="{FF2B5EF4-FFF2-40B4-BE49-F238E27FC236}">
                    <a16:creationId xmlns:a16="http://schemas.microsoft.com/office/drawing/2014/main" id="{2137FEB1-BE10-4360-B1DC-4F625291B871}"/>
                  </a:ext>
                </a:extLst>
              </p:cNvPr>
              <p:cNvCxnSpPr>
                <a:cxnSpLocks/>
              </p:cNvCxnSpPr>
              <p:nvPr/>
            </p:nvCxnSpPr>
            <p:spPr>
              <a:xfrm flipV="1">
                <a:off x="4961138" y="3766025"/>
                <a:ext cx="0" cy="143462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22" name="Gerader Verbinder 6321">
                <a:extLst>
                  <a:ext uri="{FF2B5EF4-FFF2-40B4-BE49-F238E27FC236}">
                    <a16:creationId xmlns:a16="http://schemas.microsoft.com/office/drawing/2014/main" id="{8148F3FA-57C2-49A3-AFE2-9167BFBA1468}"/>
                  </a:ext>
                </a:extLst>
              </p:cNvPr>
              <p:cNvCxnSpPr>
                <a:cxnSpLocks/>
              </p:cNvCxnSpPr>
              <p:nvPr/>
            </p:nvCxnSpPr>
            <p:spPr>
              <a:xfrm flipV="1">
                <a:off x="4951408" y="3766025"/>
                <a:ext cx="0" cy="143462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23" name="Gerader Verbinder 6322">
                <a:extLst>
                  <a:ext uri="{FF2B5EF4-FFF2-40B4-BE49-F238E27FC236}">
                    <a16:creationId xmlns:a16="http://schemas.microsoft.com/office/drawing/2014/main" id="{C22B7A34-6740-4C32-9375-56B37C9D1929}"/>
                  </a:ext>
                </a:extLst>
              </p:cNvPr>
              <p:cNvCxnSpPr>
                <a:cxnSpLocks/>
              </p:cNvCxnSpPr>
              <p:nvPr/>
            </p:nvCxnSpPr>
            <p:spPr>
              <a:xfrm flipV="1">
                <a:off x="4941678" y="3766025"/>
                <a:ext cx="0" cy="142748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24" name="Gerader Verbinder 6323">
                <a:extLst>
                  <a:ext uri="{FF2B5EF4-FFF2-40B4-BE49-F238E27FC236}">
                    <a16:creationId xmlns:a16="http://schemas.microsoft.com/office/drawing/2014/main" id="{68B9FDE2-7927-43DF-8381-AC3AC368AE74}"/>
                  </a:ext>
                </a:extLst>
              </p:cNvPr>
              <p:cNvCxnSpPr>
                <a:cxnSpLocks/>
              </p:cNvCxnSpPr>
              <p:nvPr/>
            </p:nvCxnSpPr>
            <p:spPr>
              <a:xfrm flipV="1">
                <a:off x="4931948" y="3766025"/>
                <a:ext cx="0" cy="143462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25" name="Gerader Verbinder 6324">
                <a:extLst>
                  <a:ext uri="{FF2B5EF4-FFF2-40B4-BE49-F238E27FC236}">
                    <a16:creationId xmlns:a16="http://schemas.microsoft.com/office/drawing/2014/main" id="{72DC05C0-969E-4CDF-9632-EE1E6087FFBB}"/>
                  </a:ext>
                </a:extLst>
              </p:cNvPr>
              <p:cNvCxnSpPr>
                <a:cxnSpLocks/>
              </p:cNvCxnSpPr>
              <p:nvPr/>
            </p:nvCxnSpPr>
            <p:spPr>
              <a:xfrm flipV="1">
                <a:off x="4922218" y="3766025"/>
                <a:ext cx="0" cy="142748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24" name="Gerader Verbinder 6423">
                <a:extLst>
                  <a:ext uri="{FF2B5EF4-FFF2-40B4-BE49-F238E27FC236}">
                    <a16:creationId xmlns:a16="http://schemas.microsoft.com/office/drawing/2014/main" id="{E756AB4B-17E6-433E-9BE7-BAA50C470FF7}"/>
                  </a:ext>
                </a:extLst>
              </p:cNvPr>
              <p:cNvCxnSpPr>
                <a:cxnSpLocks/>
              </p:cNvCxnSpPr>
              <p:nvPr/>
            </p:nvCxnSpPr>
            <p:spPr>
              <a:xfrm flipV="1">
                <a:off x="4912488" y="3766025"/>
                <a:ext cx="0" cy="142748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25" name="Gerader Verbinder 6424">
                <a:extLst>
                  <a:ext uri="{FF2B5EF4-FFF2-40B4-BE49-F238E27FC236}">
                    <a16:creationId xmlns:a16="http://schemas.microsoft.com/office/drawing/2014/main" id="{A540154D-71AB-423B-A2AE-C04DE93CD041}"/>
                  </a:ext>
                </a:extLst>
              </p:cNvPr>
              <p:cNvCxnSpPr>
                <a:cxnSpLocks/>
              </p:cNvCxnSpPr>
              <p:nvPr/>
            </p:nvCxnSpPr>
            <p:spPr>
              <a:xfrm flipV="1">
                <a:off x="4902758" y="3766025"/>
                <a:ext cx="0" cy="142748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28" name="Gerader Verbinder 6427">
                <a:extLst>
                  <a:ext uri="{FF2B5EF4-FFF2-40B4-BE49-F238E27FC236}">
                    <a16:creationId xmlns:a16="http://schemas.microsoft.com/office/drawing/2014/main" id="{CD032231-4A2D-4391-8364-8C267FBB8509}"/>
                  </a:ext>
                </a:extLst>
              </p:cNvPr>
              <p:cNvCxnSpPr>
                <a:cxnSpLocks/>
              </p:cNvCxnSpPr>
              <p:nvPr/>
            </p:nvCxnSpPr>
            <p:spPr>
              <a:xfrm flipV="1">
                <a:off x="4747078" y="3766025"/>
                <a:ext cx="0" cy="140604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30" name="Gerader Verbinder 6429">
                <a:extLst>
                  <a:ext uri="{FF2B5EF4-FFF2-40B4-BE49-F238E27FC236}">
                    <a16:creationId xmlns:a16="http://schemas.microsoft.com/office/drawing/2014/main" id="{9397C2E5-DC27-424E-A578-11B345CF640B}"/>
                  </a:ext>
                </a:extLst>
              </p:cNvPr>
              <p:cNvCxnSpPr>
                <a:cxnSpLocks/>
              </p:cNvCxnSpPr>
              <p:nvPr/>
            </p:nvCxnSpPr>
            <p:spPr>
              <a:xfrm flipV="1">
                <a:off x="4737348" y="3766025"/>
                <a:ext cx="0" cy="136794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31" name="Gerader Verbinder 6430">
                <a:extLst>
                  <a:ext uri="{FF2B5EF4-FFF2-40B4-BE49-F238E27FC236}">
                    <a16:creationId xmlns:a16="http://schemas.microsoft.com/office/drawing/2014/main" id="{7D3F0AF6-1B2C-4122-8D12-E7B22E1364F3}"/>
                  </a:ext>
                </a:extLst>
              </p:cNvPr>
              <p:cNvCxnSpPr>
                <a:cxnSpLocks/>
              </p:cNvCxnSpPr>
              <p:nvPr/>
            </p:nvCxnSpPr>
            <p:spPr>
              <a:xfrm flipV="1">
                <a:off x="4727618" y="3766025"/>
                <a:ext cx="0" cy="142271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32" name="Gerader Verbinder 6431">
                <a:extLst>
                  <a:ext uri="{FF2B5EF4-FFF2-40B4-BE49-F238E27FC236}">
                    <a16:creationId xmlns:a16="http://schemas.microsoft.com/office/drawing/2014/main" id="{95039B58-8AC9-4E28-9D52-ADD559F26F5E}"/>
                  </a:ext>
                </a:extLst>
              </p:cNvPr>
              <p:cNvCxnSpPr>
                <a:cxnSpLocks/>
              </p:cNvCxnSpPr>
              <p:nvPr/>
            </p:nvCxnSpPr>
            <p:spPr>
              <a:xfrm flipV="1">
                <a:off x="4717888" y="3766025"/>
                <a:ext cx="0" cy="137509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33" name="Gerader Verbinder 6432">
                <a:extLst>
                  <a:ext uri="{FF2B5EF4-FFF2-40B4-BE49-F238E27FC236}">
                    <a16:creationId xmlns:a16="http://schemas.microsoft.com/office/drawing/2014/main" id="{526B36A3-EB3E-488F-A6F3-4728E777EE17}"/>
                  </a:ext>
                </a:extLst>
              </p:cNvPr>
              <p:cNvCxnSpPr>
                <a:cxnSpLocks/>
              </p:cNvCxnSpPr>
              <p:nvPr/>
            </p:nvCxnSpPr>
            <p:spPr>
              <a:xfrm flipV="1">
                <a:off x="4708158" y="3766025"/>
                <a:ext cx="0" cy="137509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34" name="Gerader Verbinder 6433">
                <a:extLst>
                  <a:ext uri="{FF2B5EF4-FFF2-40B4-BE49-F238E27FC236}">
                    <a16:creationId xmlns:a16="http://schemas.microsoft.com/office/drawing/2014/main" id="{FBF32E8A-F6DF-4BA5-83A3-25D8640AD7D4}"/>
                  </a:ext>
                </a:extLst>
              </p:cNvPr>
              <p:cNvCxnSpPr>
                <a:cxnSpLocks/>
              </p:cNvCxnSpPr>
              <p:nvPr/>
            </p:nvCxnSpPr>
            <p:spPr>
              <a:xfrm flipV="1">
                <a:off x="4698428" y="3766025"/>
                <a:ext cx="0" cy="138938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35" name="Gerader Verbinder 6434">
                <a:extLst>
                  <a:ext uri="{FF2B5EF4-FFF2-40B4-BE49-F238E27FC236}">
                    <a16:creationId xmlns:a16="http://schemas.microsoft.com/office/drawing/2014/main" id="{40879BF6-8367-48B8-8E2A-3CC765735A67}"/>
                  </a:ext>
                </a:extLst>
              </p:cNvPr>
              <p:cNvCxnSpPr>
                <a:cxnSpLocks/>
              </p:cNvCxnSpPr>
              <p:nvPr/>
            </p:nvCxnSpPr>
            <p:spPr>
              <a:xfrm flipV="1">
                <a:off x="4688698" y="3766025"/>
                <a:ext cx="0" cy="139176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36" name="Gerader Verbinder 6435">
                <a:extLst>
                  <a:ext uri="{FF2B5EF4-FFF2-40B4-BE49-F238E27FC236}">
                    <a16:creationId xmlns:a16="http://schemas.microsoft.com/office/drawing/2014/main" id="{69AFBF8B-0E0D-4CAE-A337-8FF297370E1C}"/>
                  </a:ext>
                </a:extLst>
              </p:cNvPr>
              <p:cNvCxnSpPr>
                <a:cxnSpLocks/>
              </p:cNvCxnSpPr>
              <p:nvPr/>
            </p:nvCxnSpPr>
            <p:spPr>
              <a:xfrm flipV="1">
                <a:off x="4678968" y="3766025"/>
                <a:ext cx="0" cy="140843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78" name="Gerader Verbinder 6877">
                <a:extLst>
                  <a:ext uri="{FF2B5EF4-FFF2-40B4-BE49-F238E27FC236}">
                    <a16:creationId xmlns:a16="http://schemas.microsoft.com/office/drawing/2014/main" id="{F9663CE1-2BE1-4495-B0E0-DC8E6A7BA5ED}"/>
                  </a:ext>
                </a:extLst>
              </p:cNvPr>
              <p:cNvCxnSpPr>
                <a:cxnSpLocks/>
              </p:cNvCxnSpPr>
              <p:nvPr/>
            </p:nvCxnSpPr>
            <p:spPr>
              <a:xfrm flipV="1">
                <a:off x="5827108" y="3766025"/>
                <a:ext cx="0" cy="1577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79" name="Gerader Verbinder 6878">
                <a:extLst>
                  <a:ext uri="{FF2B5EF4-FFF2-40B4-BE49-F238E27FC236}">
                    <a16:creationId xmlns:a16="http://schemas.microsoft.com/office/drawing/2014/main" id="{0FD835CE-58B9-4059-B902-8DA024F2F9FA}"/>
                  </a:ext>
                </a:extLst>
              </p:cNvPr>
              <p:cNvCxnSpPr>
                <a:cxnSpLocks/>
              </p:cNvCxnSpPr>
              <p:nvPr/>
            </p:nvCxnSpPr>
            <p:spPr>
              <a:xfrm flipV="1">
                <a:off x="5836838" y="3766025"/>
                <a:ext cx="0" cy="15846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80" name="Gerader Verbinder 6879">
                <a:extLst>
                  <a:ext uri="{FF2B5EF4-FFF2-40B4-BE49-F238E27FC236}">
                    <a16:creationId xmlns:a16="http://schemas.microsoft.com/office/drawing/2014/main" id="{96153DEE-9281-40FB-9C60-525FF5B763FD}"/>
                  </a:ext>
                </a:extLst>
              </p:cNvPr>
              <p:cNvCxnSpPr>
                <a:cxnSpLocks/>
              </p:cNvCxnSpPr>
              <p:nvPr/>
            </p:nvCxnSpPr>
            <p:spPr>
              <a:xfrm flipV="1">
                <a:off x="5817378" y="3766025"/>
                <a:ext cx="0" cy="157750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81" name="Gerader Verbinder 6880">
                <a:extLst>
                  <a:ext uri="{FF2B5EF4-FFF2-40B4-BE49-F238E27FC236}">
                    <a16:creationId xmlns:a16="http://schemas.microsoft.com/office/drawing/2014/main" id="{BE19E37D-4DD3-42A6-8265-CF9BDE048DA7}"/>
                  </a:ext>
                </a:extLst>
              </p:cNvPr>
              <p:cNvCxnSpPr>
                <a:cxnSpLocks/>
              </p:cNvCxnSpPr>
              <p:nvPr/>
            </p:nvCxnSpPr>
            <p:spPr>
              <a:xfrm flipV="1">
                <a:off x="5807648" y="3766025"/>
                <a:ext cx="0" cy="155606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82" name="Gerader Verbinder 6881">
                <a:extLst>
                  <a:ext uri="{FF2B5EF4-FFF2-40B4-BE49-F238E27FC236}">
                    <a16:creationId xmlns:a16="http://schemas.microsoft.com/office/drawing/2014/main" id="{AA98BFDF-6655-40D9-B940-5C35D2C51506}"/>
                  </a:ext>
                </a:extLst>
              </p:cNvPr>
              <p:cNvCxnSpPr>
                <a:cxnSpLocks/>
              </p:cNvCxnSpPr>
              <p:nvPr/>
            </p:nvCxnSpPr>
            <p:spPr>
              <a:xfrm flipV="1">
                <a:off x="5797918" y="3766025"/>
                <a:ext cx="0" cy="155606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83" name="Gerader Verbinder 6882">
                <a:extLst>
                  <a:ext uri="{FF2B5EF4-FFF2-40B4-BE49-F238E27FC236}">
                    <a16:creationId xmlns:a16="http://schemas.microsoft.com/office/drawing/2014/main" id="{632D90BC-5887-4D67-B3FB-15914B79EBC1}"/>
                  </a:ext>
                </a:extLst>
              </p:cNvPr>
              <p:cNvCxnSpPr>
                <a:cxnSpLocks/>
              </p:cNvCxnSpPr>
              <p:nvPr/>
            </p:nvCxnSpPr>
            <p:spPr>
              <a:xfrm flipV="1">
                <a:off x="5788188" y="3766025"/>
                <a:ext cx="0" cy="155606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84" name="Gerader Verbinder 6883">
                <a:extLst>
                  <a:ext uri="{FF2B5EF4-FFF2-40B4-BE49-F238E27FC236}">
                    <a16:creationId xmlns:a16="http://schemas.microsoft.com/office/drawing/2014/main" id="{E339E35F-84AF-4AE3-909A-31BC2C9333B8}"/>
                  </a:ext>
                </a:extLst>
              </p:cNvPr>
              <p:cNvCxnSpPr>
                <a:cxnSpLocks/>
              </p:cNvCxnSpPr>
              <p:nvPr/>
            </p:nvCxnSpPr>
            <p:spPr>
              <a:xfrm flipV="1">
                <a:off x="5778458" y="3766025"/>
                <a:ext cx="0" cy="155606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85" name="Gerader Verbinder 6884">
                <a:extLst>
                  <a:ext uri="{FF2B5EF4-FFF2-40B4-BE49-F238E27FC236}">
                    <a16:creationId xmlns:a16="http://schemas.microsoft.com/office/drawing/2014/main" id="{50BAD406-4C6B-40A2-98FA-DABDD226C413}"/>
                  </a:ext>
                </a:extLst>
              </p:cNvPr>
              <p:cNvCxnSpPr>
                <a:cxnSpLocks/>
              </p:cNvCxnSpPr>
              <p:nvPr/>
            </p:nvCxnSpPr>
            <p:spPr>
              <a:xfrm flipV="1">
                <a:off x="5768728" y="3766025"/>
                <a:ext cx="0" cy="15584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58" name="Gerader Verbinder 6957">
                <a:extLst>
                  <a:ext uri="{FF2B5EF4-FFF2-40B4-BE49-F238E27FC236}">
                    <a16:creationId xmlns:a16="http://schemas.microsoft.com/office/drawing/2014/main" id="{A751C5A1-CF11-4838-9D26-7E847084F7DE}"/>
                  </a:ext>
                </a:extLst>
              </p:cNvPr>
              <p:cNvCxnSpPr>
                <a:cxnSpLocks/>
              </p:cNvCxnSpPr>
              <p:nvPr/>
            </p:nvCxnSpPr>
            <p:spPr>
              <a:xfrm flipV="1">
                <a:off x="5846568" y="3766025"/>
                <a:ext cx="0" cy="15846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59" name="Gerader Verbinder 6958">
                <a:extLst>
                  <a:ext uri="{FF2B5EF4-FFF2-40B4-BE49-F238E27FC236}">
                    <a16:creationId xmlns:a16="http://schemas.microsoft.com/office/drawing/2014/main" id="{E276F1A7-5593-4A0C-91C8-88C7E0F3E39F}"/>
                  </a:ext>
                </a:extLst>
              </p:cNvPr>
              <p:cNvCxnSpPr>
                <a:cxnSpLocks/>
              </p:cNvCxnSpPr>
              <p:nvPr/>
            </p:nvCxnSpPr>
            <p:spPr>
              <a:xfrm flipV="1">
                <a:off x="5661698" y="3766025"/>
                <a:ext cx="0" cy="151320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60" name="Gerader Verbinder 6959">
                <a:extLst>
                  <a:ext uri="{FF2B5EF4-FFF2-40B4-BE49-F238E27FC236}">
                    <a16:creationId xmlns:a16="http://schemas.microsoft.com/office/drawing/2014/main" id="{B6BDEA0D-5096-4D61-A75B-5DC40DB257AB}"/>
                  </a:ext>
                </a:extLst>
              </p:cNvPr>
              <p:cNvCxnSpPr>
                <a:cxnSpLocks/>
              </p:cNvCxnSpPr>
              <p:nvPr/>
            </p:nvCxnSpPr>
            <p:spPr>
              <a:xfrm flipV="1">
                <a:off x="5651968" y="3766025"/>
                <a:ext cx="0" cy="151320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61" name="Gerader Verbinder 6960">
                <a:extLst>
                  <a:ext uri="{FF2B5EF4-FFF2-40B4-BE49-F238E27FC236}">
                    <a16:creationId xmlns:a16="http://schemas.microsoft.com/office/drawing/2014/main" id="{D2685B7D-D7A2-4EDE-932A-D4DEEBBAB89A}"/>
                  </a:ext>
                </a:extLst>
              </p:cNvPr>
              <p:cNvCxnSpPr>
                <a:cxnSpLocks/>
              </p:cNvCxnSpPr>
              <p:nvPr/>
            </p:nvCxnSpPr>
            <p:spPr>
              <a:xfrm flipV="1">
                <a:off x="5642238" y="3766025"/>
                <a:ext cx="0" cy="151320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62" name="Gerader Verbinder 6961">
                <a:extLst>
                  <a:ext uri="{FF2B5EF4-FFF2-40B4-BE49-F238E27FC236}">
                    <a16:creationId xmlns:a16="http://schemas.microsoft.com/office/drawing/2014/main" id="{BA963ABB-479E-4ADA-8E4A-AD890E37B146}"/>
                  </a:ext>
                </a:extLst>
              </p:cNvPr>
              <p:cNvCxnSpPr>
                <a:cxnSpLocks/>
              </p:cNvCxnSpPr>
              <p:nvPr/>
            </p:nvCxnSpPr>
            <p:spPr>
              <a:xfrm flipV="1">
                <a:off x="5632508" y="3766025"/>
                <a:ext cx="0" cy="151320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63" name="Gerader Verbinder 6962">
                <a:extLst>
                  <a:ext uri="{FF2B5EF4-FFF2-40B4-BE49-F238E27FC236}">
                    <a16:creationId xmlns:a16="http://schemas.microsoft.com/office/drawing/2014/main" id="{5750EEAA-24F3-422D-8825-A52215C69962}"/>
                  </a:ext>
                </a:extLst>
              </p:cNvPr>
              <p:cNvCxnSpPr>
                <a:cxnSpLocks/>
              </p:cNvCxnSpPr>
              <p:nvPr/>
            </p:nvCxnSpPr>
            <p:spPr>
              <a:xfrm flipV="1">
                <a:off x="5622778" y="3766025"/>
                <a:ext cx="0" cy="1513205"/>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64" name="Gerader Verbinder 6963">
                <a:extLst>
                  <a:ext uri="{FF2B5EF4-FFF2-40B4-BE49-F238E27FC236}">
                    <a16:creationId xmlns:a16="http://schemas.microsoft.com/office/drawing/2014/main" id="{E3C8AF6B-5A48-4C69-A91B-3F9100D6AA93}"/>
                  </a:ext>
                </a:extLst>
              </p:cNvPr>
              <p:cNvCxnSpPr>
                <a:cxnSpLocks/>
              </p:cNvCxnSpPr>
              <p:nvPr/>
            </p:nvCxnSpPr>
            <p:spPr>
              <a:xfrm flipV="1">
                <a:off x="5613048" y="3766025"/>
                <a:ext cx="0" cy="151558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25" name="Gerader Verbinder 7024">
                <a:extLst>
                  <a:ext uri="{FF2B5EF4-FFF2-40B4-BE49-F238E27FC236}">
                    <a16:creationId xmlns:a16="http://schemas.microsoft.com/office/drawing/2014/main" id="{6C39B40A-469D-4607-B88A-8BC0F21C040C}"/>
                  </a:ext>
                </a:extLst>
              </p:cNvPr>
              <p:cNvCxnSpPr>
                <a:cxnSpLocks/>
              </p:cNvCxnSpPr>
              <p:nvPr/>
            </p:nvCxnSpPr>
            <p:spPr>
              <a:xfrm flipV="1">
                <a:off x="5904948" y="3766025"/>
                <a:ext cx="0" cy="1572737"/>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26" name="Gerader Verbinder 7025">
                <a:extLst>
                  <a:ext uri="{FF2B5EF4-FFF2-40B4-BE49-F238E27FC236}">
                    <a16:creationId xmlns:a16="http://schemas.microsoft.com/office/drawing/2014/main" id="{E76BEE0D-03B8-4EFF-BD76-794AA13B1DE8}"/>
                  </a:ext>
                </a:extLst>
              </p:cNvPr>
              <p:cNvCxnSpPr>
                <a:cxnSpLocks/>
              </p:cNvCxnSpPr>
              <p:nvPr/>
            </p:nvCxnSpPr>
            <p:spPr>
              <a:xfrm flipV="1">
                <a:off x="5895218" y="3766025"/>
                <a:ext cx="0" cy="157749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27" name="Gerader Verbinder 7026">
                <a:extLst>
                  <a:ext uri="{FF2B5EF4-FFF2-40B4-BE49-F238E27FC236}">
                    <a16:creationId xmlns:a16="http://schemas.microsoft.com/office/drawing/2014/main" id="{03E4082D-C5DC-46CC-AB53-ED09F988690C}"/>
                  </a:ext>
                </a:extLst>
              </p:cNvPr>
              <p:cNvCxnSpPr>
                <a:cxnSpLocks/>
              </p:cNvCxnSpPr>
              <p:nvPr/>
            </p:nvCxnSpPr>
            <p:spPr>
              <a:xfrm flipV="1">
                <a:off x="5885488" y="3766025"/>
                <a:ext cx="0" cy="15560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28" name="Gerader Verbinder 7027">
                <a:extLst>
                  <a:ext uri="{FF2B5EF4-FFF2-40B4-BE49-F238E27FC236}">
                    <a16:creationId xmlns:a16="http://schemas.microsoft.com/office/drawing/2014/main" id="{9BD34527-F8D7-461D-8721-FCAEFC5DCD79}"/>
                  </a:ext>
                </a:extLst>
              </p:cNvPr>
              <p:cNvCxnSpPr>
                <a:cxnSpLocks/>
              </p:cNvCxnSpPr>
              <p:nvPr/>
            </p:nvCxnSpPr>
            <p:spPr>
              <a:xfrm flipV="1">
                <a:off x="5875758" y="3766025"/>
                <a:ext cx="0" cy="157749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29" name="Gerader Verbinder 7028">
                <a:extLst>
                  <a:ext uri="{FF2B5EF4-FFF2-40B4-BE49-F238E27FC236}">
                    <a16:creationId xmlns:a16="http://schemas.microsoft.com/office/drawing/2014/main" id="{0583D3FC-913E-48C1-9037-A3FD932E5662}"/>
                  </a:ext>
                </a:extLst>
              </p:cNvPr>
              <p:cNvCxnSpPr>
                <a:cxnSpLocks/>
              </p:cNvCxnSpPr>
              <p:nvPr/>
            </p:nvCxnSpPr>
            <p:spPr>
              <a:xfrm flipV="1">
                <a:off x="5866028" y="3766025"/>
                <a:ext cx="0" cy="157749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30" name="Gerader Verbinder 7029">
                <a:extLst>
                  <a:ext uri="{FF2B5EF4-FFF2-40B4-BE49-F238E27FC236}">
                    <a16:creationId xmlns:a16="http://schemas.microsoft.com/office/drawing/2014/main" id="{67A4A417-DB19-4D2C-A763-615E627A7830}"/>
                  </a:ext>
                </a:extLst>
              </p:cNvPr>
              <p:cNvCxnSpPr>
                <a:cxnSpLocks/>
              </p:cNvCxnSpPr>
              <p:nvPr/>
            </p:nvCxnSpPr>
            <p:spPr>
              <a:xfrm flipV="1">
                <a:off x="5856298" y="3766025"/>
                <a:ext cx="0" cy="1579881"/>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118" name="Gerader Verbinder 7117">
                <a:extLst>
                  <a:ext uri="{FF2B5EF4-FFF2-40B4-BE49-F238E27FC236}">
                    <a16:creationId xmlns:a16="http://schemas.microsoft.com/office/drawing/2014/main" id="{61620265-6C5B-4E18-B918-CC7E36C34EF4}"/>
                  </a:ext>
                </a:extLst>
              </p:cNvPr>
              <p:cNvCxnSpPr>
                <a:cxnSpLocks/>
              </p:cNvCxnSpPr>
              <p:nvPr/>
            </p:nvCxnSpPr>
            <p:spPr>
              <a:xfrm flipV="1">
                <a:off x="5758998" y="3766025"/>
                <a:ext cx="0" cy="155606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19" name="Gerader Verbinder 7118">
                <a:extLst>
                  <a:ext uri="{FF2B5EF4-FFF2-40B4-BE49-F238E27FC236}">
                    <a16:creationId xmlns:a16="http://schemas.microsoft.com/office/drawing/2014/main" id="{5597B7AA-A2C2-49B2-B3F8-7D2031DB0CDD}"/>
                  </a:ext>
                </a:extLst>
              </p:cNvPr>
              <p:cNvCxnSpPr>
                <a:cxnSpLocks/>
              </p:cNvCxnSpPr>
              <p:nvPr/>
            </p:nvCxnSpPr>
            <p:spPr>
              <a:xfrm flipV="1">
                <a:off x="5749268" y="3766025"/>
                <a:ext cx="0" cy="15560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20" name="Gerader Verbinder 7119">
                <a:extLst>
                  <a:ext uri="{FF2B5EF4-FFF2-40B4-BE49-F238E27FC236}">
                    <a16:creationId xmlns:a16="http://schemas.microsoft.com/office/drawing/2014/main" id="{F6418DCB-85AF-43A2-83C8-3BC3A586F77F}"/>
                  </a:ext>
                </a:extLst>
              </p:cNvPr>
              <p:cNvCxnSpPr>
                <a:cxnSpLocks/>
              </p:cNvCxnSpPr>
              <p:nvPr/>
            </p:nvCxnSpPr>
            <p:spPr>
              <a:xfrm flipV="1">
                <a:off x="5739538" y="3766025"/>
                <a:ext cx="0" cy="15560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21" name="Gerader Verbinder 7120">
                <a:extLst>
                  <a:ext uri="{FF2B5EF4-FFF2-40B4-BE49-F238E27FC236}">
                    <a16:creationId xmlns:a16="http://schemas.microsoft.com/office/drawing/2014/main" id="{AFCD82CF-4AA7-4AED-A400-FDFE4EE9FD3F}"/>
                  </a:ext>
                </a:extLst>
              </p:cNvPr>
              <p:cNvCxnSpPr>
                <a:cxnSpLocks/>
              </p:cNvCxnSpPr>
              <p:nvPr/>
            </p:nvCxnSpPr>
            <p:spPr>
              <a:xfrm flipV="1">
                <a:off x="5729808" y="3766025"/>
                <a:ext cx="0" cy="15560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22" name="Gerader Verbinder 7121">
                <a:extLst>
                  <a:ext uri="{FF2B5EF4-FFF2-40B4-BE49-F238E27FC236}">
                    <a16:creationId xmlns:a16="http://schemas.microsoft.com/office/drawing/2014/main" id="{62A01B03-602D-4CB1-95B1-B56EDDC9F14E}"/>
                  </a:ext>
                </a:extLst>
              </p:cNvPr>
              <p:cNvCxnSpPr>
                <a:cxnSpLocks/>
              </p:cNvCxnSpPr>
              <p:nvPr/>
            </p:nvCxnSpPr>
            <p:spPr>
              <a:xfrm flipV="1">
                <a:off x="5720078" y="3766025"/>
                <a:ext cx="0" cy="15560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23" name="Gerader Verbinder 7122">
                <a:extLst>
                  <a:ext uri="{FF2B5EF4-FFF2-40B4-BE49-F238E27FC236}">
                    <a16:creationId xmlns:a16="http://schemas.microsoft.com/office/drawing/2014/main" id="{A52C3989-970A-4356-BF69-CDCC6F06CDB7}"/>
                  </a:ext>
                </a:extLst>
              </p:cNvPr>
              <p:cNvCxnSpPr>
                <a:cxnSpLocks/>
              </p:cNvCxnSpPr>
              <p:nvPr/>
            </p:nvCxnSpPr>
            <p:spPr>
              <a:xfrm flipV="1">
                <a:off x="5710348" y="3766025"/>
                <a:ext cx="0" cy="15584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130" name="Gerader Verbinder 7129">
                <a:extLst>
                  <a:ext uri="{FF2B5EF4-FFF2-40B4-BE49-F238E27FC236}">
                    <a16:creationId xmlns:a16="http://schemas.microsoft.com/office/drawing/2014/main" id="{25F696A4-3619-4A25-B5FC-F68528813732}"/>
                  </a:ext>
                </a:extLst>
              </p:cNvPr>
              <p:cNvCxnSpPr>
                <a:cxnSpLocks/>
              </p:cNvCxnSpPr>
              <p:nvPr/>
            </p:nvCxnSpPr>
            <p:spPr>
              <a:xfrm flipV="1">
                <a:off x="5700618" y="3766025"/>
                <a:ext cx="0" cy="151796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131" name="Gerader Verbinder 7130">
                <a:extLst>
                  <a:ext uri="{FF2B5EF4-FFF2-40B4-BE49-F238E27FC236}">
                    <a16:creationId xmlns:a16="http://schemas.microsoft.com/office/drawing/2014/main" id="{13E5B62D-65D9-44D6-AA13-84BFED110EA4}"/>
                  </a:ext>
                </a:extLst>
              </p:cNvPr>
              <p:cNvCxnSpPr>
                <a:cxnSpLocks/>
              </p:cNvCxnSpPr>
              <p:nvPr/>
            </p:nvCxnSpPr>
            <p:spPr>
              <a:xfrm flipV="1">
                <a:off x="5690888" y="3766025"/>
                <a:ext cx="0" cy="14941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32" name="Gerader Verbinder 7131">
                <a:extLst>
                  <a:ext uri="{FF2B5EF4-FFF2-40B4-BE49-F238E27FC236}">
                    <a16:creationId xmlns:a16="http://schemas.microsoft.com/office/drawing/2014/main" id="{73E7D928-AC19-4CA4-BB3D-F4640F05C339}"/>
                  </a:ext>
                </a:extLst>
              </p:cNvPr>
              <p:cNvCxnSpPr>
                <a:cxnSpLocks/>
              </p:cNvCxnSpPr>
              <p:nvPr/>
            </p:nvCxnSpPr>
            <p:spPr>
              <a:xfrm flipV="1">
                <a:off x="5681158" y="3766025"/>
                <a:ext cx="0" cy="15155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33" name="Gerader Verbinder 7132">
                <a:extLst>
                  <a:ext uri="{FF2B5EF4-FFF2-40B4-BE49-F238E27FC236}">
                    <a16:creationId xmlns:a16="http://schemas.microsoft.com/office/drawing/2014/main" id="{5F2D24D3-A69E-4C0F-BB59-FE647380CEF7}"/>
                  </a:ext>
                </a:extLst>
              </p:cNvPr>
              <p:cNvCxnSpPr>
                <a:cxnSpLocks/>
              </p:cNvCxnSpPr>
              <p:nvPr/>
            </p:nvCxnSpPr>
            <p:spPr>
              <a:xfrm flipV="1">
                <a:off x="5671428" y="3766025"/>
                <a:ext cx="0" cy="15155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8" name="Gerader Verbinder 497">
                <a:extLst>
                  <a:ext uri="{FF2B5EF4-FFF2-40B4-BE49-F238E27FC236}">
                    <a16:creationId xmlns:a16="http://schemas.microsoft.com/office/drawing/2014/main" id="{C21AAB30-00EB-46F5-8474-82A8C42026AB}"/>
                  </a:ext>
                </a:extLst>
              </p:cNvPr>
              <p:cNvCxnSpPr>
                <a:cxnSpLocks/>
              </p:cNvCxnSpPr>
              <p:nvPr/>
            </p:nvCxnSpPr>
            <p:spPr>
              <a:xfrm flipV="1">
                <a:off x="5603318" y="3766025"/>
                <a:ext cx="0" cy="151558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9" name="Gerader Verbinder 498">
                <a:extLst>
                  <a:ext uri="{FF2B5EF4-FFF2-40B4-BE49-F238E27FC236}">
                    <a16:creationId xmlns:a16="http://schemas.microsoft.com/office/drawing/2014/main" id="{37AC3F44-3EC9-487E-8D2B-A1E39855AED9}"/>
                  </a:ext>
                </a:extLst>
              </p:cNvPr>
              <p:cNvCxnSpPr>
                <a:cxnSpLocks/>
              </p:cNvCxnSpPr>
              <p:nvPr/>
            </p:nvCxnSpPr>
            <p:spPr>
              <a:xfrm flipV="1">
                <a:off x="5593588" y="3766025"/>
                <a:ext cx="0" cy="155665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0" name="Gerader Verbinder 499">
                <a:extLst>
                  <a:ext uri="{FF2B5EF4-FFF2-40B4-BE49-F238E27FC236}">
                    <a16:creationId xmlns:a16="http://schemas.microsoft.com/office/drawing/2014/main" id="{63C07A6A-94AF-442B-AFA9-3338E14D0F7C}"/>
                  </a:ext>
                </a:extLst>
              </p:cNvPr>
              <p:cNvCxnSpPr>
                <a:cxnSpLocks/>
              </p:cNvCxnSpPr>
              <p:nvPr/>
            </p:nvCxnSpPr>
            <p:spPr>
              <a:xfrm flipV="1">
                <a:off x="5583858" y="3766025"/>
                <a:ext cx="0" cy="153284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1" name="Gerader Verbinder 500">
                <a:extLst>
                  <a:ext uri="{FF2B5EF4-FFF2-40B4-BE49-F238E27FC236}">
                    <a16:creationId xmlns:a16="http://schemas.microsoft.com/office/drawing/2014/main" id="{AC7200C5-90C0-40BD-B602-6D6DBA289B9A}"/>
                  </a:ext>
                </a:extLst>
              </p:cNvPr>
              <p:cNvCxnSpPr>
                <a:cxnSpLocks/>
              </p:cNvCxnSpPr>
              <p:nvPr/>
            </p:nvCxnSpPr>
            <p:spPr>
              <a:xfrm flipV="1">
                <a:off x="5574128" y="3766025"/>
                <a:ext cx="0" cy="152903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2" name="Gerader Verbinder 501">
                <a:extLst>
                  <a:ext uri="{FF2B5EF4-FFF2-40B4-BE49-F238E27FC236}">
                    <a16:creationId xmlns:a16="http://schemas.microsoft.com/office/drawing/2014/main" id="{20DF8256-E715-44CD-87FB-3D7B7BBEF9F9}"/>
                  </a:ext>
                </a:extLst>
              </p:cNvPr>
              <p:cNvCxnSpPr>
                <a:cxnSpLocks/>
              </p:cNvCxnSpPr>
              <p:nvPr/>
            </p:nvCxnSpPr>
            <p:spPr>
              <a:xfrm flipV="1">
                <a:off x="5564398" y="3766025"/>
                <a:ext cx="0" cy="152903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3" name="Gerader Verbinder 502">
                <a:extLst>
                  <a:ext uri="{FF2B5EF4-FFF2-40B4-BE49-F238E27FC236}">
                    <a16:creationId xmlns:a16="http://schemas.microsoft.com/office/drawing/2014/main" id="{D4802FF2-2693-4FA5-9B55-8E3CAB5EAFD8}"/>
                  </a:ext>
                </a:extLst>
              </p:cNvPr>
              <p:cNvCxnSpPr>
                <a:cxnSpLocks/>
              </p:cNvCxnSpPr>
              <p:nvPr/>
            </p:nvCxnSpPr>
            <p:spPr>
              <a:xfrm flipV="1">
                <a:off x="5554668" y="3766025"/>
                <a:ext cx="0" cy="15155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9" name="Gerader Verbinder 528">
                <a:extLst>
                  <a:ext uri="{FF2B5EF4-FFF2-40B4-BE49-F238E27FC236}">
                    <a16:creationId xmlns:a16="http://schemas.microsoft.com/office/drawing/2014/main" id="{AF7949B3-B04D-4517-AC59-318DFA86C04E}"/>
                  </a:ext>
                </a:extLst>
              </p:cNvPr>
              <p:cNvCxnSpPr>
                <a:cxnSpLocks/>
              </p:cNvCxnSpPr>
              <p:nvPr/>
            </p:nvCxnSpPr>
            <p:spPr>
              <a:xfrm flipV="1">
                <a:off x="5544938" y="3766025"/>
                <a:ext cx="0" cy="151320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0" name="Gerader Verbinder 529">
                <a:extLst>
                  <a:ext uri="{FF2B5EF4-FFF2-40B4-BE49-F238E27FC236}">
                    <a16:creationId xmlns:a16="http://schemas.microsoft.com/office/drawing/2014/main" id="{6D2CA8D4-F968-48F3-9721-C6C158016D66}"/>
                  </a:ext>
                </a:extLst>
              </p:cNvPr>
              <p:cNvCxnSpPr>
                <a:cxnSpLocks/>
              </p:cNvCxnSpPr>
              <p:nvPr/>
            </p:nvCxnSpPr>
            <p:spPr>
              <a:xfrm flipV="1">
                <a:off x="5535208" y="3766025"/>
                <a:ext cx="0" cy="151320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1" name="Gerader Verbinder 530">
                <a:extLst>
                  <a:ext uri="{FF2B5EF4-FFF2-40B4-BE49-F238E27FC236}">
                    <a16:creationId xmlns:a16="http://schemas.microsoft.com/office/drawing/2014/main" id="{89396EF7-44A3-4E72-BF0A-6ACF0FDC06FE}"/>
                  </a:ext>
                </a:extLst>
              </p:cNvPr>
              <p:cNvCxnSpPr>
                <a:cxnSpLocks/>
              </p:cNvCxnSpPr>
              <p:nvPr/>
            </p:nvCxnSpPr>
            <p:spPr>
              <a:xfrm flipV="1">
                <a:off x="5525478" y="3766025"/>
                <a:ext cx="0" cy="151320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A2E90A9B-7DAD-468D-BAD0-A6F59BF6A49A}"/>
                  </a:ext>
                </a:extLst>
              </p:cNvPr>
              <p:cNvCxnSpPr>
                <a:cxnSpLocks/>
              </p:cNvCxnSpPr>
              <p:nvPr/>
            </p:nvCxnSpPr>
            <p:spPr>
              <a:xfrm flipV="1">
                <a:off x="5515748" y="3766025"/>
                <a:ext cx="0" cy="151320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4" name="Gerader Verbinder 533">
                <a:extLst>
                  <a:ext uri="{FF2B5EF4-FFF2-40B4-BE49-F238E27FC236}">
                    <a16:creationId xmlns:a16="http://schemas.microsoft.com/office/drawing/2014/main" id="{BA9F769E-E37C-4829-BFDC-01C8E80248AA}"/>
                  </a:ext>
                </a:extLst>
              </p:cNvPr>
              <p:cNvCxnSpPr>
                <a:cxnSpLocks/>
              </p:cNvCxnSpPr>
              <p:nvPr/>
            </p:nvCxnSpPr>
            <p:spPr>
              <a:xfrm flipV="1">
                <a:off x="5506018" y="3766025"/>
                <a:ext cx="0" cy="15290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6" name="Gerader Verbinder 535">
                <a:extLst>
                  <a:ext uri="{FF2B5EF4-FFF2-40B4-BE49-F238E27FC236}">
                    <a16:creationId xmlns:a16="http://schemas.microsoft.com/office/drawing/2014/main" id="{42AAF318-5A2C-472C-B53D-CF0EE544EBBE}"/>
                  </a:ext>
                </a:extLst>
              </p:cNvPr>
              <p:cNvCxnSpPr>
                <a:cxnSpLocks/>
              </p:cNvCxnSpPr>
              <p:nvPr/>
            </p:nvCxnSpPr>
            <p:spPr>
              <a:xfrm flipV="1">
                <a:off x="3258388" y="3766025"/>
                <a:ext cx="0" cy="111565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7" name="Gerader Verbinder 536">
                <a:extLst>
                  <a:ext uri="{FF2B5EF4-FFF2-40B4-BE49-F238E27FC236}">
                    <a16:creationId xmlns:a16="http://schemas.microsoft.com/office/drawing/2014/main" id="{216EF71C-54BE-49DD-AA81-C5B32A331008}"/>
                  </a:ext>
                </a:extLst>
              </p:cNvPr>
              <p:cNvCxnSpPr>
                <a:cxnSpLocks/>
              </p:cNvCxnSpPr>
              <p:nvPr/>
            </p:nvCxnSpPr>
            <p:spPr>
              <a:xfrm flipV="1">
                <a:off x="3248658" y="3766025"/>
                <a:ext cx="0" cy="110994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2F39C816-BCCD-4F9C-9981-DFA12CA61204}"/>
                  </a:ext>
                </a:extLst>
              </p:cNvPr>
              <p:cNvCxnSpPr>
                <a:cxnSpLocks/>
              </p:cNvCxnSpPr>
              <p:nvPr/>
            </p:nvCxnSpPr>
            <p:spPr>
              <a:xfrm flipV="1">
                <a:off x="3238928" y="3766025"/>
                <a:ext cx="0" cy="110994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F8350037-F2A9-41E4-B6FC-3C5DC7F70FA0}"/>
                  </a:ext>
                </a:extLst>
              </p:cNvPr>
              <p:cNvCxnSpPr>
                <a:cxnSpLocks/>
              </p:cNvCxnSpPr>
              <p:nvPr/>
            </p:nvCxnSpPr>
            <p:spPr>
              <a:xfrm flipV="1">
                <a:off x="3229198" y="3766025"/>
                <a:ext cx="0" cy="110422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0" name="Gerader Verbinder 539">
                <a:extLst>
                  <a:ext uri="{FF2B5EF4-FFF2-40B4-BE49-F238E27FC236}">
                    <a16:creationId xmlns:a16="http://schemas.microsoft.com/office/drawing/2014/main" id="{9CD37FEF-E9F6-438F-9D23-E6E430EB6BA2}"/>
                  </a:ext>
                </a:extLst>
              </p:cNvPr>
              <p:cNvCxnSpPr>
                <a:cxnSpLocks/>
              </p:cNvCxnSpPr>
              <p:nvPr/>
            </p:nvCxnSpPr>
            <p:spPr>
              <a:xfrm flipV="1">
                <a:off x="3219468" y="3766025"/>
                <a:ext cx="0" cy="110232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1" name="Gerader Verbinder 540">
                <a:extLst>
                  <a:ext uri="{FF2B5EF4-FFF2-40B4-BE49-F238E27FC236}">
                    <a16:creationId xmlns:a16="http://schemas.microsoft.com/office/drawing/2014/main" id="{4E34721D-E9C5-49D5-A498-31C461E585D9}"/>
                  </a:ext>
                </a:extLst>
              </p:cNvPr>
              <p:cNvCxnSpPr>
                <a:cxnSpLocks/>
              </p:cNvCxnSpPr>
              <p:nvPr/>
            </p:nvCxnSpPr>
            <p:spPr>
              <a:xfrm flipV="1">
                <a:off x="3209738" y="3766025"/>
                <a:ext cx="0" cy="108993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4" name="Gerader Verbinder 513">
                <a:extLst>
                  <a:ext uri="{FF2B5EF4-FFF2-40B4-BE49-F238E27FC236}">
                    <a16:creationId xmlns:a16="http://schemas.microsoft.com/office/drawing/2014/main" id="{3687CB33-15B2-40F2-A203-00346A3AFC00}"/>
                  </a:ext>
                </a:extLst>
              </p:cNvPr>
              <p:cNvCxnSpPr>
                <a:cxnSpLocks/>
              </p:cNvCxnSpPr>
              <p:nvPr/>
            </p:nvCxnSpPr>
            <p:spPr>
              <a:xfrm flipV="1">
                <a:off x="3628128" y="3766025"/>
                <a:ext cx="0" cy="11874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5" name="Gerader Verbinder 514">
                <a:extLst>
                  <a:ext uri="{FF2B5EF4-FFF2-40B4-BE49-F238E27FC236}">
                    <a16:creationId xmlns:a16="http://schemas.microsoft.com/office/drawing/2014/main" id="{AD54C011-D706-4C75-BE81-1F9019F45C7F}"/>
                  </a:ext>
                </a:extLst>
              </p:cNvPr>
              <p:cNvCxnSpPr>
                <a:cxnSpLocks/>
              </p:cNvCxnSpPr>
              <p:nvPr/>
            </p:nvCxnSpPr>
            <p:spPr>
              <a:xfrm flipV="1">
                <a:off x="3618398" y="3766025"/>
                <a:ext cx="0" cy="118602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6" name="Gerader Verbinder 515">
                <a:extLst>
                  <a:ext uri="{FF2B5EF4-FFF2-40B4-BE49-F238E27FC236}">
                    <a16:creationId xmlns:a16="http://schemas.microsoft.com/office/drawing/2014/main" id="{CFD0A75A-ACA3-4C54-B359-C12A6782A325}"/>
                  </a:ext>
                </a:extLst>
              </p:cNvPr>
              <p:cNvCxnSpPr>
                <a:cxnSpLocks/>
              </p:cNvCxnSpPr>
              <p:nvPr/>
            </p:nvCxnSpPr>
            <p:spPr>
              <a:xfrm flipV="1">
                <a:off x="3608668" y="3766025"/>
                <a:ext cx="0" cy="117078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7" name="Gerader Verbinder 516">
                <a:extLst>
                  <a:ext uri="{FF2B5EF4-FFF2-40B4-BE49-F238E27FC236}">
                    <a16:creationId xmlns:a16="http://schemas.microsoft.com/office/drawing/2014/main" id="{78CAC0F2-6D5D-408B-A469-F0B958CE626E}"/>
                  </a:ext>
                </a:extLst>
              </p:cNvPr>
              <p:cNvCxnSpPr>
                <a:cxnSpLocks/>
              </p:cNvCxnSpPr>
              <p:nvPr/>
            </p:nvCxnSpPr>
            <p:spPr>
              <a:xfrm flipV="1">
                <a:off x="3598938" y="3766025"/>
                <a:ext cx="0" cy="120888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8" name="Gerader Verbinder 517">
                <a:extLst>
                  <a:ext uri="{FF2B5EF4-FFF2-40B4-BE49-F238E27FC236}">
                    <a16:creationId xmlns:a16="http://schemas.microsoft.com/office/drawing/2014/main" id="{DF5A0F61-6FFC-40B3-9D7B-29FEA9079479}"/>
                  </a:ext>
                </a:extLst>
              </p:cNvPr>
              <p:cNvCxnSpPr>
                <a:cxnSpLocks/>
              </p:cNvCxnSpPr>
              <p:nvPr/>
            </p:nvCxnSpPr>
            <p:spPr>
              <a:xfrm flipV="1">
                <a:off x="3589208" y="3766025"/>
                <a:ext cx="0" cy="117078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9" name="Gerader Verbinder 518">
                <a:extLst>
                  <a:ext uri="{FF2B5EF4-FFF2-40B4-BE49-F238E27FC236}">
                    <a16:creationId xmlns:a16="http://schemas.microsoft.com/office/drawing/2014/main" id="{CD14EDE2-86FE-432F-8E9D-5FC388165A82}"/>
                  </a:ext>
                </a:extLst>
              </p:cNvPr>
              <p:cNvCxnSpPr>
                <a:cxnSpLocks/>
              </p:cNvCxnSpPr>
              <p:nvPr/>
            </p:nvCxnSpPr>
            <p:spPr>
              <a:xfrm flipV="1">
                <a:off x="3579478" y="3766025"/>
                <a:ext cx="0" cy="117649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0" name="Gerader Verbinder 519">
                <a:extLst>
                  <a:ext uri="{FF2B5EF4-FFF2-40B4-BE49-F238E27FC236}">
                    <a16:creationId xmlns:a16="http://schemas.microsoft.com/office/drawing/2014/main" id="{779E1405-A406-4FE4-A03B-3B421FBF4DB2}"/>
                  </a:ext>
                </a:extLst>
              </p:cNvPr>
              <p:cNvCxnSpPr>
                <a:cxnSpLocks/>
              </p:cNvCxnSpPr>
              <p:nvPr/>
            </p:nvCxnSpPr>
            <p:spPr>
              <a:xfrm flipV="1">
                <a:off x="3569748" y="3766025"/>
                <a:ext cx="0" cy="117840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1" name="Gerader Verbinder 520">
                <a:extLst>
                  <a:ext uri="{FF2B5EF4-FFF2-40B4-BE49-F238E27FC236}">
                    <a16:creationId xmlns:a16="http://schemas.microsoft.com/office/drawing/2014/main" id="{423BDA40-6AF9-4DDF-972A-F744BD6B558D}"/>
                  </a:ext>
                </a:extLst>
              </p:cNvPr>
              <p:cNvCxnSpPr>
                <a:cxnSpLocks/>
              </p:cNvCxnSpPr>
              <p:nvPr/>
            </p:nvCxnSpPr>
            <p:spPr>
              <a:xfrm flipV="1">
                <a:off x="3560018" y="3766025"/>
                <a:ext cx="0" cy="121840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2" name="Gerader Verbinder 521">
                <a:extLst>
                  <a:ext uri="{FF2B5EF4-FFF2-40B4-BE49-F238E27FC236}">
                    <a16:creationId xmlns:a16="http://schemas.microsoft.com/office/drawing/2014/main" id="{9314321D-D803-40C0-A567-13AED40451B7}"/>
                  </a:ext>
                </a:extLst>
              </p:cNvPr>
              <p:cNvCxnSpPr>
                <a:cxnSpLocks/>
              </p:cNvCxnSpPr>
              <p:nvPr/>
            </p:nvCxnSpPr>
            <p:spPr>
              <a:xfrm flipV="1">
                <a:off x="3550288" y="3766025"/>
                <a:ext cx="0" cy="11707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3" name="Gerader Verbinder 522">
                <a:extLst>
                  <a:ext uri="{FF2B5EF4-FFF2-40B4-BE49-F238E27FC236}">
                    <a16:creationId xmlns:a16="http://schemas.microsoft.com/office/drawing/2014/main" id="{5032CB1D-6216-4E2A-8DD0-6D9DBEF4BFFA}"/>
                  </a:ext>
                </a:extLst>
              </p:cNvPr>
              <p:cNvCxnSpPr>
                <a:cxnSpLocks/>
              </p:cNvCxnSpPr>
              <p:nvPr/>
            </p:nvCxnSpPr>
            <p:spPr>
              <a:xfrm flipV="1">
                <a:off x="3540558" y="3766025"/>
                <a:ext cx="0" cy="12088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4" name="Gerader Verbinder 523">
                <a:extLst>
                  <a:ext uri="{FF2B5EF4-FFF2-40B4-BE49-F238E27FC236}">
                    <a16:creationId xmlns:a16="http://schemas.microsoft.com/office/drawing/2014/main" id="{A8D95719-4FDA-4726-B283-5A7A86F4D8DA}"/>
                  </a:ext>
                </a:extLst>
              </p:cNvPr>
              <p:cNvCxnSpPr>
                <a:cxnSpLocks/>
              </p:cNvCxnSpPr>
              <p:nvPr/>
            </p:nvCxnSpPr>
            <p:spPr>
              <a:xfrm flipV="1">
                <a:off x="3530828" y="3766025"/>
                <a:ext cx="0" cy="114792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5" name="Gerader Verbinder 524">
                <a:extLst>
                  <a:ext uri="{FF2B5EF4-FFF2-40B4-BE49-F238E27FC236}">
                    <a16:creationId xmlns:a16="http://schemas.microsoft.com/office/drawing/2014/main" id="{23A9E22B-6978-4CF9-A9E6-486F08547157}"/>
                  </a:ext>
                </a:extLst>
              </p:cNvPr>
              <p:cNvCxnSpPr>
                <a:cxnSpLocks/>
              </p:cNvCxnSpPr>
              <p:nvPr/>
            </p:nvCxnSpPr>
            <p:spPr>
              <a:xfrm flipV="1">
                <a:off x="3521098" y="3766025"/>
                <a:ext cx="0" cy="114220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526" name="Gerader Verbinder 525">
                <a:extLst>
                  <a:ext uri="{FF2B5EF4-FFF2-40B4-BE49-F238E27FC236}">
                    <a16:creationId xmlns:a16="http://schemas.microsoft.com/office/drawing/2014/main" id="{2BA5DA68-DBDB-44ED-972A-3F2A57E5B79A}"/>
                  </a:ext>
                </a:extLst>
              </p:cNvPr>
              <p:cNvCxnSpPr>
                <a:cxnSpLocks/>
              </p:cNvCxnSpPr>
              <p:nvPr/>
            </p:nvCxnSpPr>
            <p:spPr>
              <a:xfrm flipV="1">
                <a:off x="3511368" y="3766025"/>
                <a:ext cx="0" cy="113077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7" name="Gerader Verbinder 526">
                <a:extLst>
                  <a:ext uri="{FF2B5EF4-FFF2-40B4-BE49-F238E27FC236}">
                    <a16:creationId xmlns:a16="http://schemas.microsoft.com/office/drawing/2014/main" id="{3981F4DC-DA6E-46CE-B974-7735B65766D0}"/>
                  </a:ext>
                </a:extLst>
              </p:cNvPr>
              <p:cNvCxnSpPr>
                <a:cxnSpLocks/>
              </p:cNvCxnSpPr>
              <p:nvPr/>
            </p:nvCxnSpPr>
            <p:spPr>
              <a:xfrm flipV="1">
                <a:off x="3501638" y="3766025"/>
                <a:ext cx="0" cy="114030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8" name="Gerader Verbinder 527">
                <a:extLst>
                  <a:ext uri="{FF2B5EF4-FFF2-40B4-BE49-F238E27FC236}">
                    <a16:creationId xmlns:a16="http://schemas.microsoft.com/office/drawing/2014/main" id="{F02F9ECA-EA2E-430D-8D9F-8559D71CFBD8}"/>
                  </a:ext>
                </a:extLst>
              </p:cNvPr>
              <p:cNvCxnSpPr>
                <a:cxnSpLocks/>
              </p:cNvCxnSpPr>
              <p:nvPr/>
            </p:nvCxnSpPr>
            <p:spPr>
              <a:xfrm flipV="1">
                <a:off x="3491908" y="3766025"/>
                <a:ext cx="0" cy="1139032"/>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533" name="Gerader Verbinder 532">
                <a:extLst>
                  <a:ext uri="{FF2B5EF4-FFF2-40B4-BE49-F238E27FC236}">
                    <a16:creationId xmlns:a16="http://schemas.microsoft.com/office/drawing/2014/main" id="{23C03645-4285-4C71-87FF-16D469858B95}"/>
                  </a:ext>
                </a:extLst>
              </p:cNvPr>
              <p:cNvCxnSpPr>
                <a:cxnSpLocks/>
              </p:cNvCxnSpPr>
              <p:nvPr/>
            </p:nvCxnSpPr>
            <p:spPr>
              <a:xfrm flipV="1">
                <a:off x="3482178" y="3766025"/>
                <a:ext cx="0" cy="1136492"/>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535" name="Gerader Verbinder 534">
                <a:extLst>
                  <a:ext uri="{FF2B5EF4-FFF2-40B4-BE49-F238E27FC236}">
                    <a16:creationId xmlns:a16="http://schemas.microsoft.com/office/drawing/2014/main" id="{87531E8A-4FED-4C30-ADF6-BA7B248D29FB}"/>
                  </a:ext>
                </a:extLst>
              </p:cNvPr>
              <p:cNvCxnSpPr>
                <a:cxnSpLocks/>
              </p:cNvCxnSpPr>
              <p:nvPr/>
            </p:nvCxnSpPr>
            <p:spPr>
              <a:xfrm flipV="1">
                <a:off x="3472448" y="3766025"/>
                <a:ext cx="0" cy="1139032"/>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542" name="Gerader Verbinder 541">
                <a:extLst>
                  <a:ext uri="{FF2B5EF4-FFF2-40B4-BE49-F238E27FC236}">
                    <a16:creationId xmlns:a16="http://schemas.microsoft.com/office/drawing/2014/main" id="{A938E5D1-6F83-423A-95E1-A1C1081AA986}"/>
                  </a:ext>
                </a:extLst>
              </p:cNvPr>
              <p:cNvCxnSpPr>
                <a:cxnSpLocks/>
              </p:cNvCxnSpPr>
              <p:nvPr/>
            </p:nvCxnSpPr>
            <p:spPr>
              <a:xfrm flipV="1">
                <a:off x="3462718" y="3766025"/>
                <a:ext cx="0" cy="11364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3" name="Gerader Verbinder 542">
                <a:extLst>
                  <a:ext uri="{FF2B5EF4-FFF2-40B4-BE49-F238E27FC236}">
                    <a16:creationId xmlns:a16="http://schemas.microsoft.com/office/drawing/2014/main" id="{C5BF68CD-CA3D-4CB3-A195-F59A91BF997C}"/>
                  </a:ext>
                </a:extLst>
              </p:cNvPr>
              <p:cNvCxnSpPr>
                <a:cxnSpLocks/>
              </p:cNvCxnSpPr>
              <p:nvPr/>
            </p:nvCxnSpPr>
            <p:spPr>
              <a:xfrm flipV="1">
                <a:off x="3452988" y="3766025"/>
                <a:ext cx="0" cy="116189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4" name="Gerader Verbinder 543">
                <a:extLst>
                  <a:ext uri="{FF2B5EF4-FFF2-40B4-BE49-F238E27FC236}">
                    <a16:creationId xmlns:a16="http://schemas.microsoft.com/office/drawing/2014/main" id="{1ECF5CD1-AE4B-4FB3-9E74-C982AAAD99FD}"/>
                  </a:ext>
                </a:extLst>
              </p:cNvPr>
              <p:cNvCxnSpPr>
                <a:cxnSpLocks/>
              </p:cNvCxnSpPr>
              <p:nvPr/>
            </p:nvCxnSpPr>
            <p:spPr>
              <a:xfrm flipV="1">
                <a:off x="3443258" y="3766025"/>
                <a:ext cx="0" cy="1131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5" name="Gerader Verbinder 544">
                <a:extLst>
                  <a:ext uri="{FF2B5EF4-FFF2-40B4-BE49-F238E27FC236}">
                    <a16:creationId xmlns:a16="http://schemas.microsoft.com/office/drawing/2014/main" id="{31F4C26D-DF15-4F5A-A0DA-E0B99F19B169}"/>
                  </a:ext>
                </a:extLst>
              </p:cNvPr>
              <p:cNvCxnSpPr>
                <a:cxnSpLocks/>
              </p:cNvCxnSpPr>
              <p:nvPr/>
            </p:nvCxnSpPr>
            <p:spPr>
              <a:xfrm flipV="1">
                <a:off x="3433528" y="3766025"/>
                <a:ext cx="0" cy="11745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6" name="Gerader Verbinder 545">
                <a:extLst>
                  <a:ext uri="{FF2B5EF4-FFF2-40B4-BE49-F238E27FC236}">
                    <a16:creationId xmlns:a16="http://schemas.microsoft.com/office/drawing/2014/main" id="{99946136-D9C9-4C2F-9569-0D756E134BEF}"/>
                  </a:ext>
                </a:extLst>
              </p:cNvPr>
              <p:cNvCxnSpPr>
                <a:cxnSpLocks/>
              </p:cNvCxnSpPr>
              <p:nvPr/>
            </p:nvCxnSpPr>
            <p:spPr>
              <a:xfrm flipV="1">
                <a:off x="3423798" y="3766025"/>
                <a:ext cx="0" cy="11720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7" name="Gerader Verbinder 546">
                <a:extLst>
                  <a:ext uri="{FF2B5EF4-FFF2-40B4-BE49-F238E27FC236}">
                    <a16:creationId xmlns:a16="http://schemas.microsoft.com/office/drawing/2014/main" id="{A83B2A8A-41AF-4111-BFBC-80DCBEEEB6E6}"/>
                  </a:ext>
                </a:extLst>
              </p:cNvPr>
              <p:cNvCxnSpPr>
                <a:cxnSpLocks/>
              </p:cNvCxnSpPr>
              <p:nvPr/>
            </p:nvCxnSpPr>
            <p:spPr>
              <a:xfrm flipV="1">
                <a:off x="3404338" y="3766025"/>
                <a:ext cx="0" cy="11339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8" name="Gerader Verbinder 547">
                <a:extLst>
                  <a:ext uri="{FF2B5EF4-FFF2-40B4-BE49-F238E27FC236}">
                    <a16:creationId xmlns:a16="http://schemas.microsoft.com/office/drawing/2014/main" id="{1EE2AF3F-C3A3-4362-ACD0-D13EEF07FE46}"/>
                  </a:ext>
                </a:extLst>
              </p:cNvPr>
              <p:cNvCxnSpPr>
                <a:cxnSpLocks/>
              </p:cNvCxnSpPr>
              <p:nvPr/>
            </p:nvCxnSpPr>
            <p:spPr>
              <a:xfrm flipV="1">
                <a:off x="3414068" y="3766025"/>
                <a:ext cx="0" cy="113649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9" name="Gerader Verbinder 548">
                <a:extLst>
                  <a:ext uri="{FF2B5EF4-FFF2-40B4-BE49-F238E27FC236}">
                    <a16:creationId xmlns:a16="http://schemas.microsoft.com/office/drawing/2014/main" id="{D8E9F852-0E42-41DD-BB20-0B8908BE24E8}"/>
                  </a:ext>
                </a:extLst>
              </p:cNvPr>
              <p:cNvCxnSpPr>
                <a:cxnSpLocks/>
              </p:cNvCxnSpPr>
              <p:nvPr/>
            </p:nvCxnSpPr>
            <p:spPr>
              <a:xfrm flipV="1">
                <a:off x="3394608" y="3766025"/>
                <a:ext cx="0" cy="11339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0" name="Gerader Verbinder 549">
                <a:extLst>
                  <a:ext uri="{FF2B5EF4-FFF2-40B4-BE49-F238E27FC236}">
                    <a16:creationId xmlns:a16="http://schemas.microsoft.com/office/drawing/2014/main" id="{A8E40AFD-569C-4ADB-8118-8C562910A353}"/>
                  </a:ext>
                </a:extLst>
              </p:cNvPr>
              <p:cNvCxnSpPr>
                <a:cxnSpLocks/>
              </p:cNvCxnSpPr>
              <p:nvPr/>
            </p:nvCxnSpPr>
            <p:spPr>
              <a:xfrm flipV="1">
                <a:off x="3384878" y="3766025"/>
                <a:ext cx="0" cy="11593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1" name="Gerader Verbinder 550">
                <a:extLst>
                  <a:ext uri="{FF2B5EF4-FFF2-40B4-BE49-F238E27FC236}">
                    <a16:creationId xmlns:a16="http://schemas.microsoft.com/office/drawing/2014/main" id="{C351B021-6B27-48F8-AAF7-645C35A74203}"/>
                  </a:ext>
                </a:extLst>
              </p:cNvPr>
              <p:cNvCxnSpPr>
                <a:cxnSpLocks/>
              </p:cNvCxnSpPr>
              <p:nvPr/>
            </p:nvCxnSpPr>
            <p:spPr>
              <a:xfrm flipV="1">
                <a:off x="3375148" y="3766025"/>
                <a:ext cx="0" cy="116697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2" name="Gerader Verbinder 551">
                <a:extLst>
                  <a:ext uri="{FF2B5EF4-FFF2-40B4-BE49-F238E27FC236}">
                    <a16:creationId xmlns:a16="http://schemas.microsoft.com/office/drawing/2014/main" id="{02133BBA-E368-4CAE-B229-16750AFA53F9}"/>
                  </a:ext>
                </a:extLst>
              </p:cNvPr>
              <p:cNvCxnSpPr>
                <a:cxnSpLocks/>
              </p:cNvCxnSpPr>
              <p:nvPr/>
            </p:nvCxnSpPr>
            <p:spPr>
              <a:xfrm flipV="1">
                <a:off x="3365418" y="3766025"/>
                <a:ext cx="0" cy="116443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3" name="Gerader Verbinder 552">
                <a:extLst>
                  <a:ext uri="{FF2B5EF4-FFF2-40B4-BE49-F238E27FC236}">
                    <a16:creationId xmlns:a16="http://schemas.microsoft.com/office/drawing/2014/main" id="{324B4DF3-7656-41FC-ACEF-B1E7EB95AD17}"/>
                  </a:ext>
                </a:extLst>
              </p:cNvPr>
              <p:cNvCxnSpPr>
                <a:cxnSpLocks/>
              </p:cNvCxnSpPr>
              <p:nvPr/>
            </p:nvCxnSpPr>
            <p:spPr>
              <a:xfrm flipV="1">
                <a:off x="3355688" y="3766025"/>
                <a:ext cx="0" cy="115427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4" name="Gerader Verbinder 553">
                <a:extLst>
                  <a:ext uri="{FF2B5EF4-FFF2-40B4-BE49-F238E27FC236}">
                    <a16:creationId xmlns:a16="http://schemas.microsoft.com/office/drawing/2014/main" id="{49EEA02F-FCC2-462C-AA92-04107A025447}"/>
                  </a:ext>
                </a:extLst>
              </p:cNvPr>
              <p:cNvCxnSpPr>
                <a:cxnSpLocks/>
              </p:cNvCxnSpPr>
              <p:nvPr/>
            </p:nvCxnSpPr>
            <p:spPr>
              <a:xfrm flipV="1">
                <a:off x="3345958" y="3766025"/>
                <a:ext cx="0" cy="113649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5" name="Gerader Verbinder 554">
                <a:extLst>
                  <a:ext uri="{FF2B5EF4-FFF2-40B4-BE49-F238E27FC236}">
                    <a16:creationId xmlns:a16="http://schemas.microsoft.com/office/drawing/2014/main" id="{524CB10A-8B21-4EEB-8BB7-8B1EE5942E8B}"/>
                  </a:ext>
                </a:extLst>
              </p:cNvPr>
              <p:cNvCxnSpPr>
                <a:cxnSpLocks/>
              </p:cNvCxnSpPr>
              <p:nvPr/>
            </p:nvCxnSpPr>
            <p:spPr>
              <a:xfrm flipV="1">
                <a:off x="3336228" y="3766025"/>
                <a:ext cx="0" cy="113395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6" name="Gerader Verbinder 555">
                <a:extLst>
                  <a:ext uri="{FF2B5EF4-FFF2-40B4-BE49-F238E27FC236}">
                    <a16:creationId xmlns:a16="http://schemas.microsoft.com/office/drawing/2014/main" id="{CB2E8525-8548-42A3-9B9E-B02FBF035DAB}"/>
                  </a:ext>
                </a:extLst>
              </p:cNvPr>
              <p:cNvCxnSpPr>
                <a:cxnSpLocks/>
              </p:cNvCxnSpPr>
              <p:nvPr/>
            </p:nvCxnSpPr>
            <p:spPr>
              <a:xfrm flipV="1">
                <a:off x="3326498" y="3766025"/>
                <a:ext cx="0" cy="113903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7" name="Gerader Verbinder 556">
                <a:extLst>
                  <a:ext uri="{FF2B5EF4-FFF2-40B4-BE49-F238E27FC236}">
                    <a16:creationId xmlns:a16="http://schemas.microsoft.com/office/drawing/2014/main" id="{99347AA5-2112-46C4-A4CA-D37521393C74}"/>
                  </a:ext>
                </a:extLst>
              </p:cNvPr>
              <p:cNvCxnSpPr>
                <a:cxnSpLocks/>
              </p:cNvCxnSpPr>
              <p:nvPr/>
            </p:nvCxnSpPr>
            <p:spPr>
              <a:xfrm flipV="1">
                <a:off x="3316768" y="3766025"/>
                <a:ext cx="0" cy="111172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8" name="Gerader Verbinder 557">
                <a:extLst>
                  <a:ext uri="{FF2B5EF4-FFF2-40B4-BE49-F238E27FC236}">
                    <a16:creationId xmlns:a16="http://schemas.microsoft.com/office/drawing/2014/main" id="{8273C631-AE77-4B7F-BB79-12518F5BCA6B}"/>
                  </a:ext>
                </a:extLst>
              </p:cNvPr>
              <p:cNvCxnSpPr>
                <a:cxnSpLocks/>
              </p:cNvCxnSpPr>
              <p:nvPr/>
            </p:nvCxnSpPr>
            <p:spPr>
              <a:xfrm flipV="1">
                <a:off x="3307038" y="3766025"/>
                <a:ext cx="0" cy="111172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9" name="Gerader Verbinder 558">
                <a:extLst>
                  <a:ext uri="{FF2B5EF4-FFF2-40B4-BE49-F238E27FC236}">
                    <a16:creationId xmlns:a16="http://schemas.microsoft.com/office/drawing/2014/main" id="{047AE920-7E64-4B85-AD26-F273411F8411}"/>
                  </a:ext>
                </a:extLst>
              </p:cNvPr>
              <p:cNvCxnSpPr>
                <a:cxnSpLocks/>
              </p:cNvCxnSpPr>
              <p:nvPr/>
            </p:nvCxnSpPr>
            <p:spPr>
              <a:xfrm flipV="1">
                <a:off x="3287578" y="3766025"/>
                <a:ext cx="0" cy="111172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0" name="Gerader Verbinder 559">
                <a:extLst>
                  <a:ext uri="{FF2B5EF4-FFF2-40B4-BE49-F238E27FC236}">
                    <a16:creationId xmlns:a16="http://schemas.microsoft.com/office/drawing/2014/main" id="{BD369833-1170-497E-923C-49279D0679FD}"/>
                  </a:ext>
                </a:extLst>
              </p:cNvPr>
              <p:cNvCxnSpPr>
                <a:cxnSpLocks/>
              </p:cNvCxnSpPr>
              <p:nvPr/>
            </p:nvCxnSpPr>
            <p:spPr>
              <a:xfrm flipV="1">
                <a:off x="3297308" y="3766025"/>
                <a:ext cx="0" cy="11339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1" name="Gerader Verbinder 560">
                <a:extLst>
                  <a:ext uri="{FF2B5EF4-FFF2-40B4-BE49-F238E27FC236}">
                    <a16:creationId xmlns:a16="http://schemas.microsoft.com/office/drawing/2014/main" id="{E6BD1166-431B-42F1-879D-E4A770CEA4D9}"/>
                  </a:ext>
                </a:extLst>
              </p:cNvPr>
              <p:cNvCxnSpPr>
                <a:cxnSpLocks/>
              </p:cNvCxnSpPr>
              <p:nvPr/>
            </p:nvCxnSpPr>
            <p:spPr>
              <a:xfrm flipV="1">
                <a:off x="3277848" y="3766025"/>
                <a:ext cx="0" cy="111172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2" name="Gerader Verbinder 561">
                <a:extLst>
                  <a:ext uri="{FF2B5EF4-FFF2-40B4-BE49-F238E27FC236}">
                    <a16:creationId xmlns:a16="http://schemas.microsoft.com/office/drawing/2014/main" id="{86F86F22-3DC1-4BF2-8D97-051EBF12686B}"/>
                  </a:ext>
                </a:extLst>
              </p:cNvPr>
              <p:cNvCxnSpPr>
                <a:cxnSpLocks/>
              </p:cNvCxnSpPr>
              <p:nvPr/>
            </p:nvCxnSpPr>
            <p:spPr>
              <a:xfrm flipV="1">
                <a:off x="3268118" y="3766025"/>
                <a:ext cx="0" cy="111172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3" name="Gerader Verbinder 562">
                <a:extLst>
                  <a:ext uri="{FF2B5EF4-FFF2-40B4-BE49-F238E27FC236}">
                    <a16:creationId xmlns:a16="http://schemas.microsoft.com/office/drawing/2014/main" id="{5BDA3F5E-BFFB-4A86-B293-62BE46D007E7}"/>
                  </a:ext>
                </a:extLst>
              </p:cNvPr>
              <p:cNvCxnSpPr>
                <a:cxnSpLocks/>
              </p:cNvCxnSpPr>
              <p:nvPr/>
            </p:nvCxnSpPr>
            <p:spPr>
              <a:xfrm flipV="1">
                <a:off x="3200008" y="3766025"/>
                <a:ext cx="0" cy="10929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4" name="Gerader Verbinder 563">
                <a:extLst>
                  <a:ext uri="{FF2B5EF4-FFF2-40B4-BE49-F238E27FC236}">
                    <a16:creationId xmlns:a16="http://schemas.microsoft.com/office/drawing/2014/main" id="{A7E2A823-8759-44E0-935A-E2B48233C3C4}"/>
                  </a:ext>
                </a:extLst>
              </p:cNvPr>
              <p:cNvCxnSpPr>
                <a:cxnSpLocks/>
              </p:cNvCxnSpPr>
              <p:nvPr/>
            </p:nvCxnSpPr>
            <p:spPr>
              <a:xfrm flipV="1">
                <a:off x="3190278" y="3766025"/>
                <a:ext cx="0" cy="10929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5" name="Gerader Verbinder 564">
                <a:extLst>
                  <a:ext uri="{FF2B5EF4-FFF2-40B4-BE49-F238E27FC236}">
                    <a16:creationId xmlns:a16="http://schemas.microsoft.com/office/drawing/2014/main" id="{CD3AD0CC-1D14-4192-9FF3-01056BACB208}"/>
                  </a:ext>
                </a:extLst>
              </p:cNvPr>
              <p:cNvCxnSpPr>
                <a:cxnSpLocks/>
              </p:cNvCxnSpPr>
              <p:nvPr/>
            </p:nvCxnSpPr>
            <p:spPr>
              <a:xfrm flipV="1">
                <a:off x="3180548" y="3766025"/>
                <a:ext cx="0" cy="10929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6" name="Gerader Verbinder 565">
                <a:extLst>
                  <a:ext uri="{FF2B5EF4-FFF2-40B4-BE49-F238E27FC236}">
                    <a16:creationId xmlns:a16="http://schemas.microsoft.com/office/drawing/2014/main" id="{57E5D213-3077-4C0F-AF97-EB263ACB46B0}"/>
                  </a:ext>
                </a:extLst>
              </p:cNvPr>
              <p:cNvCxnSpPr>
                <a:cxnSpLocks/>
              </p:cNvCxnSpPr>
              <p:nvPr/>
            </p:nvCxnSpPr>
            <p:spPr>
              <a:xfrm flipV="1">
                <a:off x="3170818" y="3766025"/>
                <a:ext cx="0" cy="11152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7" name="Gerader Verbinder 566">
                <a:extLst>
                  <a:ext uri="{FF2B5EF4-FFF2-40B4-BE49-F238E27FC236}">
                    <a16:creationId xmlns:a16="http://schemas.microsoft.com/office/drawing/2014/main" id="{4E8ABAD3-0252-4BDC-9342-57B3A4079FD8}"/>
                  </a:ext>
                </a:extLst>
              </p:cNvPr>
              <p:cNvCxnSpPr>
                <a:cxnSpLocks/>
              </p:cNvCxnSpPr>
              <p:nvPr/>
            </p:nvCxnSpPr>
            <p:spPr>
              <a:xfrm flipV="1">
                <a:off x="3161088" y="3766025"/>
                <a:ext cx="0" cy="10929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8" name="Gerader Verbinder 567">
                <a:extLst>
                  <a:ext uri="{FF2B5EF4-FFF2-40B4-BE49-F238E27FC236}">
                    <a16:creationId xmlns:a16="http://schemas.microsoft.com/office/drawing/2014/main" id="{B61EC79E-52EF-4A5C-957D-BEDDBB97D6EC}"/>
                  </a:ext>
                </a:extLst>
              </p:cNvPr>
              <p:cNvCxnSpPr>
                <a:cxnSpLocks/>
              </p:cNvCxnSpPr>
              <p:nvPr/>
            </p:nvCxnSpPr>
            <p:spPr>
              <a:xfrm flipV="1">
                <a:off x="3151358" y="3766025"/>
                <a:ext cx="0" cy="10929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9" name="Gerader Verbinder 568">
                <a:extLst>
                  <a:ext uri="{FF2B5EF4-FFF2-40B4-BE49-F238E27FC236}">
                    <a16:creationId xmlns:a16="http://schemas.microsoft.com/office/drawing/2014/main" id="{92F6662E-3FEA-4C2B-9C07-D28B35BA95CD}"/>
                  </a:ext>
                </a:extLst>
              </p:cNvPr>
              <p:cNvCxnSpPr>
                <a:cxnSpLocks/>
              </p:cNvCxnSpPr>
              <p:nvPr/>
            </p:nvCxnSpPr>
            <p:spPr>
              <a:xfrm flipV="1">
                <a:off x="3141628" y="3766025"/>
                <a:ext cx="0" cy="10929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0" name="Gerader Verbinder 569">
                <a:extLst>
                  <a:ext uri="{FF2B5EF4-FFF2-40B4-BE49-F238E27FC236}">
                    <a16:creationId xmlns:a16="http://schemas.microsoft.com/office/drawing/2014/main" id="{032907BD-1559-4A99-97D7-725F138DE6AB}"/>
                  </a:ext>
                </a:extLst>
              </p:cNvPr>
              <p:cNvCxnSpPr>
                <a:cxnSpLocks/>
              </p:cNvCxnSpPr>
              <p:nvPr/>
            </p:nvCxnSpPr>
            <p:spPr>
              <a:xfrm flipV="1">
                <a:off x="3131898" y="3766025"/>
                <a:ext cx="0" cy="11152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1" name="Gerader Verbinder 570">
                <a:extLst>
                  <a:ext uri="{FF2B5EF4-FFF2-40B4-BE49-F238E27FC236}">
                    <a16:creationId xmlns:a16="http://schemas.microsoft.com/office/drawing/2014/main" id="{744861AE-229C-46FA-A0A3-5A66DAB03FF8}"/>
                  </a:ext>
                </a:extLst>
              </p:cNvPr>
              <p:cNvCxnSpPr>
                <a:cxnSpLocks/>
              </p:cNvCxnSpPr>
              <p:nvPr/>
            </p:nvCxnSpPr>
            <p:spPr>
              <a:xfrm flipV="1">
                <a:off x="3122168" y="3766025"/>
                <a:ext cx="0" cy="10929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4" name="Gerader Verbinder 573">
                <a:extLst>
                  <a:ext uri="{FF2B5EF4-FFF2-40B4-BE49-F238E27FC236}">
                    <a16:creationId xmlns:a16="http://schemas.microsoft.com/office/drawing/2014/main" id="{4370202D-0BE3-47FF-BEC2-9F70A193A20A}"/>
                  </a:ext>
                </a:extLst>
              </p:cNvPr>
              <p:cNvCxnSpPr>
                <a:cxnSpLocks/>
              </p:cNvCxnSpPr>
              <p:nvPr/>
            </p:nvCxnSpPr>
            <p:spPr>
              <a:xfrm flipV="1">
                <a:off x="5496288" y="3766025"/>
                <a:ext cx="0" cy="151320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5" name="Gerader Verbinder 574">
                <a:extLst>
                  <a:ext uri="{FF2B5EF4-FFF2-40B4-BE49-F238E27FC236}">
                    <a16:creationId xmlns:a16="http://schemas.microsoft.com/office/drawing/2014/main" id="{F7EFC736-993B-4131-8591-04238BDDFA3C}"/>
                  </a:ext>
                </a:extLst>
              </p:cNvPr>
              <p:cNvCxnSpPr>
                <a:cxnSpLocks/>
              </p:cNvCxnSpPr>
              <p:nvPr/>
            </p:nvCxnSpPr>
            <p:spPr>
              <a:xfrm flipV="1">
                <a:off x="5486558" y="3766025"/>
                <a:ext cx="0" cy="151320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6" name="Gerader Verbinder 575">
                <a:extLst>
                  <a:ext uri="{FF2B5EF4-FFF2-40B4-BE49-F238E27FC236}">
                    <a16:creationId xmlns:a16="http://schemas.microsoft.com/office/drawing/2014/main" id="{AEEE0D4D-6242-4EAD-9607-1FF1214CD5E9}"/>
                  </a:ext>
                </a:extLst>
              </p:cNvPr>
              <p:cNvCxnSpPr>
                <a:cxnSpLocks/>
              </p:cNvCxnSpPr>
              <p:nvPr/>
            </p:nvCxnSpPr>
            <p:spPr>
              <a:xfrm flipV="1">
                <a:off x="5476828" y="3766025"/>
                <a:ext cx="0" cy="151320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7" name="Gerader Verbinder 576">
                <a:extLst>
                  <a:ext uri="{FF2B5EF4-FFF2-40B4-BE49-F238E27FC236}">
                    <a16:creationId xmlns:a16="http://schemas.microsoft.com/office/drawing/2014/main" id="{249102C3-F754-455C-A553-EE788BE91014}"/>
                  </a:ext>
                </a:extLst>
              </p:cNvPr>
              <p:cNvCxnSpPr>
                <a:cxnSpLocks/>
              </p:cNvCxnSpPr>
              <p:nvPr/>
            </p:nvCxnSpPr>
            <p:spPr>
              <a:xfrm flipV="1">
                <a:off x="5467098" y="3766025"/>
                <a:ext cx="0" cy="15290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8" name="Gerader Verbinder 577">
                <a:extLst>
                  <a:ext uri="{FF2B5EF4-FFF2-40B4-BE49-F238E27FC236}">
                    <a16:creationId xmlns:a16="http://schemas.microsoft.com/office/drawing/2014/main" id="{F13F92C4-0428-4828-AD1F-1DC073760032}"/>
                  </a:ext>
                </a:extLst>
              </p:cNvPr>
              <p:cNvCxnSpPr>
                <a:cxnSpLocks/>
              </p:cNvCxnSpPr>
              <p:nvPr/>
            </p:nvCxnSpPr>
            <p:spPr>
              <a:xfrm flipV="1">
                <a:off x="5457368" y="3766025"/>
                <a:ext cx="0" cy="15290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9" name="Gerader Verbinder 578">
                <a:extLst>
                  <a:ext uri="{FF2B5EF4-FFF2-40B4-BE49-F238E27FC236}">
                    <a16:creationId xmlns:a16="http://schemas.microsoft.com/office/drawing/2014/main" id="{2C4E85CE-70C4-4C8D-9742-5BD471338A33}"/>
                  </a:ext>
                </a:extLst>
              </p:cNvPr>
              <p:cNvCxnSpPr>
                <a:cxnSpLocks/>
              </p:cNvCxnSpPr>
              <p:nvPr/>
            </p:nvCxnSpPr>
            <p:spPr>
              <a:xfrm flipV="1">
                <a:off x="5447638" y="3766025"/>
                <a:ext cx="0" cy="14947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0" name="Gerader Verbinder 579">
                <a:extLst>
                  <a:ext uri="{FF2B5EF4-FFF2-40B4-BE49-F238E27FC236}">
                    <a16:creationId xmlns:a16="http://schemas.microsoft.com/office/drawing/2014/main" id="{691B3957-499D-4E56-96CC-D6221B0BEFB2}"/>
                  </a:ext>
                </a:extLst>
              </p:cNvPr>
              <p:cNvCxnSpPr>
                <a:cxnSpLocks/>
              </p:cNvCxnSpPr>
              <p:nvPr/>
            </p:nvCxnSpPr>
            <p:spPr>
              <a:xfrm flipV="1">
                <a:off x="5437908" y="3766025"/>
                <a:ext cx="0" cy="14947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1" name="Gerader Verbinder 580">
                <a:extLst>
                  <a:ext uri="{FF2B5EF4-FFF2-40B4-BE49-F238E27FC236}">
                    <a16:creationId xmlns:a16="http://schemas.microsoft.com/office/drawing/2014/main" id="{EDA5317A-DB35-44A4-A7F4-9791D0BC60C3}"/>
                  </a:ext>
                </a:extLst>
              </p:cNvPr>
              <p:cNvCxnSpPr>
                <a:cxnSpLocks/>
              </p:cNvCxnSpPr>
              <p:nvPr/>
            </p:nvCxnSpPr>
            <p:spPr>
              <a:xfrm flipV="1">
                <a:off x="5428178" y="3766025"/>
                <a:ext cx="0" cy="1529040"/>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582" name="Gerader Verbinder 581">
                <a:extLst>
                  <a:ext uri="{FF2B5EF4-FFF2-40B4-BE49-F238E27FC236}">
                    <a16:creationId xmlns:a16="http://schemas.microsoft.com/office/drawing/2014/main" id="{89A6582A-9E4A-48A5-81E2-1D140B865FD2}"/>
                  </a:ext>
                </a:extLst>
              </p:cNvPr>
              <p:cNvCxnSpPr>
                <a:cxnSpLocks/>
              </p:cNvCxnSpPr>
              <p:nvPr/>
            </p:nvCxnSpPr>
            <p:spPr>
              <a:xfrm flipV="1">
                <a:off x="5291958" y="3766025"/>
                <a:ext cx="0" cy="14858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3" name="Gerader Verbinder 582">
                <a:extLst>
                  <a:ext uri="{FF2B5EF4-FFF2-40B4-BE49-F238E27FC236}">
                    <a16:creationId xmlns:a16="http://schemas.microsoft.com/office/drawing/2014/main" id="{4A3B9770-16A7-418D-822A-4953564D12A8}"/>
                  </a:ext>
                </a:extLst>
              </p:cNvPr>
              <p:cNvCxnSpPr>
                <a:cxnSpLocks/>
              </p:cNvCxnSpPr>
              <p:nvPr/>
            </p:nvCxnSpPr>
            <p:spPr>
              <a:xfrm flipV="1">
                <a:off x="5282228" y="3766025"/>
                <a:ext cx="0" cy="148581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4" name="Gerader Verbinder 583">
                <a:extLst>
                  <a:ext uri="{FF2B5EF4-FFF2-40B4-BE49-F238E27FC236}">
                    <a16:creationId xmlns:a16="http://schemas.microsoft.com/office/drawing/2014/main" id="{3B6D6A02-A39A-4EF1-B97A-8D48C6793C4F}"/>
                  </a:ext>
                </a:extLst>
              </p:cNvPr>
              <p:cNvCxnSpPr>
                <a:cxnSpLocks/>
              </p:cNvCxnSpPr>
              <p:nvPr/>
            </p:nvCxnSpPr>
            <p:spPr>
              <a:xfrm flipV="1">
                <a:off x="5272498" y="3766025"/>
                <a:ext cx="0" cy="148819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5" name="Gerader Verbinder 584">
                <a:extLst>
                  <a:ext uri="{FF2B5EF4-FFF2-40B4-BE49-F238E27FC236}">
                    <a16:creationId xmlns:a16="http://schemas.microsoft.com/office/drawing/2014/main" id="{0B2AFB61-CF60-46A5-B90E-5222A2EDD47E}"/>
                  </a:ext>
                </a:extLst>
              </p:cNvPr>
              <p:cNvCxnSpPr>
                <a:cxnSpLocks/>
              </p:cNvCxnSpPr>
              <p:nvPr/>
            </p:nvCxnSpPr>
            <p:spPr>
              <a:xfrm flipV="1">
                <a:off x="5262768" y="3766025"/>
                <a:ext cx="0" cy="14834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6" name="Gerader Verbinder 585">
                <a:extLst>
                  <a:ext uri="{FF2B5EF4-FFF2-40B4-BE49-F238E27FC236}">
                    <a16:creationId xmlns:a16="http://schemas.microsoft.com/office/drawing/2014/main" id="{E6487627-4D86-4744-9184-8A7F935B246D}"/>
                  </a:ext>
                </a:extLst>
              </p:cNvPr>
              <p:cNvCxnSpPr>
                <a:cxnSpLocks/>
              </p:cNvCxnSpPr>
              <p:nvPr/>
            </p:nvCxnSpPr>
            <p:spPr>
              <a:xfrm flipV="1">
                <a:off x="3997868" y="3766025"/>
                <a:ext cx="0" cy="124793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7" name="Gerader Verbinder 586">
                <a:extLst>
                  <a:ext uri="{FF2B5EF4-FFF2-40B4-BE49-F238E27FC236}">
                    <a16:creationId xmlns:a16="http://schemas.microsoft.com/office/drawing/2014/main" id="{0CF845EB-C281-4AF0-8988-DE70919D6662}"/>
                  </a:ext>
                </a:extLst>
              </p:cNvPr>
              <p:cNvCxnSpPr>
                <a:cxnSpLocks/>
              </p:cNvCxnSpPr>
              <p:nvPr/>
            </p:nvCxnSpPr>
            <p:spPr>
              <a:xfrm flipV="1">
                <a:off x="3988138" y="3766025"/>
                <a:ext cx="0" cy="124983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8" name="Gerader Verbinder 587">
                <a:extLst>
                  <a:ext uri="{FF2B5EF4-FFF2-40B4-BE49-F238E27FC236}">
                    <a16:creationId xmlns:a16="http://schemas.microsoft.com/office/drawing/2014/main" id="{7AE61AEC-70F8-45A3-A3D5-B959F0F1C12B}"/>
                  </a:ext>
                </a:extLst>
              </p:cNvPr>
              <p:cNvCxnSpPr>
                <a:cxnSpLocks/>
              </p:cNvCxnSpPr>
              <p:nvPr/>
            </p:nvCxnSpPr>
            <p:spPr>
              <a:xfrm flipV="1">
                <a:off x="3978408" y="3766025"/>
                <a:ext cx="0" cy="1247934"/>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9" name="Gerader Verbinder 588">
                <a:extLst>
                  <a:ext uri="{FF2B5EF4-FFF2-40B4-BE49-F238E27FC236}">
                    <a16:creationId xmlns:a16="http://schemas.microsoft.com/office/drawing/2014/main" id="{72FE0350-BBD9-4153-B1DE-C8CA4B60C8C9}"/>
                  </a:ext>
                </a:extLst>
              </p:cNvPr>
              <p:cNvCxnSpPr>
                <a:cxnSpLocks/>
              </p:cNvCxnSpPr>
              <p:nvPr/>
            </p:nvCxnSpPr>
            <p:spPr>
              <a:xfrm flipV="1">
                <a:off x="3968678" y="3766025"/>
                <a:ext cx="0" cy="124983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0" name="Gerader Verbinder 589">
                <a:extLst>
                  <a:ext uri="{FF2B5EF4-FFF2-40B4-BE49-F238E27FC236}">
                    <a16:creationId xmlns:a16="http://schemas.microsoft.com/office/drawing/2014/main" id="{08D69025-7B20-4495-B6F2-D537CAC42E8B}"/>
                  </a:ext>
                </a:extLst>
              </p:cNvPr>
              <p:cNvCxnSpPr>
                <a:cxnSpLocks/>
              </p:cNvCxnSpPr>
              <p:nvPr/>
            </p:nvCxnSpPr>
            <p:spPr>
              <a:xfrm flipV="1">
                <a:off x="3958948" y="3766025"/>
                <a:ext cx="0" cy="125936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1" name="Gerader Verbinder 590">
                <a:extLst>
                  <a:ext uri="{FF2B5EF4-FFF2-40B4-BE49-F238E27FC236}">
                    <a16:creationId xmlns:a16="http://schemas.microsoft.com/office/drawing/2014/main" id="{9497740C-A88F-4BED-A9CC-EE3EF0015745}"/>
                  </a:ext>
                </a:extLst>
              </p:cNvPr>
              <p:cNvCxnSpPr>
                <a:cxnSpLocks/>
              </p:cNvCxnSpPr>
              <p:nvPr/>
            </p:nvCxnSpPr>
            <p:spPr>
              <a:xfrm flipV="1">
                <a:off x="3949218" y="3766025"/>
                <a:ext cx="0" cy="1244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2" name="Gerader Verbinder 591">
                <a:extLst>
                  <a:ext uri="{FF2B5EF4-FFF2-40B4-BE49-F238E27FC236}">
                    <a16:creationId xmlns:a16="http://schemas.microsoft.com/office/drawing/2014/main" id="{CEAE8996-66B8-4DC8-AAA6-0CCC8081A206}"/>
                  </a:ext>
                </a:extLst>
              </p:cNvPr>
              <p:cNvCxnSpPr>
                <a:cxnSpLocks/>
              </p:cNvCxnSpPr>
              <p:nvPr/>
            </p:nvCxnSpPr>
            <p:spPr>
              <a:xfrm flipV="1">
                <a:off x="3939488" y="3766025"/>
                <a:ext cx="0" cy="124079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3" name="Gerader Verbinder 592">
                <a:extLst>
                  <a:ext uri="{FF2B5EF4-FFF2-40B4-BE49-F238E27FC236}">
                    <a16:creationId xmlns:a16="http://schemas.microsoft.com/office/drawing/2014/main" id="{1D560D27-1869-4755-91E0-5DD12FF4CA57}"/>
                  </a:ext>
                </a:extLst>
              </p:cNvPr>
              <p:cNvCxnSpPr>
                <a:cxnSpLocks/>
              </p:cNvCxnSpPr>
              <p:nvPr/>
            </p:nvCxnSpPr>
            <p:spPr>
              <a:xfrm flipV="1">
                <a:off x="4065978" y="3766025"/>
                <a:ext cx="0" cy="125424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4" name="Gerader Verbinder 593">
                <a:extLst>
                  <a:ext uri="{FF2B5EF4-FFF2-40B4-BE49-F238E27FC236}">
                    <a16:creationId xmlns:a16="http://schemas.microsoft.com/office/drawing/2014/main" id="{961DA139-45BD-4031-B124-ACBB41BB5DCD}"/>
                  </a:ext>
                </a:extLst>
              </p:cNvPr>
              <p:cNvCxnSpPr>
                <a:cxnSpLocks/>
              </p:cNvCxnSpPr>
              <p:nvPr/>
            </p:nvCxnSpPr>
            <p:spPr>
              <a:xfrm flipV="1">
                <a:off x="4056248" y="3766025"/>
                <a:ext cx="0" cy="125043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5" name="Gerader Verbinder 594">
                <a:extLst>
                  <a:ext uri="{FF2B5EF4-FFF2-40B4-BE49-F238E27FC236}">
                    <a16:creationId xmlns:a16="http://schemas.microsoft.com/office/drawing/2014/main" id="{23FCA83F-15DA-44A9-9C6B-9C4F34C4229E}"/>
                  </a:ext>
                </a:extLst>
              </p:cNvPr>
              <p:cNvCxnSpPr>
                <a:cxnSpLocks/>
              </p:cNvCxnSpPr>
              <p:nvPr/>
            </p:nvCxnSpPr>
            <p:spPr>
              <a:xfrm flipV="1">
                <a:off x="4046518" y="3766025"/>
                <a:ext cx="0" cy="1256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6" name="Gerader Verbinder 595">
                <a:extLst>
                  <a:ext uri="{FF2B5EF4-FFF2-40B4-BE49-F238E27FC236}">
                    <a16:creationId xmlns:a16="http://schemas.microsoft.com/office/drawing/2014/main" id="{F1A5D909-2570-4E01-B7C2-0A13A36D1538}"/>
                  </a:ext>
                </a:extLst>
              </p:cNvPr>
              <p:cNvCxnSpPr>
                <a:cxnSpLocks/>
              </p:cNvCxnSpPr>
              <p:nvPr/>
            </p:nvCxnSpPr>
            <p:spPr>
              <a:xfrm flipV="1">
                <a:off x="4036788" y="3766025"/>
                <a:ext cx="0" cy="1256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7" name="Gerader Verbinder 596">
                <a:extLst>
                  <a:ext uri="{FF2B5EF4-FFF2-40B4-BE49-F238E27FC236}">
                    <a16:creationId xmlns:a16="http://schemas.microsoft.com/office/drawing/2014/main" id="{2AF0EC30-D7D6-4E15-B28F-1BC6393BF7B9}"/>
                  </a:ext>
                </a:extLst>
              </p:cNvPr>
              <p:cNvCxnSpPr>
                <a:cxnSpLocks/>
              </p:cNvCxnSpPr>
              <p:nvPr/>
            </p:nvCxnSpPr>
            <p:spPr>
              <a:xfrm flipV="1">
                <a:off x="4027058" y="3766025"/>
                <a:ext cx="0" cy="12485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8" name="Gerader Verbinder 597">
                <a:extLst>
                  <a:ext uri="{FF2B5EF4-FFF2-40B4-BE49-F238E27FC236}">
                    <a16:creationId xmlns:a16="http://schemas.microsoft.com/office/drawing/2014/main" id="{9B1A46E9-2C9B-4864-86BA-55FFF1AF823F}"/>
                  </a:ext>
                </a:extLst>
              </p:cNvPr>
              <p:cNvCxnSpPr>
                <a:cxnSpLocks/>
              </p:cNvCxnSpPr>
              <p:nvPr/>
            </p:nvCxnSpPr>
            <p:spPr>
              <a:xfrm flipV="1">
                <a:off x="4017328" y="3766025"/>
                <a:ext cx="0" cy="12509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9" name="Gerader Verbinder 598">
                <a:extLst>
                  <a:ext uri="{FF2B5EF4-FFF2-40B4-BE49-F238E27FC236}">
                    <a16:creationId xmlns:a16="http://schemas.microsoft.com/office/drawing/2014/main" id="{20A790BF-AF3C-43C4-9B4F-31D07B1951E2}"/>
                  </a:ext>
                </a:extLst>
              </p:cNvPr>
              <p:cNvCxnSpPr>
                <a:cxnSpLocks/>
              </p:cNvCxnSpPr>
              <p:nvPr/>
            </p:nvCxnSpPr>
            <p:spPr>
              <a:xfrm flipV="1">
                <a:off x="4007598" y="3766025"/>
                <a:ext cx="0" cy="129710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0" name="Gerader Verbinder 599">
                <a:extLst>
                  <a:ext uri="{FF2B5EF4-FFF2-40B4-BE49-F238E27FC236}">
                    <a16:creationId xmlns:a16="http://schemas.microsoft.com/office/drawing/2014/main" id="{9E60B17C-38FD-4FB0-91D4-24A0DBA1B5A5}"/>
                  </a:ext>
                </a:extLst>
              </p:cNvPr>
              <p:cNvCxnSpPr>
                <a:cxnSpLocks/>
              </p:cNvCxnSpPr>
              <p:nvPr/>
            </p:nvCxnSpPr>
            <p:spPr>
              <a:xfrm flipV="1">
                <a:off x="5398988" y="3766025"/>
                <a:ext cx="0" cy="151082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1" name="Gerader Verbinder 600">
                <a:extLst>
                  <a:ext uri="{FF2B5EF4-FFF2-40B4-BE49-F238E27FC236}">
                    <a16:creationId xmlns:a16="http://schemas.microsoft.com/office/drawing/2014/main" id="{490721C3-EC87-495A-B822-F58A19145235}"/>
                  </a:ext>
                </a:extLst>
              </p:cNvPr>
              <p:cNvCxnSpPr>
                <a:cxnSpLocks/>
              </p:cNvCxnSpPr>
              <p:nvPr/>
            </p:nvCxnSpPr>
            <p:spPr>
              <a:xfrm flipV="1">
                <a:off x="5389258" y="3766025"/>
                <a:ext cx="0" cy="14923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2" name="Gerader Verbinder 601">
                <a:extLst>
                  <a:ext uri="{FF2B5EF4-FFF2-40B4-BE49-F238E27FC236}">
                    <a16:creationId xmlns:a16="http://schemas.microsoft.com/office/drawing/2014/main" id="{68D792C6-5AE6-467D-BD69-00E47D66FE82}"/>
                  </a:ext>
                </a:extLst>
              </p:cNvPr>
              <p:cNvCxnSpPr>
                <a:cxnSpLocks/>
              </p:cNvCxnSpPr>
              <p:nvPr/>
            </p:nvCxnSpPr>
            <p:spPr>
              <a:xfrm flipV="1">
                <a:off x="5379528" y="3766025"/>
                <a:ext cx="0" cy="14923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3" name="Gerader Verbinder 602">
                <a:extLst>
                  <a:ext uri="{FF2B5EF4-FFF2-40B4-BE49-F238E27FC236}">
                    <a16:creationId xmlns:a16="http://schemas.microsoft.com/office/drawing/2014/main" id="{82E8C93C-603D-4D4A-8CAE-0B1FCAA97CC2}"/>
                  </a:ext>
                </a:extLst>
              </p:cNvPr>
              <p:cNvCxnSpPr>
                <a:cxnSpLocks/>
              </p:cNvCxnSpPr>
              <p:nvPr/>
            </p:nvCxnSpPr>
            <p:spPr>
              <a:xfrm flipV="1">
                <a:off x="5369798" y="3766025"/>
                <a:ext cx="0" cy="14923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3419D98B-451D-4E9A-814D-42859686F139}"/>
                  </a:ext>
                </a:extLst>
              </p:cNvPr>
              <p:cNvCxnSpPr>
                <a:cxnSpLocks/>
              </p:cNvCxnSpPr>
              <p:nvPr/>
            </p:nvCxnSpPr>
            <p:spPr>
              <a:xfrm flipV="1">
                <a:off x="5360068" y="3766025"/>
                <a:ext cx="0" cy="14923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5" name="Gerader Verbinder 604">
                <a:extLst>
                  <a:ext uri="{FF2B5EF4-FFF2-40B4-BE49-F238E27FC236}">
                    <a16:creationId xmlns:a16="http://schemas.microsoft.com/office/drawing/2014/main" id="{C31FD593-681C-435E-91B0-5352CADD1286}"/>
                  </a:ext>
                </a:extLst>
              </p:cNvPr>
              <p:cNvCxnSpPr>
                <a:cxnSpLocks/>
              </p:cNvCxnSpPr>
              <p:nvPr/>
            </p:nvCxnSpPr>
            <p:spPr>
              <a:xfrm flipV="1">
                <a:off x="5350338" y="3766025"/>
                <a:ext cx="0" cy="14947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6" name="Gerader Verbinder 605">
                <a:extLst>
                  <a:ext uri="{FF2B5EF4-FFF2-40B4-BE49-F238E27FC236}">
                    <a16:creationId xmlns:a16="http://schemas.microsoft.com/office/drawing/2014/main" id="{C44B9182-413E-44F3-ABB7-883F244E0030}"/>
                  </a:ext>
                </a:extLst>
              </p:cNvPr>
              <p:cNvCxnSpPr>
                <a:cxnSpLocks/>
              </p:cNvCxnSpPr>
              <p:nvPr/>
            </p:nvCxnSpPr>
            <p:spPr>
              <a:xfrm flipV="1">
                <a:off x="5340608" y="3766025"/>
                <a:ext cx="0" cy="15290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90" name="Gerader Verbinder 1889">
                <a:extLst>
                  <a:ext uri="{FF2B5EF4-FFF2-40B4-BE49-F238E27FC236}">
                    <a16:creationId xmlns:a16="http://schemas.microsoft.com/office/drawing/2014/main" id="{74062F50-7F72-49E0-9581-2BB143634073}"/>
                  </a:ext>
                </a:extLst>
              </p:cNvPr>
              <p:cNvCxnSpPr>
                <a:cxnSpLocks/>
              </p:cNvCxnSpPr>
              <p:nvPr/>
            </p:nvCxnSpPr>
            <p:spPr>
              <a:xfrm flipV="1">
                <a:off x="3112438" y="3766025"/>
                <a:ext cx="0" cy="108696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25" name="Gerader Verbinder 2324">
                <a:extLst>
                  <a:ext uri="{FF2B5EF4-FFF2-40B4-BE49-F238E27FC236}">
                    <a16:creationId xmlns:a16="http://schemas.microsoft.com/office/drawing/2014/main" id="{E09CA073-5257-44FB-97E6-299470C6362B}"/>
                  </a:ext>
                </a:extLst>
              </p:cNvPr>
              <p:cNvCxnSpPr>
                <a:cxnSpLocks/>
              </p:cNvCxnSpPr>
              <p:nvPr/>
            </p:nvCxnSpPr>
            <p:spPr>
              <a:xfrm flipV="1">
                <a:off x="4104898" y="3766025"/>
                <a:ext cx="0" cy="1284129"/>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26" name="Gerader Verbinder 2325">
                <a:extLst>
                  <a:ext uri="{FF2B5EF4-FFF2-40B4-BE49-F238E27FC236}">
                    <a16:creationId xmlns:a16="http://schemas.microsoft.com/office/drawing/2014/main" id="{698A8CD9-0EC3-46C3-A56F-FB9F15D1E964}"/>
                  </a:ext>
                </a:extLst>
              </p:cNvPr>
              <p:cNvCxnSpPr>
                <a:cxnSpLocks/>
              </p:cNvCxnSpPr>
              <p:nvPr/>
            </p:nvCxnSpPr>
            <p:spPr>
              <a:xfrm flipV="1">
                <a:off x="4095168" y="3766025"/>
                <a:ext cx="0" cy="128412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27" name="Gerader Verbinder 2326">
                <a:extLst>
                  <a:ext uri="{FF2B5EF4-FFF2-40B4-BE49-F238E27FC236}">
                    <a16:creationId xmlns:a16="http://schemas.microsoft.com/office/drawing/2014/main" id="{61348FB6-A27F-401A-88F0-6A3E21E1F775}"/>
                  </a:ext>
                </a:extLst>
              </p:cNvPr>
              <p:cNvCxnSpPr>
                <a:cxnSpLocks/>
              </p:cNvCxnSpPr>
              <p:nvPr/>
            </p:nvCxnSpPr>
            <p:spPr>
              <a:xfrm flipV="1">
                <a:off x="4085438" y="3766025"/>
                <a:ext cx="0" cy="128412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28" name="Gerader Verbinder 2327">
                <a:extLst>
                  <a:ext uri="{FF2B5EF4-FFF2-40B4-BE49-F238E27FC236}">
                    <a16:creationId xmlns:a16="http://schemas.microsoft.com/office/drawing/2014/main" id="{B62F0E03-6E73-4EE1-BB8E-7D042C7668EF}"/>
                  </a:ext>
                </a:extLst>
              </p:cNvPr>
              <p:cNvCxnSpPr>
                <a:cxnSpLocks/>
              </p:cNvCxnSpPr>
              <p:nvPr/>
            </p:nvCxnSpPr>
            <p:spPr>
              <a:xfrm flipV="1">
                <a:off x="4075708" y="3766025"/>
                <a:ext cx="0" cy="1249838"/>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41" name="Gerader Verbinder 2340">
                <a:extLst>
                  <a:ext uri="{FF2B5EF4-FFF2-40B4-BE49-F238E27FC236}">
                    <a16:creationId xmlns:a16="http://schemas.microsoft.com/office/drawing/2014/main" id="{5EDE48C1-E93C-46A3-903D-99B5F38B9DC0}"/>
                  </a:ext>
                </a:extLst>
              </p:cNvPr>
              <p:cNvCxnSpPr>
                <a:cxnSpLocks/>
              </p:cNvCxnSpPr>
              <p:nvPr/>
            </p:nvCxnSpPr>
            <p:spPr>
              <a:xfrm flipV="1">
                <a:off x="5330878" y="3766025"/>
                <a:ext cx="0" cy="149475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42" name="Gerader Verbinder 2341">
                <a:extLst>
                  <a:ext uri="{FF2B5EF4-FFF2-40B4-BE49-F238E27FC236}">
                    <a16:creationId xmlns:a16="http://schemas.microsoft.com/office/drawing/2014/main" id="{956A70E7-329B-4142-8814-CD45374D8D42}"/>
                  </a:ext>
                </a:extLst>
              </p:cNvPr>
              <p:cNvCxnSpPr>
                <a:cxnSpLocks/>
              </p:cNvCxnSpPr>
              <p:nvPr/>
            </p:nvCxnSpPr>
            <p:spPr>
              <a:xfrm flipV="1">
                <a:off x="5321148" y="3766025"/>
                <a:ext cx="0" cy="1513206"/>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43" name="Gerader Verbinder 2342">
                <a:extLst>
                  <a:ext uri="{FF2B5EF4-FFF2-40B4-BE49-F238E27FC236}">
                    <a16:creationId xmlns:a16="http://schemas.microsoft.com/office/drawing/2014/main" id="{CF22D2CA-B87C-4D75-A2C1-7B66F815C71D}"/>
                  </a:ext>
                </a:extLst>
              </p:cNvPr>
              <p:cNvCxnSpPr>
                <a:cxnSpLocks/>
              </p:cNvCxnSpPr>
              <p:nvPr/>
            </p:nvCxnSpPr>
            <p:spPr>
              <a:xfrm flipV="1">
                <a:off x="5311418" y="3766025"/>
                <a:ext cx="0" cy="1494752"/>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44" name="Gerader Verbinder 2343">
                <a:extLst>
                  <a:ext uri="{FF2B5EF4-FFF2-40B4-BE49-F238E27FC236}">
                    <a16:creationId xmlns:a16="http://schemas.microsoft.com/office/drawing/2014/main" id="{52BDEC81-2C99-4793-BFA7-4C327E18A343}"/>
                  </a:ext>
                </a:extLst>
              </p:cNvPr>
              <p:cNvCxnSpPr>
                <a:cxnSpLocks/>
              </p:cNvCxnSpPr>
              <p:nvPr/>
            </p:nvCxnSpPr>
            <p:spPr>
              <a:xfrm flipV="1">
                <a:off x="5301688" y="3766025"/>
                <a:ext cx="0" cy="14947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25" name="Gerader Verbinder 2424">
                <a:extLst>
                  <a:ext uri="{FF2B5EF4-FFF2-40B4-BE49-F238E27FC236}">
                    <a16:creationId xmlns:a16="http://schemas.microsoft.com/office/drawing/2014/main" id="{45AF3C55-3570-49E1-8E90-03F4B8CF6D6B}"/>
                  </a:ext>
                </a:extLst>
              </p:cNvPr>
              <p:cNvCxnSpPr>
                <a:cxnSpLocks/>
              </p:cNvCxnSpPr>
              <p:nvPr/>
            </p:nvCxnSpPr>
            <p:spPr>
              <a:xfrm flipV="1">
                <a:off x="5418448" y="3766025"/>
                <a:ext cx="0" cy="1494750"/>
              </a:xfrm>
              <a:prstGeom prst="line">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26" name="Gerader Verbinder 2425">
                <a:extLst>
                  <a:ext uri="{FF2B5EF4-FFF2-40B4-BE49-F238E27FC236}">
                    <a16:creationId xmlns:a16="http://schemas.microsoft.com/office/drawing/2014/main" id="{0DC5B3FF-4881-4A13-9D4E-F44AE5EABA33}"/>
                  </a:ext>
                </a:extLst>
              </p:cNvPr>
              <p:cNvCxnSpPr>
                <a:cxnSpLocks/>
              </p:cNvCxnSpPr>
              <p:nvPr/>
            </p:nvCxnSpPr>
            <p:spPr>
              <a:xfrm flipV="1">
                <a:off x="5408718" y="3766025"/>
                <a:ext cx="0" cy="1529040"/>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2518" name="Gerader Verbinder 2517">
                <a:extLst>
                  <a:ext uri="{FF2B5EF4-FFF2-40B4-BE49-F238E27FC236}">
                    <a16:creationId xmlns:a16="http://schemas.microsoft.com/office/drawing/2014/main" id="{87BDAD90-0E87-4319-91F9-DD881062AEAF}"/>
                  </a:ext>
                </a:extLst>
              </p:cNvPr>
              <p:cNvCxnSpPr>
                <a:cxnSpLocks/>
              </p:cNvCxnSpPr>
              <p:nvPr/>
            </p:nvCxnSpPr>
            <p:spPr>
              <a:xfrm flipV="1">
                <a:off x="3657318" y="3766025"/>
                <a:ext cx="0" cy="118971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19" name="Gerader Verbinder 2518">
                <a:extLst>
                  <a:ext uri="{FF2B5EF4-FFF2-40B4-BE49-F238E27FC236}">
                    <a16:creationId xmlns:a16="http://schemas.microsoft.com/office/drawing/2014/main" id="{600A3C96-CE1F-48A2-B2C3-667893AAED92}"/>
                  </a:ext>
                </a:extLst>
              </p:cNvPr>
              <p:cNvCxnSpPr>
                <a:cxnSpLocks/>
              </p:cNvCxnSpPr>
              <p:nvPr/>
            </p:nvCxnSpPr>
            <p:spPr>
              <a:xfrm flipV="1">
                <a:off x="3647588" y="3766025"/>
                <a:ext cx="0" cy="12035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0" name="Gerader Verbinder 2519">
                <a:extLst>
                  <a:ext uri="{FF2B5EF4-FFF2-40B4-BE49-F238E27FC236}">
                    <a16:creationId xmlns:a16="http://schemas.microsoft.com/office/drawing/2014/main" id="{17F153A5-297F-40FC-8009-98B55BAB9179}"/>
                  </a:ext>
                </a:extLst>
              </p:cNvPr>
              <p:cNvCxnSpPr>
                <a:cxnSpLocks/>
              </p:cNvCxnSpPr>
              <p:nvPr/>
            </p:nvCxnSpPr>
            <p:spPr>
              <a:xfrm flipV="1">
                <a:off x="3637858" y="3766025"/>
                <a:ext cx="0" cy="11806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2" name="Gerader Verbinder 2521">
                <a:extLst>
                  <a:ext uri="{FF2B5EF4-FFF2-40B4-BE49-F238E27FC236}">
                    <a16:creationId xmlns:a16="http://schemas.microsoft.com/office/drawing/2014/main" id="{596E5865-83AF-489F-90D1-7E9DA2E4AAD0}"/>
                  </a:ext>
                </a:extLst>
              </p:cNvPr>
              <p:cNvCxnSpPr>
                <a:cxnSpLocks/>
              </p:cNvCxnSpPr>
              <p:nvPr/>
            </p:nvCxnSpPr>
            <p:spPr>
              <a:xfrm flipV="1">
                <a:off x="3812998" y="3766025"/>
                <a:ext cx="0" cy="1236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3" name="Gerader Verbinder 2522">
                <a:extLst>
                  <a:ext uri="{FF2B5EF4-FFF2-40B4-BE49-F238E27FC236}">
                    <a16:creationId xmlns:a16="http://schemas.microsoft.com/office/drawing/2014/main" id="{9F6E4A20-C28C-4072-87D1-7AEF40A0F24D}"/>
                  </a:ext>
                </a:extLst>
              </p:cNvPr>
              <p:cNvCxnSpPr>
                <a:cxnSpLocks/>
              </p:cNvCxnSpPr>
              <p:nvPr/>
            </p:nvCxnSpPr>
            <p:spPr>
              <a:xfrm flipV="1">
                <a:off x="3803268" y="3766025"/>
                <a:ext cx="0" cy="1236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4" name="Gerader Verbinder 2523">
                <a:extLst>
                  <a:ext uri="{FF2B5EF4-FFF2-40B4-BE49-F238E27FC236}">
                    <a16:creationId xmlns:a16="http://schemas.microsoft.com/office/drawing/2014/main" id="{E52B1683-5AB7-43AA-9330-65463C7EFDFA}"/>
                  </a:ext>
                </a:extLst>
              </p:cNvPr>
              <p:cNvCxnSpPr>
                <a:cxnSpLocks/>
              </p:cNvCxnSpPr>
              <p:nvPr/>
            </p:nvCxnSpPr>
            <p:spPr>
              <a:xfrm flipV="1">
                <a:off x="3793538" y="3766025"/>
                <a:ext cx="0" cy="12112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5" name="Gerader Verbinder 2524">
                <a:extLst>
                  <a:ext uri="{FF2B5EF4-FFF2-40B4-BE49-F238E27FC236}">
                    <a16:creationId xmlns:a16="http://schemas.microsoft.com/office/drawing/2014/main" id="{19E7F62A-962C-4B2E-B0D2-7CCAE627FCC5}"/>
                  </a:ext>
                </a:extLst>
              </p:cNvPr>
              <p:cNvCxnSpPr>
                <a:cxnSpLocks/>
              </p:cNvCxnSpPr>
              <p:nvPr/>
            </p:nvCxnSpPr>
            <p:spPr>
              <a:xfrm flipV="1">
                <a:off x="3783808" y="3766025"/>
                <a:ext cx="0" cy="121126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6" name="Gerader Verbinder 2525">
                <a:extLst>
                  <a:ext uri="{FF2B5EF4-FFF2-40B4-BE49-F238E27FC236}">
                    <a16:creationId xmlns:a16="http://schemas.microsoft.com/office/drawing/2014/main" id="{89D0F6E6-0098-4FA3-8D64-6FBD2E983A74}"/>
                  </a:ext>
                </a:extLst>
              </p:cNvPr>
              <p:cNvCxnSpPr>
                <a:cxnSpLocks/>
              </p:cNvCxnSpPr>
              <p:nvPr/>
            </p:nvCxnSpPr>
            <p:spPr>
              <a:xfrm flipV="1">
                <a:off x="3774078" y="3766025"/>
                <a:ext cx="0" cy="12112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7" name="Gerader Verbinder 2526">
                <a:extLst>
                  <a:ext uri="{FF2B5EF4-FFF2-40B4-BE49-F238E27FC236}">
                    <a16:creationId xmlns:a16="http://schemas.microsoft.com/office/drawing/2014/main" id="{46011FCF-1E1E-43E0-AE5E-264B97CB93FF}"/>
                  </a:ext>
                </a:extLst>
              </p:cNvPr>
              <p:cNvCxnSpPr>
                <a:cxnSpLocks/>
              </p:cNvCxnSpPr>
              <p:nvPr/>
            </p:nvCxnSpPr>
            <p:spPr>
              <a:xfrm flipV="1">
                <a:off x="3764348" y="3766025"/>
                <a:ext cx="0" cy="1204122"/>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2554" name="Gerader Verbinder 2553">
                <a:extLst>
                  <a:ext uri="{FF2B5EF4-FFF2-40B4-BE49-F238E27FC236}">
                    <a16:creationId xmlns:a16="http://schemas.microsoft.com/office/drawing/2014/main" id="{34B47A5B-BE81-4C55-A844-58DD3685E6DC}"/>
                  </a:ext>
                </a:extLst>
              </p:cNvPr>
              <p:cNvCxnSpPr>
                <a:cxnSpLocks/>
              </p:cNvCxnSpPr>
              <p:nvPr/>
            </p:nvCxnSpPr>
            <p:spPr>
              <a:xfrm flipV="1">
                <a:off x="3929758" y="3766025"/>
                <a:ext cx="0" cy="125523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5" name="Gerader Verbinder 2554">
                <a:extLst>
                  <a:ext uri="{FF2B5EF4-FFF2-40B4-BE49-F238E27FC236}">
                    <a16:creationId xmlns:a16="http://schemas.microsoft.com/office/drawing/2014/main" id="{AD0B00C5-C8DC-4536-A718-6325A636F662}"/>
                  </a:ext>
                </a:extLst>
              </p:cNvPr>
              <p:cNvCxnSpPr>
                <a:cxnSpLocks/>
              </p:cNvCxnSpPr>
              <p:nvPr/>
            </p:nvCxnSpPr>
            <p:spPr>
              <a:xfrm flipV="1">
                <a:off x="3920028" y="3766025"/>
                <a:ext cx="0" cy="123809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6" name="Gerader Verbinder 2555">
                <a:extLst>
                  <a:ext uri="{FF2B5EF4-FFF2-40B4-BE49-F238E27FC236}">
                    <a16:creationId xmlns:a16="http://schemas.microsoft.com/office/drawing/2014/main" id="{0A7DF7EC-092F-4602-8C07-61C6217FB12C}"/>
                  </a:ext>
                </a:extLst>
              </p:cNvPr>
              <p:cNvCxnSpPr>
                <a:cxnSpLocks/>
              </p:cNvCxnSpPr>
              <p:nvPr/>
            </p:nvCxnSpPr>
            <p:spPr>
              <a:xfrm flipV="1">
                <a:off x="3910298" y="3766025"/>
                <a:ext cx="0" cy="123809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7" name="Gerader Verbinder 2556">
                <a:extLst>
                  <a:ext uri="{FF2B5EF4-FFF2-40B4-BE49-F238E27FC236}">
                    <a16:creationId xmlns:a16="http://schemas.microsoft.com/office/drawing/2014/main" id="{12857E23-DD14-4D4D-B7C2-3EC19B0FF3FE}"/>
                  </a:ext>
                </a:extLst>
              </p:cNvPr>
              <p:cNvCxnSpPr>
                <a:cxnSpLocks/>
              </p:cNvCxnSpPr>
              <p:nvPr/>
            </p:nvCxnSpPr>
            <p:spPr>
              <a:xfrm flipV="1">
                <a:off x="3900568" y="3766025"/>
                <a:ext cx="0" cy="12552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8" name="Gerader Verbinder 2557">
                <a:extLst>
                  <a:ext uri="{FF2B5EF4-FFF2-40B4-BE49-F238E27FC236}">
                    <a16:creationId xmlns:a16="http://schemas.microsoft.com/office/drawing/2014/main" id="{4E10F297-105C-4597-B9ED-1CF74CD88ED4}"/>
                  </a:ext>
                </a:extLst>
              </p:cNvPr>
              <p:cNvCxnSpPr>
                <a:cxnSpLocks/>
              </p:cNvCxnSpPr>
              <p:nvPr/>
            </p:nvCxnSpPr>
            <p:spPr>
              <a:xfrm flipV="1">
                <a:off x="3890838" y="3766025"/>
                <a:ext cx="0" cy="121332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9" name="Gerader Verbinder 2558">
                <a:extLst>
                  <a:ext uri="{FF2B5EF4-FFF2-40B4-BE49-F238E27FC236}">
                    <a16:creationId xmlns:a16="http://schemas.microsoft.com/office/drawing/2014/main" id="{7C099909-FD61-4287-8448-7E7702BF08A9}"/>
                  </a:ext>
                </a:extLst>
              </p:cNvPr>
              <p:cNvCxnSpPr>
                <a:cxnSpLocks/>
              </p:cNvCxnSpPr>
              <p:nvPr/>
            </p:nvCxnSpPr>
            <p:spPr>
              <a:xfrm flipV="1">
                <a:off x="3881108" y="3766025"/>
                <a:ext cx="0" cy="12552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0" name="Gerader Verbinder 2559">
                <a:extLst>
                  <a:ext uri="{FF2B5EF4-FFF2-40B4-BE49-F238E27FC236}">
                    <a16:creationId xmlns:a16="http://schemas.microsoft.com/office/drawing/2014/main" id="{11533B1D-5782-4999-B795-BAD5E042196B}"/>
                  </a:ext>
                </a:extLst>
              </p:cNvPr>
              <p:cNvCxnSpPr>
                <a:cxnSpLocks/>
              </p:cNvCxnSpPr>
              <p:nvPr/>
            </p:nvCxnSpPr>
            <p:spPr>
              <a:xfrm flipV="1">
                <a:off x="3871378" y="3766025"/>
                <a:ext cx="0" cy="124761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1" name="Gerader Verbinder 2560">
                <a:extLst>
                  <a:ext uri="{FF2B5EF4-FFF2-40B4-BE49-F238E27FC236}">
                    <a16:creationId xmlns:a16="http://schemas.microsoft.com/office/drawing/2014/main" id="{3705FAE6-E450-48FF-8DA3-6A2453792619}"/>
                  </a:ext>
                </a:extLst>
              </p:cNvPr>
              <p:cNvCxnSpPr>
                <a:cxnSpLocks/>
              </p:cNvCxnSpPr>
              <p:nvPr/>
            </p:nvCxnSpPr>
            <p:spPr>
              <a:xfrm flipV="1">
                <a:off x="3861648" y="3766025"/>
                <a:ext cx="0" cy="123782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2" name="Gerader Verbinder 2561">
                <a:extLst>
                  <a:ext uri="{FF2B5EF4-FFF2-40B4-BE49-F238E27FC236}">
                    <a16:creationId xmlns:a16="http://schemas.microsoft.com/office/drawing/2014/main" id="{6276EFBC-0678-410E-9D50-E2012C204FC1}"/>
                  </a:ext>
                </a:extLst>
              </p:cNvPr>
              <p:cNvCxnSpPr>
                <a:cxnSpLocks/>
              </p:cNvCxnSpPr>
              <p:nvPr/>
            </p:nvCxnSpPr>
            <p:spPr>
              <a:xfrm flipV="1">
                <a:off x="3842188" y="3766025"/>
                <a:ext cx="0" cy="1213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3" name="Gerader Verbinder 2562">
                <a:extLst>
                  <a:ext uri="{FF2B5EF4-FFF2-40B4-BE49-F238E27FC236}">
                    <a16:creationId xmlns:a16="http://schemas.microsoft.com/office/drawing/2014/main" id="{52F5F51F-2AA5-42FD-A8C6-CC174998A157}"/>
                  </a:ext>
                </a:extLst>
              </p:cNvPr>
              <p:cNvCxnSpPr>
                <a:cxnSpLocks/>
              </p:cNvCxnSpPr>
              <p:nvPr/>
            </p:nvCxnSpPr>
            <p:spPr>
              <a:xfrm flipV="1">
                <a:off x="3851918" y="3766025"/>
                <a:ext cx="0" cy="1237820"/>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2564" name="Gerader Verbinder 2563">
                <a:extLst>
                  <a:ext uri="{FF2B5EF4-FFF2-40B4-BE49-F238E27FC236}">
                    <a16:creationId xmlns:a16="http://schemas.microsoft.com/office/drawing/2014/main" id="{F511A9E6-F443-40B4-9CDD-061C1793609B}"/>
                  </a:ext>
                </a:extLst>
              </p:cNvPr>
              <p:cNvCxnSpPr>
                <a:cxnSpLocks/>
              </p:cNvCxnSpPr>
              <p:nvPr/>
            </p:nvCxnSpPr>
            <p:spPr>
              <a:xfrm flipV="1">
                <a:off x="3832458" y="3766025"/>
                <a:ext cx="0" cy="12378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5" name="Gerader Verbinder 2564">
                <a:extLst>
                  <a:ext uri="{FF2B5EF4-FFF2-40B4-BE49-F238E27FC236}">
                    <a16:creationId xmlns:a16="http://schemas.microsoft.com/office/drawing/2014/main" id="{78C6F71C-6040-48C2-973D-57F94FC6A074}"/>
                  </a:ext>
                </a:extLst>
              </p:cNvPr>
              <p:cNvCxnSpPr>
                <a:cxnSpLocks/>
              </p:cNvCxnSpPr>
              <p:nvPr/>
            </p:nvCxnSpPr>
            <p:spPr>
              <a:xfrm flipV="1">
                <a:off x="3822728" y="3766025"/>
                <a:ext cx="0" cy="124734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2566" name="Gerader Verbinder 2565">
                <a:extLst>
                  <a:ext uri="{FF2B5EF4-FFF2-40B4-BE49-F238E27FC236}">
                    <a16:creationId xmlns:a16="http://schemas.microsoft.com/office/drawing/2014/main" id="{53374829-40BA-4110-93DD-C33662B13FD3}"/>
                  </a:ext>
                </a:extLst>
              </p:cNvPr>
              <p:cNvCxnSpPr>
                <a:cxnSpLocks/>
              </p:cNvCxnSpPr>
              <p:nvPr/>
            </p:nvCxnSpPr>
            <p:spPr>
              <a:xfrm flipV="1">
                <a:off x="3754618" y="3766025"/>
                <a:ext cx="0" cy="120709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2567" name="Gerader Verbinder 2566">
                <a:extLst>
                  <a:ext uri="{FF2B5EF4-FFF2-40B4-BE49-F238E27FC236}">
                    <a16:creationId xmlns:a16="http://schemas.microsoft.com/office/drawing/2014/main" id="{A4587821-111B-4BCE-86B7-B61EC752E05E}"/>
                  </a:ext>
                </a:extLst>
              </p:cNvPr>
              <p:cNvCxnSpPr>
                <a:cxnSpLocks/>
              </p:cNvCxnSpPr>
              <p:nvPr/>
            </p:nvCxnSpPr>
            <p:spPr>
              <a:xfrm flipV="1">
                <a:off x="3744888" y="3766025"/>
                <a:ext cx="0" cy="124138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2568" name="Gerader Verbinder 2567">
                <a:extLst>
                  <a:ext uri="{FF2B5EF4-FFF2-40B4-BE49-F238E27FC236}">
                    <a16:creationId xmlns:a16="http://schemas.microsoft.com/office/drawing/2014/main" id="{5F6FA366-B9CA-4A1B-9D84-E8562CF0A1C3}"/>
                  </a:ext>
                </a:extLst>
              </p:cNvPr>
              <p:cNvCxnSpPr>
                <a:cxnSpLocks/>
              </p:cNvCxnSpPr>
              <p:nvPr/>
            </p:nvCxnSpPr>
            <p:spPr>
              <a:xfrm flipV="1">
                <a:off x="3735158" y="3766025"/>
                <a:ext cx="0" cy="124138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2569" name="Gerader Verbinder 2568">
                <a:extLst>
                  <a:ext uri="{FF2B5EF4-FFF2-40B4-BE49-F238E27FC236}">
                    <a16:creationId xmlns:a16="http://schemas.microsoft.com/office/drawing/2014/main" id="{5BFE8850-E57F-454E-A076-527414E3CB04}"/>
                  </a:ext>
                </a:extLst>
              </p:cNvPr>
              <p:cNvCxnSpPr>
                <a:cxnSpLocks/>
              </p:cNvCxnSpPr>
              <p:nvPr/>
            </p:nvCxnSpPr>
            <p:spPr>
              <a:xfrm flipV="1">
                <a:off x="3725428" y="3766025"/>
                <a:ext cx="0" cy="1216622"/>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cxnSp>
            <p:nvCxnSpPr>
              <p:cNvPr id="2570" name="Gerader Verbinder 2569">
                <a:extLst>
                  <a:ext uri="{FF2B5EF4-FFF2-40B4-BE49-F238E27FC236}">
                    <a16:creationId xmlns:a16="http://schemas.microsoft.com/office/drawing/2014/main" id="{87F7639A-060E-4369-8CC4-E4CE1DB5D867}"/>
                  </a:ext>
                </a:extLst>
              </p:cNvPr>
              <p:cNvCxnSpPr>
                <a:cxnSpLocks/>
              </p:cNvCxnSpPr>
              <p:nvPr/>
            </p:nvCxnSpPr>
            <p:spPr>
              <a:xfrm flipV="1">
                <a:off x="3715698" y="3766025"/>
                <a:ext cx="0" cy="12070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71" name="Gerader Verbinder 2570">
                <a:extLst>
                  <a:ext uri="{FF2B5EF4-FFF2-40B4-BE49-F238E27FC236}">
                    <a16:creationId xmlns:a16="http://schemas.microsoft.com/office/drawing/2014/main" id="{12C0AA39-8882-4CA6-8754-D80A8A0A8804}"/>
                  </a:ext>
                </a:extLst>
              </p:cNvPr>
              <p:cNvCxnSpPr>
                <a:cxnSpLocks/>
              </p:cNvCxnSpPr>
              <p:nvPr/>
            </p:nvCxnSpPr>
            <p:spPr>
              <a:xfrm flipV="1">
                <a:off x="3705968" y="3766025"/>
                <a:ext cx="0" cy="12070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72" name="Gerader Verbinder 2571">
                <a:extLst>
                  <a:ext uri="{FF2B5EF4-FFF2-40B4-BE49-F238E27FC236}">
                    <a16:creationId xmlns:a16="http://schemas.microsoft.com/office/drawing/2014/main" id="{058B9ED1-F072-4D38-B8C3-55645915694B}"/>
                  </a:ext>
                </a:extLst>
              </p:cNvPr>
              <p:cNvCxnSpPr>
                <a:cxnSpLocks/>
              </p:cNvCxnSpPr>
              <p:nvPr/>
            </p:nvCxnSpPr>
            <p:spPr>
              <a:xfrm flipV="1">
                <a:off x="3696238" y="3766025"/>
                <a:ext cx="0" cy="12070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73" name="Gerader Verbinder 2572">
                <a:extLst>
                  <a:ext uri="{FF2B5EF4-FFF2-40B4-BE49-F238E27FC236}">
                    <a16:creationId xmlns:a16="http://schemas.microsoft.com/office/drawing/2014/main" id="{F15C425F-F720-4605-906E-20D9B212156D}"/>
                  </a:ext>
                </a:extLst>
              </p:cNvPr>
              <p:cNvCxnSpPr>
                <a:cxnSpLocks/>
              </p:cNvCxnSpPr>
              <p:nvPr/>
            </p:nvCxnSpPr>
            <p:spPr>
              <a:xfrm flipV="1">
                <a:off x="3686508" y="3766025"/>
                <a:ext cx="0" cy="12413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74" name="Gerader Verbinder 2573">
                <a:extLst>
                  <a:ext uri="{FF2B5EF4-FFF2-40B4-BE49-F238E27FC236}">
                    <a16:creationId xmlns:a16="http://schemas.microsoft.com/office/drawing/2014/main" id="{4F39D697-4557-4942-9BF6-41E9B269E335}"/>
                  </a:ext>
                </a:extLst>
              </p:cNvPr>
              <p:cNvCxnSpPr>
                <a:cxnSpLocks/>
              </p:cNvCxnSpPr>
              <p:nvPr/>
            </p:nvCxnSpPr>
            <p:spPr>
              <a:xfrm flipV="1">
                <a:off x="3676778" y="3766025"/>
                <a:ext cx="0" cy="12413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75" name="Gerader Verbinder 2574">
                <a:extLst>
                  <a:ext uri="{FF2B5EF4-FFF2-40B4-BE49-F238E27FC236}">
                    <a16:creationId xmlns:a16="http://schemas.microsoft.com/office/drawing/2014/main" id="{4EE1E865-6857-4FC6-87C2-2E1D0FF628FC}"/>
                  </a:ext>
                </a:extLst>
              </p:cNvPr>
              <p:cNvCxnSpPr>
                <a:cxnSpLocks/>
              </p:cNvCxnSpPr>
              <p:nvPr/>
            </p:nvCxnSpPr>
            <p:spPr>
              <a:xfrm flipV="1">
                <a:off x="3667048" y="3766025"/>
                <a:ext cx="0" cy="1204006"/>
              </a:xfrm>
              <a:prstGeom prst="line">
                <a:avLst/>
              </a:prstGeom>
              <a:ln>
                <a:solidFill>
                  <a:srgbClr val="2E8DFF"/>
                </a:solidFill>
              </a:ln>
            </p:spPr>
            <p:style>
              <a:lnRef idx="1">
                <a:schemeClr val="accent1"/>
              </a:lnRef>
              <a:fillRef idx="0">
                <a:schemeClr val="accent1"/>
              </a:fillRef>
              <a:effectRef idx="0">
                <a:schemeClr val="accent1"/>
              </a:effectRef>
              <a:fontRef idx="minor">
                <a:schemeClr val="tx1"/>
              </a:fontRef>
            </p:style>
          </p:cxnSp>
        </p:grpSp>
        <p:sp>
          <p:nvSpPr>
            <p:cNvPr id="3203" name="Textfeld 3202">
              <a:extLst>
                <a:ext uri="{FF2B5EF4-FFF2-40B4-BE49-F238E27FC236}">
                  <a16:creationId xmlns:a16="http://schemas.microsoft.com/office/drawing/2014/main" id="{B7602C04-4961-42C4-81B4-20F918B2F879}"/>
                </a:ext>
              </a:extLst>
            </p:cNvPr>
            <p:cNvSpPr txBox="1"/>
            <p:nvPr/>
          </p:nvSpPr>
          <p:spPr>
            <a:xfrm>
              <a:off x="687584" y="5122069"/>
              <a:ext cx="405880" cy="276999"/>
            </a:xfrm>
            <a:prstGeom prst="rect">
              <a:avLst/>
            </a:prstGeom>
            <a:noFill/>
          </p:spPr>
          <p:txBody>
            <a:bodyPr wrap="none" rtlCol="0">
              <a:spAutoFit/>
            </a:bodyPr>
            <a:lstStyle/>
            <a:p>
              <a:r>
                <a:rPr lang="de-DE" sz="1200"/>
                <a:t>-80</a:t>
              </a:r>
            </a:p>
          </p:txBody>
        </p:sp>
        <p:sp>
          <p:nvSpPr>
            <p:cNvPr id="3204" name="Textfeld 3203">
              <a:extLst>
                <a:ext uri="{FF2B5EF4-FFF2-40B4-BE49-F238E27FC236}">
                  <a16:creationId xmlns:a16="http://schemas.microsoft.com/office/drawing/2014/main" id="{B04DCAAF-53C4-4797-8BAE-1CA72AACDDC1}"/>
                </a:ext>
              </a:extLst>
            </p:cNvPr>
            <p:cNvSpPr txBox="1"/>
            <p:nvPr/>
          </p:nvSpPr>
          <p:spPr>
            <a:xfrm>
              <a:off x="687584" y="4752201"/>
              <a:ext cx="405880" cy="276999"/>
            </a:xfrm>
            <a:prstGeom prst="rect">
              <a:avLst/>
            </a:prstGeom>
            <a:noFill/>
          </p:spPr>
          <p:txBody>
            <a:bodyPr wrap="none" rtlCol="0">
              <a:spAutoFit/>
            </a:bodyPr>
            <a:lstStyle/>
            <a:p>
              <a:r>
                <a:rPr lang="de-DE" sz="1200"/>
                <a:t>-60</a:t>
              </a:r>
            </a:p>
          </p:txBody>
        </p:sp>
        <p:sp>
          <p:nvSpPr>
            <p:cNvPr id="3205" name="Textfeld 3204">
              <a:extLst>
                <a:ext uri="{FF2B5EF4-FFF2-40B4-BE49-F238E27FC236}">
                  <a16:creationId xmlns:a16="http://schemas.microsoft.com/office/drawing/2014/main" id="{08D71217-9E11-4431-ABB1-29F3E2D11341}"/>
                </a:ext>
              </a:extLst>
            </p:cNvPr>
            <p:cNvSpPr txBox="1"/>
            <p:nvPr/>
          </p:nvSpPr>
          <p:spPr>
            <a:xfrm>
              <a:off x="687584" y="4373381"/>
              <a:ext cx="405880" cy="276999"/>
            </a:xfrm>
            <a:prstGeom prst="rect">
              <a:avLst/>
            </a:prstGeom>
            <a:noFill/>
          </p:spPr>
          <p:txBody>
            <a:bodyPr wrap="none" rtlCol="0">
              <a:spAutoFit/>
            </a:bodyPr>
            <a:lstStyle/>
            <a:p>
              <a:r>
                <a:rPr lang="de-DE" sz="1200"/>
                <a:t>-40</a:t>
              </a:r>
            </a:p>
          </p:txBody>
        </p:sp>
        <p:sp>
          <p:nvSpPr>
            <p:cNvPr id="3206" name="Textfeld 3205">
              <a:extLst>
                <a:ext uri="{FF2B5EF4-FFF2-40B4-BE49-F238E27FC236}">
                  <a16:creationId xmlns:a16="http://schemas.microsoft.com/office/drawing/2014/main" id="{499BAD80-208A-4A88-A351-5DFE573F6C63}"/>
                </a:ext>
              </a:extLst>
            </p:cNvPr>
            <p:cNvSpPr txBox="1"/>
            <p:nvPr/>
          </p:nvSpPr>
          <p:spPr>
            <a:xfrm>
              <a:off x="687584" y="4003859"/>
              <a:ext cx="405880" cy="276999"/>
            </a:xfrm>
            <a:prstGeom prst="rect">
              <a:avLst/>
            </a:prstGeom>
            <a:noFill/>
          </p:spPr>
          <p:txBody>
            <a:bodyPr wrap="none" rtlCol="0">
              <a:spAutoFit/>
            </a:bodyPr>
            <a:lstStyle/>
            <a:p>
              <a:r>
                <a:rPr lang="de-DE" sz="1200"/>
                <a:t>-20</a:t>
              </a:r>
            </a:p>
          </p:txBody>
        </p:sp>
        <p:sp>
          <p:nvSpPr>
            <p:cNvPr id="3207" name="Textfeld 3206">
              <a:extLst>
                <a:ext uri="{FF2B5EF4-FFF2-40B4-BE49-F238E27FC236}">
                  <a16:creationId xmlns:a16="http://schemas.microsoft.com/office/drawing/2014/main" id="{979FB49C-26DD-4622-896D-D0754A89296E}"/>
                </a:ext>
              </a:extLst>
            </p:cNvPr>
            <p:cNvSpPr txBox="1"/>
            <p:nvPr/>
          </p:nvSpPr>
          <p:spPr>
            <a:xfrm>
              <a:off x="823838" y="3637888"/>
              <a:ext cx="269626" cy="276999"/>
            </a:xfrm>
            <a:prstGeom prst="rect">
              <a:avLst/>
            </a:prstGeom>
            <a:noFill/>
          </p:spPr>
          <p:txBody>
            <a:bodyPr wrap="none" rtlCol="0">
              <a:spAutoFit/>
            </a:bodyPr>
            <a:lstStyle/>
            <a:p>
              <a:r>
                <a:rPr lang="de-DE" sz="1200"/>
                <a:t>0</a:t>
              </a:r>
            </a:p>
          </p:txBody>
        </p:sp>
        <p:sp>
          <p:nvSpPr>
            <p:cNvPr id="3208" name="Textfeld 3207">
              <a:extLst>
                <a:ext uri="{FF2B5EF4-FFF2-40B4-BE49-F238E27FC236}">
                  <a16:creationId xmlns:a16="http://schemas.microsoft.com/office/drawing/2014/main" id="{52B0DE17-8984-48B3-A707-AA72F7923BE5}"/>
                </a:ext>
              </a:extLst>
            </p:cNvPr>
            <p:cNvSpPr txBox="1"/>
            <p:nvPr/>
          </p:nvSpPr>
          <p:spPr>
            <a:xfrm>
              <a:off x="738880" y="3245742"/>
              <a:ext cx="354584" cy="276999"/>
            </a:xfrm>
            <a:prstGeom prst="rect">
              <a:avLst/>
            </a:prstGeom>
            <a:noFill/>
          </p:spPr>
          <p:txBody>
            <a:bodyPr wrap="none" rtlCol="0">
              <a:spAutoFit/>
            </a:bodyPr>
            <a:lstStyle/>
            <a:p>
              <a:r>
                <a:rPr lang="de-DE" sz="1200"/>
                <a:t>20</a:t>
              </a:r>
            </a:p>
          </p:txBody>
        </p:sp>
        <p:sp>
          <p:nvSpPr>
            <p:cNvPr id="3209" name="Textfeld 3208">
              <a:extLst>
                <a:ext uri="{FF2B5EF4-FFF2-40B4-BE49-F238E27FC236}">
                  <a16:creationId xmlns:a16="http://schemas.microsoft.com/office/drawing/2014/main" id="{09EFD20A-ED7F-4883-AB4C-DC64ABAFC2E7}"/>
                </a:ext>
              </a:extLst>
            </p:cNvPr>
            <p:cNvSpPr txBox="1"/>
            <p:nvPr/>
          </p:nvSpPr>
          <p:spPr>
            <a:xfrm>
              <a:off x="738880" y="2875874"/>
              <a:ext cx="354584" cy="276999"/>
            </a:xfrm>
            <a:prstGeom prst="rect">
              <a:avLst/>
            </a:prstGeom>
            <a:noFill/>
          </p:spPr>
          <p:txBody>
            <a:bodyPr wrap="none" rtlCol="0">
              <a:spAutoFit/>
            </a:bodyPr>
            <a:lstStyle/>
            <a:p>
              <a:r>
                <a:rPr lang="de-DE" sz="1200"/>
                <a:t>40</a:t>
              </a:r>
            </a:p>
          </p:txBody>
        </p:sp>
        <p:sp>
          <p:nvSpPr>
            <p:cNvPr id="3210" name="Textfeld 3209">
              <a:extLst>
                <a:ext uri="{FF2B5EF4-FFF2-40B4-BE49-F238E27FC236}">
                  <a16:creationId xmlns:a16="http://schemas.microsoft.com/office/drawing/2014/main" id="{B84E2E34-CDCF-486B-A59E-173E086ECC84}"/>
                </a:ext>
              </a:extLst>
            </p:cNvPr>
            <p:cNvSpPr txBox="1"/>
            <p:nvPr/>
          </p:nvSpPr>
          <p:spPr>
            <a:xfrm>
              <a:off x="738880" y="2497054"/>
              <a:ext cx="354584" cy="276999"/>
            </a:xfrm>
            <a:prstGeom prst="rect">
              <a:avLst/>
            </a:prstGeom>
            <a:noFill/>
          </p:spPr>
          <p:txBody>
            <a:bodyPr wrap="none" rtlCol="0">
              <a:spAutoFit/>
            </a:bodyPr>
            <a:lstStyle/>
            <a:p>
              <a:r>
                <a:rPr lang="de-DE" sz="1200"/>
                <a:t>60</a:t>
              </a:r>
            </a:p>
          </p:txBody>
        </p:sp>
        <p:sp>
          <p:nvSpPr>
            <p:cNvPr id="3211" name="Textfeld 3210">
              <a:extLst>
                <a:ext uri="{FF2B5EF4-FFF2-40B4-BE49-F238E27FC236}">
                  <a16:creationId xmlns:a16="http://schemas.microsoft.com/office/drawing/2014/main" id="{48D6E69A-07D3-4B10-93D0-1571E5EC5129}"/>
                </a:ext>
              </a:extLst>
            </p:cNvPr>
            <p:cNvSpPr txBox="1"/>
            <p:nvPr/>
          </p:nvSpPr>
          <p:spPr>
            <a:xfrm>
              <a:off x="738880" y="2127532"/>
              <a:ext cx="354584" cy="276999"/>
            </a:xfrm>
            <a:prstGeom prst="rect">
              <a:avLst/>
            </a:prstGeom>
            <a:noFill/>
          </p:spPr>
          <p:txBody>
            <a:bodyPr wrap="none" rtlCol="0">
              <a:spAutoFit/>
            </a:bodyPr>
            <a:lstStyle/>
            <a:p>
              <a:r>
                <a:rPr lang="de-DE" sz="1200"/>
                <a:t>80</a:t>
              </a:r>
            </a:p>
          </p:txBody>
        </p:sp>
        <p:sp>
          <p:nvSpPr>
            <p:cNvPr id="3212" name="Textfeld 3211">
              <a:extLst>
                <a:ext uri="{FF2B5EF4-FFF2-40B4-BE49-F238E27FC236}">
                  <a16:creationId xmlns:a16="http://schemas.microsoft.com/office/drawing/2014/main" id="{4A586D08-08DB-48FE-BAF8-2CCD8681A049}"/>
                </a:ext>
              </a:extLst>
            </p:cNvPr>
            <p:cNvSpPr txBox="1"/>
            <p:nvPr/>
          </p:nvSpPr>
          <p:spPr>
            <a:xfrm>
              <a:off x="653601" y="1754964"/>
              <a:ext cx="439544" cy="276999"/>
            </a:xfrm>
            <a:prstGeom prst="rect">
              <a:avLst/>
            </a:prstGeom>
            <a:noFill/>
          </p:spPr>
          <p:txBody>
            <a:bodyPr wrap="none" rtlCol="0">
              <a:spAutoFit/>
            </a:bodyPr>
            <a:lstStyle/>
            <a:p>
              <a:r>
                <a:rPr lang="de-DE" sz="1200"/>
                <a:t>100</a:t>
              </a:r>
            </a:p>
          </p:txBody>
        </p:sp>
        <p:cxnSp>
          <p:nvCxnSpPr>
            <p:cNvPr id="8388" name="Gerader Verbinder 8387">
              <a:extLst>
                <a:ext uri="{FF2B5EF4-FFF2-40B4-BE49-F238E27FC236}">
                  <a16:creationId xmlns:a16="http://schemas.microsoft.com/office/drawing/2014/main" id="{77241B43-A431-4338-A0B5-460F09189659}"/>
                </a:ext>
              </a:extLst>
            </p:cNvPr>
            <p:cNvCxnSpPr/>
            <p:nvPr/>
          </p:nvCxnSpPr>
          <p:spPr>
            <a:xfrm flipH="1">
              <a:off x="1025813" y="5622518"/>
              <a:ext cx="50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5" name="Gerader Verbinder 3214">
              <a:extLst>
                <a:ext uri="{FF2B5EF4-FFF2-40B4-BE49-F238E27FC236}">
                  <a16:creationId xmlns:a16="http://schemas.microsoft.com/office/drawing/2014/main" id="{5961EE3C-9896-4936-ADA9-C70209414766}"/>
                </a:ext>
              </a:extLst>
            </p:cNvPr>
            <p:cNvCxnSpPr/>
            <p:nvPr/>
          </p:nvCxnSpPr>
          <p:spPr>
            <a:xfrm flipH="1">
              <a:off x="1019607" y="5255419"/>
              <a:ext cx="50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6" name="Gerader Verbinder 3215">
              <a:extLst>
                <a:ext uri="{FF2B5EF4-FFF2-40B4-BE49-F238E27FC236}">
                  <a16:creationId xmlns:a16="http://schemas.microsoft.com/office/drawing/2014/main" id="{38169262-98A7-4C7D-AE32-C5C237711C33}"/>
                </a:ext>
              </a:extLst>
            </p:cNvPr>
            <p:cNvCxnSpPr/>
            <p:nvPr/>
          </p:nvCxnSpPr>
          <p:spPr>
            <a:xfrm flipH="1">
              <a:off x="1019607" y="4876324"/>
              <a:ext cx="50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7" name="Gerader Verbinder 3216">
              <a:extLst>
                <a:ext uri="{FF2B5EF4-FFF2-40B4-BE49-F238E27FC236}">
                  <a16:creationId xmlns:a16="http://schemas.microsoft.com/office/drawing/2014/main" id="{10D4891B-9026-4F40-92E4-F224098B9F1A}"/>
                </a:ext>
              </a:extLst>
            </p:cNvPr>
            <p:cNvCxnSpPr/>
            <p:nvPr/>
          </p:nvCxnSpPr>
          <p:spPr>
            <a:xfrm flipH="1">
              <a:off x="1019607" y="4502962"/>
              <a:ext cx="50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8" name="Gerader Verbinder 3217">
              <a:extLst>
                <a:ext uri="{FF2B5EF4-FFF2-40B4-BE49-F238E27FC236}">
                  <a16:creationId xmlns:a16="http://schemas.microsoft.com/office/drawing/2014/main" id="{F2596071-6EBF-4E6C-8224-9F14885DABFD}"/>
                </a:ext>
              </a:extLst>
            </p:cNvPr>
            <p:cNvCxnSpPr/>
            <p:nvPr/>
          </p:nvCxnSpPr>
          <p:spPr>
            <a:xfrm flipH="1">
              <a:off x="1019607" y="4141311"/>
              <a:ext cx="50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9" name="Gerader Verbinder 3218">
              <a:extLst>
                <a:ext uri="{FF2B5EF4-FFF2-40B4-BE49-F238E27FC236}">
                  <a16:creationId xmlns:a16="http://schemas.microsoft.com/office/drawing/2014/main" id="{27BF85A0-AAF1-42E5-BAEF-6B2E6F8871AB}"/>
                </a:ext>
              </a:extLst>
            </p:cNvPr>
            <p:cNvCxnSpPr/>
            <p:nvPr/>
          </p:nvCxnSpPr>
          <p:spPr>
            <a:xfrm flipH="1">
              <a:off x="1025812" y="3387462"/>
              <a:ext cx="50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0" name="Gerader Verbinder 3219">
              <a:extLst>
                <a:ext uri="{FF2B5EF4-FFF2-40B4-BE49-F238E27FC236}">
                  <a16:creationId xmlns:a16="http://schemas.microsoft.com/office/drawing/2014/main" id="{570F88F2-98C3-4BA2-A0A0-5DC39B124F55}"/>
                </a:ext>
              </a:extLst>
            </p:cNvPr>
            <p:cNvCxnSpPr/>
            <p:nvPr/>
          </p:nvCxnSpPr>
          <p:spPr>
            <a:xfrm flipH="1">
              <a:off x="1019606" y="3020363"/>
              <a:ext cx="50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1" name="Gerader Verbinder 3220">
              <a:extLst>
                <a:ext uri="{FF2B5EF4-FFF2-40B4-BE49-F238E27FC236}">
                  <a16:creationId xmlns:a16="http://schemas.microsoft.com/office/drawing/2014/main" id="{A9A9CE88-A4B0-46FC-80DE-507A0361A1C7}"/>
                </a:ext>
              </a:extLst>
            </p:cNvPr>
            <p:cNvCxnSpPr/>
            <p:nvPr/>
          </p:nvCxnSpPr>
          <p:spPr>
            <a:xfrm flipH="1">
              <a:off x="1019606" y="2641268"/>
              <a:ext cx="50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2" name="Gerader Verbinder 3221">
              <a:extLst>
                <a:ext uri="{FF2B5EF4-FFF2-40B4-BE49-F238E27FC236}">
                  <a16:creationId xmlns:a16="http://schemas.microsoft.com/office/drawing/2014/main" id="{FC12DBC4-3575-46DA-90B3-22C28BC59206}"/>
                </a:ext>
              </a:extLst>
            </p:cNvPr>
            <p:cNvCxnSpPr/>
            <p:nvPr/>
          </p:nvCxnSpPr>
          <p:spPr>
            <a:xfrm flipH="1">
              <a:off x="1019606" y="2267906"/>
              <a:ext cx="50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3" name="Gerader Verbinder 3222">
              <a:extLst>
                <a:ext uri="{FF2B5EF4-FFF2-40B4-BE49-F238E27FC236}">
                  <a16:creationId xmlns:a16="http://schemas.microsoft.com/office/drawing/2014/main" id="{382AB9BA-B9DC-4F3F-A237-284EE9716503}"/>
                </a:ext>
              </a:extLst>
            </p:cNvPr>
            <p:cNvCxnSpPr/>
            <p:nvPr/>
          </p:nvCxnSpPr>
          <p:spPr>
            <a:xfrm flipH="1">
              <a:off x="1019606" y="1906255"/>
              <a:ext cx="50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91" name="Rechteck 8390">
            <a:extLst>
              <a:ext uri="{FF2B5EF4-FFF2-40B4-BE49-F238E27FC236}">
                <a16:creationId xmlns:a16="http://schemas.microsoft.com/office/drawing/2014/main" id="{028C485F-850B-4C35-BF4F-47D86986F673}"/>
              </a:ext>
            </a:extLst>
          </p:cNvPr>
          <p:cNvSpPr/>
          <p:nvPr/>
        </p:nvSpPr>
        <p:spPr>
          <a:xfrm>
            <a:off x="1988624" y="1938876"/>
            <a:ext cx="107027" cy="1150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27" name="Rechteck 3226">
            <a:extLst>
              <a:ext uri="{FF2B5EF4-FFF2-40B4-BE49-F238E27FC236}">
                <a16:creationId xmlns:a16="http://schemas.microsoft.com/office/drawing/2014/main" id="{BBD554C3-5C43-452B-B7D7-0911695CEF0B}"/>
              </a:ext>
            </a:extLst>
          </p:cNvPr>
          <p:cNvSpPr/>
          <p:nvPr/>
        </p:nvSpPr>
        <p:spPr>
          <a:xfrm>
            <a:off x="1988623" y="2209257"/>
            <a:ext cx="107027" cy="115054"/>
          </a:xfrm>
          <a:prstGeom prst="rect">
            <a:avLst/>
          </a:prstGeom>
          <a:solidFill>
            <a:srgbClr val="2E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92" name="Textfeld 8391">
            <a:extLst>
              <a:ext uri="{FF2B5EF4-FFF2-40B4-BE49-F238E27FC236}">
                <a16:creationId xmlns:a16="http://schemas.microsoft.com/office/drawing/2014/main" id="{67071109-2D78-4253-805A-AD53F4AEBD55}"/>
              </a:ext>
            </a:extLst>
          </p:cNvPr>
          <p:cNvSpPr txBox="1"/>
          <p:nvPr/>
        </p:nvSpPr>
        <p:spPr>
          <a:xfrm>
            <a:off x="2032408" y="1857904"/>
            <a:ext cx="2614818" cy="276999"/>
          </a:xfrm>
          <a:prstGeom prst="rect">
            <a:avLst/>
          </a:prstGeom>
          <a:noFill/>
        </p:spPr>
        <p:txBody>
          <a:bodyPr wrap="none" rtlCol="0">
            <a:spAutoFit/>
          </a:bodyPr>
          <a:lstStyle/>
          <a:p>
            <a:r>
              <a:rPr lang="de-DE" sz="1200"/>
              <a:t>BTK </a:t>
            </a:r>
            <a:r>
              <a:rPr lang="de-DE" sz="1200" err="1"/>
              <a:t>discontinuation</a:t>
            </a:r>
            <a:r>
              <a:rPr lang="de-DE" sz="1200"/>
              <a:t> </a:t>
            </a:r>
            <a:r>
              <a:rPr lang="de-DE" sz="1200" err="1"/>
              <a:t>for</a:t>
            </a:r>
            <a:r>
              <a:rPr lang="de-DE" sz="1200"/>
              <a:t> </a:t>
            </a:r>
            <a:r>
              <a:rPr lang="de-DE" sz="1200" err="1"/>
              <a:t>progression</a:t>
            </a:r>
            <a:endParaRPr lang="de-DE" sz="1200"/>
          </a:p>
        </p:txBody>
      </p:sp>
      <p:sp>
        <p:nvSpPr>
          <p:cNvPr id="3229" name="Textfeld 3228">
            <a:extLst>
              <a:ext uri="{FF2B5EF4-FFF2-40B4-BE49-F238E27FC236}">
                <a16:creationId xmlns:a16="http://schemas.microsoft.com/office/drawing/2014/main" id="{B482511F-A5B3-4AB3-A476-E7B869711254}"/>
              </a:ext>
            </a:extLst>
          </p:cNvPr>
          <p:cNvSpPr txBox="1"/>
          <p:nvPr/>
        </p:nvSpPr>
        <p:spPr>
          <a:xfrm>
            <a:off x="2038906" y="2116660"/>
            <a:ext cx="2677336" cy="276999"/>
          </a:xfrm>
          <a:prstGeom prst="rect">
            <a:avLst/>
          </a:prstGeom>
          <a:noFill/>
        </p:spPr>
        <p:txBody>
          <a:bodyPr wrap="none" rtlCol="0">
            <a:spAutoFit/>
          </a:bodyPr>
          <a:lstStyle/>
          <a:p>
            <a:r>
              <a:rPr lang="de-DE" sz="1200"/>
              <a:t>BTK </a:t>
            </a:r>
            <a:r>
              <a:rPr lang="de-DE" sz="1200" err="1"/>
              <a:t>discontinuation</a:t>
            </a:r>
            <a:r>
              <a:rPr lang="de-DE" sz="1200"/>
              <a:t> </a:t>
            </a:r>
            <a:r>
              <a:rPr lang="de-DE" sz="1200" err="1"/>
              <a:t>for</a:t>
            </a:r>
            <a:r>
              <a:rPr lang="de-DE" sz="1200"/>
              <a:t> toxicity/other</a:t>
            </a:r>
          </a:p>
        </p:txBody>
      </p:sp>
    </p:spTree>
    <p:extLst>
      <p:ext uri="{BB962C8B-B14F-4D97-AF65-F5344CB8AC3E}">
        <p14:creationId xmlns:p14="http://schemas.microsoft.com/office/powerpoint/2010/main" val="15198765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a:cs typeface="Arial"/>
              </a:rPr>
              <a:t>Data cutoff date of 16 July 2021. Response status per IWCLL 2018 according to investigator assessment.</a:t>
            </a:r>
          </a:p>
          <a:p>
            <a:r>
              <a:rPr lang="en-US">
                <a:latin typeface="Arial"/>
                <a:cs typeface="Arial"/>
              </a:rPr>
              <a:t>BCL2, B-cell lymphoma 2 ; BTK, Bruton’s tyrosine kinase; CI, confidence interval; CLL, chronic lymphocytic leukemia; PFS, progression-free survival; SLL, small lymphocytic leukemia.</a:t>
            </a:r>
          </a:p>
          <a:p>
            <a:r>
              <a:rPr lang="en-US" b="1">
                <a:latin typeface="Arial"/>
                <a:cs typeface="Arial"/>
              </a:rPr>
              <a:t>Mato, A. Abstract 391 presented at ASH 2021.</a:t>
            </a:r>
          </a:p>
        </p:txBody>
      </p:sp>
      <p:sp>
        <p:nvSpPr>
          <p:cNvPr id="5" name="object 5"/>
          <p:cNvSpPr txBox="1">
            <a:spLocks noGrp="1"/>
          </p:cNvSpPr>
          <p:nvPr>
            <p:ph type="title"/>
          </p:nvPr>
        </p:nvSpPr>
        <p:spPr/>
        <p:txBody>
          <a:bodyPr/>
          <a:lstStyle/>
          <a:p>
            <a:r>
              <a:rPr lang="en-GB"/>
              <a:t>PFS </a:t>
            </a:r>
          </a:p>
        </p:txBody>
      </p:sp>
      <p:sp>
        <p:nvSpPr>
          <p:cNvPr id="2" name="Textplatzhalter 1">
            <a:extLst>
              <a:ext uri="{FF2B5EF4-FFF2-40B4-BE49-F238E27FC236}">
                <a16:creationId xmlns:a16="http://schemas.microsoft.com/office/drawing/2014/main" id="{14B20184-448C-5442-858C-2B55AAAE0D4F}"/>
              </a:ext>
            </a:extLst>
          </p:cNvPr>
          <p:cNvSpPr>
            <a:spLocks noGrp="1"/>
          </p:cNvSpPr>
          <p:nvPr>
            <p:ph type="body" sz="quarter" idx="12"/>
          </p:nvPr>
        </p:nvSpPr>
        <p:spPr/>
        <p:txBody>
          <a:bodyPr/>
          <a:lstStyle/>
          <a:p>
            <a:r>
              <a:rPr lang="de-DE"/>
              <a:t>PFS in least BTK </a:t>
            </a:r>
            <a:r>
              <a:rPr lang="de-DE" err="1"/>
              <a:t>pre-treated</a:t>
            </a:r>
            <a:r>
              <a:rPr lang="de-DE"/>
              <a:t> </a:t>
            </a:r>
            <a:r>
              <a:rPr lang="de-DE" err="1"/>
              <a:t>patients</a:t>
            </a:r>
            <a:r>
              <a:rPr lang="de-DE"/>
              <a:t> </a:t>
            </a:r>
          </a:p>
          <a:p>
            <a:r>
              <a:rPr lang="de-DE"/>
              <a:t>(median 3 </a:t>
            </a:r>
            <a:r>
              <a:rPr lang="de-DE" err="1"/>
              <a:t>prior</a:t>
            </a:r>
            <a:r>
              <a:rPr lang="de-DE"/>
              <a:t> </a:t>
            </a:r>
            <a:r>
              <a:rPr lang="de-DE" err="1"/>
              <a:t>lines</a:t>
            </a:r>
            <a:r>
              <a:rPr lang="de-DE"/>
              <a:t>)</a:t>
            </a:r>
          </a:p>
        </p:txBody>
      </p:sp>
      <p:sp>
        <p:nvSpPr>
          <p:cNvPr id="13" name="Textplatzhalter 12">
            <a:extLst>
              <a:ext uri="{FF2B5EF4-FFF2-40B4-BE49-F238E27FC236}">
                <a16:creationId xmlns:a16="http://schemas.microsoft.com/office/drawing/2014/main" id="{D279944A-25FE-8548-8940-540890E02CDB}"/>
              </a:ext>
            </a:extLst>
          </p:cNvPr>
          <p:cNvSpPr>
            <a:spLocks noGrp="1"/>
          </p:cNvSpPr>
          <p:nvPr>
            <p:ph type="body" sz="quarter" idx="13"/>
          </p:nvPr>
        </p:nvSpPr>
        <p:spPr/>
        <p:txBody>
          <a:bodyPr/>
          <a:lstStyle/>
          <a:p>
            <a:r>
              <a:rPr lang="de-DE"/>
              <a:t>PFS in least BTK </a:t>
            </a:r>
            <a:r>
              <a:rPr lang="de-DE" err="1"/>
              <a:t>and</a:t>
            </a:r>
            <a:r>
              <a:rPr lang="de-DE"/>
              <a:t> BCL2 </a:t>
            </a:r>
            <a:r>
              <a:rPr lang="de-DE" err="1"/>
              <a:t>pre-treated</a:t>
            </a:r>
            <a:r>
              <a:rPr lang="de-DE"/>
              <a:t> </a:t>
            </a:r>
            <a:r>
              <a:rPr lang="de-DE" err="1"/>
              <a:t>patients</a:t>
            </a:r>
            <a:r>
              <a:rPr lang="de-DE"/>
              <a:t> </a:t>
            </a:r>
            <a:br>
              <a:rPr lang="de-DE"/>
            </a:br>
            <a:r>
              <a:rPr lang="de-DE"/>
              <a:t>(median 5 </a:t>
            </a:r>
            <a:r>
              <a:rPr lang="de-DE" err="1"/>
              <a:t>prior</a:t>
            </a:r>
            <a:r>
              <a:rPr lang="de-DE"/>
              <a:t> </a:t>
            </a:r>
            <a:r>
              <a:rPr lang="de-DE" err="1"/>
              <a:t>lines</a:t>
            </a:r>
            <a:r>
              <a:rPr lang="de-DE"/>
              <a:t>)</a:t>
            </a:r>
          </a:p>
        </p:txBody>
      </p:sp>
      <p:sp>
        <p:nvSpPr>
          <p:cNvPr id="7" name="TextBox 6">
            <a:extLst>
              <a:ext uri="{FF2B5EF4-FFF2-40B4-BE49-F238E27FC236}">
                <a16:creationId xmlns:a16="http://schemas.microsoft.com/office/drawing/2014/main" id="{B7EEE86F-96B5-4294-8611-9848331F28AA}"/>
              </a:ext>
            </a:extLst>
          </p:cNvPr>
          <p:cNvSpPr txBox="1"/>
          <p:nvPr/>
        </p:nvSpPr>
        <p:spPr>
          <a:xfrm>
            <a:off x="415041" y="5064914"/>
            <a:ext cx="11368972" cy="830997"/>
          </a:xfrm>
          <a:prstGeom prst="rect">
            <a:avLst/>
          </a:prstGeom>
          <a:noFill/>
        </p:spPr>
        <p:txBody>
          <a:bodyPr wrap="square" lIns="0" tIns="0" rIns="0" bIns="0">
            <a:noAutofit/>
          </a:bodyPr>
          <a:lstStyle/>
          <a:p>
            <a:pPr marL="285750" indent="-285750">
              <a:buClr>
                <a:schemeClr val="bg2"/>
              </a:buClr>
              <a:buFont typeface="Arial" panose="020B0604020202020204" pitchFamily="34" charset="0"/>
              <a:buChar char="•"/>
            </a:pPr>
            <a:r>
              <a:rPr lang="en-US" sz="1400"/>
              <a:t>Durable disease control</a:t>
            </a:r>
          </a:p>
          <a:p>
            <a:pPr marL="285750" indent="-285750">
              <a:buClr>
                <a:schemeClr val="bg2"/>
              </a:buClr>
              <a:buFont typeface="Arial" panose="020B0604020202020204" pitchFamily="34" charset="0"/>
              <a:buChar char="•"/>
            </a:pPr>
            <a:r>
              <a:rPr lang="en-US" sz="1400"/>
              <a:t>74% (194/261) of BTK pre-treated patients remain on pirtobrutinib</a:t>
            </a:r>
          </a:p>
          <a:p>
            <a:pPr marL="285750" indent="-285750">
              <a:buClr>
                <a:schemeClr val="bg2"/>
              </a:buClr>
              <a:buFont typeface="Arial" panose="020B0604020202020204" pitchFamily="34" charset="0"/>
              <a:buChar char="•"/>
            </a:pPr>
            <a:r>
              <a:rPr lang="en-US" sz="1400"/>
              <a:t>Median follow-up of 9.4 months (range, 0.3-27.4) for all pre-treated patients</a:t>
            </a:r>
          </a:p>
        </p:txBody>
      </p:sp>
      <p:sp>
        <p:nvSpPr>
          <p:cNvPr id="11" name="TextBox 10">
            <a:extLst>
              <a:ext uri="{FF2B5EF4-FFF2-40B4-BE49-F238E27FC236}">
                <a16:creationId xmlns:a16="http://schemas.microsoft.com/office/drawing/2014/main" id="{D14CC740-8CD6-489F-AD1E-FB03C7DFAD73}"/>
              </a:ext>
            </a:extLst>
          </p:cNvPr>
          <p:cNvSpPr txBox="1"/>
          <p:nvPr/>
        </p:nvSpPr>
        <p:spPr>
          <a:xfrm>
            <a:off x="1162103" y="3545915"/>
            <a:ext cx="5164137" cy="184666"/>
          </a:xfrm>
          <a:prstGeom prst="rect">
            <a:avLst/>
          </a:prstGeom>
          <a:noFill/>
        </p:spPr>
        <p:txBody>
          <a:bodyPr wrap="square" lIns="0" tIns="0" rIns="0" bIns="0">
            <a:spAutoFit/>
          </a:bodyPr>
          <a:lstStyle/>
          <a:p>
            <a:pPr>
              <a:buClr>
                <a:schemeClr val="bg2"/>
              </a:buClr>
            </a:pPr>
            <a:r>
              <a:rPr lang="en-US" sz="1200"/>
              <a:t>Median PFS: Not estimable (95% CI: 17.0 months – Not estimable)</a:t>
            </a:r>
          </a:p>
        </p:txBody>
      </p:sp>
      <p:sp>
        <p:nvSpPr>
          <p:cNvPr id="12" name="TextBox 11">
            <a:extLst>
              <a:ext uri="{FF2B5EF4-FFF2-40B4-BE49-F238E27FC236}">
                <a16:creationId xmlns:a16="http://schemas.microsoft.com/office/drawing/2014/main" id="{A9361660-2205-475A-A57B-F020B254E84B}"/>
              </a:ext>
            </a:extLst>
          </p:cNvPr>
          <p:cNvSpPr txBox="1"/>
          <p:nvPr/>
        </p:nvSpPr>
        <p:spPr>
          <a:xfrm>
            <a:off x="6992433" y="3545915"/>
            <a:ext cx="4697412" cy="184666"/>
          </a:xfrm>
          <a:prstGeom prst="rect">
            <a:avLst/>
          </a:prstGeom>
          <a:noFill/>
        </p:spPr>
        <p:txBody>
          <a:bodyPr wrap="square" lIns="0" tIns="0" rIns="0" bIns="0">
            <a:spAutoFit/>
          </a:bodyPr>
          <a:lstStyle/>
          <a:p>
            <a:pPr>
              <a:buClr>
                <a:schemeClr val="bg2"/>
              </a:buClr>
            </a:pPr>
            <a:r>
              <a:rPr lang="en-US" sz="1200"/>
              <a:t>Median PFS: Not estimable (95% CI: 10.7 months - Not estimable)</a:t>
            </a:r>
          </a:p>
        </p:txBody>
      </p:sp>
      <p:sp>
        <p:nvSpPr>
          <p:cNvPr id="73" name="Textfeld 72">
            <a:extLst>
              <a:ext uri="{FF2B5EF4-FFF2-40B4-BE49-F238E27FC236}">
                <a16:creationId xmlns:a16="http://schemas.microsoft.com/office/drawing/2014/main" id="{F8B10475-8838-4C4F-AEBE-302E873E62A0}"/>
              </a:ext>
            </a:extLst>
          </p:cNvPr>
          <p:cNvSpPr txBox="1"/>
          <p:nvPr/>
        </p:nvSpPr>
        <p:spPr>
          <a:xfrm rot="16200000">
            <a:off x="-204569" y="2609698"/>
            <a:ext cx="1534394" cy="461665"/>
          </a:xfrm>
          <a:prstGeom prst="rect">
            <a:avLst/>
          </a:prstGeom>
          <a:noFill/>
        </p:spPr>
        <p:txBody>
          <a:bodyPr wrap="none" rtlCol="0">
            <a:spAutoFit/>
          </a:bodyPr>
          <a:lstStyle/>
          <a:p>
            <a:pPr algn="ctr"/>
            <a:r>
              <a:rPr lang="de-DE" sz="1200" b="1" err="1"/>
              <a:t>Patients</a:t>
            </a:r>
            <a:r>
              <a:rPr lang="de-DE" sz="1200" b="1"/>
              <a:t> </a:t>
            </a:r>
            <a:r>
              <a:rPr lang="de-DE" sz="1200" b="1" err="1"/>
              <a:t>free</a:t>
            </a:r>
            <a:r>
              <a:rPr lang="de-DE" sz="1200" b="1"/>
              <a:t> </a:t>
            </a:r>
            <a:r>
              <a:rPr lang="de-DE" sz="1200" b="1" err="1"/>
              <a:t>from</a:t>
            </a:r>
            <a:r>
              <a:rPr lang="de-DE" sz="1200" b="1"/>
              <a:t> </a:t>
            </a:r>
            <a:br>
              <a:rPr lang="de-DE" sz="1200" b="1"/>
            </a:br>
            <a:r>
              <a:rPr lang="de-DE" sz="1200" b="1"/>
              <a:t>Progression (%)</a:t>
            </a:r>
          </a:p>
        </p:txBody>
      </p:sp>
      <p:cxnSp>
        <p:nvCxnSpPr>
          <p:cNvPr id="4" name="Gerader Verbinder 3">
            <a:extLst>
              <a:ext uri="{FF2B5EF4-FFF2-40B4-BE49-F238E27FC236}">
                <a16:creationId xmlns:a16="http://schemas.microsoft.com/office/drawing/2014/main" id="{E341CD0B-5124-4BB9-8E72-C844C0E62C15}"/>
              </a:ext>
            </a:extLst>
          </p:cNvPr>
          <p:cNvCxnSpPr/>
          <p:nvPr/>
        </p:nvCxnSpPr>
        <p:spPr>
          <a:xfrm>
            <a:off x="1050127" y="1831172"/>
            <a:ext cx="0" cy="20121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EDDF239F-FB6A-4B16-8B8B-B948F02D5916}"/>
              </a:ext>
            </a:extLst>
          </p:cNvPr>
          <p:cNvCxnSpPr>
            <a:cxnSpLocks/>
          </p:cNvCxnSpPr>
          <p:nvPr/>
        </p:nvCxnSpPr>
        <p:spPr>
          <a:xfrm>
            <a:off x="1040603" y="3840947"/>
            <a:ext cx="4160043"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D03F9671-A339-47BF-99D4-A0EDE786260D}"/>
              </a:ext>
            </a:extLst>
          </p:cNvPr>
          <p:cNvCxnSpPr/>
          <p:nvPr/>
        </p:nvCxnSpPr>
        <p:spPr>
          <a:xfrm flipH="1">
            <a:off x="995358" y="3443279"/>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ED736A37-432A-42E7-9D85-14D44FED02A4}"/>
              </a:ext>
            </a:extLst>
          </p:cNvPr>
          <p:cNvCxnSpPr/>
          <p:nvPr/>
        </p:nvCxnSpPr>
        <p:spPr>
          <a:xfrm flipH="1">
            <a:off x="995358" y="3248017"/>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AEADB5C6-4F76-4415-B22F-69C954C46807}"/>
              </a:ext>
            </a:extLst>
          </p:cNvPr>
          <p:cNvCxnSpPr/>
          <p:nvPr/>
        </p:nvCxnSpPr>
        <p:spPr>
          <a:xfrm flipH="1">
            <a:off x="995358" y="3643305"/>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B825C061-011D-461B-B9CD-CB6C5D15E1F1}"/>
              </a:ext>
            </a:extLst>
          </p:cNvPr>
          <p:cNvCxnSpPr/>
          <p:nvPr/>
        </p:nvCxnSpPr>
        <p:spPr>
          <a:xfrm flipH="1">
            <a:off x="995358" y="3840947"/>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ADDA3B61-B305-42E6-A652-A8633A6D2262}"/>
              </a:ext>
            </a:extLst>
          </p:cNvPr>
          <p:cNvCxnSpPr/>
          <p:nvPr/>
        </p:nvCxnSpPr>
        <p:spPr>
          <a:xfrm flipH="1">
            <a:off x="995358" y="3052753"/>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ADD1FA82-107A-4D76-B217-6B65736562C7}"/>
              </a:ext>
            </a:extLst>
          </p:cNvPr>
          <p:cNvCxnSpPr/>
          <p:nvPr/>
        </p:nvCxnSpPr>
        <p:spPr>
          <a:xfrm flipH="1">
            <a:off x="995358" y="2862253"/>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C3988E81-09A7-4402-BBED-AD2DC34E87BB}"/>
              </a:ext>
            </a:extLst>
          </p:cNvPr>
          <p:cNvCxnSpPr/>
          <p:nvPr/>
        </p:nvCxnSpPr>
        <p:spPr>
          <a:xfrm flipH="1">
            <a:off x="995358" y="2664609"/>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4DAD721-1A25-490E-8668-8B28D56FA0B5}"/>
              </a:ext>
            </a:extLst>
          </p:cNvPr>
          <p:cNvCxnSpPr/>
          <p:nvPr/>
        </p:nvCxnSpPr>
        <p:spPr>
          <a:xfrm flipH="1">
            <a:off x="995358" y="2469347"/>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E6A6A04D-6A84-4F88-8AFA-C3A0E564B7C6}"/>
              </a:ext>
            </a:extLst>
          </p:cNvPr>
          <p:cNvCxnSpPr/>
          <p:nvPr/>
        </p:nvCxnSpPr>
        <p:spPr>
          <a:xfrm flipH="1">
            <a:off x="995358" y="2276465"/>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5D3715E5-D48A-45C5-B712-28E01AEB4B68}"/>
              </a:ext>
            </a:extLst>
          </p:cNvPr>
          <p:cNvCxnSpPr/>
          <p:nvPr/>
        </p:nvCxnSpPr>
        <p:spPr>
          <a:xfrm flipH="1">
            <a:off x="995358" y="207882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34B87506-F2DA-4C2F-BD78-35E3CCF8CBAD}"/>
              </a:ext>
            </a:extLst>
          </p:cNvPr>
          <p:cNvCxnSpPr/>
          <p:nvPr/>
        </p:nvCxnSpPr>
        <p:spPr>
          <a:xfrm flipH="1">
            <a:off x="995358" y="1883558"/>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904A420C-69B2-43E3-9ED5-C39E5FFB46B8}"/>
              </a:ext>
            </a:extLst>
          </p:cNvPr>
          <p:cNvCxnSpPr>
            <a:cxnSpLocks/>
          </p:cNvCxnSpPr>
          <p:nvPr/>
        </p:nvCxnSpPr>
        <p:spPr>
          <a:xfrm rot="5400000" flipH="1">
            <a:off x="1023933" y="386833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FE50798A-DBC1-48D6-8575-F6C167754ADE}"/>
              </a:ext>
            </a:extLst>
          </p:cNvPr>
          <p:cNvCxnSpPr>
            <a:cxnSpLocks/>
          </p:cNvCxnSpPr>
          <p:nvPr/>
        </p:nvCxnSpPr>
        <p:spPr>
          <a:xfrm rot="5400000" flipH="1">
            <a:off x="1319208" y="386833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0E126824-A39E-4C0B-9096-2BA33DD03A9C}"/>
              </a:ext>
            </a:extLst>
          </p:cNvPr>
          <p:cNvCxnSpPr>
            <a:cxnSpLocks/>
          </p:cNvCxnSpPr>
          <p:nvPr/>
        </p:nvCxnSpPr>
        <p:spPr>
          <a:xfrm rot="5400000" flipH="1">
            <a:off x="1616864" y="386833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9BDE4CE5-81C4-4E78-A7BF-A8D693848DA3}"/>
              </a:ext>
            </a:extLst>
          </p:cNvPr>
          <p:cNvCxnSpPr>
            <a:cxnSpLocks/>
          </p:cNvCxnSpPr>
          <p:nvPr/>
        </p:nvCxnSpPr>
        <p:spPr>
          <a:xfrm rot="5400000" flipH="1">
            <a:off x="1914521" y="386833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554F8185-C9B6-4F0F-B884-7E35607A55DF}"/>
              </a:ext>
            </a:extLst>
          </p:cNvPr>
          <p:cNvCxnSpPr>
            <a:cxnSpLocks/>
          </p:cNvCxnSpPr>
          <p:nvPr/>
        </p:nvCxnSpPr>
        <p:spPr>
          <a:xfrm rot="5400000" flipH="1">
            <a:off x="2207415" y="386833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4A83AF2A-BEC9-41C5-8F1D-722E1CEFFC65}"/>
              </a:ext>
            </a:extLst>
          </p:cNvPr>
          <p:cNvCxnSpPr>
            <a:cxnSpLocks/>
          </p:cNvCxnSpPr>
          <p:nvPr/>
        </p:nvCxnSpPr>
        <p:spPr>
          <a:xfrm rot="5400000" flipH="1">
            <a:off x="2502690" y="386833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32DCE9E8-CBB0-4A6E-8EDA-7553639157BB}"/>
              </a:ext>
            </a:extLst>
          </p:cNvPr>
          <p:cNvCxnSpPr>
            <a:cxnSpLocks/>
          </p:cNvCxnSpPr>
          <p:nvPr/>
        </p:nvCxnSpPr>
        <p:spPr>
          <a:xfrm rot="5400000" flipH="1">
            <a:off x="2797965" y="386833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2FC032B3-EE8B-463E-A942-ED844AD64B25}"/>
              </a:ext>
            </a:extLst>
          </p:cNvPr>
          <p:cNvCxnSpPr>
            <a:cxnSpLocks/>
          </p:cNvCxnSpPr>
          <p:nvPr/>
        </p:nvCxnSpPr>
        <p:spPr>
          <a:xfrm rot="5400000" flipH="1">
            <a:off x="3090859" y="386833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F54E699F-BB57-4C12-AAAF-C02819363F52}"/>
              </a:ext>
            </a:extLst>
          </p:cNvPr>
          <p:cNvCxnSpPr>
            <a:cxnSpLocks/>
          </p:cNvCxnSpPr>
          <p:nvPr/>
        </p:nvCxnSpPr>
        <p:spPr>
          <a:xfrm rot="5400000" flipH="1">
            <a:off x="3386134" y="386833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E6AD2F1A-B61C-48D7-A92C-D7DEA419DE65}"/>
              </a:ext>
            </a:extLst>
          </p:cNvPr>
          <p:cNvCxnSpPr>
            <a:cxnSpLocks/>
          </p:cNvCxnSpPr>
          <p:nvPr/>
        </p:nvCxnSpPr>
        <p:spPr>
          <a:xfrm rot="5400000" flipH="1">
            <a:off x="3681409" y="3868332"/>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19512798-6E56-45F9-AFD9-A4D0CF602A96}"/>
              </a:ext>
            </a:extLst>
          </p:cNvPr>
          <p:cNvCxnSpPr>
            <a:cxnSpLocks/>
          </p:cNvCxnSpPr>
          <p:nvPr/>
        </p:nvCxnSpPr>
        <p:spPr>
          <a:xfrm rot="5400000" flipH="1">
            <a:off x="3971921" y="3868332"/>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5EF4948B-09B2-4051-9062-BBDFB4DF6775}"/>
              </a:ext>
            </a:extLst>
          </p:cNvPr>
          <p:cNvCxnSpPr>
            <a:cxnSpLocks/>
          </p:cNvCxnSpPr>
          <p:nvPr/>
        </p:nvCxnSpPr>
        <p:spPr>
          <a:xfrm rot="5400000" flipH="1">
            <a:off x="4271958" y="386833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2D8788F0-672E-4B02-BBFF-F4983561098D}"/>
              </a:ext>
            </a:extLst>
          </p:cNvPr>
          <p:cNvCxnSpPr>
            <a:cxnSpLocks/>
          </p:cNvCxnSpPr>
          <p:nvPr/>
        </p:nvCxnSpPr>
        <p:spPr>
          <a:xfrm rot="5400000" flipH="1">
            <a:off x="4574377" y="386833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EB4222CD-19C0-4BF3-B690-B6A9AB093EE7}"/>
              </a:ext>
            </a:extLst>
          </p:cNvPr>
          <p:cNvCxnSpPr>
            <a:cxnSpLocks/>
          </p:cNvCxnSpPr>
          <p:nvPr/>
        </p:nvCxnSpPr>
        <p:spPr>
          <a:xfrm rot="5400000" flipH="1">
            <a:off x="4869653" y="386833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C26207A3-A9CA-46CD-8C14-0DD3E377F274}"/>
              </a:ext>
            </a:extLst>
          </p:cNvPr>
          <p:cNvCxnSpPr>
            <a:cxnSpLocks/>
          </p:cNvCxnSpPr>
          <p:nvPr/>
        </p:nvCxnSpPr>
        <p:spPr>
          <a:xfrm rot="5400000" flipH="1">
            <a:off x="5162546" y="386833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8F224D49-68F9-428F-9846-8E5E07D1CF02}"/>
              </a:ext>
            </a:extLst>
          </p:cNvPr>
          <p:cNvSpPr txBox="1"/>
          <p:nvPr/>
        </p:nvSpPr>
        <p:spPr>
          <a:xfrm>
            <a:off x="921337" y="3853012"/>
            <a:ext cx="255198" cy="246221"/>
          </a:xfrm>
          <a:prstGeom prst="rect">
            <a:avLst/>
          </a:prstGeom>
          <a:noFill/>
        </p:spPr>
        <p:txBody>
          <a:bodyPr wrap="none" rtlCol="0">
            <a:spAutoFit/>
          </a:bodyPr>
          <a:lstStyle/>
          <a:p>
            <a:r>
              <a:rPr lang="de-DE" sz="1000"/>
              <a:t>0</a:t>
            </a:r>
          </a:p>
        </p:txBody>
      </p:sp>
      <p:sp>
        <p:nvSpPr>
          <p:cNvPr id="48" name="Textfeld 47">
            <a:extLst>
              <a:ext uri="{FF2B5EF4-FFF2-40B4-BE49-F238E27FC236}">
                <a16:creationId xmlns:a16="http://schemas.microsoft.com/office/drawing/2014/main" id="{DE850C1A-8E1F-4B4D-B1C1-7D6915572204}"/>
              </a:ext>
            </a:extLst>
          </p:cNvPr>
          <p:cNvSpPr txBox="1"/>
          <p:nvPr/>
        </p:nvSpPr>
        <p:spPr>
          <a:xfrm>
            <a:off x="803096" y="3716705"/>
            <a:ext cx="235568" cy="246221"/>
          </a:xfrm>
          <a:prstGeom prst="rect">
            <a:avLst/>
          </a:prstGeom>
          <a:noFill/>
        </p:spPr>
        <p:txBody>
          <a:bodyPr wrap="none" rIns="72000" rtlCol="0">
            <a:spAutoFit/>
          </a:bodyPr>
          <a:lstStyle/>
          <a:p>
            <a:pPr algn="r"/>
            <a:r>
              <a:rPr lang="de-DE" sz="1000"/>
              <a:t>0</a:t>
            </a:r>
          </a:p>
        </p:txBody>
      </p:sp>
      <p:sp>
        <p:nvSpPr>
          <p:cNvPr id="49" name="Textfeld 48">
            <a:extLst>
              <a:ext uri="{FF2B5EF4-FFF2-40B4-BE49-F238E27FC236}">
                <a16:creationId xmlns:a16="http://schemas.microsoft.com/office/drawing/2014/main" id="{052397E6-3464-4A8F-8A3A-AFE39EB8F5DA}"/>
              </a:ext>
            </a:extLst>
          </p:cNvPr>
          <p:cNvSpPr txBox="1"/>
          <p:nvPr/>
        </p:nvSpPr>
        <p:spPr>
          <a:xfrm>
            <a:off x="732870" y="3517950"/>
            <a:ext cx="306100" cy="246221"/>
          </a:xfrm>
          <a:prstGeom prst="rect">
            <a:avLst/>
          </a:prstGeom>
          <a:noFill/>
        </p:spPr>
        <p:txBody>
          <a:bodyPr wrap="none" rIns="72000" rtlCol="0">
            <a:spAutoFit/>
          </a:bodyPr>
          <a:lstStyle/>
          <a:p>
            <a:pPr algn="r"/>
            <a:r>
              <a:rPr lang="de-DE" sz="1000"/>
              <a:t>10</a:t>
            </a:r>
          </a:p>
        </p:txBody>
      </p:sp>
      <p:sp>
        <p:nvSpPr>
          <p:cNvPr id="50" name="Textfeld 49">
            <a:extLst>
              <a:ext uri="{FF2B5EF4-FFF2-40B4-BE49-F238E27FC236}">
                <a16:creationId xmlns:a16="http://schemas.microsoft.com/office/drawing/2014/main" id="{1CC81D4B-1C2F-43D5-A3B3-238B74042538}"/>
              </a:ext>
            </a:extLst>
          </p:cNvPr>
          <p:cNvSpPr txBox="1"/>
          <p:nvPr/>
        </p:nvSpPr>
        <p:spPr>
          <a:xfrm>
            <a:off x="732870" y="3321627"/>
            <a:ext cx="306100" cy="246221"/>
          </a:xfrm>
          <a:prstGeom prst="rect">
            <a:avLst/>
          </a:prstGeom>
          <a:noFill/>
        </p:spPr>
        <p:txBody>
          <a:bodyPr wrap="none" rIns="72000" rtlCol="0">
            <a:spAutoFit/>
          </a:bodyPr>
          <a:lstStyle/>
          <a:p>
            <a:pPr algn="r"/>
            <a:r>
              <a:rPr lang="de-DE" sz="1000"/>
              <a:t>20</a:t>
            </a:r>
          </a:p>
        </p:txBody>
      </p:sp>
      <p:sp>
        <p:nvSpPr>
          <p:cNvPr id="51" name="Textfeld 50">
            <a:extLst>
              <a:ext uri="{FF2B5EF4-FFF2-40B4-BE49-F238E27FC236}">
                <a16:creationId xmlns:a16="http://schemas.microsoft.com/office/drawing/2014/main" id="{F74470F5-C76E-4849-95E6-7E9F9A3D27E2}"/>
              </a:ext>
            </a:extLst>
          </p:cNvPr>
          <p:cNvSpPr txBox="1"/>
          <p:nvPr/>
        </p:nvSpPr>
        <p:spPr>
          <a:xfrm>
            <a:off x="732123" y="3123449"/>
            <a:ext cx="306100" cy="246221"/>
          </a:xfrm>
          <a:prstGeom prst="rect">
            <a:avLst/>
          </a:prstGeom>
          <a:noFill/>
        </p:spPr>
        <p:txBody>
          <a:bodyPr wrap="none" rIns="72000" rtlCol="0">
            <a:spAutoFit/>
          </a:bodyPr>
          <a:lstStyle/>
          <a:p>
            <a:pPr algn="r"/>
            <a:r>
              <a:rPr lang="de-DE" sz="1000"/>
              <a:t>30</a:t>
            </a:r>
          </a:p>
        </p:txBody>
      </p:sp>
      <p:sp>
        <p:nvSpPr>
          <p:cNvPr id="52" name="Textfeld 51">
            <a:extLst>
              <a:ext uri="{FF2B5EF4-FFF2-40B4-BE49-F238E27FC236}">
                <a16:creationId xmlns:a16="http://schemas.microsoft.com/office/drawing/2014/main" id="{D3FFEFA0-832F-4FDA-8C1D-F8E2F672D4C7}"/>
              </a:ext>
            </a:extLst>
          </p:cNvPr>
          <p:cNvSpPr txBox="1"/>
          <p:nvPr/>
        </p:nvSpPr>
        <p:spPr>
          <a:xfrm>
            <a:off x="732122" y="2927401"/>
            <a:ext cx="306100" cy="246221"/>
          </a:xfrm>
          <a:prstGeom prst="rect">
            <a:avLst/>
          </a:prstGeom>
          <a:noFill/>
        </p:spPr>
        <p:txBody>
          <a:bodyPr wrap="none" rIns="72000" rtlCol="0">
            <a:spAutoFit/>
          </a:bodyPr>
          <a:lstStyle/>
          <a:p>
            <a:pPr algn="r"/>
            <a:r>
              <a:rPr lang="de-DE" sz="1000"/>
              <a:t>40</a:t>
            </a:r>
          </a:p>
        </p:txBody>
      </p:sp>
      <p:sp>
        <p:nvSpPr>
          <p:cNvPr id="53" name="Textfeld 52">
            <a:extLst>
              <a:ext uri="{FF2B5EF4-FFF2-40B4-BE49-F238E27FC236}">
                <a16:creationId xmlns:a16="http://schemas.microsoft.com/office/drawing/2014/main" id="{B090B2C2-7952-4162-AE73-C1AC9ECDE138}"/>
              </a:ext>
            </a:extLst>
          </p:cNvPr>
          <p:cNvSpPr txBox="1"/>
          <p:nvPr/>
        </p:nvSpPr>
        <p:spPr>
          <a:xfrm>
            <a:off x="732122" y="2738610"/>
            <a:ext cx="306100" cy="246221"/>
          </a:xfrm>
          <a:prstGeom prst="rect">
            <a:avLst/>
          </a:prstGeom>
          <a:noFill/>
        </p:spPr>
        <p:txBody>
          <a:bodyPr wrap="none" rIns="72000" rtlCol="0">
            <a:spAutoFit/>
          </a:bodyPr>
          <a:lstStyle/>
          <a:p>
            <a:pPr algn="r"/>
            <a:r>
              <a:rPr lang="de-DE" sz="1000"/>
              <a:t>50</a:t>
            </a:r>
          </a:p>
        </p:txBody>
      </p:sp>
      <p:sp>
        <p:nvSpPr>
          <p:cNvPr id="54" name="Textfeld 53">
            <a:extLst>
              <a:ext uri="{FF2B5EF4-FFF2-40B4-BE49-F238E27FC236}">
                <a16:creationId xmlns:a16="http://schemas.microsoft.com/office/drawing/2014/main" id="{F1F8E1FC-7CAA-4D96-982D-8E0C7B0A8F92}"/>
              </a:ext>
            </a:extLst>
          </p:cNvPr>
          <p:cNvSpPr txBox="1"/>
          <p:nvPr/>
        </p:nvSpPr>
        <p:spPr>
          <a:xfrm>
            <a:off x="732122" y="2539256"/>
            <a:ext cx="306100" cy="246221"/>
          </a:xfrm>
          <a:prstGeom prst="rect">
            <a:avLst/>
          </a:prstGeom>
          <a:noFill/>
        </p:spPr>
        <p:txBody>
          <a:bodyPr wrap="none" rIns="72000" rtlCol="0">
            <a:spAutoFit/>
          </a:bodyPr>
          <a:lstStyle/>
          <a:p>
            <a:pPr algn="r"/>
            <a:r>
              <a:rPr lang="de-DE" sz="1000"/>
              <a:t>60</a:t>
            </a:r>
          </a:p>
        </p:txBody>
      </p:sp>
      <p:sp>
        <p:nvSpPr>
          <p:cNvPr id="55" name="Textfeld 54">
            <a:extLst>
              <a:ext uri="{FF2B5EF4-FFF2-40B4-BE49-F238E27FC236}">
                <a16:creationId xmlns:a16="http://schemas.microsoft.com/office/drawing/2014/main" id="{57E5128A-12EA-4506-ABC3-5AF4B654423E}"/>
              </a:ext>
            </a:extLst>
          </p:cNvPr>
          <p:cNvSpPr txBox="1"/>
          <p:nvPr/>
        </p:nvSpPr>
        <p:spPr>
          <a:xfrm>
            <a:off x="732122" y="2343993"/>
            <a:ext cx="306100" cy="246221"/>
          </a:xfrm>
          <a:prstGeom prst="rect">
            <a:avLst/>
          </a:prstGeom>
          <a:noFill/>
        </p:spPr>
        <p:txBody>
          <a:bodyPr wrap="none" rIns="72000" rtlCol="0">
            <a:spAutoFit/>
          </a:bodyPr>
          <a:lstStyle/>
          <a:p>
            <a:pPr algn="r"/>
            <a:r>
              <a:rPr lang="de-DE" sz="1000"/>
              <a:t>70</a:t>
            </a:r>
          </a:p>
        </p:txBody>
      </p:sp>
      <p:sp>
        <p:nvSpPr>
          <p:cNvPr id="56" name="Textfeld 55">
            <a:extLst>
              <a:ext uri="{FF2B5EF4-FFF2-40B4-BE49-F238E27FC236}">
                <a16:creationId xmlns:a16="http://schemas.microsoft.com/office/drawing/2014/main" id="{A4B3F9DF-F583-42FA-A346-86FD7A8EFE31}"/>
              </a:ext>
            </a:extLst>
          </p:cNvPr>
          <p:cNvSpPr txBox="1"/>
          <p:nvPr/>
        </p:nvSpPr>
        <p:spPr>
          <a:xfrm>
            <a:off x="732122" y="2152937"/>
            <a:ext cx="306100" cy="246221"/>
          </a:xfrm>
          <a:prstGeom prst="rect">
            <a:avLst/>
          </a:prstGeom>
          <a:noFill/>
        </p:spPr>
        <p:txBody>
          <a:bodyPr wrap="none" rIns="72000" rtlCol="0">
            <a:spAutoFit/>
          </a:bodyPr>
          <a:lstStyle/>
          <a:p>
            <a:pPr algn="r"/>
            <a:r>
              <a:rPr lang="de-DE" sz="1000"/>
              <a:t>80</a:t>
            </a:r>
          </a:p>
        </p:txBody>
      </p:sp>
      <p:sp>
        <p:nvSpPr>
          <p:cNvPr id="57" name="Textfeld 56">
            <a:extLst>
              <a:ext uri="{FF2B5EF4-FFF2-40B4-BE49-F238E27FC236}">
                <a16:creationId xmlns:a16="http://schemas.microsoft.com/office/drawing/2014/main" id="{37C0AF72-E8F7-4D2C-AD1D-D77E332C6ED1}"/>
              </a:ext>
            </a:extLst>
          </p:cNvPr>
          <p:cNvSpPr txBox="1"/>
          <p:nvPr/>
        </p:nvSpPr>
        <p:spPr>
          <a:xfrm>
            <a:off x="732122" y="1955426"/>
            <a:ext cx="306100" cy="246221"/>
          </a:xfrm>
          <a:prstGeom prst="rect">
            <a:avLst/>
          </a:prstGeom>
          <a:noFill/>
        </p:spPr>
        <p:txBody>
          <a:bodyPr wrap="none" rIns="72000" rtlCol="0">
            <a:spAutoFit/>
          </a:bodyPr>
          <a:lstStyle/>
          <a:p>
            <a:pPr algn="r"/>
            <a:r>
              <a:rPr lang="de-DE" sz="1000"/>
              <a:t>90</a:t>
            </a:r>
          </a:p>
        </p:txBody>
      </p:sp>
      <p:sp>
        <p:nvSpPr>
          <p:cNvPr id="58" name="Textfeld 57">
            <a:extLst>
              <a:ext uri="{FF2B5EF4-FFF2-40B4-BE49-F238E27FC236}">
                <a16:creationId xmlns:a16="http://schemas.microsoft.com/office/drawing/2014/main" id="{148E5D3B-E623-4848-AE26-CD40EC98B710}"/>
              </a:ext>
            </a:extLst>
          </p:cNvPr>
          <p:cNvSpPr txBox="1"/>
          <p:nvPr/>
        </p:nvSpPr>
        <p:spPr>
          <a:xfrm>
            <a:off x="660399" y="1759886"/>
            <a:ext cx="376632" cy="246221"/>
          </a:xfrm>
          <a:prstGeom prst="rect">
            <a:avLst/>
          </a:prstGeom>
          <a:noFill/>
        </p:spPr>
        <p:txBody>
          <a:bodyPr wrap="none" rIns="72000" rtlCol="0">
            <a:spAutoFit/>
          </a:bodyPr>
          <a:lstStyle/>
          <a:p>
            <a:pPr algn="r"/>
            <a:r>
              <a:rPr lang="de-DE" sz="1000"/>
              <a:t>100</a:t>
            </a:r>
          </a:p>
        </p:txBody>
      </p:sp>
      <p:sp>
        <p:nvSpPr>
          <p:cNvPr id="59" name="Textfeld 58">
            <a:extLst>
              <a:ext uri="{FF2B5EF4-FFF2-40B4-BE49-F238E27FC236}">
                <a16:creationId xmlns:a16="http://schemas.microsoft.com/office/drawing/2014/main" id="{843768CB-A93B-42DA-90A7-0D4443436F90}"/>
              </a:ext>
            </a:extLst>
          </p:cNvPr>
          <p:cNvSpPr txBox="1"/>
          <p:nvPr/>
        </p:nvSpPr>
        <p:spPr>
          <a:xfrm>
            <a:off x="1218993" y="3852913"/>
            <a:ext cx="255198" cy="246221"/>
          </a:xfrm>
          <a:prstGeom prst="rect">
            <a:avLst/>
          </a:prstGeom>
          <a:noFill/>
        </p:spPr>
        <p:txBody>
          <a:bodyPr wrap="none" rtlCol="0">
            <a:spAutoFit/>
          </a:bodyPr>
          <a:lstStyle/>
          <a:p>
            <a:r>
              <a:rPr lang="de-DE" sz="1000"/>
              <a:t>2</a:t>
            </a:r>
          </a:p>
        </p:txBody>
      </p:sp>
      <p:sp>
        <p:nvSpPr>
          <p:cNvPr id="60" name="Textfeld 59">
            <a:extLst>
              <a:ext uri="{FF2B5EF4-FFF2-40B4-BE49-F238E27FC236}">
                <a16:creationId xmlns:a16="http://schemas.microsoft.com/office/drawing/2014/main" id="{CE1974E7-5B92-4F78-9E5D-522AB9398C62}"/>
              </a:ext>
            </a:extLst>
          </p:cNvPr>
          <p:cNvSpPr txBox="1"/>
          <p:nvPr/>
        </p:nvSpPr>
        <p:spPr>
          <a:xfrm>
            <a:off x="1516397" y="3852913"/>
            <a:ext cx="255198" cy="246221"/>
          </a:xfrm>
          <a:prstGeom prst="rect">
            <a:avLst/>
          </a:prstGeom>
          <a:noFill/>
        </p:spPr>
        <p:txBody>
          <a:bodyPr wrap="none" rtlCol="0">
            <a:spAutoFit/>
          </a:bodyPr>
          <a:lstStyle/>
          <a:p>
            <a:r>
              <a:rPr lang="de-DE" sz="1000"/>
              <a:t>4</a:t>
            </a:r>
          </a:p>
        </p:txBody>
      </p:sp>
      <p:sp>
        <p:nvSpPr>
          <p:cNvPr id="61" name="Textfeld 60">
            <a:extLst>
              <a:ext uri="{FF2B5EF4-FFF2-40B4-BE49-F238E27FC236}">
                <a16:creationId xmlns:a16="http://schemas.microsoft.com/office/drawing/2014/main" id="{53813433-9221-4C0E-85B6-14A8B5E3BC6E}"/>
              </a:ext>
            </a:extLst>
          </p:cNvPr>
          <p:cNvSpPr txBox="1"/>
          <p:nvPr/>
        </p:nvSpPr>
        <p:spPr>
          <a:xfrm>
            <a:off x="1816433" y="3852913"/>
            <a:ext cx="255198" cy="246221"/>
          </a:xfrm>
          <a:prstGeom prst="rect">
            <a:avLst/>
          </a:prstGeom>
          <a:noFill/>
        </p:spPr>
        <p:txBody>
          <a:bodyPr wrap="none" rtlCol="0">
            <a:spAutoFit/>
          </a:bodyPr>
          <a:lstStyle/>
          <a:p>
            <a:r>
              <a:rPr lang="de-DE" sz="1000"/>
              <a:t>6</a:t>
            </a:r>
          </a:p>
        </p:txBody>
      </p:sp>
      <p:sp>
        <p:nvSpPr>
          <p:cNvPr id="62" name="Textfeld 61">
            <a:extLst>
              <a:ext uri="{FF2B5EF4-FFF2-40B4-BE49-F238E27FC236}">
                <a16:creationId xmlns:a16="http://schemas.microsoft.com/office/drawing/2014/main" id="{22D72513-6839-477E-938D-8360B662CC10}"/>
              </a:ext>
            </a:extLst>
          </p:cNvPr>
          <p:cNvSpPr txBox="1"/>
          <p:nvPr/>
        </p:nvSpPr>
        <p:spPr>
          <a:xfrm>
            <a:off x="2110172" y="3852913"/>
            <a:ext cx="255198" cy="246221"/>
          </a:xfrm>
          <a:prstGeom prst="rect">
            <a:avLst/>
          </a:prstGeom>
          <a:noFill/>
        </p:spPr>
        <p:txBody>
          <a:bodyPr wrap="none" rtlCol="0">
            <a:spAutoFit/>
          </a:bodyPr>
          <a:lstStyle/>
          <a:p>
            <a:r>
              <a:rPr lang="de-DE" sz="1000"/>
              <a:t>8</a:t>
            </a:r>
          </a:p>
        </p:txBody>
      </p:sp>
      <p:sp>
        <p:nvSpPr>
          <p:cNvPr id="63" name="Textfeld 62">
            <a:extLst>
              <a:ext uri="{FF2B5EF4-FFF2-40B4-BE49-F238E27FC236}">
                <a16:creationId xmlns:a16="http://schemas.microsoft.com/office/drawing/2014/main" id="{246A1C12-CE11-443D-84B3-627D4B113810}"/>
              </a:ext>
            </a:extLst>
          </p:cNvPr>
          <p:cNvSpPr txBox="1"/>
          <p:nvPr/>
        </p:nvSpPr>
        <p:spPr>
          <a:xfrm>
            <a:off x="2368951" y="3851782"/>
            <a:ext cx="325730" cy="246221"/>
          </a:xfrm>
          <a:prstGeom prst="rect">
            <a:avLst/>
          </a:prstGeom>
          <a:noFill/>
        </p:spPr>
        <p:txBody>
          <a:bodyPr wrap="none" rtlCol="0">
            <a:spAutoFit/>
          </a:bodyPr>
          <a:lstStyle/>
          <a:p>
            <a:r>
              <a:rPr lang="de-DE" sz="1000"/>
              <a:t>10</a:t>
            </a:r>
          </a:p>
        </p:txBody>
      </p:sp>
      <p:sp>
        <p:nvSpPr>
          <p:cNvPr id="64" name="Textfeld 63">
            <a:extLst>
              <a:ext uri="{FF2B5EF4-FFF2-40B4-BE49-F238E27FC236}">
                <a16:creationId xmlns:a16="http://schemas.microsoft.com/office/drawing/2014/main" id="{07B27BAF-8ECB-4DAD-9697-8E2D1FB351EF}"/>
              </a:ext>
            </a:extLst>
          </p:cNvPr>
          <p:cNvSpPr txBox="1"/>
          <p:nvPr/>
        </p:nvSpPr>
        <p:spPr>
          <a:xfrm>
            <a:off x="2663925" y="3851662"/>
            <a:ext cx="325730" cy="246221"/>
          </a:xfrm>
          <a:prstGeom prst="rect">
            <a:avLst/>
          </a:prstGeom>
          <a:noFill/>
        </p:spPr>
        <p:txBody>
          <a:bodyPr wrap="none" rtlCol="0">
            <a:spAutoFit/>
          </a:bodyPr>
          <a:lstStyle/>
          <a:p>
            <a:r>
              <a:rPr lang="de-DE" sz="1000"/>
              <a:t>12</a:t>
            </a:r>
          </a:p>
        </p:txBody>
      </p:sp>
      <p:sp>
        <p:nvSpPr>
          <p:cNvPr id="65" name="Textfeld 64">
            <a:extLst>
              <a:ext uri="{FF2B5EF4-FFF2-40B4-BE49-F238E27FC236}">
                <a16:creationId xmlns:a16="http://schemas.microsoft.com/office/drawing/2014/main" id="{B516DCC0-CA76-4BAA-BDDE-3BC2EC756093}"/>
              </a:ext>
            </a:extLst>
          </p:cNvPr>
          <p:cNvSpPr txBox="1"/>
          <p:nvPr/>
        </p:nvSpPr>
        <p:spPr>
          <a:xfrm>
            <a:off x="2957674" y="3852853"/>
            <a:ext cx="325730" cy="246221"/>
          </a:xfrm>
          <a:prstGeom prst="rect">
            <a:avLst/>
          </a:prstGeom>
          <a:noFill/>
        </p:spPr>
        <p:txBody>
          <a:bodyPr wrap="none" rtlCol="0">
            <a:spAutoFit/>
          </a:bodyPr>
          <a:lstStyle/>
          <a:p>
            <a:r>
              <a:rPr lang="de-DE" sz="1000"/>
              <a:t>14</a:t>
            </a:r>
          </a:p>
        </p:txBody>
      </p:sp>
      <p:sp>
        <p:nvSpPr>
          <p:cNvPr id="66" name="Textfeld 65">
            <a:extLst>
              <a:ext uri="{FF2B5EF4-FFF2-40B4-BE49-F238E27FC236}">
                <a16:creationId xmlns:a16="http://schemas.microsoft.com/office/drawing/2014/main" id="{9481A2DA-305A-427D-802D-C8ED61C05C49}"/>
              </a:ext>
            </a:extLst>
          </p:cNvPr>
          <p:cNvSpPr txBox="1"/>
          <p:nvPr/>
        </p:nvSpPr>
        <p:spPr>
          <a:xfrm>
            <a:off x="3251844" y="3851664"/>
            <a:ext cx="325730" cy="246221"/>
          </a:xfrm>
          <a:prstGeom prst="rect">
            <a:avLst/>
          </a:prstGeom>
          <a:noFill/>
        </p:spPr>
        <p:txBody>
          <a:bodyPr wrap="none" rtlCol="0">
            <a:spAutoFit/>
          </a:bodyPr>
          <a:lstStyle/>
          <a:p>
            <a:r>
              <a:rPr lang="de-DE" sz="1000"/>
              <a:t>16</a:t>
            </a:r>
          </a:p>
        </p:txBody>
      </p:sp>
      <p:sp>
        <p:nvSpPr>
          <p:cNvPr id="67" name="Textfeld 66">
            <a:extLst>
              <a:ext uri="{FF2B5EF4-FFF2-40B4-BE49-F238E27FC236}">
                <a16:creationId xmlns:a16="http://schemas.microsoft.com/office/drawing/2014/main" id="{442E9F33-0B18-4440-A54A-51A200212631}"/>
              </a:ext>
            </a:extLst>
          </p:cNvPr>
          <p:cNvSpPr txBox="1"/>
          <p:nvPr/>
        </p:nvSpPr>
        <p:spPr>
          <a:xfrm>
            <a:off x="3547765" y="3851725"/>
            <a:ext cx="325730" cy="246221"/>
          </a:xfrm>
          <a:prstGeom prst="rect">
            <a:avLst/>
          </a:prstGeom>
          <a:noFill/>
        </p:spPr>
        <p:txBody>
          <a:bodyPr wrap="none" rtlCol="0">
            <a:spAutoFit/>
          </a:bodyPr>
          <a:lstStyle/>
          <a:p>
            <a:r>
              <a:rPr lang="de-DE" sz="1000"/>
              <a:t>18</a:t>
            </a:r>
          </a:p>
        </p:txBody>
      </p:sp>
      <p:sp>
        <p:nvSpPr>
          <p:cNvPr id="68" name="Textfeld 67">
            <a:extLst>
              <a:ext uri="{FF2B5EF4-FFF2-40B4-BE49-F238E27FC236}">
                <a16:creationId xmlns:a16="http://schemas.microsoft.com/office/drawing/2014/main" id="{4377CF30-5AA9-406C-8C65-3ED7C7E234A6}"/>
              </a:ext>
            </a:extLst>
          </p:cNvPr>
          <p:cNvSpPr txBox="1"/>
          <p:nvPr/>
        </p:nvSpPr>
        <p:spPr>
          <a:xfrm>
            <a:off x="3838277" y="3851847"/>
            <a:ext cx="325730" cy="246221"/>
          </a:xfrm>
          <a:prstGeom prst="rect">
            <a:avLst/>
          </a:prstGeom>
          <a:noFill/>
        </p:spPr>
        <p:txBody>
          <a:bodyPr wrap="none" rtlCol="0">
            <a:spAutoFit/>
          </a:bodyPr>
          <a:lstStyle/>
          <a:p>
            <a:r>
              <a:rPr lang="de-DE" sz="1000"/>
              <a:t>20</a:t>
            </a:r>
          </a:p>
        </p:txBody>
      </p:sp>
      <p:sp>
        <p:nvSpPr>
          <p:cNvPr id="69" name="Textfeld 68">
            <a:extLst>
              <a:ext uri="{FF2B5EF4-FFF2-40B4-BE49-F238E27FC236}">
                <a16:creationId xmlns:a16="http://schemas.microsoft.com/office/drawing/2014/main" id="{C97BA5DE-0682-4F47-89EC-8E87BB8E8509}"/>
              </a:ext>
            </a:extLst>
          </p:cNvPr>
          <p:cNvSpPr txBox="1"/>
          <p:nvPr/>
        </p:nvSpPr>
        <p:spPr>
          <a:xfrm>
            <a:off x="4136235" y="3851662"/>
            <a:ext cx="325730" cy="246221"/>
          </a:xfrm>
          <a:prstGeom prst="rect">
            <a:avLst/>
          </a:prstGeom>
          <a:noFill/>
        </p:spPr>
        <p:txBody>
          <a:bodyPr wrap="none" rtlCol="0">
            <a:spAutoFit/>
          </a:bodyPr>
          <a:lstStyle/>
          <a:p>
            <a:r>
              <a:rPr lang="de-DE" sz="1000"/>
              <a:t>22</a:t>
            </a:r>
          </a:p>
        </p:txBody>
      </p:sp>
      <p:sp>
        <p:nvSpPr>
          <p:cNvPr id="70" name="Textfeld 69">
            <a:extLst>
              <a:ext uri="{FF2B5EF4-FFF2-40B4-BE49-F238E27FC236}">
                <a16:creationId xmlns:a16="http://schemas.microsoft.com/office/drawing/2014/main" id="{6DC0DA61-EBC9-4B71-B979-CBC62C03E761}"/>
              </a:ext>
            </a:extLst>
          </p:cNvPr>
          <p:cNvSpPr txBox="1"/>
          <p:nvPr/>
        </p:nvSpPr>
        <p:spPr>
          <a:xfrm>
            <a:off x="4437910" y="3853856"/>
            <a:ext cx="325730" cy="246221"/>
          </a:xfrm>
          <a:prstGeom prst="rect">
            <a:avLst/>
          </a:prstGeom>
          <a:noFill/>
        </p:spPr>
        <p:txBody>
          <a:bodyPr wrap="none" rtlCol="0">
            <a:spAutoFit/>
          </a:bodyPr>
          <a:lstStyle/>
          <a:p>
            <a:r>
              <a:rPr lang="de-DE" sz="1000"/>
              <a:t>24</a:t>
            </a:r>
          </a:p>
        </p:txBody>
      </p:sp>
      <p:sp>
        <p:nvSpPr>
          <p:cNvPr id="71" name="Textfeld 70">
            <a:extLst>
              <a:ext uri="{FF2B5EF4-FFF2-40B4-BE49-F238E27FC236}">
                <a16:creationId xmlns:a16="http://schemas.microsoft.com/office/drawing/2014/main" id="{48F53766-C90A-4B23-B671-F8FEE99B2F9D}"/>
              </a:ext>
            </a:extLst>
          </p:cNvPr>
          <p:cNvSpPr txBox="1"/>
          <p:nvPr/>
        </p:nvSpPr>
        <p:spPr>
          <a:xfrm>
            <a:off x="4735465" y="3852853"/>
            <a:ext cx="325730" cy="246221"/>
          </a:xfrm>
          <a:prstGeom prst="rect">
            <a:avLst/>
          </a:prstGeom>
          <a:noFill/>
        </p:spPr>
        <p:txBody>
          <a:bodyPr wrap="none" rtlCol="0">
            <a:spAutoFit/>
          </a:bodyPr>
          <a:lstStyle/>
          <a:p>
            <a:r>
              <a:rPr lang="de-DE" sz="1000"/>
              <a:t>26</a:t>
            </a:r>
          </a:p>
        </p:txBody>
      </p:sp>
      <p:sp>
        <p:nvSpPr>
          <p:cNvPr id="72" name="Textfeld 71">
            <a:extLst>
              <a:ext uri="{FF2B5EF4-FFF2-40B4-BE49-F238E27FC236}">
                <a16:creationId xmlns:a16="http://schemas.microsoft.com/office/drawing/2014/main" id="{E64BE826-CEFB-4D3F-ABCF-CBF5EA1CC19A}"/>
              </a:ext>
            </a:extLst>
          </p:cNvPr>
          <p:cNvSpPr txBox="1"/>
          <p:nvPr/>
        </p:nvSpPr>
        <p:spPr>
          <a:xfrm>
            <a:off x="5030029" y="3852912"/>
            <a:ext cx="325730" cy="246221"/>
          </a:xfrm>
          <a:prstGeom prst="rect">
            <a:avLst/>
          </a:prstGeom>
          <a:noFill/>
        </p:spPr>
        <p:txBody>
          <a:bodyPr wrap="none" rtlCol="0">
            <a:spAutoFit/>
          </a:bodyPr>
          <a:lstStyle/>
          <a:p>
            <a:r>
              <a:rPr lang="de-DE" sz="1000"/>
              <a:t>28</a:t>
            </a:r>
          </a:p>
        </p:txBody>
      </p:sp>
      <p:sp>
        <p:nvSpPr>
          <p:cNvPr id="74" name="Textfeld 73">
            <a:extLst>
              <a:ext uri="{FF2B5EF4-FFF2-40B4-BE49-F238E27FC236}">
                <a16:creationId xmlns:a16="http://schemas.microsoft.com/office/drawing/2014/main" id="{C18BDB73-10CB-4206-B360-4EEC3AE4D0A4}"/>
              </a:ext>
            </a:extLst>
          </p:cNvPr>
          <p:cNvSpPr txBox="1"/>
          <p:nvPr/>
        </p:nvSpPr>
        <p:spPr>
          <a:xfrm>
            <a:off x="1785669" y="4084345"/>
            <a:ext cx="2476512" cy="276999"/>
          </a:xfrm>
          <a:prstGeom prst="rect">
            <a:avLst/>
          </a:prstGeom>
          <a:noFill/>
        </p:spPr>
        <p:txBody>
          <a:bodyPr wrap="none" rtlCol="0">
            <a:spAutoFit/>
          </a:bodyPr>
          <a:lstStyle/>
          <a:p>
            <a:pPr algn="ctr"/>
            <a:r>
              <a:rPr lang="de-DE" sz="1200" b="1" err="1"/>
              <a:t>Months</a:t>
            </a:r>
            <a:r>
              <a:rPr lang="de-DE" sz="1200" b="1"/>
              <a:t> </a:t>
            </a:r>
            <a:r>
              <a:rPr lang="de-DE" sz="1200" b="1" err="1"/>
              <a:t>from</a:t>
            </a:r>
            <a:r>
              <a:rPr lang="de-DE" sz="1200" b="1"/>
              <a:t> Start </a:t>
            </a:r>
            <a:r>
              <a:rPr lang="de-DE" sz="1200" b="1" err="1"/>
              <a:t>of</a:t>
            </a:r>
            <a:r>
              <a:rPr lang="de-DE" sz="1200" b="1"/>
              <a:t> Treatment</a:t>
            </a:r>
          </a:p>
        </p:txBody>
      </p:sp>
      <p:graphicFrame>
        <p:nvGraphicFramePr>
          <p:cNvPr id="75" name="Tabelle 75">
            <a:extLst>
              <a:ext uri="{FF2B5EF4-FFF2-40B4-BE49-F238E27FC236}">
                <a16:creationId xmlns:a16="http://schemas.microsoft.com/office/drawing/2014/main" id="{061C8A84-C8AE-4661-84F6-FD39D5F2B30C}"/>
              </a:ext>
            </a:extLst>
          </p:cNvPr>
          <p:cNvGraphicFramePr>
            <a:graphicFrameLocks noGrp="1"/>
          </p:cNvGraphicFramePr>
          <p:nvPr>
            <p:extLst>
              <p:ext uri="{D42A27DB-BD31-4B8C-83A1-F6EECF244321}">
                <p14:modId xmlns:p14="http://schemas.microsoft.com/office/powerpoint/2010/main" val="1246134098"/>
              </p:ext>
            </p:extLst>
          </p:nvPr>
        </p:nvGraphicFramePr>
        <p:xfrm>
          <a:off x="414333" y="4419268"/>
          <a:ext cx="4928728" cy="487680"/>
        </p:xfrm>
        <a:graphic>
          <a:graphicData uri="http://schemas.openxmlformats.org/drawingml/2006/table">
            <a:tbl>
              <a:tblPr firstRow="1" bandRow="1">
                <a:tableStyleId>{5C22544A-7EE6-4342-B048-85BDC9FD1C3A}</a:tableStyleId>
              </a:tblPr>
              <a:tblGrid>
                <a:gridCol w="484033">
                  <a:extLst>
                    <a:ext uri="{9D8B030D-6E8A-4147-A177-3AD203B41FA5}">
                      <a16:colId xmlns:a16="http://schemas.microsoft.com/office/drawing/2014/main" val="2767331353"/>
                    </a:ext>
                  </a:extLst>
                </a:gridCol>
                <a:gridCol w="296313">
                  <a:extLst>
                    <a:ext uri="{9D8B030D-6E8A-4147-A177-3AD203B41FA5}">
                      <a16:colId xmlns:a16="http://schemas.microsoft.com/office/drawing/2014/main" val="1385243284"/>
                    </a:ext>
                  </a:extLst>
                </a:gridCol>
                <a:gridCol w="296313">
                  <a:extLst>
                    <a:ext uri="{9D8B030D-6E8A-4147-A177-3AD203B41FA5}">
                      <a16:colId xmlns:a16="http://schemas.microsoft.com/office/drawing/2014/main" val="4079152318"/>
                    </a:ext>
                  </a:extLst>
                </a:gridCol>
                <a:gridCol w="296313">
                  <a:extLst>
                    <a:ext uri="{9D8B030D-6E8A-4147-A177-3AD203B41FA5}">
                      <a16:colId xmlns:a16="http://schemas.microsoft.com/office/drawing/2014/main" val="4162256464"/>
                    </a:ext>
                  </a:extLst>
                </a:gridCol>
                <a:gridCol w="296313">
                  <a:extLst>
                    <a:ext uri="{9D8B030D-6E8A-4147-A177-3AD203B41FA5}">
                      <a16:colId xmlns:a16="http://schemas.microsoft.com/office/drawing/2014/main" val="1524962456"/>
                    </a:ext>
                  </a:extLst>
                </a:gridCol>
                <a:gridCol w="296313">
                  <a:extLst>
                    <a:ext uri="{9D8B030D-6E8A-4147-A177-3AD203B41FA5}">
                      <a16:colId xmlns:a16="http://schemas.microsoft.com/office/drawing/2014/main" val="3728081341"/>
                    </a:ext>
                  </a:extLst>
                </a:gridCol>
                <a:gridCol w="296313">
                  <a:extLst>
                    <a:ext uri="{9D8B030D-6E8A-4147-A177-3AD203B41FA5}">
                      <a16:colId xmlns:a16="http://schemas.microsoft.com/office/drawing/2014/main" val="2064429962"/>
                    </a:ext>
                  </a:extLst>
                </a:gridCol>
                <a:gridCol w="296313">
                  <a:extLst>
                    <a:ext uri="{9D8B030D-6E8A-4147-A177-3AD203B41FA5}">
                      <a16:colId xmlns:a16="http://schemas.microsoft.com/office/drawing/2014/main" val="1496987883"/>
                    </a:ext>
                  </a:extLst>
                </a:gridCol>
                <a:gridCol w="296313">
                  <a:extLst>
                    <a:ext uri="{9D8B030D-6E8A-4147-A177-3AD203B41FA5}">
                      <a16:colId xmlns:a16="http://schemas.microsoft.com/office/drawing/2014/main" val="375859761"/>
                    </a:ext>
                  </a:extLst>
                </a:gridCol>
                <a:gridCol w="296313">
                  <a:extLst>
                    <a:ext uri="{9D8B030D-6E8A-4147-A177-3AD203B41FA5}">
                      <a16:colId xmlns:a16="http://schemas.microsoft.com/office/drawing/2014/main" val="1548230256"/>
                    </a:ext>
                  </a:extLst>
                </a:gridCol>
                <a:gridCol w="296313">
                  <a:extLst>
                    <a:ext uri="{9D8B030D-6E8A-4147-A177-3AD203B41FA5}">
                      <a16:colId xmlns:a16="http://schemas.microsoft.com/office/drawing/2014/main" val="3673663457"/>
                    </a:ext>
                  </a:extLst>
                </a:gridCol>
                <a:gridCol w="296313">
                  <a:extLst>
                    <a:ext uri="{9D8B030D-6E8A-4147-A177-3AD203B41FA5}">
                      <a16:colId xmlns:a16="http://schemas.microsoft.com/office/drawing/2014/main" val="264012028"/>
                    </a:ext>
                  </a:extLst>
                </a:gridCol>
                <a:gridCol w="296313">
                  <a:extLst>
                    <a:ext uri="{9D8B030D-6E8A-4147-A177-3AD203B41FA5}">
                      <a16:colId xmlns:a16="http://schemas.microsoft.com/office/drawing/2014/main" val="1148014753"/>
                    </a:ext>
                  </a:extLst>
                </a:gridCol>
                <a:gridCol w="296313">
                  <a:extLst>
                    <a:ext uri="{9D8B030D-6E8A-4147-A177-3AD203B41FA5}">
                      <a16:colId xmlns:a16="http://schemas.microsoft.com/office/drawing/2014/main" val="4161515035"/>
                    </a:ext>
                  </a:extLst>
                </a:gridCol>
                <a:gridCol w="296313">
                  <a:extLst>
                    <a:ext uri="{9D8B030D-6E8A-4147-A177-3AD203B41FA5}">
                      <a16:colId xmlns:a16="http://schemas.microsoft.com/office/drawing/2014/main" val="4007444839"/>
                    </a:ext>
                  </a:extLst>
                </a:gridCol>
                <a:gridCol w="296313">
                  <a:extLst>
                    <a:ext uri="{9D8B030D-6E8A-4147-A177-3AD203B41FA5}">
                      <a16:colId xmlns:a16="http://schemas.microsoft.com/office/drawing/2014/main" val="3007615646"/>
                    </a:ext>
                  </a:extLst>
                </a:gridCol>
              </a:tblGrid>
              <a:tr h="195203">
                <a:tc gridSpan="16">
                  <a:txBody>
                    <a:bodyPr/>
                    <a:lstStyle/>
                    <a:p>
                      <a:r>
                        <a:rPr lang="de-DE" sz="1000" err="1"/>
                        <a:t>Number</a:t>
                      </a:r>
                      <a:r>
                        <a:rPr lang="de-DE" sz="1000"/>
                        <a:t> at </a:t>
                      </a:r>
                      <a:r>
                        <a:rPr lang="de-DE" sz="1000" err="1"/>
                        <a:t>risk</a:t>
                      </a:r>
                      <a:endParaRPr lang="de-DE" sz="1000"/>
                    </a:p>
                  </a:txBody>
                  <a:tcPr marL="72000" marR="18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629964692"/>
                  </a:ext>
                </a:extLst>
              </a:tr>
              <a:tr h="195203">
                <a:tc>
                  <a:txBody>
                    <a:bodyPr/>
                    <a:lstStyle/>
                    <a:p>
                      <a:endParaRPr lang="de-DE" sz="1000"/>
                    </a:p>
                  </a:txBody>
                  <a:tcPr marL="18000" marR="18000" anchor="ctr"/>
                </a:tc>
                <a:tc>
                  <a:txBody>
                    <a:bodyPr/>
                    <a:lstStyle/>
                    <a:p>
                      <a:pPr algn="ctr"/>
                      <a:r>
                        <a:rPr lang="de-DE" sz="1000"/>
                        <a:t>261</a:t>
                      </a:r>
                    </a:p>
                  </a:txBody>
                  <a:tcPr marL="18000" marR="18000" anchor="ctr"/>
                </a:tc>
                <a:tc>
                  <a:txBody>
                    <a:bodyPr/>
                    <a:lstStyle/>
                    <a:p>
                      <a:pPr algn="ctr"/>
                      <a:r>
                        <a:rPr lang="de-DE" sz="1000"/>
                        <a:t>209</a:t>
                      </a:r>
                    </a:p>
                  </a:txBody>
                  <a:tcPr marL="18000" marR="18000" anchor="ctr"/>
                </a:tc>
                <a:tc>
                  <a:txBody>
                    <a:bodyPr/>
                    <a:lstStyle/>
                    <a:p>
                      <a:pPr algn="ctr"/>
                      <a:r>
                        <a:rPr lang="de-DE" sz="1000"/>
                        <a:t>173</a:t>
                      </a:r>
                    </a:p>
                  </a:txBody>
                  <a:tcPr marL="18000" marR="18000" anchor="ctr"/>
                </a:tc>
                <a:tc>
                  <a:txBody>
                    <a:bodyPr/>
                    <a:lstStyle/>
                    <a:p>
                      <a:pPr algn="ctr"/>
                      <a:r>
                        <a:rPr lang="de-DE" sz="1000"/>
                        <a:t>143</a:t>
                      </a:r>
                    </a:p>
                  </a:txBody>
                  <a:tcPr marL="18000" marR="18000" anchor="ctr"/>
                </a:tc>
                <a:tc>
                  <a:txBody>
                    <a:bodyPr/>
                    <a:lstStyle/>
                    <a:p>
                      <a:pPr algn="ctr"/>
                      <a:r>
                        <a:rPr lang="de-DE" sz="1000"/>
                        <a:t>121</a:t>
                      </a:r>
                    </a:p>
                  </a:txBody>
                  <a:tcPr marL="18000" marR="18000" anchor="ctr"/>
                </a:tc>
                <a:tc>
                  <a:txBody>
                    <a:bodyPr/>
                    <a:lstStyle/>
                    <a:p>
                      <a:pPr algn="ctr"/>
                      <a:r>
                        <a:rPr lang="de-DE" sz="1000"/>
                        <a:t>94</a:t>
                      </a:r>
                    </a:p>
                  </a:txBody>
                  <a:tcPr marL="18000" marR="18000" anchor="ctr"/>
                </a:tc>
                <a:tc>
                  <a:txBody>
                    <a:bodyPr/>
                    <a:lstStyle/>
                    <a:p>
                      <a:pPr algn="ctr"/>
                      <a:r>
                        <a:rPr lang="de-DE" sz="1000"/>
                        <a:t>59</a:t>
                      </a:r>
                    </a:p>
                  </a:txBody>
                  <a:tcPr marL="18000" marR="18000" anchor="ctr"/>
                </a:tc>
                <a:tc>
                  <a:txBody>
                    <a:bodyPr/>
                    <a:lstStyle/>
                    <a:p>
                      <a:pPr algn="ctr"/>
                      <a:r>
                        <a:rPr lang="de-DE" sz="1000"/>
                        <a:t>37</a:t>
                      </a:r>
                    </a:p>
                  </a:txBody>
                  <a:tcPr marL="18000" marR="18000" anchor="ctr"/>
                </a:tc>
                <a:tc>
                  <a:txBody>
                    <a:bodyPr/>
                    <a:lstStyle/>
                    <a:p>
                      <a:pPr algn="ctr"/>
                      <a:r>
                        <a:rPr lang="de-DE" sz="1000"/>
                        <a:t>30</a:t>
                      </a:r>
                    </a:p>
                  </a:txBody>
                  <a:tcPr marL="18000" marR="18000" anchor="ctr"/>
                </a:tc>
                <a:tc>
                  <a:txBody>
                    <a:bodyPr/>
                    <a:lstStyle/>
                    <a:p>
                      <a:pPr algn="ctr"/>
                      <a:r>
                        <a:rPr lang="de-DE" sz="1000"/>
                        <a:t>15</a:t>
                      </a:r>
                    </a:p>
                  </a:txBody>
                  <a:tcPr marL="18000" marR="18000" anchor="ctr"/>
                </a:tc>
                <a:tc>
                  <a:txBody>
                    <a:bodyPr/>
                    <a:lstStyle/>
                    <a:p>
                      <a:pPr algn="ctr"/>
                      <a:r>
                        <a:rPr lang="de-DE" sz="1000"/>
                        <a:t>6</a:t>
                      </a:r>
                    </a:p>
                  </a:txBody>
                  <a:tcPr marL="18000" marR="18000" anchor="ctr"/>
                </a:tc>
                <a:tc>
                  <a:txBody>
                    <a:bodyPr/>
                    <a:lstStyle/>
                    <a:p>
                      <a:pPr algn="ctr"/>
                      <a:r>
                        <a:rPr lang="de-DE" sz="1000"/>
                        <a:t>5</a:t>
                      </a:r>
                    </a:p>
                  </a:txBody>
                  <a:tcPr marL="18000" marR="18000" anchor="ctr"/>
                </a:tc>
                <a:tc>
                  <a:txBody>
                    <a:bodyPr/>
                    <a:lstStyle/>
                    <a:p>
                      <a:pPr algn="ctr"/>
                      <a:r>
                        <a:rPr lang="de-DE" sz="1000"/>
                        <a:t>2</a:t>
                      </a:r>
                    </a:p>
                  </a:txBody>
                  <a:tcPr marL="18000" marR="18000" anchor="ctr"/>
                </a:tc>
                <a:tc>
                  <a:txBody>
                    <a:bodyPr/>
                    <a:lstStyle/>
                    <a:p>
                      <a:pPr algn="ctr"/>
                      <a:r>
                        <a:rPr lang="de-DE" sz="1000"/>
                        <a:t>1</a:t>
                      </a:r>
                    </a:p>
                  </a:txBody>
                  <a:tcPr marL="18000" marR="18000" anchor="ctr"/>
                </a:tc>
                <a:tc>
                  <a:txBody>
                    <a:bodyPr/>
                    <a:lstStyle/>
                    <a:p>
                      <a:pPr algn="ctr"/>
                      <a:r>
                        <a:rPr lang="de-DE" sz="1000"/>
                        <a:t>0</a:t>
                      </a:r>
                    </a:p>
                  </a:txBody>
                  <a:tcPr marL="18000" marR="18000" anchor="ctr"/>
                </a:tc>
                <a:extLst>
                  <a:ext uri="{0D108BD9-81ED-4DB2-BD59-A6C34878D82A}">
                    <a16:rowId xmlns:a16="http://schemas.microsoft.com/office/drawing/2014/main" val="1025588827"/>
                  </a:ext>
                </a:extLst>
              </a:tr>
            </a:tbl>
          </a:graphicData>
        </a:graphic>
      </p:graphicFrame>
      <p:sp>
        <p:nvSpPr>
          <p:cNvPr id="137" name="Textfeld 136">
            <a:extLst>
              <a:ext uri="{FF2B5EF4-FFF2-40B4-BE49-F238E27FC236}">
                <a16:creationId xmlns:a16="http://schemas.microsoft.com/office/drawing/2014/main" id="{1900326F-FD4A-4859-B2B5-1AE001EA6291}"/>
              </a:ext>
            </a:extLst>
          </p:cNvPr>
          <p:cNvSpPr txBox="1"/>
          <p:nvPr/>
        </p:nvSpPr>
        <p:spPr>
          <a:xfrm rot="16200000">
            <a:off x="5632196" y="2611267"/>
            <a:ext cx="1534394" cy="461665"/>
          </a:xfrm>
          <a:prstGeom prst="rect">
            <a:avLst/>
          </a:prstGeom>
          <a:noFill/>
        </p:spPr>
        <p:txBody>
          <a:bodyPr wrap="none" rtlCol="0">
            <a:spAutoFit/>
          </a:bodyPr>
          <a:lstStyle/>
          <a:p>
            <a:pPr algn="ctr"/>
            <a:r>
              <a:rPr lang="de-DE" sz="1200" b="1" err="1"/>
              <a:t>Patients</a:t>
            </a:r>
            <a:r>
              <a:rPr lang="de-DE" sz="1200" b="1"/>
              <a:t> </a:t>
            </a:r>
            <a:r>
              <a:rPr lang="de-DE" sz="1200" b="1" err="1"/>
              <a:t>free</a:t>
            </a:r>
            <a:r>
              <a:rPr lang="de-DE" sz="1200" b="1"/>
              <a:t> </a:t>
            </a:r>
            <a:r>
              <a:rPr lang="de-DE" sz="1200" b="1" err="1"/>
              <a:t>from</a:t>
            </a:r>
            <a:r>
              <a:rPr lang="de-DE" sz="1200" b="1"/>
              <a:t> </a:t>
            </a:r>
            <a:br>
              <a:rPr lang="de-DE" sz="1200" b="1"/>
            </a:br>
            <a:r>
              <a:rPr lang="de-DE" sz="1200" b="1"/>
              <a:t>Progression (%)</a:t>
            </a:r>
          </a:p>
        </p:txBody>
      </p:sp>
      <p:cxnSp>
        <p:nvCxnSpPr>
          <p:cNvPr id="139" name="Gerader Verbinder 138">
            <a:extLst>
              <a:ext uri="{FF2B5EF4-FFF2-40B4-BE49-F238E27FC236}">
                <a16:creationId xmlns:a16="http://schemas.microsoft.com/office/drawing/2014/main" id="{77A83712-7DA6-43B4-89F2-B21E5B5D79C1}"/>
              </a:ext>
            </a:extLst>
          </p:cNvPr>
          <p:cNvCxnSpPr/>
          <p:nvPr/>
        </p:nvCxnSpPr>
        <p:spPr>
          <a:xfrm>
            <a:off x="6904309" y="1832741"/>
            <a:ext cx="0" cy="20121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Gerader Verbinder 139">
            <a:extLst>
              <a:ext uri="{FF2B5EF4-FFF2-40B4-BE49-F238E27FC236}">
                <a16:creationId xmlns:a16="http://schemas.microsoft.com/office/drawing/2014/main" id="{30AFDA88-AF2F-4B09-8D6A-6600CA5036C7}"/>
              </a:ext>
            </a:extLst>
          </p:cNvPr>
          <p:cNvCxnSpPr>
            <a:cxnSpLocks/>
          </p:cNvCxnSpPr>
          <p:nvPr/>
        </p:nvCxnSpPr>
        <p:spPr>
          <a:xfrm>
            <a:off x="6894785" y="3842516"/>
            <a:ext cx="4160043"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r Verbinder 140">
            <a:extLst>
              <a:ext uri="{FF2B5EF4-FFF2-40B4-BE49-F238E27FC236}">
                <a16:creationId xmlns:a16="http://schemas.microsoft.com/office/drawing/2014/main" id="{C9A2E718-13B1-49E0-8DB2-208442DADF06}"/>
              </a:ext>
            </a:extLst>
          </p:cNvPr>
          <p:cNvCxnSpPr/>
          <p:nvPr/>
        </p:nvCxnSpPr>
        <p:spPr>
          <a:xfrm flipH="1">
            <a:off x="6849540" y="3444848"/>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r Verbinder 141">
            <a:extLst>
              <a:ext uri="{FF2B5EF4-FFF2-40B4-BE49-F238E27FC236}">
                <a16:creationId xmlns:a16="http://schemas.microsoft.com/office/drawing/2014/main" id="{AED328FA-B654-41AD-9297-EDF5B1CD95AB}"/>
              </a:ext>
            </a:extLst>
          </p:cNvPr>
          <p:cNvCxnSpPr/>
          <p:nvPr/>
        </p:nvCxnSpPr>
        <p:spPr>
          <a:xfrm flipH="1">
            <a:off x="6849540" y="3249586"/>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A75E9F65-8589-4269-9FCB-9D9D1FEB4EB1}"/>
              </a:ext>
            </a:extLst>
          </p:cNvPr>
          <p:cNvCxnSpPr/>
          <p:nvPr/>
        </p:nvCxnSpPr>
        <p:spPr>
          <a:xfrm flipH="1">
            <a:off x="6849540" y="3644874"/>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r Verbinder 143">
            <a:extLst>
              <a:ext uri="{FF2B5EF4-FFF2-40B4-BE49-F238E27FC236}">
                <a16:creationId xmlns:a16="http://schemas.microsoft.com/office/drawing/2014/main" id="{AA6E18AC-50F7-4334-81B0-BA345AE64027}"/>
              </a:ext>
            </a:extLst>
          </p:cNvPr>
          <p:cNvCxnSpPr/>
          <p:nvPr/>
        </p:nvCxnSpPr>
        <p:spPr>
          <a:xfrm flipH="1">
            <a:off x="6849540" y="3842516"/>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r Verbinder 144">
            <a:extLst>
              <a:ext uri="{FF2B5EF4-FFF2-40B4-BE49-F238E27FC236}">
                <a16:creationId xmlns:a16="http://schemas.microsoft.com/office/drawing/2014/main" id="{5B58B049-B405-4E56-84F1-24E918D6FE69}"/>
              </a:ext>
            </a:extLst>
          </p:cNvPr>
          <p:cNvCxnSpPr/>
          <p:nvPr/>
        </p:nvCxnSpPr>
        <p:spPr>
          <a:xfrm flipH="1">
            <a:off x="6849540" y="3054322"/>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r Verbinder 145">
            <a:extLst>
              <a:ext uri="{FF2B5EF4-FFF2-40B4-BE49-F238E27FC236}">
                <a16:creationId xmlns:a16="http://schemas.microsoft.com/office/drawing/2014/main" id="{054A5F0C-8EA5-4337-AAA6-BBCB4137D732}"/>
              </a:ext>
            </a:extLst>
          </p:cNvPr>
          <p:cNvCxnSpPr/>
          <p:nvPr/>
        </p:nvCxnSpPr>
        <p:spPr>
          <a:xfrm flipH="1">
            <a:off x="6849540" y="2863822"/>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id="{D12D6754-CACB-4143-ABC3-57B478DEBE93}"/>
              </a:ext>
            </a:extLst>
          </p:cNvPr>
          <p:cNvCxnSpPr/>
          <p:nvPr/>
        </p:nvCxnSpPr>
        <p:spPr>
          <a:xfrm flipH="1">
            <a:off x="6849540" y="2666178"/>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r Verbinder 147">
            <a:extLst>
              <a:ext uri="{FF2B5EF4-FFF2-40B4-BE49-F238E27FC236}">
                <a16:creationId xmlns:a16="http://schemas.microsoft.com/office/drawing/2014/main" id="{8587A59B-CC72-491B-AB70-4E6EA4D27724}"/>
              </a:ext>
            </a:extLst>
          </p:cNvPr>
          <p:cNvCxnSpPr/>
          <p:nvPr/>
        </p:nvCxnSpPr>
        <p:spPr>
          <a:xfrm flipH="1">
            <a:off x="6849540" y="2470916"/>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5661567E-BF59-4747-9658-7B61EE7533FC}"/>
              </a:ext>
            </a:extLst>
          </p:cNvPr>
          <p:cNvCxnSpPr/>
          <p:nvPr/>
        </p:nvCxnSpPr>
        <p:spPr>
          <a:xfrm flipH="1">
            <a:off x="6849540" y="2278034"/>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r Verbinder 149">
            <a:extLst>
              <a:ext uri="{FF2B5EF4-FFF2-40B4-BE49-F238E27FC236}">
                <a16:creationId xmlns:a16="http://schemas.microsoft.com/office/drawing/2014/main" id="{DD30F05C-6343-4A1D-B25D-94A3DD322122}"/>
              </a:ext>
            </a:extLst>
          </p:cNvPr>
          <p:cNvCxnSpPr/>
          <p:nvPr/>
        </p:nvCxnSpPr>
        <p:spPr>
          <a:xfrm flipH="1">
            <a:off x="6849540" y="2080390"/>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r Verbinder 150">
            <a:extLst>
              <a:ext uri="{FF2B5EF4-FFF2-40B4-BE49-F238E27FC236}">
                <a16:creationId xmlns:a16="http://schemas.microsoft.com/office/drawing/2014/main" id="{9491A632-84E5-4368-AD3E-FFE928FB43AD}"/>
              </a:ext>
            </a:extLst>
          </p:cNvPr>
          <p:cNvCxnSpPr/>
          <p:nvPr/>
        </p:nvCxnSpPr>
        <p:spPr>
          <a:xfrm flipH="1">
            <a:off x="6849540" y="1885127"/>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747F9CA7-7BDF-47C5-8EDD-AAAA6A308D82}"/>
              </a:ext>
            </a:extLst>
          </p:cNvPr>
          <p:cNvCxnSpPr>
            <a:cxnSpLocks/>
          </p:cNvCxnSpPr>
          <p:nvPr/>
        </p:nvCxnSpPr>
        <p:spPr>
          <a:xfrm rot="5400000" flipH="1">
            <a:off x="6878115" y="3869900"/>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r Verbinder 152">
            <a:extLst>
              <a:ext uri="{FF2B5EF4-FFF2-40B4-BE49-F238E27FC236}">
                <a16:creationId xmlns:a16="http://schemas.microsoft.com/office/drawing/2014/main" id="{901B5329-F51B-45CA-9EE4-B07FB7C72077}"/>
              </a:ext>
            </a:extLst>
          </p:cNvPr>
          <p:cNvCxnSpPr>
            <a:cxnSpLocks/>
          </p:cNvCxnSpPr>
          <p:nvPr/>
        </p:nvCxnSpPr>
        <p:spPr>
          <a:xfrm rot="5400000" flipH="1">
            <a:off x="7292455" y="3869900"/>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Gerader Verbinder 153">
            <a:extLst>
              <a:ext uri="{FF2B5EF4-FFF2-40B4-BE49-F238E27FC236}">
                <a16:creationId xmlns:a16="http://schemas.microsoft.com/office/drawing/2014/main" id="{4971F962-9839-42D8-9185-9D014AE80FC1}"/>
              </a:ext>
            </a:extLst>
          </p:cNvPr>
          <p:cNvCxnSpPr>
            <a:cxnSpLocks/>
          </p:cNvCxnSpPr>
          <p:nvPr/>
        </p:nvCxnSpPr>
        <p:spPr>
          <a:xfrm rot="5400000" flipH="1">
            <a:off x="7699650" y="3869900"/>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Gerader Verbinder 154">
            <a:extLst>
              <a:ext uri="{FF2B5EF4-FFF2-40B4-BE49-F238E27FC236}">
                <a16:creationId xmlns:a16="http://schemas.microsoft.com/office/drawing/2014/main" id="{B2EE31E0-D388-4226-B379-F6B91889CBA5}"/>
              </a:ext>
            </a:extLst>
          </p:cNvPr>
          <p:cNvCxnSpPr>
            <a:cxnSpLocks/>
          </p:cNvCxnSpPr>
          <p:nvPr/>
        </p:nvCxnSpPr>
        <p:spPr>
          <a:xfrm rot="5400000" flipH="1">
            <a:off x="8113986" y="3869900"/>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Gerader Verbinder 156">
            <a:extLst>
              <a:ext uri="{FF2B5EF4-FFF2-40B4-BE49-F238E27FC236}">
                <a16:creationId xmlns:a16="http://schemas.microsoft.com/office/drawing/2014/main" id="{15F86F3D-C63C-4472-881B-437A27CC3C69}"/>
              </a:ext>
            </a:extLst>
          </p:cNvPr>
          <p:cNvCxnSpPr>
            <a:cxnSpLocks/>
          </p:cNvCxnSpPr>
          <p:nvPr/>
        </p:nvCxnSpPr>
        <p:spPr>
          <a:xfrm rot="5400000" flipH="1">
            <a:off x="8521182" y="3869900"/>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r Verbinder 157">
            <a:extLst>
              <a:ext uri="{FF2B5EF4-FFF2-40B4-BE49-F238E27FC236}">
                <a16:creationId xmlns:a16="http://schemas.microsoft.com/office/drawing/2014/main" id="{D031DEE4-A362-4C50-9C3E-25A286CD6DE9}"/>
              </a:ext>
            </a:extLst>
          </p:cNvPr>
          <p:cNvCxnSpPr>
            <a:cxnSpLocks/>
          </p:cNvCxnSpPr>
          <p:nvPr/>
        </p:nvCxnSpPr>
        <p:spPr>
          <a:xfrm rot="5400000" flipH="1">
            <a:off x="8945043" y="3869900"/>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r Verbinder 158">
            <a:extLst>
              <a:ext uri="{FF2B5EF4-FFF2-40B4-BE49-F238E27FC236}">
                <a16:creationId xmlns:a16="http://schemas.microsoft.com/office/drawing/2014/main" id="{4865632A-6632-4021-B76E-9E98163DBAB0}"/>
              </a:ext>
            </a:extLst>
          </p:cNvPr>
          <p:cNvCxnSpPr>
            <a:cxnSpLocks/>
          </p:cNvCxnSpPr>
          <p:nvPr/>
        </p:nvCxnSpPr>
        <p:spPr>
          <a:xfrm rot="5400000" flipH="1">
            <a:off x="9345095" y="3869900"/>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Gerader Verbinder 159">
            <a:extLst>
              <a:ext uri="{FF2B5EF4-FFF2-40B4-BE49-F238E27FC236}">
                <a16:creationId xmlns:a16="http://schemas.microsoft.com/office/drawing/2014/main" id="{6446237C-8C06-4AE4-A9C6-2C218153B5E7}"/>
              </a:ext>
            </a:extLst>
          </p:cNvPr>
          <p:cNvCxnSpPr>
            <a:cxnSpLocks/>
          </p:cNvCxnSpPr>
          <p:nvPr/>
        </p:nvCxnSpPr>
        <p:spPr>
          <a:xfrm rot="5400000" flipH="1">
            <a:off x="9761816" y="3869900"/>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Gerader Verbinder 160">
            <a:extLst>
              <a:ext uri="{FF2B5EF4-FFF2-40B4-BE49-F238E27FC236}">
                <a16:creationId xmlns:a16="http://schemas.microsoft.com/office/drawing/2014/main" id="{24F4E454-F328-45C2-B271-253A4ACB2866}"/>
              </a:ext>
            </a:extLst>
          </p:cNvPr>
          <p:cNvCxnSpPr>
            <a:cxnSpLocks/>
          </p:cNvCxnSpPr>
          <p:nvPr/>
        </p:nvCxnSpPr>
        <p:spPr>
          <a:xfrm rot="5400000" flipH="1">
            <a:off x="10166631" y="386990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Gerader Verbinder 161">
            <a:extLst>
              <a:ext uri="{FF2B5EF4-FFF2-40B4-BE49-F238E27FC236}">
                <a16:creationId xmlns:a16="http://schemas.microsoft.com/office/drawing/2014/main" id="{8483477C-4AEC-4DC8-BAD0-16FDF8FA9463}"/>
              </a:ext>
            </a:extLst>
          </p:cNvPr>
          <p:cNvCxnSpPr>
            <a:cxnSpLocks/>
          </p:cNvCxnSpPr>
          <p:nvPr/>
        </p:nvCxnSpPr>
        <p:spPr>
          <a:xfrm rot="5400000" flipH="1">
            <a:off x="10583351" y="3869901"/>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DCC5B3B4-E039-4A15-AF20-22E5D38A54A5}"/>
              </a:ext>
            </a:extLst>
          </p:cNvPr>
          <p:cNvCxnSpPr>
            <a:cxnSpLocks/>
          </p:cNvCxnSpPr>
          <p:nvPr/>
        </p:nvCxnSpPr>
        <p:spPr>
          <a:xfrm rot="5400000" flipH="1">
            <a:off x="11016728" y="3869900"/>
            <a:ext cx="5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Textfeld 166">
            <a:extLst>
              <a:ext uri="{FF2B5EF4-FFF2-40B4-BE49-F238E27FC236}">
                <a16:creationId xmlns:a16="http://schemas.microsoft.com/office/drawing/2014/main" id="{709E0BED-2282-4C6D-B235-9033407A2220}"/>
              </a:ext>
            </a:extLst>
          </p:cNvPr>
          <p:cNvSpPr txBox="1"/>
          <p:nvPr/>
        </p:nvSpPr>
        <p:spPr>
          <a:xfrm>
            <a:off x="6775519" y="3854581"/>
            <a:ext cx="255198" cy="246221"/>
          </a:xfrm>
          <a:prstGeom prst="rect">
            <a:avLst/>
          </a:prstGeom>
          <a:noFill/>
        </p:spPr>
        <p:txBody>
          <a:bodyPr wrap="none" rtlCol="0">
            <a:spAutoFit/>
          </a:bodyPr>
          <a:lstStyle/>
          <a:p>
            <a:r>
              <a:rPr lang="de-DE" sz="1000"/>
              <a:t>0</a:t>
            </a:r>
          </a:p>
        </p:txBody>
      </p:sp>
      <p:sp>
        <p:nvSpPr>
          <p:cNvPr id="168" name="Textfeld 167">
            <a:extLst>
              <a:ext uri="{FF2B5EF4-FFF2-40B4-BE49-F238E27FC236}">
                <a16:creationId xmlns:a16="http://schemas.microsoft.com/office/drawing/2014/main" id="{B9939BD3-C222-41C7-8DE6-77911B00E119}"/>
              </a:ext>
            </a:extLst>
          </p:cNvPr>
          <p:cNvSpPr txBox="1"/>
          <p:nvPr/>
        </p:nvSpPr>
        <p:spPr>
          <a:xfrm>
            <a:off x="6657278" y="3718274"/>
            <a:ext cx="235568" cy="246221"/>
          </a:xfrm>
          <a:prstGeom prst="rect">
            <a:avLst/>
          </a:prstGeom>
          <a:noFill/>
        </p:spPr>
        <p:txBody>
          <a:bodyPr wrap="none" rIns="72000" rtlCol="0">
            <a:spAutoFit/>
          </a:bodyPr>
          <a:lstStyle/>
          <a:p>
            <a:pPr algn="r"/>
            <a:r>
              <a:rPr lang="de-DE" sz="1000"/>
              <a:t>0</a:t>
            </a:r>
          </a:p>
        </p:txBody>
      </p:sp>
      <p:sp>
        <p:nvSpPr>
          <p:cNvPr id="169" name="Textfeld 168">
            <a:extLst>
              <a:ext uri="{FF2B5EF4-FFF2-40B4-BE49-F238E27FC236}">
                <a16:creationId xmlns:a16="http://schemas.microsoft.com/office/drawing/2014/main" id="{F2707415-6E97-493A-BA69-B6908183F11C}"/>
              </a:ext>
            </a:extLst>
          </p:cNvPr>
          <p:cNvSpPr txBox="1"/>
          <p:nvPr/>
        </p:nvSpPr>
        <p:spPr>
          <a:xfrm>
            <a:off x="6587052" y="3519519"/>
            <a:ext cx="306100" cy="246221"/>
          </a:xfrm>
          <a:prstGeom prst="rect">
            <a:avLst/>
          </a:prstGeom>
          <a:noFill/>
        </p:spPr>
        <p:txBody>
          <a:bodyPr wrap="none" rIns="72000" rtlCol="0">
            <a:spAutoFit/>
          </a:bodyPr>
          <a:lstStyle/>
          <a:p>
            <a:pPr algn="r"/>
            <a:r>
              <a:rPr lang="de-DE" sz="1000"/>
              <a:t>10</a:t>
            </a:r>
          </a:p>
        </p:txBody>
      </p:sp>
      <p:sp>
        <p:nvSpPr>
          <p:cNvPr id="170" name="Textfeld 169">
            <a:extLst>
              <a:ext uri="{FF2B5EF4-FFF2-40B4-BE49-F238E27FC236}">
                <a16:creationId xmlns:a16="http://schemas.microsoft.com/office/drawing/2014/main" id="{5F1AEC7D-B0BA-4A1B-A618-CA8780498C21}"/>
              </a:ext>
            </a:extLst>
          </p:cNvPr>
          <p:cNvSpPr txBox="1"/>
          <p:nvPr/>
        </p:nvSpPr>
        <p:spPr>
          <a:xfrm>
            <a:off x="6587052" y="3323196"/>
            <a:ext cx="306100" cy="246221"/>
          </a:xfrm>
          <a:prstGeom prst="rect">
            <a:avLst/>
          </a:prstGeom>
          <a:noFill/>
        </p:spPr>
        <p:txBody>
          <a:bodyPr wrap="none" rIns="72000" rtlCol="0">
            <a:spAutoFit/>
          </a:bodyPr>
          <a:lstStyle/>
          <a:p>
            <a:pPr algn="r"/>
            <a:r>
              <a:rPr lang="de-DE" sz="1000"/>
              <a:t>20</a:t>
            </a:r>
          </a:p>
        </p:txBody>
      </p:sp>
      <p:sp>
        <p:nvSpPr>
          <p:cNvPr id="171" name="Textfeld 170">
            <a:extLst>
              <a:ext uri="{FF2B5EF4-FFF2-40B4-BE49-F238E27FC236}">
                <a16:creationId xmlns:a16="http://schemas.microsoft.com/office/drawing/2014/main" id="{6C21B27E-7685-4B25-A3D8-4FBFD3A2D0C8}"/>
              </a:ext>
            </a:extLst>
          </p:cNvPr>
          <p:cNvSpPr txBox="1"/>
          <p:nvPr/>
        </p:nvSpPr>
        <p:spPr>
          <a:xfrm>
            <a:off x="6586305" y="3125018"/>
            <a:ext cx="306100" cy="246221"/>
          </a:xfrm>
          <a:prstGeom prst="rect">
            <a:avLst/>
          </a:prstGeom>
          <a:noFill/>
        </p:spPr>
        <p:txBody>
          <a:bodyPr wrap="none" rIns="72000" rtlCol="0">
            <a:spAutoFit/>
          </a:bodyPr>
          <a:lstStyle/>
          <a:p>
            <a:pPr algn="r"/>
            <a:r>
              <a:rPr lang="de-DE" sz="1000"/>
              <a:t>30</a:t>
            </a:r>
          </a:p>
        </p:txBody>
      </p:sp>
      <p:sp>
        <p:nvSpPr>
          <p:cNvPr id="172" name="Textfeld 171">
            <a:extLst>
              <a:ext uri="{FF2B5EF4-FFF2-40B4-BE49-F238E27FC236}">
                <a16:creationId xmlns:a16="http://schemas.microsoft.com/office/drawing/2014/main" id="{6F49F046-25C8-4BA1-A497-BE4B56CDD647}"/>
              </a:ext>
            </a:extLst>
          </p:cNvPr>
          <p:cNvSpPr txBox="1"/>
          <p:nvPr/>
        </p:nvSpPr>
        <p:spPr>
          <a:xfrm>
            <a:off x="6586304" y="2928970"/>
            <a:ext cx="306100" cy="246221"/>
          </a:xfrm>
          <a:prstGeom prst="rect">
            <a:avLst/>
          </a:prstGeom>
          <a:noFill/>
        </p:spPr>
        <p:txBody>
          <a:bodyPr wrap="none" rIns="72000" rtlCol="0">
            <a:spAutoFit/>
          </a:bodyPr>
          <a:lstStyle/>
          <a:p>
            <a:pPr algn="r"/>
            <a:r>
              <a:rPr lang="de-DE" sz="1000"/>
              <a:t>40</a:t>
            </a:r>
          </a:p>
        </p:txBody>
      </p:sp>
      <p:sp>
        <p:nvSpPr>
          <p:cNvPr id="173" name="Textfeld 172">
            <a:extLst>
              <a:ext uri="{FF2B5EF4-FFF2-40B4-BE49-F238E27FC236}">
                <a16:creationId xmlns:a16="http://schemas.microsoft.com/office/drawing/2014/main" id="{176CF0EB-1BDA-4EE1-A93B-8623DFAF629B}"/>
              </a:ext>
            </a:extLst>
          </p:cNvPr>
          <p:cNvSpPr txBox="1"/>
          <p:nvPr/>
        </p:nvSpPr>
        <p:spPr>
          <a:xfrm>
            <a:off x="6586304" y="2740179"/>
            <a:ext cx="306100" cy="246221"/>
          </a:xfrm>
          <a:prstGeom prst="rect">
            <a:avLst/>
          </a:prstGeom>
          <a:noFill/>
        </p:spPr>
        <p:txBody>
          <a:bodyPr wrap="none" rIns="72000" rtlCol="0">
            <a:spAutoFit/>
          </a:bodyPr>
          <a:lstStyle/>
          <a:p>
            <a:pPr algn="r"/>
            <a:r>
              <a:rPr lang="de-DE" sz="1000"/>
              <a:t>50</a:t>
            </a:r>
          </a:p>
        </p:txBody>
      </p:sp>
      <p:sp>
        <p:nvSpPr>
          <p:cNvPr id="174" name="Textfeld 173">
            <a:extLst>
              <a:ext uri="{FF2B5EF4-FFF2-40B4-BE49-F238E27FC236}">
                <a16:creationId xmlns:a16="http://schemas.microsoft.com/office/drawing/2014/main" id="{5D11AB58-343F-4A3E-A0D3-4F7B955F57CD}"/>
              </a:ext>
            </a:extLst>
          </p:cNvPr>
          <p:cNvSpPr txBox="1"/>
          <p:nvPr/>
        </p:nvSpPr>
        <p:spPr>
          <a:xfrm>
            <a:off x="6586304" y="2540825"/>
            <a:ext cx="306100" cy="246221"/>
          </a:xfrm>
          <a:prstGeom prst="rect">
            <a:avLst/>
          </a:prstGeom>
          <a:noFill/>
        </p:spPr>
        <p:txBody>
          <a:bodyPr wrap="none" rIns="72000" rtlCol="0">
            <a:spAutoFit/>
          </a:bodyPr>
          <a:lstStyle/>
          <a:p>
            <a:pPr algn="r"/>
            <a:r>
              <a:rPr lang="de-DE" sz="1000"/>
              <a:t>60</a:t>
            </a:r>
          </a:p>
        </p:txBody>
      </p:sp>
      <p:sp>
        <p:nvSpPr>
          <p:cNvPr id="175" name="Textfeld 174">
            <a:extLst>
              <a:ext uri="{FF2B5EF4-FFF2-40B4-BE49-F238E27FC236}">
                <a16:creationId xmlns:a16="http://schemas.microsoft.com/office/drawing/2014/main" id="{02BAD0E3-BC9D-4D42-936A-EABDE75E0C46}"/>
              </a:ext>
            </a:extLst>
          </p:cNvPr>
          <p:cNvSpPr txBox="1"/>
          <p:nvPr/>
        </p:nvSpPr>
        <p:spPr>
          <a:xfrm>
            <a:off x="6586304" y="2345562"/>
            <a:ext cx="306100" cy="246221"/>
          </a:xfrm>
          <a:prstGeom prst="rect">
            <a:avLst/>
          </a:prstGeom>
          <a:noFill/>
        </p:spPr>
        <p:txBody>
          <a:bodyPr wrap="none" rIns="72000" rtlCol="0">
            <a:spAutoFit/>
          </a:bodyPr>
          <a:lstStyle/>
          <a:p>
            <a:pPr algn="r"/>
            <a:r>
              <a:rPr lang="de-DE" sz="1000"/>
              <a:t>70</a:t>
            </a:r>
          </a:p>
        </p:txBody>
      </p:sp>
      <p:sp>
        <p:nvSpPr>
          <p:cNvPr id="176" name="Textfeld 175">
            <a:extLst>
              <a:ext uri="{FF2B5EF4-FFF2-40B4-BE49-F238E27FC236}">
                <a16:creationId xmlns:a16="http://schemas.microsoft.com/office/drawing/2014/main" id="{F88C6806-B924-4217-80A7-63690B0731A9}"/>
              </a:ext>
            </a:extLst>
          </p:cNvPr>
          <p:cNvSpPr txBox="1"/>
          <p:nvPr/>
        </p:nvSpPr>
        <p:spPr>
          <a:xfrm>
            <a:off x="6586304" y="2154506"/>
            <a:ext cx="306100" cy="246221"/>
          </a:xfrm>
          <a:prstGeom prst="rect">
            <a:avLst/>
          </a:prstGeom>
          <a:noFill/>
        </p:spPr>
        <p:txBody>
          <a:bodyPr wrap="none" rIns="72000" rtlCol="0">
            <a:spAutoFit/>
          </a:bodyPr>
          <a:lstStyle/>
          <a:p>
            <a:pPr algn="r"/>
            <a:r>
              <a:rPr lang="de-DE" sz="1000"/>
              <a:t>80</a:t>
            </a:r>
          </a:p>
        </p:txBody>
      </p:sp>
      <p:sp>
        <p:nvSpPr>
          <p:cNvPr id="177" name="Textfeld 176">
            <a:extLst>
              <a:ext uri="{FF2B5EF4-FFF2-40B4-BE49-F238E27FC236}">
                <a16:creationId xmlns:a16="http://schemas.microsoft.com/office/drawing/2014/main" id="{8C63A9FF-9BE1-4654-A8AA-56DE633D213B}"/>
              </a:ext>
            </a:extLst>
          </p:cNvPr>
          <p:cNvSpPr txBox="1"/>
          <p:nvPr/>
        </p:nvSpPr>
        <p:spPr>
          <a:xfrm>
            <a:off x="6586304" y="1956995"/>
            <a:ext cx="306100" cy="246221"/>
          </a:xfrm>
          <a:prstGeom prst="rect">
            <a:avLst/>
          </a:prstGeom>
          <a:noFill/>
        </p:spPr>
        <p:txBody>
          <a:bodyPr wrap="none" rIns="72000" rtlCol="0">
            <a:spAutoFit/>
          </a:bodyPr>
          <a:lstStyle/>
          <a:p>
            <a:pPr algn="r"/>
            <a:r>
              <a:rPr lang="de-DE" sz="1000"/>
              <a:t>90</a:t>
            </a:r>
          </a:p>
        </p:txBody>
      </p:sp>
      <p:sp>
        <p:nvSpPr>
          <p:cNvPr id="178" name="Textfeld 177">
            <a:extLst>
              <a:ext uri="{FF2B5EF4-FFF2-40B4-BE49-F238E27FC236}">
                <a16:creationId xmlns:a16="http://schemas.microsoft.com/office/drawing/2014/main" id="{20120073-716D-48BA-A1D6-D4FC989464A8}"/>
              </a:ext>
            </a:extLst>
          </p:cNvPr>
          <p:cNvSpPr txBox="1"/>
          <p:nvPr/>
        </p:nvSpPr>
        <p:spPr>
          <a:xfrm>
            <a:off x="6514581" y="1761455"/>
            <a:ext cx="376632" cy="246221"/>
          </a:xfrm>
          <a:prstGeom prst="rect">
            <a:avLst/>
          </a:prstGeom>
          <a:noFill/>
        </p:spPr>
        <p:txBody>
          <a:bodyPr wrap="none" rIns="72000" rtlCol="0">
            <a:spAutoFit/>
          </a:bodyPr>
          <a:lstStyle/>
          <a:p>
            <a:pPr algn="r"/>
            <a:r>
              <a:rPr lang="de-DE" sz="1000"/>
              <a:t>100</a:t>
            </a:r>
          </a:p>
        </p:txBody>
      </p:sp>
      <p:sp>
        <p:nvSpPr>
          <p:cNvPr id="179" name="Textfeld 178">
            <a:extLst>
              <a:ext uri="{FF2B5EF4-FFF2-40B4-BE49-F238E27FC236}">
                <a16:creationId xmlns:a16="http://schemas.microsoft.com/office/drawing/2014/main" id="{3C6ACE96-6E4E-4BAB-A239-A1EF8D892AB0}"/>
              </a:ext>
            </a:extLst>
          </p:cNvPr>
          <p:cNvSpPr txBox="1"/>
          <p:nvPr/>
        </p:nvSpPr>
        <p:spPr>
          <a:xfrm>
            <a:off x="7194622" y="3854482"/>
            <a:ext cx="255198" cy="246221"/>
          </a:xfrm>
          <a:prstGeom prst="rect">
            <a:avLst/>
          </a:prstGeom>
          <a:noFill/>
        </p:spPr>
        <p:txBody>
          <a:bodyPr wrap="none" rtlCol="0">
            <a:spAutoFit/>
          </a:bodyPr>
          <a:lstStyle/>
          <a:p>
            <a:r>
              <a:rPr lang="de-DE" sz="1000"/>
              <a:t>2</a:t>
            </a:r>
          </a:p>
        </p:txBody>
      </p:sp>
      <p:sp>
        <p:nvSpPr>
          <p:cNvPr id="180" name="Textfeld 179">
            <a:extLst>
              <a:ext uri="{FF2B5EF4-FFF2-40B4-BE49-F238E27FC236}">
                <a16:creationId xmlns:a16="http://schemas.microsoft.com/office/drawing/2014/main" id="{70FA4639-0EA5-4479-8D1D-052547E9906D}"/>
              </a:ext>
            </a:extLst>
          </p:cNvPr>
          <p:cNvSpPr txBox="1"/>
          <p:nvPr/>
        </p:nvSpPr>
        <p:spPr>
          <a:xfrm>
            <a:off x="7601562" y="3854482"/>
            <a:ext cx="255198" cy="246221"/>
          </a:xfrm>
          <a:prstGeom prst="rect">
            <a:avLst/>
          </a:prstGeom>
          <a:noFill/>
        </p:spPr>
        <p:txBody>
          <a:bodyPr wrap="none" rtlCol="0">
            <a:spAutoFit/>
          </a:bodyPr>
          <a:lstStyle/>
          <a:p>
            <a:r>
              <a:rPr lang="de-DE" sz="1000"/>
              <a:t>4</a:t>
            </a:r>
          </a:p>
        </p:txBody>
      </p:sp>
      <p:sp>
        <p:nvSpPr>
          <p:cNvPr id="181" name="Textfeld 180">
            <a:extLst>
              <a:ext uri="{FF2B5EF4-FFF2-40B4-BE49-F238E27FC236}">
                <a16:creationId xmlns:a16="http://schemas.microsoft.com/office/drawing/2014/main" id="{0FD203DB-CC14-4185-8FC0-2AEB3EB3EF72}"/>
              </a:ext>
            </a:extLst>
          </p:cNvPr>
          <p:cNvSpPr txBox="1"/>
          <p:nvPr/>
        </p:nvSpPr>
        <p:spPr>
          <a:xfrm>
            <a:off x="8015899" y="3854482"/>
            <a:ext cx="255198" cy="246221"/>
          </a:xfrm>
          <a:prstGeom prst="rect">
            <a:avLst/>
          </a:prstGeom>
          <a:noFill/>
        </p:spPr>
        <p:txBody>
          <a:bodyPr wrap="none" rtlCol="0">
            <a:spAutoFit/>
          </a:bodyPr>
          <a:lstStyle/>
          <a:p>
            <a:r>
              <a:rPr lang="de-DE" sz="1000"/>
              <a:t>6</a:t>
            </a:r>
          </a:p>
        </p:txBody>
      </p:sp>
      <p:sp>
        <p:nvSpPr>
          <p:cNvPr id="182" name="Textfeld 181">
            <a:extLst>
              <a:ext uri="{FF2B5EF4-FFF2-40B4-BE49-F238E27FC236}">
                <a16:creationId xmlns:a16="http://schemas.microsoft.com/office/drawing/2014/main" id="{6D7B9FDF-983B-4906-A530-05E9F09889EB}"/>
              </a:ext>
            </a:extLst>
          </p:cNvPr>
          <p:cNvSpPr txBox="1"/>
          <p:nvPr/>
        </p:nvSpPr>
        <p:spPr>
          <a:xfrm>
            <a:off x="8423938" y="3854482"/>
            <a:ext cx="255198" cy="246221"/>
          </a:xfrm>
          <a:prstGeom prst="rect">
            <a:avLst/>
          </a:prstGeom>
          <a:noFill/>
        </p:spPr>
        <p:txBody>
          <a:bodyPr wrap="none" rtlCol="0">
            <a:spAutoFit/>
          </a:bodyPr>
          <a:lstStyle/>
          <a:p>
            <a:r>
              <a:rPr lang="de-DE" sz="1000"/>
              <a:t>8</a:t>
            </a:r>
          </a:p>
        </p:txBody>
      </p:sp>
      <p:sp>
        <p:nvSpPr>
          <p:cNvPr id="183" name="Textfeld 182">
            <a:extLst>
              <a:ext uri="{FF2B5EF4-FFF2-40B4-BE49-F238E27FC236}">
                <a16:creationId xmlns:a16="http://schemas.microsoft.com/office/drawing/2014/main" id="{32CFCE85-22C6-4959-B5C9-3572E3D54FBA}"/>
              </a:ext>
            </a:extLst>
          </p:cNvPr>
          <p:cNvSpPr txBox="1"/>
          <p:nvPr/>
        </p:nvSpPr>
        <p:spPr>
          <a:xfrm>
            <a:off x="8811312" y="3853351"/>
            <a:ext cx="325730" cy="246221"/>
          </a:xfrm>
          <a:prstGeom prst="rect">
            <a:avLst/>
          </a:prstGeom>
          <a:noFill/>
        </p:spPr>
        <p:txBody>
          <a:bodyPr wrap="none" rtlCol="0">
            <a:spAutoFit/>
          </a:bodyPr>
          <a:lstStyle/>
          <a:p>
            <a:r>
              <a:rPr lang="de-DE" sz="1000"/>
              <a:t>10</a:t>
            </a:r>
          </a:p>
        </p:txBody>
      </p:sp>
      <p:sp>
        <p:nvSpPr>
          <p:cNvPr id="184" name="Textfeld 183">
            <a:extLst>
              <a:ext uri="{FF2B5EF4-FFF2-40B4-BE49-F238E27FC236}">
                <a16:creationId xmlns:a16="http://schemas.microsoft.com/office/drawing/2014/main" id="{F70BA1FA-62DE-4CC7-9704-4F91AA0AC0C5}"/>
              </a:ext>
            </a:extLst>
          </p:cNvPr>
          <p:cNvSpPr txBox="1"/>
          <p:nvPr/>
        </p:nvSpPr>
        <p:spPr>
          <a:xfrm>
            <a:off x="9211059" y="3853231"/>
            <a:ext cx="325730" cy="246221"/>
          </a:xfrm>
          <a:prstGeom prst="rect">
            <a:avLst/>
          </a:prstGeom>
          <a:noFill/>
        </p:spPr>
        <p:txBody>
          <a:bodyPr wrap="none" rtlCol="0">
            <a:spAutoFit/>
          </a:bodyPr>
          <a:lstStyle/>
          <a:p>
            <a:r>
              <a:rPr lang="de-DE" sz="1000"/>
              <a:t>12</a:t>
            </a:r>
          </a:p>
        </p:txBody>
      </p:sp>
      <p:sp>
        <p:nvSpPr>
          <p:cNvPr id="185" name="Textfeld 184">
            <a:extLst>
              <a:ext uri="{FF2B5EF4-FFF2-40B4-BE49-F238E27FC236}">
                <a16:creationId xmlns:a16="http://schemas.microsoft.com/office/drawing/2014/main" id="{5E0B04E8-9E7E-4BAA-93F5-F5FAA3E4A338}"/>
              </a:ext>
            </a:extLst>
          </p:cNvPr>
          <p:cNvSpPr txBox="1"/>
          <p:nvPr/>
        </p:nvSpPr>
        <p:spPr>
          <a:xfrm>
            <a:off x="9628637" y="3854422"/>
            <a:ext cx="325730" cy="246221"/>
          </a:xfrm>
          <a:prstGeom prst="rect">
            <a:avLst/>
          </a:prstGeom>
          <a:noFill/>
        </p:spPr>
        <p:txBody>
          <a:bodyPr wrap="none" rtlCol="0">
            <a:spAutoFit/>
          </a:bodyPr>
          <a:lstStyle/>
          <a:p>
            <a:r>
              <a:rPr lang="de-DE" sz="1000"/>
              <a:t>14</a:t>
            </a:r>
          </a:p>
        </p:txBody>
      </p:sp>
      <p:sp>
        <p:nvSpPr>
          <p:cNvPr id="186" name="Textfeld 185">
            <a:extLst>
              <a:ext uri="{FF2B5EF4-FFF2-40B4-BE49-F238E27FC236}">
                <a16:creationId xmlns:a16="http://schemas.microsoft.com/office/drawing/2014/main" id="{6F95E9C4-CD1D-4D63-82EA-45F59BB77AFC}"/>
              </a:ext>
            </a:extLst>
          </p:cNvPr>
          <p:cNvSpPr txBox="1"/>
          <p:nvPr/>
        </p:nvSpPr>
        <p:spPr>
          <a:xfrm>
            <a:off x="10032342" y="3853233"/>
            <a:ext cx="325730" cy="246221"/>
          </a:xfrm>
          <a:prstGeom prst="rect">
            <a:avLst/>
          </a:prstGeom>
          <a:noFill/>
        </p:spPr>
        <p:txBody>
          <a:bodyPr wrap="none" rtlCol="0">
            <a:spAutoFit/>
          </a:bodyPr>
          <a:lstStyle/>
          <a:p>
            <a:r>
              <a:rPr lang="de-DE" sz="1000"/>
              <a:t>16</a:t>
            </a:r>
          </a:p>
        </p:txBody>
      </p:sp>
      <p:sp>
        <p:nvSpPr>
          <p:cNvPr id="187" name="Textfeld 186">
            <a:extLst>
              <a:ext uri="{FF2B5EF4-FFF2-40B4-BE49-F238E27FC236}">
                <a16:creationId xmlns:a16="http://schemas.microsoft.com/office/drawing/2014/main" id="{94B05914-A66E-4AE0-8FF7-9372C6572DC3}"/>
              </a:ext>
            </a:extLst>
          </p:cNvPr>
          <p:cNvSpPr txBox="1"/>
          <p:nvPr/>
        </p:nvSpPr>
        <p:spPr>
          <a:xfrm>
            <a:off x="10449715" y="3853294"/>
            <a:ext cx="325730" cy="246221"/>
          </a:xfrm>
          <a:prstGeom prst="rect">
            <a:avLst/>
          </a:prstGeom>
          <a:noFill/>
        </p:spPr>
        <p:txBody>
          <a:bodyPr wrap="none" rtlCol="0">
            <a:spAutoFit/>
          </a:bodyPr>
          <a:lstStyle/>
          <a:p>
            <a:r>
              <a:rPr lang="de-DE" sz="1000"/>
              <a:t>18</a:t>
            </a:r>
          </a:p>
        </p:txBody>
      </p:sp>
      <p:sp>
        <p:nvSpPr>
          <p:cNvPr id="188" name="Textfeld 187">
            <a:extLst>
              <a:ext uri="{FF2B5EF4-FFF2-40B4-BE49-F238E27FC236}">
                <a16:creationId xmlns:a16="http://schemas.microsoft.com/office/drawing/2014/main" id="{AB5F4AB5-009E-48F5-A1FD-21F5C7EF16DC}"/>
              </a:ext>
            </a:extLst>
          </p:cNvPr>
          <p:cNvSpPr txBox="1"/>
          <p:nvPr/>
        </p:nvSpPr>
        <p:spPr>
          <a:xfrm>
            <a:off x="10883103" y="3853416"/>
            <a:ext cx="325730" cy="246221"/>
          </a:xfrm>
          <a:prstGeom prst="rect">
            <a:avLst/>
          </a:prstGeom>
          <a:noFill/>
        </p:spPr>
        <p:txBody>
          <a:bodyPr wrap="none" rtlCol="0">
            <a:spAutoFit/>
          </a:bodyPr>
          <a:lstStyle/>
          <a:p>
            <a:r>
              <a:rPr lang="de-DE" sz="1000"/>
              <a:t>20</a:t>
            </a:r>
          </a:p>
        </p:txBody>
      </p:sp>
      <p:sp>
        <p:nvSpPr>
          <p:cNvPr id="193" name="Textfeld 192">
            <a:extLst>
              <a:ext uri="{FF2B5EF4-FFF2-40B4-BE49-F238E27FC236}">
                <a16:creationId xmlns:a16="http://schemas.microsoft.com/office/drawing/2014/main" id="{344A391C-40E6-4B3A-8C6E-90D5B207371F}"/>
              </a:ext>
            </a:extLst>
          </p:cNvPr>
          <p:cNvSpPr txBox="1"/>
          <p:nvPr/>
        </p:nvSpPr>
        <p:spPr>
          <a:xfrm>
            <a:off x="7639851" y="4084345"/>
            <a:ext cx="2476512" cy="276999"/>
          </a:xfrm>
          <a:prstGeom prst="rect">
            <a:avLst/>
          </a:prstGeom>
          <a:noFill/>
        </p:spPr>
        <p:txBody>
          <a:bodyPr wrap="none" rtlCol="0">
            <a:spAutoFit/>
          </a:bodyPr>
          <a:lstStyle/>
          <a:p>
            <a:pPr algn="ctr"/>
            <a:r>
              <a:rPr lang="de-DE" sz="1200" b="1" err="1"/>
              <a:t>Months</a:t>
            </a:r>
            <a:r>
              <a:rPr lang="de-DE" sz="1200" b="1"/>
              <a:t> </a:t>
            </a:r>
            <a:r>
              <a:rPr lang="de-DE" sz="1200" b="1" err="1"/>
              <a:t>from</a:t>
            </a:r>
            <a:r>
              <a:rPr lang="de-DE" sz="1200" b="1"/>
              <a:t> Start </a:t>
            </a:r>
            <a:r>
              <a:rPr lang="de-DE" sz="1200" b="1" err="1"/>
              <a:t>of</a:t>
            </a:r>
            <a:r>
              <a:rPr lang="de-DE" sz="1200" b="1"/>
              <a:t> Treatment</a:t>
            </a:r>
          </a:p>
        </p:txBody>
      </p:sp>
      <p:graphicFrame>
        <p:nvGraphicFramePr>
          <p:cNvPr id="194" name="Tabelle 75">
            <a:extLst>
              <a:ext uri="{FF2B5EF4-FFF2-40B4-BE49-F238E27FC236}">
                <a16:creationId xmlns:a16="http://schemas.microsoft.com/office/drawing/2014/main" id="{278FF0A1-6330-44B1-8850-F727401A303C}"/>
              </a:ext>
            </a:extLst>
          </p:cNvPr>
          <p:cNvGraphicFramePr>
            <a:graphicFrameLocks noGrp="1"/>
          </p:cNvGraphicFramePr>
          <p:nvPr>
            <p:extLst>
              <p:ext uri="{D42A27DB-BD31-4B8C-83A1-F6EECF244321}">
                <p14:modId xmlns:p14="http://schemas.microsoft.com/office/powerpoint/2010/main" val="509389528"/>
              </p:ext>
            </p:extLst>
          </p:nvPr>
        </p:nvGraphicFramePr>
        <p:xfrm>
          <a:off x="6244663" y="4419268"/>
          <a:ext cx="5024417" cy="487680"/>
        </p:xfrm>
        <a:graphic>
          <a:graphicData uri="http://schemas.openxmlformats.org/drawingml/2006/table">
            <a:tbl>
              <a:tblPr firstRow="1" bandRow="1">
                <a:tableStyleId>{5C22544A-7EE6-4342-B048-85BDC9FD1C3A}</a:tableStyleId>
              </a:tblPr>
              <a:tblGrid>
                <a:gridCol w="452850">
                  <a:extLst>
                    <a:ext uri="{9D8B030D-6E8A-4147-A177-3AD203B41FA5}">
                      <a16:colId xmlns:a16="http://schemas.microsoft.com/office/drawing/2014/main" val="2767331353"/>
                    </a:ext>
                  </a:extLst>
                </a:gridCol>
                <a:gridCol w="415597">
                  <a:extLst>
                    <a:ext uri="{9D8B030D-6E8A-4147-A177-3AD203B41FA5}">
                      <a16:colId xmlns:a16="http://schemas.microsoft.com/office/drawing/2014/main" val="1385243284"/>
                    </a:ext>
                  </a:extLst>
                </a:gridCol>
                <a:gridCol w="415597">
                  <a:extLst>
                    <a:ext uri="{9D8B030D-6E8A-4147-A177-3AD203B41FA5}">
                      <a16:colId xmlns:a16="http://schemas.microsoft.com/office/drawing/2014/main" val="4079152318"/>
                    </a:ext>
                  </a:extLst>
                </a:gridCol>
                <a:gridCol w="415597">
                  <a:extLst>
                    <a:ext uri="{9D8B030D-6E8A-4147-A177-3AD203B41FA5}">
                      <a16:colId xmlns:a16="http://schemas.microsoft.com/office/drawing/2014/main" val="4162256464"/>
                    </a:ext>
                  </a:extLst>
                </a:gridCol>
                <a:gridCol w="415597">
                  <a:extLst>
                    <a:ext uri="{9D8B030D-6E8A-4147-A177-3AD203B41FA5}">
                      <a16:colId xmlns:a16="http://schemas.microsoft.com/office/drawing/2014/main" val="1524962456"/>
                    </a:ext>
                  </a:extLst>
                </a:gridCol>
                <a:gridCol w="415597">
                  <a:extLst>
                    <a:ext uri="{9D8B030D-6E8A-4147-A177-3AD203B41FA5}">
                      <a16:colId xmlns:a16="http://schemas.microsoft.com/office/drawing/2014/main" val="3728081341"/>
                    </a:ext>
                  </a:extLst>
                </a:gridCol>
                <a:gridCol w="415597">
                  <a:extLst>
                    <a:ext uri="{9D8B030D-6E8A-4147-A177-3AD203B41FA5}">
                      <a16:colId xmlns:a16="http://schemas.microsoft.com/office/drawing/2014/main" val="2064429962"/>
                    </a:ext>
                  </a:extLst>
                </a:gridCol>
                <a:gridCol w="415597">
                  <a:extLst>
                    <a:ext uri="{9D8B030D-6E8A-4147-A177-3AD203B41FA5}">
                      <a16:colId xmlns:a16="http://schemas.microsoft.com/office/drawing/2014/main" val="1496987883"/>
                    </a:ext>
                  </a:extLst>
                </a:gridCol>
                <a:gridCol w="415597">
                  <a:extLst>
                    <a:ext uri="{9D8B030D-6E8A-4147-A177-3AD203B41FA5}">
                      <a16:colId xmlns:a16="http://schemas.microsoft.com/office/drawing/2014/main" val="375859761"/>
                    </a:ext>
                  </a:extLst>
                </a:gridCol>
                <a:gridCol w="415597">
                  <a:extLst>
                    <a:ext uri="{9D8B030D-6E8A-4147-A177-3AD203B41FA5}">
                      <a16:colId xmlns:a16="http://schemas.microsoft.com/office/drawing/2014/main" val="1548230256"/>
                    </a:ext>
                  </a:extLst>
                </a:gridCol>
                <a:gridCol w="415597">
                  <a:extLst>
                    <a:ext uri="{9D8B030D-6E8A-4147-A177-3AD203B41FA5}">
                      <a16:colId xmlns:a16="http://schemas.microsoft.com/office/drawing/2014/main" val="3673663457"/>
                    </a:ext>
                  </a:extLst>
                </a:gridCol>
                <a:gridCol w="415597">
                  <a:extLst>
                    <a:ext uri="{9D8B030D-6E8A-4147-A177-3AD203B41FA5}">
                      <a16:colId xmlns:a16="http://schemas.microsoft.com/office/drawing/2014/main" val="264012028"/>
                    </a:ext>
                  </a:extLst>
                </a:gridCol>
              </a:tblGrid>
              <a:tr h="0">
                <a:tc gridSpan="12">
                  <a:txBody>
                    <a:bodyPr/>
                    <a:lstStyle/>
                    <a:p>
                      <a:r>
                        <a:rPr lang="de-DE" sz="1000" err="1"/>
                        <a:t>Number</a:t>
                      </a:r>
                      <a:r>
                        <a:rPr lang="de-DE" sz="1000"/>
                        <a:t> at </a:t>
                      </a:r>
                      <a:r>
                        <a:rPr lang="de-DE" sz="1000" err="1"/>
                        <a:t>risk</a:t>
                      </a:r>
                      <a:endParaRPr lang="de-DE" sz="1000"/>
                    </a:p>
                  </a:txBody>
                  <a:tcPr marL="72000" marR="18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629964692"/>
                  </a:ext>
                </a:extLst>
              </a:tr>
              <a:tr h="0">
                <a:tc>
                  <a:txBody>
                    <a:bodyPr/>
                    <a:lstStyle/>
                    <a:p>
                      <a:endParaRPr lang="de-DE" sz="1000"/>
                    </a:p>
                  </a:txBody>
                  <a:tcPr marL="18000" marR="18000" anchor="ctr"/>
                </a:tc>
                <a:tc>
                  <a:txBody>
                    <a:bodyPr/>
                    <a:lstStyle/>
                    <a:p>
                      <a:pPr algn="ctr"/>
                      <a:r>
                        <a:rPr lang="de-DE" sz="1000"/>
                        <a:t>108</a:t>
                      </a:r>
                    </a:p>
                  </a:txBody>
                  <a:tcPr marL="18000" marR="18000" anchor="ctr"/>
                </a:tc>
                <a:tc>
                  <a:txBody>
                    <a:bodyPr/>
                    <a:lstStyle/>
                    <a:p>
                      <a:pPr algn="ctr"/>
                      <a:r>
                        <a:rPr lang="de-DE" sz="1000"/>
                        <a:t>86</a:t>
                      </a:r>
                    </a:p>
                  </a:txBody>
                  <a:tcPr marL="18000" marR="18000" anchor="ctr"/>
                </a:tc>
                <a:tc>
                  <a:txBody>
                    <a:bodyPr/>
                    <a:lstStyle/>
                    <a:p>
                      <a:pPr algn="ctr"/>
                      <a:r>
                        <a:rPr lang="de-DE" sz="1000"/>
                        <a:t>68</a:t>
                      </a:r>
                    </a:p>
                  </a:txBody>
                  <a:tcPr marL="18000" marR="18000" anchor="ctr"/>
                </a:tc>
                <a:tc>
                  <a:txBody>
                    <a:bodyPr/>
                    <a:lstStyle/>
                    <a:p>
                      <a:pPr algn="ctr"/>
                      <a:r>
                        <a:rPr lang="de-DE" sz="1000"/>
                        <a:t>49</a:t>
                      </a:r>
                    </a:p>
                  </a:txBody>
                  <a:tcPr marL="18000" marR="18000" anchor="ctr"/>
                </a:tc>
                <a:tc>
                  <a:txBody>
                    <a:bodyPr/>
                    <a:lstStyle/>
                    <a:p>
                      <a:pPr algn="ctr"/>
                      <a:r>
                        <a:rPr lang="de-DE" sz="1000"/>
                        <a:t>40</a:t>
                      </a:r>
                    </a:p>
                  </a:txBody>
                  <a:tcPr marL="18000" marR="18000" anchor="ctr"/>
                </a:tc>
                <a:tc>
                  <a:txBody>
                    <a:bodyPr/>
                    <a:lstStyle/>
                    <a:p>
                      <a:pPr algn="ctr"/>
                      <a:r>
                        <a:rPr lang="de-DE" sz="1000"/>
                        <a:t>27</a:t>
                      </a:r>
                    </a:p>
                  </a:txBody>
                  <a:tcPr marL="18000" marR="18000" anchor="ctr"/>
                </a:tc>
                <a:tc>
                  <a:txBody>
                    <a:bodyPr/>
                    <a:lstStyle/>
                    <a:p>
                      <a:pPr algn="ctr"/>
                      <a:r>
                        <a:rPr lang="de-DE" sz="1000"/>
                        <a:t>14</a:t>
                      </a:r>
                    </a:p>
                  </a:txBody>
                  <a:tcPr marL="18000" marR="18000" anchor="ctr"/>
                </a:tc>
                <a:tc>
                  <a:txBody>
                    <a:bodyPr/>
                    <a:lstStyle/>
                    <a:p>
                      <a:pPr algn="ctr"/>
                      <a:r>
                        <a:rPr lang="de-DE" sz="1000"/>
                        <a:t>8</a:t>
                      </a:r>
                    </a:p>
                  </a:txBody>
                  <a:tcPr marL="18000" marR="18000" anchor="ctr"/>
                </a:tc>
                <a:tc>
                  <a:txBody>
                    <a:bodyPr/>
                    <a:lstStyle/>
                    <a:p>
                      <a:pPr algn="ctr"/>
                      <a:r>
                        <a:rPr lang="de-DE" sz="1000"/>
                        <a:t>6</a:t>
                      </a:r>
                    </a:p>
                  </a:txBody>
                  <a:tcPr marL="18000" marR="18000" anchor="ctr"/>
                </a:tc>
                <a:tc>
                  <a:txBody>
                    <a:bodyPr/>
                    <a:lstStyle/>
                    <a:p>
                      <a:pPr algn="ctr"/>
                      <a:r>
                        <a:rPr lang="de-DE" sz="1000"/>
                        <a:t>2</a:t>
                      </a:r>
                    </a:p>
                  </a:txBody>
                  <a:tcPr marL="18000" marR="18000" anchor="ctr"/>
                </a:tc>
                <a:tc>
                  <a:txBody>
                    <a:bodyPr/>
                    <a:lstStyle/>
                    <a:p>
                      <a:pPr algn="ctr"/>
                      <a:r>
                        <a:rPr lang="de-DE" sz="1000"/>
                        <a:t>0</a:t>
                      </a:r>
                    </a:p>
                  </a:txBody>
                  <a:tcPr marL="18000" marR="18000" anchor="ctr"/>
                </a:tc>
                <a:extLst>
                  <a:ext uri="{0D108BD9-81ED-4DB2-BD59-A6C34878D82A}">
                    <a16:rowId xmlns:a16="http://schemas.microsoft.com/office/drawing/2014/main" val="1025588827"/>
                  </a:ext>
                </a:extLst>
              </a:tr>
            </a:tbl>
          </a:graphicData>
        </a:graphic>
      </p:graphicFrame>
      <p:pic>
        <p:nvPicPr>
          <p:cNvPr id="198" name="Grafik 197">
            <a:extLst>
              <a:ext uri="{FF2B5EF4-FFF2-40B4-BE49-F238E27FC236}">
                <a16:creationId xmlns:a16="http://schemas.microsoft.com/office/drawing/2014/main" id="{3B894EA2-D0F5-4836-898F-4528FD0FBB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7279" y="1873527"/>
            <a:ext cx="4007739" cy="918972"/>
          </a:xfrm>
          <a:prstGeom prst="rect">
            <a:avLst/>
          </a:prstGeom>
        </p:spPr>
      </p:pic>
      <p:pic>
        <p:nvPicPr>
          <p:cNvPr id="202" name="Grafik 201">
            <a:extLst>
              <a:ext uri="{FF2B5EF4-FFF2-40B4-BE49-F238E27FC236}">
                <a16:creationId xmlns:a16="http://schemas.microsoft.com/office/drawing/2014/main" id="{7542EECC-C6F1-46AF-AA62-DC155AD4B3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4084" y="1875853"/>
            <a:ext cx="4033266" cy="1250823"/>
          </a:xfrm>
          <a:prstGeom prst="rect">
            <a:avLst/>
          </a:prstGeom>
        </p:spPr>
      </p:pic>
      <p:cxnSp>
        <p:nvCxnSpPr>
          <p:cNvPr id="204" name="Gerader Verbinder 203">
            <a:extLst>
              <a:ext uri="{FF2B5EF4-FFF2-40B4-BE49-F238E27FC236}">
                <a16:creationId xmlns:a16="http://schemas.microsoft.com/office/drawing/2014/main" id="{49DCDE7B-BBD8-4478-8A28-9FFBC4CFC043}"/>
              </a:ext>
            </a:extLst>
          </p:cNvPr>
          <p:cNvCxnSpPr>
            <a:cxnSpLocks/>
          </p:cNvCxnSpPr>
          <p:nvPr/>
        </p:nvCxnSpPr>
        <p:spPr>
          <a:xfrm>
            <a:off x="6286488" y="4797373"/>
            <a:ext cx="35929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042459C6-8207-466B-8A09-A0ECC3709B8C}"/>
              </a:ext>
            </a:extLst>
          </p:cNvPr>
          <p:cNvCxnSpPr/>
          <p:nvPr/>
        </p:nvCxnSpPr>
        <p:spPr>
          <a:xfrm>
            <a:off x="470178" y="4798944"/>
            <a:ext cx="35929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959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a:cs typeface="Arial"/>
              </a:rPr>
              <a:t>Data cutoff date of 16 July 2021. Total % may be different than the sum of the individual components due to rounding. </a:t>
            </a:r>
            <a:r>
              <a:rPr lang="en-US" err="1">
                <a:latin typeface="Arial"/>
                <a:cs typeface="Arial"/>
              </a:rPr>
              <a:t>aPrior</a:t>
            </a:r>
            <a:r>
              <a:rPr lang="en-US">
                <a:latin typeface="Arial"/>
                <a:cs typeface="Arial"/>
              </a:rPr>
              <a:t> therapy labels indicate that patients received at least one prior therapy, rows are not mutually exclusive. </a:t>
            </a:r>
            <a:r>
              <a:rPr lang="en-US" err="1">
                <a:latin typeface="Arial"/>
                <a:cs typeface="Arial"/>
              </a:rPr>
              <a:t>bEfficacy</a:t>
            </a:r>
            <a:r>
              <a:rPr lang="en-US">
                <a:latin typeface="Arial"/>
                <a:cs typeface="Arial"/>
              </a:rPr>
              <a:t> evaluable patients are those who had at least one post-baseline response assessment or had discontinued treatment prior to first post-baseline response assessment. </a:t>
            </a:r>
            <a:r>
              <a:rPr lang="en-US" err="1">
                <a:latin typeface="Arial"/>
                <a:cs typeface="Arial"/>
              </a:rPr>
              <a:t>cIncludes</a:t>
            </a:r>
            <a:r>
              <a:rPr lang="en-US">
                <a:latin typeface="Arial"/>
                <a:cs typeface="Arial"/>
              </a:rPr>
              <a:t> the BTK pre-treated efficacy-evaluable CLL/SLL patients at the time of data cutoff. Death at each timepoint includes the BTK pre-treated efficacy-evaluable CLL/SLL patients who had the opportunity to be followed for at least the indicated amount of time.</a:t>
            </a:r>
          </a:p>
          <a:p>
            <a:r>
              <a:rPr lang="en-US">
                <a:latin typeface="Arial"/>
                <a:cs typeface="Arial"/>
              </a:rPr>
              <a:t>BTK, Bruton’s tyrosine kinase; CR, complete response; NE, not evaluable; ORR, overall response rate; PD, progressive disease; PR, partial response; PR-L, PR with rebound lymphocytosis; SD, stable disease.</a:t>
            </a:r>
          </a:p>
          <a:p>
            <a:r>
              <a:rPr lang="en-US" b="1">
                <a:latin typeface="Arial"/>
                <a:cs typeface="Arial"/>
              </a:rPr>
              <a:t>Mato, A. Abstract 391 presented at ASH 2021.</a:t>
            </a:r>
          </a:p>
        </p:txBody>
      </p:sp>
      <p:sp>
        <p:nvSpPr>
          <p:cNvPr id="5" name="object 5"/>
          <p:cNvSpPr txBox="1">
            <a:spLocks noGrp="1"/>
          </p:cNvSpPr>
          <p:nvPr>
            <p:ph type="title"/>
          </p:nvPr>
        </p:nvSpPr>
        <p:spPr/>
        <p:txBody>
          <a:bodyPr/>
          <a:lstStyle/>
          <a:p>
            <a:r>
              <a:rPr lang="en-GB"/>
              <a:t>ORR </a:t>
            </a:r>
          </a:p>
        </p:txBody>
      </p:sp>
      <p:sp>
        <p:nvSpPr>
          <p:cNvPr id="2" name="Textplatzhalter 1">
            <a:extLst>
              <a:ext uri="{FF2B5EF4-FFF2-40B4-BE49-F238E27FC236}">
                <a16:creationId xmlns:a16="http://schemas.microsoft.com/office/drawing/2014/main" id="{7719685E-CA58-0A48-BEEA-C4F73BAA5038}"/>
              </a:ext>
            </a:extLst>
          </p:cNvPr>
          <p:cNvSpPr>
            <a:spLocks noGrp="1"/>
          </p:cNvSpPr>
          <p:nvPr>
            <p:ph type="body" sz="quarter" idx="12"/>
          </p:nvPr>
        </p:nvSpPr>
        <p:spPr/>
        <p:txBody>
          <a:bodyPr/>
          <a:lstStyle/>
          <a:p>
            <a:r>
              <a:rPr lang="de-DE"/>
              <a:t>Best </a:t>
            </a:r>
            <a:r>
              <a:rPr lang="de-DE" err="1"/>
              <a:t>response</a:t>
            </a:r>
            <a:r>
              <a:rPr lang="de-DE"/>
              <a:t> rate by follow </a:t>
            </a:r>
            <a:r>
              <a:rPr lang="de-DE" err="1"/>
              <a:t>up</a:t>
            </a:r>
            <a:r>
              <a:rPr lang="de-DE"/>
              <a:t> time</a:t>
            </a:r>
          </a:p>
        </p:txBody>
      </p:sp>
      <p:sp>
        <p:nvSpPr>
          <p:cNvPr id="12" name="TextBox 11">
            <a:extLst>
              <a:ext uri="{FF2B5EF4-FFF2-40B4-BE49-F238E27FC236}">
                <a16:creationId xmlns:a16="http://schemas.microsoft.com/office/drawing/2014/main" id="{61537F35-42BC-46CE-8C2B-2C0A9CC10D23}"/>
              </a:ext>
            </a:extLst>
          </p:cNvPr>
          <p:cNvSpPr txBox="1"/>
          <p:nvPr/>
        </p:nvSpPr>
        <p:spPr>
          <a:xfrm>
            <a:off x="6239079" y="1763713"/>
            <a:ext cx="5536388" cy="2939266"/>
          </a:xfrm>
          <a:prstGeom prst="rect">
            <a:avLst/>
          </a:prstGeom>
          <a:noFill/>
        </p:spPr>
        <p:txBody>
          <a:bodyPr wrap="square" lIns="0" tIns="0" rIns="0" bIns="0">
            <a:spAutoFit/>
          </a:bodyPr>
          <a:lstStyle/>
          <a:p>
            <a:pPr marL="285750" indent="-285750">
              <a:spcAft>
                <a:spcPts val="600"/>
              </a:spcAft>
              <a:buClr>
                <a:schemeClr val="bg2"/>
              </a:buClr>
              <a:buFont typeface="Arial" panose="020B0604020202020204" pitchFamily="34" charset="0"/>
              <a:buChar char="•"/>
            </a:pPr>
            <a:r>
              <a:rPr lang="en-US" sz="1600" b="1"/>
              <a:t>Pirtobrutinib demonstrated efficacy (as measured by ORR) regardless of </a:t>
            </a:r>
          </a:p>
          <a:p>
            <a:pPr marL="742950" lvl="1" indent="-285750">
              <a:spcAft>
                <a:spcPts val="600"/>
              </a:spcAft>
              <a:buClr>
                <a:schemeClr val="bg2"/>
              </a:buClr>
              <a:buFont typeface="Arial" panose="020B0604020202020204" pitchFamily="34" charset="0"/>
              <a:buChar char="•"/>
            </a:pPr>
            <a:r>
              <a:rPr lang="en-US" sz="1600"/>
              <a:t>Follow-up time</a:t>
            </a:r>
          </a:p>
          <a:p>
            <a:pPr marL="742950" lvl="1" indent="-285750">
              <a:spcAft>
                <a:spcPts val="600"/>
              </a:spcAft>
              <a:buClr>
                <a:schemeClr val="bg2"/>
              </a:buClr>
              <a:buFont typeface="Arial" panose="020B0604020202020204" pitchFamily="34" charset="0"/>
              <a:buChar char="•"/>
            </a:pPr>
            <a:r>
              <a:rPr lang="en-US" sz="1600"/>
              <a:t>Subgroup (del17p or TP53 mutation)</a:t>
            </a:r>
          </a:p>
          <a:p>
            <a:pPr marL="742950" lvl="1" indent="-285750">
              <a:spcAft>
                <a:spcPts val="600"/>
              </a:spcAft>
              <a:buClr>
                <a:schemeClr val="bg2"/>
              </a:buClr>
              <a:buFont typeface="Arial" panose="020B0604020202020204" pitchFamily="34" charset="0"/>
              <a:buChar char="•"/>
            </a:pPr>
            <a:r>
              <a:rPr lang="en-US" sz="1600"/>
              <a:t>Other prior therapy (including BTK+ BCL2/ P13K/Chemotherapy/CD29 or any combination of the above)</a:t>
            </a:r>
          </a:p>
          <a:p>
            <a:pPr marL="742950" lvl="1" indent="-285750">
              <a:spcAft>
                <a:spcPts val="600"/>
              </a:spcAft>
              <a:buClr>
                <a:schemeClr val="bg2"/>
              </a:buClr>
              <a:buFont typeface="Arial" panose="020B0604020202020204" pitchFamily="34" charset="0"/>
              <a:buChar char="•"/>
            </a:pPr>
            <a:r>
              <a:rPr lang="en-US" sz="1600"/>
              <a:t>Reason for prior BTKi discontinuation (e.g. progression/toxicity/other)</a:t>
            </a:r>
          </a:p>
          <a:p>
            <a:pPr marL="285750" indent="-285750">
              <a:spcAft>
                <a:spcPts val="600"/>
              </a:spcAft>
              <a:buClr>
                <a:schemeClr val="bg2"/>
              </a:buClr>
              <a:buFont typeface="Arial" panose="020B0604020202020204" pitchFamily="34" charset="0"/>
              <a:buChar char="•"/>
            </a:pPr>
            <a:endParaRPr lang="en-US" sz="1600"/>
          </a:p>
        </p:txBody>
      </p:sp>
      <p:graphicFrame>
        <p:nvGraphicFramePr>
          <p:cNvPr id="14" name="Chart 3">
            <a:extLst>
              <a:ext uri="{FF2B5EF4-FFF2-40B4-BE49-F238E27FC236}">
                <a16:creationId xmlns:a16="http://schemas.microsoft.com/office/drawing/2014/main" id="{B87D0FA1-07F1-F64A-AC03-BECF30951C19}"/>
              </a:ext>
            </a:extLst>
          </p:cNvPr>
          <p:cNvGraphicFramePr/>
          <p:nvPr>
            <p:extLst>
              <p:ext uri="{D42A27DB-BD31-4B8C-83A1-F6EECF244321}">
                <p14:modId xmlns:p14="http://schemas.microsoft.com/office/powerpoint/2010/main" val="184053258"/>
              </p:ext>
            </p:extLst>
          </p:nvPr>
        </p:nvGraphicFramePr>
        <p:xfrm>
          <a:off x="71120" y="1965461"/>
          <a:ext cx="6024879" cy="3856317"/>
        </p:xfrm>
        <a:graphic>
          <a:graphicData uri="http://schemas.openxmlformats.org/drawingml/2006/chart">
            <c:chart xmlns:c="http://schemas.openxmlformats.org/drawingml/2006/chart" xmlns:r="http://schemas.openxmlformats.org/officeDocument/2006/relationships" r:id="rId2"/>
          </a:graphicData>
        </a:graphic>
      </p:graphicFrame>
      <p:sp>
        <p:nvSpPr>
          <p:cNvPr id="4" name="Rechteck 3">
            <a:extLst>
              <a:ext uri="{FF2B5EF4-FFF2-40B4-BE49-F238E27FC236}">
                <a16:creationId xmlns:a16="http://schemas.microsoft.com/office/drawing/2014/main" id="{4B59A9BF-31F7-F644-B663-019D96C0E14C}"/>
              </a:ext>
            </a:extLst>
          </p:cNvPr>
          <p:cNvSpPr/>
          <p:nvPr/>
        </p:nvSpPr>
        <p:spPr>
          <a:xfrm>
            <a:off x="1365804" y="1732921"/>
            <a:ext cx="686406" cy="307777"/>
          </a:xfrm>
          <a:prstGeom prst="rect">
            <a:avLst/>
          </a:prstGeom>
        </p:spPr>
        <p:txBody>
          <a:bodyPr wrap="none">
            <a:spAutoFit/>
          </a:bodyPr>
          <a:lstStyle/>
          <a:p>
            <a:r>
              <a:rPr lang="de-DE" sz="1400" err="1"/>
              <a:t>n</a:t>
            </a:r>
            <a:r>
              <a:rPr lang="de-DE" sz="1400"/>
              <a:t>=252</a:t>
            </a:r>
          </a:p>
        </p:txBody>
      </p:sp>
      <p:sp>
        <p:nvSpPr>
          <p:cNvPr id="16" name="Rechteck 15">
            <a:extLst>
              <a:ext uri="{FF2B5EF4-FFF2-40B4-BE49-F238E27FC236}">
                <a16:creationId xmlns:a16="http://schemas.microsoft.com/office/drawing/2014/main" id="{29CB676E-3FBE-8345-9385-DFF401D3E944}"/>
              </a:ext>
            </a:extLst>
          </p:cNvPr>
          <p:cNvSpPr/>
          <p:nvPr/>
        </p:nvSpPr>
        <p:spPr>
          <a:xfrm>
            <a:off x="2577243" y="1732921"/>
            <a:ext cx="686406" cy="307777"/>
          </a:xfrm>
          <a:prstGeom prst="rect">
            <a:avLst/>
          </a:prstGeom>
        </p:spPr>
        <p:txBody>
          <a:bodyPr wrap="none">
            <a:spAutoFit/>
          </a:bodyPr>
          <a:lstStyle/>
          <a:p>
            <a:r>
              <a:rPr lang="de-DE" sz="1400" err="1"/>
              <a:t>n</a:t>
            </a:r>
            <a:r>
              <a:rPr lang="de-DE" sz="1400"/>
              <a:t>=187</a:t>
            </a:r>
          </a:p>
        </p:txBody>
      </p:sp>
      <p:sp>
        <p:nvSpPr>
          <p:cNvPr id="17" name="Rechteck 16">
            <a:extLst>
              <a:ext uri="{FF2B5EF4-FFF2-40B4-BE49-F238E27FC236}">
                <a16:creationId xmlns:a16="http://schemas.microsoft.com/office/drawing/2014/main" id="{E437A731-DEBD-3741-9806-011247E8887B}"/>
              </a:ext>
            </a:extLst>
          </p:cNvPr>
          <p:cNvSpPr/>
          <p:nvPr/>
        </p:nvSpPr>
        <p:spPr>
          <a:xfrm>
            <a:off x="3788682" y="1732921"/>
            <a:ext cx="686406" cy="307777"/>
          </a:xfrm>
          <a:prstGeom prst="rect">
            <a:avLst/>
          </a:prstGeom>
        </p:spPr>
        <p:txBody>
          <a:bodyPr wrap="none">
            <a:spAutoFit/>
          </a:bodyPr>
          <a:lstStyle/>
          <a:p>
            <a:r>
              <a:rPr lang="de-DE" sz="1400" err="1"/>
              <a:t>n</a:t>
            </a:r>
            <a:r>
              <a:rPr lang="de-DE" sz="1400"/>
              <a:t>=153</a:t>
            </a:r>
          </a:p>
        </p:txBody>
      </p:sp>
      <p:sp>
        <p:nvSpPr>
          <p:cNvPr id="18" name="Rechteck 17">
            <a:extLst>
              <a:ext uri="{FF2B5EF4-FFF2-40B4-BE49-F238E27FC236}">
                <a16:creationId xmlns:a16="http://schemas.microsoft.com/office/drawing/2014/main" id="{3390BD9A-3848-0B4A-811E-518B8DE79A0D}"/>
              </a:ext>
            </a:extLst>
          </p:cNvPr>
          <p:cNvSpPr/>
          <p:nvPr/>
        </p:nvSpPr>
        <p:spPr>
          <a:xfrm>
            <a:off x="5000121" y="1732921"/>
            <a:ext cx="673069" cy="307777"/>
          </a:xfrm>
          <a:prstGeom prst="rect">
            <a:avLst/>
          </a:prstGeom>
        </p:spPr>
        <p:txBody>
          <a:bodyPr wrap="none">
            <a:spAutoFit/>
          </a:bodyPr>
          <a:lstStyle/>
          <a:p>
            <a:r>
              <a:rPr lang="de-DE" sz="1400" err="1"/>
              <a:t>n</a:t>
            </a:r>
            <a:r>
              <a:rPr lang="de-DE" sz="1400"/>
              <a:t>=119</a:t>
            </a:r>
          </a:p>
        </p:txBody>
      </p:sp>
      <p:grpSp>
        <p:nvGrpSpPr>
          <p:cNvPr id="23" name="Gruppieren 22">
            <a:extLst>
              <a:ext uri="{FF2B5EF4-FFF2-40B4-BE49-F238E27FC236}">
                <a16:creationId xmlns:a16="http://schemas.microsoft.com/office/drawing/2014/main" id="{34A03CBF-A186-6A4B-88CF-5965CACCB22A}"/>
              </a:ext>
            </a:extLst>
          </p:cNvPr>
          <p:cNvGrpSpPr/>
          <p:nvPr/>
        </p:nvGrpSpPr>
        <p:grpSpPr>
          <a:xfrm>
            <a:off x="1429429" y="2117725"/>
            <a:ext cx="572536" cy="1247775"/>
            <a:chOff x="1429429" y="2117725"/>
            <a:chExt cx="572536" cy="1247775"/>
          </a:xfrm>
        </p:grpSpPr>
        <p:sp>
          <p:nvSpPr>
            <p:cNvPr id="9" name="Rechteck 8">
              <a:extLst>
                <a:ext uri="{FF2B5EF4-FFF2-40B4-BE49-F238E27FC236}">
                  <a16:creationId xmlns:a16="http://schemas.microsoft.com/office/drawing/2014/main" id="{0047B578-ECCE-6546-9E1A-D6668BD7A68C}"/>
                </a:ext>
              </a:extLst>
            </p:cNvPr>
            <p:cNvSpPr/>
            <p:nvPr/>
          </p:nvSpPr>
          <p:spPr>
            <a:xfrm>
              <a:off x="1429429" y="2994026"/>
              <a:ext cx="572536" cy="37147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a:extLst>
                <a:ext uri="{FF2B5EF4-FFF2-40B4-BE49-F238E27FC236}">
                  <a16:creationId xmlns:a16="http://schemas.microsoft.com/office/drawing/2014/main" id="{88BA3785-2DDE-5047-BC29-68CEA7511D59}"/>
                </a:ext>
              </a:extLst>
            </p:cNvPr>
            <p:cNvSpPr/>
            <p:nvPr/>
          </p:nvSpPr>
          <p:spPr>
            <a:xfrm>
              <a:off x="1429429" y="2327564"/>
              <a:ext cx="572536" cy="6664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Rechteck 20">
              <a:extLst>
                <a:ext uri="{FF2B5EF4-FFF2-40B4-BE49-F238E27FC236}">
                  <a16:creationId xmlns:a16="http://schemas.microsoft.com/office/drawing/2014/main" id="{E117F593-6E95-4E43-AE9E-E1769DC18120}"/>
                </a:ext>
              </a:extLst>
            </p:cNvPr>
            <p:cNvSpPr/>
            <p:nvPr/>
          </p:nvSpPr>
          <p:spPr>
            <a:xfrm>
              <a:off x="1429429" y="2173181"/>
              <a:ext cx="572536" cy="1543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Rechteck 21">
              <a:extLst>
                <a:ext uri="{FF2B5EF4-FFF2-40B4-BE49-F238E27FC236}">
                  <a16:creationId xmlns:a16="http://schemas.microsoft.com/office/drawing/2014/main" id="{871E3404-E246-8C43-9E85-CB0E426A1587}"/>
                </a:ext>
              </a:extLst>
            </p:cNvPr>
            <p:cNvSpPr/>
            <p:nvPr/>
          </p:nvSpPr>
          <p:spPr>
            <a:xfrm>
              <a:off x="1429429" y="2117725"/>
              <a:ext cx="572536" cy="76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4" name="Gruppieren 23">
            <a:extLst>
              <a:ext uri="{FF2B5EF4-FFF2-40B4-BE49-F238E27FC236}">
                <a16:creationId xmlns:a16="http://schemas.microsoft.com/office/drawing/2014/main" id="{0C21E7A0-1245-C24E-BD81-6B1A6C8BA9A3}"/>
              </a:ext>
            </a:extLst>
          </p:cNvPr>
          <p:cNvGrpSpPr/>
          <p:nvPr/>
        </p:nvGrpSpPr>
        <p:grpSpPr>
          <a:xfrm>
            <a:off x="2638907" y="2117725"/>
            <a:ext cx="572536" cy="1006194"/>
            <a:chOff x="1429429" y="2117724"/>
            <a:chExt cx="572536" cy="1247776"/>
          </a:xfrm>
        </p:grpSpPr>
        <p:sp>
          <p:nvSpPr>
            <p:cNvPr id="25" name="Rechteck 24">
              <a:extLst>
                <a:ext uri="{FF2B5EF4-FFF2-40B4-BE49-F238E27FC236}">
                  <a16:creationId xmlns:a16="http://schemas.microsoft.com/office/drawing/2014/main" id="{8FD4ECA6-EFC1-E443-A5CE-6ED5C1DF9FE1}"/>
                </a:ext>
              </a:extLst>
            </p:cNvPr>
            <p:cNvSpPr/>
            <p:nvPr/>
          </p:nvSpPr>
          <p:spPr>
            <a:xfrm>
              <a:off x="1429429" y="2994026"/>
              <a:ext cx="572536" cy="37147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Rechteck 25">
              <a:extLst>
                <a:ext uri="{FF2B5EF4-FFF2-40B4-BE49-F238E27FC236}">
                  <a16:creationId xmlns:a16="http://schemas.microsoft.com/office/drawing/2014/main" id="{A39DEA07-04DA-0C40-ABE1-9EF4DCA0D505}"/>
                </a:ext>
              </a:extLst>
            </p:cNvPr>
            <p:cNvSpPr/>
            <p:nvPr/>
          </p:nvSpPr>
          <p:spPr>
            <a:xfrm>
              <a:off x="1429429" y="2327563"/>
              <a:ext cx="572536" cy="7323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a:extLst>
                <a:ext uri="{FF2B5EF4-FFF2-40B4-BE49-F238E27FC236}">
                  <a16:creationId xmlns:a16="http://schemas.microsoft.com/office/drawing/2014/main" id="{909AF5B4-ED12-634E-82F2-C406911BC2C8}"/>
                </a:ext>
              </a:extLst>
            </p:cNvPr>
            <p:cNvSpPr/>
            <p:nvPr/>
          </p:nvSpPr>
          <p:spPr>
            <a:xfrm>
              <a:off x="1429429" y="2190647"/>
              <a:ext cx="572536" cy="1593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Rechteck 27">
              <a:extLst>
                <a:ext uri="{FF2B5EF4-FFF2-40B4-BE49-F238E27FC236}">
                  <a16:creationId xmlns:a16="http://schemas.microsoft.com/office/drawing/2014/main" id="{46DA63B7-FE47-A646-9744-5444E349E04B}"/>
                </a:ext>
              </a:extLst>
            </p:cNvPr>
            <p:cNvSpPr/>
            <p:nvPr/>
          </p:nvSpPr>
          <p:spPr>
            <a:xfrm>
              <a:off x="1429429" y="2117724"/>
              <a:ext cx="572536" cy="826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9" name="Gruppieren 28">
            <a:extLst>
              <a:ext uri="{FF2B5EF4-FFF2-40B4-BE49-F238E27FC236}">
                <a16:creationId xmlns:a16="http://schemas.microsoft.com/office/drawing/2014/main" id="{ACA35693-2EBA-3E42-9B71-65C23D0AB90B}"/>
              </a:ext>
            </a:extLst>
          </p:cNvPr>
          <p:cNvGrpSpPr/>
          <p:nvPr/>
        </p:nvGrpSpPr>
        <p:grpSpPr>
          <a:xfrm>
            <a:off x="3846117" y="2117727"/>
            <a:ext cx="572536" cy="954375"/>
            <a:chOff x="1429429" y="2117725"/>
            <a:chExt cx="572536" cy="1254932"/>
          </a:xfrm>
        </p:grpSpPr>
        <p:sp>
          <p:nvSpPr>
            <p:cNvPr id="30" name="Rechteck 29">
              <a:extLst>
                <a:ext uri="{FF2B5EF4-FFF2-40B4-BE49-F238E27FC236}">
                  <a16:creationId xmlns:a16="http://schemas.microsoft.com/office/drawing/2014/main" id="{B868CE88-484B-D442-92B5-C4B29A066E5B}"/>
                </a:ext>
              </a:extLst>
            </p:cNvPr>
            <p:cNvSpPr/>
            <p:nvPr/>
          </p:nvSpPr>
          <p:spPr>
            <a:xfrm>
              <a:off x="1429429" y="3001184"/>
              <a:ext cx="572536" cy="37147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Rechteck 30">
              <a:extLst>
                <a:ext uri="{FF2B5EF4-FFF2-40B4-BE49-F238E27FC236}">
                  <a16:creationId xmlns:a16="http://schemas.microsoft.com/office/drawing/2014/main" id="{4CD8A212-7BE3-6943-9D74-06FD4FA290B9}"/>
                </a:ext>
              </a:extLst>
            </p:cNvPr>
            <p:cNvSpPr/>
            <p:nvPr/>
          </p:nvSpPr>
          <p:spPr>
            <a:xfrm>
              <a:off x="1429429" y="2263570"/>
              <a:ext cx="572536" cy="7963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Rechteck 31">
              <a:extLst>
                <a:ext uri="{FF2B5EF4-FFF2-40B4-BE49-F238E27FC236}">
                  <a16:creationId xmlns:a16="http://schemas.microsoft.com/office/drawing/2014/main" id="{F178FB9D-732B-8A43-8D6D-8B21DCE567CE}"/>
                </a:ext>
              </a:extLst>
            </p:cNvPr>
            <p:cNvSpPr/>
            <p:nvPr/>
          </p:nvSpPr>
          <p:spPr>
            <a:xfrm>
              <a:off x="1429429" y="2155300"/>
              <a:ext cx="572536" cy="1127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Rechteck 32">
              <a:extLst>
                <a:ext uri="{FF2B5EF4-FFF2-40B4-BE49-F238E27FC236}">
                  <a16:creationId xmlns:a16="http://schemas.microsoft.com/office/drawing/2014/main" id="{1158A944-C254-D742-869D-4AEFB32A7FE8}"/>
                </a:ext>
              </a:extLst>
            </p:cNvPr>
            <p:cNvSpPr/>
            <p:nvPr/>
          </p:nvSpPr>
          <p:spPr>
            <a:xfrm>
              <a:off x="1429429" y="2117725"/>
              <a:ext cx="572536" cy="876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1" name="Rechteck 40">
            <a:extLst>
              <a:ext uri="{FF2B5EF4-FFF2-40B4-BE49-F238E27FC236}">
                <a16:creationId xmlns:a16="http://schemas.microsoft.com/office/drawing/2014/main" id="{1F7D11C3-67F7-594B-965C-688B9302D1F2}"/>
              </a:ext>
            </a:extLst>
          </p:cNvPr>
          <p:cNvSpPr/>
          <p:nvPr/>
        </p:nvSpPr>
        <p:spPr>
          <a:xfrm>
            <a:off x="3846117" y="4761845"/>
            <a:ext cx="572536" cy="554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0" name="Gruppieren 49">
            <a:extLst>
              <a:ext uri="{FF2B5EF4-FFF2-40B4-BE49-F238E27FC236}">
                <a16:creationId xmlns:a16="http://schemas.microsoft.com/office/drawing/2014/main" id="{6604DE58-534D-0947-B10F-5D3C1439FB37}"/>
              </a:ext>
            </a:extLst>
          </p:cNvPr>
          <p:cNvGrpSpPr/>
          <p:nvPr/>
        </p:nvGrpSpPr>
        <p:grpSpPr>
          <a:xfrm>
            <a:off x="5061116" y="2117726"/>
            <a:ext cx="572536" cy="2699577"/>
            <a:chOff x="5059912" y="2117726"/>
            <a:chExt cx="572536" cy="2699577"/>
          </a:xfrm>
        </p:grpSpPr>
        <p:grpSp>
          <p:nvGrpSpPr>
            <p:cNvPr id="51" name="Gruppieren 50">
              <a:extLst>
                <a:ext uri="{FF2B5EF4-FFF2-40B4-BE49-F238E27FC236}">
                  <a16:creationId xmlns:a16="http://schemas.microsoft.com/office/drawing/2014/main" id="{D33C4B1A-54BC-EC43-A8AF-D7B688205EDF}"/>
                </a:ext>
              </a:extLst>
            </p:cNvPr>
            <p:cNvGrpSpPr/>
            <p:nvPr/>
          </p:nvGrpSpPr>
          <p:grpSpPr>
            <a:xfrm>
              <a:off x="5059912" y="2117726"/>
              <a:ext cx="572536" cy="925802"/>
              <a:chOff x="1429429" y="2117724"/>
              <a:chExt cx="572536" cy="1217360"/>
            </a:xfrm>
          </p:grpSpPr>
          <p:sp>
            <p:nvSpPr>
              <p:cNvPr id="53" name="Rechteck 52">
                <a:extLst>
                  <a:ext uri="{FF2B5EF4-FFF2-40B4-BE49-F238E27FC236}">
                    <a16:creationId xmlns:a16="http://schemas.microsoft.com/office/drawing/2014/main" id="{00A59A36-E49F-0648-870B-DEC43F3ABD1D}"/>
                  </a:ext>
                </a:extLst>
              </p:cNvPr>
              <p:cNvSpPr/>
              <p:nvPr/>
            </p:nvSpPr>
            <p:spPr>
              <a:xfrm>
                <a:off x="1429429" y="2963611"/>
                <a:ext cx="572536" cy="37147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Rechteck 53">
                <a:extLst>
                  <a:ext uri="{FF2B5EF4-FFF2-40B4-BE49-F238E27FC236}">
                    <a16:creationId xmlns:a16="http://schemas.microsoft.com/office/drawing/2014/main" id="{D84512CD-0FDA-EA46-807F-DD6CC463AB7B}"/>
                  </a:ext>
                </a:extLst>
              </p:cNvPr>
              <p:cNvSpPr/>
              <p:nvPr/>
            </p:nvSpPr>
            <p:spPr>
              <a:xfrm>
                <a:off x="1429429" y="2263570"/>
                <a:ext cx="572536" cy="7963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5" name="Rechteck 54">
                <a:extLst>
                  <a:ext uri="{FF2B5EF4-FFF2-40B4-BE49-F238E27FC236}">
                    <a16:creationId xmlns:a16="http://schemas.microsoft.com/office/drawing/2014/main" id="{983F6582-F412-9742-9242-8B4D85C7D313}"/>
                  </a:ext>
                </a:extLst>
              </p:cNvPr>
              <p:cNvSpPr/>
              <p:nvPr/>
            </p:nvSpPr>
            <p:spPr>
              <a:xfrm>
                <a:off x="1429429" y="2155299"/>
                <a:ext cx="572536" cy="1082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6" name="Rechteck 55">
                <a:extLst>
                  <a:ext uri="{FF2B5EF4-FFF2-40B4-BE49-F238E27FC236}">
                    <a16:creationId xmlns:a16="http://schemas.microsoft.com/office/drawing/2014/main" id="{DD88CE86-E40C-0741-9A15-C097F04D5597}"/>
                  </a:ext>
                </a:extLst>
              </p:cNvPr>
              <p:cNvSpPr/>
              <p:nvPr/>
            </p:nvSpPr>
            <p:spPr>
              <a:xfrm>
                <a:off x="1429429" y="2117724"/>
                <a:ext cx="572536" cy="1055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52" name="Rechteck 51">
              <a:extLst>
                <a:ext uri="{FF2B5EF4-FFF2-40B4-BE49-F238E27FC236}">
                  <a16:creationId xmlns:a16="http://schemas.microsoft.com/office/drawing/2014/main" id="{ACE05220-1FD6-9C44-BC9C-B30FE84496D5}"/>
                </a:ext>
              </a:extLst>
            </p:cNvPr>
            <p:cNvSpPr/>
            <p:nvPr/>
          </p:nvSpPr>
          <p:spPr>
            <a:xfrm>
              <a:off x="5059912" y="4761845"/>
              <a:ext cx="572536" cy="554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58" name="Rechteck 57">
            <a:extLst>
              <a:ext uri="{FF2B5EF4-FFF2-40B4-BE49-F238E27FC236}">
                <a16:creationId xmlns:a16="http://schemas.microsoft.com/office/drawing/2014/main" id="{40676968-0389-1343-9DEA-27E0D9FDB332}"/>
              </a:ext>
            </a:extLst>
          </p:cNvPr>
          <p:cNvSpPr/>
          <p:nvPr/>
        </p:nvSpPr>
        <p:spPr>
          <a:xfrm>
            <a:off x="1405702" y="2373009"/>
            <a:ext cx="633507" cy="754694"/>
          </a:xfrm>
          <a:prstGeom prst="rect">
            <a:avLst/>
          </a:prstGeom>
        </p:spPr>
        <p:txBody>
          <a:bodyPr wrap="none" lIns="91440" tIns="45720" rIns="91440" bIns="45720" anchor="t">
            <a:spAutoFit/>
          </a:bodyPr>
          <a:lstStyle/>
          <a:p>
            <a:pPr algn="ctr"/>
            <a:r>
              <a:rPr lang="de-DE" sz="1400" b="1">
                <a:solidFill>
                  <a:schemeClr val="bg1"/>
                </a:solidFill>
              </a:rPr>
              <a:t>ORR </a:t>
            </a:r>
            <a:br>
              <a:rPr lang="de-DE" sz="1400" b="1"/>
            </a:br>
            <a:r>
              <a:rPr lang="de-DE" sz="1400" b="1">
                <a:solidFill>
                  <a:schemeClr val="bg1"/>
                </a:solidFill>
              </a:rPr>
              <a:t>68%</a:t>
            </a:r>
          </a:p>
          <a:p>
            <a:pPr algn="ctr">
              <a:lnSpc>
                <a:spcPts val="1800"/>
              </a:lnSpc>
            </a:pPr>
            <a:r>
              <a:rPr lang="de-DE" sz="2000" b="1">
                <a:solidFill>
                  <a:schemeClr val="bg1"/>
                </a:solidFill>
              </a:rPr>
              <a:t>▾</a:t>
            </a:r>
            <a:endParaRPr lang="de-DE" sz="2000" b="1">
              <a:solidFill>
                <a:schemeClr val="bg1"/>
              </a:solidFill>
              <a:cs typeface="Arial"/>
            </a:endParaRPr>
          </a:p>
        </p:txBody>
      </p:sp>
      <p:sp>
        <p:nvSpPr>
          <p:cNvPr id="59" name="Rechteck 58">
            <a:extLst>
              <a:ext uri="{FF2B5EF4-FFF2-40B4-BE49-F238E27FC236}">
                <a16:creationId xmlns:a16="http://schemas.microsoft.com/office/drawing/2014/main" id="{87D258CF-46BD-0548-85C7-E9583B8F4F21}"/>
              </a:ext>
            </a:extLst>
          </p:cNvPr>
          <p:cNvSpPr/>
          <p:nvPr/>
        </p:nvSpPr>
        <p:spPr>
          <a:xfrm>
            <a:off x="2616133" y="2255984"/>
            <a:ext cx="633507" cy="754694"/>
          </a:xfrm>
          <a:prstGeom prst="rect">
            <a:avLst/>
          </a:prstGeom>
        </p:spPr>
        <p:txBody>
          <a:bodyPr wrap="none">
            <a:spAutoFit/>
          </a:bodyPr>
          <a:lstStyle/>
          <a:p>
            <a:pPr algn="ctr"/>
            <a:r>
              <a:rPr lang="de-DE" sz="1400" b="1">
                <a:solidFill>
                  <a:schemeClr val="bg1"/>
                </a:solidFill>
              </a:rPr>
              <a:t>ORR </a:t>
            </a:r>
            <a:br>
              <a:rPr lang="de-DE" sz="1400" b="1">
                <a:solidFill>
                  <a:schemeClr val="bg1"/>
                </a:solidFill>
              </a:rPr>
            </a:br>
            <a:r>
              <a:rPr lang="de-DE" sz="1400" b="1">
                <a:solidFill>
                  <a:schemeClr val="bg1"/>
                </a:solidFill>
              </a:rPr>
              <a:t>73%</a:t>
            </a:r>
          </a:p>
          <a:p>
            <a:pPr algn="ctr">
              <a:lnSpc>
                <a:spcPts val="1800"/>
              </a:lnSpc>
            </a:pPr>
            <a:r>
              <a:rPr lang="de-DE" sz="2000" b="1">
                <a:solidFill>
                  <a:schemeClr val="bg1"/>
                </a:solidFill>
              </a:rPr>
              <a:t>▾</a:t>
            </a:r>
          </a:p>
        </p:txBody>
      </p:sp>
      <p:sp>
        <p:nvSpPr>
          <p:cNvPr id="60" name="Rechteck 59">
            <a:extLst>
              <a:ext uri="{FF2B5EF4-FFF2-40B4-BE49-F238E27FC236}">
                <a16:creationId xmlns:a16="http://schemas.microsoft.com/office/drawing/2014/main" id="{C3924887-EB04-8A4E-82E7-FB12B20848E3}"/>
              </a:ext>
            </a:extLst>
          </p:cNvPr>
          <p:cNvSpPr/>
          <p:nvPr/>
        </p:nvSpPr>
        <p:spPr>
          <a:xfrm>
            <a:off x="3826564" y="2204276"/>
            <a:ext cx="633507" cy="754694"/>
          </a:xfrm>
          <a:prstGeom prst="rect">
            <a:avLst/>
          </a:prstGeom>
        </p:spPr>
        <p:txBody>
          <a:bodyPr wrap="none">
            <a:spAutoFit/>
          </a:bodyPr>
          <a:lstStyle/>
          <a:p>
            <a:pPr algn="ctr"/>
            <a:r>
              <a:rPr lang="de-DE" sz="1400" b="1">
                <a:solidFill>
                  <a:schemeClr val="bg1"/>
                </a:solidFill>
              </a:rPr>
              <a:t>ORR </a:t>
            </a:r>
            <a:br>
              <a:rPr lang="de-DE" sz="1400" b="1">
                <a:solidFill>
                  <a:schemeClr val="bg1"/>
                </a:solidFill>
              </a:rPr>
            </a:br>
            <a:r>
              <a:rPr lang="de-DE" sz="1400" b="1">
                <a:solidFill>
                  <a:schemeClr val="bg1"/>
                </a:solidFill>
              </a:rPr>
              <a:t>74%</a:t>
            </a:r>
          </a:p>
          <a:p>
            <a:pPr algn="ctr">
              <a:lnSpc>
                <a:spcPts val="1800"/>
              </a:lnSpc>
            </a:pPr>
            <a:r>
              <a:rPr lang="de-DE" sz="2000" b="1">
                <a:solidFill>
                  <a:schemeClr val="bg1"/>
                </a:solidFill>
              </a:rPr>
              <a:t>▾</a:t>
            </a:r>
          </a:p>
        </p:txBody>
      </p:sp>
      <p:sp>
        <p:nvSpPr>
          <p:cNvPr id="61" name="Rechteck 60">
            <a:extLst>
              <a:ext uri="{FF2B5EF4-FFF2-40B4-BE49-F238E27FC236}">
                <a16:creationId xmlns:a16="http://schemas.microsoft.com/office/drawing/2014/main" id="{E5124AAE-FB89-B24E-8443-341ABAA8738C}"/>
              </a:ext>
            </a:extLst>
          </p:cNvPr>
          <p:cNvSpPr/>
          <p:nvPr/>
        </p:nvSpPr>
        <p:spPr>
          <a:xfrm>
            <a:off x="5036996" y="2215714"/>
            <a:ext cx="633507" cy="754694"/>
          </a:xfrm>
          <a:prstGeom prst="rect">
            <a:avLst/>
          </a:prstGeom>
        </p:spPr>
        <p:txBody>
          <a:bodyPr wrap="none">
            <a:spAutoFit/>
          </a:bodyPr>
          <a:lstStyle/>
          <a:p>
            <a:pPr algn="ctr"/>
            <a:r>
              <a:rPr lang="de-DE" sz="1400" b="1">
                <a:solidFill>
                  <a:schemeClr val="bg1"/>
                </a:solidFill>
              </a:rPr>
              <a:t>ORR </a:t>
            </a:r>
            <a:br>
              <a:rPr lang="de-DE" sz="1400" b="1">
                <a:solidFill>
                  <a:schemeClr val="bg1"/>
                </a:solidFill>
              </a:rPr>
            </a:br>
            <a:r>
              <a:rPr lang="de-DE" sz="1400" b="1">
                <a:solidFill>
                  <a:schemeClr val="bg1"/>
                </a:solidFill>
              </a:rPr>
              <a:t>73%</a:t>
            </a:r>
          </a:p>
          <a:p>
            <a:pPr algn="ctr">
              <a:lnSpc>
                <a:spcPts val="1800"/>
              </a:lnSpc>
            </a:pPr>
            <a:r>
              <a:rPr lang="de-DE" sz="2000" b="1">
                <a:solidFill>
                  <a:schemeClr val="bg1"/>
                </a:solidFill>
              </a:rPr>
              <a:t>▾</a:t>
            </a:r>
          </a:p>
        </p:txBody>
      </p:sp>
      <p:sp>
        <p:nvSpPr>
          <p:cNvPr id="62" name="Rechteck 61">
            <a:extLst>
              <a:ext uri="{FF2B5EF4-FFF2-40B4-BE49-F238E27FC236}">
                <a16:creationId xmlns:a16="http://schemas.microsoft.com/office/drawing/2014/main" id="{0AD07692-09B5-7749-92AF-7C91C614E044}"/>
              </a:ext>
            </a:extLst>
          </p:cNvPr>
          <p:cNvSpPr/>
          <p:nvPr/>
        </p:nvSpPr>
        <p:spPr>
          <a:xfrm>
            <a:off x="1422739" y="2994026"/>
            <a:ext cx="572536" cy="18175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a:extLst>
              <a:ext uri="{FF2B5EF4-FFF2-40B4-BE49-F238E27FC236}">
                <a16:creationId xmlns:a16="http://schemas.microsoft.com/office/drawing/2014/main" id="{CD3F986C-2FA9-084C-B4BE-A390E78BF3AC}"/>
              </a:ext>
            </a:extLst>
          </p:cNvPr>
          <p:cNvSpPr/>
          <p:nvPr/>
        </p:nvSpPr>
        <p:spPr>
          <a:xfrm>
            <a:off x="2636356" y="2877480"/>
            <a:ext cx="572536" cy="193407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8FC12E18-F12E-2048-8238-C4690202D56A}"/>
              </a:ext>
            </a:extLst>
          </p:cNvPr>
          <p:cNvSpPr/>
          <p:nvPr/>
        </p:nvSpPr>
        <p:spPr>
          <a:xfrm>
            <a:off x="3849973" y="2834242"/>
            <a:ext cx="572536" cy="197730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7E85B67B-1C97-D249-BCBB-D7AE39B3FD2B}"/>
              </a:ext>
            </a:extLst>
          </p:cNvPr>
          <p:cNvSpPr/>
          <p:nvPr/>
        </p:nvSpPr>
        <p:spPr>
          <a:xfrm>
            <a:off x="5063590" y="2834242"/>
            <a:ext cx="572536" cy="197730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167594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Safety profile</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a:cs typeface="Arial"/>
              </a:rPr>
              <a:t>Data cutoff date of 16 July 2021. Total % may be different than the sum of the individual components due to rounding. </a:t>
            </a:r>
            <a:r>
              <a:rPr lang="en-US" err="1">
                <a:latin typeface="Arial"/>
                <a:cs typeface="Arial"/>
              </a:rPr>
              <a:t>aAggregate</a:t>
            </a:r>
            <a:r>
              <a:rPr lang="en-US">
                <a:latin typeface="Arial"/>
                <a:cs typeface="Arial"/>
              </a:rPr>
              <a:t> of neutropenia and neutrophil count decreased. </a:t>
            </a:r>
            <a:r>
              <a:rPr lang="en-US" err="1">
                <a:latin typeface="Arial"/>
                <a:cs typeface="Arial"/>
              </a:rPr>
              <a:t>bAEs</a:t>
            </a:r>
            <a:r>
              <a:rPr lang="en-US">
                <a:latin typeface="Arial"/>
                <a:cs typeface="Arial"/>
              </a:rPr>
              <a:t> of special interest are those that were previously associated with BTK inhibitors. </a:t>
            </a:r>
            <a:r>
              <a:rPr lang="en-US" err="1">
                <a:latin typeface="Arial"/>
                <a:cs typeface="Arial"/>
              </a:rPr>
              <a:t>cAggregate</a:t>
            </a:r>
            <a:r>
              <a:rPr lang="en-US">
                <a:latin typeface="Arial"/>
                <a:cs typeface="Arial"/>
              </a:rPr>
              <a:t> of contusion, petechiae, ecchymosis, and increased tendency to bruise. </a:t>
            </a:r>
            <a:r>
              <a:rPr lang="en-US" err="1">
                <a:latin typeface="Arial"/>
                <a:cs typeface="Arial"/>
              </a:rPr>
              <a:t>dAggregate</a:t>
            </a:r>
            <a:r>
              <a:rPr lang="en-US">
                <a:latin typeface="Arial"/>
                <a:cs typeface="Arial"/>
              </a:rPr>
              <a:t> of all preferred terms including rash. </a:t>
            </a:r>
            <a:r>
              <a:rPr lang="en-US" err="1">
                <a:latin typeface="Arial"/>
                <a:cs typeface="Arial"/>
              </a:rPr>
              <a:t>eAggregate</a:t>
            </a:r>
            <a:r>
              <a:rPr lang="en-US">
                <a:latin typeface="Arial"/>
                <a:cs typeface="Arial"/>
              </a:rPr>
              <a:t> of all preferred terms including hematoma or hemorrhage. aggregate of atrial fibrillation and atrial flutter. </a:t>
            </a:r>
            <a:r>
              <a:rPr lang="en-US" err="1">
                <a:latin typeface="Arial"/>
                <a:cs typeface="Arial"/>
              </a:rPr>
              <a:t>gRepresents</a:t>
            </a:r>
            <a:r>
              <a:rPr lang="en-US">
                <a:latin typeface="Arial"/>
                <a:cs typeface="Arial"/>
              </a:rPr>
              <a:t> 6 events (all grade 3), including 2 cases of post-operative bleeding, 1 case each of GI hemorrhage in the setting of sepsis, NSAID use, chronic peptic ulcer disease, and one case of </a:t>
            </a:r>
            <a:r>
              <a:rPr lang="en-US" err="1">
                <a:latin typeface="Arial"/>
                <a:cs typeface="Arial"/>
              </a:rPr>
              <a:t>superarachnoid</a:t>
            </a:r>
            <a:r>
              <a:rPr lang="en-US">
                <a:latin typeface="Arial"/>
                <a:cs typeface="Arial"/>
              </a:rPr>
              <a:t> hemorrhage in setting of traumatic bike accident. </a:t>
            </a:r>
            <a:r>
              <a:rPr lang="en-US" err="1">
                <a:latin typeface="Arial"/>
                <a:cs typeface="Arial"/>
              </a:rPr>
              <a:t>hOf</a:t>
            </a:r>
            <a:r>
              <a:rPr lang="en-US">
                <a:latin typeface="Arial"/>
                <a:cs typeface="Arial"/>
              </a:rPr>
              <a:t> 10 total atrial flutter TEAEs, 3 occurred in patients with a prior medical history of atrial fibrillation, 2 in patients presenting with concurrent systemic infection, and 2 in patients with both.</a:t>
            </a:r>
          </a:p>
          <a:p>
            <a:r>
              <a:rPr lang="en-US">
                <a:latin typeface="Arial"/>
                <a:cs typeface="Arial"/>
              </a:rPr>
              <a:t>AE, adverse event; DLT, dose-limiting toxicity; MTD, maximum tolerated dose; RP2D, recommended phase 2 dose; TRAE, treatment-related adverse event.</a:t>
            </a:r>
          </a:p>
          <a:p>
            <a:r>
              <a:rPr lang="en-US" b="1">
                <a:latin typeface="Arial"/>
                <a:cs typeface="Arial"/>
              </a:rPr>
              <a:t>Mato, A. Abstract 391 presented at ASH 2021.</a:t>
            </a:r>
          </a:p>
        </p:txBody>
      </p:sp>
      <p:sp>
        <p:nvSpPr>
          <p:cNvPr id="7" name="TextBox 6">
            <a:extLst>
              <a:ext uri="{FF2B5EF4-FFF2-40B4-BE49-F238E27FC236}">
                <a16:creationId xmlns:a16="http://schemas.microsoft.com/office/drawing/2014/main" id="{B7EEE86F-96B5-4294-8611-9848331F28AA}"/>
              </a:ext>
            </a:extLst>
          </p:cNvPr>
          <p:cNvSpPr txBox="1"/>
          <p:nvPr/>
        </p:nvSpPr>
        <p:spPr>
          <a:xfrm>
            <a:off x="417486" y="4985059"/>
            <a:ext cx="10690495" cy="738664"/>
          </a:xfrm>
          <a:prstGeom prst="rect">
            <a:avLst/>
          </a:prstGeom>
          <a:noFill/>
        </p:spPr>
        <p:txBody>
          <a:bodyPr wrap="square" lIns="91440" tIns="45720" rIns="91440" bIns="45720" anchor="t">
            <a:spAutoFit/>
          </a:bodyPr>
          <a:lstStyle/>
          <a:p>
            <a:pPr marL="285750" indent="-285750">
              <a:buClr>
                <a:schemeClr val="bg2"/>
              </a:buClr>
              <a:buFont typeface="Arial" panose="020B0604020202020204" pitchFamily="34" charset="0"/>
              <a:buChar char="•"/>
            </a:pPr>
            <a:r>
              <a:rPr lang="en-US" sz="1400"/>
              <a:t>No DLTs reported and MTD not reached</a:t>
            </a:r>
          </a:p>
          <a:p>
            <a:pPr marL="285750" indent="-285750">
              <a:buClr>
                <a:schemeClr val="bg2"/>
              </a:buClr>
              <a:buFont typeface="Arial" panose="020B0604020202020204" pitchFamily="34" charset="0"/>
              <a:buChar char="•"/>
            </a:pPr>
            <a:r>
              <a:rPr lang="en-US" sz="1400"/>
              <a:t>96% of patients received ≥ 1 </a:t>
            </a:r>
            <a:r>
              <a:rPr lang="en-US" sz="1400" err="1"/>
              <a:t>pirtobrutinib</a:t>
            </a:r>
            <a:r>
              <a:rPr lang="en-US" sz="1400"/>
              <a:t> dose at or above RP2D of 200mg daily</a:t>
            </a:r>
            <a:endParaRPr lang="en-US" sz="1400">
              <a:cs typeface="Arial"/>
            </a:endParaRPr>
          </a:p>
          <a:p>
            <a:pPr marL="285750" indent="-285750">
              <a:buClr>
                <a:schemeClr val="bg2"/>
              </a:buClr>
              <a:buFont typeface="Arial" panose="020B0604020202020204" pitchFamily="34" charset="0"/>
              <a:buChar char="•"/>
            </a:pPr>
            <a:r>
              <a:rPr lang="en-US" sz="1400"/>
              <a:t>1% of patients (n=6) permanently discontinued due to TRAEs</a:t>
            </a:r>
            <a:endParaRPr lang="en-US" sz="1400">
              <a:cs typeface="Arial"/>
            </a:endParaRPr>
          </a:p>
        </p:txBody>
      </p:sp>
      <p:graphicFrame>
        <p:nvGraphicFramePr>
          <p:cNvPr id="4" name="Table 7">
            <a:extLst>
              <a:ext uri="{FF2B5EF4-FFF2-40B4-BE49-F238E27FC236}">
                <a16:creationId xmlns:a16="http://schemas.microsoft.com/office/drawing/2014/main" id="{57A6FBFC-6946-4B3F-9BAF-72B3DCFD4189}"/>
              </a:ext>
            </a:extLst>
          </p:cNvPr>
          <p:cNvGraphicFramePr>
            <a:graphicFrameLocks noGrp="1"/>
          </p:cNvGraphicFramePr>
          <p:nvPr>
            <p:extLst>
              <p:ext uri="{D42A27DB-BD31-4B8C-83A1-F6EECF244321}">
                <p14:modId xmlns:p14="http://schemas.microsoft.com/office/powerpoint/2010/main" val="1141481190"/>
              </p:ext>
            </p:extLst>
          </p:nvPr>
        </p:nvGraphicFramePr>
        <p:xfrm>
          <a:off x="407105" y="1548810"/>
          <a:ext cx="11376904" cy="3188640"/>
        </p:xfrm>
        <a:graphic>
          <a:graphicData uri="http://schemas.openxmlformats.org/drawingml/2006/table">
            <a:tbl>
              <a:tblPr firstRow="1" bandRow="1">
                <a:tableStyleId>{5C22544A-7EE6-4342-B048-85BDC9FD1C3A}</a:tableStyleId>
              </a:tblPr>
              <a:tblGrid>
                <a:gridCol w="2256898">
                  <a:extLst>
                    <a:ext uri="{9D8B030D-6E8A-4147-A177-3AD203B41FA5}">
                      <a16:colId xmlns:a16="http://schemas.microsoft.com/office/drawing/2014/main" val="2341824085"/>
                    </a:ext>
                  </a:extLst>
                </a:gridCol>
                <a:gridCol w="1302858">
                  <a:extLst>
                    <a:ext uri="{9D8B030D-6E8A-4147-A177-3AD203B41FA5}">
                      <a16:colId xmlns:a16="http://schemas.microsoft.com/office/drawing/2014/main" val="598565778"/>
                    </a:ext>
                  </a:extLst>
                </a:gridCol>
                <a:gridCol w="1302858">
                  <a:extLst>
                    <a:ext uri="{9D8B030D-6E8A-4147-A177-3AD203B41FA5}">
                      <a16:colId xmlns:a16="http://schemas.microsoft.com/office/drawing/2014/main" val="1937187430"/>
                    </a:ext>
                  </a:extLst>
                </a:gridCol>
                <a:gridCol w="1302858">
                  <a:extLst>
                    <a:ext uri="{9D8B030D-6E8A-4147-A177-3AD203B41FA5}">
                      <a16:colId xmlns:a16="http://schemas.microsoft.com/office/drawing/2014/main" val="4092618753"/>
                    </a:ext>
                  </a:extLst>
                </a:gridCol>
                <a:gridCol w="1302858">
                  <a:extLst>
                    <a:ext uri="{9D8B030D-6E8A-4147-A177-3AD203B41FA5}">
                      <a16:colId xmlns:a16="http://schemas.microsoft.com/office/drawing/2014/main" val="747749784"/>
                    </a:ext>
                  </a:extLst>
                </a:gridCol>
                <a:gridCol w="1302858">
                  <a:extLst>
                    <a:ext uri="{9D8B030D-6E8A-4147-A177-3AD203B41FA5}">
                      <a16:colId xmlns:a16="http://schemas.microsoft.com/office/drawing/2014/main" val="574010183"/>
                    </a:ext>
                  </a:extLst>
                </a:gridCol>
                <a:gridCol w="1302858">
                  <a:extLst>
                    <a:ext uri="{9D8B030D-6E8A-4147-A177-3AD203B41FA5}">
                      <a16:colId xmlns:a16="http://schemas.microsoft.com/office/drawing/2014/main" val="2942135400"/>
                    </a:ext>
                  </a:extLst>
                </a:gridCol>
                <a:gridCol w="1302858">
                  <a:extLst>
                    <a:ext uri="{9D8B030D-6E8A-4147-A177-3AD203B41FA5}">
                      <a16:colId xmlns:a16="http://schemas.microsoft.com/office/drawing/2014/main" val="3678719420"/>
                    </a:ext>
                  </a:extLst>
                </a:gridCol>
              </a:tblGrid>
              <a:tr h="101138">
                <a:tc gridSpan="8">
                  <a:txBody>
                    <a:bodyPr/>
                    <a:lstStyle/>
                    <a:p>
                      <a:pPr algn="ctr"/>
                      <a:r>
                        <a:rPr lang="en-US" sz="1400">
                          <a:solidFill>
                            <a:schemeClr val="bg1"/>
                          </a:solidFill>
                        </a:rPr>
                        <a:t>All doses and patients (n=618)</a:t>
                      </a:r>
                    </a:p>
                  </a:txBody>
                  <a:tcPr marT="7200" marB="7200" anchor="ctr">
                    <a:lnB w="12700" cap="flat" cmpd="sng" algn="ctr">
                      <a:solidFill>
                        <a:schemeClr val="bg1"/>
                      </a:solidFill>
                      <a:prstDash val="solid"/>
                      <a:round/>
                      <a:headEnd type="none" w="med" len="med"/>
                      <a:tailEnd type="none" w="med" len="med"/>
                    </a:lnB>
                    <a:solidFill>
                      <a:srgbClr val="002A5C"/>
                    </a:solidFill>
                  </a:tcPr>
                </a:tc>
                <a:tc hMerge="1">
                  <a:txBody>
                    <a:bodyPr/>
                    <a:lstStyle/>
                    <a:p>
                      <a:pPr algn="ctr"/>
                      <a:endParaRPr lang="en-US" sz="1100">
                        <a:solidFill>
                          <a:schemeClr val="bg1"/>
                        </a:solidFill>
                      </a:endParaRPr>
                    </a:p>
                  </a:txBody>
                  <a:tcPr marT="10800" marB="10800">
                    <a:solidFill>
                      <a:srgbClr val="002A5C"/>
                    </a:solidFill>
                  </a:tcPr>
                </a:tc>
                <a:tc hMerge="1">
                  <a:txBody>
                    <a:bodyPr/>
                    <a:lstStyle/>
                    <a:p>
                      <a:endParaRPr lang="en-US" sz="1200">
                        <a:solidFill>
                          <a:schemeClr val="bg1"/>
                        </a:solidFill>
                      </a:endParaRPr>
                    </a:p>
                  </a:txBody>
                  <a:tcPr>
                    <a:solidFill>
                      <a:srgbClr val="002A5C"/>
                    </a:solidFill>
                  </a:tcPr>
                </a:tc>
                <a:tc hMerge="1">
                  <a:txBody>
                    <a:bodyPr/>
                    <a:lstStyle/>
                    <a:p>
                      <a:endParaRPr lang="en-US" sz="1200">
                        <a:solidFill>
                          <a:schemeClr val="bg1"/>
                        </a:solidFill>
                      </a:endParaRPr>
                    </a:p>
                  </a:txBody>
                  <a:tcPr>
                    <a:solidFill>
                      <a:srgbClr val="002A5C"/>
                    </a:solidFill>
                  </a:tcPr>
                </a:tc>
                <a:tc hMerge="1">
                  <a:txBody>
                    <a:bodyPr/>
                    <a:lstStyle/>
                    <a:p>
                      <a:endParaRPr lang="en-US" sz="1200">
                        <a:solidFill>
                          <a:schemeClr val="bg1"/>
                        </a:solidFill>
                      </a:endParaRPr>
                    </a:p>
                  </a:txBody>
                  <a:tcPr>
                    <a:solidFill>
                      <a:srgbClr val="002A5C"/>
                    </a:solidFill>
                  </a:tcPr>
                </a:tc>
                <a:tc hMerge="1">
                  <a:txBody>
                    <a:bodyPr/>
                    <a:lstStyle/>
                    <a:p>
                      <a:endParaRPr lang="en-US" sz="1200">
                        <a:solidFill>
                          <a:schemeClr val="bg1"/>
                        </a:solidFill>
                      </a:endParaRPr>
                    </a:p>
                  </a:txBody>
                  <a:tcPr>
                    <a:solidFill>
                      <a:srgbClr val="002A5C"/>
                    </a:solidFill>
                  </a:tcPr>
                </a:tc>
                <a:tc hMerge="1">
                  <a:txBody>
                    <a:bodyPr/>
                    <a:lstStyle/>
                    <a:p>
                      <a:pPr algn="ctr"/>
                      <a:endParaRPr lang="en-US" sz="1100">
                        <a:solidFill>
                          <a:schemeClr val="bg1"/>
                        </a:solidFill>
                      </a:endParaRPr>
                    </a:p>
                  </a:txBody>
                  <a:tcPr marT="10800" marB="10800">
                    <a:solidFill>
                      <a:srgbClr val="002A5C"/>
                    </a:solidFill>
                  </a:tcPr>
                </a:tc>
                <a:tc hMerge="1">
                  <a:txBody>
                    <a:bodyPr/>
                    <a:lstStyle/>
                    <a:p>
                      <a:pPr algn="ctr"/>
                      <a:endParaRPr lang="en-US" sz="1100">
                        <a:solidFill>
                          <a:schemeClr val="bg1"/>
                        </a:solidFill>
                      </a:endParaRPr>
                    </a:p>
                  </a:txBody>
                  <a:tcPr marT="10800" marB="10800">
                    <a:solidFill>
                      <a:srgbClr val="002A5C"/>
                    </a:solidFill>
                  </a:tcPr>
                </a:tc>
                <a:extLst>
                  <a:ext uri="{0D108BD9-81ED-4DB2-BD59-A6C34878D82A}">
                    <a16:rowId xmlns:a16="http://schemas.microsoft.com/office/drawing/2014/main" val="3034377424"/>
                  </a:ext>
                </a:extLst>
              </a:tr>
              <a:tr h="101138">
                <a:tc>
                  <a:txBody>
                    <a:bodyPr/>
                    <a:lstStyle/>
                    <a:p>
                      <a:endParaRPr lang="en-US" sz="1400">
                        <a:solidFill>
                          <a:schemeClr val="bg1"/>
                        </a:solidFill>
                      </a:endParaRPr>
                    </a:p>
                  </a:txBody>
                  <a:tcPr marT="7200" marB="7200" anchor="ctr">
                    <a:lnT w="12700" cap="flat" cmpd="sng" algn="ctr">
                      <a:solidFill>
                        <a:schemeClr val="bg1"/>
                      </a:solidFill>
                      <a:prstDash val="solid"/>
                      <a:round/>
                      <a:headEnd type="none" w="med" len="med"/>
                      <a:tailEnd type="none" w="med" len="med"/>
                    </a:lnT>
                    <a:solidFill>
                      <a:srgbClr val="002A5C"/>
                    </a:solidFill>
                  </a:tcPr>
                </a:tc>
                <a:tc gridSpan="5">
                  <a:txBody>
                    <a:bodyPr/>
                    <a:lstStyle/>
                    <a:p>
                      <a:pPr algn="ctr"/>
                      <a:r>
                        <a:rPr lang="en-US" sz="1400">
                          <a:solidFill>
                            <a:schemeClr val="bg1"/>
                          </a:solidFill>
                        </a:rPr>
                        <a:t>Treatment-emergent adverse events, (≥15%), %</a:t>
                      </a:r>
                    </a:p>
                  </a:txBody>
                  <a:tcPr marT="7200" marB="7200" anchor="ctr">
                    <a:lnT w="12700" cap="flat" cmpd="sng" algn="ctr">
                      <a:solidFill>
                        <a:schemeClr val="bg1"/>
                      </a:solidFill>
                      <a:prstDash val="solid"/>
                      <a:round/>
                      <a:headEnd type="none" w="med" len="med"/>
                      <a:tailEnd type="none" w="med" len="med"/>
                    </a:lnT>
                    <a:solidFill>
                      <a:srgbClr val="002A5C"/>
                    </a:solidFill>
                  </a:tcPr>
                </a:tc>
                <a:tc hMerge="1">
                  <a:txBody>
                    <a:bodyPr/>
                    <a:lstStyle/>
                    <a:p>
                      <a:endParaRPr lang="en-US" sz="1200">
                        <a:solidFill>
                          <a:schemeClr val="bg1"/>
                        </a:solidFill>
                      </a:endParaRPr>
                    </a:p>
                  </a:txBody>
                  <a:tcPr>
                    <a:solidFill>
                      <a:srgbClr val="002A5C"/>
                    </a:solidFill>
                  </a:tcPr>
                </a:tc>
                <a:tc hMerge="1">
                  <a:txBody>
                    <a:bodyPr/>
                    <a:lstStyle/>
                    <a:p>
                      <a:endParaRPr lang="en-US" sz="1200">
                        <a:solidFill>
                          <a:schemeClr val="bg1"/>
                        </a:solidFill>
                      </a:endParaRPr>
                    </a:p>
                  </a:txBody>
                  <a:tcPr>
                    <a:solidFill>
                      <a:srgbClr val="002A5C"/>
                    </a:solidFill>
                  </a:tcPr>
                </a:tc>
                <a:tc hMerge="1">
                  <a:txBody>
                    <a:bodyPr/>
                    <a:lstStyle/>
                    <a:p>
                      <a:endParaRPr lang="en-US" sz="1200">
                        <a:solidFill>
                          <a:schemeClr val="bg1"/>
                        </a:solidFill>
                      </a:endParaRPr>
                    </a:p>
                  </a:txBody>
                  <a:tcPr>
                    <a:solidFill>
                      <a:srgbClr val="002A5C"/>
                    </a:solidFill>
                  </a:tcPr>
                </a:tc>
                <a:tc hMerge="1">
                  <a:txBody>
                    <a:bodyPr/>
                    <a:lstStyle/>
                    <a:p>
                      <a:endParaRPr lang="en-US" sz="1200">
                        <a:solidFill>
                          <a:schemeClr val="bg1"/>
                        </a:solidFill>
                      </a:endParaRPr>
                    </a:p>
                  </a:txBody>
                  <a:tcPr>
                    <a:solidFill>
                      <a:srgbClr val="002A5C"/>
                    </a:solidFill>
                  </a:tcPr>
                </a:tc>
                <a:tc gridSpan="2">
                  <a:txBody>
                    <a:bodyPr/>
                    <a:lstStyle/>
                    <a:p>
                      <a:pPr algn="ctr"/>
                      <a:r>
                        <a:rPr lang="en-US" sz="1400">
                          <a:solidFill>
                            <a:schemeClr val="bg1"/>
                          </a:solidFill>
                        </a:rPr>
                        <a:t>TRAEs, %</a:t>
                      </a:r>
                    </a:p>
                  </a:txBody>
                  <a:tcPr marT="7200" marB="7200" anchor="ctr">
                    <a:lnT w="12700" cap="flat" cmpd="sng" algn="ctr">
                      <a:solidFill>
                        <a:schemeClr val="bg1"/>
                      </a:solidFill>
                      <a:prstDash val="solid"/>
                      <a:round/>
                      <a:headEnd type="none" w="med" len="med"/>
                      <a:tailEnd type="none" w="med" len="med"/>
                    </a:lnT>
                    <a:solidFill>
                      <a:srgbClr val="002A5C"/>
                    </a:solidFill>
                  </a:tcPr>
                </a:tc>
                <a:tc hMerge="1">
                  <a:txBody>
                    <a:bodyPr/>
                    <a:lstStyle/>
                    <a:p>
                      <a:endParaRPr lang="en-US" sz="1200">
                        <a:solidFill>
                          <a:schemeClr val="bg1"/>
                        </a:solidFill>
                      </a:endParaRPr>
                    </a:p>
                  </a:txBody>
                  <a:tcPr>
                    <a:solidFill>
                      <a:srgbClr val="002A5C"/>
                    </a:solidFill>
                  </a:tcPr>
                </a:tc>
                <a:extLst>
                  <a:ext uri="{0D108BD9-81ED-4DB2-BD59-A6C34878D82A}">
                    <a16:rowId xmlns:a16="http://schemas.microsoft.com/office/drawing/2014/main" val="2765149855"/>
                  </a:ext>
                </a:extLst>
              </a:tr>
              <a:tr h="101138">
                <a:tc>
                  <a:txBody>
                    <a:bodyPr/>
                    <a:lstStyle/>
                    <a:p>
                      <a:r>
                        <a:rPr lang="en-US" sz="1400">
                          <a:solidFill>
                            <a:schemeClr val="bg1"/>
                          </a:solidFill>
                        </a:rPr>
                        <a:t>AE (% of patients)</a:t>
                      </a:r>
                    </a:p>
                  </a:txBody>
                  <a:tcPr marT="7200" marB="7200" anchor="ctr">
                    <a:lnB w="38100" cap="flat" cmpd="sng" algn="ctr">
                      <a:solidFill>
                        <a:schemeClr val="bg1"/>
                      </a:solidFill>
                      <a:prstDash val="solid"/>
                      <a:round/>
                      <a:headEnd type="none" w="med" len="med"/>
                      <a:tailEnd type="none" w="med" len="med"/>
                    </a:lnB>
                    <a:solidFill>
                      <a:srgbClr val="002A5C"/>
                    </a:solidFill>
                  </a:tcPr>
                </a:tc>
                <a:tc>
                  <a:txBody>
                    <a:bodyPr/>
                    <a:lstStyle/>
                    <a:p>
                      <a:pPr algn="ctr"/>
                      <a:r>
                        <a:rPr lang="en-US" sz="1400">
                          <a:solidFill>
                            <a:schemeClr val="bg1"/>
                          </a:solidFill>
                        </a:rPr>
                        <a:t>Grade 1</a:t>
                      </a:r>
                    </a:p>
                  </a:txBody>
                  <a:tcPr marT="7200" marB="7200" anchor="ctr">
                    <a:lnB w="38100" cap="flat" cmpd="sng" algn="ctr">
                      <a:solidFill>
                        <a:schemeClr val="bg1"/>
                      </a:solidFill>
                      <a:prstDash val="solid"/>
                      <a:round/>
                      <a:headEnd type="none" w="med" len="med"/>
                      <a:tailEnd type="none" w="med" len="med"/>
                    </a:lnB>
                    <a:solidFill>
                      <a:srgbClr val="002A5C"/>
                    </a:solidFill>
                  </a:tcPr>
                </a:tc>
                <a:tc>
                  <a:txBody>
                    <a:bodyPr/>
                    <a:lstStyle/>
                    <a:p>
                      <a:pPr algn="ctr"/>
                      <a:r>
                        <a:rPr lang="en-US" sz="1400">
                          <a:solidFill>
                            <a:schemeClr val="bg1"/>
                          </a:solidFill>
                        </a:rPr>
                        <a:t>Grade 2</a:t>
                      </a:r>
                    </a:p>
                  </a:txBody>
                  <a:tcPr marT="7200" marB="7200" anchor="ctr">
                    <a:lnB w="38100" cap="flat" cmpd="sng" algn="ctr">
                      <a:solidFill>
                        <a:schemeClr val="bg1"/>
                      </a:solidFill>
                      <a:prstDash val="solid"/>
                      <a:round/>
                      <a:headEnd type="none" w="med" len="med"/>
                      <a:tailEnd type="none" w="med" len="med"/>
                    </a:lnB>
                    <a:solidFill>
                      <a:srgbClr val="002A5C"/>
                    </a:solidFill>
                  </a:tcPr>
                </a:tc>
                <a:tc>
                  <a:txBody>
                    <a:bodyPr/>
                    <a:lstStyle/>
                    <a:p>
                      <a:pPr algn="ctr"/>
                      <a:r>
                        <a:rPr lang="en-US" sz="1400">
                          <a:solidFill>
                            <a:schemeClr val="bg1"/>
                          </a:solidFill>
                        </a:rPr>
                        <a:t>Grade 3</a:t>
                      </a:r>
                    </a:p>
                  </a:txBody>
                  <a:tcPr marT="7200" marB="7200" anchor="ctr">
                    <a:lnB w="38100" cap="flat" cmpd="sng" algn="ctr">
                      <a:solidFill>
                        <a:schemeClr val="bg1"/>
                      </a:solidFill>
                      <a:prstDash val="solid"/>
                      <a:round/>
                      <a:headEnd type="none" w="med" len="med"/>
                      <a:tailEnd type="none" w="med" len="med"/>
                    </a:lnB>
                    <a:solidFill>
                      <a:srgbClr val="002A5C"/>
                    </a:solidFill>
                  </a:tcPr>
                </a:tc>
                <a:tc>
                  <a:txBody>
                    <a:bodyPr/>
                    <a:lstStyle/>
                    <a:p>
                      <a:pPr algn="ctr"/>
                      <a:r>
                        <a:rPr lang="en-US" sz="1400">
                          <a:solidFill>
                            <a:schemeClr val="bg1"/>
                          </a:solidFill>
                        </a:rPr>
                        <a:t>Grade 4</a:t>
                      </a:r>
                    </a:p>
                  </a:txBody>
                  <a:tcPr marT="7200" marB="7200" anchor="ctr">
                    <a:lnB w="38100" cap="flat" cmpd="sng" algn="ctr">
                      <a:solidFill>
                        <a:schemeClr val="bg1"/>
                      </a:solidFill>
                      <a:prstDash val="solid"/>
                      <a:round/>
                      <a:headEnd type="none" w="med" len="med"/>
                      <a:tailEnd type="none" w="med" len="med"/>
                    </a:lnB>
                    <a:solidFill>
                      <a:srgbClr val="002A5C"/>
                    </a:solidFill>
                  </a:tcPr>
                </a:tc>
                <a:tc>
                  <a:txBody>
                    <a:bodyPr/>
                    <a:lstStyle/>
                    <a:p>
                      <a:pPr algn="ctr"/>
                      <a:r>
                        <a:rPr lang="en-US" sz="1400">
                          <a:solidFill>
                            <a:schemeClr val="bg1"/>
                          </a:solidFill>
                        </a:rPr>
                        <a:t>Any Grade</a:t>
                      </a:r>
                    </a:p>
                  </a:txBody>
                  <a:tcPr marT="7200" marB="7200" anchor="ctr">
                    <a:lnB w="38100" cap="flat" cmpd="sng" algn="ctr">
                      <a:solidFill>
                        <a:schemeClr val="bg1"/>
                      </a:solidFill>
                      <a:prstDash val="solid"/>
                      <a:round/>
                      <a:headEnd type="none" w="med" len="med"/>
                      <a:tailEnd type="none" w="med" len="med"/>
                    </a:lnB>
                    <a:solidFill>
                      <a:srgbClr val="002A5C"/>
                    </a:solidFill>
                  </a:tcPr>
                </a:tc>
                <a:tc>
                  <a:txBody>
                    <a:bodyPr/>
                    <a:lstStyle/>
                    <a:p>
                      <a:pPr algn="ctr"/>
                      <a:r>
                        <a:rPr lang="en-US" sz="1400">
                          <a:solidFill>
                            <a:schemeClr val="bg1"/>
                          </a:solidFill>
                        </a:rPr>
                        <a:t>Grade 3/4</a:t>
                      </a:r>
                    </a:p>
                  </a:txBody>
                  <a:tcPr marT="7200" marB="7200" anchor="ctr">
                    <a:lnB w="38100" cap="flat" cmpd="sng" algn="ctr">
                      <a:solidFill>
                        <a:schemeClr val="bg1"/>
                      </a:solidFill>
                      <a:prstDash val="solid"/>
                      <a:round/>
                      <a:headEnd type="none" w="med" len="med"/>
                      <a:tailEnd type="none" w="med" len="med"/>
                    </a:lnB>
                    <a:solidFill>
                      <a:srgbClr val="002A5C"/>
                    </a:solidFill>
                  </a:tcPr>
                </a:tc>
                <a:tc>
                  <a:txBody>
                    <a:bodyPr/>
                    <a:lstStyle/>
                    <a:p>
                      <a:pPr algn="ctr"/>
                      <a:r>
                        <a:rPr lang="en-US" sz="1400">
                          <a:solidFill>
                            <a:schemeClr val="bg1"/>
                          </a:solidFill>
                        </a:rPr>
                        <a:t>Any Grade</a:t>
                      </a:r>
                    </a:p>
                  </a:txBody>
                  <a:tcPr marT="7200" marB="7200" anchor="ctr">
                    <a:lnB w="38100" cap="flat" cmpd="sng" algn="ctr">
                      <a:solidFill>
                        <a:schemeClr val="bg1"/>
                      </a:solidFill>
                      <a:prstDash val="solid"/>
                      <a:round/>
                      <a:headEnd type="none" w="med" len="med"/>
                      <a:tailEnd type="none" w="med" len="med"/>
                    </a:lnB>
                    <a:solidFill>
                      <a:srgbClr val="002A5C"/>
                    </a:solidFill>
                  </a:tcPr>
                </a:tc>
                <a:extLst>
                  <a:ext uri="{0D108BD9-81ED-4DB2-BD59-A6C34878D82A}">
                    <a16:rowId xmlns:a16="http://schemas.microsoft.com/office/drawing/2014/main" val="1630661142"/>
                  </a:ext>
                </a:extLst>
              </a:tr>
              <a:tr h="101138">
                <a:tc>
                  <a:txBody>
                    <a:bodyPr/>
                    <a:lstStyle/>
                    <a:p>
                      <a:r>
                        <a:rPr lang="en-US" sz="1400"/>
                        <a:t>Fatigue</a:t>
                      </a:r>
                    </a:p>
                  </a:txBody>
                  <a:tcPr marT="7200" marB="7200" anchor="ctr">
                    <a:lnT w="38100" cap="flat" cmpd="sng" algn="ctr">
                      <a:solidFill>
                        <a:schemeClr val="bg1"/>
                      </a:solidFill>
                      <a:prstDash val="solid"/>
                      <a:round/>
                      <a:headEnd type="none" w="med" len="med"/>
                      <a:tailEnd type="none" w="med" len="med"/>
                    </a:lnT>
                  </a:tcPr>
                </a:tc>
                <a:tc>
                  <a:txBody>
                    <a:bodyPr/>
                    <a:lstStyle/>
                    <a:p>
                      <a:pPr algn="ctr"/>
                      <a:r>
                        <a:rPr lang="en-US" sz="1400"/>
                        <a:t>13</a:t>
                      </a:r>
                    </a:p>
                  </a:txBody>
                  <a:tcPr marT="7200" marB="7200" anchor="ctr">
                    <a:lnT w="38100" cap="flat" cmpd="sng" algn="ctr">
                      <a:solidFill>
                        <a:schemeClr val="bg1"/>
                      </a:solidFill>
                      <a:prstDash val="solid"/>
                      <a:round/>
                      <a:headEnd type="none" w="med" len="med"/>
                      <a:tailEnd type="none" w="med" len="med"/>
                    </a:lnT>
                  </a:tcPr>
                </a:tc>
                <a:tc>
                  <a:txBody>
                    <a:bodyPr/>
                    <a:lstStyle/>
                    <a:p>
                      <a:pPr algn="ctr"/>
                      <a:r>
                        <a:rPr lang="en-US" sz="1400"/>
                        <a:t>8</a:t>
                      </a:r>
                    </a:p>
                  </a:txBody>
                  <a:tcPr marT="7200" marB="7200" anchor="ctr">
                    <a:lnT w="38100" cap="flat" cmpd="sng" algn="ctr">
                      <a:solidFill>
                        <a:schemeClr val="bg1"/>
                      </a:solidFill>
                      <a:prstDash val="solid"/>
                      <a:round/>
                      <a:headEnd type="none" w="med" len="med"/>
                      <a:tailEnd type="none" w="med" len="med"/>
                    </a:lnT>
                  </a:tcPr>
                </a:tc>
                <a:tc>
                  <a:txBody>
                    <a:bodyPr/>
                    <a:lstStyle/>
                    <a:p>
                      <a:pPr algn="ctr"/>
                      <a:r>
                        <a:rPr lang="en-US" sz="1400"/>
                        <a:t>1</a:t>
                      </a:r>
                    </a:p>
                  </a:txBody>
                  <a:tcPr marT="7200" marB="7200" anchor="ctr">
                    <a:lnT w="38100" cap="flat" cmpd="sng" algn="ctr">
                      <a:solidFill>
                        <a:schemeClr val="bg1"/>
                      </a:solidFill>
                      <a:prstDash val="solid"/>
                      <a:round/>
                      <a:headEnd type="none" w="med" len="med"/>
                      <a:tailEnd type="none" w="med" len="med"/>
                    </a:lnT>
                  </a:tcPr>
                </a:tc>
                <a:tc>
                  <a:txBody>
                    <a:bodyPr/>
                    <a:lstStyle/>
                    <a:p>
                      <a:pPr algn="ctr"/>
                      <a:r>
                        <a:rPr lang="en-US" sz="1400"/>
                        <a:t>-</a:t>
                      </a:r>
                    </a:p>
                  </a:txBody>
                  <a:tcPr marT="7200" marB="7200" anchor="ctr">
                    <a:lnT w="38100" cap="flat" cmpd="sng" algn="ctr">
                      <a:solidFill>
                        <a:schemeClr val="bg1"/>
                      </a:solidFill>
                      <a:prstDash val="solid"/>
                      <a:round/>
                      <a:headEnd type="none" w="med" len="med"/>
                      <a:tailEnd type="none" w="med" len="med"/>
                    </a:lnT>
                  </a:tcPr>
                </a:tc>
                <a:tc>
                  <a:txBody>
                    <a:bodyPr/>
                    <a:lstStyle/>
                    <a:p>
                      <a:pPr algn="ctr"/>
                      <a:r>
                        <a:rPr lang="en-US" sz="1400"/>
                        <a:t>23</a:t>
                      </a:r>
                    </a:p>
                  </a:txBody>
                  <a:tcPr marT="7200" marB="7200" anchor="ctr">
                    <a:lnT w="38100" cap="flat" cmpd="sng" algn="ctr">
                      <a:solidFill>
                        <a:schemeClr val="bg1"/>
                      </a:solidFill>
                      <a:prstDash val="solid"/>
                      <a:round/>
                      <a:headEnd type="none" w="med" len="med"/>
                      <a:tailEnd type="none" w="med" len="med"/>
                    </a:lnT>
                  </a:tcPr>
                </a:tc>
                <a:tc>
                  <a:txBody>
                    <a:bodyPr/>
                    <a:lstStyle/>
                    <a:p>
                      <a:pPr algn="ctr"/>
                      <a:r>
                        <a:rPr lang="en-US" sz="1400"/>
                        <a:t>1</a:t>
                      </a:r>
                    </a:p>
                  </a:txBody>
                  <a:tcPr marT="7200" marB="7200" anchor="ctr">
                    <a:lnT w="38100" cap="flat" cmpd="sng" algn="ctr">
                      <a:solidFill>
                        <a:schemeClr val="bg1"/>
                      </a:solidFill>
                      <a:prstDash val="solid"/>
                      <a:round/>
                      <a:headEnd type="none" w="med" len="med"/>
                      <a:tailEnd type="none" w="med" len="med"/>
                    </a:lnT>
                  </a:tcPr>
                </a:tc>
                <a:tc>
                  <a:txBody>
                    <a:bodyPr/>
                    <a:lstStyle/>
                    <a:p>
                      <a:pPr algn="ctr"/>
                      <a:r>
                        <a:rPr lang="en-US" sz="1400"/>
                        <a:t>9</a:t>
                      </a:r>
                    </a:p>
                  </a:txBody>
                  <a:tcPr marT="7200" marB="72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24713350"/>
                  </a:ext>
                </a:extLst>
              </a:tr>
              <a:tr h="101138">
                <a:tc>
                  <a:txBody>
                    <a:bodyPr/>
                    <a:lstStyle/>
                    <a:p>
                      <a:r>
                        <a:rPr lang="en-US" sz="1400"/>
                        <a:t>Diarrhea</a:t>
                      </a:r>
                    </a:p>
                  </a:txBody>
                  <a:tcPr marT="7200" marB="7200" anchor="ctr"/>
                </a:tc>
                <a:tc>
                  <a:txBody>
                    <a:bodyPr/>
                    <a:lstStyle/>
                    <a:p>
                      <a:pPr algn="ctr"/>
                      <a:r>
                        <a:rPr lang="en-US" sz="1400"/>
                        <a:t>15</a:t>
                      </a:r>
                    </a:p>
                  </a:txBody>
                  <a:tcPr marT="7200" marB="7200" anchor="ctr"/>
                </a:tc>
                <a:tc>
                  <a:txBody>
                    <a:bodyPr/>
                    <a:lstStyle/>
                    <a:p>
                      <a:pPr algn="ctr"/>
                      <a:r>
                        <a:rPr lang="en-US" sz="1400"/>
                        <a:t>4</a:t>
                      </a:r>
                    </a:p>
                  </a:txBody>
                  <a:tcPr marT="7200" marB="7200" anchor="ctr"/>
                </a:tc>
                <a:tc>
                  <a:txBody>
                    <a:bodyPr/>
                    <a:lstStyle/>
                    <a:p>
                      <a:pPr algn="ctr"/>
                      <a:r>
                        <a:rPr lang="en-US" sz="1400"/>
                        <a:t>&lt;1</a:t>
                      </a:r>
                    </a:p>
                  </a:txBody>
                  <a:tcPr marT="7200" marB="7200" anchor="ctr"/>
                </a:tc>
                <a:tc>
                  <a:txBody>
                    <a:bodyPr/>
                    <a:lstStyle/>
                    <a:p>
                      <a:pPr algn="ctr"/>
                      <a:r>
                        <a:rPr lang="en-US" sz="1400"/>
                        <a:t>&lt;1</a:t>
                      </a:r>
                    </a:p>
                  </a:txBody>
                  <a:tcPr marT="7200" marB="7200" anchor="ctr"/>
                </a:tc>
                <a:tc>
                  <a:txBody>
                    <a:bodyPr/>
                    <a:lstStyle/>
                    <a:p>
                      <a:pPr algn="ctr"/>
                      <a:r>
                        <a:rPr lang="en-US" sz="1400"/>
                        <a:t>19</a:t>
                      </a:r>
                    </a:p>
                  </a:txBody>
                  <a:tcPr marT="7200" marB="7200" anchor="ctr"/>
                </a:tc>
                <a:tc>
                  <a:txBody>
                    <a:bodyPr/>
                    <a:lstStyle/>
                    <a:p>
                      <a:pPr algn="ctr"/>
                      <a:r>
                        <a:rPr lang="en-US" sz="1400"/>
                        <a:t>&lt;1</a:t>
                      </a:r>
                    </a:p>
                  </a:txBody>
                  <a:tcPr marT="7200" marB="7200" anchor="ctr"/>
                </a:tc>
                <a:tc>
                  <a:txBody>
                    <a:bodyPr/>
                    <a:lstStyle/>
                    <a:p>
                      <a:pPr algn="ctr"/>
                      <a:r>
                        <a:rPr lang="en-US" sz="1400"/>
                        <a:t>8</a:t>
                      </a:r>
                    </a:p>
                  </a:txBody>
                  <a:tcPr marT="7200" marB="7200" anchor="ctr"/>
                </a:tc>
                <a:extLst>
                  <a:ext uri="{0D108BD9-81ED-4DB2-BD59-A6C34878D82A}">
                    <a16:rowId xmlns:a16="http://schemas.microsoft.com/office/drawing/2014/main" val="2684557749"/>
                  </a:ext>
                </a:extLst>
              </a:tr>
              <a:tr h="101138">
                <a:tc>
                  <a:txBody>
                    <a:bodyPr/>
                    <a:lstStyle/>
                    <a:p>
                      <a:r>
                        <a:rPr lang="en-US" sz="1400"/>
                        <a:t>Neutropenia</a:t>
                      </a:r>
                      <a:r>
                        <a:rPr lang="en-US" sz="1400" baseline="30000"/>
                        <a:t>a</a:t>
                      </a:r>
                      <a:endParaRPr lang="en-US" sz="1400" baseline="30000" err="1"/>
                    </a:p>
                  </a:txBody>
                  <a:tcPr marT="7200" marB="7200" anchor="ctr"/>
                </a:tc>
                <a:tc>
                  <a:txBody>
                    <a:bodyPr/>
                    <a:lstStyle/>
                    <a:p>
                      <a:pPr algn="ctr"/>
                      <a:r>
                        <a:rPr lang="en-US" sz="1400"/>
                        <a:t>1</a:t>
                      </a:r>
                    </a:p>
                  </a:txBody>
                  <a:tcPr marT="7200" marB="7200" anchor="ctr"/>
                </a:tc>
                <a:tc>
                  <a:txBody>
                    <a:bodyPr/>
                    <a:lstStyle/>
                    <a:p>
                      <a:pPr algn="ctr"/>
                      <a:r>
                        <a:rPr lang="en-US" sz="1400"/>
                        <a:t>2</a:t>
                      </a:r>
                    </a:p>
                  </a:txBody>
                  <a:tcPr marT="7200" marB="7200" anchor="ctr"/>
                </a:tc>
                <a:tc>
                  <a:txBody>
                    <a:bodyPr/>
                    <a:lstStyle/>
                    <a:p>
                      <a:pPr algn="ctr"/>
                      <a:r>
                        <a:rPr lang="en-US" sz="1400"/>
                        <a:t>8</a:t>
                      </a:r>
                    </a:p>
                  </a:txBody>
                  <a:tcPr marT="7200" marB="7200" anchor="ctr"/>
                </a:tc>
                <a:tc>
                  <a:txBody>
                    <a:bodyPr/>
                    <a:lstStyle/>
                    <a:p>
                      <a:pPr algn="ctr"/>
                      <a:r>
                        <a:rPr lang="en-US" sz="1400"/>
                        <a:t>6</a:t>
                      </a:r>
                    </a:p>
                  </a:txBody>
                  <a:tcPr marT="7200" marB="7200" anchor="ctr"/>
                </a:tc>
                <a:tc>
                  <a:txBody>
                    <a:bodyPr/>
                    <a:lstStyle/>
                    <a:p>
                      <a:pPr algn="ctr"/>
                      <a:r>
                        <a:rPr lang="en-US" sz="1400"/>
                        <a:t>18</a:t>
                      </a:r>
                    </a:p>
                  </a:txBody>
                  <a:tcPr marT="7200" marB="7200" anchor="ctr"/>
                </a:tc>
                <a:tc>
                  <a:txBody>
                    <a:bodyPr/>
                    <a:lstStyle/>
                    <a:p>
                      <a:pPr algn="ctr"/>
                      <a:r>
                        <a:rPr lang="en-US" sz="1400"/>
                        <a:t>8</a:t>
                      </a:r>
                    </a:p>
                  </a:txBody>
                  <a:tcPr marT="7200" marB="7200" anchor="ctr"/>
                </a:tc>
                <a:tc>
                  <a:txBody>
                    <a:bodyPr/>
                    <a:lstStyle/>
                    <a:p>
                      <a:pPr algn="ctr"/>
                      <a:r>
                        <a:rPr lang="en-US" sz="1400"/>
                        <a:t>10</a:t>
                      </a:r>
                    </a:p>
                  </a:txBody>
                  <a:tcPr marT="7200" marB="7200" anchor="ctr"/>
                </a:tc>
                <a:extLst>
                  <a:ext uri="{0D108BD9-81ED-4DB2-BD59-A6C34878D82A}">
                    <a16:rowId xmlns:a16="http://schemas.microsoft.com/office/drawing/2014/main" val="2082260267"/>
                  </a:ext>
                </a:extLst>
              </a:tr>
              <a:tr h="101138">
                <a:tc>
                  <a:txBody>
                    <a:bodyPr/>
                    <a:lstStyle/>
                    <a:p>
                      <a:r>
                        <a:rPr lang="en-US" sz="1400"/>
                        <a:t>Contusion</a:t>
                      </a:r>
                    </a:p>
                  </a:txBody>
                  <a:tcPr marT="7200" marB="7200" anchor="ctr"/>
                </a:tc>
                <a:tc>
                  <a:txBody>
                    <a:bodyPr/>
                    <a:lstStyle/>
                    <a:p>
                      <a:pPr algn="ctr"/>
                      <a:r>
                        <a:rPr lang="en-US" sz="1400"/>
                        <a:t>15</a:t>
                      </a:r>
                    </a:p>
                  </a:txBody>
                  <a:tcPr marT="7200" marB="7200" anchor="ctr"/>
                </a:tc>
                <a:tc>
                  <a:txBody>
                    <a:bodyPr/>
                    <a:lstStyle/>
                    <a:p>
                      <a:pPr algn="ctr"/>
                      <a:r>
                        <a:rPr lang="en-US" sz="1400"/>
                        <a:t>2</a:t>
                      </a:r>
                    </a:p>
                  </a:txBody>
                  <a:tcPr marT="7200" marB="7200" anchor="ctr"/>
                </a:tc>
                <a:tc>
                  <a:txBody>
                    <a:bodyPr/>
                    <a:lstStyle/>
                    <a:p>
                      <a:pPr lvl="0" algn="ctr">
                        <a:buNone/>
                      </a:pPr>
                      <a:r>
                        <a:rPr lang="en-US" sz="1400"/>
                        <a:t>-</a:t>
                      </a:r>
                    </a:p>
                  </a:txBody>
                  <a:tcPr marT="7200" marB="7200" anchor="ctr"/>
                </a:tc>
                <a:tc>
                  <a:txBody>
                    <a:bodyPr/>
                    <a:lstStyle/>
                    <a:p>
                      <a:pPr lvl="0" algn="ctr">
                        <a:buNone/>
                      </a:pPr>
                      <a:r>
                        <a:rPr lang="en-US" sz="1400"/>
                        <a:t>-</a:t>
                      </a:r>
                    </a:p>
                  </a:txBody>
                  <a:tcPr marT="7200" marB="7200" anchor="ctr"/>
                </a:tc>
                <a:tc>
                  <a:txBody>
                    <a:bodyPr/>
                    <a:lstStyle/>
                    <a:p>
                      <a:pPr algn="ctr"/>
                      <a:r>
                        <a:rPr lang="en-US" sz="1400"/>
                        <a:t>17</a:t>
                      </a:r>
                    </a:p>
                  </a:txBody>
                  <a:tcPr marT="7200" marB="7200" anchor="ctr"/>
                </a:tc>
                <a:tc>
                  <a:txBody>
                    <a:bodyPr/>
                    <a:lstStyle/>
                    <a:p>
                      <a:pPr algn="ctr"/>
                      <a:r>
                        <a:rPr lang="en-US" sz="1400"/>
                        <a:t>-</a:t>
                      </a:r>
                    </a:p>
                  </a:txBody>
                  <a:tcPr marT="7200" marB="7200" anchor="ctr"/>
                </a:tc>
                <a:tc>
                  <a:txBody>
                    <a:bodyPr/>
                    <a:lstStyle/>
                    <a:p>
                      <a:pPr algn="ctr"/>
                      <a:r>
                        <a:rPr lang="en-US" sz="1400"/>
                        <a:t>12</a:t>
                      </a:r>
                    </a:p>
                  </a:txBody>
                  <a:tcPr marT="7200" marB="7200" anchor="ctr"/>
                </a:tc>
                <a:extLst>
                  <a:ext uri="{0D108BD9-81ED-4DB2-BD59-A6C34878D82A}">
                    <a16:rowId xmlns:a16="http://schemas.microsoft.com/office/drawing/2014/main" val="1543982841"/>
                  </a:ext>
                </a:extLst>
              </a:tr>
              <a:tr h="101138">
                <a:tc>
                  <a:txBody>
                    <a:bodyPr/>
                    <a:lstStyle/>
                    <a:p>
                      <a:r>
                        <a:rPr lang="en-US" sz="1400">
                          <a:solidFill>
                            <a:schemeClr val="bg1"/>
                          </a:solidFill>
                        </a:rPr>
                        <a:t>AEs of special interest</a:t>
                      </a:r>
                      <a:r>
                        <a:rPr lang="en-US" sz="1400" baseline="30000">
                          <a:solidFill>
                            <a:schemeClr val="bg1"/>
                          </a:solidFill>
                        </a:rPr>
                        <a:t>b</a:t>
                      </a:r>
                      <a:endParaRPr lang="en-US" sz="1400" baseline="30000" err="1">
                        <a:solidFill>
                          <a:schemeClr val="bg1"/>
                        </a:solidFill>
                      </a:endParaRPr>
                    </a:p>
                  </a:txBody>
                  <a:tcPr marT="7200" marB="7200" anchor="ctr">
                    <a:lnB w="38100" cap="flat" cmpd="sng" algn="ctr">
                      <a:solidFill>
                        <a:schemeClr val="bg1"/>
                      </a:solidFill>
                      <a:prstDash val="solid"/>
                      <a:round/>
                      <a:headEnd type="none" w="med" len="med"/>
                      <a:tailEnd type="none" w="med" len="med"/>
                    </a:lnB>
                    <a:solidFill>
                      <a:srgbClr val="002A5C"/>
                    </a:solidFill>
                  </a:tcPr>
                </a:tc>
                <a:tc>
                  <a:txBody>
                    <a:bodyPr/>
                    <a:lstStyle/>
                    <a:p>
                      <a:pPr algn="ctr"/>
                      <a:endParaRPr lang="en-US" sz="1400"/>
                    </a:p>
                  </a:txBody>
                  <a:tcPr marT="7200" marB="7200" anchor="ctr">
                    <a:lnB w="38100" cap="flat" cmpd="sng" algn="ctr">
                      <a:solidFill>
                        <a:schemeClr val="bg1"/>
                      </a:solidFill>
                      <a:prstDash val="solid"/>
                      <a:round/>
                      <a:headEnd type="none" w="med" len="med"/>
                      <a:tailEnd type="none" w="med" len="med"/>
                    </a:lnB>
                    <a:solidFill>
                      <a:schemeClr val="tx2"/>
                    </a:solidFill>
                  </a:tcPr>
                </a:tc>
                <a:tc>
                  <a:txBody>
                    <a:bodyPr/>
                    <a:lstStyle/>
                    <a:p>
                      <a:pPr algn="ctr"/>
                      <a:endParaRPr lang="en-US" sz="1400"/>
                    </a:p>
                  </a:txBody>
                  <a:tcPr marT="7200" marB="7200" anchor="ctr">
                    <a:lnB w="38100" cap="flat" cmpd="sng" algn="ctr">
                      <a:solidFill>
                        <a:schemeClr val="bg1"/>
                      </a:solidFill>
                      <a:prstDash val="solid"/>
                      <a:round/>
                      <a:headEnd type="none" w="med" len="med"/>
                      <a:tailEnd type="none" w="med" len="med"/>
                    </a:lnB>
                    <a:solidFill>
                      <a:schemeClr val="tx2"/>
                    </a:solidFill>
                  </a:tcPr>
                </a:tc>
                <a:tc>
                  <a:txBody>
                    <a:bodyPr/>
                    <a:lstStyle/>
                    <a:p>
                      <a:pPr algn="ctr"/>
                      <a:endParaRPr lang="en-US" sz="1400"/>
                    </a:p>
                  </a:txBody>
                  <a:tcPr marT="7200" marB="7200" anchor="ctr">
                    <a:lnB w="38100" cap="flat" cmpd="sng" algn="ctr">
                      <a:solidFill>
                        <a:schemeClr val="bg1"/>
                      </a:solidFill>
                      <a:prstDash val="solid"/>
                      <a:round/>
                      <a:headEnd type="none" w="med" len="med"/>
                      <a:tailEnd type="none" w="med" len="med"/>
                    </a:lnB>
                    <a:solidFill>
                      <a:schemeClr val="tx2"/>
                    </a:solidFill>
                  </a:tcPr>
                </a:tc>
                <a:tc>
                  <a:txBody>
                    <a:bodyPr/>
                    <a:lstStyle/>
                    <a:p>
                      <a:pPr algn="ctr"/>
                      <a:endParaRPr lang="en-US" sz="1400"/>
                    </a:p>
                  </a:txBody>
                  <a:tcPr marT="7200" marB="7200" anchor="ctr">
                    <a:lnB w="38100" cap="flat" cmpd="sng" algn="ctr">
                      <a:solidFill>
                        <a:schemeClr val="bg1"/>
                      </a:solidFill>
                      <a:prstDash val="solid"/>
                      <a:round/>
                      <a:headEnd type="none" w="med" len="med"/>
                      <a:tailEnd type="none" w="med" len="med"/>
                    </a:lnB>
                    <a:solidFill>
                      <a:schemeClr val="tx2"/>
                    </a:solidFill>
                  </a:tcPr>
                </a:tc>
                <a:tc>
                  <a:txBody>
                    <a:bodyPr/>
                    <a:lstStyle/>
                    <a:p>
                      <a:pPr algn="ctr"/>
                      <a:endParaRPr lang="en-US" sz="1400"/>
                    </a:p>
                  </a:txBody>
                  <a:tcPr marT="7200" marB="7200" anchor="ctr">
                    <a:lnB w="38100" cap="flat" cmpd="sng" algn="ctr">
                      <a:solidFill>
                        <a:schemeClr val="bg1"/>
                      </a:solidFill>
                      <a:prstDash val="solid"/>
                      <a:round/>
                      <a:headEnd type="none" w="med" len="med"/>
                      <a:tailEnd type="none" w="med" len="med"/>
                    </a:lnB>
                    <a:solidFill>
                      <a:schemeClr val="tx2"/>
                    </a:solidFill>
                  </a:tcPr>
                </a:tc>
                <a:tc>
                  <a:txBody>
                    <a:bodyPr/>
                    <a:lstStyle/>
                    <a:p>
                      <a:pPr algn="ctr"/>
                      <a:endParaRPr lang="en-US" sz="1400"/>
                    </a:p>
                  </a:txBody>
                  <a:tcPr marT="7200" marB="7200" anchor="ctr">
                    <a:lnB w="38100" cap="flat" cmpd="sng" algn="ctr">
                      <a:solidFill>
                        <a:schemeClr val="bg1"/>
                      </a:solidFill>
                      <a:prstDash val="solid"/>
                      <a:round/>
                      <a:headEnd type="none" w="med" len="med"/>
                      <a:tailEnd type="none" w="med" len="med"/>
                    </a:lnB>
                    <a:solidFill>
                      <a:schemeClr val="tx2"/>
                    </a:solidFill>
                  </a:tcPr>
                </a:tc>
                <a:tc>
                  <a:txBody>
                    <a:bodyPr/>
                    <a:lstStyle/>
                    <a:p>
                      <a:pPr algn="ctr"/>
                      <a:endParaRPr lang="en-US" sz="1400"/>
                    </a:p>
                  </a:txBody>
                  <a:tcPr marT="7200" marB="7200" anchor="ctr">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488675314"/>
                  </a:ext>
                </a:extLst>
              </a:tr>
              <a:tr h="101138">
                <a:tc>
                  <a:txBody>
                    <a:bodyPr/>
                    <a:lstStyle/>
                    <a:p>
                      <a:r>
                        <a:rPr lang="en-US" sz="1400"/>
                        <a:t>Bruising</a:t>
                      </a:r>
                      <a:r>
                        <a:rPr lang="en-US" sz="1400" baseline="30000"/>
                        <a:t>c</a:t>
                      </a:r>
                      <a:endParaRPr lang="en-US" sz="1400" baseline="30000" err="1"/>
                    </a:p>
                  </a:txBody>
                  <a:tcPr marT="7200" marB="7200" anchor="ctr">
                    <a:lnT w="38100" cap="flat" cmpd="sng" algn="ctr">
                      <a:solidFill>
                        <a:schemeClr val="bg1"/>
                      </a:solidFill>
                      <a:prstDash val="solid"/>
                      <a:round/>
                      <a:headEnd type="none" w="med" len="med"/>
                      <a:tailEnd type="none" w="med" len="med"/>
                    </a:lnT>
                  </a:tcPr>
                </a:tc>
                <a:tc>
                  <a:txBody>
                    <a:bodyPr/>
                    <a:lstStyle/>
                    <a:p>
                      <a:pPr algn="ctr"/>
                      <a:r>
                        <a:rPr lang="en-US" sz="1400"/>
                        <a:t>20</a:t>
                      </a:r>
                    </a:p>
                  </a:txBody>
                  <a:tcPr marT="7200" marB="7200" anchor="ctr">
                    <a:lnT w="38100" cap="flat" cmpd="sng" algn="ctr">
                      <a:solidFill>
                        <a:schemeClr val="bg1"/>
                      </a:solidFill>
                      <a:prstDash val="solid"/>
                      <a:round/>
                      <a:headEnd type="none" w="med" len="med"/>
                      <a:tailEnd type="none" w="med" len="med"/>
                    </a:lnT>
                  </a:tcPr>
                </a:tc>
                <a:tc>
                  <a:txBody>
                    <a:bodyPr/>
                    <a:lstStyle/>
                    <a:p>
                      <a:pPr algn="ctr"/>
                      <a:r>
                        <a:rPr lang="en-US" sz="1400"/>
                        <a:t>2</a:t>
                      </a:r>
                    </a:p>
                  </a:txBody>
                  <a:tcPr marT="7200" marB="7200" anchor="ctr">
                    <a:lnT w="38100" cap="flat" cmpd="sng" algn="ctr">
                      <a:solidFill>
                        <a:schemeClr val="bg1"/>
                      </a:solidFill>
                      <a:prstDash val="solid"/>
                      <a:round/>
                      <a:headEnd type="none" w="med" len="med"/>
                      <a:tailEnd type="none" w="med" len="med"/>
                    </a:lnT>
                  </a:tcPr>
                </a:tc>
                <a:tc>
                  <a:txBody>
                    <a:bodyPr/>
                    <a:lstStyle/>
                    <a:p>
                      <a:pPr lvl="0" algn="ctr">
                        <a:buNone/>
                      </a:pPr>
                      <a:r>
                        <a:rPr lang="en-US" sz="1400"/>
                        <a:t>-</a:t>
                      </a:r>
                    </a:p>
                  </a:txBody>
                  <a:tcPr marT="7200" marB="7200" anchor="ctr">
                    <a:lnT w="38100" cap="flat" cmpd="sng" algn="ctr">
                      <a:solidFill>
                        <a:schemeClr val="bg1"/>
                      </a:solidFill>
                      <a:prstDash val="solid"/>
                      <a:round/>
                      <a:headEnd type="none" w="med" len="med"/>
                      <a:tailEnd type="none" w="med" len="med"/>
                    </a:lnT>
                  </a:tcPr>
                </a:tc>
                <a:tc>
                  <a:txBody>
                    <a:bodyPr/>
                    <a:lstStyle/>
                    <a:p>
                      <a:pPr algn="ctr"/>
                      <a:r>
                        <a:rPr lang="en-US" sz="1400"/>
                        <a:t>-</a:t>
                      </a:r>
                    </a:p>
                  </a:txBody>
                  <a:tcPr marT="7200" marB="7200" anchor="ctr">
                    <a:lnT w="38100" cap="flat" cmpd="sng" algn="ctr">
                      <a:solidFill>
                        <a:schemeClr val="bg1"/>
                      </a:solidFill>
                      <a:prstDash val="solid"/>
                      <a:round/>
                      <a:headEnd type="none" w="med" len="med"/>
                      <a:tailEnd type="none" w="med" len="med"/>
                    </a:lnT>
                  </a:tcPr>
                </a:tc>
                <a:tc>
                  <a:txBody>
                    <a:bodyPr/>
                    <a:lstStyle/>
                    <a:p>
                      <a:pPr algn="ctr"/>
                      <a:r>
                        <a:rPr lang="en-US" sz="1400"/>
                        <a:t>22</a:t>
                      </a:r>
                    </a:p>
                  </a:txBody>
                  <a:tcPr marT="7200" marB="7200" anchor="ctr">
                    <a:lnT w="38100" cap="flat" cmpd="sng" algn="ctr">
                      <a:solidFill>
                        <a:schemeClr val="bg1"/>
                      </a:solidFill>
                      <a:prstDash val="solid"/>
                      <a:round/>
                      <a:headEnd type="none" w="med" len="med"/>
                      <a:tailEnd type="none" w="med" len="med"/>
                    </a:lnT>
                  </a:tcPr>
                </a:tc>
                <a:tc>
                  <a:txBody>
                    <a:bodyPr/>
                    <a:lstStyle/>
                    <a:p>
                      <a:pPr algn="ctr"/>
                      <a:r>
                        <a:rPr lang="en-US" sz="1400"/>
                        <a:t>-</a:t>
                      </a:r>
                    </a:p>
                  </a:txBody>
                  <a:tcPr marT="7200" marB="7200" anchor="ctr">
                    <a:lnT w="38100" cap="flat" cmpd="sng" algn="ctr">
                      <a:solidFill>
                        <a:schemeClr val="bg1"/>
                      </a:solidFill>
                      <a:prstDash val="solid"/>
                      <a:round/>
                      <a:headEnd type="none" w="med" len="med"/>
                      <a:tailEnd type="none" w="med" len="med"/>
                    </a:lnT>
                  </a:tcPr>
                </a:tc>
                <a:tc>
                  <a:txBody>
                    <a:bodyPr/>
                    <a:lstStyle/>
                    <a:p>
                      <a:pPr algn="ctr"/>
                      <a:r>
                        <a:rPr lang="en-US" sz="1400"/>
                        <a:t>15</a:t>
                      </a:r>
                    </a:p>
                  </a:txBody>
                  <a:tcPr marT="7200" marB="72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367937936"/>
                  </a:ext>
                </a:extLst>
              </a:tr>
              <a:tr h="101138">
                <a:tc>
                  <a:txBody>
                    <a:bodyPr/>
                    <a:lstStyle/>
                    <a:p>
                      <a:r>
                        <a:rPr lang="en-US" sz="1400"/>
                        <a:t>Rash</a:t>
                      </a:r>
                      <a:r>
                        <a:rPr lang="en-US" sz="1400" baseline="30000"/>
                        <a:t>d</a:t>
                      </a:r>
                      <a:endParaRPr lang="en-US" sz="1400" baseline="30000" err="1"/>
                    </a:p>
                  </a:txBody>
                  <a:tcPr marT="7200" marB="7200" anchor="ctr"/>
                </a:tc>
                <a:tc>
                  <a:txBody>
                    <a:bodyPr/>
                    <a:lstStyle/>
                    <a:p>
                      <a:pPr algn="ctr"/>
                      <a:r>
                        <a:rPr lang="en-US" sz="1400"/>
                        <a:t>9</a:t>
                      </a:r>
                    </a:p>
                  </a:txBody>
                  <a:tcPr marT="7200" marB="7200" anchor="ctr"/>
                </a:tc>
                <a:tc>
                  <a:txBody>
                    <a:bodyPr/>
                    <a:lstStyle/>
                    <a:p>
                      <a:pPr algn="ctr"/>
                      <a:r>
                        <a:rPr lang="en-US" sz="1400"/>
                        <a:t>2</a:t>
                      </a:r>
                    </a:p>
                  </a:txBody>
                  <a:tcPr marT="7200" marB="7200" anchor="ctr"/>
                </a:tc>
                <a:tc>
                  <a:txBody>
                    <a:bodyPr/>
                    <a:lstStyle/>
                    <a:p>
                      <a:pPr algn="ctr"/>
                      <a:r>
                        <a:rPr lang="en-US" sz="1400"/>
                        <a:t>&lt;1</a:t>
                      </a:r>
                    </a:p>
                  </a:txBody>
                  <a:tcPr marT="7200" marB="7200" anchor="ctr"/>
                </a:tc>
                <a:tc>
                  <a:txBody>
                    <a:bodyPr/>
                    <a:lstStyle/>
                    <a:p>
                      <a:pPr algn="ctr"/>
                      <a:r>
                        <a:rPr lang="en-US" sz="1400"/>
                        <a:t>-</a:t>
                      </a:r>
                    </a:p>
                  </a:txBody>
                  <a:tcPr marT="7200" marB="7200" anchor="ctr"/>
                </a:tc>
                <a:tc>
                  <a:txBody>
                    <a:bodyPr/>
                    <a:lstStyle/>
                    <a:p>
                      <a:pPr algn="ctr"/>
                      <a:r>
                        <a:rPr lang="en-US" sz="1400"/>
                        <a:t>11</a:t>
                      </a:r>
                    </a:p>
                  </a:txBody>
                  <a:tcPr marT="7200" marB="7200" anchor="ctr"/>
                </a:tc>
                <a:tc>
                  <a:txBody>
                    <a:bodyPr/>
                    <a:lstStyle/>
                    <a:p>
                      <a:pPr algn="ctr"/>
                      <a:r>
                        <a:rPr lang="en-US" sz="1400"/>
                        <a:t>&lt;1</a:t>
                      </a:r>
                    </a:p>
                  </a:txBody>
                  <a:tcPr marT="7200" marB="7200" anchor="ctr"/>
                </a:tc>
                <a:tc>
                  <a:txBody>
                    <a:bodyPr/>
                    <a:lstStyle/>
                    <a:p>
                      <a:pPr algn="ctr"/>
                      <a:r>
                        <a:rPr lang="en-US" sz="1400"/>
                        <a:t>5</a:t>
                      </a:r>
                    </a:p>
                  </a:txBody>
                  <a:tcPr marT="7200" marB="7200" anchor="ctr"/>
                </a:tc>
                <a:extLst>
                  <a:ext uri="{0D108BD9-81ED-4DB2-BD59-A6C34878D82A}">
                    <a16:rowId xmlns:a16="http://schemas.microsoft.com/office/drawing/2014/main" val="3186334458"/>
                  </a:ext>
                </a:extLst>
              </a:tr>
              <a:tr h="101138">
                <a:tc>
                  <a:txBody>
                    <a:bodyPr/>
                    <a:lstStyle/>
                    <a:p>
                      <a:r>
                        <a:rPr lang="en-US" sz="1400"/>
                        <a:t>Arthralgia</a:t>
                      </a:r>
                    </a:p>
                  </a:txBody>
                  <a:tcPr marT="7200" marB="7200" anchor="ctr"/>
                </a:tc>
                <a:tc>
                  <a:txBody>
                    <a:bodyPr/>
                    <a:lstStyle/>
                    <a:p>
                      <a:pPr algn="ctr"/>
                      <a:r>
                        <a:rPr lang="en-US" sz="1400"/>
                        <a:t>8</a:t>
                      </a:r>
                    </a:p>
                  </a:txBody>
                  <a:tcPr marT="7200" marB="7200" anchor="ctr"/>
                </a:tc>
                <a:tc>
                  <a:txBody>
                    <a:bodyPr/>
                    <a:lstStyle/>
                    <a:p>
                      <a:pPr algn="ctr"/>
                      <a:r>
                        <a:rPr lang="en-US" sz="1400"/>
                        <a:t>3</a:t>
                      </a:r>
                    </a:p>
                  </a:txBody>
                  <a:tcPr marT="7200" marB="7200" anchor="ctr"/>
                </a:tc>
                <a:tc>
                  <a:txBody>
                    <a:bodyPr/>
                    <a:lstStyle/>
                    <a:p>
                      <a:pPr algn="ctr"/>
                      <a:r>
                        <a:rPr lang="en-US" sz="1400"/>
                        <a:t>&lt;1</a:t>
                      </a:r>
                    </a:p>
                  </a:txBody>
                  <a:tcPr marT="7200" marB="7200" anchor="ctr"/>
                </a:tc>
                <a:tc>
                  <a:txBody>
                    <a:bodyPr/>
                    <a:lstStyle/>
                    <a:p>
                      <a:pPr algn="ctr"/>
                      <a:r>
                        <a:rPr lang="en-US" sz="1400"/>
                        <a:t>-</a:t>
                      </a:r>
                    </a:p>
                  </a:txBody>
                  <a:tcPr marT="7200" marB="7200" anchor="ctr"/>
                </a:tc>
                <a:tc>
                  <a:txBody>
                    <a:bodyPr/>
                    <a:lstStyle/>
                    <a:p>
                      <a:pPr algn="ctr"/>
                      <a:r>
                        <a:rPr lang="en-US" sz="1400"/>
                        <a:t>11</a:t>
                      </a:r>
                    </a:p>
                  </a:txBody>
                  <a:tcPr marT="7200" marB="7200" anchor="ctr"/>
                </a:tc>
                <a:tc>
                  <a:txBody>
                    <a:bodyPr/>
                    <a:lstStyle/>
                    <a:p>
                      <a:pPr algn="ctr"/>
                      <a:r>
                        <a:rPr lang="en-US" sz="1400"/>
                        <a:t>-</a:t>
                      </a:r>
                    </a:p>
                  </a:txBody>
                  <a:tcPr marT="7200" marB="7200" anchor="ctr"/>
                </a:tc>
                <a:tc>
                  <a:txBody>
                    <a:bodyPr/>
                    <a:lstStyle/>
                    <a:p>
                      <a:pPr algn="ctr"/>
                      <a:r>
                        <a:rPr lang="en-US" sz="1400"/>
                        <a:t>3</a:t>
                      </a:r>
                    </a:p>
                  </a:txBody>
                  <a:tcPr marT="7200" marB="7200" anchor="ctr"/>
                </a:tc>
                <a:extLst>
                  <a:ext uri="{0D108BD9-81ED-4DB2-BD59-A6C34878D82A}">
                    <a16:rowId xmlns:a16="http://schemas.microsoft.com/office/drawing/2014/main" val="125121779"/>
                  </a:ext>
                </a:extLst>
              </a:tr>
              <a:tr h="101138">
                <a:tc>
                  <a:txBody>
                    <a:bodyPr/>
                    <a:lstStyle/>
                    <a:p>
                      <a:r>
                        <a:rPr lang="en-US" sz="1400"/>
                        <a:t>Hemorrhage</a:t>
                      </a:r>
                      <a:r>
                        <a:rPr lang="en-US" sz="1400" baseline="30000"/>
                        <a:t>e</a:t>
                      </a:r>
                      <a:endParaRPr lang="en-US" sz="1400" baseline="30000" err="1"/>
                    </a:p>
                  </a:txBody>
                  <a:tcPr marT="7200" marB="7200" anchor="ctr"/>
                </a:tc>
                <a:tc>
                  <a:txBody>
                    <a:bodyPr/>
                    <a:lstStyle/>
                    <a:p>
                      <a:pPr algn="ctr"/>
                      <a:r>
                        <a:rPr lang="en-US" sz="1400"/>
                        <a:t>5</a:t>
                      </a:r>
                    </a:p>
                  </a:txBody>
                  <a:tcPr marT="7200" marB="7200" anchor="ctr"/>
                </a:tc>
                <a:tc>
                  <a:txBody>
                    <a:bodyPr/>
                    <a:lstStyle/>
                    <a:p>
                      <a:pPr algn="ctr"/>
                      <a:r>
                        <a:rPr lang="en-US" sz="1400"/>
                        <a:t>2</a:t>
                      </a:r>
                    </a:p>
                  </a:txBody>
                  <a:tcPr marT="7200" marB="7200" anchor="ctr"/>
                </a:tc>
                <a:tc>
                  <a:txBody>
                    <a:bodyPr/>
                    <a:lstStyle/>
                    <a:p>
                      <a:pPr algn="ctr"/>
                      <a:r>
                        <a:rPr lang="en-US" sz="1400"/>
                        <a:t>1</a:t>
                      </a:r>
                    </a:p>
                  </a:txBody>
                  <a:tcPr marT="7200" marB="7200" anchor="ctr"/>
                </a:tc>
                <a:tc>
                  <a:txBody>
                    <a:bodyPr/>
                    <a:lstStyle/>
                    <a:p>
                      <a:pPr algn="ctr"/>
                      <a:r>
                        <a:rPr lang="en-US" sz="1400"/>
                        <a:t>-</a:t>
                      </a:r>
                    </a:p>
                  </a:txBody>
                  <a:tcPr marT="7200" marB="7200" anchor="ctr"/>
                </a:tc>
                <a:tc>
                  <a:txBody>
                    <a:bodyPr/>
                    <a:lstStyle/>
                    <a:p>
                      <a:pPr algn="ctr"/>
                      <a:r>
                        <a:rPr lang="en-US" sz="1400"/>
                        <a:t>8</a:t>
                      </a:r>
                    </a:p>
                  </a:txBody>
                  <a:tcPr marT="7200" marB="7200" anchor="ctr"/>
                </a:tc>
                <a:tc>
                  <a:txBody>
                    <a:bodyPr/>
                    <a:lstStyle/>
                    <a:p>
                      <a:pPr algn="ctr"/>
                      <a:r>
                        <a:rPr lang="en-US" sz="1400"/>
                        <a:t>&lt;1</a:t>
                      </a:r>
                    </a:p>
                  </a:txBody>
                  <a:tcPr marT="7200" marB="7200" anchor="ctr"/>
                </a:tc>
                <a:tc>
                  <a:txBody>
                    <a:bodyPr/>
                    <a:lstStyle/>
                    <a:p>
                      <a:pPr algn="ctr"/>
                      <a:r>
                        <a:rPr lang="en-US" sz="1400"/>
                        <a:t>2</a:t>
                      </a:r>
                    </a:p>
                  </a:txBody>
                  <a:tcPr marT="7200" marB="7200" anchor="ctr"/>
                </a:tc>
                <a:extLst>
                  <a:ext uri="{0D108BD9-81ED-4DB2-BD59-A6C34878D82A}">
                    <a16:rowId xmlns:a16="http://schemas.microsoft.com/office/drawing/2014/main" val="620366648"/>
                  </a:ext>
                </a:extLst>
              </a:tr>
              <a:tr h="101138">
                <a:tc>
                  <a:txBody>
                    <a:bodyPr/>
                    <a:lstStyle/>
                    <a:p>
                      <a:r>
                        <a:rPr lang="en-US" sz="1400"/>
                        <a:t>Hypertension</a:t>
                      </a:r>
                    </a:p>
                  </a:txBody>
                  <a:tcPr marT="7200" marB="7200" anchor="ctr"/>
                </a:tc>
                <a:tc>
                  <a:txBody>
                    <a:bodyPr/>
                    <a:lstStyle/>
                    <a:p>
                      <a:pPr algn="ctr"/>
                      <a:r>
                        <a:rPr lang="en-US" sz="1400"/>
                        <a:t>1</a:t>
                      </a:r>
                    </a:p>
                  </a:txBody>
                  <a:tcPr marT="7200" marB="7200" anchor="ctr"/>
                </a:tc>
                <a:tc>
                  <a:txBody>
                    <a:bodyPr/>
                    <a:lstStyle/>
                    <a:p>
                      <a:pPr algn="ctr"/>
                      <a:r>
                        <a:rPr lang="en-US" sz="1400"/>
                        <a:t>4</a:t>
                      </a:r>
                    </a:p>
                  </a:txBody>
                  <a:tcPr marT="7200" marB="7200" anchor="ctr"/>
                </a:tc>
                <a:tc>
                  <a:txBody>
                    <a:bodyPr/>
                    <a:lstStyle/>
                    <a:p>
                      <a:pPr algn="ctr"/>
                      <a:r>
                        <a:rPr lang="en-US" sz="1400"/>
                        <a:t>2</a:t>
                      </a:r>
                    </a:p>
                  </a:txBody>
                  <a:tcPr marT="7200" marB="7200" anchor="ctr"/>
                </a:tc>
                <a:tc>
                  <a:txBody>
                    <a:bodyPr/>
                    <a:lstStyle/>
                    <a:p>
                      <a:pPr algn="ctr"/>
                      <a:r>
                        <a:rPr lang="en-US" sz="1400"/>
                        <a:t>-</a:t>
                      </a:r>
                    </a:p>
                  </a:txBody>
                  <a:tcPr marT="7200" marB="7200" anchor="ctr"/>
                </a:tc>
                <a:tc>
                  <a:txBody>
                    <a:bodyPr/>
                    <a:lstStyle/>
                    <a:p>
                      <a:pPr algn="ctr"/>
                      <a:r>
                        <a:rPr lang="en-US" sz="1400"/>
                        <a:t>7</a:t>
                      </a:r>
                    </a:p>
                  </a:txBody>
                  <a:tcPr marT="7200" marB="7200" anchor="ctr"/>
                </a:tc>
                <a:tc>
                  <a:txBody>
                    <a:bodyPr/>
                    <a:lstStyle/>
                    <a:p>
                      <a:pPr algn="ctr"/>
                      <a:r>
                        <a:rPr lang="en-US" sz="1400"/>
                        <a:t>&lt;1</a:t>
                      </a:r>
                    </a:p>
                  </a:txBody>
                  <a:tcPr marT="7200" marB="7200" anchor="ctr"/>
                </a:tc>
                <a:tc>
                  <a:txBody>
                    <a:bodyPr/>
                    <a:lstStyle/>
                    <a:p>
                      <a:pPr algn="ctr"/>
                      <a:r>
                        <a:rPr lang="en-US" sz="1400"/>
                        <a:t>2</a:t>
                      </a:r>
                    </a:p>
                  </a:txBody>
                  <a:tcPr marT="7200" marB="7200" anchor="ctr"/>
                </a:tc>
                <a:extLst>
                  <a:ext uri="{0D108BD9-81ED-4DB2-BD59-A6C34878D82A}">
                    <a16:rowId xmlns:a16="http://schemas.microsoft.com/office/drawing/2014/main" val="589231552"/>
                  </a:ext>
                </a:extLst>
              </a:tr>
              <a:tr h="101138">
                <a:tc>
                  <a:txBody>
                    <a:bodyPr/>
                    <a:lstStyle/>
                    <a:p>
                      <a:r>
                        <a:rPr lang="en-US" sz="1400"/>
                        <a:t>Atrial fibrillation/flutter</a:t>
                      </a:r>
                      <a:r>
                        <a:rPr lang="en-US" sz="1400" baseline="30000"/>
                        <a:t>f</a:t>
                      </a:r>
                      <a:endParaRPr lang="en-US" sz="1400" baseline="30000" err="1"/>
                    </a:p>
                  </a:txBody>
                  <a:tcPr marT="7200" marB="7200" anchor="ctr"/>
                </a:tc>
                <a:tc>
                  <a:txBody>
                    <a:bodyPr/>
                    <a:lstStyle/>
                    <a:p>
                      <a:pPr algn="ctr"/>
                      <a:r>
                        <a:rPr lang="en-US" sz="1400"/>
                        <a:t>-</a:t>
                      </a:r>
                    </a:p>
                  </a:txBody>
                  <a:tcPr marT="7200" marB="7200" anchor="ctr"/>
                </a:tc>
                <a:tc>
                  <a:txBody>
                    <a:bodyPr/>
                    <a:lstStyle/>
                    <a:p>
                      <a:pPr algn="ctr"/>
                      <a:r>
                        <a:rPr lang="en-US" sz="1400"/>
                        <a:t>1</a:t>
                      </a:r>
                    </a:p>
                  </a:txBody>
                  <a:tcPr marT="7200" marB="7200" anchor="ctr"/>
                </a:tc>
                <a:tc>
                  <a:txBody>
                    <a:bodyPr/>
                    <a:lstStyle/>
                    <a:p>
                      <a:pPr algn="ctr"/>
                      <a:r>
                        <a:rPr lang="en-US" sz="1400"/>
                        <a:t>&lt;1</a:t>
                      </a:r>
                    </a:p>
                  </a:txBody>
                  <a:tcPr marT="7200" marB="7200" anchor="ctr"/>
                </a:tc>
                <a:tc>
                  <a:txBody>
                    <a:bodyPr/>
                    <a:lstStyle/>
                    <a:p>
                      <a:pPr algn="ctr"/>
                      <a:r>
                        <a:rPr lang="en-US" sz="1400"/>
                        <a:t>&lt;1</a:t>
                      </a:r>
                    </a:p>
                  </a:txBody>
                  <a:tcPr marT="7200" marB="7200" anchor="ctr"/>
                </a:tc>
                <a:tc>
                  <a:txBody>
                    <a:bodyPr/>
                    <a:lstStyle/>
                    <a:p>
                      <a:pPr algn="ctr"/>
                      <a:r>
                        <a:rPr lang="en-US" sz="1400"/>
                        <a:t>2</a:t>
                      </a:r>
                      <a:r>
                        <a:rPr lang="en-US" sz="1400" baseline="30000"/>
                        <a:t>g</a:t>
                      </a:r>
                    </a:p>
                  </a:txBody>
                  <a:tcPr marT="7200" marB="7200" anchor="ctr"/>
                </a:tc>
                <a:tc>
                  <a:txBody>
                    <a:bodyPr/>
                    <a:lstStyle/>
                    <a:p>
                      <a:pPr algn="ctr"/>
                      <a:r>
                        <a:rPr lang="en-US" sz="1400"/>
                        <a:t>-</a:t>
                      </a:r>
                    </a:p>
                  </a:txBody>
                  <a:tcPr marT="7200" marB="7200" anchor="ctr"/>
                </a:tc>
                <a:tc>
                  <a:txBody>
                    <a:bodyPr/>
                    <a:lstStyle/>
                    <a:p>
                      <a:pPr algn="ctr"/>
                      <a:r>
                        <a:rPr lang="en-US" sz="1400"/>
                        <a:t>&lt;1</a:t>
                      </a:r>
                    </a:p>
                  </a:txBody>
                  <a:tcPr marT="7200" marB="7200" anchor="ctr"/>
                </a:tc>
                <a:extLst>
                  <a:ext uri="{0D108BD9-81ED-4DB2-BD59-A6C34878D82A}">
                    <a16:rowId xmlns:a16="http://schemas.microsoft.com/office/drawing/2014/main" val="3275881744"/>
                  </a:ext>
                </a:extLst>
              </a:tr>
            </a:tbl>
          </a:graphicData>
        </a:graphic>
      </p:graphicFrame>
    </p:spTree>
    <p:extLst>
      <p:ext uri="{BB962C8B-B14F-4D97-AF65-F5344CB8AC3E}">
        <p14:creationId xmlns:p14="http://schemas.microsoft.com/office/powerpoint/2010/main" val="1241147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BRUIN 1/2 Conclusions</a:t>
            </a:r>
          </a:p>
        </p:txBody>
      </p:sp>
      <p:sp>
        <p:nvSpPr>
          <p:cNvPr id="4" name="Inhaltsplatzhalter 3">
            <a:extLst>
              <a:ext uri="{FF2B5EF4-FFF2-40B4-BE49-F238E27FC236}">
                <a16:creationId xmlns:a16="http://schemas.microsoft.com/office/drawing/2014/main" id="{CC0472DA-33E7-8541-9496-97C31932F6D0}"/>
              </a:ext>
            </a:extLst>
          </p:cNvPr>
          <p:cNvSpPr>
            <a:spLocks noGrp="1"/>
          </p:cNvSpPr>
          <p:nvPr>
            <p:ph idx="1"/>
          </p:nvPr>
        </p:nvSpPr>
        <p:spPr/>
        <p:txBody>
          <a:bodyPr/>
          <a:lstStyle/>
          <a:p>
            <a:r>
              <a:rPr lang="de-DE" sz="2000" b="1" err="1"/>
              <a:t>Pirtobrutinib</a:t>
            </a:r>
            <a:r>
              <a:rPr lang="de-DE" sz="2000" b="1"/>
              <a:t> </a:t>
            </a:r>
            <a:r>
              <a:rPr lang="de-DE" sz="2000" b="1" err="1"/>
              <a:t>demonstrates</a:t>
            </a:r>
            <a:r>
              <a:rPr lang="de-DE" sz="2000" b="1"/>
              <a:t> promising </a:t>
            </a:r>
            <a:r>
              <a:rPr lang="de-DE" sz="2000" b="1" err="1"/>
              <a:t>efficacy</a:t>
            </a:r>
            <a:r>
              <a:rPr lang="de-DE" sz="2000" b="1"/>
              <a:t> in CLL/SLL </a:t>
            </a:r>
            <a:r>
              <a:rPr lang="de-DE" sz="2000" b="1" err="1"/>
              <a:t>patients</a:t>
            </a:r>
            <a:r>
              <a:rPr lang="de-DE" sz="2000" b="1"/>
              <a:t> </a:t>
            </a:r>
            <a:r>
              <a:rPr lang="de-DE" sz="2000" b="1" err="1"/>
              <a:t>previously</a:t>
            </a:r>
            <a:r>
              <a:rPr lang="de-DE" sz="2000" b="1"/>
              <a:t> </a:t>
            </a:r>
            <a:r>
              <a:rPr lang="de-DE" sz="2000" b="1" err="1"/>
              <a:t>treated</a:t>
            </a:r>
            <a:r>
              <a:rPr lang="de-DE" sz="2000" b="1"/>
              <a:t> </a:t>
            </a:r>
            <a:r>
              <a:rPr lang="de-DE" sz="2000" b="1" err="1"/>
              <a:t>with</a:t>
            </a:r>
            <a:r>
              <a:rPr lang="de-DE" sz="2000" b="1"/>
              <a:t> BTK </a:t>
            </a:r>
            <a:r>
              <a:rPr lang="de-DE" sz="2000" b="1" err="1"/>
              <a:t>inhibitors</a:t>
            </a:r>
            <a:endParaRPr lang="de-DE" sz="2000" b="1"/>
          </a:p>
          <a:p>
            <a:pPr lvl="1"/>
            <a:r>
              <a:rPr lang="de-DE" err="1"/>
              <a:t>Efficacy</a:t>
            </a:r>
            <a:r>
              <a:rPr lang="de-DE"/>
              <a:t> was </a:t>
            </a:r>
            <a:r>
              <a:rPr lang="de-DE" err="1"/>
              <a:t>independent</a:t>
            </a:r>
            <a:r>
              <a:rPr lang="de-DE"/>
              <a:t> </a:t>
            </a:r>
            <a:r>
              <a:rPr lang="de-DE" err="1"/>
              <a:t>of</a:t>
            </a:r>
            <a:r>
              <a:rPr lang="de-DE"/>
              <a:t> BTK C481 </a:t>
            </a:r>
            <a:r>
              <a:rPr lang="de-DE" err="1"/>
              <a:t>mutation</a:t>
            </a:r>
            <a:r>
              <a:rPr lang="de-DE"/>
              <a:t> </a:t>
            </a:r>
            <a:r>
              <a:rPr lang="de-DE" err="1"/>
              <a:t>status</a:t>
            </a:r>
            <a:r>
              <a:rPr lang="de-DE"/>
              <a:t>, </a:t>
            </a:r>
            <a:r>
              <a:rPr lang="de-DE" err="1"/>
              <a:t>reason</a:t>
            </a:r>
            <a:r>
              <a:rPr lang="de-DE"/>
              <a:t> </a:t>
            </a:r>
            <a:r>
              <a:rPr lang="de-DE" err="1"/>
              <a:t>for</a:t>
            </a:r>
            <a:r>
              <a:rPr lang="de-DE"/>
              <a:t> </a:t>
            </a:r>
            <a:r>
              <a:rPr lang="de-DE" err="1"/>
              <a:t>prior</a:t>
            </a:r>
            <a:r>
              <a:rPr lang="de-DE"/>
              <a:t> </a:t>
            </a:r>
            <a:r>
              <a:rPr lang="de-DE" err="1"/>
              <a:t>BTKi</a:t>
            </a:r>
            <a:r>
              <a:rPr lang="de-DE"/>
              <a:t> </a:t>
            </a:r>
            <a:r>
              <a:rPr lang="de-DE" err="1"/>
              <a:t>discontinuation</a:t>
            </a:r>
            <a:r>
              <a:rPr lang="de-DE"/>
              <a:t> (i.e. </a:t>
            </a:r>
            <a:r>
              <a:rPr lang="de-DE" err="1"/>
              <a:t>progression</a:t>
            </a:r>
            <a:r>
              <a:rPr lang="de-DE"/>
              <a:t> </a:t>
            </a:r>
            <a:r>
              <a:rPr lang="de-DE" err="1"/>
              <a:t>vs</a:t>
            </a:r>
            <a:r>
              <a:rPr lang="de-DE"/>
              <a:t> </a:t>
            </a:r>
            <a:r>
              <a:rPr lang="de-DE" err="1"/>
              <a:t>intolerance</a:t>
            </a:r>
            <a:r>
              <a:rPr lang="de-DE"/>
              <a:t>), </a:t>
            </a:r>
            <a:r>
              <a:rPr lang="de-DE" err="1"/>
              <a:t>or</a:t>
            </a:r>
            <a:r>
              <a:rPr lang="de-DE"/>
              <a:t> </a:t>
            </a:r>
            <a:r>
              <a:rPr lang="de-DE" err="1"/>
              <a:t>other</a:t>
            </a:r>
            <a:r>
              <a:rPr lang="de-DE"/>
              <a:t> </a:t>
            </a:r>
            <a:r>
              <a:rPr lang="de-DE" err="1"/>
              <a:t>classes</a:t>
            </a:r>
            <a:r>
              <a:rPr lang="de-DE"/>
              <a:t> </a:t>
            </a:r>
            <a:r>
              <a:rPr lang="de-DE" err="1"/>
              <a:t>of</a:t>
            </a:r>
            <a:r>
              <a:rPr lang="de-DE"/>
              <a:t> </a:t>
            </a:r>
            <a:r>
              <a:rPr lang="de-DE" err="1"/>
              <a:t>prior</a:t>
            </a:r>
            <a:r>
              <a:rPr lang="de-DE"/>
              <a:t> </a:t>
            </a:r>
            <a:r>
              <a:rPr lang="de-DE" err="1"/>
              <a:t>therapy</a:t>
            </a:r>
            <a:r>
              <a:rPr lang="de-DE"/>
              <a:t> </a:t>
            </a:r>
            <a:r>
              <a:rPr lang="de-DE" err="1"/>
              <a:t>received</a:t>
            </a:r>
            <a:r>
              <a:rPr lang="de-DE"/>
              <a:t> (</a:t>
            </a:r>
            <a:r>
              <a:rPr lang="de-DE" err="1"/>
              <a:t>including</a:t>
            </a:r>
            <a:r>
              <a:rPr lang="de-DE"/>
              <a:t> </a:t>
            </a:r>
            <a:r>
              <a:rPr lang="de-DE" err="1"/>
              <a:t>covalent</a:t>
            </a:r>
            <a:r>
              <a:rPr lang="de-DE"/>
              <a:t> BTK </a:t>
            </a:r>
            <a:r>
              <a:rPr lang="de-DE" err="1"/>
              <a:t>inhibitors</a:t>
            </a:r>
            <a:r>
              <a:rPr lang="de-DE"/>
              <a:t>, BCL2 </a:t>
            </a:r>
            <a:r>
              <a:rPr lang="de-DE" err="1"/>
              <a:t>inhibitors</a:t>
            </a:r>
            <a:r>
              <a:rPr lang="de-DE"/>
              <a:t>, </a:t>
            </a:r>
            <a:r>
              <a:rPr lang="de-DE" err="1"/>
              <a:t>and</a:t>
            </a:r>
            <a:r>
              <a:rPr lang="de-DE"/>
              <a:t> P13K-delta </a:t>
            </a:r>
            <a:r>
              <a:rPr lang="de-DE" err="1"/>
              <a:t>inhibitors</a:t>
            </a:r>
            <a:r>
              <a:rPr lang="de-DE"/>
              <a:t>)</a:t>
            </a:r>
          </a:p>
          <a:p>
            <a:r>
              <a:rPr lang="de-DE" sz="2000" b="1"/>
              <a:t>Favorable </a:t>
            </a:r>
            <a:r>
              <a:rPr lang="de-DE" sz="2000" b="1" err="1"/>
              <a:t>safety</a:t>
            </a:r>
            <a:r>
              <a:rPr lang="de-DE" sz="2000" b="1"/>
              <a:t> </a:t>
            </a:r>
            <a:r>
              <a:rPr lang="de-DE" sz="2000" b="1" err="1"/>
              <a:t>and</a:t>
            </a:r>
            <a:r>
              <a:rPr lang="de-DE" sz="2000" b="1"/>
              <a:t> </a:t>
            </a:r>
            <a:r>
              <a:rPr lang="de-DE" sz="2000" b="1" err="1"/>
              <a:t>tolerability</a:t>
            </a:r>
            <a:r>
              <a:rPr lang="de-DE" sz="2000" b="1"/>
              <a:t> </a:t>
            </a:r>
            <a:r>
              <a:rPr lang="de-DE" sz="2000" b="1" err="1"/>
              <a:t>are</a:t>
            </a:r>
            <a:r>
              <a:rPr lang="de-DE" sz="2000" b="1"/>
              <a:t> </a:t>
            </a:r>
            <a:r>
              <a:rPr lang="de-DE" sz="2000" b="1" err="1"/>
              <a:t>consistent</a:t>
            </a:r>
            <a:r>
              <a:rPr lang="de-DE" sz="2000" b="1"/>
              <a:t> </a:t>
            </a:r>
            <a:r>
              <a:rPr lang="de-DE" sz="2000" b="1" err="1"/>
              <a:t>with</a:t>
            </a:r>
            <a:r>
              <a:rPr lang="de-DE" sz="2000" b="1"/>
              <a:t> </a:t>
            </a:r>
            <a:r>
              <a:rPr lang="de-DE" sz="2000" b="1" err="1"/>
              <a:t>the</a:t>
            </a:r>
            <a:r>
              <a:rPr lang="de-DE" sz="2000" b="1"/>
              <a:t> design </a:t>
            </a:r>
            <a:r>
              <a:rPr lang="de-DE" sz="2000" b="1" err="1"/>
              <a:t>of</a:t>
            </a:r>
            <a:r>
              <a:rPr lang="de-DE" sz="2000" b="1"/>
              <a:t> </a:t>
            </a:r>
            <a:r>
              <a:rPr lang="de-DE" sz="2000" b="1" err="1"/>
              <a:t>pirtobrutinib</a:t>
            </a:r>
            <a:r>
              <a:rPr lang="de-DE" sz="2000" b="1"/>
              <a:t> </a:t>
            </a:r>
            <a:r>
              <a:rPr lang="de-DE" sz="2000" b="1" err="1"/>
              <a:t>as</a:t>
            </a:r>
            <a:r>
              <a:rPr lang="de-DE" sz="2000" b="1"/>
              <a:t> a </a:t>
            </a:r>
            <a:r>
              <a:rPr lang="de-DE" sz="2000" b="1" err="1"/>
              <a:t>highly</a:t>
            </a:r>
            <a:r>
              <a:rPr lang="de-DE" sz="2000" b="1"/>
              <a:t> </a:t>
            </a:r>
            <a:r>
              <a:rPr lang="de-DE" sz="2000" b="1" err="1"/>
              <a:t>selective</a:t>
            </a:r>
            <a:r>
              <a:rPr lang="de-DE" sz="2000" b="1"/>
              <a:t> </a:t>
            </a:r>
            <a:r>
              <a:rPr lang="de-DE" sz="2000" b="1" err="1"/>
              <a:t>and</a:t>
            </a:r>
            <a:r>
              <a:rPr lang="de-DE" sz="2000" b="1"/>
              <a:t> non-</a:t>
            </a:r>
            <a:r>
              <a:rPr lang="de-DE" sz="2000" b="1" err="1"/>
              <a:t>covalent</a:t>
            </a:r>
            <a:r>
              <a:rPr lang="de-DE" sz="2000" b="1"/>
              <a:t> reversible BTK </a:t>
            </a:r>
            <a:r>
              <a:rPr lang="de-DE" sz="2000" b="1" err="1"/>
              <a:t>inhibitor</a:t>
            </a:r>
            <a:endParaRPr lang="de-DE" sz="2000" b="1"/>
          </a:p>
          <a:p>
            <a:r>
              <a:rPr lang="de-DE" sz="2000" err="1"/>
              <a:t>Randomized</a:t>
            </a:r>
            <a:r>
              <a:rPr lang="de-DE" sz="2000"/>
              <a:t>, global Phase 3 </a:t>
            </a:r>
            <a:r>
              <a:rPr lang="de-DE" sz="2000" err="1"/>
              <a:t>trials</a:t>
            </a:r>
            <a:r>
              <a:rPr lang="de-DE" sz="2000"/>
              <a:t> </a:t>
            </a:r>
            <a:r>
              <a:rPr lang="de-DE" sz="2000" err="1"/>
              <a:t>evaluating</a:t>
            </a:r>
            <a:r>
              <a:rPr lang="de-DE" sz="2000"/>
              <a:t> </a:t>
            </a:r>
            <a:r>
              <a:rPr lang="de-DE" sz="2000" err="1"/>
              <a:t>pirtobrutinib</a:t>
            </a:r>
            <a:r>
              <a:rPr lang="de-DE" sz="2000"/>
              <a:t> in CLL/SLL </a:t>
            </a:r>
            <a:r>
              <a:rPr lang="de-DE" sz="2000" err="1"/>
              <a:t>ongoing</a:t>
            </a:r>
            <a:r>
              <a:rPr lang="de-DE" sz="2000"/>
              <a:t>:</a:t>
            </a:r>
          </a:p>
          <a:p>
            <a:pPr lvl="1"/>
            <a:r>
              <a:rPr lang="de-DE"/>
              <a:t>BRUIN CLL-321: </a:t>
            </a:r>
            <a:r>
              <a:rPr lang="de-DE" err="1"/>
              <a:t>Pirtobrutinib</a:t>
            </a:r>
            <a:r>
              <a:rPr lang="de-DE"/>
              <a:t> </a:t>
            </a:r>
            <a:r>
              <a:rPr lang="de-DE" err="1"/>
              <a:t>vs</a:t>
            </a:r>
            <a:r>
              <a:rPr lang="de-DE"/>
              <a:t> </a:t>
            </a:r>
            <a:r>
              <a:rPr lang="de-DE" err="1"/>
              <a:t>investigator’s</a:t>
            </a:r>
            <a:r>
              <a:rPr lang="de-DE"/>
              <a:t> </a:t>
            </a:r>
            <a:r>
              <a:rPr lang="de-DE" err="1"/>
              <a:t>choice</a:t>
            </a:r>
            <a:r>
              <a:rPr lang="de-DE"/>
              <a:t> </a:t>
            </a:r>
            <a:r>
              <a:rPr lang="de-DE" err="1"/>
              <a:t>of</a:t>
            </a:r>
            <a:r>
              <a:rPr lang="de-DE"/>
              <a:t> </a:t>
            </a:r>
            <a:r>
              <a:rPr lang="de-DE" err="1"/>
              <a:t>idelalisib</a:t>
            </a:r>
            <a:r>
              <a:rPr lang="de-DE"/>
              <a:t> + </a:t>
            </a:r>
            <a:r>
              <a:rPr lang="de-DE" err="1"/>
              <a:t>rituximab</a:t>
            </a:r>
            <a:r>
              <a:rPr lang="de-DE"/>
              <a:t> </a:t>
            </a:r>
            <a:r>
              <a:rPr lang="de-DE" err="1"/>
              <a:t>or</a:t>
            </a:r>
            <a:r>
              <a:rPr lang="de-DE"/>
              <a:t> </a:t>
            </a:r>
            <a:r>
              <a:rPr lang="de-DE" err="1"/>
              <a:t>bendamustine</a:t>
            </a:r>
            <a:r>
              <a:rPr lang="de-DE"/>
              <a:t> + </a:t>
            </a:r>
            <a:r>
              <a:rPr lang="de-DE" err="1"/>
              <a:t>rituximab</a:t>
            </a:r>
            <a:r>
              <a:rPr lang="de-DE"/>
              <a:t> in </a:t>
            </a:r>
            <a:r>
              <a:rPr lang="de-DE" err="1"/>
              <a:t>pretreated</a:t>
            </a:r>
            <a:r>
              <a:rPr lang="de-DE"/>
              <a:t> </a:t>
            </a:r>
            <a:r>
              <a:rPr lang="de-DE" err="1"/>
              <a:t>patients</a:t>
            </a:r>
            <a:endParaRPr lang="de-DE"/>
          </a:p>
          <a:p>
            <a:pPr lvl="1"/>
            <a:r>
              <a:rPr lang="de-DE"/>
              <a:t>BRUIN CLL-322: </a:t>
            </a:r>
            <a:r>
              <a:rPr lang="de-DE" err="1"/>
              <a:t>Pirtobrutinib</a:t>
            </a:r>
            <a:r>
              <a:rPr lang="de-DE"/>
              <a:t> + </a:t>
            </a:r>
            <a:r>
              <a:rPr lang="de-DE" err="1"/>
              <a:t>venetoclax</a:t>
            </a:r>
            <a:r>
              <a:rPr lang="de-DE"/>
              <a:t> + </a:t>
            </a:r>
            <a:r>
              <a:rPr lang="de-DE" err="1"/>
              <a:t>rituximab</a:t>
            </a:r>
            <a:r>
              <a:rPr lang="de-DE"/>
              <a:t> </a:t>
            </a:r>
            <a:r>
              <a:rPr lang="de-DE" err="1"/>
              <a:t>vs</a:t>
            </a:r>
            <a:r>
              <a:rPr lang="de-DE"/>
              <a:t> </a:t>
            </a:r>
            <a:r>
              <a:rPr lang="de-DE" err="1"/>
              <a:t>venetoclax</a:t>
            </a:r>
            <a:r>
              <a:rPr lang="de-DE"/>
              <a:t> </a:t>
            </a:r>
            <a:r>
              <a:rPr lang="de-DE" err="1"/>
              <a:t>and</a:t>
            </a:r>
            <a:r>
              <a:rPr lang="de-DE"/>
              <a:t> </a:t>
            </a:r>
            <a:r>
              <a:rPr lang="de-DE" err="1"/>
              <a:t>rituximab</a:t>
            </a:r>
            <a:r>
              <a:rPr lang="de-DE"/>
              <a:t> in </a:t>
            </a:r>
            <a:r>
              <a:rPr lang="de-DE" err="1"/>
              <a:t>pretreated</a:t>
            </a:r>
            <a:r>
              <a:rPr lang="de-DE"/>
              <a:t> </a:t>
            </a:r>
            <a:r>
              <a:rPr lang="de-DE" err="1"/>
              <a:t>patients</a:t>
            </a:r>
            <a:endParaRPr lang="de-DE"/>
          </a:p>
          <a:p>
            <a:pPr lvl="1"/>
            <a:r>
              <a:rPr lang="de-DE"/>
              <a:t>BRUIN CLL-313: </a:t>
            </a:r>
            <a:r>
              <a:rPr lang="de-DE" err="1"/>
              <a:t>Pirtobrutinib</a:t>
            </a:r>
            <a:r>
              <a:rPr lang="de-DE"/>
              <a:t> </a:t>
            </a:r>
            <a:r>
              <a:rPr lang="de-DE" err="1"/>
              <a:t>vs</a:t>
            </a:r>
            <a:r>
              <a:rPr lang="de-DE"/>
              <a:t> </a:t>
            </a:r>
            <a:r>
              <a:rPr lang="de-DE" err="1"/>
              <a:t>bendamustine</a:t>
            </a:r>
            <a:r>
              <a:rPr lang="de-DE"/>
              <a:t> + </a:t>
            </a:r>
            <a:r>
              <a:rPr lang="de-DE" err="1"/>
              <a:t>rituximab</a:t>
            </a:r>
            <a:r>
              <a:rPr lang="de-DE"/>
              <a:t> in </a:t>
            </a:r>
            <a:r>
              <a:rPr lang="de-DE" err="1"/>
              <a:t>treatment</a:t>
            </a:r>
            <a:r>
              <a:rPr lang="de-DE"/>
              <a:t> </a:t>
            </a:r>
            <a:r>
              <a:rPr lang="de-DE" err="1"/>
              <a:t>naïve</a:t>
            </a:r>
            <a:r>
              <a:rPr lang="de-DE"/>
              <a:t> </a:t>
            </a:r>
            <a:r>
              <a:rPr lang="de-DE" err="1"/>
              <a:t>patients</a:t>
            </a:r>
            <a:endParaRPr lang="de-DE"/>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ea typeface="+mn-lt"/>
                <a:cs typeface="+mn-lt"/>
              </a:rPr>
              <a:t>BCL2, B-cell lymphoma 2; BTK, Bruton’s tyrosine kinase; CLL, chronic lymphocytic leukemia; SLL, small lymphocytic lymphoma; </a:t>
            </a:r>
            <a:r>
              <a:rPr lang="en-US" err="1">
                <a:ea typeface="+mn-lt"/>
                <a:cs typeface="+mn-lt"/>
              </a:rPr>
              <a:t>VenR</a:t>
            </a:r>
            <a:r>
              <a:rPr lang="en-US">
                <a:ea typeface="+mn-lt"/>
                <a:cs typeface="+mn-lt"/>
              </a:rPr>
              <a:t>, </a:t>
            </a:r>
            <a:r>
              <a:rPr lang="en-US" err="1">
                <a:ea typeface="+mn-lt"/>
                <a:cs typeface="+mn-lt"/>
              </a:rPr>
              <a:t>venetoclax</a:t>
            </a:r>
            <a:r>
              <a:rPr lang="en-US">
                <a:ea typeface="+mn-lt"/>
                <a:cs typeface="+mn-lt"/>
              </a:rPr>
              <a:t> + rituximab.</a:t>
            </a:r>
          </a:p>
          <a:p>
            <a:r>
              <a:rPr lang="en-US" b="1">
                <a:latin typeface="Arial"/>
                <a:cs typeface="Arial"/>
              </a:rPr>
              <a:t>Mato, A. Abstract 391 presented at ASH 2021.</a:t>
            </a:r>
          </a:p>
        </p:txBody>
      </p:sp>
    </p:spTree>
    <p:extLst>
      <p:ext uri="{BB962C8B-B14F-4D97-AF65-F5344CB8AC3E}">
        <p14:creationId xmlns:p14="http://schemas.microsoft.com/office/powerpoint/2010/main" val="2649964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6553C26-3850-564A-B288-B5A573877E40}"/>
              </a:ext>
            </a:extLst>
          </p:cNvPr>
          <p:cNvSpPr>
            <a:spLocks noGrp="1"/>
          </p:cNvSpPr>
          <p:nvPr>
            <p:ph type="title"/>
          </p:nvPr>
        </p:nvSpPr>
        <p:spPr/>
        <p:txBody>
          <a:bodyPr/>
          <a:lstStyle/>
          <a:p>
            <a:r>
              <a:rPr lang="de-DE"/>
              <a:t>ASCEND</a:t>
            </a:r>
          </a:p>
        </p:txBody>
      </p:sp>
      <p:sp>
        <p:nvSpPr>
          <p:cNvPr id="8" name="Textplatzhalter 7">
            <a:extLst>
              <a:ext uri="{FF2B5EF4-FFF2-40B4-BE49-F238E27FC236}">
                <a16:creationId xmlns:a16="http://schemas.microsoft.com/office/drawing/2014/main" id="{888FFC58-7661-AC45-AD84-C03CC9698BC6}"/>
              </a:ext>
            </a:extLst>
          </p:cNvPr>
          <p:cNvSpPr>
            <a:spLocks noGrp="1"/>
          </p:cNvSpPr>
          <p:nvPr>
            <p:ph type="body" idx="1"/>
          </p:nvPr>
        </p:nvSpPr>
        <p:spPr/>
        <p:txBody>
          <a:bodyPr/>
          <a:lstStyle/>
          <a:p>
            <a:r>
              <a:rPr lang="de-DE" err="1"/>
              <a:t>Acalabrutinib</a:t>
            </a:r>
            <a:r>
              <a:rPr lang="de-DE"/>
              <a:t> </a:t>
            </a:r>
            <a:r>
              <a:rPr lang="de-DE" err="1"/>
              <a:t>vs</a:t>
            </a:r>
            <a:r>
              <a:rPr lang="de-DE"/>
              <a:t> </a:t>
            </a:r>
            <a:r>
              <a:rPr lang="de-DE" err="1"/>
              <a:t>rituximab</a:t>
            </a:r>
            <a:r>
              <a:rPr lang="de-DE"/>
              <a:t> + </a:t>
            </a:r>
            <a:br>
              <a:rPr lang="de-DE"/>
            </a:br>
            <a:r>
              <a:rPr lang="de-DE" err="1"/>
              <a:t>idelalisib</a:t>
            </a:r>
            <a:r>
              <a:rPr lang="de-DE"/>
              <a:t> </a:t>
            </a:r>
            <a:r>
              <a:rPr lang="de-DE" err="1"/>
              <a:t>or</a:t>
            </a:r>
            <a:r>
              <a:rPr lang="de-DE"/>
              <a:t> </a:t>
            </a:r>
            <a:r>
              <a:rPr lang="de-DE" err="1"/>
              <a:t>bendamustine</a:t>
            </a:r>
            <a:r>
              <a:rPr lang="de-DE"/>
              <a:t> in R/R CLL:</a:t>
            </a:r>
            <a:br>
              <a:rPr lang="de-DE"/>
            </a:br>
            <a:r>
              <a:rPr lang="de-DE" err="1"/>
              <a:t>Three-year</a:t>
            </a:r>
            <a:r>
              <a:rPr lang="de-DE"/>
              <a:t> follow-</a:t>
            </a:r>
            <a:r>
              <a:rPr lang="de-DE" err="1"/>
              <a:t>up</a:t>
            </a:r>
            <a:endParaRPr lang="de-DE"/>
          </a:p>
        </p:txBody>
      </p:sp>
    </p:spTree>
    <p:extLst>
      <p:ext uri="{BB962C8B-B14F-4D97-AF65-F5344CB8AC3E}">
        <p14:creationId xmlns:p14="http://schemas.microsoft.com/office/powerpoint/2010/main" val="628829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Grafik 86">
            <a:extLst>
              <a:ext uri="{FF2B5EF4-FFF2-40B4-BE49-F238E27FC236}">
                <a16:creationId xmlns:a16="http://schemas.microsoft.com/office/drawing/2014/main" id="{AF5A1939-0B0E-45F3-A354-9508FFEC49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8055" y="1870090"/>
            <a:ext cx="5245799" cy="970026"/>
          </a:xfrm>
          <a:prstGeom prst="rect">
            <a:avLst/>
          </a:prstGeom>
        </p:spPr>
      </p:pic>
      <p:pic>
        <p:nvPicPr>
          <p:cNvPr id="77" name="Grafik 76">
            <a:extLst>
              <a:ext uri="{FF2B5EF4-FFF2-40B4-BE49-F238E27FC236}">
                <a16:creationId xmlns:a16="http://schemas.microsoft.com/office/drawing/2014/main" id="{8A2E705C-25B6-42A4-B4CD-D743B15C54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9768" y="1894954"/>
            <a:ext cx="5245799" cy="1812417"/>
          </a:xfrm>
          <a:prstGeom prst="rect">
            <a:avLst/>
          </a:prstGeom>
        </p:spPr>
      </p:pic>
      <p:pic>
        <p:nvPicPr>
          <p:cNvPr id="75" name="Grafik 74">
            <a:extLst>
              <a:ext uri="{FF2B5EF4-FFF2-40B4-BE49-F238E27FC236}">
                <a16:creationId xmlns:a16="http://schemas.microsoft.com/office/drawing/2014/main" id="{307AC1C7-AE57-4C24-BF12-631698D138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78893" y="1860658"/>
            <a:ext cx="5229028" cy="559799"/>
          </a:xfrm>
          <a:prstGeom prst="rect">
            <a:avLst/>
          </a:prstGeom>
        </p:spPr>
      </p:pic>
      <p:pic>
        <p:nvPicPr>
          <p:cNvPr id="81" name="Grafik 80">
            <a:extLst>
              <a:ext uri="{FF2B5EF4-FFF2-40B4-BE49-F238E27FC236}">
                <a16:creationId xmlns:a16="http://schemas.microsoft.com/office/drawing/2014/main" id="{E4F5E83D-5DE9-4A0F-9051-66EC9D581A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69767" y="1899182"/>
            <a:ext cx="5245799" cy="612648"/>
          </a:xfrm>
          <a:prstGeom prst="rect">
            <a:avLst/>
          </a:prstGeom>
        </p:spPr>
      </p:pic>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BR, bendamustine + rituximab; ECOG, Eastern Cooperative Oncology Group; IGHV, gene encoding the immunoglobulin heavy chain variable region; IRC, independent review committee; LDi, longest diameter; PFS, progression-free survival.</a:t>
            </a:r>
          </a:p>
          <a:p>
            <a:r>
              <a:rPr lang="en-US" b="1">
                <a:latin typeface="Arial" panose="020B0604020202020204" pitchFamily="34" charset="0"/>
                <a:cs typeface="Arial" panose="020B0604020202020204" pitchFamily="34" charset="0"/>
              </a:rPr>
              <a:t>Tam, C. Abstract 396 presented at ASH 2021.</a:t>
            </a:r>
          </a:p>
        </p:txBody>
      </p:sp>
      <p:sp>
        <p:nvSpPr>
          <p:cNvPr id="4" name="Titel 3">
            <a:extLst>
              <a:ext uri="{FF2B5EF4-FFF2-40B4-BE49-F238E27FC236}">
                <a16:creationId xmlns:a16="http://schemas.microsoft.com/office/drawing/2014/main" id="{89ADF5C8-0D44-6D45-9C1E-B51AE9839AB1}"/>
              </a:ext>
            </a:extLst>
          </p:cNvPr>
          <p:cNvSpPr>
            <a:spLocks noGrp="1"/>
          </p:cNvSpPr>
          <p:nvPr>
            <p:ph type="title"/>
          </p:nvPr>
        </p:nvSpPr>
        <p:spPr/>
        <p:txBody>
          <a:bodyPr>
            <a:normAutofit/>
          </a:bodyPr>
          <a:lstStyle/>
          <a:p>
            <a:r>
              <a:rPr lang="de-DE"/>
              <a:t>PFS per IRC </a:t>
            </a:r>
            <a:r>
              <a:rPr lang="de-DE" err="1"/>
              <a:t>assessment</a:t>
            </a:r>
            <a:r>
              <a:rPr lang="de-DE"/>
              <a:t> </a:t>
            </a:r>
            <a:r>
              <a:rPr lang="de-DE" err="1"/>
              <a:t>by</a:t>
            </a:r>
            <a:r>
              <a:rPr lang="de-DE"/>
              <a:t> </a:t>
            </a:r>
            <a:r>
              <a:rPr lang="de-DE" err="1"/>
              <a:t>key</a:t>
            </a:r>
            <a:r>
              <a:rPr lang="de-DE"/>
              <a:t> </a:t>
            </a:r>
            <a:r>
              <a:rPr lang="de-DE" err="1"/>
              <a:t>patient</a:t>
            </a:r>
            <a:r>
              <a:rPr lang="de-DE"/>
              <a:t> </a:t>
            </a:r>
            <a:r>
              <a:rPr lang="de-DE" err="1"/>
              <a:t>subgroups</a:t>
            </a:r>
            <a:endParaRPr lang="de-DE"/>
          </a:p>
        </p:txBody>
      </p:sp>
      <p:sp>
        <p:nvSpPr>
          <p:cNvPr id="7" name="Textplatzhalter 6">
            <a:extLst>
              <a:ext uri="{FF2B5EF4-FFF2-40B4-BE49-F238E27FC236}">
                <a16:creationId xmlns:a16="http://schemas.microsoft.com/office/drawing/2014/main" id="{5007674F-0CA4-0E4E-ABC0-20F47D94765E}"/>
              </a:ext>
            </a:extLst>
          </p:cNvPr>
          <p:cNvSpPr>
            <a:spLocks noGrp="1"/>
          </p:cNvSpPr>
          <p:nvPr>
            <p:ph type="body" sz="quarter" idx="12"/>
          </p:nvPr>
        </p:nvSpPr>
        <p:spPr/>
        <p:txBody>
          <a:bodyPr/>
          <a:lstStyle/>
          <a:p>
            <a:r>
              <a:rPr lang="de-DE"/>
              <a:t>PFS </a:t>
            </a:r>
            <a:r>
              <a:rPr lang="de-DE" err="1"/>
              <a:t>by</a:t>
            </a:r>
            <a:r>
              <a:rPr lang="de-DE"/>
              <a:t> IGHV </a:t>
            </a:r>
            <a:r>
              <a:rPr lang="de-DE" err="1"/>
              <a:t>status</a:t>
            </a:r>
            <a:endParaRPr lang="de-DE"/>
          </a:p>
        </p:txBody>
      </p:sp>
      <p:sp>
        <p:nvSpPr>
          <p:cNvPr id="11" name="TextBox 10">
            <a:extLst>
              <a:ext uri="{FF2B5EF4-FFF2-40B4-BE49-F238E27FC236}">
                <a16:creationId xmlns:a16="http://schemas.microsoft.com/office/drawing/2014/main" id="{6D741FAB-7071-42BD-9BF8-AC1EDE498976}"/>
              </a:ext>
            </a:extLst>
          </p:cNvPr>
          <p:cNvSpPr txBox="1"/>
          <p:nvPr/>
        </p:nvSpPr>
        <p:spPr>
          <a:xfrm>
            <a:off x="9155511" y="1820435"/>
            <a:ext cx="2672521" cy="4211008"/>
          </a:xfrm>
          <a:prstGeom prst="rect">
            <a:avLst/>
          </a:prstGeom>
          <a:noFill/>
        </p:spPr>
        <p:txBody>
          <a:bodyPr wrap="square" lIns="0" tIns="0" rIns="0" bIns="0" anchor="t">
            <a:noAutofit/>
          </a:bodyPr>
          <a:lstStyle/>
          <a:p>
            <a:pPr marL="285750" indent="-285750">
              <a:buClr>
                <a:schemeClr val="bg2"/>
              </a:buClr>
              <a:buFont typeface="Arial" panose="020B0604020202020204" pitchFamily="34" charset="0"/>
              <a:buChar char="•"/>
            </a:pPr>
            <a:r>
              <a:rPr lang="en-US" sz="1400"/>
              <a:t>PFS advantage for </a:t>
            </a:r>
            <a:r>
              <a:rPr lang="en-US" sz="1400" err="1"/>
              <a:t>zanubrutinib</a:t>
            </a:r>
            <a:r>
              <a:rPr lang="en-US" sz="1400"/>
              <a:t> vs BR was maintained across subgroups:</a:t>
            </a:r>
          </a:p>
          <a:p>
            <a:pPr marL="742950" lvl="1" indent="-285750">
              <a:buClr>
                <a:schemeClr val="bg2"/>
              </a:buClr>
              <a:buFont typeface="Arial" panose="020B0604020202020204" pitchFamily="34" charset="0"/>
              <a:buChar char="•"/>
            </a:pPr>
            <a:r>
              <a:rPr lang="en-US" sz="1400"/>
              <a:t>Age (&lt;65 </a:t>
            </a:r>
            <a:r>
              <a:rPr lang="en-US" sz="1400" err="1"/>
              <a:t>yrs</a:t>
            </a:r>
            <a:r>
              <a:rPr lang="en-US" sz="1400"/>
              <a:t> vs ≥65 </a:t>
            </a:r>
            <a:r>
              <a:rPr lang="en-US" sz="1400" err="1"/>
              <a:t>yrs</a:t>
            </a:r>
            <a:r>
              <a:rPr lang="en-US" sz="1400"/>
              <a:t>)</a:t>
            </a:r>
            <a:endParaRPr lang="en-US" sz="1400">
              <a:cs typeface="Arial"/>
            </a:endParaRPr>
          </a:p>
          <a:p>
            <a:pPr marL="742950" lvl="1" indent="-285750">
              <a:buClr>
                <a:schemeClr val="bg2"/>
              </a:buClr>
              <a:buFont typeface="Arial" panose="020B0604020202020204" pitchFamily="34" charset="0"/>
              <a:buChar char="•"/>
            </a:pPr>
            <a:r>
              <a:rPr lang="en-US" sz="1400"/>
              <a:t>Sex (male vs female)</a:t>
            </a:r>
            <a:endParaRPr lang="en-US" sz="1400">
              <a:cs typeface="Arial"/>
            </a:endParaRPr>
          </a:p>
          <a:p>
            <a:pPr marL="742950" lvl="1" indent="-285750">
              <a:buClr>
                <a:schemeClr val="bg2"/>
              </a:buClr>
              <a:buFont typeface="Arial" panose="020B0604020202020204" pitchFamily="34" charset="0"/>
              <a:buChar char="•"/>
            </a:pPr>
            <a:r>
              <a:rPr lang="en-US" sz="1400"/>
              <a:t>Binet stage (A/B vs C)</a:t>
            </a:r>
            <a:endParaRPr lang="en-US" sz="1400">
              <a:cs typeface="Arial"/>
            </a:endParaRPr>
          </a:p>
          <a:p>
            <a:pPr marL="742950" lvl="1" indent="-285750">
              <a:buClr>
                <a:schemeClr val="bg2"/>
              </a:buClr>
              <a:buFont typeface="Arial" panose="020B0604020202020204" pitchFamily="34" charset="0"/>
              <a:buChar char="•"/>
            </a:pPr>
            <a:r>
              <a:rPr lang="en-US" sz="1400"/>
              <a:t>ECOG PS (0 vs ≥1)</a:t>
            </a:r>
            <a:endParaRPr lang="en-US" sz="1400">
              <a:cs typeface="Arial"/>
            </a:endParaRPr>
          </a:p>
          <a:p>
            <a:pPr marL="742950" lvl="1" indent="-285750">
              <a:buClr>
                <a:schemeClr val="bg2"/>
              </a:buClr>
              <a:buFont typeface="Arial" panose="020B0604020202020204" pitchFamily="34" charset="0"/>
              <a:buChar char="•"/>
            </a:pPr>
            <a:r>
              <a:rPr lang="en-US" sz="1400"/>
              <a:t>Bulky disease (&lt;5 cm vs ≥ 5cm)</a:t>
            </a:r>
            <a:endParaRPr lang="en-US" sz="1400">
              <a:cs typeface="Arial"/>
            </a:endParaRPr>
          </a:p>
          <a:p>
            <a:pPr marL="742950" lvl="1" indent="-285750">
              <a:buClr>
                <a:schemeClr val="bg2"/>
              </a:buClr>
              <a:buFont typeface="Arial" panose="020B0604020202020204" pitchFamily="34" charset="0"/>
              <a:buChar char="•"/>
            </a:pPr>
            <a:r>
              <a:rPr lang="en-US" sz="1400" err="1"/>
              <a:t>Cytopenias</a:t>
            </a:r>
            <a:r>
              <a:rPr lang="en-US" sz="1400"/>
              <a:t> at baseline (yes vs no)</a:t>
            </a:r>
            <a:endParaRPr lang="en-US" sz="1400">
              <a:cs typeface="Arial"/>
            </a:endParaRPr>
          </a:p>
          <a:p>
            <a:pPr marL="742950" lvl="1" indent="-285750">
              <a:buClr>
                <a:schemeClr val="bg2"/>
              </a:buClr>
              <a:buFont typeface="Arial" panose="020B0604020202020204" pitchFamily="34" charset="0"/>
              <a:buChar char="•"/>
            </a:pPr>
            <a:r>
              <a:rPr lang="en-US" sz="1400"/>
              <a:t>Del11q (yes or no)</a:t>
            </a:r>
            <a:endParaRPr lang="en-US" sz="1400">
              <a:cs typeface="Arial" panose="020B0604020202020204"/>
            </a:endParaRPr>
          </a:p>
          <a:p>
            <a:pPr marL="285750" indent="-285750">
              <a:buClr>
                <a:schemeClr val="bg2"/>
              </a:buClr>
              <a:buFont typeface="Arial" panose="02070309020205020404" pitchFamily="49" charset="0"/>
              <a:buChar char="•"/>
            </a:pPr>
            <a:r>
              <a:rPr lang="en-US" sz="1400">
                <a:cs typeface="Arial" panose="020B0604020202020204"/>
              </a:rPr>
              <a:t>For mutated IGHV, </a:t>
            </a:r>
            <a:r>
              <a:rPr lang="en-US" sz="1400" err="1">
                <a:cs typeface="Arial" panose="020B0604020202020204"/>
              </a:rPr>
              <a:t>zanubrutinib</a:t>
            </a:r>
            <a:r>
              <a:rPr lang="en-US" sz="1400">
                <a:cs typeface="Arial" panose="020B0604020202020204"/>
              </a:rPr>
              <a:t> was favored but not statistically significant</a:t>
            </a:r>
          </a:p>
          <a:p>
            <a:pPr marL="285750" indent="-285750">
              <a:buClr>
                <a:schemeClr val="bg2"/>
              </a:buClr>
              <a:buFont typeface="Arial" panose="020B0604020202020204" pitchFamily="34" charset="0"/>
              <a:buChar char="•"/>
            </a:pPr>
            <a:endParaRPr lang="en-US" sz="1600">
              <a:cs typeface="Arial" panose="020B0604020202020204"/>
            </a:endParaRPr>
          </a:p>
        </p:txBody>
      </p:sp>
      <p:cxnSp>
        <p:nvCxnSpPr>
          <p:cNvPr id="13" name="Gerader Verbinder 12">
            <a:extLst>
              <a:ext uri="{FF2B5EF4-FFF2-40B4-BE49-F238E27FC236}">
                <a16:creationId xmlns:a16="http://schemas.microsoft.com/office/drawing/2014/main" id="{5155AC73-A9DA-4637-A8A6-B5D04354E5D1}"/>
              </a:ext>
            </a:extLst>
          </p:cNvPr>
          <p:cNvCxnSpPr>
            <a:cxnSpLocks/>
          </p:cNvCxnSpPr>
          <p:nvPr/>
        </p:nvCxnSpPr>
        <p:spPr>
          <a:xfrm>
            <a:off x="2082981" y="1804292"/>
            <a:ext cx="0" cy="3009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6F15E03B-349A-4257-A09D-ADD1ADA20919}"/>
              </a:ext>
            </a:extLst>
          </p:cNvPr>
          <p:cNvCxnSpPr>
            <a:cxnSpLocks/>
          </p:cNvCxnSpPr>
          <p:nvPr/>
        </p:nvCxnSpPr>
        <p:spPr>
          <a:xfrm>
            <a:off x="2082981" y="4807049"/>
            <a:ext cx="53886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1BFF85E-10C9-4EB0-BD94-EABE24FAD353}"/>
              </a:ext>
            </a:extLst>
          </p:cNvPr>
          <p:cNvCxnSpPr>
            <a:cxnSpLocks/>
          </p:cNvCxnSpPr>
          <p:nvPr/>
        </p:nvCxnSpPr>
        <p:spPr>
          <a:xfrm flipH="1">
            <a:off x="2009163" y="4221261"/>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4E72DA9E-5A24-4877-AFA2-4CC45623392B}"/>
              </a:ext>
            </a:extLst>
          </p:cNvPr>
          <p:cNvCxnSpPr>
            <a:cxnSpLocks/>
          </p:cNvCxnSpPr>
          <p:nvPr/>
        </p:nvCxnSpPr>
        <p:spPr>
          <a:xfrm flipH="1">
            <a:off x="2009163" y="480705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86F57907-4BEB-42F1-9ED1-DAED697D8B01}"/>
              </a:ext>
            </a:extLst>
          </p:cNvPr>
          <p:cNvCxnSpPr>
            <a:cxnSpLocks/>
          </p:cNvCxnSpPr>
          <p:nvPr/>
        </p:nvCxnSpPr>
        <p:spPr>
          <a:xfrm flipH="1">
            <a:off x="2009163" y="4511777"/>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74D4E2CD-B7A8-446B-BD26-24AC2EF70D3A}"/>
              </a:ext>
            </a:extLst>
          </p:cNvPr>
          <p:cNvCxnSpPr>
            <a:cxnSpLocks/>
          </p:cNvCxnSpPr>
          <p:nvPr/>
        </p:nvCxnSpPr>
        <p:spPr>
          <a:xfrm flipH="1">
            <a:off x="2009163" y="3930751"/>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37ABFFF2-7CA7-4709-8032-5C3F60B26672}"/>
              </a:ext>
            </a:extLst>
          </p:cNvPr>
          <p:cNvCxnSpPr>
            <a:cxnSpLocks/>
          </p:cNvCxnSpPr>
          <p:nvPr/>
        </p:nvCxnSpPr>
        <p:spPr>
          <a:xfrm flipH="1">
            <a:off x="2009163" y="3642620"/>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2E7B2BC5-FF86-4055-B9F5-B6A901AC2909}"/>
              </a:ext>
            </a:extLst>
          </p:cNvPr>
          <p:cNvCxnSpPr>
            <a:cxnSpLocks/>
          </p:cNvCxnSpPr>
          <p:nvPr/>
        </p:nvCxnSpPr>
        <p:spPr>
          <a:xfrm flipH="1">
            <a:off x="2009163" y="334972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A0DD7640-1537-4402-B901-0A426E0B8B81}"/>
              </a:ext>
            </a:extLst>
          </p:cNvPr>
          <p:cNvCxnSpPr>
            <a:cxnSpLocks/>
          </p:cNvCxnSpPr>
          <p:nvPr/>
        </p:nvCxnSpPr>
        <p:spPr>
          <a:xfrm flipH="1">
            <a:off x="2009163" y="3059212"/>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28841344-71FA-4F53-9FA1-4CF15CC29140}"/>
              </a:ext>
            </a:extLst>
          </p:cNvPr>
          <p:cNvCxnSpPr>
            <a:cxnSpLocks/>
          </p:cNvCxnSpPr>
          <p:nvPr/>
        </p:nvCxnSpPr>
        <p:spPr>
          <a:xfrm flipH="1">
            <a:off x="2009163" y="2771081"/>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D08960B0-C725-4AEC-9911-1E2C6E6CC89B}"/>
              </a:ext>
            </a:extLst>
          </p:cNvPr>
          <p:cNvCxnSpPr>
            <a:cxnSpLocks/>
          </p:cNvCxnSpPr>
          <p:nvPr/>
        </p:nvCxnSpPr>
        <p:spPr>
          <a:xfrm flipH="1">
            <a:off x="2009163" y="248056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F9E14449-03BD-4C80-88DD-799BC381AE0E}"/>
              </a:ext>
            </a:extLst>
          </p:cNvPr>
          <p:cNvCxnSpPr>
            <a:cxnSpLocks/>
          </p:cNvCxnSpPr>
          <p:nvPr/>
        </p:nvCxnSpPr>
        <p:spPr>
          <a:xfrm flipH="1">
            <a:off x="2009163" y="2192437"/>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10CB0C0C-B8DA-4454-B4E5-F515800802A0}"/>
              </a:ext>
            </a:extLst>
          </p:cNvPr>
          <p:cNvCxnSpPr>
            <a:cxnSpLocks/>
          </p:cNvCxnSpPr>
          <p:nvPr/>
        </p:nvCxnSpPr>
        <p:spPr>
          <a:xfrm flipH="1">
            <a:off x="2009163" y="189954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DA10159F-CCB8-46E3-B0A3-1CCB5D78A7EA}"/>
              </a:ext>
            </a:extLst>
          </p:cNvPr>
          <p:cNvCxnSpPr>
            <a:cxnSpLocks/>
          </p:cNvCxnSpPr>
          <p:nvPr/>
        </p:nvCxnSpPr>
        <p:spPr>
          <a:xfrm rot="5400000" flipH="1">
            <a:off x="2046072" y="484395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285A894D-1033-4713-8DCE-8661F2086AE2}"/>
              </a:ext>
            </a:extLst>
          </p:cNvPr>
          <p:cNvCxnSpPr>
            <a:cxnSpLocks/>
          </p:cNvCxnSpPr>
          <p:nvPr/>
        </p:nvCxnSpPr>
        <p:spPr>
          <a:xfrm rot="5400000" flipH="1">
            <a:off x="2519949" y="484395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140D1F0D-CA57-4B3D-BCC7-0EEB3B80C17A}"/>
              </a:ext>
            </a:extLst>
          </p:cNvPr>
          <p:cNvCxnSpPr>
            <a:cxnSpLocks/>
          </p:cNvCxnSpPr>
          <p:nvPr/>
        </p:nvCxnSpPr>
        <p:spPr>
          <a:xfrm rot="5400000" flipH="1">
            <a:off x="2993822" y="484395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D0C416D7-9AD9-483B-B8D7-665BC347EDF1}"/>
              </a:ext>
            </a:extLst>
          </p:cNvPr>
          <p:cNvCxnSpPr>
            <a:cxnSpLocks/>
          </p:cNvCxnSpPr>
          <p:nvPr/>
        </p:nvCxnSpPr>
        <p:spPr>
          <a:xfrm rot="5400000" flipH="1">
            <a:off x="3467696" y="484395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0B00630D-F8DA-44B2-871B-487865966D1F}"/>
              </a:ext>
            </a:extLst>
          </p:cNvPr>
          <p:cNvCxnSpPr>
            <a:cxnSpLocks/>
          </p:cNvCxnSpPr>
          <p:nvPr/>
        </p:nvCxnSpPr>
        <p:spPr>
          <a:xfrm rot="5400000" flipH="1">
            <a:off x="3936804" y="484395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E634ACC3-BB18-4CBB-80C8-8E71DD60ABED}"/>
              </a:ext>
            </a:extLst>
          </p:cNvPr>
          <p:cNvCxnSpPr>
            <a:cxnSpLocks/>
          </p:cNvCxnSpPr>
          <p:nvPr/>
        </p:nvCxnSpPr>
        <p:spPr>
          <a:xfrm rot="5400000" flipH="1">
            <a:off x="4408296" y="484395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8E43F8CD-BF59-42B2-BEDB-5722AA82CB92}"/>
              </a:ext>
            </a:extLst>
          </p:cNvPr>
          <p:cNvCxnSpPr>
            <a:cxnSpLocks/>
          </p:cNvCxnSpPr>
          <p:nvPr/>
        </p:nvCxnSpPr>
        <p:spPr>
          <a:xfrm rot="5400000" flipH="1">
            <a:off x="4882169" y="484395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22796D07-A447-4DBD-82C5-5626BA0E70E3}"/>
              </a:ext>
            </a:extLst>
          </p:cNvPr>
          <p:cNvCxnSpPr>
            <a:cxnSpLocks/>
          </p:cNvCxnSpPr>
          <p:nvPr/>
        </p:nvCxnSpPr>
        <p:spPr>
          <a:xfrm rot="5400000" flipH="1">
            <a:off x="5353660" y="484395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43F27A64-970A-4059-8D3D-A9853EEAF10F}"/>
              </a:ext>
            </a:extLst>
          </p:cNvPr>
          <p:cNvCxnSpPr>
            <a:cxnSpLocks/>
          </p:cNvCxnSpPr>
          <p:nvPr/>
        </p:nvCxnSpPr>
        <p:spPr>
          <a:xfrm rot="5400000" flipH="1">
            <a:off x="5827535" y="484395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BCC5EFC9-727E-41D2-A2FD-BA5169BA2BDC}"/>
              </a:ext>
            </a:extLst>
          </p:cNvPr>
          <p:cNvCxnSpPr>
            <a:cxnSpLocks/>
          </p:cNvCxnSpPr>
          <p:nvPr/>
        </p:nvCxnSpPr>
        <p:spPr>
          <a:xfrm rot="5400000" flipH="1">
            <a:off x="6296645" y="484395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55747BA5-FD90-42EF-AFA4-3C4EFFC2146A}"/>
              </a:ext>
            </a:extLst>
          </p:cNvPr>
          <p:cNvCxnSpPr>
            <a:cxnSpLocks/>
          </p:cNvCxnSpPr>
          <p:nvPr/>
        </p:nvCxnSpPr>
        <p:spPr>
          <a:xfrm rot="5400000" flipH="1">
            <a:off x="6773695" y="484395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BB39426E-D3DB-4329-A5C7-A5C220AF7620}"/>
              </a:ext>
            </a:extLst>
          </p:cNvPr>
          <p:cNvCxnSpPr>
            <a:cxnSpLocks/>
          </p:cNvCxnSpPr>
          <p:nvPr/>
        </p:nvCxnSpPr>
        <p:spPr>
          <a:xfrm rot="5400000" flipH="1">
            <a:off x="7242806" y="484395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88A58623-2715-4C52-B82D-2C2D78DDE007}"/>
              </a:ext>
            </a:extLst>
          </p:cNvPr>
          <p:cNvSpPr txBox="1"/>
          <p:nvPr/>
        </p:nvSpPr>
        <p:spPr>
          <a:xfrm>
            <a:off x="1942544" y="4880673"/>
            <a:ext cx="284052" cy="307777"/>
          </a:xfrm>
          <a:prstGeom prst="rect">
            <a:avLst/>
          </a:prstGeom>
          <a:noFill/>
        </p:spPr>
        <p:txBody>
          <a:bodyPr wrap="none" rtlCol="0">
            <a:spAutoFit/>
          </a:bodyPr>
          <a:lstStyle/>
          <a:p>
            <a:r>
              <a:rPr lang="de-DE" sz="1400"/>
              <a:t>0</a:t>
            </a:r>
          </a:p>
        </p:txBody>
      </p:sp>
      <p:sp>
        <p:nvSpPr>
          <p:cNvPr id="42" name="Textfeld 41">
            <a:extLst>
              <a:ext uri="{FF2B5EF4-FFF2-40B4-BE49-F238E27FC236}">
                <a16:creationId xmlns:a16="http://schemas.microsoft.com/office/drawing/2014/main" id="{E3EBF1CF-1043-475B-9C32-B930361E6E41}"/>
              </a:ext>
            </a:extLst>
          </p:cNvPr>
          <p:cNvSpPr txBox="1"/>
          <p:nvPr/>
        </p:nvSpPr>
        <p:spPr>
          <a:xfrm>
            <a:off x="1786539" y="4653226"/>
            <a:ext cx="284052" cy="307777"/>
          </a:xfrm>
          <a:prstGeom prst="rect">
            <a:avLst/>
          </a:prstGeom>
          <a:noFill/>
        </p:spPr>
        <p:txBody>
          <a:bodyPr wrap="none" rtlCol="0">
            <a:spAutoFit/>
          </a:bodyPr>
          <a:lstStyle/>
          <a:p>
            <a:r>
              <a:rPr lang="de-DE" sz="1400"/>
              <a:t>0</a:t>
            </a:r>
          </a:p>
        </p:txBody>
      </p:sp>
      <p:sp>
        <p:nvSpPr>
          <p:cNvPr id="43" name="Textfeld 42">
            <a:extLst>
              <a:ext uri="{FF2B5EF4-FFF2-40B4-BE49-F238E27FC236}">
                <a16:creationId xmlns:a16="http://schemas.microsoft.com/office/drawing/2014/main" id="{D978210E-4A23-4796-8B39-D75E8A879815}"/>
              </a:ext>
            </a:extLst>
          </p:cNvPr>
          <p:cNvSpPr txBox="1"/>
          <p:nvPr/>
        </p:nvSpPr>
        <p:spPr>
          <a:xfrm>
            <a:off x="1687982" y="4356431"/>
            <a:ext cx="383438" cy="307777"/>
          </a:xfrm>
          <a:prstGeom prst="rect">
            <a:avLst/>
          </a:prstGeom>
          <a:noFill/>
        </p:spPr>
        <p:txBody>
          <a:bodyPr wrap="none" rtlCol="0">
            <a:spAutoFit/>
          </a:bodyPr>
          <a:lstStyle/>
          <a:p>
            <a:r>
              <a:rPr lang="de-DE" sz="1400"/>
              <a:t>10</a:t>
            </a:r>
          </a:p>
        </p:txBody>
      </p:sp>
      <p:sp>
        <p:nvSpPr>
          <p:cNvPr id="44" name="Textfeld 43">
            <a:extLst>
              <a:ext uri="{FF2B5EF4-FFF2-40B4-BE49-F238E27FC236}">
                <a16:creationId xmlns:a16="http://schemas.microsoft.com/office/drawing/2014/main" id="{EB710009-4577-4EB7-B611-6BF08CC643AA}"/>
              </a:ext>
            </a:extLst>
          </p:cNvPr>
          <p:cNvSpPr txBox="1"/>
          <p:nvPr/>
        </p:nvSpPr>
        <p:spPr>
          <a:xfrm>
            <a:off x="1688326" y="4066650"/>
            <a:ext cx="383438" cy="307777"/>
          </a:xfrm>
          <a:prstGeom prst="rect">
            <a:avLst/>
          </a:prstGeom>
          <a:noFill/>
        </p:spPr>
        <p:txBody>
          <a:bodyPr wrap="none" rtlCol="0">
            <a:spAutoFit/>
          </a:bodyPr>
          <a:lstStyle/>
          <a:p>
            <a:r>
              <a:rPr lang="de-DE" sz="1400"/>
              <a:t>20</a:t>
            </a:r>
          </a:p>
        </p:txBody>
      </p:sp>
      <p:sp>
        <p:nvSpPr>
          <p:cNvPr id="45" name="Textfeld 44">
            <a:extLst>
              <a:ext uri="{FF2B5EF4-FFF2-40B4-BE49-F238E27FC236}">
                <a16:creationId xmlns:a16="http://schemas.microsoft.com/office/drawing/2014/main" id="{1CE1DA8B-A596-41C3-9FAE-AC064A033FF3}"/>
              </a:ext>
            </a:extLst>
          </p:cNvPr>
          <p:cNvSpPr txBox="1"/>
          <p:nvPr/>
        </p:nvSpPr>
        <p:spPr>
          <a:xfrm>
            <a:off x="1688530" y="3776811"/>
            <a:ext cx="383438" cy="307777"/>
          </a:xfrm>
          <a:prstGeom prst="rect">
            <a:avLst/>
          </a:prstGeom>
          <a:noFill/>
        </p:spPr>
        <p:txBody>
          <a:bodyPr wrap="none" rtlCol="0">
            <a:spAutoFit/>
          </a:bodyPr>
          <a:lstStyle/>
          <a:p>
            <a:r>
              <a:rPr lang="de-DE" sz="1400"/>
              <a:t>30</a:t>
            </a:r>
          </a:p>
        </p:txBody>
      </p:sp>
      <p:sp>
        <p:nvSpPr>
          <p:cNvPr id="46" name="Textfeld 45">
            <a:extLst>
              <a:ext uri="{FF2B5EF4-FFF2-40B4-BE49-F238E27FC236}">
                <a16:creationId xmlns:a16="http://schemas.microsoft.com/office/drawing/2014/main" id="{8EC23712-CE26-45C5-A6E2-CD245813C5FA}"/>
              </a:ext>
            </a:extLst>
          </p:cNvPr>
          <p:cNvSpPr txBox="1"/>
          <p:nvPr/>
        </p:nvSpPr>
        <p:spPr>
          <a:xfrm>
            <a:off x="1687153" y="3488731"/>
            <a:ext cx="383438" cy="307777"/>
          </a:xfrm>
          <a:prstGeom prst="rect">
            <a:avLst/>
          </a:prstGeom>
          <a:noFill/>
        </p:spPr>
        <p:txBody>
          <a:bodyPr wrap="none" rtlCol="0">
            <a:spAutoFit/>
          </a:bodyPr>
          <a:lstStyle/>
          <a:p>
            <a:r>
              <a:rPr lang="de-DE" sz="1400"/>
              <a:t>40</a:t>
            </a:r>
          </a:p>
        </p:txBody>
      </p:sp>
      <p:sp>
        <p:nvSpPr>
          <p:cNvPr id="47" name="Textfeld 46">
            <a:extLst>
              <a:ext uri="{FF2B5EF4-FFF2-40B4-BE49-F238E27FC236}">
                <a16:creationId xmlns:a16="http://schemas.microsoft.com/office/drawing/2014/main" id="{88F0C823-C9E3-48FF-BF35-28C652C1CCE0}"/>
              </a:ext>
            </a:extLst>
          </p:cNvPr>
          <p:cNvSpPr txBox="1"/>
          <p:nvPr/>
        </p:nvSpPr>
        <p:spPr>
          <a:xfrm>
            <a:off x="1687153" y="3196540"/>
            <a:ext cx="383438" cy="307777"/>
          </a:xfrm>
          <a:prstGeom prst="rect">
            <a:avLst/>
          </a:prstGeom>
          <a:noFill/>
        </p:spPr>
        <p:txBody>
          <a:bodyPr wrap="none" rtlCol="0">
            <a:spAutoFit/>
          </a:bodyPr>
          <a:lstStyle/>
          <a:p>
            <a:r>
              <a:rPr lang="de-DE" sz="1400"/>
              <a:t>50</a:t>
            </a:r>
          </a:p>
        </p:txBody>
      </p:sp>
      <p:sp>
        <p:nvSpPr>
          <p:cNvPr id="48" name="Textfeld 47">
            <a:extLst>
              <a:ext uri="{FF2B5EF4-FFF2-40B4-BE49-F238E27FC236}">
                <a16:creationId xmlns:a16="http://schemas.microsoft.com/office/drawing/2014/main" id="{EC77BEBE-7857-48E5-8FBE-001E5CB8CB5C}"/>
              </a:ext>
            </a:extLst>
          </p:cNvPr>
          <p:cNvSpPr txBox="1"/>
          <p:nvPr/>
        </p:nvSpPr>
        <p:spPr>
          <a:xfrm>
            <a:off x="1686668" y="2906049"/>
            <a:ext cx="383438" cy="307777"/>
          </a:xfrm>
          <a:prstGeom prst="rect">
            <a:avLst/>
          </a:prstGeom>
          <a:noFill/>
        </p:spPr>
        <p:txBody>
          <a:bodyPr wrap="none" rtlCol="0">
            <a:spAutoFit/>
          </a:bodyPr>
          <a:lstStyle/>
          <a:p>
            <a:r>
              <a:rPr lang="de-DE" sz="1400"/>
              <a:t>60</a:t>
            </a:r>
          </a:p>
        </p:txBody>
      </p:sp>
      <p:sp>
        <p:nvSpPr>
          <p:cNvPr id="49" name="Textfeld 48">
            <a:extLst>
              <a:ext uri="{FF2B5EF4-FFF2-40B4-BE49-F238E27FC236}">
                <a16:creationId xmlns:a16="http://schemas.microsoft.com/office/drawing/2014/main" id="{67E9C33A-E620-46C7-A766-1196813EB24A}"/>
              </a:ext>
            </a:extLst>
          </p:cNvPr>
          <p:cNvSpPr txBox="1"/>
          <p:nvPr/>
        </p:nvSpPr>
        <p:spPr>
          <a:xfrm>
            <a:off x="1687364" y="2615142"/>
            <a:ext cx="383438" cy="307777"/>
          </a:xfrm>
          <a:prstGeom prst="rect">
            <a:avLst/>
          </a:prstGeom>
          <a:noFill/>
        </p:spPr>
        <p:txBody>
          <a:bodyPr wrap="none" rtlCol="0">
            <a:spAutoFit/>
          </a:bodyPr>
          <a:lstStyle/>
          <a:p>
            <a:r>
              <a:rPr lang="de-DE" sz="1400"/>
              <a:t>70</a:t>
            </a:r>
          </a:p>
        </p:txBody>
      </p:sp>
      <p:sp>
        <p:nvSpPr>
          <p:cNvPr id="50" name="Textfeld 49">
            <a:extLst>
              <a:ext uri="{FF2B5EF4-FFF2-40B4-BE49-F238E27FC236}">
                <a16:creationId xmlns:a16="http://schemas.microsoft.com/office/drawing/2014/main" id="{4728573D-485E-4969-866F-38221631D3A5}"/>
              </a:ext>
            </a:extLst>
          </p:cNvPr>
          <p:cNvSpPr txBox="1"/>
          <p:nvPr/>
        </p:nvSpPr>
        <p:spPr>
          <a:xfrm>
            <a:off x="1687090" y="2329009"/>
            <a:ext cx="383438" cy="307777"/>
          </a:xfrm>
          <a:prstGeom prst="rect">
            <a:avLst/>
          </a:prstGeom>
          <a:noFill/>
        </p:spPr>
        <p:txBody>
          <a:bodyPr wrap="none" rtlCol="0">
            <a:spAutoFit/>
          </a:bodyPr>
          <a:lstStyle/>
          <a:p>
            <a:r>
              <a:rPr lang="de-DE" sz="1400"/>
              <a:t>80</a:t>
            </a:r>
          </a:p>
        </p:txBody>
      </p:sp>
      <p:sp>
        <p:nvSpPr>
          <p:cNvPr id="51" name="Textfeld 50">
            <a:extLst>
              <a:ext uri="{FF2B5EF4-FFF2-40B4-BE49-F238E27FC236}">
                <a16:creationId xmlns:a16="http://schemas.microsoft.com/office/drawing/2014/main" id="{85900AC5-7DE7-446C-B0CB-A1CDF6260055}"/>
              </a:ext>
            </a:extLst>
          </p:cNvPr>
          <p:cNvSpPr txBox="1"/>
          <p:nvPr/>
        </p:nvSpPr>
        <p:spPr>
          <a:xfrm>
            <a:off x="1686668" y="2036296"/>
            <a:ext cx="383438" cy="307777"/>
          </a:xfrm>
          <a:prstGeom prst="rect">
            <a:avLst/>
          </a:prstGeom>
          <a:noFill/>
        </p:spPr>
        <p:txBody>
          <a:bodyPr wrap="none" rtlCol="0">
            <a:spAutoFit/>
          </a:bodyPr>
          <a:lstStyle/>
          <a:p>
            <a:r>
              <a:rPr lang="de-DE" sz="1400"/>
              <a:t>90</a:t>
            </a:r>
          </a:p>
        </p:txBody>
      </p:sp>
      <p:sp>
        <p:nvSpPr>
          <p:cNvPr id="52" name="Textfeld 51">
            <a:extLst>
              <a:ext uri="{FF2B5EF4-FFF2-40B4-BE49-F238E27FC236}">
                <a16:creationId xmlns:a16="http://schemas.microsoft.com/office/drawing/2014/main" id="{BD9F704D-4AEA-49E6-96C9-323D9DFD4CD7}"/>
              </a:ext>
            </a:extLst>
          </p:cNvPr>
          <p:cNvSpPr txBox="1"/>
          <p:nvPr/>
        </p:nvSpPr>
        <p:spPr>
          <a:xfrm>
            <a:off x="1587283" y="1743447"/>
            <a:ext cx="482824" cy="307777"/>
          </a:xfrm>
          <a:prstGeom prst="rect">
            <a:avLst/>
          </a:prstGeom>
          <a:noFill/>
        </p:spPr>
        <p:txBody>
          <a:bodyPr wrap="none" rtlCol="0">
            <a:spAutoFit/>
          </a:bodyPr>
          <a:lstStyle/>
          <a:p>
            <a:r>
              <a:rPr lang="de-DE" sz="1400"/>
              <a:t>100</a:t>
            </a:r>
          </a:p>
        </p:txBody>
      </p:sp>
      <p:sp>
        <p:nvSpPr>
          <p:cNvPr id="54" name="Textfeld 53">
            <a:extLst>
              <a:ext uri="{FF2B5EF4-FFF2-40B4-BE49-F238E27FC236}">
                <a16:creationId xmlns:a16="http://schemas.microsoft.com/office/drawing/2014/main" id="{9C94E2E2-3290-410A-A3F9-3CA7757204A8}"/>
              </a:ext>
            </a:extLst>
          </p:cNvPr>
          <p:cNvSpPr txBox="1"/>
          <p:nvPr/>
        </p:nvSpPr>
        <p:spPr>
          <a:xfrm>
            <a:off x="4386816" y="5079238"/>
            <a:ext cx="780983" cy="292388"/>
          </a:xfrm>
          <a:prstGeom prst="rect">
            <a:avLst/>
          </a:prstGeom>
          <a:noFill/>
        </p:spPr>
        <p:txBody>
          <a:bodyPr wrap="none" rtlCol="0">
            <a:spAutoFit/>
          </a:bodyPr>
          <a:lstStyle/>
          <a:p>
            <a:r>
              <a:rPr lang="de-DE" sz="1300" b="1" err="1"/>
              <a:t>Months</a:t>
            </a:r>
            <a:endParaRPr lang="de-DE" sz="1300" b="1"/>
          </a:p>
        </p:txBody>
      </p:sp>
      <p:sp>
        <p:nvSpPr>
          <p:cNvPr id="55" name="Textfeld 54">
            <a:extLst>
              <a:ext uri="{FF2B5EF4-FFF2-40B4-BE49-F238E27FC236}">
                <a16:creationId xmlns:a16="http://schemas.microsoft.com/office/drawing/2014/main" id="{DDE8EF7C-8DDC-45CD-8B1D-3E5C51B92653}"/>
              </a:ext>
            </a:extLst>
          </p:cNvPr>
          <p:cNvSpPr txBox="1"/>
          <p:nvPr/>
        </p:nvSpPr>
        <p:spPr>
          <a:xfrm>
            <a:off x="2415533" y="4883054"/>
            <a:ext cx="284052" cy="307777"/>
          </a:xfrm>
          <a:prstGeom prst="rect">
            <a:avLst/>
          </a:prstGeom>
          <a:noFill/>
        </p:spPr>
        <p:txBody>
          <a:bodyPr wrap="none" rtlCol="0">
            <a:spAutoFit/>
          </a:bodyPr>
          <a:lstStyle/>
          <a:p>
            <a:r>
              <a:rPr lang="de-DE" sz="1400"/>
              <a:t>3</a:t>
            </a:r>
          </a:p>
        </p:txBody>
      </p:sp>
      <p:sp>
        <p:nvSpPr>
          <p:cNvPr id="56" name="Textfeld 55">
            <a:extLst>
              <a:ext uri="{FF2B5EF4-FFF2-40B4-BE49-F238E27FC236}">
                <a16:creationId xmlns:a16="http://schemas.microsoft.com/office/drawing/2014/main" id="{F36DB350-EB8E-4D11-9E55-61538349EA97}"/>
              </a:ext>
            </a:extLst>
          </p:cNvPr>
          <p:cNvSpPr txBox="1"/>
          <p:nvPr/>
        </p:nvSpPr>
        <p:spPr>
          <a:xfrm>
            <a:off x="2890726" y="4882808"/>
            <a:ext cx="284052" cy="307777"/>
          </a:xfrm>
          <a:prstGeom prst="rect">
            <a:avLst/>
          </a:prstGeom>
          <a:noFill/>
        </p:spPr>
        <p:txBody>
          <a:bodyPr wrap="none" rtlCol="0">
            <a:spAutoFit/>
          </a:bodyPr>
          <a:lstStyle/>
          <a:p>
            <a:r>
              <a:rPr lang="de-DE" sz="1400"/>
              <a:t>6</a:t>
            </a:r>
          </a:p>
        </p:txBody>
      </p:sp>
      <p:sp>
        <p:nvSpPr>
          <p:cNvPr id="57" name="Textfeld 56">
            <a:extLst>
              <a:ext uri="{FF2B5EF4-FFF2-40B4-BE49-F238E27FC236}">
                <a16:creationId xmlns:a16="http://schemas.microsoft.com/office/drawing/2014/main" id="{DE6B6E62-04EE-4E57-8DC8-F2AE894D6750}"/>
              </a:ext>
            </a:extLst>
          </p:cNvPr>
          <p:cNvSpPr txBox="1"/>
          <p:nvPr/>
        </p:nvSpPr>
        <p:spPr>
          <a:xfrm>
            <a:off x="3364595" y="4883053"/>
            <a:ext cx="284052" cy="307777"/>
          </a:xfrm>
          <a:prstGeom prst="rect">
            <a:avLst/>
          </a:prstGeom>
          <a:noFill/>
        </p:spPr>
        <p:txBody>
          <a:bodyPr wrap="none" rtlCol="0">
            <a:spAutoFit/>
          </a:bodyPr>
          <a:lstStyle/>
          <a:p>
            <a:r>
              <a:rPr lang="de-DE" sz="1400"/>
              <a:t>9</a:t>
            </a:r>
          </a:p>
        </p:txBody>
      </p:sp>
      <p:sp>
        <p:nvSpPr>
          <p:cNvPr id="58" name="Textfeld 57">
            <a:extLst>
              <a:ext uri="{FF2B5EF4-FFF2-40B4-BE49-F238E27FC236}">
                <a16:creationId xmlns:a16="http://schemas.microsoft.com/office/drawing/2014/main" id="{21F37DBA-52EB-4001-8747-38A3FC01958E}"/>
              </a:ext>
            </a:extLst>
          </p:cNvPr>
          <p:cNvSpPr txBox="1"/>
          <p:nvPr/>
        </p:nvSpPr>
        <p:spPr>
          <a:xfrm>
            <a:off x="3780779" y="4880672"/>
            <a:ext cx="383438" cy="307777"/>
          </a:xfrm>
          <a:prstGeom prst="rect">
            <a:avLst/>
          </a:prstGeom>
          <a:noFill/>
        </p:spPr>
        <p:txBody>
          <a:bodyPr wrap="none" rtlCol="0">
            <a:spAutoFit/>
          </a:bodyPr>
          <a:lstStyle/>
          <a:p>
            <a:r>
              <a:rPr lang="de-DE" sz="1400"/>
              <a:t>12</a:t>
            </a:r>
          </a:p>
        </p:txBody>
      </p:sp>
      <p:sp>
        <p:nvSpPr>
          <p:cNvPr id="59" name="Textfeld 58">
            <a:extLst>
              <a:ext uri="{FF2B5EF4-FFF2-40B4-BE49-F238E27FC236}">
                <a16:creationId xmlns:a16="http://schemas.microsoft.com/office/drawing/2014/main" id="{4B36D79A-CCC2-46B0-B1C6-4E6B0D31F885}"/>
              </a:ext>
            </a:extLst>
          </p:cNvPr>
          <p:cNvSpPr txBox="1"/>
          <p:nvPr/>
        </p:nvSpPr>
        <p:spPr>
          <a:xfrm>
            <a:off x="4253796" y="4883052"/>
            <a:ext cx="383438" cy="307777"/>
          </a:xfrm>
          <a:prstGeom prst="rect">
            <a:avLst/>
          </a:prstGeom>
          <a:noFill/>
        </p:spPr>
        <p:txBody>
          <a:bodyPr wrap="none" rtlCol="0">
            <a:spAutoFit/>
          </a:bodyPr>
          <a:lstStyle/>
          <a:p>
            <a:r>
              <a:rPr lang="de-DE" sz="1400"/>
              <a:t>15</a:t>
            </a:r>
          </a:p>
        </p:txBody>
      </p:sp>
      <p:sp>
        <p:nvSpPr>
          <p:cNvPr id="60" name="Textfeld 59">
            <a:extLst>
              <a:ext uri="{FF2B5EF4-FFF2-40B4-BE49-F238E27FC236}">
                <a16:creationId xmlns:a16="http://schemas.microsoft.com/office/drawing/2014/main" id="{ECBFD3C3-2D2C-4CE9-A675-8D6B019A4DBF}"/>
              </a:ext>
            </a:extLst>
          </p:cNvPr>
          <p:cNvSpPr txBox="1"/>
          <p:nvPr/>
        </p:nvSpPr>
        <p:spPr>
          <a:xfrm>
            <a:off x="4729578" y="4883052"/>
            <a:ext cx="383438" cy="307777"/>
          </a:xfrm>
          <a:prstGeom prst="rect">
            <a:avLst/>
          </a:prstGeom>
          <a:noFill/>
        </p:spPr>
        <p:txBody>
          <a:bodyPr wrap="none" rtlCol="0">
            <a:spAutoFit/>
          </a:bodyPr>
          <a:lstStyle/>
          <a:p>
            <a:r>
              <a:rPr lang="de-DE" sz="1400"/>
              <a:t>18</a:t>
            </a:r>
          </a:p>
        </p:txBody>
      </p:sp>
      <p:sp>
        <p:nvSpPr>
          <p:cNvPr id="61" name="Textfeld 60">
            <a:extLst>
              <a:ext uri="{FF2B5EF4-FFF2-40B4-BE49-F238E27FC236}">
                <a16:creationId xmlns:a16="http://schemas.microsoft.com/office/drawing/2014/main" id="{09F23E27-EEF2-48E7-9A50-D2A175DAB185}"/>
              </a:ext>
            </a:extLst>
          </p:cNvPr>
          <p:cNvSpPr txBox="1"/>
          <p:nvPr/>
        </p:nvSpPr>
        <p:spPr>
          <a:xfrm>
            <a:off x="5200397" y="4883052"/>
            <a:ext cx="383438" cy="307777"/>
          </a:xfrm>
          <a:prstGeom prst="rect">
            <a:avLst/>
          </a:prstGeom>
          <a:noFill/>
        </p:spPr>
        <p:txBody>
          <a:bodyPr wrap="none" rtlCol="0">
            <a:spAutoFit/>
          </a:bodyPr>
          <a:lstStyle/>
          <a:p>
            <a:r>
              <a:rPr lang="de-DE" sz="1400"/>
              <a:t>21</a:t>
            </a:r>
          </a:p>
        </p:txBody>
      </p:sp>
      <p:sp>
        <p:nvSpPr>
          <p:cNvPr id="62" name="Textfeld 61">
            <a:extLst>
              <a:ext uri="{FF2B5EF4-FFF2-40B4-BE49-F238E27FC236}">
                <a16:creationId xmlns:a16="http://schemas.microsoft.com/office/drawing/2014/main" id="{BE96763A-E50B-482C-9560-B78BD1E6C2C7}"/>
              </a:ext>
            </a:extLst>
          </p:cNvPr>
          <p:cNvSpPr txBox="1"/>
          <p:nvPr/>
        </p:nvSpPr>
        <p:spPr>
          <a:xfrm>
            <a:off x="5672587" y="4883052"/>
            <a:ext cx="383438" cy="307777"/>
          </a:xfrm>
          <a:prstGeom prst="rect">
            <a:avLst/>
          </a:prstGeom>
          <a:noFill/>
        </p:spPr>
        <p:txBody>
          <a:bodyPr wrap="none" rtlCol="0">
            <a:spAutoFit/>
          </a:bodyPr>
          <a:lstStyle/>
          <a:p>
            <a:r>
              <a:rPr lang="de-DE" sz="1400"/>
              <a:t>24</a:t>
            </a:r>
          </a:p>
        </p:txBody>
      </p:sp>
      <p:sp>
        <p:nvSpPr>
          <p:cNvPr id="63" name="Textfeld 62">
            <a:extLst>
              <a:ext uri="{FF2B5EF4-FFF2-40B4-BE49-F238E27FC236}">
                <a16:creationId xmlns:a16="http://schemas.microsoft.com/office/drawing/2014/main" id="{FB8C4221-BB60-41CD-946A-8116C627B3EA}"/>
              </a:ext>
            </a:extLst>
          </p:cNvPr>
          <p:cNvSpPr txBox="1"/>
          <p:nvPr/>
        </p:nvSpPr>
        <p:spPr>
          <a:xfrm>
            <a:off x="6142831" y="4883052"/>
            <a:ext cx="383438" cy="307777"/>
          </a:xfrm>
          <a:prstGeom prst="rect">
            <a:avLst/>
          </a:prstGeom>
          <a:noFill/>
        </p:spPr>
        <p:txBody>
          <a:bodyPr wrap="none" rtlCol="0">
            <a:spAutoFit/>
          </a:bodyPr>
          <a:lstStyle/>
          <a:p>
            <a:r>
              <a:rPr lang="de-DE" sz="1400"/>
              <a:t>27</a:t>
            </a:r>
          </a:p>
        </p:txBody>
      </p:sp>
      <p:sp>
        <p:nvSpPr>
          <p:cNvPr id="64" name="Textfeld 63">
            <a:extLst>
              <a:ext uri="{FF2B5EF4-FFF2-40B4-BE49-F238E27FC236}">
                <a16:creationId xmlns:a16="http://schemas.microsoft.com/office/drawing/2014/main" id="{AA2EE5F5-1349-453C-9DD6-5A9E2167ACA0}"/>
              </a:ext>
            </a:extLst>
          </p:cNvPr>
          <p:cNvSpPr txBox="1"/>
          <p:nvPr/>
        </p:nvSpPr>
        <p:spPr>
          <a:xfrm>
            <a:off x="6618402" y="4882807"/>
            <a:ext cx="383438" cy="307777"/>
          </a:xfrm>
          <a:prstGeom prst="rect">
            <a:avLst/>
          </a:prstGeom>
          <a:noFill/>
        </p:spPr>
        <p:txBody>
          <a:bodyPr wrap="none" rtlCol="0">
            <a:spAutoFit/>
          </a:bodyPr>
          <a:lstStyle/>
          <a:p>
            <a:r>
              <a:rPr lang="de-DE" sz="1400"/>
              <a:t>30</a:t>
            </a:r>
          </a:p>
        </p:txBody>
      </p:sp>
      <p:sp>
        <p:nvSpPr>
          <p:cNvPr id="65" name="Textfeld 64">
            <a:extLst>
              <a:ext uri="{FF2B5EF4-FFF2-40B4-BE49-F238E27FC236}">
                <a16:creationId xmlns:a16="http://schemas.microsoft.com/office/drawing/2014/main" id="{6245C459-DFF9-49D9-93BB-3238A8F7F481}"/>
              </a:ext>
            </a:extLst>
          </p:cNvPr>
          <p:cNvSpPr txBox="1"/>
          <p:nvPr/>
        </p:nvSpPr>
        <p:spPr>
          <a:xfrm>
            <a:off x="7088196" y="4882469"/>
            <a:ext cx="383438" cy="307777"/>
          </a:xfrm>
          <a:prstGeom prst="rect">
            <a:avLst/>
          </a:prstGeom>
          <a:noFill/>
        </p:spPr>
        <p:txBody>
          <a:bodyPr wrap="none" rtlCol="0">
            <a:spAutoFit/>
          </a:bodyPr>
          <a:lstStyle/>
          <a:p>
            <a:r>
              <a:rPr lang="de-DE" sz="1400"/>
              <a:t>33</a:t>
            </a:r>
          </a:p>
        </p:txBody>
      </p:sp>
      <p:sp>
        <p:nvSpPr>
          <p:cNvPr id="88" name="Textfeld 87">
            <a:extLst>
              <a:ext uri="{FF2B5EF4-FFF2-40B4-BE49-F238E27FC236}">
                <a16:creationId xmlns:a16="http://schemas.microsoft.com/office/drawing/2014/main" id="{CD1302EE-B032-4D0C-AE1A-55B43B7FDF9A}"/>
              </a:ext>
            </a:extLst>
          </p:cNvPr>
          <p:cNvSpPr txBox="1"/>
          <p:nvPr/>
        </p:nvSpPr>
        <p:spPr>
          <a:xfrm>
            <a:off x="2415533" y="4475358"/>
            <a:ext cx="848309" cy="276999"/>
          </a:xfrm>
          <a:prstGeom prst="rect">
            <a:avLst/>
          </a:prstGeom>
          <a:noFill/>
        </p:spPr>
        <p:txBody>
          <a:bodyPr wrap="none" rtlCol="0">
            <a:spAutoFit/>
          </a:bodyPr>
          <a:lstStyle/>
          <a:p>
            <a:r>
              <a:rPr lang="de-DE" sz="1200" err="1"/>
              <a:t>Censored</a:t>
            </a:r>
            <a:endParaRPr lang="de-DE" sz="1300"/>
          </a:p>
        </p:txBody>
      </p:sp>
      <p:sp>
        <p:nvSpPr>
          <p:cNvPr id="89" name="Kreuz 88">
            <a:extLst>
              <a:ext uri="{FF2B5EF4-FFF2-40B4-BE49-F238E27FC236}">
                <a16:creationId xmlns:a16="http://schemas.microsoft.com/office/drawing/2014/main" id="{085F269B-00DF-4A25-B3EE-5153BDA0C054}"/>
              </a:ext>
            </a:extLst>
          </p:cNvPr>
          <p:cNvSpPr/>
          <p:nvPr/>
        </p:nvSpPr>
        <p:spPr>
          <a:xfrm>
            <a:off x="2249202" y="4569199"/>
            <a:ext cx="97710" cy="97710"/>
          </a:xfrm>
          <a:prstGeom prst="plus">
            <a:avLst>
              <a:gd name="adj" fmla="val 41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Textfeld 89">
            <a:extLst>
              <a:ext uri="{FF2B5EF4-FFF2-40B4-BE49-F238E27FC236}">
                <a16:creationId xmlns:a16="http://schemas.microsoft.com/office/drawing/2014/main" id="{C6631107-2C81-435A-A79A-60692954CC9A}"/>
              </a:ext>
            </a:extLst>
          </p:cNvPr>
          <p:cNvSpPr txBox="1"/>
          <p:nvPr/>
        </p:nvSpPr>
        <p:spPr>
          <a:xfrm>
            <a:off x="2133852" y="4220538"/>
            <a:ext cx="3449983" cy="276999"/>
          </a:xfrm>
          <a:prstGeom prst="rect">
            <a:avLst/>
          </a:prstGeom>
          <a:noFill/>
        </p:spPr>
        <p:txBody>
          <a:bodyPr wrap="none" rtlCol="0">
            <a:spAutoFit/>
          </a:bodyPr>
          <a:lstStyle/>
          <a:p>
            <a:r>
              <a:rPr lang="de-DE" sz="1200"/>
              <a:t>Hazard </a:t>
            </a:r>
            <a:r>
              <a:rPr lang="de-DE" sz="1200" err="1"/>
              <a:t>ratio</a:t>
            </a:r>
            <a:r>
              <a:rPr lang="de-DE" sz="1200"/>
              <a:t>: 0.67 (95% CI, 0.36-1.22); P=0.186</a:t>
            </a:r>
            <a:endParaRPr lang="de-DE" sz="1300"/>
          </a:p>
        </p:txBody>
      </p:sp>
      <p:sp>
        <p:nvSpPr>
          <p:cNvPr id="91" name="Textfeld 90">
            <a:extLst>
              <a:ext uri="{FF2B5EF4-FFF2-40B4-BE49-F238E27FC236}">
                <a16:creationId xmlns:a16="http://schemas.microsoft.com/office/drawing/2014/main" id="{13EB9F67-36FF-4771-8550-E4EDA4806AD2}"/>
              </a:ext>
            </a:extLst>
          </p:cNvPr>
          <p:cNvSpPr txBox="1"/>
          <p:nvPr/>
        </p:nvSpPr>
        <p:spPr>
          <a:xfrm>
            <a:off x="2422801" y="3127260"/>
            <a:ext cx="2266967" cy="276999"/>
          </a:xfrm>
          <a:prstGeom prst="rect">
            <a:avLst/>
          </a:prstGeom>
          <a:noFill/>
        </p:spPr>
        <p:txBody>
          <a:bodyPr wrap="none" rtlCol="0">
            <a:spAutoFit/>
          </a:bodyPr>
          <a:lstStyle/>
          <a:p>
            <a:r>
              <a:rPr lang="de-DE" sz="1200" err="1"/>
              <a:t>Zanubrutinib</a:t>
            </a:r>
            <a:r>
              <a:rPr lang="de-DE" sz="1200"/>
              <a:t>, </a:t>
            </a:r>
            <a:r>
              <a:rPr lang="de-DE" sz="1200" err="1"/>
              <a:t>unmutated</a:t>
            </a:r>
            <a:r>
              <a:rPr lang="de-DE" sz="1200"/>
              <a:t> IGHV</a:t>
            </a:r>
            <a:endParaRPr lang="de-DE" sz="1300"/>
          </a:p>
        </p:txBody>
      </p:sp>
      <p:cxnSp>
        <p:nvCxnSpPr>
          <p:cNvPr id="92" name="Gerader Verbinder 91">
            <a:extLst>
              <a:ext uri="{FF2B5EF4-FFF2-40B4-BE49-F238E27FC236}">
                <a16:creationId xmlns:a16="http://schemas.microsoft.com/office/drawing/2014/main" id="{8714E429-2B7F-4CEE-8B6F-703264B8A247}"/>
              </a:ext>
            </a:extLst>
          </p:cNvPr>
          <p:cNvCxnSpPr>
            <a:cxnSpLocks/>
          </p:cNvCxnSpPr>
          <p:nvPr/>
        </p:nvCxnSpPr>
        <p:spPr>
          <a:xfrm>
            <a:off x="2195504" y="3265759"/>
            <a:ext cx="22729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3" name="Textfeld 92">
            <a:extLst>
              <a:ext uri="{FF2B5EF4-FFF2-40B4-BE49-F238E27FC236}">
                <a16:creationId xmlns:a16="http://schemas.microsoft.com/office/drawing/2014/main" id="{71B89303-D701-43B9-8C88-C7F1DC5F349C}"/>
              </a:ext>
            </a:extLst>
          </p:cNvPr>
          <p:cNvSpPr txBox="1"/>
          <p:nvPr/>
        </p:nvSpPr>
        <p:spPr>
          <a:xfrm>
            <a:off x="2422799" y="3318443"/>
            <a:ext cx="1628972" cy="276999"/>
          </a:xfrm>
          <a:prstGeom prst="rect">
            <a:avLst/>
          </a:prstGeom>
          <a:noFill/>
        </p:spPr>
        <p:txBody>
          <a:bodyPr wrap="none" rtlCol="0">
            <a:spAutoFit/>
          </a:bodyPr>
          <a:lstStyle/>
          <a:p>
            <a:r>
              <a:rPr lang="de-DE" sz="1200"/>
              <a:t>BR, </a:t>
            </a:r>
            <a:r>
              <a:rPr lang="de-DE" sz="1200" err="1"/>
              <a:t>unmutated</a:t>
            </a:r>
            <a:r>
              <a:rPr lang="de-DE" sz="1200"/>
              <a:t> IGHV</a:t>
            </a:r>
            <a:endParaRPr lang="de-DE" sz="1300"/>
          </a:p>
        </p:txBody>
      </p:sp>
      <p:cxnSp>
        <p:nvCxnSpPr>
          <p:cNvPr id="94" name="Gerader Verbinder 93">
            <a:extLst>
              <a:ext uri="{FF2B5EF4-FFF2-40B4-BE49-F238E27FC236}">
                <a16:creationId xmlns:a16="http://schemas.microsoft.com/office/drawing/2014/main" id="{3694D3EB-D66B-4805-BF5E-828EC92F11B1}"/>
              </a:ext>
            </a:extLst>
          </p:cNvPr>
          <p:cNvCxnSpPr>
            <a:cxnSpLocks/>
          </p:cNvCxnSpPr>
          <p:nvPr/>
        </p:nvCxnSpPr>
        <p:spPr>
          <a:xfrm>
            <a:off x="2195502" y="3456942"/>
            <a:ext cx="227295" cy="0"/>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5" name="Textfeld 94">
            <a:extLst>
              <a:ext uri="{FF2B5EF4-FFF2-40B4-BE49-F238E27FC236}">
                <a16:creationId xmlns:a16="http://schemas.microsoft.com/office/drawing/2014/main" id="{A5F57752-6F4D-4836-ADD4-5E4616B56E02}"/>
              </a:ext>
            </a:extLst>
          </p:cNvPr>
          <p:cNvSpPr txBox="1"/>
          <p:nvPr/>
        </p:nvSpPr>
        <p:spPr>
          <a:xfrm>
            <a:off x="2134897" y="3507400"/>
            <a:ext cx="3449983" cy="276999"/>
          </a:xfrm>
          <a:prstGeom prst="rect">
            <a:avLst/>
          </a:prstGeom>
          <a:noFill/>
        </p:spPr>
        <p:txBody>
          <a:bodyPr wrap="none" rtlCol="0">
            <a:spAutoFit/>
          </a:bodyPr>
          <a:lstStyle/>
          <a:p>
            <a:r>
              <a:rPr lang="de-DE" sz="1200"/>
              <a:t>Hazard </a:t>
            </a:r>
            <a:r>
              <a:rPr lang="de-DE" sz="1200" err="1"/>
              <a:t>ratio</a:t>
            </a:r>
            <a:r>
              <a:rPr lang="de-DE" sz="1200"/>
              <a:t>: 0.24 (95% CI, 0.13-0.43); P&lt;0.001</a:t>
            </a:r>
            <a:endParaRPr lang="de-DE" sz="1300"/>
          </a:p>
        </p:txBody>
      </p:sp>
      <p:sp>
        <p:nvSpPr>
          <p:cNvPr id="96" name="Textfeld 95">
            <a:extLst>
              <a:ext uri="{FF2B5EF4-FFF2-40B4-BE49-F238E27FC236}">
                <a16:creationId xmlns:a16="http://schemas.microsoft.com/office/drawing/2014/main" id="{A19D4469-33D7-4C6D-9B8A-49461F0B48A9}"/>
              </a:ext>
            </a:extLst>
          </p:cNvPr>
          <p:cNvSpPr txBox="1"/>
          <p:nvPr/>
        </p:nvSpPr>
        <p:spPr>
          <a:xfrm>
            <a:off x="2452104" y="3842343"/>
            <a:ext cx="2097049" cy="276999"/>
          </a:xfrm>
          <a:prstGeom prst="rect">
            <a:avLst/>
          </a:prstGeom>
          <a:noFill/>
        </p:spPr>
        <p:txBody>
          <a:bodyPr wrap="none" rtlCol="0">
            <a:spAutoFit/>
          </a:bodyPr>
          <a:lstStyle/>
          <a:p>
            <a:r>
              <a:rPr lang="de-DE" sz="1200" err="1"/>
              <a:t>Zanubrutinib</a:t>
            </a:r>
            <a:r>
              <a:rPr lang="de-DE" sz="1200"/>
              <a:t>, </a:t>
            </a:r>
            <a:r>
              <a:rPr lang="de-DE" sz="1200" err="1"/>
              <a:t>mutated</a:t>
            </a:r>
            <a:r>
              <a:rPr lang="de-DE" sz="1200"/>
              <a:t> IGHV</a:t>
            </a:r>
            <a:endParaRPr lang="de-DE" sz="1300"/>
          </a:p>
        </p:txBody>
      </p:sp>
      <p:cxnSp>
        <p:nvCxnSpPr>
          <p:cNvPr id="97" name="Gerader Verbinder 96">
            <a:extLst>
              <a:ext uri="{FF2B5EF4-FFF2-40B4-BE49-F238E27FC236}">
                <a16:creationId xmlns:a16="http://schemas.microsoft.com/office/drawing/2014/main" id="{F897CAC8-E763-4A25-985A-7CB886B8E163}"/>
              </a:ext>
            </a:extLst>
          </p:cNvPr>
          <p:cNvCxnSpPr>
            <a:cxnSpLocks/>
          </p:cNvCxnSpPr>
          <p:nvPr/>
        </p:nvCxnSpPr>
        <p:spPr>
          <a:xfrm>
            <a:off x="2224808" y="4176227"/>
            <a:ext cx="227295" cy="0"/>
          </a:xfrm>
          <a:prstGeom prst="line">
            <a:avLst/>
          </a:prstGeom>
          <a:ln w="19050">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98" name="Textfeld 97">
            <a:extLst>
              <a:ext uri="{FF2B5EF4-FFF2-40B4-BE49-F238E27FC236}">
                <a16:creationId xmlns:a16="http://schemas.microsoft.com/office/drawing/2014/main" id="{1EDA0818-0682-4B39-AE8E-888470C03B7C}"/>
              </a:ext>
            </a:extLst>
          </p:cNvPr>
          <p:cNvSpPr txBox="1"/>
          <p:nvPr/>
        </p:nvSpPr>
        <p:spPr>
          <a:xfrm>
            <a:off x="2449585" y="4035024"/>
            <a:ext cx="1459054" cy="276999"/>
          </a:xfrm>
          <a:prstGeom prst="rect">
            <a:avLst/>
          </a:prstGeom>
          <a:noFill/>
        </p:spPr>
        <p:txBody>
          <a:bodyPr wrap="none" rtlCol="0">
            <a:spAutoFit/>
          </a:bodyPr>
          <a:lstStyle/>
          <a:p>
            <a:r>
              <a:rPr lang="de-DE" sz="1200"/>
              <a:t>BR, </a:t>
            </a:r>
            <a:r>
              <a:rPr lang="de-DE" sz="1200" err="1"/>
              <a:t>mutated</a:t>
            </a:r>
            <a:r>
              <a:rPr lang="de-DE" sz="1200"/>
              <a:t> IGHV</a:t>
            </a:r>
            <a:endParaRPr lang="de-DE" sz="1300"/>
          </a:p>
        </p:txBody>
      </p:sp>
      <p:cxnSp>
        <p:nvCxnSpPr>
          <p:cNvPr id="99" name="Gerader Verbinder 98">
            <a:extLst>
              <a:ext uri="{FF2B5EF4-FFF2-40B4-BE49-F238E27FC236}">
                <a16:creationId xmlns:a16="http://schemas.microsoft.com/office/drawing/2014/main" id="{06ABFCFA-4829-4960-B1FF-2E0F3101C733}"/>
              </a:ext>
            </a:extLst>
          </p:cNvPr>
          <p:cNvCxnSpPr>
            <a:cxnSpLocks/>
          </p:cNvCxnSpPr>
          <p:nvPr/>
        </p:nvCxnSpPr>
        <p:spPr>
          <a:xfrm>
            <a:off x="2232057" y="3987909"/>
            <a:ext cx="227295"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0" name="Tabelle 100">
            <a:extLst>
              <a:ext uri="{FF2B5EF4-FFF2-40B4-BE49-F238E27FC236}">
                <a16:creationId xmlns:a16="http://schemas.microsoft.com/office/drawing/2014/main" id="{A058C0AD-C4B4-4F7D-83EC-BA38FC0FB0A1}"/>
              </a:ext>
            </a:extLst>
          </p:cNvPr>
          <p:cNvGraphicFramePr>
            <a:graphicFrameLocks noGrp="1"/>
          </p:cNvGraphicFramePr>
          <p:nvPr>
            <p:extLst>
              <p:ext uri="{D42A27DB-BD31-4B8C-83A1-F6EECF244321}">
                <p14:modId xmlns:p14="http://schemas.microsoft.com/office/powerpoint/2010/main" val="550828388"/>
              </p:ext>
            </p:extLst>
          </p:nvPr>
        </p:nvGraphicFramePr>
        <p:xfrm>
          <a:off x="404840" y="5410303"/>
          <a:ext cx="7099617" cy="717600"/>
        </p:xfrm>
        <a:graphic>
          <a:graphicData uri="http://schemas.openxmlformats.org/drawingml/2006/table">
            <a:tbl>
              <a:tblPr firstRow="1" bandRow="1">
                <a:tableStyleId>{5C22544A-7EE6-4342-B048-85BDC9FD1C3A}</a:tableStyleId>
              </a:tblPr>
              <a:tblGrid>
                <a:gridCol w="1442901">
                  <a:extLst>
                    <a:ext uri="{9D8B030D-6E8A-4147-A177-3AD203B41FA5}">
                      <a16:colId xmlns:a16="http://schemas.microsoft.com/office/drawing/2014/main" val="2653083687"/>
                    </a:ext>
                  </a:extLst>
                </a:gridCol>
                <a:gridCol w="471393">
                  <a:extLst>
                    <a:ext uri="{9D8B030D-6E8A-4147-A177-3AD203B41FA5}">
                      <a16:colId xmlns:a16="http://schemas.microsoft.com/office/drawing/2014/main" val="2213598876"/>
                    </a:ext>
                  </a:extLst>
                </a:gridCol>
                <a:gridCol w="471393">
                  <a:extLst>
                    <a:ext uri="{9D8B030D-6E8A-4147-A177-3AD203B41FA5}">
                      <a16:colId xmlns:a16="http://schemas.microsoft.com/office/drawing/2014/main" val="1837100718"/>
                    </a:ext>
                  </a:extLst>
                </a:gridCol>
                <a:gridCol w="471393">
                  <a:extLst>
                    <a:ext uri="{9D8B030D-6E8A-4147-A177-3AD203B41FA5}">
                      <a16:colId xmlns:a16="http://schemas.microsoft.com/office/drawing/2014/main" val="891612713"/>
                    </a:ext>
                  </a:extLst>
                </a:gridCol>
                <a:gridCol w="471393">
                  <a:extLst>
                    <a:ext uri="{9D8B030D-6E8A-4147-A177-3AD203B41FA5}">
                      <a16:colId xmlns:a16="http://schemas.microsoft.com/office/drawing/2014/main" val="3552435357"/>
                    </a:ext>
                  </a:extLst>
                </a:gridCol>
                <a:gridCol w="471393">
                  <a:extLst>
                    <a:ext uri="{9D8B030D-6E8A-4147-A177-3AD203B41FA5}">
                      <a16:colId xmlns:a16="http://schemas.microsoft.com/office/drawing/2014/main" val="2819964757"/>
                    </a:ext>
                  </a:extLst>
                </a:gridCol>
                <a:gridCol w="471393">
                  <a:extLst>
                    <a:ext uri="{9D8B030D-6E8A-4147-A177-3AD203B41FA5}">
                      <a16:colId xmlns:a16="http://schemas.microsoft.com/office/drawing/2014/main" val="380153480"/>
                    </a:ext>
                  </a:extLst>
                </a:gridCol>
                <a:gridCol w="471393">
                  <a:extLst>
                    <a:ext uri="{9D8B030D-6E8A-4147-A177-3AD203B41FA5}">
                      <a16:colId xmlns:a16="http://schemas.microsoft.com/office/drawing/2014/main" val="3388730364"/>
                    </a:ext>
                  </a:extLst>
                </a:gridCol>
                <a:gridCol w="471393">
                  <a:extLst>
                    <a:ext uri="{9D8B030D-6E8A-4147-A177-3AD203B41FA5}">
                      <a16:colId xmlns:a16="http://schemas.microsoft.com/office/drawing/2014/main" val="4109635759"/>
                    </a:ext>
                  </a:extLst>
                </a:gridCol>
                <a:gridCol w="471393">
                  <a:extLst>
                    <a:ext uri="{9D8B030D-6E8A-4147-A177-3AD203B41FA5}">
                      <a16:colId xmlns:a16="http://schemas.microsoft.com/office/drawing/2014/main" val="1269850063"/>
                    </a:ext>
                  </a:extLst>
                </a:gridCol>
                <a:gridCol w="471393">
                  <a:extLst>
                    <a:ext uri="{9D8B030D-6E8A-4147-A177-3AD203B41FA5}">
                      <a16:colId xmlns:a16="http://schemas.microsoft.com/office/drawing/2014/main" val="3037152327"/>
                    </a:ext>
                  </a:extLst>
                </a:gridCol>
                <a:gridCol w="471393">
                  <a:extLst>
                    <a:ext uri="{9D8B030D-6E8A-4147-A177-3AD203B41FA5}">
                      <a16:colId xmlns:a16="http://schemas.microsoft.com/office/drawing/2014/main" val="2539971909"/>
                    </a:ext>
                  </a:extLst>
                </a:gridCol>
                <a:gridCol w="471393">
                  <a:extLst>
                    <a:ext uri="{9D8B030D-6E8A-4147-A177-3AD203B41FA5}">
                      <a16:colId xmlns:a16="http://schemas.microsoft.com/office/drawing/2014/main" val="1632561388"/>
                    </a:ext>
                  </a:extLst>
                </a:gridCol>
              </a:tblGrid>
              <a:tr h="0">
                <a:tc gridSpan="13">
                  <a:txBody>
                    <a:bodyPr/>
                    <a:lstStyle/>
                    <a:p>
                      <a:r>
                        <a:rPr lang="de-DE" sz="800" err="1"/>
                        <a:t>No</a:t>
                      </a:r>
                      <a:r>
                        <a:rPr lang="de-DE" sz="800"/>
                        <a:t>. </a:t>
                      </a:r>
                      <a:r>
                        <a:rPr lang="de-DE" sz="800" err="1"/>
                        <a:t>of</a:t>
                      </a:r>
                      <a:r>
                        <a:rPr lang="de-DE" sz="800"/>
                        <a:t> </a:t>
                      </a:r>
                      <a:r>
                        <a:rPr lang="de-DE" sz="800" err="1"/>
                        <a:t>patients</a:t>
                      </a:r>
                      <a:r>
                        <a:rPr lang="de-DE" sz="800"/>
                        <a:t> at </a:t>
                      </a:r>
                      <a:r>
                        <a:rPr lang="de-DE" sz="800" err="1"/>
                        <a:t>risk</a:t>
                      </a:r>
                      <a:endParaRPr lang="de-DE" sz="800"/>
                    </a:p>
                  </a:txBody>
                  <a:tcPr marL="72000" marR="18000" marT="10800" marB="108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4011495721"/>
                  </a:ext>
                </a:extLst>
              </a:tr>
              <a:tr h="0">
                <a:tc>
                  <a:txBody>
                    <a:bodyPr/>
                    <a:lstStyle/>
                    <a:p>
                      <a:r>
                        <a:rPr lang="de-DE" sz="800" b="1">
                          <a:solidFill>
                            <a:schemeClr val="bg1"/>
                          </a:solidFill>
                        </a:rPr>
                        <a:t>Zanubrutinib – Unmutated</a:t>
                      </a:r>
                    </a:p>
                  </a:txBody>
                  <a:tcPr marL="72000" marR="18000" marT="10800" marB="10800" anchor="ctr">
                    <a:solidFill>
                      <a:schemeClr val="accent5"/>
                    </a:solidFill>
                  </a:tcPr>
                </a:tc>
                <a:tc>
                  <a:txBody>
                    <a:bodyPr/>
                    <a:lstStyle/>
                    <a:p>
                      <a:pPr algn="ctr"/>
                      <a:r>
                        <a:rPr lang="de-DE" sz="800"/>
                        <a:t>125</a:t>
                      </a:r>
                    </a:p>
                  </a:txBody>
                  <a:tcPr marL="18000" marR="18000" marT="10800" marB="10800" anchor="ctr"/>
                </a:tc>
                <a:tc>
                  <a:txBody>
                    <a:bodyPr/>
                    <a:lstStyle/>
                    <a:p>
                      <a:pPr algn="ctr"/>
                      <a:r>
                        <a:rPr lang="de-DE" sz="800"/>
                        <a:t>121</a:t>
                      </a:r>
                    </a:p>
                  </a:txBody>
                  <a:tcPr marL="18000" marR="18000" marT="10800" marB="10800" anchor="ctr"/>
                </a:tc>
                <a:tc>
                  <a:txBody>
                    <a:bodyPr/>
                    <a:lstStyle/>
                    <a:p>
                      <a:pPr algn="ctr"/>
                      <a:r>
                        <a:rPr lang="de-DE" sz="800"/>
                        <a:t>117</a:t>
                      </a:r>
                    </a:p>
                  </a:txBody>
                  <a:tcPr marL="18000" marR="18000" marT="10800" marB="10800" anchor="ctr"/>
                </a:tc>
                <a:tc>
                  <a:txBody>
                    <a:bodyPr/>
                    <a:lstStyle/>
                    <a:p>
                      <a:pPr algn="ctr"/>
                      <a:r>
                        <a:rPr lang="de-DE" sz="800"/>
                        <a:t>114</a:t>
                      </a:r>
                    </a:p>
                  </a:txBody>
                  <a:tcPr marL="18000" marR="18000" marT="10800" marB="10800" anchor="ctr"/>
                </a:tc>
                <a:tc>
                  <a:txBody>
                    <a:bodyPr/>
                    <a:lstStyle/>
                    <a:p>
                      <a:pPr algn="ctr"/>
                      <a:r>
                        <a:rPr lang="de-DE" sz="800"/>
                        <a:t>113</a:t>
                      </a:r>
                    </a:p>
                  </a:txBody>
                  <a:tcPr marL="18000" marR="18000" marT="10800" marB="10800" anchor="ctr"/>
                </a:tc>
                <a:tc>
                  <a:txBody>
                    <a:bodyPr/>
                    <a:lstStyle/>
                    <a:p>
                      <a:pPr algn="ctr"/>
                      <a:r>
                        <a:rPr lang="de-DE" sz="800"/>
                        <a:t>112</a:t>
                      </a:r>
                    </a:p>
                  </a:txBody>
                  <a:tcPr marL="18000" marR="18000" marT="10800" marB="10800" anchor="ctr"/>
                </a:tc>
                <a:tc>
                  <a:txBody>
                    <a:bodyPr/>
                    <a:lstStyle/>
                    <a:p>
                      <a:pPr algn="ctr"/>
                      <a:r>
                        <a:rPr lang="de-DE" sz="800"/>
                        <a:t>109</a:t>
                      </a:r>
                    </a:p>
                  </a:txBody>
                  <a:tcPr marL="18000" marR="18000" marT="10800" marB="10800" anchor="ctr"/>
                </a:tc>
                <a:tc>
                  <a:txBody>
                    <a:bodyPr/>
                    <a:lstStyle/>
                    <a:p>
                      <a:pPr algn="ctr"/>
                      <a:r>
                        <a:rPr lang="de-DE" sz="800"/>
                        <a:t>104</a:t>
                      </a:r>
                    </a:p>
                  </a:txBody>
                  <a:tcPr marL="18000" marR="18000" marT="10800" marB="10800" anchor="ctr"/>
                </a:tc>
                <a:tc>
                  <a:txBody>
                    <a:bodyPr/>
                    <a:lstStyle/>
                    <a:p>
                      <a:pPr algn="ctr"/>
                      <a:r>
                        <a:rPr lang="de-DE" sz="800"/>
                        <a:t>68</a:t>
                      </a:r>
                    </a:p>
                  </a:txBody>
                  <a:tcPr marL="18000" marR="18000" marT="10800" marB="10800" anchor="ctr"/>
                </a:tc>
                <a:tc>
                  <a:txBody>
                    <a:bodyPr/>
                    <a:lstStyle/>
                    <a:p>
                      <a:pPr algn="ctr"/>
                      <a:r>
                        <a:rPr lang="de-DE" sz="800"/>
                        <a:t>44</a:t>
                      </a:r>
                    </a:p>
                  </a:txBody>
                  <a:tcPr marL="18000" marR="18000" marT="10800" marB="10800" anchor="ctr"/>
                </a:tc>
                <a:tc>
                  <a:txBody>
                    <a:bodyPr/>
                    <a:lstStyle/>
                    <a:p>
                      <a:pPr algn="ctr"/>
                      <a:r>
                        <a:rPr lang="de-DE" sz="800"/>
                        <a:t>14</a:t>
                      </a:r>
                    </a:p>
                  </a:txBody>
                  <a:tcPr marL="18000" marR="18000" marT="10800" marB="10800" anchor="ctr"/>
                </a:tc>
                <a:tc>
                  <a:txBody>
                    <a:bodyPr/>
                    <a:lstStyle/>
                    <a:p>
                      <a:pPr algn="ctr"/>
                      <a:r>
                        <a:rPr lang="de-DE" sz="800"/>
                        <a:t>6</a:t>
                      </a:r>
                    </a:p>
                  </a:txBody>
                  <a:tcPr marL="18000" marR="18000" marT="10800" marB="10800" anchor="ctr"/>
                </a:tc>
                <a:extLst>
                  <a:ext uri="{0D108BD9-81ED-4DB2-BD59-A6C34878D82A}">
                    <a16:rowId xmlns:a16="http://schemas.microsoft.com/office/drawing/2014/main" val="2005890447"/>
                  </a:ext>
                </a:extLst>
              </a:tr>
              <a:tr h="0">
                <a:tc>
                  <a:txBody>
                    <a:bodyPr/>
                    <a:lstStyle/>
                    <a:p>
                      <a:r>
                        <a:rPr lang="de-DE" sz="800" b="1">
                          <a:solidFill>
                            <a:schemeClr val="bg1"/>
                          </a:solidFill>
                        </a:rPr>
                        <a:t>BR – </a:t>
                      </a:r>
                      <a:r>
                        <a:rPr lang="de-DE" sz="800" b="1" err="1">
                          <a:solidFill>
                            <a:schemeClr val="bg1"/>
                          </a:solidFill>
                        </a:rPr>
                        <a:t>Unmutated</a:t>
                      </a:r>
                      <a:endParaRPr lang="de-DE" sz="800" b="1">
                        <a:solidFill>
                          <a:schemeClr val="bg1"/>
                        </a:solidFill>
                      </a:endParaRPr>
                    </a:p>
                  </a:txBody>
                  <a:tcPr marL="72000" marR="18000" marT="10800" marB="10800" anchor="ctr">
                    <a:solidFill>
                      <a:schemeClr val="tx2">
                        <a:lumMod val="50000"/>
                        <a:lumOff val="50000"/>
                      </a:schemeClr>
                    </a:solidFill>
                  </a:tcPr>
                </a:tc>
                <a:tc>
                  <a:txBody>
                    <a:bodyPr/>
                    <a:lstStyle/>
                    <a:p>
                      <a:pPr algn="ctr"/>
                      <a:r>
                        <a:rPr lang="de-DE" sz="800"/>
                        <a:t>121</a:t>
                      </a:r>
                    </a:p>
                  </a:txBody>
                  <a:tcPr marL="18000" marR="18000" marT="10800" marB="10800" anchor="ctr"/>
                </a:tc>
                <a:tc>
                  <a:txBody>
                    <a:bodyPr/>
                    <a:lstStyle/>
                    <a:p>
                      <a:pPr algn="ctr"/>
                      <a:r>
                        <a:rPr lang="de-DE" sz="800"/>
                        <a:t>110</a:t>
                      </a:r>
                    </a:p>
                  </a:txBody>
                  <a:tcPr marL="18000" marR="18000" marT="10800" marB="10800" anchor="ctr"/>
                </a:tc>
                <a:tc>
                  <a:txBody>
                    <a:bodyPr/>
                    <a:lstStyle/>
                    <a:p>
                      <a:pPr algn="ctr"/>
                      <a:r>
                        <a:rPr lang="de-DE" sz="800"/>
                        <a:t>106</a:t>
                      </a:r>
                    </a:p>
                  </a:txBody>
                  <a:tcPr marL="18000" marR="18000" marT="10800" marB="10800" anchor="ctr"/>
                </a:tc>
                <a:tc>
                  <a:txBody>
                    <a:bodyPr/>
                    <a:lstStyle/>
                    <a:p>
                      <a:pPr algn="ctr"/>
                      <a:r>
                        <a:rPr lang="de-DE" sz="800"/>
                        <a:t>100</a:t>
                      </a:r>
                    </a:p>
                  </a:txBody>
                  <a:tcPr marL="18000" marR="18000" marT="10800" marB="10800" anchor="ctr"/>
                </a:tc>
                <a:tc>
                  <a:txBody>
                    <a:bodyPr/>
                    <a:lstStyle/>
                    <a:p>
                      <a:pPr algn="ctr"/>
                      <a:r>
                        <a:rPr lang="de-DE" sz="800"/>
                        <a:t>90</a:t>
                      </a:r>
                    </a:p>
                  </a:txBody>
                  <a:tcPr marL="18000" marR="18000" marT="10800" marB="10800" anchor="ctr"/>
                </a:tc>
                <a:tc>
                  <a:txBody>
                    <a:bodyPr/>
                    <a:lstStyle/>
                    <a:p>
                      <a:pPr algn="ctr"/>
                      <a:r>
                        <a:rPr lang="de-DE" sz="800"/>
                        <a:t>82</a:t>
                      </a:r>
                    </a:p>
                  </a:txBody>
                  <a:tcPr marL="18000" marR="18000" marT="10800" marB="10800" anchor="ctr"/>
                </a:tc>
                <a:tc>
                  <a:txBody>
                    <a:bodyPr/>
                    <a:lstStyle/>
                    <a:p>
                      <a:pPr algn="ctr"/>
                      <a:r>
                        <a:rPr lang="de-DE" sz="800"/>
                        <a:t>73</a:t>
                      </a:r>
                    </a:p>
                  </a:txBody>
                  <a:tcPr marL="18000" marR="18000" marT="10800" marB="10800" anchor="ctr"/>
                </a:tc>
                <a:tc>
                  <a:txBody>
                    <a:bodyPr/>
                    <a:lstStyle/>
                    <a:p>
                      <a:pPr algn="ctr"/>
                      <a:r>
                        <a:rPr lang="de-DE" sz="800"/>
                        <a:t>65</a:t>
                      </a:r>
                    </a:p>
                  </a:txBody>
                  <a:tcPr marL="18000" marR="18000" marT="10800" marB="10800" anchor="ctr"/>
                </a:tc>
                <a:tc>
                  <a:txBody>
                    <a:bodyPr/>
                    <a:lstStyle/>
                    <a:p>
                      <a:pPr algn="ctr"/>
                      <a:r>
                        <a:rPr lang="de-DE" sz="800"/>
                        <a:t>39</a:t>
                      </a:r>
                    </a:p>
                  </a:txBody>
                  <a:tcPr marL="18000" marR="18000" marT="10800" marB="10800" anchor="ctr"/>
                </a:tc>
                <a:tc>
                  <a:txBody>
                    <a:bodyPr/>
                    <a:lstStyle/>
                    <a:p>
                      <a:pPr algn="ctr"/>
                      <a:r>
                        <a:rPr lang="de-DE" sz="800"/>
                        <a:t>25</a:t>
                      </a:r>
                    </a:p>
                  </a:txBody>
                  <a:tcPr marL="18000" marR="18000" marT="10800" marB="10800" anchor="ctr"/>
                </a:tc>
                <a:tc>
                  <a:txBody>
                    <a:bodyPr/>
                    <a:lstStyle/>
                    <a:p>
                      <a:pPr algn="ctr"/>
                      <a:r>
                        <a:rPr lang="de-DE" sz="800"/>
                        <a:t>6</a:t>
                      </a:r>
                    </a:p>
                  </a:txBody>
                  <a:tcPr marL="18000" marR="18000" marT="10800" marB="10800" anchor="ctr"/>
                </a:tc>
                <a:tc>
                  <a:txBody>
                    <a:bodyPr/>
                    <a:lstStyle/>
                    <a:p>
                      <a:pPr algn="ctr"/>
                      <a:r>
                        <a:rPr lang="de-DE" sz="800"/>
                        <a:t>1</a:t>
                      </a:r>
                    </a:p>
                  </a:txBody>
                  <a:tcPr marL="18000" marR="18000" marT="10800" marB="10800" anchor="ctr"/>
                </a:tc>
                <a:extLst>
                  <a:ext uri="{0D108BD9-81ED-4DB2-BD59-A6C34878D82A}">
                    <a16:rowId xmlns:a16="http://schemas.microsoft.com/office/drawing/2014/main" val="2733967692"/>
                  </a:ext>
                </a:extLst>
              </a:tr>
              <a:tr h="0">
                <a:tc>
                  <a:txBody>
                    <a:bodyPr/>
                    <a:lstStyle/>
                    <a:p>
                      <a:r>
                        <a:rPr lang="de-DE" sz="800" b="1">
                          <a:solidFill>
                            <a:schemeClr val="bg1"/>
                          </a:solidFill>
                        </a:rPr>
                        <a:t>Zanubrutinib – Mutated</a:t>
                      </a:r>
                    </a:p>
                  </a:txBody>
                  <a:tcPr marL="72000" marR="18000" marT="10800" marB="10800" anchor="ctr">
                    <a:solidFill>
                      <a:schemeClr val="accent5">
                        <a:lumMod val="60000"/>
                        <a:lumOff val="40000"/>
                      </a:schemeClr>
                    </a:solidFill>
                  </a:tcPr>
                </a:tc>
                <a:tc>
                  <a:txBody>
                    <a:bodyPr/>
                    <a:lstStyle/>
                    <a:p>
                      <a:pPr algn="ctr"/>
                      <a:r>
                        <a:rPr lang="de-DE" sz="800"/>
                        <a:t>109</a:t>
                      </a:r>
                    </a:p>
                  </a:txBody>
                  <a:tcPr marL="18000" marR="18000" marT="10800" marB="10800" anchor="ctr"/>
                </a:tc>
                <a:tc>
                  <a:txBody>
                    <a:bodyPr/>
                    <a:lstStyle/>
                    <a:p>
                      <a:pPr algn="ctr"/>
                      <a:r>
                        <a:rPr lang="de-DE" sz="800"/>
                        <a:t>109</a:t>
                      </a:r>
                    </a:p>
                  </a:txBody>
                  <a:tcPr marL="18000" marR="18000" marT="10800" marB="10800" anchor="ctr"/>
                </a:tc>
                <a:tc>
                  <a:txBody>
                    <a:bodyPr/>
                    <a:lstStyle/>
                    <a:p>
                      <a:pPr algn="ctr"/>
                      <a:r>
                        <a:rPr lang="de-DE" sz="800"/>
                        <a:t>106</a:t>
                      </a:r>
                    </a:p>
                  </a:txBody>
                  <a:tcPr marL="18000" marR="18000" marT="10800" marB="10800" anchor="ctr"/>
                </a:tc>
                <a:tc>
                  <a:txBody>
                    <a:bodyPr/>
                    <a:lstStyle/>
                    <a:p>
                      <a:pPr algn="ctr"/>
                      <a:r>
                        <a:rPr lang="de-DE" sz="800"/>
                        <a:t>104</a:t>
                      </a:r>
                    </a:p>
                  </a:txBody>
                  <a:tcPr marL="18000" marR="18000" marT="10800" marB="10800" anchor="ctr"/>
                </a:tc>
                <a:tc>
                  <a:txBody>
                    <a:bodyPr/>
                    <a:lstStyle/>
                    <a:p>
                      <a:pPr algn="ctr"/>
                      <a:r>
                        <a:rPr lang="de-DE" sz="800"/>
                        <a:t>103</a:t>
                      </a:r>
                    </a:p>
                  </a:txBody>
                  <a:tcPr marL="18000" marR="18000" marT="10800" marB="10800" anchor="ctr"/>
                </a:tc>
                <a:tc>
                  <a:txBody>
                    <a:bodyPr/>
                    <a:lstStyle/>
                    <a:p>
                      <a:pPr algn="ctr"/>
                      <a:r>
                        <a:rPr lang="de-DE" sz="800"/>
                        <a:t>97</a:t>
                      </a:r>
                    </a:p>
                  </a:txBody>
                  <a:tcPr marL="18000" marR="18000" marT="10800" marB="10800" anchor="ctr"/>
                </a:tc>
                <a:tc>
                  <a:txBody>
                    <a:bodyPr/>
                    <a:lstStyle/>
                    <a:p>
                      <a:pPr algn="ctr"/>
                      <a:r>
                        <a:rPr lang="de-DE" sz="800"/>
                        <a:t>94</a:t>
                      </a:r>
                    </a:p>
                  </a:txBody>
                  <a:tcPr marL="18000" marR="18000" marT="10800" marB="10800" anchor="ctr"/>
                </a:tc>
                <a:tc>
                  <a:txBody>
                    <a:bodyPr/>
                    <a:lstStyle/>
                    <a:p>
                      <a:pPr algn="ctr"/>
                      <a:r>
                        <a:rPr lang="de-DE" sz="800"/>
                        <a:t>88</a:t>
                      </a:r>
                    </a:p>
                  </a:txBody>
                  <a:tcPr marL="18000" marR="18000" marT="10800" marB="10800" anchor="ctr"/>
                </a:tc>
                <a:tc>
                  <a:txBody>
                    <a:bodyPr/>
                    <a:lstStyle/>
                    <a:p>
                      <a:pPr algn="ctr"/>
                      <a:r>
                        <a:rPr lang="de-DE" sz="800"/>
                        <a:t>53</a:t>
                      </a:r>
                    </a:p>
                  </a:txBody>
                  <a:tcPr marL="18000" marR="18000" marT="10800" marB="10800" anchor="ctr"/>
                </a:tc>
                <a:tc>
                  <a:txBody>
                    <a:bodyPr/>
                    <a:lstStyle/>
                    <a:p>
                      <a:pPr algn="ctr"/>
                      <a:r>
                        <a:rPr lang="de-DE" sz="800"/>
                        <a:t>33</a:t>
                      </a:r>
                    </a:p>
                  </a:txBody>
                  <a:tcPr marL="18000" marR="18000" marT="10800" marB="10800" anchor="ctr"/>
                </a:tc>
                <a:tc>
                  <a:txBody>
                    <a:bodyPr/>
                    <a:lstStyle/>
                    <a:p>
                      <a:pPr algn="ctr"/>
                      <a:r>
                        <a:rPr lang="de-DE" sz="800"/>
                        <a:t>15</a:t>
                      </a:r>
                    </a:p>
                  </a:txBody>
                  <a:tcPr marL="18000" marR="18000" marT="10800" marB="10800" anchor="ctr"/>
                </a:tc>
                <a:tc>
                  <a:txBody>
                    <a:bodyPr/>
                    <a:lstStyle/>
                    <a:p>
                      <a:pPr algn="ctr"/>
                      <a:r>
                        <a:rPr lang="de-DE" sz="800"/>
                        <a:t>10</a:t>
                      </a:r>
                    </a:p>
                  </a:txBody>
                  <a:tcPr marL="18000" marR="18000" marT="10800" marB="10800" anchor="ctr"/>
                </a:tc>
                <a:extLst>
                  <a:ext uri="{0D108BD9-81ED-4DB2-BD59-A6C34878D82A}">
                    <a16:rowId xmlns:a16="http://schemas.microsoft.com/office/drawing/2014/main" val="3787547146"/>
                  </a:ext>
                </a:extLst>
              </a:tr>
              <a:tr h="0">
                <a:tc>
                  <a:txBody>
                    <a:bodyPr/>
                    <a:lstStyle/>
                    <a:p>
                      <a:r>
                        <a:rPr lang="de-DE" sz="800" b="1">
                          <a:solidFill>
                            <a:schemeClr val="bg1"/>
                          </a:solidFill>
                        </a:rPr>
                        <a:t>BR – </a:t>
                      </a:r>
                      <a:r>
                        <a:rPr lang="de-DE" sz="800" b="1" err="1">
                          <a:solidFill>
                            <a:schemeClr val="bg1"/>
                          </a:solidFill>
                        </a:rPr>
                        <a:t>Mutated</a:t>
                      </a:r>
                      <a:endParaRPr lang="de-DE" sz="800" b="1">
                        <a:solidFill>
                          <a:schemeClr val="bg1"/>
                        </a:solidFill>
                      </a:endParaRPr>
                    </a:p>
                  </a:txBody>
                  <a:tcPr marL="72000" marR="18000" marT="10800" marB="10800" anchor="ctr">
                    <a:solidFill>
                      <a:schemeClr val="tx2">
                        <a:lumMod val="25000"/>
                        <a:lumOff val="75000"/>
                      </a:schemeClr>
                    </a:solidFill>
                  </a:tcPr>
                </a:tc>
                <a:tc>
                  <a:txBody>
                    <a:bodyPr/>
                    <a:lstStyle/>
                    <a:p>
                      <a:pPr algn="ctr"/>
                      <a:r>
                        <a:rPr lang="de-DE" sz="800"/>
                        <a:t>110</a:t>
                      </a:r>
                    </a:p>
                  </a:txBody>
                  <a:tcPr marL="18000" marR="18000" marT="10800" marB="10800" anchor="ctr"/>
                </a:tc>
                <a:tc>
                  <a:txBody>
                    <a:bodyPr/>
                    <a:lstStyle/>
                    <a:p>
                      <a:pPr algn="ctr"/>
                      <a:r>
                        <a:rPr lang="de-DE" sz="800"/>
                        <a:t>101</a:t>
                      </a:r>
                    </a:p>
                  </a:txBody>
                  <a:tcPr marL="18000" marR="18000" marT="10800" marB="10800" anchor="ctr"/>
                </a:tc>
                <a:tc>
                  <a:txBody>
                    <a:bodyPr/>
                    <a:lstStyle/>
                    <a:p>
                      <a:pPr algn="ctr"/>
                      <a:r>
                        <a:rPr lang="de-DE" sz="800"/>
                        <a:t>98</a:t>
                      </a:r>
                    </a:p>
                  </a:txBody>
                  <a:tcPr marL="18000" marR="18000" marT="10800" marB="10800" anchor="ctr"/>
                </a:tc>
                <a:tc>
                  <a:txBody>
                    <a:bodyPr/>
                    <a:lstStyle/>
                    <a:p>
                      <a:pPr algn="ctr"/>
                      <a:r>
                        <a:rPr lang="de-DE" sz="800"/>
                        <a:t>94</a:t>
                      </a:r>
                    </a:p>
                  </a:txBody>
                  <a:tcPr marL="18000" marR="18000" marT="10800" marB="10800" anchor="ctr"/>
                </a:tc>
                <a:tc>
                  <a:txBody>
                    <a:bodyPr/>
                    <a:lstStyle/>
                    <a:p>
                      <a:pPr algn="ctr"/>
                      <a:r>
                        <a:rPr lang="de-DE" sz="800"/>
                        <a:t>91</a:t>
                      </a:r>
                    </a:p>
                  </a:txBody>
                  <a:tcPr marL="18000" marR="18000" marT="10800" marB="10800" anchor="ctr"/>
                </a:tc>
                <a:tc>
                  <a:txBody>
                    <a:bodyPr/>
                    <a:lstStyle/>
                    <a:p>
                      <a:pPr algn="ctr"/>
                      <a:r>
                        <a:rPr lang="de-DE" sz="800"/>
                        <a:t>88</a:t>
                      </a:r>
                    </a:p>
                  </a:txBody>
                  <a:tcPr marL="18000" marR="18000" marT="10800" marB="10800" anchor="ctr"/>
                </a:tc>
                <a:tc>
                  <a:txBody>
                    <a:bodyPr/>
                    <a:lstStyle/>
                    <a:p>
                      <a:pPr algn="ctr"/>
                      <a:r>
                        <a:rPr lang="de-DE" sz="800"/>
                        <a:t>86</a:t>
                      </a:r>
                    </a:p>
                  </a:txBody>
                  <a:tcPr marL="18000" marR="18000" marT="10800" marB="10800" anchor="ctr"/>
                </a:tc>
                <a:tc>
                  <a:txBody>
                    <a:bodyPr/>
                    <a:lstStyle/>
                    <a:p>
                      <a:pPr algn="ctr"/>
                      <a:r>
                        <a:rPr lang="de-DE" sz="800"/>
                        <a:t>80</a:t>
                      </a:r>
                    </a:p>
                  </a:txBody>
                  <a:tcPr marL="18000" marR="18000" marT="10800" marB="10800" anchor="ctr"/>
                </a:tc>
                <a:tc>
                  <a:txBody>
                    <a:bodyPr/>
                    <a:lstStyle/>
                    <a:p>
                      <a:pPr algn="ctr"/>
                      <a:r>
                        <a:rPr lang="de-DE" sz="800"/>
                        <a:t>47</a:t>
                      </a:r>
                    </a:p>
                  </a:txBody>
                  <a:tcPr marL="18000" marR="18000" marT="10800" marB="10800" anchor="ctr"/>
                </a:tc>
                <a:tc>
                  <a:txBody>
                    <a:bodyPr/>
                    <a:lstStyle/>
                    <a:p>
                      <a:pPr algn="ctr"/>
                      <a:r>
                        <a:rPr lang="de-DE" sz="800"/>
                        <a:t>27</a:t>
                      </a:r>
                    </a:p>
                  </a:txBody>
                  <a:tcPr marL="18000" marR="18000" marT="10800" marB="10800" anchor="ctr"/>
                </a:tc>
                <a:tc>
                  <a:txBody>
                    <a:bodyPr/>
                    <a:lstStyle/>
                    <a:p>
                      <a:pPr algn="ctr"/>
                      <a:r>
                        <a:rPr lang="de-DE" sz="800"/>
                        <a:t>14</a:t>
                      </a:r>
                    </a:p>
                  </a:txBody>
                  <a:tcPr marL="18000" marR="18000" marT="10800" marB="10800" anchor="ctr"/>
                </a:tc>
                <a:tc>
                  <a:txBody>
                    <a:bodyPr/>
                    <a:lstStyle/>
                    <a:p>
                      <a:pPr algn="ctr"/>
                      <a:r>
                        <a:rPr lang="de-DE" sz="800"/>
                        <a:t>7</a:t>
                      </a:r>
                    </a:p>
                  </a:txBody>
                  <a:tcPr marL="18000" marR="18000" marT="10800" marB="10800" anchor="ctr"/>
                </a:tc>
                <a:extLst>
                  <a:ext uri="{0D108BD9-81ED-4DB2-BD59-A6C34878D82A}">
                    <a16:rowId xmlns:a16="http://schemas.microsoft.com/office/drawing/2014/main" val="1994283304"/>
                  </a:ext>
                </a:extLst>
              </a:tr>
            </a:tbl>
          </a:graphicData>
        </a:graphic>
      </p:graphicFrame>
      <p:sp>
        <p:nvSpPr>
          <p:cNvPr id="84" name="Textfeld 83">
            <a:extLst>
              <a:ext uri="{FF2B5EF4-FFF2-40B4-BE49-F238E27FC236}">
                <a16:creationId xmlns:a16="http://schemas.microsoft.com/office/drawing/2014/main" id="{FBB25CEF-D7E1-AF4A-B9F4-E21D18D17192}"/>
              </a:ext>
            </a:extLst>
          </p:cNvPr>
          <p:cNvSpPr txBox="1"/>
          <p:nvPr/>
        </p:nvSpPr>
        <p:spPr>
          <a:xfrm rot="16200000">
            <a:off x="111096" y="3075853"/>
            <a:ext cx="2464136" cy="523220"/>
          </a:xfrm>
          <a:prstGeom prst="rect">
            <a:avLst/>
          </a:prstGeom>
          <a:noFill/>
        </p:spPr>
        <p:txBody>
          <a:bodyPr wrap="none" rtlCol="0">
            <a:spAutoFit/>
          </a:bodyPr>
          <a:lstStyle/>
          <a:p>
            <a:pPr algn="ctr"/>
            <a:r>
              <a:rPr lang="de-DE" sz="1400" b="1"/>
              <a:t>Progression-Free </a:t>
            </a:r>
            <a:r>
              <a:rPr lang="de-DE" sz="1400" b="1" err="1"/>
              <a:t>Survival</a:t>
            </a:r>
            <a:r>
              <a:rPr lang="de-DE" sz="1400" b="1"/>
              <a:t> </a:t>
            </a:r>
            <a:br>
              <a:rPr lang="de-DE" sz="1400" b="1"/>
            </a:br>
            <a:r>
              <a:rPr lang="de-DE" sz="1400" b="1" err="1"/>
              <a:t>Probability</a:t>
            </a:r>
            <a:endParaRPr lang="de-DE" sz="1400" b="1"/>
          </a:p>
        </p:txBody>
      </p:sp>
    </p:spTree>
    <p:extLst>
      <p:ext uri="{BB962C8B-B14F-4D97-AF65-F5344CB8AC3E}">
        <p14:creationId xmlns:p14="http://schemas.microsoft.com/office/powerpoint/2010/main" val="37511082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E1E3CDDB-7F84-4A22-823C-78A423EBCD1F}"/>
              </a:ext>
            </a:extLst>
          </p:cNvPr>
          <p:cNvSpPr>
            <a:spLocks noGrp="1"/>
          </p:cNvSpPr>
          <p:nvPr>
            <p:ph type="ftr" sz="quarter" idx="11"/>
          </p:nvPr>
        </p:nvSpPr>
        <p:spPr/>
        <p:txBody>
          <a:bodyPr/>
          <a:lstStyle/>
          <a:p>
            <a:r>
              <a:rPr lang="en-US">
                <a:ea typeface="+mn-lt"/>
                <a:cs typeface="+mn-lt"/>
              </a:rPr>
              <a:t>BCL2, B-cell lymphoma 2; </a:t>
            </a:r>
            <a:r>
              <a:rPr lang="en-US">
                <a:latin typeface="Arial" panose="020B0604020202020204" pitchFamily="34" charset="0"/>
                <a:cs typeface="Arial" panose="020B0604020202020204" pitchFamily="34" charset="0"/>
              </a:rPr>
              <a:t>BID, twice daily; BR, bendamustine + rituximab; BTK, Bruton’s tyrosine kinase; CLL, chronic lymphocytic leukemia; ECOG PS, Eastern Cooperative Oncology Group performance status; IdR, idelalisib + rituximab; ORR, overall response rate; OS, overall survival; PFS, progression-free survival; PO, orally; R/R, relapsed/refractory.</a:t>
            </a:r>
          </a:p>
          <a:p>
            <a:r>
              <a:rPr lang="en-US" b="1">
                <a:latin typeface="Arial" panose="020B0604020202020204" pitchFamily="34" charset="0"/>
                <a:cs typeface="Arial" panose="020B0604020202020204" pitchFamily="34" charset="0"/>
              </a:rPr>
              <a:t>Jurczak, W. Abstract 393 presented at ASH 2021.</a:t>
            </a:r>
          </a:p>
        </p:txBody>
      </p:sp>
      <p:sp>
        <p:nvSpPr>
          <p:cNvPr id="3" name="Textplatzhalter 2">
            <a:extLst>
              <a:ext uri="{FF2B5EF4-FFF2-40B4-BE49-F238E27FC236}">
                <a16:creationId xmlns:a16="http://schemas.microsoft.com/office/drawing/2014/main" id="{9FD8514A-4EFD-1646-90F6-86F50501C69A}"/>
              </a:ext>
            </a:extLst>
          </p:cNvPr>
          <p:cNvSpPr>
            <a:spLocks noGrp="1"/>
          </p:cNvSpPr>
          <p:nvPr>
            <p:ph type="body" sz="quarter" idx="12"/>
          </p:nvPr>
        </p:nvSpPr>
        <p:spPr>
          <a:xfrm>
            <a:off x="416533" y="1160463"/>
            <a:ext cx="11358934" cy="647700"/>
          </a:xfrm>
        </p:spPr>
        <p:txBody>
          <a:bodyPr/>
          <a:lstStyle/>
          <a:p>
            <a:r>
              <a:rPr lang="de-DE" err="1"/>
              <a:t>Randomized</a:t>
            </a:r>
            <a:r>
              <a:rPr lang="de-DE"/>
              <a:t>, </a:t>
            </a:r>
            <a:r>
              <a:rPr lang="de-DE" err="1"/>
              <a:t>multicenter</a:t>
            </a:r>
            <a:r>
              <a:rPr lang="de-DE"/>
              <a:t>, open-label, Phase 3 </a:t>
            </a:r>
            <a:r>
              <a:rPr lang="de-DE" err="1"/>
              <a:t>study</a:t>
            </a:r>
            <a:r>
              <a:rPr lang="de-DE"/>
              <a:t> </a:t>
            </a:r>
            <a:r>
              <a:rPr lang="de-DE" err="1"/>
              <a:t>of</a:t>
            </a:r>
            <a:r>
              <a:rPr lang="de-DE"/>
              <a:t> </a:t>
            </a:r>
            <a:r>
              <a:rPr lang="de-DE" err="1"/>
              <a:t>acalabrutinib</a:t>
            </a:r>
            <a:r>
              <a:rPr lang="de-DE"/>
              <a:t> </a:t>
            </a:r>
            <a:r>
              <a:rPr lang="de-DE" err="1"/>
              <a:t>vs</a:t>
            </a:r>
            <a:r>
              <a:rPr lang="de-DE"/>
              <a:t> </a:t>
            </a:r>
            <a:r>
              <a:rPr lang="de-DE" err="1"/>
              <a:t>investigator’s</a:t>
            </a:r>
            <a:r>
              <a:rPr lang="de-DE"/>
              <a:t> </a:t>
            </a:r>
            <a:r>
              <a:rPr lang="de-DE" err="1"/>
              <a:t>choice</a:t>
            </a:r>
            <a:r>
              <a:rPr lang="de-DE"/>
              <a:t> </a:t>
            </a:r>
            <a:r>
              <a:rPr lang="de-DE" err="1"/>
              <a:t>of</a:t>
            </a:r>
            <a:r>
              <a:rPr lang="de-DE"/>
              <a:t> </a:t>
            </a:r>
            <a:r>
              <a:rPr lang="de-DE" err="1"/>
              <a:t>either</a:t>
            </a:r>
            <a:r>
              <a:rPr lang="de-DE"/>
              <a:t> </a:t>
            </a:r>
            <a:r>
              <a:rPr lang="de-DE" err="1"/>
              <a:t>idelalisib</a:t>
            </a:r>
            <a:r>
              <a:rPr lang="de-DE"/>
              <a:t> + </a:t>
            </a:r>
            <a:r>
              <a:rPr lang="de-DE" err="1"/>
              <a:t>rituximab</a:t>
            </a:r>
            <a:r>
              <a:rPr lang="de-DE"/>
              <a:t> </a:t>
            </a:r>
            <a:r>
              <a:rPr lang="de-DE" err="1"/>
              <a:t>or</a:t>
            </a:r>
            <a:r>
              <a:rPr lang="de-DE"/>
              <a:t> </a:t>
            </a:r>
            <a:r>
              <a:rPr lang="de-DE" err="1"/>
              <a:t>bendamustine</a:t>
            </a:r>
            <a:r>
              <a:rPr lang="de-DE"/>
              <a:t> + </a:t>
            </a:r>
            <a:r>
              <a:rPr lang="de-DE" err="1"/>
              <a:t>rituximab</a:t>
            </a:r>
            <a:r>
              <a:rPr lang="de-DE"/>
              <a:t> in </a:t>
            </a:r>
            <a:r>
              <a:rPr lang="de-DE" err="1"/>
              <a:t>subjects</a:t>
            </a:r>
            <a:r>
              <a:rPr lang="de-DE"/>
              <a:t> </a:t>
            </a:r>
            <a:r>
              <a:rPr lang="de-DE" err="1"/>
              <a:t>with</a:t>
            </a:r>
            <a:r>
              <a:rPr lang="de-DE"/>
              <a:t> R/R CLL</a:t>
            </a:r>
          </a:p>
        </p:txBody>
      </p:sp>
      <p:sp>
        <p:nvSpPr>
          <p:cNvPr id="6" name="Freihandform 10">
            <a:extLst>
              <a:ext uri="{FF2B5EF4-FFF2-40B4-BE49-F238E27FC236}">
                <a16:creationId xmlns:a16="http://schemas.microsoft.com/office/drawing/2014/main" id="{109C3E80-B23B-47D3-B878-A2A771C9EF4D}"/>
              </a:ext>
            </a:extLst>
          </p:cNvPr>
          <p:cNvSpPr/>
          <p:nvPr/>
        </p:nvSpPr>
        <p:spPr>
          <a:xfrm>
            <a:off x="416794" y="1817776"/>
            <a:ext cx="2520000" cy="2160000"/>
          </a:xfrm>
          <a:prstGeom prst="rect">
            <a:avLst/>
          </a:prstGeom>
          <a:solidFill>
            <a:schemeClr val="tx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108000" rIns="92456" bIns="52832" numCol="1" spcCol="1270" anchor="ctr" anchorCtr="0">
            <a:noAutofit/>
          </a:bodyPr>
          <a:lstStyle/>
          <a:p>
            <a:pPr marL="0" lvl="0" indent="0" algn="ctr" defTabSz="577850">
              <a:lnSpc>
                <a:spcPct val="90000"/>
              </a:lnSpc>
              <a:spcBef>
                <a:spcPct val="0"/>
              </a:spcBef>
              <a:spcAft>
                <a:spcPct val="35000"/>
              </a:spcAft>
              <a:buNone/>
            </a:pPr>
            <a:endParaRPr lang="en-US" sz="1400" b="1" kern="1200">
              <a:latin typeface="+mj-lt"/>
              <a:cs typeface="Arial" panose="020B0604020202020204" pitchFamily="34" charset="0"/>
            </a:endParaRPr>
          </a:p>
          <a:p>
            <a:pPr marL="0" lvl="0" indent="0" algn="ctr" defTabSz="577850">
              <a:lnSpc>
                <a:spcPct val="90000"/>
              </a:lnSpc>
              <a:spcBef>
                <a:spcPct val="0"/>
              </a:spcBef>
              <a:spcAft>
                <a:spcPct val="35000"/>
              </a:spcAft>
              <a:buNone/>
            </a:pPr>
            <a:endParaRPr lang="en-US" sz="1400" b="1">
              <a:latin typeface="+mj-lt"/>
              <a:cs typeface="Arial" panose="020B0604020202020204" pitchFamily="34" charset="0"/>
            </a:endParaRPr>
          </a:p>
          <a:p>
            <a:pPr marL="0" lvl="0" indent="0" algn="ctr" defTabSz="577850">
              <a:lnSpc>
                <a:spcPct val="90000"/>
              </a:lnSpc>
              <a:spcBef>
                <a:spcPct val="0"/>
              </a:spcBef>
              <a:spcAft>
                <a:spcPct val="35000"/>
              </a:spcAft>
              <a:buNone/>
            </a:pPr>
            <a:endParaRPr lang="en-US" sz="1400" b="1" kern="1200">
              <a:latin typeface="+mj-lt"/>
              <a:cs typeface="Arial" panose="020B0604020202020204" pitchFamily="34" charset="0"/>
            </a:endParaRPr>
          </a:p>
          <a:p>
            <a:pPr marL="0" lvl="0" indent="0" algn="ctr" defTabSz="577850">
              <a:lnSpc>
                <a:spcPct val="90000"/>
              </a:lnSpc>
              <a:spcBef>
                <a:spcPct val="0"/>
              </a:spcBef>
              <a:spcAft>
                <a:spcPct val="35000"/>
              </a:spcAft>
              <a:buNone/>
            </a:pPr>
            <a:r>
              <a:rPr lang="en-US" sz="1400" b="1" kern="1200">
                <a:latin typeface="+mj-lt"/>
                <a:cs typeface="Arial" panose="020B0604020202020204" pitchFamily="34" charset="0"/>
              </a:rPr>
              <a:t>Relapsed/Refractory CLL (N=310)</a:t>
            </a:r>
          </a:p>
          <a:p>
            <a:pPr marL="0" lvl="0" indent="0" algn="ctr" defTabSz="577850">
              <a:lnSpc>
                <a:spcPct val="90000"/>
              </a:lnSpc>
              <a:spcBef>
                <a:spcPct val="0"/>
              </a:spcBef>
              <a:spcAft>
                <a:spcPct val="35000"/>
              </a:spcAft>
              <a:buNone/>
            </a:pPr>
            <a:endParaRPr lang="en-US" sz="1400" b="1">
              <a:latin typeface="+mj-lt"/>
              <a:cs typeface="Arial" panose="020B0604020202020204" pitchFamily="34" charset="0"/>
            </a:endParaRPr>
          </a:p>
          <a:p>
            <a:pPr marL="0" lvl="0" indent="0" defTabSz="577850">
              <a:lnSpc>
                <a:spcPct val="90000"/>
              </a:lnSpc>
              <a:spcBef>
                <a:spcPct val="0"/>
              </a:spcBef>
              <a:spcAft>
                <a:spcPct val="35000"/>
              </a:spcAft>
              <a:buNone/>
            </a:pPr>
            <a:r>
              <a:rPr lang="en-US" sz="1400" b="1" kern="1200">
                <a:latin typeface="+mj-lt"/>
                <a:cs typeface="Arial" panose="020B0604020202020204" pitchFamily="34" charset="0"/>
              </a:rPr>
              <a:t>Stratification:</a:t>
            </a:r>
          </a:p>
          <a:p>
            <a:pPr marL="171450" lvl="0" indent="-171450" defTabSz="577850">
              <a:lnSpc>
                <a:spcPct val="90000"/>
              </a:lnSpc>
              <a:spcBef>
                <a:spcPct val="0"/>
              </a:spcBef>
              <a:spcAft>
                <a:spcPct val="35000"/>
              </a:spcAft>
              <a:buFont typeface="Arial" panose="020B0604020202020204" pitchFamily="34" charset="0"/>
              <a:buChar char="•"/>
            </a:pPr>
            <a:r>
              <a:rPr lang="en-US" sz="1400">
                <a:latin typeface="+mj-lt"/>
                <a:cs typeface="Arial" panose="020B0604020202020204" pitchFamily="34" charset="0"/>
              </a:rPr>
              <a:t>Del(17p) – Y/N</a:t>
            </a:r>
          </a:p>
          <a:p>
            <a:pPr marL="171450" lvl="0" indent="-171450" defTabSz="577850">
              <a:lnSpc>
                <a:spcPct val="90000"/>
              </a:lnSpc>
              <a:spcBef>
                <a:spcPct val="0"/>
              </a:spcBef>
              <a:spcAft>
                <a:spcPct val="35000"/>
              </a:spcAft>
              <a:buFont typeface="Arial" panose="020B0604020202020204" pitchFamily="34" charset="0"/>
              <a:buChar char="•"/>
            </a:pPr>
            <a:r>
              <a:rPr lang="en-US" sz="1400" kern="1200">
                <a:latin typeface="+mj-lt"/>
                <a:cs typeface="Arial" panose="020B0604020202020204" pitchFamily="34" charset="0"/>
              </a:rPr>
              <a:t>ECOG PS</a:t>
            </a:r>
            <a:r>
              <a:rPr lang="en-US" sz="1400">
                <a:latin typeface="+mj-lt"/>
                <a:cs typeface="Arial" panose="020B0604020202020204" pitchFamily="34" charset="0"/>
              </a:rPr>
              <a:t>: </a:t>
            </a:r>
            <a:r>
              <a:rPr lang="en-US" sz="1400" kern="1200">
                <a:latin typeface="+mj-lt"/>
                <a:cs typeface="Arial" panose="020B0604020202020204" pitchFamily="34" charset="0"/>
              </a:rPr>
              <a:t>0-1 vs 2</a:t>
            </a:r>
          </a:p>
          <a:p>
            <a:pPr marL="171450" lvl="0" indent="-171450" defTabSz="577850">
              <a:lnSpc>
                <a:spcPct val="90000"/>
              </a:lnSpc>
              <a:spcBef>
                <a:spcPct val="0"/>
              </a:spcBef>
              <a:spcAft>
                <a:spcPct val="35000"/>
              </a:spcAft>
              <a:buFont typeface="Arial" panose="020B0604020202020204" pitchFamily="34" charset="0"/>
              <a:buChar char="•"/>
            </a:pPr>
            <a:r>
              <a:rPr lang="en-US" sz="1400">
                <a:latin typeface="+mj-lt"/>
                <a:cs typeface="Arial" panose="020B0604020202020204" pitchFamily="34" charset="0"/>
              </a:rPr>
              <a:t>Prior therapies: 1-3 vs ≥4</a:t>
            </a:r>
            <a:endParaRPr lang="en-US" sz="1400" kern="1200">
              <a:latin typeface="+mj-lt"/>
              <a:cs typeface="Arial" panose="020B0604020202020204" pitchFamily="34" charset="0"/>
            </a:endParaRPr>
          </a:p>
          <a:p>
            <a:pPr marL="0" lvl="0" indent="0" algn="ctr" defTabSz="577850">
              <a:lnSpc>
                <a:spcPct val="90000"/>
              </a:lnSpc>
              <a:spcBef>
                <a:spcPct val="0"/>
              </a:spcBef>
              <a:spcAft>
                <a:spcPct val="35000"/>
              </a:spcAft>
              <a:buNone/>
            </a:pPr>
            <a:endParaRPr lang="en-US" sz="1400" b="1">
              <a:latin typeface="+mj-lt"/>
              <a:cs typeface="Arial" panose="020B0604020202020204" pitchFamily="34" charset="0"/>
            </a:endParaRPr>
          </a:p>
          <a:p>
            <a:pPr marL="0" lvl="0" indent="0" algn="ctr" defTabSz="577850">
              <a:lnSpc>
                <a:spcPct val="90000"/>
              </a:lnSpc>
              <a:spcBef>
                <a:spcPct val="0"/>
              </a:spcBef>
              <a:spcAft>
                <a:spcPct val="35000"/>
              </a:spcAft>
              <a:buNone/>
            </a:pPr>
            <a:endParaRPr lang="en-US" sz="1400" b="1">
              <a:latin typeface="+mj-lt"/>
              <a:cs typeface="Arial" panose="020B0604020202020204" pitchFamily="34" charset="0"/>
            </a:endParaRPr>
          </a:p>
          <a:p>
            <a:pPr marL="0" lvl="0" indent="0" algn="ctr" defTabSz="577850">
              <a:lnSpc>
                <a:spcPct val="90000"/>
              </a:lnSpc>
              <a:spcBef>
                <a:spcPct val="0"/>
              </a:spcBef>
              <a:spcAft>
                <a:spcPct val="35000"/>
              </a:spcAft>
              <a:buNone/>
            </a:pPr>
            <a:endParaRPr lang="en-US" sz="1400" b="1" kern="1200">
              <a:latin typeface="+mj-lt"/>
              <a:cs typeface="Arial" panose="020B0604020202020204" pitchFamily="34" charset="0"/>
            </a:endParaRPr>
          </a:p>
        </p:txBody>
      </p:sp>
      <p:sp>
        <p:nvSpPr>
          <p:cNvPr id="9" name="Freihandform 10">
            <a:extLst>
              <a:ext uri="{FF2B5EF4-FFF2-40B4-BE49-F238E27FC236}">
                <a16:creationId xmlns:a16="http://schemas.microsoft.com/office/drawing/2014/main" id="{AB478C2D-8019-438B-B926-3B7F6C35F9E9}"/>
              </a:ext>
            </a:extLst>
          </p:cNvPr>
          <p:cNvSpPr/>
          <p:nvPr/>
        </p:nvSpPr>
        <p:spPr>
          <a:xfrm>
            <a:off x="4747090" y="1817776"/>
            <a:ext cx="3528000" cy="720000"/>
          </a:xfrm>
          <a:prstGeom prst="rect">
            <a:avLst/>
          </a:prstGeom>
          <a:solidFill>
            <a:schemeClr val="bg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400" b="1" kern="1200">
                <a:solidFill>
                  <a:schemeClr val="bg1"/>
                </a:solidFill>
                <a:latin typeface="+mj-lt"/>
                <a:cs typeface="Arial" panose="020B0604020202020204" pitchFamily="34" charset="0"/>
              </a:rPr>
              <a:t>Acalabrutinib (n=155)</a:t>
            </a:r>
          </a:p>
          <a:p>
            <a:pPr marL="0" lvl="0" indent="0" algn="ctr" defTabSz="577850">
              <a:lnSpc>
                <a:spcPct val="90000"/>
              </a:lnSpc>
              <a:spcBef>
                <a:spcPct val="0"/>
              </a:spcBef>
              <a:spcAft>
                <a:spcPct val="35000"/>
              </a:spcAft>
              <a:buNone/>
            </a:pPr>
            <a:r>
              <a:rPr lang="en-US" sz="1400">
                <a:solidFill>
                  <a:schemeClr val="bg1"/>
                </a:solidFill>
                <a:latin typeface="+mj-lt"/>
                <a:cs typeface="Arial" panose="020B0604020202020204" pitchFamily="34" charset="0"/>
              </a:rPr>
              <a:t>100 mg PO BID</a:t>
            </a:r>
            <a:endParaRPr lang="en-US" sz="1400" kern="1200">
              <a:solidFill>
                <a:schemeClr val="bg1"/>
              </a:solidFill>
              <a:latin typeface="+mj-lt"/>
              <a:cs typeface="Arial" panose="020B0604020202020204" pitchFamily="34" charset="0"/>
            </a:endParaRPr>
          </a:p>
        </p:txBody>
      </p:sp>
      <p:sp>
        <p:nvSpPr>
          <p:cNvPr id="25" name="TextBox 24">
            <a:extLst>
              <a:ext uri="{FF2B5EF4-FFF2-40B4-BE49-F238E27FC236}">
                <a16:creationId xmlns:a16="http://schemas.microsoft.com/office/drawing/2014/main" id="{D3C6C3A7-B75C-47DE-93F6-8DFDB43E801A}"/>
              </a:ext>
            </a:extLst>
          </p:cNvPr>
          <p:cNvSpPr txBox="1"/>
          <p:nvPr/>
        </p:nvSpPr>
        <p:spPr>
          <a:xfrm>
            <a:off x="407988" y="5807116"/>
            <a:ext cx="10458450" cy="430887"/>
          </a:xfrm>
          <a:prstGeom prst="rect">
            <a:avLst/>
          </a:prstGeom>
          <a:noFill/>
        </p:spPr>
        <p:txBody>
          <a:bodyPr wrap="square" lIns="0" tIns="0" rIns="0" bIns="0">
            <a:spAutoFit/>
          </a:bodyPr>
          <a:lstStyle/>
          <a:p>
            <a:pPr marL="285750" indent="-285750">
              <a:buClr>
                <a:schemeClr val="bg2"/>
              </a:buClr>
              <a:buFont typeface="Arial" panose="020B0604020202020204" pitchFamily="34" charset="0"/>
              <a:buChar char="•"/>
            </a:pPr>
            <a:r>
              <a:rPr lang="en-US" sz="1400"/>
              <a:t>Patients were randomized 1:1 to receive acalabrutinib 100mg BID or investigator’s choice of IdR or BR</a:t>
            </a:r>
          </a:p>
          <a:p>
            <a:pPr marL="285750" indent="-285750">
              <a:buClr>
                <a:schemeClr val="bg2"/>
              </a:buClr>
              <a:buFont typeface="Arial" panose="020B0604020202020204" pitchFamily="34" charset="0"/>
              <a:buChar char="•"/>
            </a:pPr>
            <a:r>
              <a:rPr lang="en-US" sz="1400"/>
              <a:t>The data cutoff date for this analysis was October 26, 2020</a:t>
            </a:r>
          </a:p>
        </p:txBody>
      </p:sp>
      <p:sp>
        <p:nvSpPr>
          <p:cNvPr id="27" name="TextBox 26">
            <a:extLst>
              <a:ext uri="{FF2B5EF4-FFF2-40B4-BE49-F238E27FC236}">
                <a16:creationId xmlns:a16="http://schemas.microsoft.com/office/drawing/2014/main" id="{CC805F81-8CCA-442A-B496-6A356D9D79B1}"/>
              </a:ext>
            </a:extLst>
          </p:cNvPr>
          <p:cNvSpPr txBox="1"/>
          <p:nvPr/>
        </p:nvSpPr>
        <p:spPr>
          <a:xfrm>
            <a:off x="4747091" y="3983037"/>
            <a:ext cx="3545051" cy="400110"/>
          </a:xfrm>
          <a:prstGeom prst="rect">
            <a:avLst/>
          </a:prstGeom>
          <a:noFill/>
        </p:spPr>
        <p:txBody>
          <a:bodyPr wrap="square">
            <a:spAutoFit/>
          </a:bodyPr>
          <a:lstStyle/>
          <a:p>
            <a:pPr algn="ctr"/>
            <a:r>
              <a:rPr lang="en-US" sz="1000"/>
              <a:t>Crossover from IdR/BR arm allowed after confirmed disease progression</a:t>
            </a:r>
          </a:p>
        </p:txBody>
      </p:sp>
      <p:sp>
        <p:nvSpPr>
          <p:cNvPr id="26" name="Freihandform 10">
            <a:extLst>
              <a:ext uri="{FF2B5EF4-FFF2-40B4-BE49-F238E27FC236}">
                <a16:creationId xmlns:a16="http://schemas.microsoft.com/office/drawing/2014/main" id="{20C43EED-60E3-4EA9-BA98-3BF8956C71B9}"/>
              </a:ext>
            </a:extLst>
          </p:cNvPr>
          <p:cNvSpPr/>
          <p:nvPr/>
        </p:nvSpPr>
        <p:spPr>
          <a:xfrm>
            <a:off x="4747090" y="2825776"/>
            <a:ext cx="3528000" cy="1152000"/>
          </a:xfrm>
          <a:prstGeom prst="rect">
            <a:avLst/>
          </a:prstGeom>
          <a:solidFill>
            <a:srgbClr val="530E1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algn="ctr" defTabSz="577850">
              <a:spcBef>
                <a:spcPct val="0"/>
              </a:spcBef>
            </a:pPr>
            <a:r>
              <a:rPr lang="en-US" sz="1400" b="1" err="1">
                <a:solidFill>
                  <a:schemeClr val="bg1"/>
                </a:solidFill>
                <a:latin typeface="+mj-lt"/>
                <a:cs typeface="Arial"/>
              </a:rPr>
              <a:t>Idelalisib</a:t>
            </a:r>
            <a:r>
              <a:rPr lang="en-US" sz="1400" b="1" kern="1200">
                <a:solidFill>
                  <a:schemeClr val="bg1"/>
                </a:solidFill>
                <a:latin typeface="+mj-lt"/>
                <a:cs typeface="Arial"/>
              </a:rPr>
              <a:t> + rituximab</a:t>
            </a:r>
            <a:r>
              <a:rPr lang="en-US" sz="1400" b="1">
                <a:solidFill>
                  <a:schemeClr val="bg1"/>
                </a:solidFill>
                <a:latin typeface="+mj-lt"/>
                <a:cs typeface="Arial"/>
              </a:rPr>
              <a:t> </a:t>
            </a:r>
            <a:r>
              <a:rPr lang="en-US" sz="1400">
                <a:solidFill>
                  <a:schemeClr val="bg1"/>
                </a:solidFill>
                <a:latin typeface="+mj-lt"/>
                <a:cs typeface="Arial"/>
              </a:rPr>
              <a:t>(</a:t>
            </a:r>
            <a:r>
              <a:rPr lang="en-US" sz="1400" err="1">
                <a:solidFill>
                  <a:schemeClr val="bg1"/>
                </a:solidFill>
                <a:latin typeface="+mj-lt"/>
                <a:cs typeface="Arial"/>
              </a:rPr>
              <a:t>IdR</a:t>
            </a:r>
            <a:r>
              <a:rPr lang="en-US" sz="1400">
                <a:solidFill>
                  <a:schemeClr val="bg1"/>
                </a:solidFill>
                <a:latin typeface="+mj-lt"/>
                <a:cs typeface="Arial"/>
              </a:rPr>
              <a:t>; n=119)</a:t>
            </a:r>
            <a:endParaRPr lang="en-US" sz="1400" b="1" kern="1200">
              <a:solidFill>
                <a:schemeClr val="bg1"/>
              </a:solidFill>
              <a:latin typeface="+mj-lt"/>
              <a:cs typeface="Arial"/>
            </a:endParaRPr>
          </a:p>
          <a:p>
            <a:pPr algn="ctr" defTabSz="577850">
              <a:spcBef>
                <a:spcPct val="0"/>
              </a:spcBef>
            </a:pPr>
            <a:r>
              <a:rPr lang="en-US" sz="1400" err="1">
                <a:solidFill>
                  <a:schemeClr val="bg1"/>
                </a:solidFill>
                <a:latin typeface="+mj-lt"/>
                <a:cs typeface="Arial"/>
              </a:rPr>
              <a:t>Idelalisib</a:t>
            </a:r>
            <a:r>
              <a:rPr lang="en-US" sz="1400">
                <a:solidFill>
                  <a:schemeClr val="bg1"/>
                </a:solidFill>
                <a:latin typeface="+mj-lt"/>
                <a:cs typeface="Arial"/>
              </a:rPr>
              <a:t> 150 mg PO BID + rituximab</a:t>
            </a:r>
          </a:p>
          <a:p>
            <a:pPr marL="0" lvl="0" indent="0" algn="ctr" defTabSz="577850">
              <a:spcBef>
                <a:spcPct val="0"/>
              </a:spcBef>
              <a:buNone/>
            </a:pPr>
            <a:r>
              <a:rPr lang="en-US" sz="1400" kern="1200">
                <a:solidFill>
                  <a:schemeClr val="bg1"/>
                </a:solidFill>
                <a:latin typeface="+mj-lt"/>
                <a:cs typeface="Arial"/>
              </a:rPr>
              <a:t>or</a:t>
            </a:r>
          </a:p>
          <a:p>
            <a:pPr algn="ctr" defTabSz="577850">
              <a:spcBef>
                <a:spcPct val="0"/>
              </a:spcBef>
            </a:pPr>
            <a:r>
              <a:rPr lang="en-US" sz="1400" err="1">
                <a:solidFill>
                  <a:schemeClr val="bg1"/>
                </a:solidFill>
                <a:latin typeface="+mj-lt"/>
                <a:cs typeface="Arial"/>
              </a:rPr>
              <a:t>B</a:t>
            </a:r>
            <a:r>
              <a:rPr lang="en-US" sz="1400" b="1" err="1">
                <a:solidFill>
                  <a:schemeClr val="bg1"/>
                </a:solidFill>
                <a:latin typeface="+mj-lt"/>
                <a:cs typeface="Arial"/>
              </a:rPr>
              <a:t>endamustine</a:t>
            </a:r>
            <a:r>
              <a:rPr lang="en-US" sz="1400" b="1">
                <a:solidFill>
                  <a:schemeClr val="bg1"/>
                </a:solidFill>
                <a:latin typeface="+mj-lt"/>
                <a:cs typeface="Arial"/>
              </a:rPr>
              <a:t> + rituximab </a:t>
            </a:r>
            <a:r>
              <a:rPr lang="en-US" sz="1400">
                <a:solidFill>
                  <a:schemeClr val="bg1"/>
                </a:solidFill>
                <a:latin typeface="+mj-lt"/>
                <a:cs typeface="Arial"/>
              </a:rPr>
              <a:t>(BR; n=36) </a:t>
            </a:r>
            <a:r>
              <a:rPr lang="en-US" sz="1400" err="1">
                <a:solidFill>
                  <a:schemeClr val="bg1"/>
                </a:solidFill>
                <a:latin typeface="+mj-lt"/>
                <a:cs typeface="Arial"/>
              </a:rPr>
              <a:t>Bendamustine</a:t>
            </a:r>
            <a:r>
              <a:rPr lang="en-US" sz="1400">
                <a:solidFill>
                  <a:schemeClr val="bg1"/>
                </a:solidFill>
                <a:latin typeface="+mj-lt"/>
                <a:cs typeface="Arial"/>
              </a:rPr>
              <a:t> 70 mg/m</a:t>
            </a:r>
            <a:r>
              <a:rPr lang="en-US" sz="1400" baseline="30000">
                <a:solidFill>
                  <a:schemeClr val="bg1"/>
                </a:solidFill>
                <a:latin typeface="+mj-lt"/>
                <a:cs typeface="Arial"/>
              </a:rPr>
              <a:t>2</a:t>
            </a:r>
            <a:r>
              <a:rPr lang="en-US" sz="1400">
                <a:solidFill>
                  <a:schemeClr val="bg1"/>
                </a:solidFill>
                <a:latin typeface="+mj-lt"/>
                <a:cs typeface="Arial"/>
              </a:rPr>
              <a:t> IV + rituximab</a:t>
            </a:r>
            <a:endParaRPr lang="en-US" sz="1400" kern="1200">
              <a:solidFill>
                <a:schemeClr val="bg1"/>
              </a:solidFill>
              <a:latin typeface="+mj-lt"/>
              <a:cs typeface="Arial" panose="020B0604020202020204" pitchFamily="34" charset="0"/>
            </a:endParaRPr>
          </a:p>
        </p:txBody>
      </p:sp>
      <p:sp>
        <p:nvSpPr>
          <p:cNvPr id="16" name="TextBox 36">
            <a:extLst>
              <a:ext uri="{FF2B5EF4-FFF2-40B4-BE49-F238E27FC236}">
                <a16:creationId xmlns:a16="http://schemas.microsoft.com/office/drawing/2014/main" id="{C74C98D8-8BBA-FF4B-9A67-AB0C58A8C10F}"/>
              </a:ext>
            </a:extLst>
          </p:cNvPr>
          <p:cNvSpPr txBox="1"/>
          <p:nvPr/>
        </p:nvSpPr>
        <p:spPr>
          <a:xfrm>
            <a:off x="416794" y="4461830"/>
            <a:ext cx="3986198" cy="1292661"/>
          </a:xfrm>
          <a:prstGeom prst="rect">
            <a:avLst/>
          </a:prstGeom>
          <a:solidFill>
            <a:schemeClr val="bg2">
              <a:lumMod val="20000"/>
              <a:lumOff val="80000"/>
            </a:schemeClr>
          </a:solidFill>
        </p:spPr>
        <p:txBody>
          <a:bodyPr wrap="square" lIns="144000" tIns="108000" rIns="144000" bIns="45720" anchor="t">
            <a:noAutofit/>
          </a:bodyPr>
          <a:lstStyle/>
          <a:p>
            <a:r>
              <a:rPr lang="en-US" sz="1200" b="1"/>
              <a:t>Key inclusion criteria</a:t>
            </a:r>
          </a:p>
          <a:p>
            <a:pPr marL="285750" indent="-285750">
              <a:buClr>
                <a:schemeClr val="bg2"/>
              </a:buClr>
              <a:buFont typeface="Arial" panose="020B0604020202020204" pitchFamily="34" charset="0"/>
              <a:buChar char="•"/>
            </a:pPr>
            <a:r>
              <a:rPr lang="en-US" sz="1200"/>
              <a:t>Age ≥18 years</a:t>
            </a:r>
            <a:endParaRPr lang="en-US" sz="1200">
              <a:cs typeface="Arial"/>
            </a:endParaRPr>
          </a:p>
          <a:p>
            <a:pPr marL="285750" indent="-285750">
              <a:buClr>
                <a:schemeClr val="bg2"/>
              </a:buClr>
              <a:buFont typeface="Arial" panose="020B0604020202020204" pitchFamily="34" charset="0"/>
              <a:buChar char="•"/>
            </a:pPr>
            <a:r>
              <a:rPr lang="en-US" sz="1200"/>
              <a:t>Diagnosis of CLL as defined by </a:t>
            </a:r>
            <a:r>
              <a:rPr lang="en-US" sz="1200" err="1"/>
              <a:t>iwCLL</a:t>
            </a:r>
            <a:endParaRPr lang="en-US" sz="1200" err="1">
              <a:cs typeface="Arial"/>
            </a:endParaRPr>
          </a:p>
          <a:p>
            <a:pPr marL="285750" indent="-285750">
              <a:buClr>
                <a:schemeClr val="bg2"/>
              </a:buClr>
              <a:buFont typeface="Arial" panose="020B0604020202020204" pitchFamily="34" charset="0"/>
              <a:buChar char="•"/>
            </a:pPr>
            <a:r>
              <a:rPr lang="en-US" sz="1200"/>
              <a:t> ≥1 prior systemic therapy for CLL</a:t>
            </a:r>
            <a:endParaRPr lang="en-US" sz="1200">
              <a:cs typeface="Arial"/>
            </a:endParaRPr>
          </a:p>
          <a:p>
            <a:pPr marL="285750" indent="-285750">
              <a:buClr>
                <a:schemeClr val="bg2"/>
              </a:buClr>
              <a:buFont typeface="Arial" panose="020B0604020202020204" pitchFamily="34" charset="0"/>
              <a:buChar char="•"/>
            </a:pPr>
            <a:r>
              <a:rPr lang="en-US" sz="1200"/>
              <a:t>ECOG PS of ≤2</a:t>
            </a:r>
            <a:endParaRPr lang="en-US" sz="1200">
              <a:cs typeface="Arial"/>
            </a:endParaRPr>
          </a:p>
          <a:p>
            <a:endParaRPr lang="en-US" sz="1200"/>
          </a:p>
        </p:txBody>
      </p:sp>
      <p:sp>
        <p:nvSpPr>
          <p:cNvPr id="18" name="TextBox 36">
            <a:extLst>
              <a:ext uri="{FF2B5EF4-FFF2-40B4-BE49-F238E27FC236}">
                <a16:creationId xmlns:a16="http://schemas.microsoft.com/office/drawing/2014/main" id="{78827A73-5DAA-5044-8014-761F782EE6D8}"/>
              </a:ext>
            </a:extLst>
          </p:cNvPr>
          <p:cNvSpPr txBox="1"/>
          <p:nvPr/>
        </p:nvSpPr>
        <p:spPr>
          <a:xfrm>
            <a:off x="4747090" y="4453993"/>
            <a:ext cx="7028377" cy="1292661"/>
          </a:xfrm>
          <a:prstGeom prst="rect">
            <a:avLst/>
          </a:prstGeom>
          <a:solidFill>
            <a:schemeClr val="bg2">
              <a:lumMod val="20000"/>
              <a:lumOff val="80000"/>
            </a:schemeClr>
          </a:solidFill>
        </p:spPr>
        <p:txBody>
          <a:bodyPr wrap="square" lIns="144000" tIns="108000" rIns="144000">
            <a:noAutofit/>
          </a:bodyPr>
          <a:lstStyle/>
          <a:p>
            <a:r>
              <a:rPr lang="en-US" sz="1200" b="1"/>
              <a:t>Key exclusion criteria</a:t>
            </a:r>
          </a:p>
          <a:p>
            <a:pPr marL="285750" indent="-285750">
              <a:buClr>
                <a:schemeClr val="bg2"/>
              </a:buClr>
              <a:buFont typeface="Arial" panose="020B0604020202020204" pitchFamily="34" charset="0"/>
              <a:buChar char="•"/>
            </a:pPr>
            <a:r>
              <a:rPr lang="en-US" sz="1200"/>
              <a:t>Known central nervous system lymphoma or leukemia</a:t>
            </a:r>
          </a:p>
          <a:p>
            <a:pPr marL="285750" indent="-285750">
              <a:buClr>
                <a:schemeClr val="bg2"/>
              </a:buClr>
              <a:buFont typeface="Arial" panose="020B0604020202020204" pitchFamily="34" charset="0"/>
              <a:buChar char="•"/>
            </a:pPr>
            <a:r>
              <a:rPr lang="en-US" sz="1200"/>
              <a:t>Significant cardiovascular disease</a:t>
            </a:r>
          </a:p>
          <a:p>
            <a:pPr marL="285750" indent="-285750">
              <a:buClr>
                <a:schemeClr val="bg2"/>
              </a:buClr>
              <a:buFont typeface="Arial" panose="020B0604020202020204" pitchFamily="34" charset="0"/>
              <a:buChar char="•"/>
            </a:pPr>
            <a:r>
              <a:rPr lang="en-US" sz="1200"/>
              <a:t>Prior exposure to a BCL2 or BTK inhibitor</a:t>
            </a:r>
          </a:p>
          <a:p>
            <a:pPr lvl="1" indent="-377190">
              <a:buClr>
                <a:schemeClr val="bg2"/>
              </a:buClr>
              <a:buFont typeface="Arial" panose="020B0604020202020204" pitchFamily="34" charset="0"/>
              <a:buChar char="•"/>
            </a:pPr>
            <a:r>
              <a:rPr lang="en-US" sz="1000"/>
              <a:t>Prior bendamustine was allowed if the investigator’s choice of treatment was IdR; bendamustine retreatment was allowed if the prior response to bendamustine lasted &gt;24 months</a:t>
            </a:r>
          </a:p>
        </p:txBody>
      </p:sp>
      <p:sp>
        <p:nvSpPr>
          <p:cNvPr id="19" name="TextBox 36">
            <a:extLst>
              <a:ext uri="{FF2B5EF4-FFF2-40B4-BE49-F238E27FC236}">
                <a16:creationId xmlns:a16="http://schemas.microsoft.com/office/drawing/2014/main" id="{5E2ABDBC-F0E0-7347-A81C-5A804335189D}"/>
              </a:ext>
            </a:extLst>
          </p:cNvPr>
          <p:cNvSpPr txBox="1"/>
          <p:nvPr/>
        </p:nvSpPr>
        <p:spPr>
          <a:xfrm>
            <a:off x="9255467" y="1817775"/>
            <a:ext cx="2520000" cy="2160000"/>
          </a:xfrm>
          <a:prstGeom prst="rect">
            <a:avLst/>
          </a:prstGeom>
          <a:solidFill>
            <a:schemeClr val="bg2">
              <a:lumMod val="20000"/>
              <a:lumOff val="80000"/>
            </a:schemeClr>
          </a:solidFill>
        </p:spPr>
        <p:txBody>
          <a:bodyPr wrap="square" tIns="144000">
            <a:noAutofit/>
          </a:bodyPr>
          <a:lstStyle/>
          <a:p>
            <a:r>
              <a:rPr lang="en-US" sz="1400" b="1">
                <a:latin typeface="+mj-lt"/>
              </a:rPr>
              <a:t>Primary endpoint</a:t>
            </a:r>
            <a:endParaRPr lang="en-US" sz="1400">
              <a:latin typeface="+mj-lt"/>
            </a:endParaRPr>
          </a:p>
          <a:p>
            <a:pPr marL="285750" indent="-285750">
              <a:buClr>
                <a:schemeClr val="bg2"/>
              </a:buClr>
              <a:buFont typeface="Arial" panose="020B0604020202020204" pitchFamily="34" charset="0"/>
              <a:buChar char="•"/>
            </a:pPr>
            <a:r>
              <a:rPr lang="en-US" sz="1400">
                <a:latin typeface="+mj-lt"/>
              </a:rPr>
              <a:t>PFS</a:t>
            </a:r>
          </a:p>
          <a:p>
            <a:pPr marL="285750" indent="-285750">
              <a:buClr>
                <a:schemeClr val="bg2"/>
              </a:buClr>
              <a:buFont typeface="Arial" panose="020B0604020202020204" pitchFamily="34" charset="0"/>
              <a:buChar char="•"/>
            </a:pPr>
            <a:endParaRPr lang="en-US" sz="1400">
              <a:latin typeface="+mj-lt"/>
            </a:endParaRPr>
          </a:p>
          <a:p>
            <a:pPr>
              <a:buClr>
                <a:schemeClr val="bg2"/>
              </a:buClr>
            </a:pPr>
            <a:r>
              <a:rPr lang="en-US" sz="1400" b="1">
                <a:latin typeface="+mj-lt"/>
              </a:rPr>
              <a:t>Key secondary endpoints</a:t>
            </a:r>
          </a:p>
          <a:p>
            <a:pPr marL="285750" indent="-285750">
              <a:buClr>
                <a:schemeClr val="bg2"/>
              </a:buClr>
              <a:buFont typeface="Arial" panose="020B0604020202020204" pitchFamily="34" charset="0"/>
              <a:buChar char="•"/>
            </a:pPr>
            <a:r>
              <a:rPr lang="en-US" sz="1400">
                <a:latin typeface="+mj-lt"/>
              </a:rPr>
              <a:t>ORR</a:t>
            </a:r>
          </a:p>
          <a:p>
            <a:pPr marL="285750" indent="-285750">
              <a:buClr>
                <a:schemeClr val="bg2"/>
              </a:buClr>
              <a:buFont typeface="Arial" panose="020B0604020202020204" pitchFamily="34" charset="0"/>
              <a:buChar char="•"/>
            </a:pPr>
            <a:r>
              <a:rPr lang="en-US" sz="1400">
                <a:latin typeface="+mj-lt"/>
              </a:rPr>
              <a:t>OS</a:t>
            </a:r>
          </a:p>
          <a:p>
            <a:pPr marL="285750" indent="-285750">
              <a:buClr>
                <a:schemeClr val="bg2"/>
              </a:buClr>
              <a:buFont typeface="Arial" panose="020B0604020202020204" pitchFamily="34" charset="0"/>
              <a:buChar char="•"/>
            </a:pPr>
            <a:r>
              <a:rPr lang="en-US" sz="1400">
                <a:latin typeface="+mj-lt"/>
              </a:rPr>
              <a:t>Safety</a:t>
            </a:r>
          </a:p>
        </p:txBody>
      </p:sp>
      <p:cxnSp>
        <p:nvCxnSpPr>
          <p:cNvPr id="7" name="Gewinkelte Verbindung 6">
            <a:extLst>
              <a:ext uri="{FF2B5EF4-FFF2-40B4-BE49-F238E27FC236}">
                <a16:creationId xmlns:a16="http://schemas.microsoft.com/office/drawing/2014/main" id="{3BF090F3-AC6E-264F-A587-58E01D8E171A}"/>
              </a:ext>
            </a:extLst>
          </p:cNvPr>
          <p:cNvCxnSpPr>
            <a:cxnSpLocks/>
            <a:stCxn id="6" idx="3"/>
          </p:cNvCxnSpPr>
          <p:nvPr/>
        </p:nvCxnSpPr>
        <p:spPr>
          <a:xfrm flipV="1">
            <a:off x="2936794" y="2286210"/>
            <a:ext cx="1810296" cy="611566"/>
          </a:xfrm>
          <a:prstGeom prst="bentConnector3">
            <a:avLst>
              <a:gd name="adj1" fmla="val 75019"/>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winkelte Verbindung 10">
            <a:extLst>
              <a:ext uri="{FF2B5EF4-FFF2-40B4-BE49-F238E27FC236}">
                <a16:creationId xmlns:a16="http://schemas.microsoft.com/office/drawing/2014/main" id="{87610825-6F3E-E54C-9B08-0E76D76A0FE6}"/>
              </a:ext>
            </a:extLst>
          </p:cNvPr>
          <p:cNvCxnSpPr>
            <a:cxnSpLocks/>
            <a:stCxn id="6" idx="3"/>
            <a:endCxn id="26" idx="1"/>
          </p:cNvCxnSpPr>
          <p:nvPr/>
        </p:nvCxnSpPr>
        <p:spPr>
          <a:xfrm>
            <a:off x="2936794" y="2897776"/>
            <a:ext cx="1810296" cy="504000"/>
          </a:xfrm>
          <a:prstGeom prst="bentConnector3">
            <a:avLst>
              <a:gd name="adj1" fmla="val 75019"/>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itel 9">
            <a:extLst>
              <a:ext uri="{FF2B5EF4-FFF2-40B4-BE49-F238E27FC236}">
                <a16:creationId xmlns:a16="http://schemas.microsoft.com/office/drawing/2014/main" id="{758AE7A6-4D32-7641-A374-914226435FDC}"/>
              </a:ext>
            </a:extLst>
          </p:cNvPr>
          <p:cNvSpPr>
            <a:spLocks noGrp="1"/>
          </p:cNvSpPr>
          <p:nvPr>
            <p:ph type="title"/>
          </p:nvPr>
        </p:nvSpPr>
        <p:spPr/>
        <p:txBody>
          <a:bodyPr/>
          <a:lstStyle/>
          <a:p>
            <a:r>
              <a:rPr lang="de-DE"/>
              <a:t>ASCEND Study design</a:t>
            </a:r>
          </a:p>
        </p:txBody>
      </p:sp>
      <p:sp>
        <p:nvSpPr>
          <p:cNvPr id="22" name="Oval 21">
            <a:extLst>
              <a:ext uri="{FF2B5EF4-FFF2-40B4-BE49-F238E27FC236}">
                <a16:creationId xmlns:a16="http://schemas.microsoft.com/office/drawing/2014/main" id="{A1F15375-E7ED-1C46-859E-229ABD9275D0}"/>
              </a:ext>
            </a:extLst>
          </p:cNvPr>
          <p:cNvSpPr/>
          <p:nvPr/>
        </p:nvSpPr>
        <p:spPr>
          <a:xfrm>
            <a:off x="3319152" y="2583221"/>
            <a:ext cx="629110" cy="62911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mj-lt"/>
              </a:rPr>
              <a:t>R 1:1</a:t>
            </a:r>
          </a:p>
        </p:txBody>
      </p:sp>
    </p:spTree>
    <p:extLst>
      <p:ext uri="{BB962C8B-B14F-4D97-AF65-F5344CB8AC3E}">
        <p14:creationId xmlns:p14="http://schemas.microsoft.com/office/powerpoint/2010/main" val="31244447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feld 177">
            <a:extLst>
              <a:ext uri="{FF2B5EF4-FFF2-40B4-BE49-F238E27FC236}">
                <a16:creationId xmlns:a16="http://schemas.microsoft.com/office/drawing/2014/main" id="{0E89FBA8-D4F0-41FE-BF6B-182BC0E5905C}"/>
              </a:ext>
            </a:extLst>
          </p:cNvPr>
          <p:cNvSpPr txBox="1"/>
          <p:nvPr/>
        </p:nvSpPr>
        <p:spPr>
          <a:xfrm>
            <a:off x="6769280" y="3383881"/>
            <a:ext cx="1921560" cy="556078"/>
          </a:xfrm>
          <a:prstGeom prst="rect">
            <a:avLst/>
          </a:prstGeom>
          <a:noFill/>
        </p:spPr>
        <p:txBody>
          <a:bodyPr wrap="none" rtlCol="0">
            <a:spAutoFit/>
          </a:bodyPr>
          <a:lstStyle/>
          <a:p>
            <a:r>
              <a:rPr lang="de-DE" sz="1000" err="1"/>
              <a:t>Acalabrutinib:BR</a:t>
            </a:r>
            <a:endParaRPr lang="de-DE" sz="1000"/>
          </a:p>
          <a:p>
            <a:r>
              <a:rPr lang="de-DE" sz="1000"/>
              <a:t>HR*(95% CI): 0.25 (0.16; 0.40)</a:t>
            </a:r>
          </a:p>
          <a:p>
            <a:r>
              <a:rPr lang="de-DE" sz="1000" i="1"/>
              <a:t>P</a:t>
            </a:r>
            <a:r>
              <a:rPr lang="de-DE" sz="1000"/>
              <a:t>&lt;0.0001</a:t>
            </a:r>
            <a:r>
              <a:rPr lang="de-DE" sz="1000" baseline="30000"/>
              <a:t>a</a:t>
            </a:r>
          </a:p>
        </p:txBody>
      </p:sp>
      <p:pic>
        <p:nvPicPr>
          <p:cNvPr id="15" name="Grafik 14">
            <a:extLst>
              <a:ext uri="{FF2B5EF4-FFF2-40B4-BE49-F238E27FC236}">
                <a16:creationId xmlns:a16="http://schemas.microsoft.com/office/drawing/2014/main" id="{FBA01781-772D-452F-986D-D2CD88BB6C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1226" y="1876701"/>
            <a:ext cx="4719731" cy="2290684"/>
          </a:xfrm>
          <a:prstGeom prst="rect">
            <a:avLst/>
          </a:prstGeom>
        </p:spPr>
      </p:pic>
      <p:sp>
        <p:nvSpPr>
          <p:cNvPr id="196" name="Rechteck 3">
            <a:extLst>
              <a:ext uri="{FF2B5EF4-FFF2-40B4-BE49-F238E27FC236}">
                <a16:creationId xmlns:a16="http://schemas.microsoft.com/office/drawing/2014/main" id="{E478FC82-57F3-F94B-A97A-4AB82B65B4A9}"/>
              </a:ext>
            </a:extLst>
          </p:cNvPr>
          <p:cNvSpPr/>
          <p:nvPr/>
        </p:nvSpPr>
        <p:spPr>
          <a:xfrm>
            <a:off x="6755370" y="1802752"/>
            <a:ext cx="5026434" cy="2533426"/>
          </a:xfrm>
          <a:custGeom>
            <a:avLst/>
            <a:gdLst>
              <a:gd name="connsiteX0" fmla="*/ 0 w 7911197"/>
              <a:gd name="connsiteY0" fmla="*/ 0 h 3431808"/>
              <a:gd name="connsiteX1" fmla="*/ 7911197 w 7911197"/>
              <a:gd name="connsiteY1" fmla="*/ 0 h 3431808"/>
              <a:gd name="connsiteX2" fmla="*/ 7911197 w 7911197"/>
              <a:gd name="connsiteY2" fmla="*/ 3431808 h 3431808"/>
              <a:gd name="connsiteX3" fmla="*/ 0 w 7911197"/>
              <a:gd name="connsiteY3" fmla="*/ 3431808 h 3431808"/>
              <a:gd name="connsiteX4" fmla="*/ 0 w 7911197"/>
              <a:gd name="connsiteY4" fmla="*/ 0 h 3431808"/>
              <a:gd name="connsiteX0" fmla="*/ 7911197 w 8002637"/>
              <a:gd name="connsiteY0" fmla="*/ 0 h 3431808"/>
              <a:gd name="connsiteX1" fmla="*/ 7911197 w 8002637"/>
              <a:gd name="connsiteY1" fmla="*/ 3431808 h 3431808"/>
              <a:gd name="connsiteX2" fmla="*/ 0 w 8002637"/>
              <a:gd name="connsiteY2" fmla="*/ 3431808 h 3431808"/>
              <a:gd name="connsiteX3" fmla="*/ 0 w 8002637"/>
              <a:gd name="connsiteY3" fmla="*/ 0 h 3431808"/>
              <a:gd name="connsiteX4" fmla="*/ 8002637 w 8002637"/>
              <a:gd name="connsiteY4" fmla="*/ 91440 h 3431808"/>
              <a:gd name="connsiteX0" fmla="*/ 7911197 w 7911197"/>
              <a:gd name="connsiteY0" fmla="*/ 0 h 3431808"/>
              <a:gd name="connsiteX1" fmla="*/ 7911197 w 7911197"/>
              <a:gd name="connsiteY1" fmla="*/ 3431808 h 3431808"/>
              <a:gd name="connsiteX2" fmla="*/ 0 w 7911197"/>
              <a:gd name="connsiteY2" fmla="*/ 3431808 h 3431808"/>
              <a:gd name="connsiteX3" fmla="*/ 0 w 7911197"/>
              <a:gd name="connsiteY3" fmla="*/ 0 h 3431808"/>
              <a:gd name="connsiteX0" fmla="*/ 7911197 w 7911197"/>
              <a:gd name="connsiteY0" fmla="*/ 3431808 h 3431808"/>
              <a:gd name="connsiteX1" fmla="*/ 0 w 7911197"/>
              <a:gd name="connsiteY1" fmla="*/ 3431808 h 3431808"/>
              <a:gd name="connsiteX2" fmla="*/ 0 w 7911197"/>
              <a:gd name="connsiteY2" fmla="*/ 0 h 3431808"/>
            </a:gdLst>
            <a:ahLst/>
            <a:cxnLst>
              <a:cxn ang="0">
                <a:pos x="connsiteX0" y="connsiteY0"/>
              </a:cxn>
              <a:cxn ang="0">
                <a:pos x="connsiteX1" y="connsiteY1"/>
              </a:cxn>
              <a:cxn ang="0">
                <a:pos x="connsiteX2" y="connsiteY2"/>
              </a:cxn>
            </a:cxnLst>
            <a:rect l="l" t="t" r="r" b="b"/>
            <a:pathLst>
              <a:path w="7911197" h="3431808">
                <a:moveTo>
                  <a:pt x="7911197" y="3431808"/>
                </a:moveTo>
                <a:lnTo>
                  <a:pt x="0" y="3431808"/>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5" name="Grafik 184">
            <a:extLst>
              <a:ext uri="{FF2B5EF4-FFF2-40B4-BE49-F238E27FC236}">
                <a16:creationId xmlns:a16="http://schemas.microsoft.com/office/drawing/2014/main" id="{C841DF83-562E-1F47-9ADE-2673A27713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00556" y="1895610"/>
            <a:ext cx="4765852" cy="2275310"/>
          </a:xfrm>
          <a:prstGeom prst="rect">
            <a:avLst/>
          </a:prstGeom>
        </p:spPr>
      </p:pic>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PFS rates were based on the IWCLL 2008 criteria in patients with R/R CLL. Patients were censored at the time when any subsequent anticancer therapies were received. </a:t>
            </a:r>
            <a:r>
              <a:rPr lang="en-US" baseline="30000">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Hazard ratio was based on stratified Cox proportional hazard s model, stratified by randomization stratification factors as recorded in an in an interactive voice/web response system. </a:t>
            </a:r>
            <a:r>
              <a:rPr lang="en-US" baseline="30000">
                <a:latin typeface="Arial" panose="020B0604020202020204" pitchFamily="34" charset="0"/>
                <a:cs typeface="Arial" panose="020B0604020202020204" pitchFamily="34" charset="0"/>
              </a:rPr>
              <a:t>b</a:t>
            </a:r>
            <a:r>
              <a:rPr lang="en-US">
                <a:latin typeface="Arial" panose="020B0604020202020204" pitchFamily="34" charset="0"/>
                <a:cs typeface="Arial" panose="020B0604020202020204" pitchFamily="34" charset="0"/>
              </a:rPr>
              <a:t>Relapse was based on modified log-rank, stratified by randomization stratification factors as recorded in an in an interactive voice/web response system. </a:t>
            </a:r>
            <a:r>
              <a:rPr lang="en-US" baseline="30000">
                <a:latin typeface="Arial" panose="020B0604020202020204" pitchFamily="34" charset="0"/>
                <a:cs typeface="Arial" panose="020B0604020202020204" pitchFamily="34" charset="0"/>
              </a:rPr>
              <a:t>c</a:t>
            </a:r>
            <a:r>
              <a:rPr lang="en-US">
                <a:latin typeface="Arial" panose="020B0604020202020204" pitchFamily="34" charset="0"/>
                <a:cs typeface="Arial" panose="020B0604020202020204" pitchFamily="34" charset="0"/>
              </a:rPr>
              <a:t>Hazard ratios were based on standardized Cox proportional hazards model.</a:t>
            </a:r>
          </a:p>
          <a:p>
            <a:r>
              <a:rPr lang="en-US">
                <a:latin typeface="Arial" panose="020B0604020202020204" pitchFamily="34" charset="0"/>
                <a:cs typeface="Arial" panose="020B0604020202020204" pitchFamily="34" charset="0"/>
              </a:rPr>
              <a:t>BR, bendamustine + rituximab; HR, hazard ratio; IdR, idelasib + rituximab; NR, not reached; PFS, progression-free survival.</a:t>
            </a:r>
          </a:p>
          <a:p>
            <a:r>
              <a:rPr lang="en-US" b="1">
                <a:latin typeface="Arial" panose="020B0604020202020204" pitchFamily="34" charset="0"/>
                <a:cs typeface="Arial" panose="020B0604020202020204" pitchFamily="34" charset="0"/>
              </a:rPr>
              <a:t>Jurczak, W. Abstract 393 presented at ASH 2021.</a:t>
            </a:r>
            <a:endParaRPr lang="en-US">
              <a:latin typeface="Arial" panose="020B0604020202020204" pitchFamily="34" charset="0"/>
              <a:cs typeface="Arial" panose="020B0604020202020204" pitchFamily="34" charset="0"/>
            </a:endParaRPr>
          </a:p>
        </p:txBody>
      </p:sp>
      <p:sp>
        <p:nvSpPr>
          <p:cNvPr id="5" name="object 5"/>
          <p:cNvSpPr txBox="1">
            <a:spLocks noGrp="1"/>
          </p:cNvSpPr>
          <p:nvPr>
            <p:ph type="title"/>
          </p:nvPr>
        </p:nvSpPr>
        <p:spPr/>
        <p:txBody>
          <a:bodyPr/>
          <a:lstStyle/>
          <a:p>
            <a:r>
              <a:rPr lang="en-GB"/>
              <a:t>Investigator-assessed PFS</a:t>
            </a:r>
          </a:p>
        </p:txBody>
      </p:sp>
      <p:sp>
        <p:nvSpPr>
          <p:cNvPr id="3" name="Textplatzhalter 2">
            <a:extLst>
              <a:ext uri="{FF2B5EF4-FFF2-40B4-BE49-F238E27FC236}">
                <a16:creationId xmlns:a16="http://schemas.microsoft.com/office/drawing/2014/main" id="{D624689C-EEF7-034C-BDFC-8A41E94ACB9B}"/>
              </a:ext>
            </a:extLst>
          </p:cNvPr>
          <p:cNvSpPr>
            <a:spLocks noGrp="1"/>
          </p:cNvSpPr>
          <p:nvPr>
            <p:ph type="body" sz="quarter" idx="12"/>
          </p:nvPr>
        </p:nvSpPr>
        <p:spPr/>
        <p:txBody>
          <a:bodyPr/>
          <a:lstStyle/>
          <a:p>
            <a:r>
              <a:rPr lang="de-DE" err="1"/>
              <a:t>Acalabrutinib</a:t>
            </a:r>
            <a:r>
              <a:rPr lang="de-DE"/>
              <a:t> </a:t>
            </a:r>
            <a:r>
              <a:rPr lang="de-DE" err="1"/>
              <a:t>vs</a:t>
            </a:r>
            <a:r>
              <a:rPr lang="de-DE"/>
              <a:t> </a:t>
            </a:r>
            <a:r>
              <a:rPr lang="de-DE" err="1"/>
              <a:t>IdR</a:t>
            </a:r>
            <a:r>
              <a:rPr lang="de-DE"/>
              <a:t>/BR</a:t>
            </a:r>
          </a:p>
        </p:txBody>
      </p:sp>
      <p:sp>
        <p:nvSpPr>
          <p:cNvPr id="4" name="Textplatzhalter 3">
            <a:extLst>
              <a:ext uri="{FF2B5EF4-FFF2-40B4-BE49-F238E27FC236}">
                <a16:creationId xmlns:a16="http://schemas.microsoft.com/office/drawing/2014/main" id="{CCECB693-ED79-B64C-AAEE-06E95F8F1F74}"/>
              </a:ext>
            </a:extLst>
          </p:cNvPr>
          <p:cNvSpPr>
            <a:spLocks noGrp="1"/>
          </p:cNvSpPr>
          <p:nvPr>
            <p:ph type="body" sz="quarter" idx="13"/>
          </p:nvPr>
        </p:nvSpPr>
        <p:spPr/>
        <p:txBody>
          <a:bodyPr/>
          <a:lstStyle/>
          <a:p>
            <a:r>
              <a:rPr lang="de-DE" err="1"/>
              <a:t>Acalabrutinib</a:t>
            </a:r>
            <a:r>
              <a:rPr lang="de-DE"/>
              <a:t> </a:t>
            </a:r>
            <a:r>
              <a:rPr lang="de-DE" err="1"/>
              <a:t>vs</a:t>
            </a:r>
            <a:r>
              <a:rPr lang="de-DE"/>
              <a:t> </a:t>
            </a:r>
            <a:r>
              <a:rPr lang="de-DE" err="1"/>
              <a:t>IdR</a:t>
            </a:r>
            <a:r>
              <a:rPr lang="de-DE"/>
              <a:t> </a:t>
            </a:r>
            <a:r>
              <a:rPr lang="de-DE" err="1"/>
              <a:t>or</a:t>
            </a:r>
            <a:r>
              <a:rPr lang="de-DE"/>
              <a:t> BR</a:t>
            </a:r>
          </a:p>
        </p:txBody>
      </p:sp>
      <p:sp>
        <p:nvSpPr>
          <p:cNvPr id="12" name="TextBox 11">
            <a:extLst>
              <a:ext uri="{FF2B5EF4-FFF2-40B4-BE49-F238E27FC236}">
                <a16:creationId xmlns:a16="http://schemas.microsoft.com/office/drawing/2014/main" id="{8DFA9D4C-CE38-44F6-8DDC-601A731CA733}"/>
              </a:ext>
            </a:extLst>
          </p:cNvPr>
          <p:cNvSpPr txBox="1"/>
          <p:nvPr/>
        </p:nvSpPr>
        <p:spPr>
          <a:xfrm>
            <a:off x="419777" y="5207171"/>
            <a:ext cx="11364236" cy="553998"/>
          </a:xfrm>
          <a:prstGeom prst="rect">
            <a:avLst/>
          </a:prstGeom>
          <a:noFill/>
        </p:spPr>
        <p:txBody>
          <a:bodyPr wrap="square" lIns="0" tIns="0" rIns="0" bIns="0" rtlCol="0" anchor="t">
            <a:spAutoFit/>
          </a:bodyPr>
          <a:lstStyle/>
          <a:p>
            <a:pPr marL="285750" indent="-285750">
              <a:buClr>
                <a:schemeClr val="bg2"/>
              </a:buClr>
              <a:buFont typeface="Arial" panose="020B0604020202020204" pitchFamily="34" charset="0"/>
              <a:buChar char="•"/>
            </a:pPr>
            <a:r>
              <a:rPr lang="en-US" sz="1200"/>
              <a:t>Median time on study was 36.0 (acalabrutinib) and 35.2 months (IdR/BR)</a:t>
            </a:r>
          </a:p>
          <a:p>
            <a:pPr marL="285750" indent="-285750">
              <a:buClr>
                <a:schemeClr val="bg2"/>
              </a:buClr>
              <a:buFont typeface="Arial" panose="020B0604020202020204" pitchFamily="34" charset="0"/>
              <a:buChar char="•"/>
            </a:pPr>
            <a:r>
              <a:rPr lang="en-US" sz="1200" b="1"/>
              <a:t>Acalabrutinib significantly prolonged PFS vs IdR/BR, with median PFS not reached (estimated median 36-month PFS 63% vs 21% respectively)</a:t>
            </a:r>
            <a:endParaRPr lang="en-US" sz="1200" b="1">
              <a:cs typeface="Arial"/>
            </a:endParaRPr>
          </a:p>
          <a:p>
            <a:pPr marL="285750" indent="-285750">
              <a:buClr>
                <a:schemeClr val="bg2"/>
              </a:buClr>
              <a:buFont typeface="Arial" panose="020B0604020202020204" pitchFamily="34" charset="0"/>
              <a:buChar char="•"/>
            </a:pPr>
            <a:r>
              <a:rPr lang="en-US" sz="1200"/>
              <a:t>Similar findings for acalabrutinib vs IdR and BR separately</a:t>
            </a:r>
            <a:endParaRPr lang="en-US" sz="1200">
              <a:cs typeface="Arial"/>
            </a:endParaRPr>
          </a:p>
        </p:txBody>
      </p:sp>
      <p:cxnSp>
        <p:nvCxnSpPr>
          <p:cNvPr id="201" name="Gerader Verbinder 200">
            <a:extLst>
              <a:ext uri="{FF2B5EF4-FFF2-40B4-BE49-F238E27FC236}">
                <a16:creationId xmlns:a16="http://schemas.microsoft.com/office/drawing/2014/main" id="{3D1F437F-CBDF-4069-9F21-B48239222BE6}"/>
              </a:ext>
            </a:extLst>
          </p:cNvPr>
          <p:cNvCxnSpPr>
            <a:cxnSpLocks/>
          </p:cNvCxnSpPr>
          <p:nvPr/>
        </p:nvCxnSpPr>
        <p:spPr>
          <a:xfrm flipH="1" flipV="1">
            <a:off x="10871926" y="1802752"/>
            <a:ext cx="0" cy="252982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7" name="Textfeld 96">
            <a:extLst>
              <a:ext uri="{FF2B5EF4-FFF2-40B4-BE49-F238E27FC236}">
                <a16:creationId xmlns:a16="http://schemas.microsoft.com/office/drawing/2014/main" id="{E0B5D1B7-EE3D-40D6-9BDE-8EAA366C3F7B}"/>
              </a:ext>
            </a:extLst>
          </p:cNvPr>
          <p:cNvSpPr txBox="1"/>
          <p:nvPr/>
        </p:nvSpPr>
        <p:spPr>
          <a:xfrm>
            <a:off x="6300294" y="1761129"/>
            <a:ext cx="439544" cy="276999"/>
          </a:xfrm>
          <a:prstGeom prst="rect">
            <a:avLst/>
          </a:prstGeom>
          <a:noFill/>
        </p:spPr>
        <p:txBody>
          <a:bodyPr wrap="none" rtlCol="0">
            <a:spAutoFit/>
          </a:bodyPr>
          <a:lstStyle/>
          <a:p>
            <a:pPr algn="r"/>
            <a:r>
              <a:rPr lang="de-DE" sz="1200"/>
              <a:t>100</a:t>
            </a:r>
          </a:p>
        </p:txBody>
      </p:sp>
      <p:cxnSp>
        <p:nvCxnSpPr>
          <p:cNvPr id="21" name="Gerader Verbinder 20">
            <a:extLst>
              <a:ext uri="{FF2B5EF4-FFF2-40B4-BE49-F238E27FC236}">
                <a16:creationId xmlns:a16="http://schemas.microsoft.com/office/drawing/2014/main" id="{BF65E74D-A9BA-404D-8A1B-B8C00D67EA16}"/>
              </a:ext>
            </a:extLst>
          </p:cNvPr>
          <p:cNvCxnSpPr/>
          <p:nvPr/>
        </p:nvCxnSpPr>
        <p:spPr>
          <a:xfrm flipH="1">
            <a:off x="6677927" y="3807212"/>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E92092AE-FEE5-4D84-8AD1-9739FF1A3ADE}"/>
              </a:ext>
            </a:extLst>
          </p:cNvPr>
          <p:cNvCxnSpPr/>
          <p:nvPr/>
        </p:nvCxnSpPr>
        <p:spPr>
          <a:xfrm flipH="1">
            <a:off x="6677927" y="4289075"/>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3D356A61-F8EA-44E9-9A3B-1ECB312151E2}"/>
              </a:ext>
            </a:extLst>
          </p:cNvPr>
          <p:cNvCxnSpPr/>
          <p:nvPr/>
        </p:nvCxnSpPr>
        <p:spPr>
          <a:xfrm flipH="1">
            <a:off x="6677927" y="332878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B697C22D-7D7B-4746-B184-661EE6E91FE1}"/>
              </a:ext>
            </a:extLst>
          </p:cNvPr>
          <p:cNvCxnSpPr/>
          <p:nvPr/>
        </p:nvCxnSpPr>
        <p:spPr>
          <a:xfrm flipH="1">
            <a:off x="6677927" y="2852650"/>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E6D6982B-CC91-4C46-98BF-EF13F61AD712}"/>
              </a:ext>
            </a:extLst>
          </p:cNvPr>
          <p:cNvCxnSpPr/>
          <p:nvPr/>
        </p:nvCxnSpPr>
        <p:spPr>
          <a:xfrm flipH="1">
            <a:off x="6677927" y="2379388"/>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81CAD328-12A4-4004-87FA-605A5DF0F0E8}"/>
              </a:ext>
            </a:extLst>
          </p:cNvPr>
          <p:cNvCxnSpPr/>
          <p:nvPr/>
        </p:nvCxnSpPr>
        <p:spPr>
          <a:xfrm flipH="1">
            <a:off x="6677927" y="1903258"/>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75FD5B20-5708-4F6C-BEFA-524BB00851BD}"/>
              </a:ext>
            </a:extLst>
          </p:cNvPr>
          <p:cNvCxnSpPr>
            <a:cxnSpLocks/>
          </p:cNvCxnSpPr>
          <p:nvPr/>
        </p:nvCxnSpPr>
        <p:spPr>
          <a:xfrm rot="5400000" flipH="1">
            <a:off x="6798394"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6975890D-12B1-4EA5-8963-857A3E8692B9}"/>
              </a:ext>
            </a:extLst>
          </p:cNvPr>
          <p:cNvCxnSpPr>
            <a:cxnSpLocks/>
          </p:cNvCxnSpPr>
          <p:nvPr/>
        </p:nvCxnSpPr>
        <p:spPr>
          <a:xfrm rot="5400000" flipH="1">
            <a:off x="6904519" y="4374167"/>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19C4C60-6C46-40F9-AC67-86493A9B60F0}"/>
              </a:ext>
            </a:extLst>
          </p:cNvPr>
          <p:cNvCxnSpPr>
            <a:cxnSpLocks/>
          </p:cNvCxnSpPr>
          <p:nvPr/>
        </p:nvCxnSpPr>
        <p:spPr>
          <a:xfrm rot="5400000" flipH="1">
            <a:off x="7019248"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E5D2595E-1309-4DF3-9147-039049DA7F5C}"/>
              </a:ext>
            </a:extLst>
          </p:cNvPr>
          <p:cNvCxnSpPr>
            <a:cxnSpLocks/>
          </p:cNvCxnSpPr>
          <p:nvPr/>
        </p:nvCxnSpPr>
        <p:spPr>
          <a:xfrm rot="5400000" flipH="1">
            <a:off x="7133977"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126D6659-7895-4BDC-AA22-450B3978A6BD}"/>
              </a:ext>
            </a:extLst>
          </p:cNvPr>
          <p:cNvCxnSpPr>
            <a:cxnSpLocks/>
          </p:cNvCxnSpPr>
          <p:nvPr/>
        </p:nvCxnSpPr>
        <p:spPr>
          <a:xfrm rot="5400000" flipH="1">
            <a:off x="7248709"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384D15D7-06A9-4B78-8342-DED57401A558}"/>
              </a:ext>
            </a:extLst>
          </p:cNvPr>
          <p:cNvCxnSpPr>
            <a:cxnSpLocks/>
          </p:cNvCxnSpPr>
          <p:nvPr/>
        </p:nvCxnSpPr>
        <p:spPr>
          <a:xfrm rot="5400000" flipH="1">
            <a:off x="7360570"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18C4EF45-0EE6-4151-89ED-F521ABCEB16A}"/>
              </a:ext>
            </a:extLst>
          </p:cNvPr>
          <p:cNvCxnSpPr>
            <a:cxnSpLocks/>
          </p:cNvCxnSpPr>
          <p:nvPr/>
        </p:nvCxnSpPr>
        <p:spPr>
          <a:xfrm rot="5400000" flipH="1">
            <a:off x="7472434"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F85B176D-65A9-4DA0-8721-B52B0F3D2F1D}"/>
              </a:ext>
            </a:extLst>
          </p:cNvPr>
          <p:cNvCxnSpPr>
            <a:cxnSpLocks/>
          </p:cNvCxnSpPr>
          <p:nvPr/>
        </p:nvCxnSpPr>
        <p:spPr>
          <a:xfrm rot="5400000" flipH="1">
            <a:off x="7583527"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FA287485-51F0-431E-86E0-C252A2808023}"/>
              </a:ext>
            </a:extLst>
          </p:cNvPr>
          <p:cNvCxnSpPr>
            <a:cxnSpLocks/>
          </p:cNvCxnSpPr>
          <p:nvPr/>
        </p:nvCxnSpPr>
        <p:spPr>
          <a:xfrm rot="5400000" flipH="1">
            <a:off x="7695389"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842863BD-7F2D-4FCB-8169-CC06B69FC61C}"/>
              </a:ext>
            </a:extLst>
          </p:cNvPr>
          <p:cNvCxnSpPr>
            <a:cxnSpLocks/>
          </p:cNvCxnSpPr>
          <p:nvPr/>
        </p:nvCxnSpPr>
        <p:spPr>
          <a:xfrm rot="5400000" flipH="1">
            <a:off x="7812989"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746FFB46-70CD-44E7-84C4-87BC5D53FF54}"/>
              </a:ext>
            </a:extLst>
          </p:cNvPr>
          <p:cNvCxnSpPr>
            <a:cxnSpLocks/>
          </p:cNvCxnSpPr>
          <p:nvPr/>
        </p:nvCxnSpPr>
        <p:spPr>
          <a:xfrm rot="5400000" flipH="1">
            <a:off x="7927718"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14BCD943-C061-4619-9F1B-BE91FC2DD23F}"/>
              </a:ext>
            </a:extLst>
          </p:cNvPr>
          <p:cNvCxnSpPr>
            <a:cxnSpLocks/>
          </p:cNvCxnSpPr>
          <p:nvPr/>
        </p:nvCxnSpPr>
        <p:spPr>
          <a:xfrm rot="5400000" flipH="1">
            <a:off x="8036713"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DBA5E3F5-234D-46F0-831E-D81D078A8697}"/>
              </a:ext>
            </a:extLst>
          </p:cNvPr>
          <p:cNvCxnSpPr>
            <a:cxnSpLocks/>
          </p:cNvCxnSpPr>
          <p:nvPr/>
        </p:nvCxnSpPr>
        <p:spPr>
          <a:xfrm rot="5400000" flipH="1">
            <a:off x="8145705"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D091DB83-FDAE-4C8F-BC81-0FAD362092FA}"/>
              </a:ext>
            </a:extLst>
          </p:cNvPr>
          <p:cNvCxnSpPr>
            <a:cxnSpLocks/>
          </p:cNvCxnSpPr>
          <p:nvPr/>
        </p:nvCxnSpPr>
        <p:spPr>
          <a:xfrm rot="5400000" flipH="1">
            <a:off x="8254485"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AB71D526-1E56-4F68-B22E-4137A59397CB}"/>
              </a:ext>
            </a:extLst>
          </p:cNvPr>
          <p:cNvCxnSpPr>
            <a:cxnSpLocks/>
          </p:cNvCxnSpPr>
          <p:nvPr/>
        </p:nvCxnSpPr>
        <p:spPr>
          <a:xfrm rot="5400000" flipH="1">
            <a:off x="8372082"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584DDAF3-A37E-4E6B-BAE1-3AD2C44E5C98}"/>
              </a:ext>
            </a:extLst>
          </p:cNvPr>
          <p:cNvCxnSpPr>
            <a:cxnSpLocks/>
          </p:cNvCxnSpPr>
          <p:nvPr/>
        </p:nvCxnSpPr>
        <p:spPr>
          <a:xfrm rot="5400000" flipH="1">
            <a:off x="8478205"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F3E791F6-56F5-4A7F-BE77-E46E8B77BE35}"/>
              </a:ext>
            </a:extLst>
          </p:cNvPr>
          <p:cNvCxnSpPr>
            <a:cxnSpLocks/>
          </p:cNvCxnSpPr>
          <p:nvPr/>
        </p:nvCxnSpPr>
        <p:spPr>
          <a:xfrm rot="5400000" flipH="1">
            <a:off x="8595804"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A398F7CD-9906-4EC5-A440-31967525C616}"/>
              </a:ext>
            </a:extLst>
          </p:cNvPr>
          <p:cNvCxnSpPr>
            <a:cxnSpLocks/>
          </p:cNvCxnSpPr>
          <p:nvPr/>
        </p:nvCxnSpPr>
        <p:spPr>
          <a:xfrm rot="5400000" flipH="1">
            <a:off x="8704799"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87CA76AC-0AA9-4226-95D7-F2816435FA27}"/>
              </a:ext>
            </a:extLst>
          </p:cNvPr>
          <p:cNvCxnSpPr>
            <a:cxnSpLocks/>
          </p:cNvCxnSpPr>
          <p:nvPr/>
        </p:nvCxnSpPr>
        <p:spPr>
          <a:xfrm rot="5400000" flipH="1">
            <a:off x="8816662"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1F92A4BB-D82C-4043-98FB-FA67C7B5E68D}"/>
              </a:ext>
            </a:extLst>
          </p:cNvPr>
          <p:cNvCxnSpPr>
            <a:cxnSpLocks/>
          </p:cNvCxnSpPr>
          <p:nvPr/>
        </p:nvCxnSpPr>
        <p:spPr>
          <a:xfrm rot="5400000" flipH="1">
            <a:off x="8928524"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A36EBD9D-F97D-4928-A2ED-82E5EE4C6D4E}"/>
              </a:ext>
            </a:extLst>
          </p:cNvPr>
          <p:cNvCxnSpPr>
            <a:cxnSpLocks/>
          </p:cNvCxnSpPr>
          <p:nvPr/>
        </p:nvCxnSpPr>
        <p:spPr>
          <a:xfrm rot="5400000" flipH="1">
            <a:off x="9043254"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C6F999BA-4BFB-440D-AD0B-91BF35AEF2FF}"/>
              </a:ext>
            </a:extLst>
          </p:cNvPr>
          <p:cNvCxnSpPr>
            <a:cxnSpLocks/>
          </p:cNvCxnSpPr>
          <p:nvPr/>
        </p:nvCxnSpPr>
        <p:spPr>
          <a:xfrm rot="5400000" flipH="1">
            <a:off x="9150108"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0343A18-F4D9-42CF-9A15-F4068483FC14}"/>
              </a:ext>
            </a:extLst>
          </p:cNvPr>
          <p:cNvCxnSpPr>
            <a:cxnSpLocks/>
          </p:cNvCxnSpPr>
          <p:nvPr/>
        </p:nvCxnSpPr>
        <p:spPr>
          <a:xfrm rot="5400000" flipH="1">
            <a:off x="9264836"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C60C8F68-5CF7-48B2-8B23-9FE1EC83B03B}"/>
              </a:ext>
            </a:extLst>
          </p:cNvPr>
          <p:cNvCxnSpPr>
            <a:cxnSpLocks/>
          </p:cNvCxnSpPr>
          <p:nvPr/>
        </p:nvCxnSpPr>
        <p:spPr>
          <a:xfrm rot="5400000" flipH="1">
            <a:off x="9379565"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1D9BCFBB-2E38-40FD-BF6E-77FD588CA87F}"/>
              </a:ext>
            </a:extLst>
          </p:cNvPr>
          <p:cNvCxnSpPr>
            <a:cxnSpLocks/>
          </p:cNvCxnSpPr>
          <p:nvPr/>
        </p:nvCxnSpPr>
        <p:spPr>
          <a:xfrm rot="5400000" flipH="1">
            <a:off x="9488558"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D04FB541-0076-4B09-9F4C-DB4E1484AA9F}"/>
              </a:ext>
            </a:extLst>
          </p:cNvPr>
          <p:cNvCxnSpPr>
            <a:cxnSpLocks/>
          </p:cNvCxnSpPr>
          <p:nvPr/>
        </p:nvCxnSpPr>
        <p:spPr>
          <a:xfrm rot="5400000" flipH="1">
            <a:off x="9600422"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08CA2B4C-DEF4-49DC-AD40-F2FFF65F1904}"/>
              </a:ext>
            </a:extLst>
          </p:cNvPr>
          <p:cNvCxnSpPr>
            <a:cxnSpLocks/>
          </p:cNvCxnSpPr>
          <p:nvPr/>
        </p:nvCxnSpPr>
        <p:spPr>
          <a:xfrm rot="5400000" flipH="1">
            <a:off x="9718022"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75263011-8797-4AB0-A6FA-71A282A1427F}"/>
              </a:ext>
            </a:extLst>
          </p:cNvPr>
          <p:cNvCxnSpPr>
            <a:cxnSpLocks/>
          </p:cNvCxnSpPr>
          <p:nvPr/>
        </p:nvCxnSpPr>
        <p:spPr>
          <a:xfrm rot="5400000" flipH="1">
            <a:off x="9829882"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3C29C5B0-C8E5-4B21-B404-2679DE89691D}"/>
              </a:ext>
            </a:extLst>
          </p:cNvPr>
          <p:cNvCxnSpPr>
            <a:cxnSpLocks/>
          </p:cNvCxnSpPr>
          <p:nvPr/>
        </p:nvCxnSpPr>
        <p:spPr>
          <a:xfrm rot="5400000" flipH="1">
            <a:off x="9941742"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FA2B581D-20C5-4674-8EDA-80793139C66D}"/>
              </a:ext>
            </a:extLst>
          </p:cNvPr>
          <p:cNvCxnSpPr>
            <a:cxnSpLocks/>
          </p:cNvCxnSpPr>
          <p:nvPr/>
        </p:nvCxnSpPr>
        <p:spPr>
          <a:xfrm rot="5400000" flipH="1">
            <a:off x="10053604"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B4902BF7-E1EB-43EA-9572-1F66E2EF8A2F}"/>
              </a:ext>
            </a:extLst>
          </p:cNvPr>
          <p:cNvCxnSpPr>
            <a:cxnSpLocks/>
          </p:cNvCxnSpPr>
          <p:nvPr/>
        </p:nvCxnSpPr>
        <p:spPr>
          <a:xfrm rot="5400000" flipH="1">
            <a:off x="10159728"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B1EE3C37-AF42-4498-BE29-6C8E7E8FDBE7}"/>
              </a:ext>
            </a:extLst>
          </p:cNvPr>
          <p:cNvCxnSpPr>
            <a:cxnSpLocks/>
          </p:cNvCxnSpPr>
          <p:nvPr/>
        </p:nvCxnSpPr>
        <p:spPr>
          <a:xfrm rot="5400000" flipH="1">
            <a:off x="10274458"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EFCE67ED-6231-4089-9DFA-EF768B940BB6}"/>
              </a:ext>
            </a:extLst>
          </p:cNvPr>
          <p:cNvCxnSpPr>
            <a:cxnSpLocks/>
          </p:cNvCxnSpPr>
          <p:nvPr/>
        </p:nvCxnSpPr>
        <p:spPr>
          <a:xfrm rot="5400000" flipH="1">
            <a:off x="10392055"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32DCAF4A-82AE-45B3-88FF-0DA7A046EFC1}"/>
              </a:ext>
            </a:extLst>
          </p:cNvPr>
          <p:cNvCxnSpPr>
            <a:cxnSpLocks/>
          </p:cNvCxnSpPr>
          <p:nvPr/>
        </p:nvCxnSpPr>
        <p:spPr>
          <a:xfrm rot="5400000" flipH="1">
            <a:off x="10506783"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2E2F9569-6FD7-4A52-BE00-152EBBB9F70A}"/>
              </a:ext>
            </a:extLst>
          </p:cNvPr>
          <p:cNvCxnSpPr>
            <a:cxnSpLocks/>
          </p:cNvCxnSpPr>
          <p:nvPr/>
        </p:nvCxnSpPr>
        <p:spPr>
          <a:xfrm rot="5400000" flipH="1">
            <a:off x="10615775" y="4371299"/>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C63D1B74-ED7E-4490-AE59-B838C36DF6D9}"/>
              </a:ext>
            </a:extLst>
          </p:cNvPr>
          <p:cNvCxnSpPr>
            <a:cxnSpLocks/>
          </p:cNvCxnSpPr>
          <p:nvPr/>
        </p:nvCxnSpPr>
        <p:spPr>
          <a:xfrm rot="5400000" flipH="1">
            <a:off x="10727636"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CA2EE273-9DD7-4DAB-BCEF-7AD7C7A286B0}"/>
              </a:ext>
            </a:extLst>
          </p:cNvPr>
          <p:cNvCxnSpPr>
            <a:cxnSpLocks/>
          </p:cNvCxnSpPr>
          <p:nvPr/>
        </p:nvCxnSpPr>
        <p:spPr>
          <a:xfrm rot="5400000" flipH="1">
            <a:off x="10833760" y="4371299"/>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A7A40339-3306-4923-9D3D-62FFB431D753}"/>
              </a:ext>
            </a:extLst>
          </p:cNvPr>
          <p:cNvCxnSpPr>
            <a:cxnSpLocks/>
          </p:cNvCxnSpPr>
          <p:nvPr/>
        </p:nvCxnSpPr>
        <p:spPr>
          <a:xfrm rot="5400000" flipH="1">
            <a:off x="10942754" y="437177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0A989E41-9009-4D2E-8178-D16CE733E2E5}"/>
              </a:ext>
            </a:extLst>
          </p:cNvPr>
          <p:cNvCxnSpPr>
            <a:cxnSpLocks/>
          </p:cNvCxnSpPr>
          <p:nvPr/>
        </p:nvCxnSpPr>
        <p:spPr>
          <a:xfrm rot="5400000" flipH="1">
            <a:off x="11054615" y="4371299"/>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13A248B7-0D5E-4D04-AB94-F418FC6FF6B4}"/>
              </a:ext>
            </a:extLst>
          </p:cNvPr>
          <p:cNvCxnSpPr>
            <a:cxnSpLocks/>
          </p:cNvCxnSpPr>
          <p:nvPr/>
        </p:nvCxnSpPr>
        <p:spPr>
          <a:xfrm rot="5400000" flipH="1">
            <a:off x="11177951" y="4371299"/>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DB6A8739-B836-4925-87D9-DBB9B1DDF4D6}"/>
              </a:ext>
            </a:extLst>
          </p:cNvPr>
          <p:cNvCxnSpPr>
            <a:cxnSpLocks/>
          </p:cNvCxnSpPr>
          <p:nvPr/>
        </p:nvCxnSpPr>
        <p:spPr>
          <a:xfrm rot="5400000" flipH="1">
            <a:off x="11281208" y="4371299"/>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5A0D01DE-FD0D-49A6-8A4C-741ED7593328}"/>
              </a:ext>
            </a:extLst>
          </p:cNvPr>
          <p:cNvCxnSpPr>
            <a:cxnSpLocks/>
          </p:cNvCxnSpPr>
          <p:nvPr/>
        </p:nvCxnSpPr>
        <p:spPr>
          <a:xfrm rot="5400000" flipH="1">
            <a:off x="11398805" y="4371299"/>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5D4E140F-FE75-4E51-BABE-99FC3329064D}"/>
              </a:ext>
            </a:extLst>
          </p:cNvPr>
          <p:cNvCxnSpPr>
            <a:cxnSpLocks/>
          </p:cNvCxnSpPr>
          <p:nvPr/>
        </p:nvCxnSpPr>
        <p:spPr>
          <a:xfrm rot="5400000" flipH="1">
            <a:off x="11507799" y="4371299"/>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feld 91">
            <a:extLst>
              <a:ext uri="{FF2B5EF4-FFF2-40B4-BE49-F238E27FC236}">
                <a16:creationId xmlns:a16="http://schemas.microsoft.com/office/drawing/2014/main" id="{54FE0D34-6DB9-4685-940C-3EA6990CBFF7}"/>
              </a:ext>
            </a:extLst>
          </p:cNvPr>
          <p:cNvSpPr txBox="1"/>
          <p:nvPr/>
        </p:nvSpPr>
        <p:spPr>
          <a:xfrm>
            <a:off x="6470250" y="4149492"/>
            <a:ext cx="269626" cy="276999"/>
          </a:xfrm>
          <a:prstGeom prst="rect">
            <a:avLst/>
          </a:prstGeom>
          <a:noFill/>
        </p:spPr>
        <p:txBody>
          <a:bodyPr wrap="none" rtlCol="0">
            <a:spAutoFit/>
          </a:bodyPr>
          <a:lstStyle/>
          <a:p>
            <a:pPr algn="r"/>
            <a:r>
              <a:rPr lang="de-DE" sz="1200"/>
              <a:t>0</a:t>
            </a:r>
          </a:p>
        </p:txBody>
      </p:sp>
      <p:sp>
        <p:nvSpPr>
          <p:cNvPr id="93" name="Textfeld 92">
            <a:extLst>
              <a:ext uri="{FF2B5EF4-FFF2-40B4-BE49-F238E27FC236}">
                <a16:creationId xmlns:a16="http://schemas.microsoft.com/office/drawing/2014/main" id="{5AB702D8-7A58-4BCD-B087-BA4824C8002C}"/>
              </a:ext>
            </a:extLst>
          </p:cNvPr>
          <p:cNvSpPr txBox="1"/>
          <p:nvPr/>
        </p:nvSpPr>
        <p:spPr>
          <a:xfrm>
            <a:off x="6386624" y="3667521"/>
            <a:ext cx="354585" cy="276999"/>
          </a:xfrm>
          <a:prstGeom prst="rect">
            <a:avLst/>
          </a:prstGeom>
          <a:noFill/>
        </p:spPr>
        <p:txBody>
          <a:bodyPr wrap="none" rtlCol="0">
            <a:spAutoFit/>
          </a:bodyPr>
          <a:lstStyle/>
          <a:p>
            <a:pPr algn="r"/>
            <a:r>
              <a:rPr lang="de-DE" sz="1200"/>
              <a:t>20</a:t>
            </a:r>
          </a:p>
        </p:txBody>
      </p:sp>
      <p:sp>
        <p:nvSpPr>
          <p:cNvPr id="94" name="Textfeld 93">
            <a:extLst>
              <a:ext uri="{FF2B5EF4-FFF2-40B4-BE49-F238E27FC236}">
                <a16:creationId xmlns:a16="http://schemas.microsoft.com/office/drawing/2014/main" id="{87084C00-F65C-45F6-B942-8DF29449D89A}"/>
              </a:ext>
            </a:extLst>
          </p:cNvPr>
          <p:cNvSpPr txBox="1"/>
          <p:nvPr/>
        </p:nvSpPr>
        <p:spPr>
          <a:xfrm>
            <a:off x="6386624" y="3188521"/>
            <a:ext cx="354585" cy="276999"/>
          </a:xfrm>
          <a:prstGeom prst="rect">
            <a:avLst/>
          </a:prstGeom>
          <a:noFill/>
        </p:spPr>
        <p:txBody>
          <a:bodyPr wrap="none" rtlCol="0">
            <a:spAutoFit/>
          </a:bodyPr>
          <a:lstStyle/>
          <a:p>
            <a:pPr algn="r"/>
            <a:r>
              <a:rPr lang="de-DE" sz="1200"/>
              <a:t>40</a:t>
            </a:r>
          </a:p>
        </p:txBody>
      </p:sp>
      <p:sp>
        <p:nvSpPr>
          <p:cNvPr id="95" name="Textfeld 94">
            <a:extLst>
              <a:ext uri="{FF2B5EF4-FFF2-40B4-BE49-F238E27FC236}">
                <a16:creationId xmlns:a16="http://schemas.microsoft.com/office/drawing/2014/main" id="{E85BA747-4A42-4605-A4F1-B0B993644A0E}"/>
              </a:ext>
            </a:extLst>
          </p:cNvPr>
          <p:cNvSpPr txBox="1"/>
          <p:nvPr/>
        </p:nvSpPr>
        <p:spPr>
          <a:xfrm>
            <a:off x="6385291" y="2710903"/>
            <a:ext cx="354585" cy="276999"/>
          </a:xfrm>
          <a:prstGeom prst="rect">
            <a:avLst/>
          </a:prstGeom>
          <a:noFill/>
        </p:spPr>
        <p:txBody>
          <a:bodyPr wrap="none" rtlCol="0">
            <a:spAutoFit/>
          </a:bodyPr>
          <a:lstStyle/>
          <a:p>
            <a:pPr algn="r"/>
            <a:r>
              <a:rPr lang="de-DE" sz="1200"/>
              <a:t>60</a:t>
            </a:r>
          </a:p>
        </p:txBody>
      </p:sp>
      <p:sp>
        <p:nvSpPr>
          <p:cNvPr id="96" name="Textfeld 95">
            <a:extLst>
              <a:ext uri="{FF2B5EF4-FFF2-40B4-BE49-F238E27FC236}">
                <a16:creationId xmlns:a16="http://schemas.microsoft.com/office/drawing/2014/main" id="{0C606891-4AD4-4D1F-9504-1978EAA7D3F5}"/>
              </a:ext>
            </a:extLst>
          </p:cNvPr>
          <p:cNvSpPr txBox="1"/>
          <p:nvPr/>
        </p:nvSpPr>
        <p:spPr>
          <a:xfrm>
            <a:off x="6385291" y="2237258"/>
            <a:ext cx="354585" cy="276999"/>
          </a:xfrm>
          <a:prstGeom prst="rect">
            <a:avLst/>
          </a:prstGeom>
          <a:noFill/>
        </p:spPr>
        <p:txBody>
          <a:bodyPr wrap="none" rtlCol="0">
            <a:spAutoFit/>
          </a:bodyPr>
          <a:lstStyle/>
          <a:p>
            <a:pPr algn="r"/>
            <a:r>
              <a:rPr lang="de-DE" sz="1200"/>
              <a:t>80</a:t>
            </a:r>
          </a:p>
        </p:txBody>
      </p:sp>
      <p:sp>
        <p:nvSpPr>
          <p:cNvPr id="98" name="Textfeld 97">
            <a:extLst>
              <a:ext uri="{FF2B5EF4-FFF2-40B4-BE49-F238E27FC236}">
                <a16:creationId xmlns:a16="http://schemas.microsoft.com/office/drawing/2014/main" id="{FD9673AE-1875-4564-9ADD-04B11B29368E}"/>
              </a:ext>
            </a:extLst>
          </p:cNvPr>
          <p:cNvSpPr txBox="1"/>
          <p:nvPr/>
        </p:nvSpPr>
        <p:spPr>
          <a:xfrm rot="16200000">
            <a:off x="5123362" y="2949991"/>
            <a:ext cx="2380781" cy="276999"/>
          </a:xfrm>
          <a:prstGeom prst="rect">
            <a:avLst/>
          </a:prstGeom>
          <a:noFill/>
        </p:spPr>
        <p:txBody>
          <a:bodyPr wrap="none" rtlCol="0">
            <a:spAutoFit/>
          </a:bodyPr>
          <a:lstStyle/>
          <a:p>
            <a:pPr algn="ctr"/>
            <a:r>
              <a:rPr lang="de-DE" sz="1200" b="1"/>
              <a:t>Progression-Free </a:t>
            </a:r>
            <a:r>
              <a:rPr lang="de-DE" sz="1200" b="1" err="1"/>
              <a:t>Survival</a:t>
            </a:r>
            <a:r>
              <a:rPr lang="de-DE" sz="1200" b="1"/>
              <a:t> (%)</a:t>
            </a:r>
          </a:p>
        </p:txBody>
      </p:sp>
      <p:sp>
        <p:nvSpPr>
          <p:cNvPr id="99" name="Textfeld 98">
            <a:extLst>
              <a:ext uri="{FF2B5EF4-FFF2-40B4-BE49-F238E27FC236}">
                <a16:creationId xmlns:a16="http://schemas.microsoft.com/office/drawing/2014/main" id="{8DCB87A1-B3ED-4D02-B8D9-4A49055EE044}"/>
              </a:ext>
            </a:extLst>
          </p:cNvPr>
          <p:cNvSpPr txBox="1"/>
          <p:nvPr/>
        </p:nvSpPr>
        <p:spPr>
          <a:xfrm>
            <a:off x="8822382" y="4571155"/>
            <a:ext cx="732894" cy="276999"/>
          </a:xfrm>
          <a:prstGeom prst="rect">
            <a:avLst/>
          </a:prstGeom>
          <a:noFill/>
        </p:spPr>
        <p:txBody>
          <a:bodyPr wrap="none" rtlCol="0">
            <a:spAutoFit/>
          </a:bodyPr>
          <a:lstStyle/>
          <a:p>
            <a:pPr algn="ctr"/>
            <a:r>
              <a:rPr lang="de-DE" sz="1200" b="1" err="1"/>
              <a:t>Months</a:t>
            </a:r>
            <a:endParaRPr lang="de-DE" sz="1200" b="1"/>
          </a:p>
        </p:txBody>
      </p:sp>
      <p:pic>
        <p:nvPicPr>
          <p:cNvPr id="74" name="Grafik 73">
            <a:extLst>
              <a:ext uri="{FF2B5EF4-FFF2-40B4-BE49-F238E27FC236}">
                <a16:creationId xmlns:a16="http://schemas.microsoft.com/office/drawing/2014/main" id="{69526D4B-E270-44ED-8D75-55CCA46673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06703" y="1893100"/>
            <a:ext cx="4735104" cy="1952463"/>
          </a:xfrm>
          <a:prstGeom prst="rect">
            <a:avLst/>
          </a:prstGeom>
        </p:spPr>
      </p:pic>
      <p:pic>
        <p:nvPicPr>
          <p:cNvPr id="77" name="Grafik 76">
            <a:extLst>
              <a:ext uri="{FF2B5EF4-FFF2-40B4-BE49-F238E27FC236}">
                <a16:creationId xmlns:a16="http://schemas.microsoft.com/office/drawing/2014/main" id="{B6CC32B7-8924-4F66-B0BD-2B0571391D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01069" y="1896852"/>
            <a:ext cx="4750479" cy="1045413"/>
          </a:xfrm>
          <a:prstGeom prst="rect">
            <a:avLst/>
          </a:prstGeom>
        </p:spPr>
      </p:pic>
      <p:cxnSp>
        <p:nvCxnSpPr>
          <p:cNvPr id="171" name="Gerader Verbinder 170">
            <a:extLst>
              <a:ext uri="{FF2B5EF4-FFF2-40B4-BE49-F238E27FC236}">
                <a16:creationId xmlns:a16="http://schemas.microsoft.com/office/drawing/2014/main" id="{3B366701-28BD-434D-929C-A166B442740E}"/>
              </a:ext>
            </a:extLst>
          </p:cNvPr>
          <p:cNvCxnSpPr/>
          <p:nvPr/>
        </p:nvCxnSpPr>
        <p:spPr>
          <a:xfrm>
            <a:off x="6898528" y="3973506"/>
            <a:ext cx="342822"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605DBF46-0D41-4421-8A6E-80DD0AB30406}"/>
              </a:ext>
            </a:extLst>
          </p:cNvPr>
          <p:cNvCxnSpPr>
            <a:cxnSpLocks/>
          </p:cNvCxnSpPr>
          <p:nvPr/>
        </p:nvCxnSpPr>
        <p:spPr>
          <a:xfrm>
            <a:off x="6898528" y="4095712"/>
            <a:ext cx="342822"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73" name="Textfeld 172">
            <a:extLst>
              <a:ext uri="{FF2B5EF4-FFF2-40B4-BE49-F238E27FC236}">
                <a16:creationId xmlns:a16="http://schemas.microsoft.com/office/drawing/2014/main" id="{5274B93B-E687-4ABE-9C70-BAF60C86BE10}"/>
              </a:ext>
            </a:extLst>
          </p:cNvPr>
          <p:cNvSpPr txBox="1"/>
          <p:nvPr/>
        </p:nvSpPr>
        <p:spPr>
          <a:xfrm>
            <a:off x="7212020" y="3833890"/>
            <a:ext cx="922047" cy="246221"/>
          </a:xfrm>
          <a:prstGeom prst="rect">
            <a:avLst/>
          </a:prstGeom>
          <a:noFill/>
        </p:spPr>
        <p:txBody>
          <a:bodyPr wrap="none" rtlCol="0">
            <a:spAutoFit/>
          </a:bodyPr>
          <a:lstStyle/>
          <a:p>
            <a:r>
              <a:rPr lang="de-DE" sz="1000" err="1"/>
              <a:t>Acalabrutinib</a:t>
            </a:r>
            <a:endParaRPr lang="de-DE" sz="1000" baseline="30000"/>
          </a:p>
        </p:txBody>
      </p:sp>
      <p:sp>
        <p:nvSpPr>
          <p:cNvPr id="174" name="Textfeld 173">
            <a:extLst>
              <a:ext uri="{FF2B5EF4-FFF2-40B4-BE49-F238E27FC236}">
                <a16:creationId xmlns:a16="http://schemas.microsoft.com/office/drawing/2014/main" id="{94242E59-8CF8-45C0-8D9C-55BF508CCFF9}"/>
              </a:ext>
            </a:extLst>
          </p:cNvPr>
          <p:cNvSpPr txBox="1"/>
          <p:nvPr/>
        </p:nvSpPr>
        <p:spPr>
          <a:xfrm>
            <a:off x="7206844" y="3956299"/>
            <a:ext cx="383438" cy="246221"/>
          </a:xfrm>
          <a:prstGeom prst="rect">
            <a:avLst/>
          </a:prstGeom>
          <a:noFill/>
        </p:spPr>
        <p:txBody>
          <a:bodyPr wrap="none" rtlCol="0">
            <a:spAutoFit/>
          </a:bodyPr>
          <a:lstStyle/>
          <a:p>
            <a:r>
              <a:rPr lang="de-DE" sz="1000" err="1"/>
              <a:t>IdR</a:t>
            </a:r>
            <a:endParaRPr lang="de-DE" sz="1000" baseline="30000"/>
          </a:p>
        </p:txBody>
      </p:sp>
      <p:sp>
        <p:nvSpPr>
          <p:cNvPr id="175" name="Textfeld 174">
            <a:extLst>
              <a:ext uri="{FF2B5EF4-FFF2-40B4-BE49-F238E27FC236}">
                <a16:creationId xmlns:a16="http://schemas.microsoft.com/office/drawing/2014/main" id="{E9721B2C-0A63-4349-A2D9-FCEADC9D2D51}"/>
              </a:ext>
            </a:extLst>
          </p:cNvPr>
          <p:cNvSpPr txBox="1"/>
          <p:nvPr/>
        </p:nvSpPr>
        <p:spPr>
          <a:xfrm>
            <a:off x="7202992" y="4093146"/>
            <a:ext cx="362600" cy="246221"/>
          </a:xfrm>
          <a:prstGeom prst="rect">
            <a:avLst/>
          </a:prstGeom>
          <a:noFill/>
        </p:spPr>
        <p:txBody>
          <a:bodyPr wrap="none" rtlCol="0">
            <a:spAutoFit/>
          </a:bodyPr>
          <a:lstStyle/>
          <a:p>
            <a:r>
              <a:rPr lang="de-DE" sz="1000"/>
              <a:t>BR</a:t>
            </a:r>
            <a:endParaRPr lang="de-DE" sz="1000" baseline="30000"/>
          </a:p>
        </p:txBody>
      </p:sp>
      <p:cxnSp>
        <p:nvCxnSpPr>
          <p:cNvPr id="176" name="Gerader Verbinder 175">
            <a:extLst>
              <a:ext uri="{FF2B5EF4-FFF2-40B4-BE49-F238E27FC236}">
                <a16:creationId xmlns:a16="http://schemas.microsoft.com/office/drawing/2014/main" id="{236A064D-3F9F-48A5-9B4F-0E4C0CCC857C}"/>
              </a:ext>
            </a:extLst>
          </p:cNvPr>
          <p:cNvCxnSpPr>
            <a:cxnSpLocks/>
          </p:cNvCxnSpPr>
          <p:nvPr/>
        </p:nvCxnSpPr>
        <p:spPr>
          <a:xfrm>
            <a:off x="6898528" y="4223354"/>
            <a:ext cx="342822"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7" name="Textfeld 176">
            <a:extLst>
              <a:ext uri="{FF2B5EF4-FFF2-40B4-BE49-F238E27FC236}">
                <a16:creationId xmlns:a16="http://schemas.microsoft.com/office/drawing/2014/main" id="{E6DC996E-1C88-40CB-9CD6-71B4BFA7E2AA}"/>
              </a:ext>
            </a:extLst>
          </p:cNvPr>
          <p:cNvSpPr txBox="1"/>
          <p:nvPr/>
        </p:nvSpPr>
        <p:spPr>
          <a:xfrm>
            <a:off x="6769281" y="2900930"/>
            <a:ext cx="1921560" cy="556078"/>
          </a:xfrm>
          <a:prstGeom prst="rect">
            <a:avLst/>
          </a:prstGeom>
          <a:noFill/>
        </p:spPr>
        <p:txBody>
          <a:bodyPr wrap="none" rtlCol="0">
            <a:spAutoFit/>
          </a:bodyPr>
          <a:lstStyle/>
          <a:p>
            <a:r>
              <a:rPr lang="de-DE" sz="1000" err="1"/>
              <a:t>Acalabrutinib:IdR</a:t>
            </a:r>
            <a:endParaRPr lang="de-DE" sz="1000"/>
          </a:p>
          <a:p>
            <a:r>
              <a:rPr lang="de-DE" sz="1000"/>
              <a:t>HR*(95% CI): 0.31 (0.22; 0.43)</a:t>
            </a:r>
          </a:p>
          <a:p>
            <a:r>
              <a:rPr lang="de-DE" sz="1000" i="1"/>
              <a:t>P</a:t>
            </a:r>
            <a:r>
              <a:rPr lang="de-DE" sz="1000"/>
              <a:t>&lt;0.0001</a:t>
            </a:r>
            <a:r>
              <a:rPr lang="de-DE" sz="1000" baseline="30000"/>
              <a:t>a</a:t>
            </a:r>
          </a:p>
        </p:txBody>
      </p:sp>
      <p:sp>
        <p:nvSpPr>
          <p:cNvPr id="188" name="Textfeld 187">
            <a:extLst>
              <a:ext uri="{FF2B5EF4-FFF2-40B4-BE49-F238E27FC236}">
                <a16:creationId xmlns:a16="http://schemas.microsoft.com/office/drawing/2014/main" id="{5361677A-6A7D-44E9-AD63-F33DAD23B49D}"/>
              </a:ext>
            </a:extLst>
          </p:cNvPr>
          <p:cNvSpPr txBox="1"/>
          <p:nvPr/>
        </p:nvSpPr>
        <p:spPr>
          <a:xfrm>
            <a:off x="9756743" y="2289806"/>
            <a:ext cx="1143262" cy="246221"/>
          </a:xfrm>
          <a:prstGeom prst="rect">
            <a:avLst/>
          </a:prstGeom>
          <a:noFill/>
        </p:spPr>
        <p:txBody>
          <a:bodyPr wrap="none" rtlCol="0">
            <a:spAutoFit/>
          </a:bodyPr>
          <a:lstStyle/>
          <a:p>
            <a:r>
              <a:rPr lang="de-DE" sz="1000">
                <a:solidFill>
                  <a:schemeClr val="bg2"/>
                </a:solidFill>
              </a:rPr>
              <a:t>Median PFS: NR</a:t>
            </a:r>
          </a:p>
        </p:txBody>
      </p:sp>
      <p:sp>
        <p:nvSpPr>
          <p:cNvPr id="189" name="Textfeld 188">
            <a:extLst>
              <a:ext uri="{FF2B5EF4-FFF2-40B4-BE49-F238E27FC236}">
                <a16:creationId xmlns:a16="http://schemas.microsoft.com/office/drawing/2014/main" id="{4DC902E3-057F-4C5E-B6F1-347BA0DB6C52}"/>
              </a:ext>
            </a:extLst>
          </p:cNvPr>
          <p:cNvSpPr txBox="1"/>
          <p:nvPr/>
        </p:nvSpPr>
        <p:spPr>
          <a:xfrm>
            <a:off x="10447478" y="2812289"/>
            <a:ext cx="439544" cy="246221"/>
          </a:xfrm>
          <a:prstGeom prst="rect">
            <a:avLst/>
          </a:prstGeom>
          <a:noFill/>
        </p:spPr>
        <p:txBody>
          <a:bodyPr wrap="none" rtlCol="0">
            <a:spAutoFit/>
          </a:bodyPr>
          <a:lstStyle/>
          <a:p>
            <a:r>
              <a:rPr lang="de-DE" sz="1000">
                <a:solidFill>
                  <a:schemeClr val="bg2"/>
                </a:solidFill>
              </a:rPr>
              <a:t>63%</a:t>
            </a:r>
          </a:p>
        </p:txBody>
      </p:sp>
      <p:cxnSp>
        <p:nvCxnSpPr>
          <p:cNvPr id="190" name="Gerader Verbinder 189">
            <a:extLst>
              <a:ext uri="{FF2B5EF4-FFF2-40B4-BE49-F238E27FC236}">
                <a16:creationId xmlns:a16="http://schemas.microsoft.com/office/drawing/2014/main" id="{F0A3571E-457B-4C14-A1B7-1B2B5D8B9F71}"/>
              </a:ext>
            </a:extLst>
          </p:cNvPr>
          <p:cNvCxnSpPr/>
          <p:nvPr/>
        </p:nvCxnSpPr>
        <p:spPr>
          <a:xfrm flipV="1">
            <a:off x="10801646" y="2788948"/>
            <a:ext cx="78228" cy="10071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91" name="Textfeld 190">
            <a:extLst>
              <a:ext uri="{FF2B5EF4-FFF2-40B4-BE49-F238E27FC236}">
                <a16:creationId xmlns:a16="http://schemas.microsoft.com/office/drawing/2014/main" id="{E440F40D-9D8B-4F2C-AB74-22EA94E5297A}"/>
              </a:ext>
            </a:extLst>
          </p:cNvPr>
          <p:cNvSpPr txBox="1"/>
          <p:nvPr/>
        </p:nvSpPr>
        <p:spPr>
          <a:xfrm>
            <a:off x="9668000" y="3212433"/>
            <a:ext cx="1425337" cy="259504"/>
          </a:xfrm>
          <a:prstGeom prst="rect">
            <a:avLst/>
          </a:prstGeom>
          <a:noFill/>
        </p:spPr>
        <p:txBody>
          <a:bodyPr wrap="none" rtlCol="0">
            <a:spAutoFit/>
          </a:bodyPr>
          <a:lstStyle/>
          <a:p>
            <a:r>
              <a:rPr lang="de-DE" sz="800">
                <a:solidFill>
                  <a:schemeClr val="accent5">
                    <a:lumMod val="50000"/>
                  </a:schemeClr>
                </a:solidFill>
              </a:rPr>
              <a:t>Median PFS: 16.2 </a:t>
            </a:r>
            <a:r>
              <a:rPr lang="de-DE" sz="800" err="1">
                <a:solidFill>
                  <a:schemeClr val="accent5">
                    <a:lumMod val="50000"/>
                  </a:schemeClr>
                </a:solidFill>
              </a:rPr>
              <a:t>mo</a:t>
            </a:r>
            <a:endParaRPr lang="de-DE" sz="800">
              <a:solidFill>
                <a:schemeClr val="accent5">
                  <a:lumMod val="50000"/>
                </a:schemeClr>
              </a:solidFill>
            </a:endParaRPr>
          </a:p>
        </p:txBody>
      </p:sp>
      <p:sp>
        <p:nvSpPr>
          <p:cNvPr id="192" name="Textfeld 191">
            <a:extLst>
              <a:ext uri="{FF2B5EF4-FFF2-40B4-BE49-F238E27FC236}">
                <a16:creationId xmlns:a16="http://schemas.microsoft.com/office/drawing/2014/main" id="{0A6466D9-3561-476F-88F4-8609C2D44A2E}"/>
              </a:ext>
            </a:extLst>
          </p:cNvPr>
          <p:cNvSpPr txBox="1"/>
          <p:nvPr/>
        </p:nvSpPr>
        <p:spPr>
          <a:xfrm>
            <a:off x="10833503" y="3423014"/>
            <a:ext cx="471509" cy="259504"/>
          </a:xfrm>
          <a:prstGeom prst="rect">
            <a:avLst/>
          </a:prstGeom>
          <a:noFill/>
        </p:spPr>
        <p:txBody>
          <a:bodyPr wrap="none" rtlCol="0">
            <a:spAutoFit/>
          </a:bodyPr>
          <a:lstStyle/>
          <a:p>
            <a:r>
              <a:rPr lang="de-DE" sz="800">
                <a:solidFill>
                  <a:schemeClr val="accent5">
                    <a:lumMod val="50000"/>
                  </a:schemeClr>
                </a:solidFill>
              </a:rPr>
              <a:t>25%</a:t>
            </a:r>
          </a:p>
        </p:txBody>
      </p:sp>
      <p:cxnSp>
        <p:nvCxnSpPr>
          <p:cNvPr id="193" name="Gerader Verbinder 192">
            <a:extLst>
              <a:ext uri="{FF2B5EF4-FFF2-40B4-BE49-F238E27FC236}">
                <a16:creationId xmlns:a16="http://schemas.microsoft.com/office/drawing/2014/main" id="{10ECA317-676B-4630-8D0F-3CA945B33BE1}"/>
              </a:ext>
            </a:extLst>
          </p:cNvPr>
          <p:cNvCxnSpPr>
            <a:cxnSpLocks/>
          </p:cNvCxnSpPr>
          <p:nvPr/>
        </p:nvCxnSpPr>
        <p:spPr>
          <a:xfrm flipV="1">
            <a:off x="10850474" y="3605910"/>
            <a:ext cx="78228" cy="100716"/>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Gerader Verbinder 194">
            <a:extLst>
              <a:ext uri="{FF2B5EF4-FFF2-40B4-BE49-F238E27FC236}">
                <a16:creationId xmlns:a16="http://schemas.microsoft.com/office/drawing/2014/main" id="{B878939E-23C8-4518-A771-F27768342813}"/>
              </a:ext>
            </a:extLst>
          </p:cNvPr>
          <p:cNvCxnSpPr>
            <a:cxnSpLocks/>
          </p:cNvCxnSpPr>
          <p:nvPr/>
        </p:nvCxnSpPr>
        <p:spPr>
          <a:xfrm flipV="1">
            <a:off x="10801646" y="4094979"/>
            <a:ext cx="42939" cy="90305"/>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8" name="Textfeld 197">
            <a:extLst>
              <a:ext uri="{FF2B5EF4-FFF2-40B4-BE49-F238E27FC236}">
                <a16:creationId xmlns:a16="http://schemas.microsoft.com/office/drawing/2014/main" id="{3C5121EC-F429-4F65-8D97-059DD30F2D7B}"/>
              </a:ext>
            </a:extLst>
          </p:cNvPr>
          <p:cNvSpPr txBox="1"/>
          <p:nvPr/>
        </p:nvSpPr>
        <p:spPr>
          <a:xfrm>
            <a:off x="9303279" y="3877825"/>
            <a:ext cx="1183337" cy="215444"/>
          </a:xfrm>
          <a:prstGeom prst="rect">
            <a:avLst/>
          </a:prstGeom>
          <a:noFill/>
        </p:spPr>
        <p:txBody>
          <a:bodyPr wrap="none" rtlCol="0">
            <a:spAutoFit/>
          </a:bodyPr>
          <a:lstStyle/>
          <a:p>
            <a:r>
              <a:rPr lang="de-DE" sz="800">
                <a:solidFill>
                  <a:schemeClr val="accent3">
                    <a:lumMod val="75000"/>
                  </a:schemeClr>
                </a:solidFill>
              </a:rPr>
              <a:t>Median PFS: 18.6 </a:t>
            </a:r>
            <a:r>
              <a:rPr lang="de-DE" sz="800" err="1">
                <a:solidFill>
                  <a:schemeClr val="accent3">
                    <a:lumMod val="75000"/>
                  </a:schemeClr>
                </a:solidFill>
              </a:rPr>
              <a:t>mo</a:t>
            </a:r>
            <a:endParaRPr lang="de-DE" sz="800">
              <a:solidFill>
                <a:schemeClr val="accent3">
                  <a:lumMod val="75000"/>
                </a:schemeClr>
              </a:solidFill>
            </a:endParaRPr>
          </a:p>
        </p:txBody>
      </p:sp>
      <p:sp>
        <p:nvSpPr>
          <p:cNvPr id="199" name="Textfeld 198">
            <a:extLst>
              <a:ext uri="{FF2B5EF4-FFF2-40B4-BE49-F238E27FC236}">
                <a16:creationId xmlns:a16="http://schemas.microsoft.com/office/drawing/2014/main" id="{AA6541C8-835E-4DE7-8DFF-6842AAEB4826}"/>
              </a:ext>
            </a:extLst>
          </p:cNvPr>
          <p:cNvSpPr txBox="1"/>
          <p:nvPr/>
        </p:nvSpPr>
        <p:spPr>
          <a:xfrm>
            <a:off x="10491820" y="4114271"/>
            <a:ext cx="333746" cy="215444"/>
          </a:xfrm>
          <a:prstGeom prst="rect">
            <a:avLst/>
          </a:prstGeom>
          <a:noFill/>
        </p:spPr>
        <p:txBody>
          <a:bodyPr wrap="none" rtlCol="0">
            <a:spAutoFit/>
          </a:bodyPr>
          <a:lstStyle/>
          <a:p>
            <a:r>
              <a:rPr lang="de-DE" sz="800">
                <a:solidFill>
                  <a:schemeClr val="accent3">
                    <a:lumMod val="75000"/>
                  </a:schemeClr>
                </a:solidFill>
              </a:rPr>
              <a:t>9%</a:t>
            </a:r>
          </a:p>
        </p:txBody>
      </p:sp>
      <p:cxnSp>
        <p:nvCxnSpPr>
          <p:cNvPr id="186" name="Gerader Verbinder 185">
            <a:extLst>
              <a:ext uri="{FF2B5EF4-FFF2-40B4-BE49-F238E27FC236}">
                <a16:creationId xmlns:a16="http://schemas.microsoft.com/office/drawing/2014/main" id="{439316A2-7E36-4D0F-98F2-94F4833373FE}"/>
              </a:ext>
            </a:extLst>
          </p:cNvPr>
          <p:cNvCxnSpPr>
            <a:cxnSpLocks/>
          </p:cNvCxnSpPr>
          <p:nvPr/>
        </p:nvCxnSpPr>
        <p:spPr>
          <a:xfrm flipV="1">
            <a:off x="5039833" y="1795696"/>
            <a:ext cx="0" cy="25307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D0762A0D-F750-474C-A276-90C260FBC6B7}"/>
              </a:ext>
            </a:extLst>
          </p:cNvPr>
          <p:cNvCxnSpPr/>
          <p:nvPr/>
        </p:nvCxnSpPr>
        <p:spPr>
          <a:xfrm flipH="1">
            <a:off x="845701" y="3807467"/>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230C570B-A839-421B-9888-EE5C2C0D573F}"/>
              </a:ext>
            </a:extLst>
          </p:cNvPr>
          <p:cNvCxnSpPr/>
          <p:nvPr/>
        </p:nvCxnSpPr>
        <p:spPr>
          <a:xfrm flipH="1">
            <a:off x="845701" y="4289330"/>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D934BA01-8256-49AC-98BB-EC220881AB48}"/>
              </a:ext>
            </a:extLst>
          </p:cNvPr>
          <p:cNvCxnSpPr/>
          <p:nvPr/>
        </p:nvCxnSpPr>
        <p:spPr>
          <a:xfrm flipH="1">
            <a:off x="845701" y="332903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971FC30D-3A07-4556-8085-C28FA57FBE2F}"/>
              </a:ext>
            </a:extLst>
          </p:cNvPr>
          <p:cNvCxnSpPr/>
          <p:nvPr/>
        </p:nvCxnSpPr>
        <p:spPr>
          <a:xfrm flipH="1">
            <a:off x="845701" y="285290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1F9C77D9-7AA7-497E-8655-434203B51A1E}"/>
              </a:ext>
            </a:extLst>
          </p:cNvPr>
          <p:cNvCxnSpPr/>
          <p:nvPr/>
        </p:nvCxnSpPr>
        <p:spPr>
          <a:xfrm flipH="1">
            <a:off x="845701" y="2379643"/>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210D6D3B-0ABF-4FB5-A5FF-B0E6F295A820}"/>
              </a:ext>
            </a:extLst>
          </p:cNvPr>
          <p:cNvCxnSpPr/>
          <p:nvPr/>
        </p:nvCxnSpPr>
        <p:spPr>
          <a:xfrm flipH="1">
            <a:off x="845701" y="190351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2173A32E-4EB6-4AFC-B9C9-85598CE0D6EE}"/>
              </a:ext>
            </a:extLst>
          </p:cNvPr>
          <p:cNvCxnSpPr>
            <a:cxnSpLocks/>
          </p:cNvCxnSpPr>
          <p:nvPr/>
        </p:nvCxnSpPr>
        <p:spPr>
          <a:xfrm rot="5400000" flipH="1">
            <a:off x="966168"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0FB9A1E3-89FB-4EA5-94C8-BE4DA611D85B}"/>
              </a:ext>
            </a:extLst>
          </p:cNvPr>
          <p:cNvCxnSpPr>
            <a:cxnSpLocks/>
          </p:cNvCxnSpPr>
          <p:nvPr/>
        </p:nvCxnSpPr>
        <p:spPr>
          <a:xfrm rot="5400000" flipH="1">
            <a:off x="1187022"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B73FEFEF-DFCA-4646-A0CB-0BA02BA8C9B8}"/>
              </a:ext>
            </a:extLst>
          </p:cNvPr>
          <p:cNvCxnSpPr>
            <a:cxnSpLocks/>
          </p:cNvCxnSpPr>
          <p:nvPr/>
        </p:nvCxnSpPr>
        <p:spPr>
          <a:xfrm rot="5400000" flipH="1">
            <a:off x="1416483"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578E7DB8-2481-4A6D-9085-8F83D31EC18A}"/>
              </a:ext>
            </a:extLst>
          </p:cNvPr>
          <p:cNvCxnSpPr>
            <a:cxnSpLocks/>
          </p:cNvCxnSpPr>
          <p:nvPr/>
        </p:nvCxnSpPr>
        <p:spPr>
          <a:xfrm rot="5400000" flipH="1">
            <a:off x="1640208"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102B0407-6336-4D14-97BA-252E9CAE6013}"/>
              </a:ext>
            </a:extLst>
          </p:cNvPr>
          <p:cNvCxnSpPr>
            <a:cxnSpLocks/>
          </p:cNvCxnSpPr>
          <p:nvPr/>
        </p:nvCxnSpPr>
        <p:spPr>
          <a:xfrm rot="5400000" flipH="1">
            <a:off x="1863163"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406A6C2D-4511-4427-B16E-984F8AF41F61}"/>
              </a:ext>
            </a:extLst>
          </p:cNvPr>
          <p:cNvCxnSpPr>
            <a:cxnSpLocks/>
          </p:cNvCxnSpPr>
          <p:nvPr/>
        </p:nvCxnSpPr>
        <p:spPr>
          <a:xfrm rot="5400000" flipH="1">
            <a:off x="2095492"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198307C9-5FC9-418D-9581-4934C518D8CD}"/>
              </a:ext>
            </a:extLst>
          </p:cNvPr>
          <p:cNvCxnSpPr>
            <a:cxnSpLocks/>
          </p:cNvCxnSpPr>
          <p:nvPr/>
        </p:nvCxnSpPr>
        <p:spPr>
          <a:xfrm rot="5400000" flipH="1">
            <a:off x="2313479"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id="{28098C5D-C675-4B82-9F73-547392DB6505}"/>
              </a:ext>
            </a:extLst>
          </p:cNvPr>
          <p:cNvCxnSpPr>
            <a:cxnSpLocks/>
          </p:cNvCxnSpPr>
          <p:nvPr/>
        </p:nvCxnSpPr>
        <p:spPr>
          <a:xfrm rot="5400000" flipH="1">
            <a:off x="2539856"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A2F60388-C189-42D3-803A-09035B1D0CBC}"/>
              </a:ext>
            </a:extLst>
          </p:cNvPr>
          <p:cNvCxnSpPr>
            <a:cxnSpLocks/>
          </p:cNvCxnSpPr>
          <p:nvPr/>
        </p:nvCxnSpPr>
        <p:spPr>
          <a:xfrm rot="5400000" flipH="1">
            <a:off x="2763578"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A0E1F93B-1A1D-4523-8E87-B326B993E8C2}"/>
              </a:ext>
            </a:extLst>
          </p:cNvPr>
          <p:cNvCxnSpPr>
            <a:cxnSpLocks/>
          </p:cNvCxnSpPr>
          <p:nvPr/>
        </p:nvCxnSpPr>
        <p:spPr>
          <a:xfrm rot="5400000" flipH="1">
            <a:off x="2984436"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ABC556F8-9BFF-45CF-92C2-8248B4D8D001}"/>
              </a:ext>
            </a:extLst>
          </p:cNvPr>
          <p:cNvCxnSpPr>
            <a:cxnSpLocks/>
          </p:cNvCxnSpPr>
          <p:nvPr/>
        </p:nvCxnSpPr>
        <p:spPr>
          <a:xfrm rot="5400000" flipH="1">
            <a:off x="3211028"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40B97BFD-50CA-461E-A77A-A2461F5F1B6B}"/>
              </a:ext>
            </a:extLst>
          </p:cNvPr>
          <p:cNvCxnSpPr>
            <a:cxnSpLocks/>
          </p:cNvCxnSpPr>
          <p:nvPr/>
        </p:nvCxnSpPr>
        <p:spPr>
          <a:xfrm rot="5400000" flipH="1">
            <a:off x="3432610"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B39A6792-1082-4E6A-9783-4E592C23475E}"/>
              </a:ext>
            </a:extLst>
          </p:cNvPr>
          <p:cNvCxnSpPr>
            <a:cxnSpLocks/>
          </p:cNvCxnSpPr>
          <p:nvPr/>
        </p:nvCxnSpPr>
        <p:spPr>
          <a:xfrm rot="5400000" flipH="1">
            <a:off x="3656332"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50407EC8-22B0-4DCB-BA02-19599AF87CDA}"/>
              </a:ext>
            </a:extLst>
          </p:cNvPr>
          <p:cNvCxnSpPr>
            <a:cxnSpLocks/>
          </p:cNvCxnSpPr>
          <p:nvPr/>
        </p:nvCxnSpPr>
        <p:spPr>
          <a:xfrm rot="5400000" flipH="1">
            <a:off x="3885796"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r Verbinder 134">
            <a:extLst>
              <a:ext uri="{FF2B5EF4-FFF2-40B4-BE49-F238E27FC236}">
                <a16:creationId xmlns:a16="http://schemas.microsoft.com/office/drawing/2014/main" id="{66FF1496-F6AC-4F68-A92F-20983C85E860}"/>
              </a:ext>
            </a:extLst>
          </p:cNvPr>
          <p:cNvCxnSpPr>
            <a:cxnSpLocks/>
          </p:cNvCxnSpPr>
          <p:nvPr/>
        </p:nvCxnSpPr>
        <p:spPr>
          <a:xfrm rot="5400000" flipH="1">
            <a:off x="4109516"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r Verbinder 136">
            <a:extLst>
              <a:ext uri="{FF2B5EF4-FFF2-40B4-BE49-F238E27FC236}">
                <a16:creationId xmlns:a16="http://schemas.microsoft.com/office/drawing/2014/main" id="{2FEA8F0D-BCF4-483D-A31F-649FCDE7C085}"/>
              </a:ext>
            </a:extLst>
          </p:cNvPr>
          <p:cNvCxnSpPr>
            <a:cxnSpLocks/>
          </p:cNvCxnSpPr>
          <p:nvPr/>
        </p:nvCxnSpPr>
        <p:spPr>
          <a:xfrm rot="5400000" flipH="1">
            <a:off x="4327502"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3817F97E-37BD-4077-B975-50B0A1F128D6}"/>
              </a:ext>
            </a:extLst>
          </p:cNvPr>
          <p:cNvCxnSpPr>
            <a:cxnSpLocks/>
          </p:cNvCxnSpPr>
          <p:nvPr/>
        </p:nvCxnSpPr>
        <p:spPr>
          <a:xfrm rot="5400000" flipH="1">
            <a:off x="4559829"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r Verbinder 140">
            <a:extLst>
              <a:ext uri="{FF2B5EF4-FFF2-40B4-BE49-F238E27FC236}">
                <a16:creationId xmlns:a16="http://schemas.microsoft.com/office/drawing/2014/main" id="{2FB1C5DF-315B-4128-9769-69D2F5B22ADC}"/>
              </a:ext>
            </a:extLst>
          </p:cNvPr>
          <p:cNvCxnSpPr>
            <a:cxnSpLocks/>
          </p:cNvCxnSpPr>
          <p:nvPr/>
        </p:nvCxnSpPr>
        <p:spPr>
          <a:xfrm rot="5400000" flipH="1">
            <a:off x="4783549"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2BBB037B-0F3A-4FA2-822E-C21A515F3567}"/>
              </a:ext>
            </a:extLst>
          </p:cNvPr>
          <p:cNvCxnSpPr>
            <a:cxnSpLocks/>
          </p:cNvCxnSpPr>
          <p:nvPr/>
        </p:nvCxnSpPr>
        <p:spPr>
          <a:xfrm rot="5400000" flipH="1">
            <a:off x="5001534"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r Verbinder 144">
            <a:extLst>
              <a:ext uri="{FF2B5EF4-FFF2-40B4-BE49-F238E27FC236}">
                <a16:creationId xmlns:a16="http://schemas.microsoft.com/office/drawing/2014/main" id="{277DCE7E-4EC8-4DAF-BC5A-ABAD902C39F0}"/>
              </a:ext>
            </a:extLst>
          </p:cNvPr>
          <p:cNvCxnSpPr>
            <a:cxnSpLocks/>
          </p:cNvCxnSpPr>
          <p:nvPr/>
        </p:nvCxnSpPr>
        <p:spPr>
          <a:xfrm rot="5400000" flipH="1">
            <a:off x="5222389"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id="{58A89714-0B7C-4A31-9CF5-2F6B55DE7D56}"/>
              </a:ext>
            </a:extLst>
          </p:cNvPr>
          <p:cNvCxnSpPr>
            <a:cxnSpLocks/>
          </p:cNvCxnSpPr>
          <p:nvPr/>
        </p:nvCxnSpPr>
        <p:spPr>
          <a:xfrm rot="5400000" flipH="1">
            <a:off x="5448982"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03FCC90E-CF10-4858-B7DE-1EDA7DD13E6E}"/>
              </a:ext>
            </a:extLst>
          </p:cNvPr>
          <p:cNvCxnSpPr>
            <a:cxnSpLocks/>
          </p:cNvCxnSpPr>
          <p:nvPr/>
        </p:nvCxnSpPr>
        <p:spPr>
          <a:xfrm rot="5400000" flipH="1">
            <a:off x="5675573"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Textfeld 149">
            <a:extLst>
              <a:ext uri="{FF2B5EF4-FFF2-40B4-BE49-F238E27FC236}">
                <a16:creationId xmlns:a16="http://schemas.microsoft.com/office/drawing/2014/main" id="{DD3CBE89-D579-483A-9224-86302FFDA11C}"/>
              </a:ext>
            </a:extLst>
          </p:cNvPr>
          <p:cNvSpPr txBox="1"/>
          <p:nvPr/>
        </p:nvSpPr>
        <p:spPr>
          <a:xfrm>
            <a:off x="866253" y="4363478"/>
            <a:ext cx="269626" cy="276999"/>
          </a:xfrm>
          <a:prstGeom prst="rect">
            <a:avLst/>
          </a:prstGeom>
          <a:noFill/>
        </p:spPr>
        <p:txBody>
          <a:bodyPr wrap="none" rtlCol="0">
            <a:spAutoFit/>
          </a:bodyPr>
          <a:lstStyle/>
          <a:p>
            <a:pPr algn="ctr"/>
            <a:r>
              <a:rPr lang="de-DE" sz="1200"/>
              <a:t>0</a:t>
            </a:r>
          </a:p>
        </p:txBody>
      </p:sp>
      <p:sp>
        <p:nvSpPr>
          <p:cNvPr id="152" name="Textfeld 151">
            <a:extLst>
              <a:ext uri="{FF2B5EF4-FFF2-40B4-BE49-F238E27FC236}">
                <a16:creationId xmlns:a16="http://schemas.microsoft.com/office/drawing/2014/main" id="{97D87A12-BDF6-475B-8436-370BF1EF35F0}"/>
              </a:ext>
            </a:extLst>
          </p:cNvPr>
          <p:cNvSpPr txBox="1"/>
          <p:nvPr/>
        </p:nvSpPr>
        <p:spPr>
          <a:xfrm>
            <a:off x="1959769" y="4363478"/>
            <a:ext cx="354584" cy="276999"/>
          </a:xfrm>
          <a:prstGeom prst="rect">
            <a:avLst/>
          </a:prstGeom>
          <a:noFill/>
        </p:spPr>
        <p:txBody>
          <a:bodyPr wrap="none" rtlCol="0">
            <a:spAutoFit/>
          </a:bodyPr>
          <a:lstStyle/>
          <a:p>
            <a:pPr algn="ctr"/>
            <a:r>
              <a:rPr lang="de-DE" sz="1200"/>
              <a:t>10</a:t>
            </a:r>
          </a:p>
        </p:txBody>
      </p:sp>
      <p:sp>
        <p:nvSpPr>
          <p:cNvPr id="154" name="Textfeld 153">
            <a:extLst>
              <a:ext uri="{FF2B5EF4-FFF2-40B4-BE49-F238E27FC236}">
                <a16:creationId xmlns:a16="http://schemas.microsoft.com/office/drawing/2014/main" id="{0605A766-5775-47FF-BD2F-98AFC702C4C2}"/>
              </a:ext>
            </a:extLst>
          </p:cNvPr>
          <p:cNvSpPr txBox="1"/>
          <p:nvPr/>
        </p:nvSpPr>
        <p:spPr>
          <a:xfrm>
            <a:off x="3075529" y="4363478"/>
            <a:ext cx="354584" cy="276999"/>
          </a:xfrm>
          <a:prstGeom prst="rect">
            <a:avLst/>
          </a:prstGeom>
          <a:noFill/>
        </p:spPr>
        <p:txBody>
          <a:bodyPr wrap="none" rtlCol="0">
            <a:spAutoFit/>
          </a:bodyPr>
          <a:lstStyle/>
          <a:p>
            <a:pPr algn="ctr"/>
            <a:r>
              <a:rPr lang="de-DE" sz="1200"/>
              <a:t>20</a:t>
            </a:r>
          </a:p>
        </p:txBody>
      </p:sp>
      <p:sp>
        <p:nvSpPr>
          <p:cNvPr id="156" name="Textfeld 155">
            <a:extLst>
              <a:ext uri="{FF2B5EF4-FFF2-40B4-BE49-F238E27FC236}">
                <a16:creationId xmlns:a16="http://schemas.microsoft.com/office/drawing/2014/main" id="{A8A8C617-ED25-4226-BD58-B0F05C6F4E73}"/>
              </a:ext>
            </a:extLst>
          </p:cNvPr>
          <p:cNvSpPr txBox="1"/>
          <p:nvPr/>
        </p:nvSpPr>
        <p:spPr>
          <a:xfrm>
            <a:off x="4191011" y="4363478"/>
            <a:ext cx="354584" cy="276999"/>
          </a:xfrm>
          <a:prstGeom prst="rect">
            <a:avLst/>
          </a:prstGeom>
          <a:noFill/>
        </p:spPr>
        <p:txBody>
          <a:bodyPr wrap="none" rtlCol="0">
            <a:spAutoFit/>
          </a:bodyPr>
          <a:lstStyle/>
          <a:p>
            <a:pPr algn="ctr"/>
            <a:r>
              <a:rPr lang="de-DE" sz="1200"/>
              <a:t>30</a:t>
            </a:r>
          </a:p>
        </p:txBody>
      </p:sp>
      <p:sp>
        <p:nvSpPr>
          <p:cNvPr id="158" name="Textfeld 157">
            <a:extLst>
              <a:ext uri="{FF2B5EF4-FFF2-40B4-BE49-F238E27FC236}">
                <a16:creationId xmlns:a16="http://schemas.microsoft.com/office/drawing/2014/main" id="{E4CC60B9-8CD3-4D5B-B78A-520B5106AAC4}"/>
              </a:ext>
            </a:extLst>
          </p:cNvPr>
          <p:cNvSpPr txBox="1"/>
          <p:nvPr/>
        </p:nvSpPr>
        <p:spPr>
          <a:xfrm>
            <a:off x="5312260" y="4363478"/>
            <a:ext cx="354584" cy="276999"/>
          </a:xfrm>
          <a:prstGeom prst="rect">
            <a:avLst/>
          </a:prstGeom>
          <a:noFill/>
        </p:spPr>
        <p:txBody>
          <a:bodyPr wrap="none" rtlCol="0">
            <a:spAutoFit/>
          </a:bodyPr>
          <a:lstStyle/>
          <a:p>
            <a:pPr algn="ctr"/>
            <a:r>
              <a:rPr lang="de-DE" sz="1200"/>
              <a:t>40</a:t>
            </a:r>
          </a:p>
        </p:txBody>
      </p:sp>
      <p:sp>
        <p:nvSpPr>
          <p:cNvPr id="159" name="Textfeld 158">
            <a:extLst>
              <a:ext uri="{FF2B5EF4-FFF2-40B4-BE49-F238E27FC236}">
                <a16:creationId xmlns:a16="http://schemas.microsoft.com/office/drawing/2014/main" id="{FA51E87D-E6BE-4A3A-ADDE-4DFCA01B8D4D}"/>
              </a:ext>
            </a:extLst>
          </p:cNvPr>
          <p:cNvSpPr txBox="1"/>
          <p:nvPr/>
        </p:nvSpPr>
        <p:spPr>
          <a:xfrm>
            <a:off x="5538071" y="4363478"/>
            <a:ext cx="354584" cy="276999"/>
          </a:xfrm>
          <a:prstGeom prst="rect">
            <a:avLst/>
          </a:prstGeom>
          <a:noFill/>
        </p:spPr>
        <p:txBody>
          <a:bodyPr wrap="none" rtlCol="0">
            <a:spAutoFit/>
          </a:bodyPr>
          <a:lstStyle/>
          <a:p>
            <a:pPr algn="ctr"/>
            <a:r>
              <a:rPr lang="de-DE" sz="1200"/>
              <a:t>42</a:t>
            </a:r>
          </a:p>
        </p:txBody>
      </p:sp>
      <p:sp>
        <p:nvSpPr>
          <p:cNvPr id="160" name="Textfeld 159">
            <a:extLst>
              <a:ext uri="{FF2B5EF4-FFF2-40B4-BE49-F238E27FC236}">
                <a16:creationId xmlns:a16="http://schemas.microsoft.com/office/drawing/2014/main" id="{5E2016A2-0EB6-4016-A327-76EB93FA5703}"/>
              </a:ext>
            </a:extLst>
          </p:cNvPr>
          <p:cNvSpPr txBox="1"/>
          <p:nvPr/>
        </p:nvSpPr>
        <p:spPr>
          <a:xfrm>
            <a:off x="638024" y="4149747"/>
            <a:ext cx="269626" cy="276999"/>
          </a:xfrm>
          <a:prstGeom prst="rect">
            <a:avLst/>
          </a:prstGeom>
          <a:noFill/>
        </p:spPr>
        <p:txBody>
          <a:bodyPr wrap="none" rtlCol="0">
            <a:spAutoFit/>
          </a:bodyPr>
          <a:lstStyle/>
          <a:p>
            <a:pPr algn="r"/>
            <a:r>
              <a:rPr lang="de-DE" sz="1200"/>
              <a:t>0</a:t>
            </a:r>
          </a:p>
        </p:txBody>
      </p:sp>
      <p:sp>
        <p:nvSpPr>
          <p:cNvPr id="161" name="Textfeld 160">
            <a:extLst>
              <a:ext uri="{FF2B5EF4-FFF2-40B4-BE49-F238E27FC236}">
                <a16:creationId xmlns:a16="http://schemas.microsoft.com/office/drawing/2014/main" id="{BFFE080B-E0A5-49C9-8228-3F0682D15672}"/>
              </a:ext>
            </a:extLst>
          </p:cNvPr>
          <p:cNvSpPr txBox="1"/>
          <p:nvPr/>
        </p:nvSpPr>
        <p:spPr>
          <a:xfrm>
            <a:off x="554398" y="3667776"/>
            <a:ext cx="354585" cy="276999"/>
          </a:xfrm>
          <a:prstGeom prst="rect">
            <a:avLst/>
          </a:prstGeom>
          <a:noFill/>
        </p:spPr>
        <p:txBody>
          <a:bodyPr wrap="none" rtlCol="0">
            <a:spAutoFit/>
          </a:bodyPr>
          <a:lstStyle/>
          <a:p>
            <a:pPr algn="r"/>
            <a:r>
              <a:rPr lang="de-DE" sz="1200"/>
              <a:t>20</a:t>
            </a:r>
          </a:p>
        </p:txBody>
      </p:sp>
      <p:sp>
        <p:nvSpPr>
          <p:cNvPr id="162" name="Textfeld 161">
            <a:extLst>
              <a:ext uri="{FF2B5EF4-FFF2-40B4-BE49-F238E27FC236}">
                <a16:creationId xmlns:a16="http://schemas.microsoft.com/office/drawing/2014/main" id="{385EBF49-66E4-40A2-954C-DC7B5A6A8109}"/>
              </a:ext>
            </a:extLst>
          </p:cNvPr>
          <p:cNvSpPr txBox="1"/>
          <p:nvPr/>
        </p:nvSpPr>
        <p:spPr>
          <a:xfrm>
            <a:off x="554398" y="3188776"/>
            <a:ext cx="354585" cy="276999"/>
          </a:xfrm>
          <a:prstGeom prst="rect">
            <a:avLst/>
          </a:prstGeom>
          <a:noFill/>
        </p:spPr>
        <p:txBody>
          <a:bodyPr wrap="none" rtlCol="0">
            <a:spAutoFit/>
          </a:bodyPr>
          <a:lstStyle/>
          <a:p>
            <a:pPr algn="r"/>
            <a:r>
              <a:rPr lang="de-DE" sz="1200"/>
              <a:t>40</a:t>
            </a:r>
          </a:p>
        </p:txBody>
      </p:sp>
      <p:sp>
        <p:nvSpPr>
          <p:cNvPr id="163" name="Textfeld 162">
            <a:extLst>
              <a:ext uri="{FF2B5EF4-FFF2-40B4-BE49-F238E27FC236}">
                <a16:creationId xmlns:a16="http://schemas.microsoft.com/office/drawing/2014/main" id="{ED58083E-3BBD-47D0-8878-AFAC51C73EEC}"/>
              </a:ext>
            </a:extLst>
          </p:cNvPr>
          <p:cNvSpPr txBox="1"/>
          <p:nvPr/>
        </p:nvSpPr>
        <p:spPr>
          <a:xfrm>
            <a:off x="553065" y="2711158"/>
            <a:ext cx="354585" cy="276999"/>
          </a:xfrm>
          <a:prstGeom prst="rect">
            <a:avLst/>
          </a:prstGeom>
          <a:noFill/>
        </p:spPr>
        <p:txBody>
          <a:bodyPr wrap="none" rtlCol="0">
            <a:spAutoFit/>
          </a:bodyPr>
          <a:lstStyle/>
          <a:p>
            <a:pPr algn="r"/>
            <a:r>
              <a:rPr lang="de-DE" sz="1200"/>
              <a:t>60</a:t>
            </a:r>
          </a:p>
        </p:txBody>
      </p:sp>
      <p:sp>
        <p:nvSpPr>
          <p:cNvPr id="164" name="Textfeld 163">
            <a:extLst>
              <a:ext uri="{FF2B5EF4-FFF2-40B4-BE49-F238E27FC236}">
                <a16:creationId xmlns:a16="http://schemas.microsoft.com/office/drawing/2014/main" id="{A9BC2C74-44BC-4D99-BEFA-F19FF8368524}"/>
              </a:ext>
            </a:extLst>
          </p:cNvPr>
          <p:cNvSpPr txBox="1"/>
          <p:nvPr/>
        </p:nvSpPr>
        <p:spPr>
          <a:xfrm>
            <a:off x="553065" y="2237514"/>
            <a:ext cx="354585" cy="276999"/>
          </a:xfrm>
          <a:prstGeom prst="rect">
            <a:avLst/>
          </a:prstGeom>
          <a:noFill/>
        </p:spPr>
        <p:txBody>
          <a:bodyPr wrap="none" rtlCol="0">
            <a:spAutoFit/>
          </a:bodyPr>
          <a:lstStyle/>
          <a:p>
            <a:pPr algn="r"/>
            <a:r>
              <a:rPr lang="de-DE" sz="1200"/>
              <a:t>80</a:t>
            </a:r>
          </a:p>
        </p:txBody>
      </p:sp>
      <p:sp>
        <p:nvSpPr>
          <p:cNvPr id="165" name="Textfeld 164">
            <a:extLst>
              <a:ext uri="{FF2B5EF4-FFF2-40B4-BE49-F238E27FC236}">
                <a16:creationId xmlns:a16="http://schemas.microsoft.com/office/drawing/2014/main" id="{5834E505-5736-4172-B9AA-8A786AA2E02D}"/>
              </a:ext>
            </a:extLst>
          </p:cNvPr>
          <p:cNvSpPr txBox="1"/>
          <p:nvPr/>
        </p:nvSpPr>
        <p:spPr>
          <a:xfrm rot="16200000">
            <a:off x="-708864" y="2950246"/>
            <a:ext cx="2380781" cy="276999"/>
          </a:xfrm>
          <a:prstGeom prst="rect">
            <a:avLst/>
          </a:prstGeom>
          <a:noFill/>
        </p:spPr>
        <p:txBody>
          <a:bodyPr wrap="none" rtlCol="0">
            <a:spAutoFit/>
          </a:bodyPr>
          <a:lstStyle/>
          <a:p>
            <a:pPr algn="ctr"/>
            <a:r>
              <a:rPr lang="de-DE" sz="1200" b="1"/>
              <a:t>Progression-Free </a:t>
            </a:r>
            <a:r>
              <a:rPr lang="de-DE" sz="1200" b="1" err="1"/>
              <a:t>Survival</a:t>
            </a:r>
            <a:r>
              <a:rPr lang="de-DE" sz="1200" b="1"/>
              <a:t> (%)</a:t>
            </a:r>
          </a:p>
        </p:txBody>
      </p:sp>
      <p:sp>
        <p:nvSpPr>
          <p:cNvPr id="166" name="Textfeld 165">
            <a:extLst>
              <a:ext uri="{FF2B5EF4-FFF2-40B4-BE49-F238E27FC236}">
                <a16:creationId xmlns:a16="http://schemas.microsoft.com/office/drawing/2014/main" id="{3975B396-E141-41FD-BC1C-71F772B5287E}"/>
              </a:ext>
            </a:extLst>
          </p:cNvPr>
          <p:cNvSpPr txBox="1"/>
          <p:nvPr/>
        </p:nvSpPr>
        <p:spPr>
          <a:xfrm>
            <a:off x="2990156" y="4571410"/>
            <a:ext cx="732894" cy="276999"/>
          </a:xfrm>
          <a:prstGeom prst="rect">
            <a:avLst/>
          </a:prstGeom>
          <a:noFill/>
        </p:spPr>
        <p:txBody>
          <a:bodyPr wrap="none" rtlCol="0">
            <a:spAutoFit/>
          </a:bodyPr>
          <a:lstStyle/>
          <a:p>
            <a:pPr algn="ctr"/>
            <a:r>
              <a:rPr lang="de-DE" sz="1200" b="1" err="1"/>
              <a:t>Months</a:t>
            </a:r>
            <a:endParaRPr lang="de-DE" sz="1200" b="1"/>
          </a:p>
        </p:txBody>
      </p:sp>
      <p:sp>
        <p:nvSpPr>
          <p:cNvPr id="167" name="Textfeld 166">
            <a:extLst>
              <a:ext uri="{FF2B5EF4-FFF2-40B4-BE49-F238E27FC236}">
                <a16:creationId xmlns:a16="http://schemas.microsoft.com/office/drawing/2014/main" id="{3AD9003E-A136-4B52-958D-6AF4FC89D654}"/>
              </a:ext>
            </a:extLst>
          </p:cNvPr>
          <p:cNvSpPr txBox="1"/>
          <p:nvPr/>
        </p:nvSpPr>
        <p:spPr>
          <a:xfrm>
            <a:off x="469290" y="1761129"/>
            <a:ext cx="439544" cy="276999"/>
          </a:xfrm>
          <a:prstGeom prst="rect">
            <a:avLst/>
          </a:prstGeom>
          <a:noFill/>
        </p:spPr>
        <p:txBody>
          <a:bodyPr wrap="none" rtlCol="0">
            <a:spAutoFit/>
          </a:bodyPr>
          <a:lstStyle/>
          <a:p>
            <a:pPr algn="r"/>
            <a:r>
              <a:rPr lang="de-DE" sz="1200"/>
              <a:t>100</a:t>
            </a:r>
          </a:p>
        </p:txBody>
      </p:sp>
      <p:pic>
        <p:nvPicPr>
          <p:cNvPr id="10" name="Grafik 9">
            <a:extLst>
              <a:ext uri="{FF2B5EF4-FFF2-40B4-BE49-F238E27FC236}">
                <a16:creationId xmlns:a16="http://schemas.microsoft.com/office/drawing/2014/main" id="{9146AEDD-5291-4F2A-B905-378F271797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4669" y="1843011"/>
            <a:ext cx="4704357" cy="1091534"/>
          </a:xfrm>
          <a:prstGeom prst="rect">
            <a:avLst/>
          </a:prstGeom>
        </p:spPr>
      </p:pic>
      <p:sp>
        <p:nvSpPr>
          <p:cNvPr id="17" name="Textfeld 16">
            <a:extLst>
              <a:ext uri="{FF2B5EF4-FFF2-40B4-BE49-F238E27FC236}">
                <a16:creationId xmlns:a16="http://schemas.microsoft.com/office/drawing/2014/main" id="{ED0498C6-657B-4474-B6CC-715393F97F29}"/>
              </a:ext>
            </a:extLst>
          </p:cNvPr>
          <p:cNvSpPr txBox="1"/>
          <p:nvPr/>
        </p:nvSpPr>
        <p:spPr>
          <a:xfrm>
            <a:off x="937638" y="3383881"/>
            <a:ext cx="1921560" cy="556078"/>
          </a:xfrm>
          <a:prstGeom prst="rect">
            <a:avLst/>
          </a:prstGeom>
          <a:noFill/>
        </p:spPr>
        <p:txBody>
          <a:bodyPr wrap="none" rtlCol="0">
            <a:spAutoFit/>
          </a:bodyPr>
          <a:lstStyle/>
          <a:p>
            <a:r>
              <a:rPr lang="de-DE" sz="1000" err="1"/>
              <a:t>Acalabrutinib:IdR</a:t>
            </a:r>
            <a:r>
              <a:rPr lang="de-DE" sz="1000"/>
              <a:t>/BR</a:t>
            </a:r>
          </a:p>
          <a:p>
            <a:r>
              <a:rPr lang="de-DE" sz="1000"/>
              <a:t>HR*(95% CI): 0.29 (0.21, 0.41)</a:t>
            </a:r>
          </a:p>
          <a:p>
            <a:r>
              <a:rPr lang="de-DE" sz="1000" i="1"/>
              <a:t>P</a:t>
            </a:r>
            <a:r>
              <a:rPr lang="de-DE" sz="1000"/>
              <a:t>&lt;0.0001</a:t>
            </a:r>
            <a:r>
              <a:rPr lang="de-DE" sz="1000" baseline="30000"/>
              <a:t>a</a:t>
            </a:r>
          </a:p>
        </p:txBody>
      </p:sp>
      <p:cxnSp>
        <p:nvCxnSpPr>
          <p:cNvPr id="20" name="Gerader Verbinder 19">
            <a:extLst>
              <a:ext uri="{FF2B5EF4-FFF2-40B4-BE49-F238E27FC236}">
                <a16:creationId xmlns:a16="http://schemas.microsoft.com/office/drawing/2014/main" id="{51830E0F-2D21-47F0-8594-0B00400A63E5}"/>
              </a:ext>
            </a:extLst>
          </p:cNvPr>
          <p:cNvCxnSpPr>
            <a:cxnSpLocks/>
          </p:cNvCxnSpPr>
          <p:nvPr/>
        </p:nvCxnSpPr>
        <p:spPr>
          <a:xfrm>
            <a:off x="1043132" y="4095712"/>
            <a:ext cx="342822"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B0DDED1A-7753-4062-85C1-53242CF38DC9}"/>
              </a:ext>
            </a:extLst>
          </p:cNvPr>
          <p:cNvCxnSpPr>
            <a:cxnSpLocks/>
          </p:cNvCxnSpPr>
          <p:nvPr/>
        </p:nvCxnSpPr>
        <p:spPr>
          <a:xfrm>
            <a:off x="1043132" y="4223354"/>
            <a:ext cx="342822"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69" name="Textfeld 168">
            <a:extLst>
              <a:ext uri="{FF2B5EF4-FFF2-40B4-BE49-F238E27FC236}">
                <a16:creationId xmlns:a16="http://schemas.microsoft.com/office/drawing/2014/main" id="{17FBAA9E-8C3C-463C-AA85-CF64C536F4D3}"/>
              </a:ext>
            </a:extLst>
          </p:cNvPr>
          <p:cNvSpPr txBox="1"/>
          <p:nvPr/>
        </p:nvSpPr>
        <p:spPr>
          <a:xfrm>
            <a:off x="1356624" y="3956299"/>
            <a:ext cx="922047" cy="246221"/>
          </a:xfrm>
          <a:prstGeom prst="rect">
            <a:avLst/>
          </a:prstGeom>
          <a:noFill/>
        </p:spPr>
        <p:txBody>
          <a:bodyPr wrap="none" rtlCol="0">
            <a:spAutoFit/>
          </a:bodyPr>
          <a:lstStyle/>
          <a:p>
            <a:r>
              <a:rPr lang="de-DE" sz="1000" err="1"/>
              <a:t>Acalabrutinib</a:t>
            </a:r>
            <a:endParaRPr lang="de-DE" sz="1000" baseline="30000"/>
          </a:p>
        </p:txBody>
      </p:sp>
      <p:sp>
        <p:nvSpPr>
          <p:cNvPr id="170" name="Textfeld 169">
            <a:extLst>
              <a:ext uri="{FF2B5EF4-FFF2-40B4-BE49-F238E27FC236}">
                <a16:creationId xmlns:a16="http://schemas.microsoft.com/office/drawing/2014/main" id="{776A1953-31B8-4258-8B9F-9FC1F2A63804}"/>
              </a:ext>
            </a:extLst>
          </p:cNvPr>
          <p:cNvSpPr txBox="1"/>
          <p:nvPr/>
        </p:nvSpPr>
        <p:spPr>
          <a:xfrm>
            <a:off x="1351448" y="4093146"/>
            <a:ext cx="596638" cy="246221"/>
          </a:xfrm>
          <a:prstGeom prst="rect">
            <a:avLst/>
          </a:prstGeom>
          <a:noFill/>
        </p:spPr>
        <p:txBody>
          <a:bodyPr wrap="none" rtlCol="0">
            <a:spAutoFit/>
          </a:bodyPr>
          <a:lstStyle/>
          <a:p>
            <a:r>
              <a:rPr lang="de-DE" sz="1000" err="1"/>
              <a:t>IdR</a:t>
            </a:r>
            <a:r>
              <a:rPr lang="de-DE" sz="1000"/>
              <a:t>/BR</a:t>
            </a:r>
            <a:endParaRPr lang="de-DE" sz="1000" baseline="30000"/>
          </a:p>
        </p:txBody>
      </p:sp>
      <p:sp>
        <p:nvSpPr>
          <p:cNvPr id="179" name="Textfeld 178">
            <a:extLst>
              <a:ext uri="{FF2B5EF4-FFF2-40B4-BE49-F238E27FC236}">
                <a16:creationId xmlns:a16="http://schemas.microsoft.com/office/drawing/2014/main" id="{CC8657FA-446F-4B36-9EE0-A97C69FE572B}"/>
              </a:ext>
            </a:extLst>
          </p:cNvPr>
          <p:cNvSpPr txBox="1"/>
          <p:nvPr/>
        </p:nvSpPr>
        <p:spPr>
          <a:xfrm>
            <a:off x="3627378" y="2654205"/>
            <a:ext cx="1143262" cy="246221"/>
          </a:xfrm>
          <a:prstGeom prst="rect">
            <a:avLst/>
          </a:prstGeom>
          <a:noFill/>
        </p:spPr>
        <p:txBody>
          <a:bodyPr wrap="none" rtlCol="0">
            <a:spAutoFit/>
          </a:bodyPr>
          <a:lstStyle/>
          <a:p>
            <a:r>
              <a:rPr lang="de-DE" sz="1000">
                <a:solidFill>
                  <a:schemeClr val="bg2"/>
                </a:solidFill>
              </a:rPr>
              <a:t>Median PFS: NR</a:t>
            </a:r>
          </a:p>
        </p:txBody>
      </p:sp>
      <p:sp>
        <p:nvSpPr>
          <p:cNvPr id="180" name="Textfeld 179">
            <a:extLst>
              <a:ext uri="{FF2B5EF4-FFF2-40B4-BE49-F238E27FC236}">
                <a16:creationId xmlns:a16="http://schemas.microsoft.com/office/drawing/2014/main" id="{435D47A2-A631-4883-A25F-F882765D0CFD}"/>
              </a:ext>
            </a:extLst>
          </p:cNvPr>
          <p:cNvSpPr txBox="1"/>
          <p:nvPr/>
        </p:nvSpPr>
        <p:spPr>
          <a:xfrm>
            <a:off x="4590357" y="2812544"/>
            <a:ext cx="439544" cy="246221"/>
          </a:xfrm>
          <a:prstGeom prst="rect">
            <a:avLst/>
          </a:prstGeom>
          <a:noFill/>
        </p:spPr>
        <p:txBody>
          <a:bodyPr wrap="none" rtlCol="0">
            <a:spAutoFit/>
          </a:bodyPr>
          <a:lstStyle/>
          <a:p>
            <a:r>
              <a:rPr lang="de-DE" sz="1000">
                <a:solidFill>
                  <a:schemeClr val="bg2"/>
                </a:solidFill>
              </a:rPr>
              <a:t>63%</a:t>
            </a:r>
          </a:p>
        </p:txBody>
      </p:sp>
      <p:sp>
        <p:nvSpPr>
          <p:cNvPr id="181" name="Textfeld 180">
            <a:extLst>
              <a:ext uri="{FF2B5EF4-FFF2-40B4-BE49-F238E27FC236}">
                <a16:creationId xmlns:a16="http://schemas.microsoft.com/office/drawing/2014/main" id="{2E469322-CDD3-4F07-9225-C00E42AD25B8}"/>
              </a:ext>
            </a:extLst>
          </p:cNvPr>
          <p:cNvSpPr txBox="1"/>
          <p:nvPr/>
        </p:nvSpPr>
        <p:spPr>
          <a:xfrm>
            <a:off x="4645037" y="3870388"/>
            <a:ext cx="439544" cy="246221"/>
          </a:xfrm>
          <a:prstGeom prst="rect">
            <a:avLst/>
          </a:prstGeom>
          <a:noFill/>
        </p:spPr>
        <p:txBody>
          <a:bodyPr wrap="none" rtlCol="0">
            <a:spAutoFit/>
          </a:bodyPr>
          <a:lstStyle/>
          <a:p>
            <a:r>
              <a:rPr lang="de-DE" sz="1000">
                <a:solidFill>
                  <a:schemeClr val="accent5">
                    <a:lumMod val="50000"/>
                  </a:schemeClr>
                </a:solidFill>
              </a:rPr>
              <a:t>21%</a:t>
            </a:r>
          </a:p>
        </p:txBody>
      </p:sp>
      <p:sp>
        <p:nvSpPr>
          <p:cNvPr id="182" name="Textfeld 181">
            <a:extLst>
              <a:ext uri="{FF2B5EF4-FFF2-40B4-BE49-F238E27FC236}">
                <a16:creationId xmlns:a16="http://schemas.microsoft.com/office/drawing/2014/main" id="{51F7082B-C23C-421C-8985-DAC633215FB7}"/>
              </a:ext>
            </a:extLst>
          </p:cNvPr>
          <p:cNvSpPr txBox="1"/>
          <p:nvPr/>
        </p:nvSpPr>
        <p:spPr>
          <a:xfrm>
            <a:off x="3449757" y="3712339"/>
            <a:ext cx="1417376" cy="246221"/>
          </a:xfrm>
          <a:prstGeom prst="rect">
            <a:avLst/>
          </a:prstGeom>
          <a:noFill/>
        </p:spPr>
        <p:txBody>
          <a:bodyPr wrap="none" lIns="91440" tIns="45720" rIns="91440" bIns="45720" rtlCol="0" anchor="t">
            <a:spAutoFit/>
          </a:bodyPr>
          <a:lstStyle/>
          <a:p>
            <a:r>
              <a:rPr lang="de-DE" sz="1000">
                <a:solidFill>
                  <a:schemeClr val="accent5">
                    <a:lumMod val="50000"/>
                  </a:schemeClr>
                </a:solidFill>
              </a:rPr>
              <a:t>Median PFS: 16.8 </a:t>
            </a:r>
            <a:r>
              <a:rPr lang="de-DE" sz="1000" err="1">
                <a:solidFill>
                  <a:schemeClr val="accent5">
                    <a:lumMod val="50000"/>
                  </a:schemeClr>
                </a:solidFill>
              </a:rPr>
              <a:t>mo</a:t>
            </a:r>
            <a:endParaRPr lang="de-DE" sz="1000">
              <a:solidFill>
                <a:schemeClr val="accent5">
                  <a:lumMod val="50000"/>
                </a:schemeClr>
              </a:solidFill>
            </a:endParaRPr>
          </a:p>
        </p:txBody>
      </p:sp>
      <p:cxnSp>
        <p:nvCxnSpPr>
          <p:cNvPr id="183" name="Gerader Verbinder 182">
            <a:extLst>
              <a:ext uri="{FF2B5EF4-FFF2-40B4-BE49-F238E27FC236}">
                <a16:creationId xmlns:a16="http://schemas.microsoft.com/office/drawing/2014/main" id="{884C3702-BA20-45FE-A3E5-4CD593E2BECC}"/>
              </a:ext>
            </a:extLst>
          </p:cNvPr>
          <p:cNvCxnSpPr/>
          <p:nvPr/>
        </p:nvCxnSpPr>
        <p:spPr>
          <a:xfrm flipV="1">
            <a:off x="4944973" y="3796607"/>
            <a:ext cx="78228" cy="100716"/>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4" name="Gerader Verbinder 183">
            <a:extLst>
              <a:ext uri="{FF2B5EF4-FFF2-40B4-BE49-F238E27FC236}">
                <a16:creationId xmlns:a16="http://schemas.microsoft.com/office/drawing/2014/main" id="{3DA51916-ACEA-4B70-A973-A9BFBDC40875}"/>
              </a:ext>
            </a:extLst>
          </p:cNvPr>
          <p:cNvCxnSpPr/>
          <p:nvPr/>
        </p:nvCxnSpPr>
        <p:spPr>
          <a:xfrm flipV="1">
            <a:off x="4944525" y="2789203"/>
            <a:ext cx="78228" cy="10071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03" name="Textfeld 202">
            <a:extLst>
              <a:ext uri="{FF2B5EF4-FFF2-40B4-BE49-F238E27FC236}">
                <a16:creationId xmlns:a16="http://schemas.microsoft.com/office/drawing/2014/main" id="{1835430C-0080-479C-BB66-3D811E453EBA}"/>
              </a:ext>
            </a:extLst>
          </p:cNvPr>
          <p:cNvSpPr txBox="1"/>
          <p:nvPr/>
        </p:nvSpPr>
        <p:spPr>
          <a:xfrm>
            <a:off x="1092948" y="4363478"/>
            <a:ext cx="269626" cy="276999"/>
          </a:xfrm>
          <a:prstGeom prst="rect">
            <a:avLst/>
          </a:prstGeom>
          <a:noFill/>
        </p:spPr>
        <p:txBody>
          <a:bodyPr wrap="none" rtlCol="0">
            <a:spAutoFit/>
          </a:bodyPr>
          <a:lstStyle/>
          <a:p>
            <a:pPr algn="ctr"/>
            <a:r>
              <a:rPr lang="de-DE" sz="1200"/>
              <a:t>2</a:t>
            </a:r>
          </a:p>
        </p:txBody>
      </p:sp>
      <p:sp>
        <p:nvSpPr>
          <p:cNvPr id="204" name="Textfeld 203">
            <a:extLst>
              <a:ext uri="{FF2B5EF4-FFF2-40B4-BE49-F238E27FC236}">
                <a16:creationId xmlns:a16="http://schemas.microsoft.com/office/drawing/2014/main" id="{5DA3F1B6-3486-48A0-B312-9F13BA90F521}"/>
              </a:ext>
            </a:extLst>
          </p:cNvPr>
          <p:cNvSpPr txBox="1"/>
          <p:nvPr/>
        </p:nvSpPr>
        <p:spPr>
          <a:xfrm>
            <a:off x="1318717" y="4363478"/>
            <a:ext cx="269626" cy="276999"/>
          </a:xfrm>
          <a:prstGeom prst="rect">
            <a:avLst/>
          </a:prstGeom>
          <a:noFill/>
        </p:spPr>
        <p:txBody>
          <a:bodyPr wrap="none" rtlCol="0">
            <a:spAutoFit/>
          </a:bodyPr>
          <a:lstStyle/>
          <a:p>
            <a:pPr algn="ctr"/>
            <a:r>
              <a:rPr lang="de-DE" sz="1200"/>
              <a:t>4</a:t>
            </a:r>
          </a:p>
        </p:txBody>
      </p:sp>
      <p:sp>
        <p:nvSpPr>
          <p:cNvPr id="205" name="Textfeld 204">
            <a:extLst>
              <a:ext uri="{FF2B5EF4-FFF2-40B4-BE49-F238E27FC236}">
                <a16:creationId xmlns:a16="http://schemas.microsoft.com/office/drawing/2014/main" id="{529D4A1C-4C85-4E7A-A64E-145A4E69E9CD}"/>
              </a:ext>
            </a:extLst>
          </p:cNvPr>
          <p:cNvSpPr txBox="1"/>
          <p:nvPr/>
        </p:nvSpPr>
        <p:spPr>
          <a:xfrm>
            <a:off x="1545197" y="4363478"/>
            <a:ext cx="269626" cy="276999"/>
          </a:xfrm>
          <a:prstGeom prst="rect">
            <a:avLst/>
          </a:prstGeom>
          <a:noFill/>
        </p:spPr>
        <p:txBody>
          <a:bodyPr wrap="none" rtlCol="0">
            <a:spAutoFit/>
          </a:bodyPr>
          <a:lstStyle/>
          <a:p>
            <a:pPr algn="ctr"/>
            <a:r>
              <a:rPr lang="de-DE" sz="1200"/>
              <a:t>6</a:t>
            </a:r>
          </a:p>
        </p:txBody>
      </p:sp>
      <p:sp>
        <p:nvSpPr>
          <p:cNvPr id="206" name="Textfeld 205">
            <a:extLst>
              <a:ext uri="{FF2B5EF4-FFF2-40B4-BE49-F238E27FC236}">
                <a16:creationId xmlns:a16="http://schemas.microsoft.com/office/drawing/2014/main" id="{00A9A228-9A4C-4B05-9613-D9F720BA4097}"/>
              </a:ext>
            </a:extLst>
          </p:cNvPr>
          <p:cNvSpPr txBox="1"/>
          <p:nvPr/>
        </p:nvSpPr>
        <p:spPr>
          <a:xfrm>
            <a:off x="1769244" y="4363478"/>
            <a:ext cx="269626" cy="276999"/>
          </a:xfrm>
          <a:prstGeom prst="rect">
            <a:avLst/>
          </a:prstGeom>
          <a:noFill/>
        </p:spPr>
        <p:txBody>
          <a:bodyPr wrap="none" rtlCol="0">
            <a:spAutoFit/>
          </a:bodyPr>
          <a:lstStyle/>
          <a:p>
            <a:pPr algn="ctr"/>
            <a:r>
              <a:rPr lang="de-DE" sz="1200"/>
              <a:t>8</a:t>
            </a:r>
          </a:p>
        </p:txBody>
      </p:sp>
      <p:sp>
        <p:nvSpPr>
          <p:cNvPr id="207" name="Textfeld 206">
            <a:extLst>
              <a:ext uri="{FF2B5EF4-FFF2-40B4-BE49-F238E27FC236}">
                <a16:creationId xmlns:a16="http://schemas.microsoft.com/office/drawing/2014/main" id="{E58CAF9E-2E20-4195-BCC0-B126C0B8B1A9}"/>
              </a:ext>
            </a:extLst>
          </p:cNvPr>
          <p:cNvSpPr txBox="1"/>
          <p:nvPr/>
        </p:nvSpPr>
        <p:spPr>
          <a:xfrm>
            <a:off x="2178429" y="4363478"/>
            <a:ext cx="354584" cy="276999"/>
          </a:xfrm>
          <a:prstGeom prst="rect">
            <a:avLst/>
          </a:prstGeom>
          <a:noFill/>
        </p:spPr>
        <p:txBody>
          <a:bodyPr wrap="none" rtlCol="0">
            <a:spAutoFit/>
          </a:bodyPr>
          <a:lstStyle/>
          <a:p>
            <a:pPr algn="ctr"/>
            <a:r>
              <a:rPr lang="de-DE" sz="1200"/>
              <a:t>12</a:t>
            </a:r>
          </a:p>
        </p:txBody>
      </p:sp>
      <p:sp>
        <p:nvSpPr>
          <p:cNvPr id="208" name="Textfeld 207">
            <a:extLst>
              <a:ext uri="{FF2B5EF4-FFF2-40B4-BE49-F238E27FC236}">
                <a16:creationId xmlns:a16="http://schemas.microsoft.com/office/drawing/2014/main" id="{5372312E-2486-4848-831C-3ECF4AFB6714}"/>
              </a:ext>
            </a:extLst>
          </p:cNvPr>
          <p:cNvSpPr txBox="1"/>
          <p:nvPr/>
        </p:nvSpPr>
        <p:spPr>
          <a:xfrm>
            <a:off x="2402171" y="4363478"/>
            <a:ext cx="354584" cy="276999"/>
          </a:xfrm>
          <a:prstGeom prst="rect">
            <a:avLst/>
          </a:prstGeom>
          <a:noFill/>
        </p:spPr>
        <p:txBody>
          <a:bodyPr wrap="none" rtlCol="0">
            <a:spAutoFit/>
          </a:bodyPr>
          <a:lstStyle/>
          <a:p>
            <a:pPr algn="ctr"/>
            <a:r>
              <a:rPr lang="de-DE" sz="1200"/>
              <a:t>14</a:t>
            </a:r>
          </a:p>
        </p:txBody>
      </p:sp>
      <p:sp>
        <p:nvSpPr>
          <p:cNvPr id="209" name="Textfeld 208">
            <a:extLst>
              <a:ext uri="{FF2B5EF4-FFF2-40B4-BE49-F238E27FC236}">
                <a16:creationId xmlns:a16="http://schemas.microsoft.com/office/drawing/2014/main" id="{22568D8C-A7D4-45A3-910C-94EFE64867E8}"/>
              </a:ext>
            </a:extLst>
          </p:cNvPr>
          <p:cNvSpPr txBox="1"/>
          <p:nvPr/>
        </p:nvSpPr>
        <p:spPr>
          <a:xfrm>
            <a:off x="2625392" y="4363478"/>
            <a:ext cx="354584" cy="276999"/>
          </a:xfrm>
          <a:prstGeom prst="rect">
            <a:avLst/>
          </a:prstGeom>
          <a:noFill/>
        </p:spPr>
        <p:txBody>
          <a:bodyPr wrap="none" rtlCol="0">
            <a:spAutoFit/>
          </a:bodyPr>
          <a:lstStyle/>
          <a:p>
            <a:pPr algn="ctr"/>
            <a:r>
              <a:rPr lang="de-DE" sz="1200"/>
              <a:t>16</a:t>
            </a:r>
          </a:p>
        </p:txBody>
      </p:sp>
      <p:sp>
        <p:nvSpPr>
          <p:cNvPr id="210" name="Textfeld 209">
            <a:extLst>
              <a:ext uri="{FF2B5EF4-FFF2-40B4-BE49-F238E27FC236}">
                <a16:creationId xmlns:a16="http://schemas.microsoft.com/office/drawing/2014/main" id="{8B80C92C-FB0D-4107-ACA2-FB4D51DFB6BD}"/>
              </a:ext>
            </a:extLst>
          </p:cNvPr>
          <p:cNvSpPr txBox="1"/>
          <p:nvPr/>
        </p:nvSpPr>
        <p:spPr>
          <a:xfrm>
            <a:off x="2845825" y="4363478"/>
            <a:ext cx="354584" cy="276999"/>
          </a:xfrm>
          <a:prstGeom prst="rect">
            <a:avLst/>
          </a:prstGeom>
          <a:noFill/>
        </p:spPr>
        <p:txBody>
          <a:bodyPr wrap="none" rtlCol="0">
            <a:spAutoFit/>
          </a:bodyPr>
          <a:lstStyle/>
          <a:p>
            <a:pPr algn="ctr"/>
            <a:r>
              <a:rPr lang="de-DE" sz="1200"/>
              <a:t>18</a:t>
            </a:r>
          </a:p>
        </p:txBody>
      </p:sp>
      <p:sp>
        <p:nvSpPr>
          <p:cNvPr id="211" name="Textfeld 210">
            <a:extLst>
              <a:ext uri="{FF2B5EF4-FFF2-40B4-BE49-F238E27FC236}">
                <a16:creationId xmlns:a16="http://schemas.microsoft.com/office/drawing/2014/main" id="{A44DDA4A-C3C0-44D5-BB1E-C8AE6D486CE0}"/>
              </a:ext>
            </a:extLst>
          </p:cNvPr>
          <p:cNvSpPr txBox="1"/>
          <p:nvPr/>
        </p:nvSpPr>
        <p:spPr>
          <a:xfrm>
            <a:off x="3296126" y="4363478"/>
            <a:ext cx="354584" cy="276999"/>
          </a:xfrm>
          <a:prstGeom prst="rect">
            <a:avLst/>
          </a:prstGeom>
          <a:noFill/>
        </p:spPr>
        <p:txBody>
          <a:bodyPr wrap="none" rtlCol="0">
            <a:spAutoFit/>
          </a:bodyPr>
          <a:lstStyle/>
          <a:p>
            <a:pPr algn="ctr"/>
            <a:r>
              <a:rPr lang="de-DE" sz="1200"/>
              <a:t>22</a:t>
            </a:r>
          </a:p>
        </p:txBody>
      </p:sp>
      <p:sp>
        <p:nvSpPr>
          <p:cNvPr id="212" name="Textfeld 211">
            <a:extLst>
              <a:ext uri="{FF2B5EF4-FFF2-40B4-BE49-F238E27FC236}">
                <a16:creationId xmlns:a16="http://schemas.microsoft.com/office/drawing/2014/main" id="{F99428A4-504E-4649-95FB-D9729F5A529A}"/>
              </a:ext>
            </a:extLst>
          </p:cNvPr>
          <p:cNvSpPr txBox="1"/>
          <p:nvPr/>
        </p:nvSpPr>
        <p:spPr>
          <a:xfrm>
            <a:off x="3519583" y="4363478"/>
            <a:ext cx="354584" cy="276999"/>
          </a:xfrm>
          <a:prstGeom prst="rect">
            <a:avLst/>
          </a:prstGeom>
          <a:noFill/>
        </p:spPr>
        <p:txBody>
          <a:bodyPr wrap="none" rtlCol="0">
            <a:spAutoFit/>
          </a:bodyPr>
          <a:lstStyle/>
          <a:p>
            <a:pPr algn="ctr"/>
            <a:r>
              <a:rPr lang="de-DE" sz="1200"/>
              <a:t>24</a:t>
            </a:r>
          </a:p>
        </p:txBody>
      </p:sp>
      <p:sp>
        <p:nvSpPr>
          <p:cNvPr id="213" name="Textfeld 212">
            <a:extLst>
              <a:ext uri="{FF2B5EF4-FFF2-40B4-BE49-F238E27FC236}">
                <a16:creationId xmlns:a16="http://schemas.microsoft.com/office/drawing/2014/main" id="{9BC26DD1-DD23-4ED7-9235-6D78FA574878}"/>
              </a:ext>
            </a:extLst>
          </p:cNvPr>
          <p:cNvSpPr txBox="1"/>
          <p:nvPr/>
        </p:nvSpPr>
        <p:spPr>
          <a:xfrm>
            <a:off x="3749071" y="4363478"/>
            <a:ext cx="354584" cy="276999"/>
          </a:xfrm>
          <a:prstGeom prst="rect">
            <a:avLst/>
          </a:prstGeom>
          <a:noFill/>
        </p:spPr>
        <p:txBody>
          <a:bodyPr wrap="none" rtlCol="0">
            <a:spAutoFit/>
          </a:bodyPr>
          <a:lstStyle/>
          <a:p>
            <a:pPr algn="ctr"/>
            <a:r>
              <a:rPr lang="de-DE" sz="1200"/>
              <a:t>26</a:t>
            </a:r>
          </a:p>
        </p:txBody>
      </p:sp>
      <p:sp>
        <p:nvSpPr>
          <p:cNvPr id="214" name="Textfeld 213">
            <a:extLst>
              <a:ext uri="{FF2B5EF4-FFF2-40B4-BE49-F238E27FC236}">
                <a16:creationId xmlns:a16="http://schemas.microsoft.com/office/drawing/2014/main" id="{FA24E77A-9A0C-4663-992B-544073A0FB95}"/>
              </a:ext>
            </a:extLst>
          </p:cNvPr>
          <p:cNvSpPr txBox="1"/>
          <p:nvPr/>
        </p:nvSpPr>
        <p:spPr>
          <a:xfrm>
            <a:off x="3973293" y="4363478"/>
            <a:ext cx="354584" cy="276999"/>
          </a:xfrm>
          <a:prstGeom prst="rect">
            <a:avLst/>
          </a:prstGeom>
          <a:noFill/>
        </p:spPr>
        <p:txBody>
          <a:bodyPr wrap="none" rtlCol="0">
            <a:spAutoFit/>
          </a:bodyPr>
          <a:lstStyle/>
          <a:p>
            <a:pPr algn="ctr"/>
            <a:r>
              <a:rPr lang="de-DE" sz="1200"/>
              <a:t>28</a:t>
            </a:r>
          </a:p>
        </p:txBody>
      </p:sp>
      <p:sp>
        <p:nvSpPr>
          <p:cNvPr id="215" name="Textfeld 214">
            <a:extLst>
              <a:ext uri="{FF2B5EF4-FFF2-40B4-BE49-F238E27FC236}">
                <a16:creationId xmlns:a16="http://schemas.microsoft.com/office/drawing/2014/main" id="{2ED1E199-AF1B-406F-A26D-DE6A9A2376E7}"/>
              </a:ext>
            </a:extLst>
          </p:cNvPr>
          <p:cNvSpPr txBox="1"/>
          <p:nvPr/>
        </p:nvSpPr>
        <p:spPr>
          <a:xfrm>
            <a:off x="4423323" y="4363478"/>
            <a:ext cx="354584" cy="276999"/>
          </a:xfrm>
          <a:prstGeom prst="rect">
            <a:avLst/>
          </a:prstGeom>
          <a:noFill/>
        </p:spPr>
        <p:txBody>
          <a:bodyPr wrap="none" rtlCol="0">
            <a:spAutoFit/>
          </a:bodyPr>
          <a:lstStyle/>
          <a:p>
            <a:pPr algn="ctr"/>
            <a:r>
              <a:rPr lang="de-DE" sz="1200"/>
              <a:t>32</a:t>
            </a:r>
          </a:p>
        </p:txBody>
      </p:sp>
      <p:sp>
        <p:nvSpPr>
          <p:cNvPr id="216" name="Textfeld 215">
            <a:extLst>
              <a:ext uri="{FF2B5EF4-FFF2-40B4-BE49-F238E27FC236}">
                <a16:creationId xmlns:a16="http://schemas.microsoft.com/office/drawing/2014/main" id="{8C16B017-297B-4B0B-BF1B-5EE434A26E9C}"/>
              </a:ext>
            </a:extLst>
          </p:cNvPr>
          <p:cNvSpPr txBox="1"/>
          <p:nvPr/>
        </p:nvSpPr>
        <p:spPr>
          <a:xfrm>
            <a:off x="4648048" y="4363478"/>
            <a:ext cx="354584" cy="276999"/>
          </a:xfrm>
          <a:prstGeom prst="rect">
            <a:avLst/>
          </a:prstGeom>
          <a:noFill/>
        </p:spPr>
        <p:txBody>
          <a:bodyPr wrap="none" rtlCol="0">
            <a:spAutoFit/>
          </a:bodyPr>
          <a:lstStyle/>
          <a:p>
            <a:pPr algn="ctr"/>
            <a:r>
              <a:rPr lang="de-DE" sz="1200"/>
              <a:t>34</a:t>
            </a:r>
          </a:p>
        </p:txBody>
      </p:sp>
      <p:sp>
        <p:nvSpPr>
          <p:cNvPr id="217" name="Textfeld 216">
            <a:extLst>
              <a:ext uri="{FF2B5EF4-FFF2-40B4-BE49-F238E27FC236}">
                <a16:creationId xmlns:a16="http://schemas.microsoft.com/office/drawing/2014/main" id="{DC22535E-2F72-4C84-80C1-65E7FF5A2B6B}"/>
              </a:ext>
            </a:extLst>
          </p:cNvPr>
          <p:cNvSpPr txBox="1"/>
          <p:nvPr/>
        </p:nvSpPr>
        <p:spPr>
          <a:xfrm>
            <a:off x="4865906" y="4363478"/>
            <a:ext cx="354584" cy="276999"/>
          </a:xfrm>
          <a:prstGeom prst="rect">
            <a:avLst/>
          </a:prstGeom>
          <a:noFill/>
        </p:spPr>
        <p:txBody>
          <a:bodyPr wrap="none" rtlCol="0">
            <a:spAutoFit/>
          </a:bodyPr>
          <a:lstStyle/>
          <a:p>
            <a:pPr algn="ctr"/>
            <a:r>
              <a:rPr lang="de-DE" sz="1200"/>
              <a:t>36</a:t>
            </a:r>
          </a:p>
        </p:txBody>
      </p:sp>
      <p:sp>
        <p:nvSpPr>
          <p:cNvPr id="218" name="Textfeld 217">
            <a:extLst>
              <a:ext uri="{FF2B5EF4-FFF2-40B4-BE49-F238E27FC236}">
                <a16:creationId xmlns:a16="http://schemas.microsoft.com/office/drawing/2014/main" id="{2E601208-2445-4778-9909-014D7F7B714B}"/>
              </a:ext>
            </a:extLst>
          </p:cNvPr>
          <p:cNvSpPr txBox="1"/>
          <p:nvPr/>
        </p:nvSpPr>
        <p:spPr>
          <a:xfrm>
            <a:off x="5086557" y="4363478"/>
            <a:ext cx="354584" cy="276999"/>
          </a:xfrm>
          <a:prstGeom prst="rect">
            <a:avLst/>
          </a:prstGeom>
          <a:noFill/>
        </p:spPr>
        <p:txBody>
          <a:bodyPr wrap="none" rtlCol="0">
            <a:spAutoFit/>
          </a:bodyPr>
          <a:lstStyle/>
          <a:p>
            <a:pPr algn="ctr"/>
            <a:r>
              <a:rPr lang="de-DE" sz="1200"/>
              <a:t>38</a:t>
            </a:r>
          </a:p>
        </p:txBody>
      </p:sp>
      <p:sp>
        <p:nvSpPr>
          <p:cNvPr id="194" name="Rechteck 3">
            <a:extLst>
              <a:ext uri="{FF2B5EF4-FFF2-40B4-BE49-F238E27FC236}">
                <a16:creationId xmlns:a16="http://schemas.microsoft.com/office/drawing/2014/main" id="{F7398710-FB11-664E-A044-E300790AA773}"/>
              </a:ext>
            </a:extLst>
          </p:cNvPr>
          <p:cNvSpPr/>
          <p:nvPr/>
        </p:nvSpPr>
        <p:spPr>
          <a:xfrm>
            <a:off x="923145" y="1802752"/>
            <a:ext cx="5026434" cy="2533426"/>
          </a:xfrm>
          <a:custGeom>
            <a:avLst/>
            <a:gdLst>
              <a:gd name="connsiteX0" fmla="*/ 0 w 7911197"/>
              <a:gd name="connsiteY0" fmla="*/ 0 h 3431808"/>
              <a:gd name="connsiteX1" fmla="*/ 7911197 w 7911197"/>
              <a:gd name="connsiteY1" fmla="*/ 0 h 3431808"/>
              <a:gd name="connsiteX2" fmla="*/ 7911197 w 7911197"/>
              <a:gd name="connsiteY2" fmla="*/ 3431808 h 3431808"/>
              <a:gd name="connsiteX3" fmla="*/ 0 w 7911197"/>
              <a:gd name="connsiteY3" fmla="*/ 3431808 h 3431808"/>
              <a:gd name="connsiteX4" fmla="*/ 0 w 7911197"/>
              <a:gd name="connsiteY4" fmla="*/ 0 h 3431808"/>
              <a:gd name="connsiteX0" fmla="*/ 7911197 w 8002637"/>
              <a:gd name="connsiteY0" fmla="*/ 0 h 3431808"/>
              <a:gd name="connsiteX1" fmla="*/ 7911197 w 8002637"/>
              <a:gd name="connsiteY1" fmla="*/ 3431808 h 3431808"/>
              <a:gd name="connsiteX2" fmla="*/ 0 w 8002637"/>
              <a:gd name="connsiteY2" fmla="*/ 3431808 h 3431808"/>
              <a:gd name="connsiteX3" fmla="*/ 0 w 8002637"/>
              <a:gd name="connsiteY3" fmla="*/ 0 h 3431808"/>
              <a:gd name="connsiteX4" fmla="*/ 8002637 w 8002637"/>
              <a:gd name="connsiteY4" fmla="*/ 91440 h 3431808"/>
              <a:gd name="connsiteX0" fmla="*/ 7911197 w 7911197"/>
              <a:gd name="connsiteY0" fmla="*/ 0 h 3431808"/>
              <a:gd name="connsiteX1" fmla="*/ 7911197 w 7911197"/>
              <a:gd name="connsiteY1" fmla="*/ 3431808 h 3431808"/>
              <a:gd name="connsiteX2" fmla="*/ 0 w 7911197"/>
              <a:gd name="connsiteY2" fmla="*/ 3431808 h 3431808"/>
              <a:gd name="connsiteX3" fmla="*/ 0 w 7911197"/>
              <a:gd name="connsiteY3" fmla="*/ 0 h 3431808"/>
              <a:gd name="connsiteX0" fmla="*/ 7911197 w 7911197"/>
              <a:gd name="connsiteY0" fmla="*/ 3431808 h 3431808"/>
              <a:gd name="connsiteX1" fmla="*/ 0 w 7911197"/>
              <a:gd name="connsiteY1" fmla="*/ 3431808 h 3431808"/>
              <a:gd name="connsiteX2" fmla="*/ 0 w 7911197"/>
              <a:gd name="connsiteY2" fmla="*/ 0 h 3431808"/>
            </a:gdLst>
            <a:ahLst/>
            <a:cxnLst>
              <a:cxn ang="0">
                <a:pos x="connsiteX0" y="connsiteY0"/>
              </a:cxn>
              <a:cxn ang="0">
                <a:pos x="connsiteX1" y="connsiteY1"/>
              </a:cxn>
              <a:cxn ang="0">
                <a:pos x="connsiteX2" y="connsiteY2"/>
              </a:cxn>
            </a:cxnLst>
            <a:rect l="l" t="t" r="r" b="b"/>
            <a:pathLst>
              <a:path w="7911197" h="3431808">
                <a:moveTo>
                  <a:pt x="7911197" y="3431808"/>
                </a:moveTo>
                <a:lnTo>
                  <a:pt x="0" y="3431808"/>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BF1CFED1-3CDC-384C-B991-EED48CAE4D9F}"/>
              </a:ext>
            </a:extLst>
          </p:cNvPr>
          <p:cNvPicPr>
            <a:picLocks noChangeAspect="1"/>
          </p:cNvPicPr>
          <p:nvPr/>
        </p:nvPicPr>
        <p:blipFill>
          <a:blip r:embed="rId13">
            <a:alphaModFix amt="90000"/>
            <a:extLst>
              <a:ext uri="{28A0092B-C50C-407E-A947-70E740481C1C}">
                <a14:useLocalDpi xmlns:a14="http://schemas.microsoft.com/office/drawing/2010/main" val="0"/>
              </a:ext>
            </a:extLst>
          </a:blip>
          <a:stretch>
            <a:fillRect/>
          </a:stretch>
        </p:blipFill>
        <p:spPr>
          <a:xfrm>
            <a:off x="483575" y="4897483"/>
            <a:ext cx="5364000" cy="287191"/>
          </a:xfrm>
          <a:prstGeom prst="rect">
            <a:avLst/>
          </a:prstGeom>
        </p:spPr>
      </p:pic>
      <p:pic>
        <p:nvPicPr>
          <p:cNvPr id="18" name="Grafik 17">
            <a:extLst>
              <a:ext uri="{FF2B5EF4-FFF2-40B4-BE49-F238E27FC236}">
                <a16:creationId xmlns:a16="http://schemas.microsoft.com/office/drawing/2014/main" id="{26ED2B44-13A5-DD43-936D-3714131F0031}"/>
              </a:ext>
            </a:extLst>
          </p:cNvPr>
          <p:cNvPicPr>
            <a:picLocks noChangeAspect="1"/>
          </p:cNvPicPr>
          <p:nvPr/>
        </p:nvPicPr>
        <p:blipFill>
          <a:blip r:embed="rId14">
            <a:alphaModFix amt="90000"/>
            <a:extLst>
              <a:ext uri="{28A0092B-C50C-407E-A947-70E740481C1C}">
                <a14:useLocalDpi xmlns:a14="http://schemas.microsoft.com/office/drawing/2010/main" val="0"/>
              </a:ext>
            </a:extLst>
          </a:blip>
          <a:stretch>
            <a:fillRect/>
          </a:stretch>
        </p:blipFill>
        <p:spPr>
          <a:xfrm>
            <a:off x="6346168" y="4897483"/>
            <a:ext cx="5292000" cy="283338"/>
          </a:xfrm>
          <a:prstGeom prst="rect">
            <a:avLst/>
          </a:prstGeom>
        </p:spPr>
      </p:pic>
      <p:grpSp>
        <p:nvGrpSpPr>
          <p:cNvPr id="238" name="Gruppieren 237">
            <a:extLst>
              <a:ext uri="{FF2B5EF4-FFF2-40B4-BE49-F238E27FC236}">
                <a16:creationId xmlns:a16="http://schemas.microsoft.com/office/drawing/2014/main" id="{1E92256B-2BD9-6646-AAA5-F2A25A543DA2}"/>
              </a:ext>
            </a:extLst>
          </p:cNvPr>
          <p:cNvGrpSpPr/>
          <p:nvPr/>
        </p:nvGrpSpPr>
        <p:grpSpPr>
          <a:xfrm>
            <a:off x="6692141" y="4363478"/>
            <a:ext cx="5026402" cy="276999"/>
            <a:chOff x="6692141" y="4363478"/>
            <a:chExt cx="5026402" cy="276999"/>
          </a:xfrm>
        </p:grpSpPr>
        <p:sp>
          <p:nvSpPr>
            <p:cNvPr id="239" name="Textfeld 238">
              <a:extLst>
                <a:ext uri="{FF2B5EF4-FFF2-40B4-BE49-F238E27FC236}">
                  <a16:creationId xmlns:a16="http://schemas.microsoft.com/office/drawing/2014/main" id="{B46468CF-37C5-FF41-AE9B-15CC724869E3}"/>
                </a:ext>
              </a:extLst>
            </p:cNvPr>
            <p:cNvSpPr txBox="1"/>
            <p:nvPr/>
          </p:nvSpPr>
          <p:spPr>
            <a:xfrm>
              <a:off x="6692141" y="4363478"/>
              <a:ext cx="269626" cy="276999"/>
            </a:xfrm>
            <a:prstGeom prst="rect">
              <a:avLst/>
            </a:prstGeom>
            <a:noFill/>
          </p:spPr>
          <p:txBody>
            <a:bodyPr wrap="none" rtlCol="0">
              <a:spAutoFit/>
            </a:bodyPr>
            <a:lstStyle/>
            <a:p>
              <a:pPr algn="ctr"/>
              <a:r>
                <a:rPr lang="de-DE" sz="1200"/>
                <a:t>0</a:t>
              </a:r>
            </a:p>
          </p:txBody>
        </p:sp>
        <p:sp>
          <p:nvSpPr>
            <p:cNvPr id="240" name="Textfeld 239">
              <a:extLst>
                <a:ext uri="{FF2B5EF4-FFF2-40B4-BE49-F238E27FC236}">
                  <a16:creationId xmlns:a16="http://schemas.microsoft.com/office/drawing/2014/main" id="{2B5C2538-9094-324A-A985-86A43D23CFD1}"/>
                </a:ext>
              </a:extLst>
            </p:cNvPr>
            <p:cNvSpPr txBox="1"/>
            <p:nvPr/>
          </p:nvSpPr>
          <p:spPr>
            <a:xfrm>
              <a:off x="7785657" y="4363478"/>
              <a:ext cx="354584" cy="276999"/>
            </a:xfrm>
            <a:prstGeom prst="rect">
              <a:avLst/>
            </a:prstGeom>
            <a:noFill/>
          </p:spPr>
          <p:txBody>
            <a:bodyPr wrap="none" rtlCol="0">
              <a:spAutoFit/>
            </a:bodyPr>
            <a:lstStyle/>
            <a:p>
              <a:pPr algn="ctr"/>
              <a:r>
                <a:rPr lang="de-DE" sz="1200"/>
                <a:t>10</a:t>
              </a:r>
            </a:p>
          </p:txBody>
        </p:sp>
        <p:sp>
          <p:nvSpPr>
            <p:cNvPr id="241" name="Textfeld 240">
              <a:extLst>
                <a:ext uri="{FF2B5EF4-FFF2-40B4-BE49-F238E27FC236}">
                  <a16:creationId xmlns:a16="http://schemas.microsoft.com/office/drawing/2014/main" id="{DFAC7079-407A-4046-B75A-7C66A392F877}"/>
                </a:ext>
              </a:extLst>
            </p:cNvPr>
            <p:cNvSpPr txBox="1"/>
            <p:nvPr/>
          </p:nvSpPr>
          <p:spPr>
            <a:xfrm>
              <a:off x="8901417" y="4363478"/>
              <a:ext cx="354584" cy="276999"/>
            </a:xfrm>
            <a:prstGeom prst="rect">
              <a:avLst/>
            </a:prstGeom>
            <a:noFill/>
          </p:spPr>
          <p:txBody>
            <a:bodyPr wrap="none" rtlCol="0">
              <a:spAutoFit/>
            </a:bodyPr>
            <a:lstStyle/>
            <a:p>
              <a:pPr algn="ctr"/>
              <a:r>
                <a:rPr lang="de-DE" sz="1200"/>
                <a:t>20</a:t>
              </a:r>
            </a:p>
          </p:txBody>
        </p:sp>
        <p:sp>
          <p:nvSpPr>
            <p:cNvPr id="242" name="Textfeld 241">
              <a:extLst>
                <a:ext uri="{FF2B5EF4-FFF2-40B4-BE49-F238E27FC236}">
                  <a16:creationId xmlns:a16="http://schemas.microsoft.com/office/drawing/2014/main" id="{C15FFF40-F2AC-5C4E-BA67-C50E77EF07AA}"/>
                </a:ext>
              </a:extLst>
            </p:cNvPr>
            <p:cNvSpPr txBox="1"/>
            <p:nvPr/>
          </p:nvSpPr>
          <p:spPr>
            <a:xfrm>
              <a:off x="10016899" y="4363478"/>
              <a:ext cx="354584" cy="276999"/>
            </a:xfrm>
            <a:prstGeom prst="rect">
              <a:avLst/>
            </a:prstGeom>
            <a:noFill/>
          </p:spPr>
          <p:txBody>
            <a:bodyPr wrap="none" rtlCol="0">
              <a:spAutoFit/>
            </a:bodyPr>
            <a:lstStyle/>
            <a:p>
              <a:pPr algn="ctr"/>
              <a:r>
                <a:rPr lang="de-DE" sz="1200"/>
                <a:t>30</a:t>
              </a:r>
            </a:p>
          </p:txBody>
        </p:sp>
        <p:sp>
          <p:nvSpPr>
            <p:cNvPr id="243" name="Textfeld 242">
              <a:extLst>
                <a:ext uri="{FF2B5EF4-FFF2-40B4-BE49-F238E27FC236}">
                  <a16:creationId xmlns:a16="http://schemas.microsoft.com/office/drawing/2014/main" id="{A6097A0C-6D11-6C4E-9583-4364FDEA8037}"/>
                </a:ext>
              </a:extLst>
            </p:cNvPr>
            <p:cNvSpPr txBox="1"/>
            <p:nvPr/>
          </p:nvSpPr>
          <p:spPr>
            <a:xfrm>
              <a:off x="11138148" y="4363478"/>
              <a:ext cx="354584" cy="276999"/>
            </a:xfrm>
            <a:prstGeom prst="rect">
              <a:avLst/>
            </a:prstGeom>
            <a:noFill/>
          </p:spPr>
          <p:txBody>
            <a:bodyPr wrap="none" rtlCol="0">
              <a:spAutoFit/>
            </a:bodyPr>
            <a:lstStyle/>
            <a:p>
              <a:pPr algn="ctr"/>
              <a:r>
                <a:rPr lang="de-DE" sz="1200"/>
                <a:t>40</a:t>
              </a:r>
            </a:p>
          </p:txBody>
        </p:sp>
        <p:sp>
          <p:nvSpPr>
            <p:cNvPr id="244" name="Textfeld 243">
              <a:extLst>
                <a:ext uri="{FF2B5EF4-FFF2-40B4-BE49-F238E27FC236}">
                  <a16:creationId xmlns:a16="http://schemas.microsoft.com/office/drawing/2014/main" id="{13A7C946-0A24-A74A-92C2-CA7F3742BF35}"/>
                </a:ext>
              </a:extLst>
            </p:cNvPr>
            <p:cNvSpPr txBox="1"/>
            <p:nvPr/>
          </p:nvSpPr>
          <p:spPr>
            <a:xfrm>
              <a:off x="11363959" y="4363478"/>
              <a:ext cx="354584" cy="276999"/>
            </a:xfrm>
            <a:prstGeom prst="rect">
              <a:avLst/>
            </a:prstGeom>
            <a:noFill/>
          </p:spPr>
          <p:txBody>
            <a:bodyPr wrap="none" rtlCol="0">
              <a:spAutoFit/>
            </a:bodyPr>
            <a:lstStyle/>
            <a:p>
              <a:pPr algn="ctr"/>
              <a:r>
                <a:rPr lang="de-DE" sz="1200"/>
                <a:t>42</a:t>
              </a:r>
            </a:p>
          </p:txBody>
        </p:sp>
        <p:sp>
          <p:nvSpPr>
            <p:cNvPr id="245" name="Textfeld 244">
              <a:extLst>
                <a:ext uri="{FF2B5EF4-FFF2-40B4-BE49-F238E27FC236}">
                  <a16:creationId xmlns:a16="http://schemas.microsoft.com/office/drawing/2014/main" id="{849BD92A-DDC7-8C48-9E8E-7DD1696E9EC6}"/>
                </a:ext>
              </a:extLst>
            </p:cNvPr>
            <p:cNvSpPr txBox="1"/>
            <p:nvPr/>
          </p:nvSpPr>
          <p:spPr>
            <a:xfrm>
              <a:off x="6918836" y="4363478"/>
              <a:ext cx="269626" cy="276999"/>
            </a:xfrm>
            <a:prstGeom prst="rect">
              <a:avLst/>
            </a:prstGeom>
            <a:noFill/>
          </p:spPr>
          <p:txBody>
            <a:bodyPr wrap="none" rtlCol="0">
              <a:spAutoFit/>
            </a:bodyPr>
            <a:lstStyle/>
            <a:p>
              <a:pPr algn="ctr"/>
              <a:r>
                <a:rPr lang="de-DE" sz="1200"/>
                <a:t>2</a:t>
              </a:r>
            </a:p>
          </p:txBody>
        </p:sp>
        <p:sp>
          <p:nvSpPr>
            <p:cNvPr id="246" name="Textfeld 245">
              <a:extLst>
                <a:ext uri="{FF2B5EF4-FFF2-40B4-BE49-F238E27FC236}">
                  <a16:creationId xmlns:a16="http://schemas.microsoft.com/office/drawing/2014/main" id="{568B5787-D670-5E4D-BB73-709A752AA3A4}"/>
                </a:ext>
              </a:extLst>
            </p:cNvPr>
            <p:cNvSpPr txBox="1"/>
            <p:nvPr/>
          </p:nvSpPr>
          <p:spPr>
            <a:xfrm>
              <a:off x="7144605" y="4363478"/>
              <a:ext cx="269626" cy="276999"/>
            </a:xfrm>
            <a:prstGeom prst="rect">
              <a:avLst/>
            </a:prstGeom>
            <a:noFill/>
          </p:spPr>
          <p:txBody>
            <a:bodyPr wrap="none" rtlCol="0">
              <a:spAutoFit/>
            </a:bodyPr>
            <a:lstStyle/>
            <a:p>
              <a:pPr algn="ctr"/>
              <a:r>
                <a:rPr lang="de-DE" sz="1200"/>
                <a:t>4</a:t>
              </a:r>
            </a:p>
          </p:txBody>
        </p:sp>
        <p:sp>
          <p:nvSpPr>
            <p:cNvPr id="247" name="Textfeld 246">
              <a:extLst>
                <a:ext uri="{FF2B5EF4-FFF2-40B4-BE49-F238E27FC236}">
                  <a16:creationId xmlns:a16="http://schemas.microsoft.com/office/drawing/2014/main" id="{DEBF9C99-08AE-4143-B66B-61F0616C81CE}"/>
                </a:ext>
              </a:extLst>
            </p:cNvPr>
            <p:cNvSpPr txBox="1"/>
            <p:nvPr/>
          </p:nvSpPr>
          <p:spPr>
            <a:xfrm>
              <a:off x="7371085" y="4363478"/>
              <a:ext cx="269626" cy="276999"/>
            </a:xfrm>
            <a:prstGeom prst="rect">
              <a:avLst/>
            </a:prstGeom>
            <a:noFill/>
          </p:spPr>
          <p:txBody>
            <a:bodyPr wrap="none" rtlCol="0">
              <a:spAutoFit/>
            </a:bodyPr>
            <a:lstStyle/>
            <a:p>
              <a:pPr algn="ctr"/>
              <a:r>
                <a:rPr lang="de-DE" sz="1200"/>
                <a:t>6</a:t>
              </a:r>
            </a:p>
          </p:txBody>
        </p:sp>
        <p:sp>
          <p:nvSpPr>
            <p:cNvPr id="248" name="Textfeld 247">
              <a:extLst>
                <a:ext uri="{FF2B5EF4-FFF2-40B4-BE49-F238E27FC236}">
                  <a16:creationId xmlns:a16="http://schemas.microsoft.com/office/drawing/2014/main" id="{9078F66D-660E-2D45-973D-3EA28837231C}"/>
                </a:ext>
              </a:extLst>
            </p:cNvPr>
            <p:cNvSpPr txBox="1"/>
            <p:nvPr/>
          </p:nvSpPr>
          <p:spPr>
            <a:xfrm>
              <a:off x="7595132" y="4363478"/>
              <a:ext cx="269626" cy="276999"/>
            </a:xfrm>
            <a:prstGeom prst="rect">
              <a:avLst/>
            </a:prstGeom>
            <a:noFill/>
          </p:spPr>
          <p:txBody>
            <a:bodyPr wrap="none" rtlCol="0">
              <a:spAutoFit/>
            </a:bodyPr>
            <a:lstStyle/>
            <a:p>
              <a:pPr algn="ctr"/>
              <a:r>
                <a:rPr lang="de-DE" sz="1200"/>
                <a:t>8</a:t>
              </a:r>
            </a:p>
          </p:txBody>
        </p:sp>
        <p:sp>
          <p:nvSpPr>
            <p:cNvPr id="249" name="Textfeld 248">
              <a:extLst>
                <a:ext uri="{FF2B5EF4-FFF2-40B4-BE49-F238E27FC236}">
                  <a16:creationId xmlns:a16="http://schemas.microsoft.com/office/drawing/2014/main" id="{C5063A57-14C2-4B46-A919-152ABD494363}"/>
                </a:ext>
              </a:extLst>
            </p:cNvPr>
            <p:cNvSpPr txBox="1"/>
            <p:nvPr/>
          </p:nvSpPr>
          <p:spPr>
            <a:xfrm>
              <a:off x="8004317" y="4363478"/>
              <a:ext cx="354584" cy="276999"/>
            </a:xfrm>
            <a:prstGeom prst="rect">
              <a:avLst/>
            </a:prstGeom>
            <a:noFill/>
          </p:spPr>
          <p:txBody>
            <a:bodyPr wrap="none" rtlCol="0">
              <a:spAutoFit/>
            </a:bodyPr>
            <a:lstStyle/>
            <a:p>
              <a:pPr algn="ctr"/>
              <a:r>
                <a:rPr lang="de-DE" sz="1200"/>
                <a:t>12</a:t>
              </a:r>
            </a:p>
          </p:txBody>
        </p:sp>
        <p:sp>
          <p:nvSpPr>
            <p:cNvPr id="250" name="Textfeld 249">
              <a:extLst>
                <a:ext uri="{FF2B5EF4-FFF2-40B4-BE49-F238E27FC236}">
                  <a16:creationId xmlns:a16="http://schemas.microsoft.com/office/drawing/2014/main" id="{A5BF3F6A-747C-7540-972B-147E41CFA16A}"/>
                </a:ext>
              </a:extLst>
            </p:cNvPr>
            <p:cNvSpPr txBox="1"/>
            <p:nvPr/>
          </p:nvSpPr>
          <p:spPr>
            <a:xfrm>
              <a:off x="8228059" y="4363478"/>
              <a:ext cx="354584" cy="276999"/>
            </a:xfrm>
            <a:prstGeom prst="rect">
              <a:avLst/>
            </a:prstGeom>
            <a:noFill/>
          </p:spPr>
          <p:txBody>
            <a:bodyPr wrap="none" rtlCol="0">
              <a:spAutoFit/>
            </a:bodyPr>
            <a:lstStyle/>
            <a:p>
              <a:pPr algn="ctr"/>
              <a:r>
                <a:rPr lang="de-DE" sz="1200"/>
                <a:t>14</a:t>
              </a:r>
            </a:p>
          </p:txBody>
        </p:sp>
        <p:sp>
          <p:nvSpPr>
            <p:cNvPr id="251" name="Textfeld 250">
              <a:extLst>
                <a:ext uri="{FF2B5EF4-FFF2-40B4-BE49-F238E27FC236}">
                  <a16:creationId xmlns:a16="http://schemas.microsoft.com/office/drawing/2014/main" id="{7F1FE5AB-28B8-B64B-9B59-6FDD63F67EA2}"/>
                </a:ext>
              </a:extLst>
            </p:cNvPr>
            <p:cNvSpPr txBox="1"/>
            <p:nvPr/>
          </p:nvSpPr>
          <p:spPr>
            <a:xfrm>
              <a:off x="8451280" y="4363478"/>
              <a:ext cx="354584" cy="276999"/>
            </a:xfrm>
            <a:prstGeom prst="rect">
              <a:avLst/>
            </a:prstGeom>
            <a:noFill/>
          </p:spPr>
          <p:txBody>
            <a:bodyPr wrap="none" rtlCol="0">
              <a:spAutoFit/>
            </a:bodyPr>
            <a:lstStyle/>
            <a:p>
              <a:pPr algn="ctr"/>
              <a:r>
                <a:rPr lang="de-DE" sz="1200"/>
                <a:t>16</a:t>
              </a:r>
            </a:p>
          </p:txBody>
        </p:sp>
        <p:sp>
          <p:nvSpPr>
            <p:cNvPr id="252" name="Textfeld 251">
              <a:extLst>
                <a:ext uri="{FF2B5EF4-FFF2-40B4-BE49-F238E27FC236}">
                  <a16:creationId xmlns:a16="http://schemas.microsoft.com/office/drawing/2014/main" id="{1CECAF7D-5BB3-AA48-9495-5D7CE467322C}"/>
                </a:ext>
              </a:extLst>
            </p:cNvPr>
            <p:cNvSpPr txBox="1"/>
            <p:nvPr/>
          </p:nvSpPr>
          <p:spPr>
            <a:xfrm>
              <a:off x="8671713" y="4363478"/>
              <a:ext cx="354584" cy="276999"/>
            </a:xfrm>
            <a:prstGeom prst="rect">
              <a:avLst/>
            </a:prstGeom>
            <a:noFill/>
          </p:spPr>
          <p:txBody>
            <a:bodyPr wrap="none" rtlCol="0">
              <a:spAutoFit/>
            </a:bodyPr>
            <a:lstStyle/>
            <a:p>
              <a:pPr algn="ctr"/>
              <a:r>
                <a:rPr lang="de-DE" sz="1200"/>
                <a:t>18</a:t>
              </a:r>
            </a:p>
          </p:txBody>
        </p:sp>
        <p:sp>
          <p:nvSpPr>
            <p:cNvPr id="253" name="Textfeld 252">
              <a:extLst>
                <a:ext uri="{FF2B5EF4-FFF2-40B4-BE49-F238E27FC236}">
                  <a16:creationId xmlns:a16="http://schemas.microsoft.com/office/drawing/2014/main" id="{4A231A0E-58C5-4049-A965-AB6DDAEB94DD}"/>
                </a:ext>
              </a:extLst>
            </p:cNvPr>
            <p:cNvSpPr txBox="1"/>
            <p:nvPr/>
          </p:nvSpPr>
          <p:spPr>
            <a:xfrm>
              <a:off x="9122014" y="4363478"/>
              <a:ext cx="354584" cy="276999"/>
            </a:xfrm>
            <a:prstGeom prst="rect">
              <a:avLst/>
            </a:prstGeom>
            <a:noFill/>
          </p:spPr>
          <p:txBody>
            <a:bodyPr wrap="none" rtlCol="0">
              <a:spAutoFit/>
            </a:bodyPr>
            <a:lstStyle/>
            <a:p>
              <a:pPr algn="ctr"/>
              <a:r>
                <a:rPr lang="de-DE" sz="1200"/>
                <a:t>22</a:t>
              </a:r>
            </a:p>
          </p:txBody>
        </p:sp>
        <p:sp>
          <p:nvSpPr>
            <p:cNvPr id="254" name="Textfeld 253">
              <a:extLst>
                <a:ext uri="{FF2B5EF4-FFF2-40B4-BE49-F238E27FC236}">
                  <a16:creationId xmlns:a16="http://schemas.microsoft.com/office/drawing/2014/main" id="{6DBDE625-70FD-7943-9AD1-DC09AFE805F1}"/>
                </a:ext>
              </a:extLst>
            </p:cNvPr>
            <p:cNvSpPr txBox="1"/>
            <p:nvPr/>
          </p:nvSpPr>
          <p:spPr>
            <a:xfrm>
              <a:off x="9345471" y="4363478"/>
              <a:ext cx="354584" cy="276999"/>
            </a:xfrm>
            <a:prstGeom prst="rect">
              <a:avLst/>
            </a:prstGeom>
            <a:noFill/>
          </p:spPr>
          <p:txBody>
            <a:bodyPr wrap="none" rtlCol="0">
              <a:spAutoFit/>
            </a:bodyPr>
            <a:lstStyle/>
            <a:p>
              <a:pPr algn="ctr"/>
              <a:r>
                <a:rPr lang="de-DE" sz="1200"/>
                <a:t>24</a:t>
              </a:r>
            </a:p>
          </p:txBody>
        </p:sp>
        <p:sp>
          <p:nvSpPr>
            <p:cNvPr id="255" name="Textfeld 254">
              <a:extLst>
                <a:ext uri="{FF2B5EF4-FFF2-40B4-BE49-F238E27FC236}">
                  <a16:creationId xmlns:a16="http://schemas.microsoft.com/office/drawing/2014/main" id="{0D8C5026-10E0-7848-A730-5D22285A7DB9}"/>
                </a:ext>
              </a:extLst>
            </p:cNvPr>
            <p:cNvSpPr txBox="1"/>
            <p:nvPr/>
          </p:nvSpPr>
          <p:spPr>
            <a:xfrm>
              <a:off x="9574959" y="4363478"/>
              <a:ext cx="354584" cy="276999"/>
            </a:xfrm>
            <a:prstGeom prst="rect">
              <a:avLst/>
            </a:prstGeom>
            <a:noFill/>
          </p:spPr>
          <p:txBody>
            <a:bodyPr wrap="none" rtlCol="0">
              <a:spAutoFit/>
            </a:bodyPr>
            <a:lstStyle/>
            <a:p>
              <a:pPr algn="ctr"/>
              <a:r>
                <a:rPr lang="de-DE" sz="1200"/>
                <a:t>26</a:t>
              </a:r>
            </a:p>
          </p:txBody>
        </p:sp>
        <p:sp>
          <p:nvSpPr>
            <p:cNvPr id="256" name="Textfeld 255">
              <a:extLst>
                <a:ext uri="{FF2B5EF4-FFF2-40B4-BE49-F238E27FC236}">
                  <a16:creationId xmlns:a16="http://schemas.microsoft.com/office/drawing/2014/main" id="{C2C8B87D-1089-5045-88D5-041C5DB79AA1}"/>
                </a:ext>
              </a:extLst>
            </p:cNvPr>
            <p:cNvSpPr txBox="1"/>
            <p:nvPr/>
          </p:nvSpPr>
          <p:spPr>
            <a:xfrm>
              <a:off x="9799181" y="4363478"/>
              <a:ext cx="354584" cy="276999"/>
            </a:xfrm>
            <a:prstGeom prst="rect">
              <a:avLst/>
            </a:prstGeom>
            <a:noFill/>
          </p:spPr>
          <p:txBody>
            <a:bodyPr wrap="none" rtlCol="0">
              <a:spAutoFit/>
            </a:bodyPr>
            <a:lstStyle/>
            <a:p>
              <a:pPr algn="ctr"/>
              <a:r>
                <a:rPr lang="de-DE" sz="1200"/>
                <a:t>28</a:t>
              </a:r>
            </a:p>
          </p:txBody>
        </p:sp>
        <p:sp>
          <p:nvSpPr>
            <p:cNvPr id="257" name="Textfeld 256">
              <a:extLst>
                <a:ext uri="{FF2B5EF4-FFF2-40B4-BE49-F238E27FC236}">
                  <a16:creationId xmlns:a16="http://schemas.microsoft.com/office/drawing/2014/main" id="{8E2270E1-E812-4048-BA14-978B507A740B}"/>
                </a:ext>
              </a:extLst>
            </p:cNvPr>
            <p:cNvSpPr txBox="1"/>
            <p:nvPr/>
          </p:nvSpPr>
          <p:spPr>
            <a:xfrm>
              <a:off x="10249211" y="4363478"/>
              <a:ext cx="354584" cy="276999"/>
            </a:xfrm>
            <a:prstGeom prst="rect">
              <a:avLst/>
            </a:prstGeom>
            <a:noFill/>
          </p:spPr>
          <p:txBody>
            <a:bodyPr wrap="none" rtlCol="0">
              <a:spAutoFit/>
            </a:bodyPr>
            <a:lstStyle/>
            <a:p>
              <a:pPr algn="ctr"/>
              <a:r>
                <a:rPr lang="de-DE" sz="1200"/>
                <a:t>32</a:t>
              </a:r>
            </a:p>
          </p:txBody>
        </p:sp>
        <p:sp>
          <p:nvSpPr>
            <p:cNvPr id="258" name="Textfeld 257">
              <a:extLst>
                <a:ext uri="{FF2B5EF4-FFF2-40B4-BE49-F238E27FC236}">
                  <a16:creationId xmlns:a16="http://schemas.microsoft.com/office/drawing/2014/main" id="{CAC241D0-8081-C74C-9509-56B20567AFCF}"/>
                </a:ext>
              </a:extLst>
            </p:cNvPr>
            <p:cNvSpPr txBox="1"/>
            <p:nvPr/>
          </p:nvSpPr>
          <p:spPr>
            <a:xfrm>
              <a:off x="10473936" y="4363478"/>
              <a:ext cx="354584" cy="276999"/>
            </a:xfrm>
            <a:prstGeom prst="rect">
              <a:avLst/>
            </a:prstGeom>
            <a:noFill/>
          </p:spPr>
          <p:txBody>
            <a:bodyPr wrap="none" rtlCol="0">
              <a:spAutoFit/>
            </a:bodyPr>
            <a:lstStyle/>
            <a:p>
              <a:pPr algn="ctr"/>
              <a:r>
                <a:rPr lang="de-DE" sz="1200"/>
                <a:t>34</a:t>
              </a:r>
            </a:p>
          </p:txBody>
        </p:sp>
        <p:sp>
          <p:nvSpPr>
            <p:cNvPr id="259" name="Textfeld 258">
              <a:extLst>
                <a:ext uri="{FF2B5EF4-FFF2-40B4-BE49-F238E27FC236}">
                  <a16:creationId xmlns:a16="http://schemas.microsoft.com/office/drawing/2014/main" id="{5B980DEB-F6F2-7945-8259-9D91F90388EF}"/>
                </a:ext>
              </a:extLst>
            </p:cNvPr>
            <p:cNvSpPr txBox="1"/>
            <p:nvPr/>
          </p:nvSpPr>
          <p:spPr>
            <a:xfrm>
              <a:off x="10691794" y="4363478"/>
              <a:ext cx="354584" cy="276999"/>
            </a:xfrm>
            <a:prstGeom prst="rect">
              <a:avLst/>
            </a:prstGeom>
            <a:noFill/>
          </p:spPr>
          <p:txBody>
            <a:bodyPr wrap="none" rtlCol="0">
              <a:spAutoFit/>
            </a:bodyPr>
            <a:lstStyle/>
            <a:p>
              <a:pPr algn="ctr"/>
              <a:r>
                <a:rPr lang="de-DE" sz="1200"/>
                <a:t>36</a:t>
              </a:r>
            </a:p>
          </p:txBody>
        </p:sp>
        <p:sp>
          <p:nvSpPr>
            <p:cNvPr id="260" name="Textfeld 259">
              <a:extLst>
                <a:ext uri="{FF2B5EF4-FFF2-40B4-BE49-F238E27FC236}">
                  <a16:creationId xmlns:a16="http://schemas.microsoft.com/office/drawing/2014/main" id="{5DDDD121-D195-384C-9109-3C00894E8CEE}"/>
                </a:ext>
              </a:extLst>
            </p:cNvPr>
            <p:cNvSpPr txBox="1"/>
            <p:nvPr/>
          </p:nvSpPr>
          <p:spPr>
            <a:xfrm>
              <a:off x="10912445" y="4363478"/>
              <a:ext cx="354584" cy="276999"/>
            </a:xfrm>
            <a:prstGeom prst="rect">
              <a:avLst/>
            </a:prstGeom>
            <a:noFill/>
          </p:spPr>
          <p:txBody>
            <a:bodyPr wrap="none" rtlCol="0">
              <a:spAutoFit/>
            </a:bodyPr>
            <a:lstStyle/>
            <a:p>
              <a:pPr algn="ctr"/>
              <a:r>
                <a:rPr lang="de-DE" sz="1200"/>
                <a:t>38</a:t>
              </a:r>
            </a:p>
          </p:txBody>
        </p:sp>
      </p:grpSp>
      <p:sp>
        <p:nvSpPr>
          <p:cNvPr id="261" name="Textfeld 260">
            <a:extLst>
              <a:ext uri="{FF2B5EF4-FFF2-40B4-BE49-F238E27FC236}">
                <a16:creationId xmlns:a16="http://schemas.microsoft.com/office/drawing/2014/main" id="{BC2FDE28-EAFA-D540-9D2E-001477655544}"/>
              </a:ext>
            </a:extLst>
          </p:cNvPr>
          <p:cNvSpPr txBox="1"/>
          <p:nvPr/>
        </p:nvSpPr>
        <p:spPr>
          <a:xfrm>
            <a:off x="414427" y="4752331"/>
            <a:ext cx="556563" cy="184666"/>
          </a:xfrm>
          <a:prstGeom prst="rect">
            <a:avLst/>
          </a:prstGeom>
          <a:noFill/>
        </p:spPr>
        <p:txBody>
          <a:bodyPr wrap="none" rtlCol="0">
            <a:spAutoFit/>
          </a:bodyPr>
          <a:lstStyle/>
          <a:p>
            <a:r>
              <a:rPr lang="de-DE" sz="600" b="1" err="1"/>
              <a:t>No</a:t>
            </a:r>
            <a:r>
              <a:rPr lang="de-DE" sz="600" b="1"/>
              <a:t>. at </a:t>
            </a:r>
            <a:r>
              <a:rPr lang="de-DE" sz="600" b="1" err="1"/>
              <a:t>risk</a:t>
            </a:r>
            <a:endParaRPr lang="de-DE" sz="600" b="1" baseline="30000"/>
          </a:p>
        </p:txBody>
      </p:sp>
      <p:sp>
        <p:nvSpPr>
          <p:cNvPr id="262" name="Textfeld 261">
            <a:extLst>
              <a:ext uri="{FF2B5EF4-FFF2-40B4-BE49-F238E27FC236}">
                <a16:creationId xmlns:a16="http://schemas.microsoft.com/office/drawing/2014/main" id="{F269BD28-9271-E048-A4E5-5DB24C8301E5}"/>
              </a:ext>
            </a:extLst>
          </p:cNvPr>
          <p:cNvSpPr txBox="1"/>
          <p:nvPr/>
        </p:nvSpPr>
        <p:spPr>
          <a:xfrm>
            <a:off x="6260996" y="4752331"/>
            <a:ext cx="556563" cy="184666"/>
          </a:xfrm>
          <a:prstGeom prst="rect">
            <a:avLst/>
          </a:prstGeom>
          <a:noFill/>
        </p:spPr>
        <p:txBody>
          <a:bodyPr wrap="none" rtlCol="0">
            <a:spAutoFit/>
          </a:bodyPr>
          <a:lstStyle/>
          <a:p>
            <a:r>
              <a:rPr lang="de-DE" sz="600" b="1" err="1"/>
              <a:t>No</a:t>
            </a:r>
            <a:r>
              <a:rPr lang="de-DE" sz="600" b="1"/>
              <a:t>. at </a:t>
            </a:r>
            <a:r>
              <a:rPr lang="de-DE" sz="600" b="1" err="1"/>
              <a:t>risk</a:t>
            </a:r>
            <a:endParaRPr lang="de-DE" sz="600" b="1" baseline="30000"/>
          </a:p>
        </p:txBody>
      </p:sp>
    </p:spTree>
    <p:extLst>
      <p:ext uri="{BB962C8B-B14F-4D97-AF65-F5344CB8AC3E}">
        <p14:creationId xmlns:p14="http://schemas.microsoft.com/office/powerpoint/2010/main" val="21008741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Grafik 175">
            <a:extLst>
              <a:ext uri="{FF2B5EF4-FFF2-40B4-BE49-F238E27FC236}">
                <a16:creationId xmlns:a16="http://schemas.microsoft.com/office/drawing/2014/main" id="{720DED34-8558-B64E-A986-BEEB9A548C6C}"/>
              </a:ext>
            </a:extLst>
          </p:cNvPr>
          <p:cNvPicPr>
            <a:picLocks noChangeAspect="1"/>
          </p:cNvPicPr>
          <p:nvPr/>
        </p:nvPicPr>
        <p:blipFill>
          <a:blip r:embed="rId3">
            <a:alphaModFix amt="90000"/>
            <a:extLst>
              <a:ext uri="{28A0092B-C50C-407E-A947-70E740481C1C}">
                <a14:useLocalDpi xmlns:a14="http://schemas.microsoft.com/office/drawing/2010/main" val="0"/>
              </a:ext>
            </a:extLst>
          </a:blip>
          <a:stretch>
            <a:fillRect/>
          </a:stretch>
        </p:blipFill>
        <p:spPr>
          <a:xfrm>
            <a:off x="406715" y="4907275"/>
            <a:ext cx="5409881" cy="762343"/>
          </a:xfrm>
          <a:prstGeom prst="rect">
            <a:avLst/>
          </a:prstGeom>
        </p:spPr>
      </p:pic>
      <p:pic>
        <p:nvPicPr>
          <p:cNvPr id="178" name="Grafik 177">
            <a:extLst>
              <a:ext uri="{FF2B5EF4-FFF2-40B4-BE49-F238E27FC236}">
                <a16:creationId xmlns:a16="http://schemas.microsoft.com/office/drawing/2014/main" id="{6DBDBCC3-2EF4-E044-B1E9-636494D52200}"/>
              </a:ext>
            </a:extLst>
          </p:cNvPr>
          <p:cNvPicPr>
            <a:picLocks noChangeAspect="1"/>
          </p:cNvPicPr>
          <p:nvPr/>
        </p:nvPicPr>
        <p:blipFill>
          <a:blip r:embed="rId4">
            <a:alphaModFix amt="90000"/>
            <a:extLst>
              <a:ext uri="{28A0092B-C50C-407E-A947-70E740481C1C}">
                <a14:useLocalDpi xmlns:a14="http://schemas.microsoft.com/office/drawing/2010/main" val="0"/>
              </a:ext>
            </a:extLst>
          </a:blip>
          <a:stretch>
            <a:fillRect/>
          </a:stretch>
        </p:blipFill>
        <p:spPr>
          <a:xfrm>
            <a:off x="6192023" y="4907275"/>
            <a:ext cx="5409881" cy="762343"/>
          </a:xfrm>
          <a:prstGeom prst="rect">
            <a:avLst/>
          </a:prstGeom>
        </p:spPr>
      </p:pic>
      <p:pic>
        <p:nvPicPr>
          <p:cNvPr id="373" name="Grafik 372">
            <a:extLst>
              <a:ext uri="{FF2B5EF4-FFF2-40B4-BE49-F238E27FC236}">
                <a16:creationId xmlns:a16="http://schemas.microsoft.com/office/drawing/2014/main" id="{A5C255C7-ABD2-FB4F-A272-11E27D22B9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98777" y="1890885"/>
            <a:ext cx="4741176" cy="1130089"/>
          </a:xfrm>
          <a:prstGeom prst="rect">
            <a:avLst/>
          </a:prstGeom>
        </p:spPr>
      </p:pic>
      <p:pic>
        <p:nvPicPr>
          <p:cNvPr id="374" name="Grafik 373">
            <a:extLst>
              <a:ext uri="{FF2B5EF4-FFF2-40B4-BE49-F238E27FC236}">
                <a16:creationId xmlns:a16="http://schemas.microsoft.com/office/drawing/2014/main" id="{1EEBBA1D-F840-5249-8EC8-FE45F582E2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06954" y="1914867"/>
            <a:ext cx="4429428" cy="2247188"/>
          </a:xfrm>
          <a:prstGeom prst="rect">
            <a:avLst/>
          </a:prstGeom>
        </p:spPr>
      </p:pic>
      <p:pic>
        <p:nvPicPr>
          <p:cNvPr id="375" name="Grafik 374">
            <a:extLst>
              <a:ext uri="{FF2B5EF4-FFF2-40B4-BE49-F238E27FC236}">
                <a16:creationId xmlns:a16="http://schemas.microsoft.com/office/drawing/2014/main" id="{4D3A47ED-A1CE-8E4E-B580-4B1FEBF88F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5045" y="1887034"/>
            <a:ext cx="4702207" cy="2065335"/>
          </a:xfrm>
          <a:prstGeom prst="rect">
            <a:avLst/>
          </a:prstGeom>
        </p:spPr>
      </p:pic>
      <p:pic>
        <p:nvPicPr>
          <p:cNvPr id="293" name="Grafik 292">
            <a:extLst>
              <a:ext uri="{FF2B5EF4-FFF2-40B4-BE49-F238E27FC236}">
                <a16:creationId xmlns:a16="http://schemas.microsoft.com/office/drawing/2014/main" id="{D228EC9B-0559-2B48-BDC2-97B40A0F4CB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1442" y="1900543"/>
            <a:ext cx="4755116" cy="1078346"/>
          </a:xfrm>
          <a:prstGeom prst="rect">
            <a:avLst/>
          </a:prstGeom>
        </p:spPr>
      </p:pic>
      <p:pic>
        <p:nvPicPr>
          <p:cNvPr id="294" name="Grafik 293">
            <a:extLst>
              <a:ext uri="{FF2B5EF4-FFF2-40B4-BE49-F238E27FC236}">
                <a16:creationId xmlns:a16="http://schemas.microsoft.com/office/drawing/2014/main" id="{3833C1D1-F837-D54D-910F-9D3003EF4F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2100" y="1900304"/>
            <a:ext cx="4742124" cy="2260629"/>
          </a:xfrm>
          <a:prstGeom prst="rect">
            <a:avLst/>
          </a:prstGeom>
        </p:spPr>
      </p:pic>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PFS rates were based on the IWCLL 2008 criteria in patients with R/R CLL. Patients were censored at the time when any subsequent anticancer therapies were received. </a:t>
            </a:r>
            <a:r>
              <a:rPr lang="en-US" baseline="30000">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Hazard ratio was based on stratified Cox proportional hazards model. P values were based on unstratified log rank test.</a:t>
            </a:r>
          </a:p>
          <a:p>
            <a:r>
              <a:rPr lang="en-US">
                <a:latin typeface="Arial" panose="020B0604020202020204" pitchFamily="34" charset="0"/>
                <a:cs typeface="Arial" panose="020B0604020202020204" pitchFamily="34" charset="0"/>
              </a:rPr>
              <a:t>BR, bendamustine + rituximab; CI, confidence interval; IdR, idelasib + rituximab; IGHV, immunoglobulin heavy chain variable region; NR, not reached; PFS, progression-free survival.</a:t>
            </a:r>
          </a:p>
          <a:p>
            <a:r>
              <a:rPr lang="en-US" b="1">
                <a:latin typeface="Arial" panose="020B0604020202020204" pitchFamily="34" charset="0"/>
                <a:cs typeface="Arial" panose="020B0604020202020204" pitchFamily="34" charset="0"/>
              </a:rPr>
              <a:t>Jurczak, W. Abstract 393 presented at ASH 2021.</a:t>
            </a:r>
            <a:endParaRPr lang="en-US">
              <a:latin typeface="Arial" panose="020B0604020202020204" pitchFamily="34" charset="0"/>
              <a:cs typeface="Arial" panose="020B0604020202020204" pitchFamily="34" charset="0"/>
            </a:endParaRPr>
          </a:p>
        </p:txBody>
      </p:sp>
      <p:sp>
        <p:nvSpPr>
          <p:cNvPr id="5" name="object 5"/>
          <p:cNvSpPr txBox="1">
            <a:spLocks noGrp="1"/>
          </p:cNvSpPr>
          <p:nvPr>
            <p:ph type="title"/>
          </p:nvPr>
        </p:nvSpPr>
        <p:spPr>
          <a:xfrm>
            <a:off x="416533" y="356864"/>
            <a:ext cx="11367479" cy="900000"/>
          </a:xfrm>
        </p:spPr>
        <p:txBody>
          <a:bodyPr>
            <a:normAutofit/>
          </a:bodyPr>
          <a:lstStyle/>
          <a:p>
            <a:r>
              <a:rPr lang="en-GB" sz="3200"/>
              <a:t>Investigator-assessed PFS in patients with high-risk features</a:t>
            </a:r>
          </a:p>
        </p:txBody>
      </p:sp>
      <p:sp>
        <p:nvSpPr>
          <p:cNvPr id="2" name="Textplatzhalter 1">
            <a:extLst>
              <a:ext uri="{FF2B5EF4-FFF2-40B4-BE49-F238E27FC236}">
                <a16:creationId xmlns:a16="http://schemas.microsoft.com/office/drawing/2014/main" id="{157D8DF3-9266-2F44-9CCE-A5AA64D62329}"/>
              </a:ext>
            </a:extLst>
          </p:cNvPr>
          <p:cNvSpPr>
            <a:spLocks noGrp="1"/>
          </p:cNvSpPr>
          <p:nvPr>
            <p:ph type="body" sz="quarter" idx="12"/>
          </p:nvPr>
        </p:nvSpPr>
        <p:spPr/>
        <p:txBody>
          <a:bodyPr/>
          <a:lstStyle/>
          <a:p>
            <a:r>
              <a:rPr lang="de-DE"/>
              <a:t>PFS </a:t>
            </a:r>
            <a:r>
              <a:rPr lang="de-DE" err="1"/>
              <a:t>by</a:t>
            </a:r>
            <a:r>
              <a:rPr lang="de-DE"/>
              <a:t> del(17p)</a:t>
            </a:r>
          </a:p>
        </p:txBody>
      </p:sp>
      <p:sp>
        <p:nvSpPr>
          <p:cNvPr id="8" name="Textplatzhalter 7">
            <a:extLst>
              <a:ext uri="{FF2B5EF4-FFF2-40B4-BE49-F238E27FC236}">
                <a16:creationId xmlns:a16="http://schemas.microsoft.com/office/drawing/2014/main" id="{5F6DD898-DA99-964F-A524-5F58A71E6C13}"/>
              </a:ext>
            </a:extLst>
          </p:cNvPr>
          <p:cNvSpPr>
            <a:spLocks noGrp="1"/>
          </p:cNvSpPr>
          <p:nvPr>
            <p:ph type="body" sz="quarter" idx="13"/>
          </p:nvPr>
        </p:nvSpPr>
        <p:spPr/>
        <p:txBody>
          <a:bodyPr/>
          <a:lstStyle/>
          <a:p>
            <a:r>
              <a:rPr lang="de-DE"/>
              <a:t>PFS </a:t>
            </a:r>
            <a:r>
              <a:rPr lang="de-DE" err="1"/>
              <a:t>by</a:t>
            </a:r>
            <a:r>
              <a:rPr lang="de-DE"/>
              <a:t> IGHV</a:t>
            </a:r>
          </a:p>
        </p:txBody>
      </p:sp>
      <p:sp>
        <p:nvSpPr>
          <p:cNvPr id="209" name="TextBox 11">
            <a:extLst>
              <a:ext uri="{FF2B5EF4-FFF2-40B4-BE49-F238E27FC236}">
                <a16:creationId xmlns:a16="http://schemas.microsoft.com/office/drawing/2014/main" id="{BB7A1994-AC58-1D48-A53E-FC09C3185D64}"/>
              </a:ext>
            </a:extLst>
          </p:cNvPr>
          <p:cNvSpPr txBox="1"/>
          <p:nvPr/>
        </p:nvSpPr>
        <p:spPr>
          <a:xfrm>
            <a:off x="419777" y="5749335"/>
            <a:ext cx="11364236" cy="184666"/>
          </a:xfrm>
          <a:prstGeom prst="rect">
            <a:avLst/>
          </a:prstGeom>
          <a:noFill/>
        </p:spPr>
        <p:txBody>
          <a:bodyPr wrap="square" lIns="0" tIns="0" rIns="0" bIns="0" rtlCol="0" anchor="t">
            <a:spAutoFit/>
          </a:bodyPr>
          <a:lstStyle/>
          <a:p>
            <a:pPr marL="285750" indent="-285750">
              <a:buClr>
                <a:schemeClr val="bg2"/>
              </a:buClr>
              <a:buFont typeface="Arial" panose="020B0604020202020204" pitchFamily="34" charset="0"/>
              <a:buChar char="•"/>
            </a:pPr>
            <a:r>
              <a:rPr lang="en-US" sz="1200" b="1"/>
              <a:t>Acalabrutinib significantly prolonged PFS vs IdR/BR in patients with high-risk features, including del(17p) and IGHV mutation</a:t>
            </a:r>
          </a:p>
        </p:txBody>
      </p:sp>
      <p:cxnSp>
        <p:nvCxnSpPr>
          <p:cNvPr id="212" name="Gerader Verbinder 100">
            <a:extLst>
              <a:ext uri="{FF2B5EF4-FFF2-40B4-BE49-F238E27FC236}">
                <a16:creationId xmlns:a16="http://schemas.microsoft.com/office/drawing/2014/main" id="{8859891A-8F4A-B447-8DF7-71BA3D7C9331}"/>
              </a:ext>
            </a:extLst>
          </p:cNvPr>
          <p:cNvCxnSpPr/>
          <p:nvPr/>
        </p:nvCxnSpPr>
        <p:spPr>
          <a:xfrm flipH="1">
            <a:off x="845701" y="3807467"/>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Gerader Verbinder 101">
            <a:extLst>
              <a:ext uri="{FF2B5EF4-FFF2-40B4-BE49-F238E27FC236}">
                <a16:creationId xmlns:a16="http://schemas.microsoft.com/office/drawing/2014/main" id="{89689A3A-E33C-7942-B50B-5DCB5F1BD4CA}"/>
              </a:ext>
            </a:extLst>
          </p:cNvPr>
          <p:cNvCxnSpPr/>
          <p:nvPr/>
        </p:nvCxnSpPr>
        <p:spPr>
          <a:xfrm flipH="1">
            <a:off x="845701" y="4289330"/>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Gerader Verbinder 102">
            <a:extLst>
              <a:ext uri="{FF2B5EF4-FFF2-40B4-BE49-F238E27FC236}">
                <a16:creationId xmlns:a16="http://schemas.microsoft.com/office/drawing/2014/main" id="{610AF538-EEC0-6C4A-B349-3FA04AB5F5EB}"/>
              </a:ext>
            </a:extLst>
          </p:cNvPr>
          <p:cNvCxnSpPr/>
          <p:nvPr/>
        </p:nvCxnSpPr>
        <p:spPr>
          <a:xfrm flipH="1">
            <a:off x="845701" y="332903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Gerader Verbinder 103">
            <a:extLst>
              <a:ext uri="{FF2B5EF4-FFF2-40B4-BE49-F238E27FC236}">
                <a16:creationId xmlns:a16="http://schemas.microsoft.com/office/drawing/2014/main" id="{64BA24BC-6E8A-D840-B795-72A4ED0B4F30}"/>
              </a:ext>
            </a:extLst>
          </p:cNvPr>
          <p:cNvCxnSpPr/>
          <p:nvPr/>
        </p:nvCxnSpPr>
        <p:spPr>
          <a:xfrm flipH="1">
            <a:off x="845701" y="285290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Gerader Verbinder 104">
            <a:extLst>
              <a:ext uri="{FF2B5EF4-FFF2-40B4-BE49-F238E27FC236}">
                <a16:creationId xmlns:a16="http://schemas.microsoft.com/office/drawing/2014/main" id="{C5878F12-B784-5147-B2B2-EBDF542B267D}"/>
              </a:ext>
            </a:extLst>
          </p:cNvPr>
          <p:cNvCxnSpPr/>
          <p:nvPr/>
        </p:nvCxnSpPr>
        <p:spPr>
          <a:xfrm flipH="1">
            <a:off x="845701" y="2379643"/>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Gerader Verbinder 105">
            <a:extLst>
              <a:ext uri="{FF2B5EF4-FFF2-40B4-BE49-F238E27FC236}">
                <a16:creationId xmlns:a16="http://schemas.microsoft.com/office/drawing/2014/main" id="{48FDA36C-599D-1A4C-A6F7-6D8EE2F8B0A3}"/>
              </a:ext>
            </a:extLst>
          </p:cNvPr>
          <p:cNvCxnSpPr/>
          <p:nvPr/>
        </p:nvCxnSpPr>
        <p:spPr>
          <a:xfrm flipH="1">
            <a:off x="845701" y="190351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Gerader Verbinder 106">
            <a:extLst>
              <a:ext uri="{FF2B5EF4-FFF2-40B4-BE49-F238E27FC236}">
                <a16:creationId xmlns:a16="http://schemas.microsoft.com/office/drawing/2014/main" id="{338CF9DB-BB97-A949-9661-2F575F7AB579}"/>
              </a:ext>
            </a:extLst>
          </p:cNvPr>
          <p:cNvCxnSpPr>
            <a:cxnSpLocks/>
          </p:cNvCxnSpPr>
          <p:nvPr/>
        </p:nvCxnSpPr>
        <p:spPr>
          <a:xfrm rot="5400000" flipH="1">
            <a:off x="966168"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Gerader Verbinder 108">
            <a:extLst>
              <a:ext uri="{FF2B5EF4-FFF2-40B4-BE49-F238E27FC236}">
                <a16:creationId xmlns:a16="http://schemas.microsoft.com/office/drawing/2014/main" id="{DE6A2476-FD83-D34D-98F2-FFBFDD490B50}"/>
              </a:ext>
            </a:extLst>
          </p:cNvPr>
          <p:cNvCxnSpPr>
            <a:cxnSpLocks/>
          </p:cNvCxnSpPr>
          <p:nvPr/>
        </p:nvCxnSpPr>
        <p:spPr>
          <a:xfrm rot="5400000" flipH="1">
            <a:off x="1187022"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Gerader Verbinder 110">
            <a:extLst>
              <a:ext uri="{FF2B5EF4-FFF2-40B4-BE49-F238E27FC236}">
                <a16:creationId xmlns:a16="http://schemas.microsoft.com/office/drawing/2014/main" id="{A35F63F9-34A3-E44A-A8F0-C7BF285CECC8}"/>
              </a:ext>
            </a:extLst>
          </p:cNvPr>
          <p:cNvCxnSpPr>
            <a:cxnSpLocks/>
          </p:cNvCxnSpPr>
          <p:nvPr/>
        </p:nvCxnSpPr>
        <p:spPr>
          <a:xfrm rot="5400000" flipH="1">
            <a:off x="1416483"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Gerader Verbinder 112">
            <a:extLst>
              <a:ext uri="{FF2B5EF4-FFF2-40B4-BE49-F238E27FC236}">
                <a16:creationId xmlns:a16="http://schemas.microsoft.com/office/drawing/2014/main" id="{7C7B6BF8-7781-F540-993A-752978415405}"/>
              </a:ext>
            </a:extLst>
          </p:cNvPr>
          <p:cNvCxnSpPr>
            <a:cxnSpLocks/>
          </p:cNvCxnSpPr>
          <p:nvPr/>
        </p:nvCxnSpPr>
        <p:spPr>
          <a:xfrm rot="5400000" flipH="1">
            <a:off x="1640208"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Gerader Verbinder 114">
            <a:extLst>
              <a:ext uri="{FF2B5EF4-FFF2-40B4-BE49-F238E27FC236}">
                <a16:creationId xmlns:a16="http://schemas.microsoft.com/office/drawing/2014/main" id="{4AEF7CA4-FCEF-3A43-892C-590FEC3E437E}"/>
              </a:ext>
            </a:extLst>
          </p:cNvPr>
          <p:cNvCxnSpPr>
            <a:cxnSpLocks/>
          </p:cNvCxnSpPr>
          <p:nvPr/>
        </p:nvCxnSpPr>
        <p:spPr>
          <a:xfrm rot="5400000" flipH="1">
            <a:off x="1863163"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Gerader Verbinder 116">
            <a:extLst>
              <a:ext uri="{FF2B5EF4-FFF2-40B4-BE49-F238E27FC236}">
                <a16:creationId xmlns:a16="http://schemas.microsoft.com/office/drawing/2014/main" id="{A8676721-F701-F84D-8CA9-8A04B984DAE2}"/>
              </a:ext>
            </a:extLst>
          </p:cNvPr>
          <p:cNvCxnSpPr>
            <a:cxnSpLocks/>
          </p:cNvCxnSpPr>
          <p:nvPr/>
        </p:nvCxnSpPr>
        <p:spPr>
          <a:xfrm rot="5400000" flipH="1">
            <a:off x="2095492"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Gerader Verbinder 118">
            <a:extLst>
              <a:ext uri="{FF2B5EF4-FFF2-40B4-BE49-F238E27FC236}">
                <a16:creationId xmlns:a16="http://schemas.microsoft.com/office/drawing/2014/main" id="{BD3A8D0E-E6A6-8947-833E-AF0675A91A04}"/>
              </a:ext>
            </a:extLst>
          </p:cNvPr>
          <p:cNvCxnSpPr>
            <a:cxnSpLocks/>
          </p:cNvCxnSpPr>
          <p:nvPr/>
        </p:nvCxnSpPr>
        <p:spPr>
          <a:xfrm rot="5400000" flipH="1">
            <a:off x="2313479"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Gerader Verbinder 120">
            <a:extLst>
              <a:ext uri="{FF2B5EF4-FFF2-40B4-BE49-F238E27FC236}">
                <a16:creationId xmlns:a16="http://schemas.microsoft.com/office/drawing/2014/main" id="{E5F99C35-0001-EC40-A209-05AEB03CB8AE}"/>
              </a:ext>
            </a:extLst>
          </p:cNvPr>
          <p:cNvCxnSpPr>
            <a:cxnSpLocks/>
          </p:cNvCxnSpPr>
          <p:nvPr/>
        </p:nvCxnSpPr>
        <p:spPr>
          <a:xfrm rot="5400000" flipH="1">
            <a:off x="2539856"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Gerader Verbinder 122">
            <a:extLst>
              <a:ext uri="{FF2B5EF4-FFF2-40B4-BE49-F238E27FC236}">
                <a16:creationId xmlns:a16="http://schemas.microsoft.com/office/drawing/2014/main" id="{258DF2E4-97D8-0848-8707-0911C94866CC}"/>
              </a:ext>
            </a:extLst>
          </p:cNvPr>
          <p:cNvCxnSpPr>
            <a:cxnSpLocks/>
          </p:cNvCxnSpPr>
          <p:nvPr/>
        </p:nvCxnSpPr>
        <p:spPr>
          <a:xfrm rot="5400000" flipH="1">
            <a:off x="2763578"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Gerader Verbinder 124">
            <a:extLst>
              <a:ext uri="{FF2B5EF4-FFF2-40B4-BE49-F238E27FC236}">
                <a16:creationId xmlns:a16="http://schemas.microsoft.com/office/drawing/2014/main" id="{66470E7B-4EF1-154C-808B-C03B99077885}"/>
              </a:ext>
            </a:extLst>
          </p:cNvPr>
          <p:cNvCxnSpPr>
            <a:cxnSpLocks/>
          </p:cNvCxnSpPr>
          <p:nvPr/>
        </p:nvCxnSpPr>
        <p:spPr>
          <a:xfrm rot="5400000" flipH="1">
            <a:off x="2984436"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Gerader Verbinder 126">
            <a:extLst>
              <a:ext uri="{FF2B5EF4-FFF2-40B4-BE49-F238E27FC236}">
                <a16:creationId xmlns:a16="http://schemas.microsoft.com/office/drawing/2014/main" id="{53FDAA88-1977-234B-B164-32F7B3824CB0}"/>
              </a:ext>
            </a:extLst>
          </p:cNvPr>
          <p:cNvCxnSpPr>
            <a:cxnSpLocks/>
          </p:cNvCxnSpPr>
          <p:nvPr/>
        </p:nvCxnSpPr>
        <p:spPr>
          <a:xfrm rot="5400000" flipH="1">
            <a:off x="3211028"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Gerader Verbinder 128">
            <a:extLst>
              <a:ext uri="{FF2B5EF4-FFF2-40B4-BE49-F238E27FC236}">
                <a16:creationId xmlns:a16="http://schemas.microsoft.com/office/drawing/2014/main" id="{E4D9CE21-AE8F-6848-AD0C-0D2331606A39}"/>
              </a:ext>
            </a:extLst>
          </p:cNvPr>
          <p:cNvCxnSpPr>
            <a:cxnSpLocks/>
          </p:cNvCxnSpPr>
          <p:nvPr/>
        </p:nvCxnSpPr>
        <p:spPr>
          <a:xfrm rot="5400000" flipH="1">
            <a:off x="3432610"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Gerader Verbinder 130">
            <a:extLst>
              <a:ext uri="{FF2B5EF4-FFF2-40B4-BE49-F238E27FC236}">
                <a16:creationId xmlns:a16="http://schemas.microsoft.com/office/drawing/2014/main" id="{5E7868CE-71EE-5D4D-AD97-7B15E22C25C9}"/>
              </a:ext>
            </a:extLst>
          </p:cNvPr>
          <p:cNvCxnSpPr>
            <a:cxnSpLocks/>
          </p:cNvCxnSpPr>
          <p:nvPr/>
        </p:nvCxnSpPr>
        <p:spPr>
          <a:xfrm rot="5400000" flipH="1">
            <a:off x="3656332"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Gerader Verbinder 132">
            <a:extLst>
              <a:ext uri="{FF2B5EF4-FFF2-40B4-BE49-F238E27FC236}">
                <a16:creationId xmlns:a16="http://schemas.microsoft.com/office/drawing/2014/main" id="{8B117EDD-B77D-CE4E-98FA-AEB1ECB1CD38}"/>
              </a:ext>
            </a:extLst>
          </p:cNvPr>
          <p:cNvCxnSpPr>
            <a:cxnSpLocks/>
          </p:cNvCxnSpPr>
          <p:nvPr/>
        </p:nvCxnSpPr>
        <p:spPr>
          <a:xfrm rot="5400000" flipH="1">
            <a:off x="3885796"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Gerader Verbinder 134">
            <a:extLst>
              <a:ext uri="{FF2B5EF4-FFF2-40B4-BE49-F238E27FC236}">
                <a16:creationId xmlns:a16="http://schemas.microsoft.com/office/drawing/2014/main" id="{55B1E14D-825D-AE43-83A5-01D90DADB64C}"/>
              </a:ext>
            </a:extLst>
          </p:cNvPr>
          <p:cNvCxnSpPr>
            <a:cxnSpLocks/>
          </p:cNvCxnSpPr>
          <p:nvPr/>
        </p:nvCxnSpPr>
        <p:spPr>
          <a:xfrm rot="5400000" flipH="1">
            <a:off x="4109516"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Gerader Verbinder 136">
            <a:extLst>
              <a:ext uri="{FF2B5EF4-FFF2-40B4-BE49-F238E27FC236}">
                <a16:creationId xmlns:a16="http://schemas.microsoft.com/office/drawing/2014/main" id="{8041EE89-210A-B544-97BA-6E8436D89F61}"/>
              </a:ext>
            </a:extLst>
          </p:cNvPr>
          <p:cNvCxnSpPr>
            <a:cxnSpLocks/>
          </p:cNvCxnSpPr>
          <p:nvPr/>
        </p:nvCxnSpPr>
        <p:spPr>
          <a:xfrm rot="5400000" flipH="1">
            <a:off x="4327502"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Gerader Verbinder 138">
            <a:extLst>
              <a:ext uri="{FF2B5EF4-FFF2-40B4-BE49-F238E27FC236}">
                <a16:creationId xmlns:a16="http://schemas.microsoft.com/office/drawing/2014/main" id="{8FD5AEA1-3ADC-3749-98C6-FA1EB103BCC1}"/>
              </a:ext>
            </a:extLst>
          </p:cNvPr>
          <p:cNvCxnSpPr>
            <a:cxnSpLocks/>
          </p:cNvCxnSpPr>
          <p:nvPr/>
        </p:nvCxnSpPr>
        <p:spPr>
          <a:xfrm rot="5400000" flipH="1">
            <a:off x="4559829"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Gerader Verbinder 140">
            <a:extLst>
              <a:ext uri="{FF2B5EF4-FFF2-40B4-BE49-F238E27FC236}">
                <a16:creationId xmlns:a16="http://schemas.microsoft.com/office/drawing/2014/main" id="{E2BB24AE-CB6D-E34D-B50E-9A5C84354B2C}"/>
              </a:ext>
            </a:extLst>
          </p:cNvPr>
          <p:cNvCxnSpPr>
            <a:cxnSpLocks/>
          </p:cNvCxnSpPr>
          <p:nvPr/>
        </p:nvCxnSpPr>
        <p:spPr>
          <a:xfrm rot="5400000" flipH="1">
            <a:off x="4783549"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Gerader Verbinder 142">
            <a:extLst>
              <a:ext uri="{FF2B5EF4-FFF2-40B4-BE49-F238E27FC236}">
                <a16:creationId xmlns:a16="http://schemas.microsoft.com/office/drawing/2014/main" id="{D88FB42B-1E25-DA49-9E21-8CD294367B82}"/>
              </a:ext>
            </a:extLst>
          </p:cNvPr>
          <p:cNvCxnSpPr>
            <a:cxnSpLocks/>
          </p:cNvCxnSpPr>
          <p:nvPr/>
        </p:nvCxnSpPr>
        <p:spPr>
          <a:xfrm rot="5400000" flipH="1">
            <a:off x="5001534"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Gerader Verbinder 144">
            <a:extLst>
              <a:ext uri="{FF2B5EF4-FFF2-40B4-BE49-F238E27FC236}">
                <a16:creationId xmlns:a16="http://schemas.microsoft.com/office/drawing/2014/main" id="{82342F58-1BC2-964A-A66C-EB01F2E09C6D}"/>
              </a:ext>
            </a:extLst>
          </p:cNvPr>
          <p:cNvCxnSpPr>
            <a:cxnSpLocks/>
          </p:cNvCxnSpPr>
          <p:nvPr/>
        </p:nvCxnSpPr>
        <p:spPr>
          <a:xfrm rot="5400000" flipH="1">
            <a:off x="5222389"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Gerader Verbinder 146">
            <a:extLst>
              <a:ext uri="{FF2B5EF4-FFF2-40B4-BE49-F238E27FC236}">
                <a16:creationId xmlns:a16="http://schemas.microsoft.com/office/drawing/2014/main" id="{93031124-CD43-4D4C-B7C0-B9577AF973F3}"/>
              </a:ext>
            </a:extLst>
          </p:cNvPr>
          <p:cNvCxnSpPr>
            <a:cxnSpLocks/>
          </p:cNvCxnSpPr>
          <p:nvPr/>
        </p:nvCxnSpPr>
        <p:spPr>
          <a:xfrm rot="5400000" flipH="1">
            <a:off x="5448982"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Gerader Verbinder 148">
            <a:extLst>
              <a:ext uri="{FF2B5EF4-FFF2-40B4-BE49-F238E27FC236}">
                <a16:creationId xmlns:a16="http://schemas.microsoft.com/office/drawing/2014/main" id="{EB3A4752-B511-784C-949D-67B2232810F4}"/>
              </a:ext>
            </a:extLst>
          </p:cNvPr>
          <p:cNvCxnSpPr>
            <a:cxnSpLocks/>
          </p:cNvCxnSpPr>
          <p:nvPr/>
        </p:nvCxnSpPr>
        <p:spPr>
          <a:xfrm rot="5400000" flipH="1">
            <a:off x="5675573"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0" name="Textfeld 239">
            <a:extLst>
              <a:ext uri="{FF2B5EF4-FFF2-40B4-BE49-F238E27FC236}">
                <a16:creationId xmlns:a16="http://schemas.microsoft.com/office/drawing/2014/main" id="{79692E22-EF8B-B040-8C62-30A369B07465}"/>
              </a:ext>
            </a:extLst>
          </p:cNvPr>
          <p:cNvSpPr txBox="1"/>
          <p:nvPr/>
        </p:nvSpPr>
        <p:spPr>
          <a:xfrm>
            <a:off x="866253" y="4363478"/>
            <a:ext cx="269626" cy="276999"/>
          </a:xfrm>
          <a:prstGeom prst="rect">
            <a:avLst/>
          </a:prstGeom>
          <a:noFill/>
        </p:spPr>
        <p:txBody>
          <a:bodyPr wrap="none" rtlCol="0">
            <a:spAutoFit/>
          </a:bodyPr>
          <a:lstStyle/>
          <a:p>
            <a:pPr algn="ctr"/>
            <a:r>
              <a:rPr lang="de-DE" sz="1200"/>
              <a:t>0</a:t>
            </a:r>
          </a:p>
        </p:txBody>
      </p:sp>
      <p:sp>
        <p:nvSpPr>
          <p:cNvPr id="241" name="Textfeld 240">
            <a:extLst>
              <a:ext uri="{FF2B5EF4-FFF2-40B4-BE49-F238E27FC236}">
                <a16:creationId xmlns:a16="http://schemas.microsoft.com/office/drawing/2014/main" id="{C208C2AC-1D1C-A44D-9F80-55A4C777ABCF}"/>
              </a:ext>
            </a:extLst>
          </p:cNvPr>
          <p:cNvSpPr txBox="1"/>
          <p:nvPr/>
        </p:nvSpPr>
        <p:spPr>
          <a:xfrm>
            <a:off x="1959769" y="4363478"/>
            <a:ext cx="354584" cy="276999"/>
          </a:xfrm>
          <a:prstGeom prst="rect">
            <a:avLst/>
          </a:prstGeom>
          <a:noFill/>
        </p:spPr>
        <p:txBody>
          <a:bodyPr wrap="none" rtlCol="0">
            <a:spAutoFit/>
          </a:bodyPr>
          <a:lstStyle/>
          <a:p>
            <a:pPr algn="ctr"/>
            <a:r>
              <a:rPr lang="de-DE" sz="1200"/>
              <a:t>10</a:t>
            </a:r>
          </a:p>
        </p:txBody>
      </p:sp>
      <p:sp>
        <p:nvSpPr>
          <p:cNvPr id="242" name="Textfeld 241">
            <a:extLst>
              <a:ext uri="{FF2B5EF4-FFF2-40B4-BE49-F238E27FC236}">
                <a16:creationId xmlns:a16="http://schemas.microsoft.com/office/drawing/2014/main" id="{7D43ACE8-CFDD-BF46-9D2B-EC107873F1CB}"/>
              </a:ext>
            </a:extLst>
          </p:cNvPr>
          <p:cNvSpPr txBox="1"/>
          <p:nvPr/>
        </p:nvSpPr>
        <p:spPr>
          <a:xfrm>
            <a:off x="3075529" y="4363478"/>
            <a:ext cx="354584" cy="276999"/>
          </a:xfrm>
          <a:prstGeom prst="rect">
            <a:avLst/>
          </a:prstGeom>
          <a:noFill/>
        </p:spPr>
        <p:txBody>
          <a:bodyPr wrap="none" rtlCol="0">
            <a:spAutoFit/>
          </a:bodyPr>
          <a:lstStyle/>
          <a:p>
            <a:pPr algn="ctr"/>
            <a:r>
              <a:rPr lang="de-DE" sz="1200"/>
              <a:t>20</a:t>
            </a:r>
          </a:p>
        </p:txBody>
      </p:sp>
      <p:sp>
        <p:nvSpPr>
          <p:cNvPr id="243" name="Textfeld 242">
            <a:extLst>
              <a:ext uri="{FF2B5EF4-FFF2-40B4-BE49-F238E27FC236}">
                <a16:creationId xmlns:a16="http://schemas.microsoft.com/office/drawing/2014/main" id="{ACB8CB19-69A8-9C44-8DB4-84E6CEF9D6D0}"/>
              </a:ext>
            </a:extLst>
          </p:cNvPr>
          <p:cNvSpPr txBox="1"/>
          <p:nvPr/>
        </p:nvSpPr>
        <p:spPr>
          <a:xfrm>
            <a:off x="4191011" y="4363478"/>
            <a:ext cx="354584" cy="276999"/>
          </a:xfrm>
          <a:prstGeom prst="rect">
            <a:avLst/>
          </a:prstGeom>
          <a:noFill/>
        </p:spPr>
        <p:txBody>
          <a:bodyPr wrap="none" rtlCol="0">
            <a:spAutoFit/>
          </a:bodyPr>
          <a:lstStyle/>
          <a:p>
            <a:pPr algn="ctr"/>
            <a:r>
              <a:rPr lang="de-DE" sz="1200"/>
              <a:t>30</a:t>
            </a:r>
          </a:p>
        </p:txBody>
      </p:sp>
      <p:sp>
        <p:nvSpPr>
          <p:cNvPr id="244" name="Textfeld 243">
            <a:extLst>
              <a:ext uri="{FF2B5EF4-FFF2-40B4-BE49-F238E27FC236}">
                <a16:creationId xmlns:a16="http://schemas.microsoft.com/office/drawing/2014/main" id="{28E1CC25-541C-1B48-B1E2-8CB79F5CDC2B}"/>
              </a:ext>
            </a:extLst>
          </p:cNvPr>
          <p:cNvSpPr txBox="1"/>
          <p:nvPr/>
        </p:nvSpPr>
        <p:spPr>
          <a:xfrm>
            <a:off x="5312260" y="4363478"/>
            <a:ext cx="354584" cy="276999"/>
          </a:xfrm>
          <a:prstGeom prst="rect">
            <a:avLst/>
          </a:prstGeom>
          <a:noFill/>
        </p:spPr>
        <p:txBody>
          <a:bodyPr wrap="none" rtlCol="0">
            <a:spAutoFit/>
          </a:bodyPr>
          <a:lstStyle/>
          <a:p>
            <a:pPr algn="ctr"/>
            <a:r>
              <a:rPr lang="de-DE" sz="1200"/>
              <a:t>40</a:t>
            </a:r>
          </a:p>
        </p:txBody>
      </p:sp>
      <p:sp>
        <p:nvSpPr>
          <p:cNvPr id="245" name="Textfeld 244">
            <a:extLst>
              <a:ext uri="{FF2B5EF4-FFF2-40B4-BE49-F238E27FC236}">
                <a16:creationId xmlns:a16="http://schemas.microsoft.com/office/drawing/2014/main" id="{05797FE3-2A77-8844-A877-01F143CF443E}"/>
              </a:ext>
            </a:extLst>
          </p:cNvPr>
          <p:cNvSpPr txBox="1"/>
          <p:nvPr/>
        </p:nvSpPr>
        <p:spPr>
          <a:xfrm>
            <a:off x="5538071" y="4363478"/>
            <a:ext cx="354584" cy="276999"/>
          </a:xfrm>
          <a:prstGeom prst="rect">
            <a:avLst/>
          </a:prstGeom>
          <a:noFill/>
        </p:spPr>
        <p:txBody>
          <a:bodyPr wrap="none" rtlCol="0">
            <a:spAutoFit/>
          </a:bodyPr>
          <a:lstStyle/>
          <a:p>
            <a:pPr algn="ctr"/>
            <a:r>
              <a:rPr lang="de-DE" sz="1200"/>
              <a:t>42</a:t>
            </a:r>
          </a:p>
        </p:txBody>
      </p:sp>
      <p:sp>
        <p:nvSpPr>
          <p:cNvPr id="246" name="Textfeld 245">
            <a:extLst>
              <a:ext uri="{FF2B5EF4-FFF2-40B4-BE49-F238E27FC236}">
                <a16:creationId xmlns:a16="http://schemas.microsoft.com/office/drawing/2014/main" id="{5D7C2404-5B2E-5E4F-A876-FC3ADC07A5B4}"/>
              </a:ext>
            </a:extLst>
          </p:cNvPr>
          <p:cNvSpPr txBox="1"/>
          <p:nvPr/>
        </p:nvSpPr>
        <p:spPr>
          <a:xfrm>
            <a:off x="638024" y="4149747"/>
            <a:ext cx="269626" cy="276999"/>
          </a:xfrm>
          <a:prstGeom prst="rect">
            <a:avLst/>
          </a:prstGeom>
          <a:noFill/>
        </p:spPr>
        <p:txBody>
          <a:bodyPr wrap="none" rtlCol="0">
            <a:spAutoFit/>
          </a:bodyPr>
          <a:lstStyle/>
          <a:p>
            <a:pPr algn="r"/>
            <a:r>
              <a:rPr lang="de-DE" sz="1200"/>
              <a:t>0</a:t>
            </a:r>
          </a:p>
        </p:txBody>
      </p:sp>
      <p:sp>
        <p:nvSpPr>
          <p:cNvPr id="247" name="Textfeld 246">
            <a:extLst>
              <a:ext uri="{FF2B5EF4-FFF2-40B4-BE49-F238E27FC236}">
                <a16:creationId xmlns:a16="http://schemas.microsoft.com/office/drawing/2014/main" id="{673F1D7B-FFCB-CB4E-9080-6C083EE06F33}"/>
              </a:ext>
            </a:extLst>
          </p:cNvPr>
          <p:cNvSpPr txBox="1"/>
          <p:nvPr/>
        </p:nvSpPr>
        <p:spPr>
          <a:xfrm>
            <a:off x="554398" y="3667776"/>
            <a:ext cx="354585" cy="276999"/>
          </a:xfrm>
          <a:prstGeom prst="rect">
            <a:avLst/>
          </a:prstGeom>
          <a:noFill/>
        </p:spPr>
        <p:txBody>
          <a:bodyPr wrap="none" rtlCol="0">
            <a:spAutoFit/>
          </a:bodyPr>
          <a:lstStyle/>
          <a:p>
            <a:pPr algn="r"/>
            <a:r>
              <a:rPr lang="de-DE" sz="1200"/>
              <a:t>20</a:t>
            </a:r>
          </a:p>
        </p:txBody>
      </p:sp>
      <p:sp>
        <p:nvSpPr>
          <p:cNvPr id="248" name="Textfeld 247">
            <a:extLst>
              <a:ext uri="{FF2B5EF4-FFF2-40B4-BE49-F238E27FC236}">
                <a16:creationId xmlns:a16="http://schemas.microsoft.com/office/drawing/2014/main" id="{359740E1-A05E-1248-ABDB-C8605C475EEA}"/>
              </a:ext>
            </a:extLst>
          </p:cNvPr>
          <p:cNvSpPr txBox="1"/>
          <p:nvPr/>
        </p:nvSpPr>
        <p:spPr>
          <a:xfrm>
            <a:off x="554398" y="3188776"/>
            <a:ext cx="354585" cy="276999"/>
          </a:xfrm>
          <a:prstGeom prst="rect">
            <a:avLst/>
          </a:prstGeom>
          <a:noFill/>
        </p:spPr>
        <p:txBody>
          <a:bodyPr wrap="none" rtlCol="0">
            <a:spAutoFit/>
          </a:bodyPr>
          <a:lstStyle/>
          <a:p>
            <a:pPr algn="r"/>
            <a:r>
              <a:rPr lang="de-DE" sz="1200"/>
              <a:t>40</a:t>
            </a:r>
          </a:p>
        </p:txBody>
      </p:sp>
      <p:sp>
        <p:nvSpPr>
          <p:cNvPr id="249" name="Textfeld 248">
            <a:extLst>
              <a:ext uri="{FF2B5EF4-FFF2-40B4-BE49-F238E27FC236}">
                <a16:creationId xmlns:a16="http://schemas.microsoft.com/office/drawing/2014/main" id="{07DB29F5-0D45-B346-8271-D74FDEE099F7}"/>
              </a:ext>
            </a:extLst>
          </p:cNvPr>
          <p:cNvSpPr txBox="1"/>
          <p:nvPr/>
        </p:nvSpPr>
        <p:spPr>
          <a:xfrm>
            <a:off x="553065" y="2711158"/>
            <a:ext cx="354585" cy="276999"/>
          </a:xfrm>
          <a:prstGeom prst="rect">
            <a:avLst/>
          </a:prstGeom>
          <a:noFill/>
        </p:spPr>
        <p:txBody>
          <a:bodyPr wrap="none" rtlCol="0">
            <a:spAutoFit/>
          </a:bodyPr>
          <a:lstStyle/>
          <a:p>
            <a:pPr algn="r"/>
            <a:r>
              <a:rPr lang="de-DE" sz="1200"/>
              <a:t>60</a:t>
            </a:r>
          </a:p>
        </p:txBody>
      </p:sp>
      <p:sp>
        <p:nvSpPr>
          <p:cNvPr id="250" name="Textfeld 249">
            <a:extLst>
              <a:ext uri="{FF2B5EF4-FFF2-40B4-BE49-F238E27FC236}">
                <a16:creationId xmlns:a16="http://schemas.microsoft.com/office/drawing/2014/main" id="{830B8320-0081-D741-9716-E9B9CF41FEF1}"/>
              </a:ext>
            </a:extLst>
          </p:cNvPr>
          <p:cNvSpPr txBox="1"/>
          <p:nvPr/>
        </p:nvSpPr>
        <p:spPr>
          <a:xfrm>
            <a:off x="553065" y="2237514"/>
            <a:ext cx="354585" cy="276999"/>
          </a:xfrm>
          <a:prstGeom prst="rect">
            <a:avLst/>
          </a:prstGeom>
          <a:noFill/>
        </p:spPr>
        <p:txBody>
          <a:bodyPr wrap="none" rtlCol="0">
            <a:spAutoFit/>
          </a:bodyPr>
          <a:lstStyle/>
          <a:p>
            <a:pPr algn="r"/>
            <a:r>
              <a:rPr lang="de-DE" sz="1200"/>
              <a:t>80</a:t>
            </a:r>
          </a:p>
        </p:txBody>
      </p:sp>
      <p:sp>
        <p:nvSpPr>
          <p:cNvPr id="251" name="Textfeld 250">
            <a:extLst>
              <a:ext uri="{FF2B5EF4-FFF2-40B4-BE49-F238E27FC236}">
                <a16:creationId xmlns:a16="http://schemas.microsoft.com/office/drawing/2014/main" id="{50CE096B-B11A-1541-8A19-65A3F2360129}"/>
              </a:ext>
            </a:extLst>
          </p:cNvPr>
          <p:cNvSpPr txBox="1"/>
          <p:nvPr/>
        </p:nvSpPr>
        <p:spPr>
          <a:xfrm rot="16200000">
            <a:off x="-708864" y="2950246"/>
            <a:ext cx="2380781" cy="276999"/>
          </a:xfrm>
          <a:prstGeom prst="rect">
            <a:avLst/>
          </a:prstGeom>
          <a:noFill/>
        </p:spPr>
        <p:txBody>
          <a:bodyPr wrap="none" rtlCol="0">
            <a:spAutoFit/>
          </a:bodyPr>
          <a:lstStyle/>
          <a:p>
            <a:pPr algn="ctr"/>
            <a:r>
              <a:rPr lang="de-DE" sz="1200" b="1"/>
              <a:t>Progression-Free </a:t>
            </a:r>
            <a:r>
              <a:rPr lang="de-DE" sz="1200" b="1" err="1"/>
              <a:t>Survival</a:t>
            </a:r>
            <a:r>
              <a:rPr lang="de-DE" sz="1200" b="1"/>
              <a:t> (%)</a:t>
            </a:r>
          </a:p>
        </p:txBody>
      </p:sp>
      <p:sp>
        <p:nvSpPr>
          <p:cNvPr id="252" name="Textfeld 251">
            <a:extLst>
              <a:ext uri="{FF2B5EF4-FFF2-40B4-BE49-F238E27FC236}">
                <a16:creationId xmlns:a16="http://schemas.microsoft.com/office/drawing/2014/main" id="{7331454A-3403-CC4C-8A59-CB6E735ABE7E}"/>
              </a:ext>
            </a:extLst>
          </p:cNvPr>
          <p:cNvSpPr txBox="1"/>
          <p:nvPr/>
        </p:nvSpPr>
        <p:spPr>
          <a:xfrm>
            <a:off x="2990156" y="4571410"/>
            <a:ext cx="732894" cy="276999"/>
          </a:xfrm>
          <a:prstGeom prst="rect">
            <a:avLst/>
          </a:prstGeom>
          <a:noFill/>
        </p:spPr>
        <p:txBody>
          <a:bodyPr wrap="none" rtlCol="0">
            <a:spAutoFit/>
          </a:bodyPr>
          <a:lstStyle/>
          <a:p>
            <a:pPr algn="ctr"/>
            <a:r>
              <a:rPr lang="de-DE" sz="1200" b="1" err="1"/>
              <a:t>Months</a:t>
            </a:r>
            <a:endParaRPr lang="de-DE" sz="1200" b="1"/>
          </a:p>
        </p:txBody>
      </p:sp>
      <p:sp>
        <p:nvSpPr>
          <p:cNvPr id="253" name="Textfeld 252">
            <a:extLst>
              <a:ext uri="{FF2B5EF4-FFF2-40B4-BE49-F238E27FC236}">
                <a16:creationId xmlns:a16="http://schemas.microsoft.com/office/drawing/2014/main" id="{6B64755F-65B6-8E4B-AB81-37452181B586}"/>
              </a:ext>
            </a:extLst>
          </p:cNvPr>
          <p:cNvSpPr txBox="1"/>
          <p:nvPr/>
        </p:nvSpPr>
        <p:spPr>
          <a:xfrm>
            <a:off x="469290" y="1761129"/>
            <a:ext cx="439544" cy="276999"/>
          </a:xfrm>
          <a:prstGeom prst="rect">
            <a:avLst/>
          </a:prstGeom>
          <a:noFill/>
        </p:spPr>
        <p:txBody>
          <a:bodyPr wrap="none" rtlCol="0">
            <a:spAutoFit/>
          </a:bodyPr>
          <a:lstStyle/>
          <a:p>
            <a:pPr algn="r"/>
            <a:r>
              <a:rPr lang="de-DE" sz="1200"/>
              <a:t>100</a:t>
            </a:r>
          </a:p>
        </p:txBody>
      </p:sp>
      <p:sp>
        <p:nvSpPr>
          <p:cNvPr id="266" name="Textfeld 265">
            <a:extLst>
              <a:ext uri="{FF2B5EF4-FFF2-40B4-BE49-F238E27FC236}">
                <a16:creationId xmlns:a16="http://schemas.microsoft.com/office/drawing/2014/main" id="{6F4F25EB-BD3E-E740-8B77-7338895F5939}"/>
              </a:ext>
            </a:extLst>
          </p:cNvPr>
          <p:cNvSpPr txBox="1"/>
          <p:nvPr/>
        </p:nvSpPr>
        <p:spPr>
          <a:xfrm>
            <a:off x="1092948" y="4363478"/>
            <a:ext cx="269626" cy="276999"/>
          </a:xfrm>
          <a:prstGeom prst="rect">
            <a:avLst/>
          </a:prstGeom>
          <a:noFill/>
        </p:spPr>
        <p:txBody>
          <a:bodyPr wrap="none" rtlCol="0">
            <a:spAutoFit/>
          </a:bodyPr>
          <a:lstStyle/>
          <a:p>
            <a:pPr algn="ctr"/>
            <a:r>
              <a:rPr lang="de-DE" sz="1200"/>
              <a:t>2</a:t>
            </a:r>
          </a:p>
        </p:txBody>
      </p:sp>
      <p:sp>
        <p:nvSpPr>
          <p:cNvPr id="267" name="Textfeld 266">
            <a:extLst>
              <a:ext uri="{FF2B5EF4-FFF2-40B4-BE49-F238E27FC236}">
                <a16:creationId xmlns:a16="http://schemas.microsoft.com/office/drawing/2014/main" id="{633E17C6-CB1D-5A4C-808C-8A341DFF1032}"/>
              </a:ext>
            </a:extLst>
          </p:cNvPr>
          <p:cNvSpPr txBox="1"/>
          <p:nvPr/>
        </p:nvSpPr>
        <p:spPr>
          <a:xfrm>
            <a:off x="1318717" y="4363478"/>
            <a:ext cx="269626" cy="276999"/>
          </a:xfrm>
          <a:prstGeom prst="rect">
            <a:avLst/>
          </a:prstGeom>
          <a:noFill/>
        </p:spPr>
        <p:txBody>
          <a:bodyPr wrap="none" rtlCol="0">
            <a:spAutoFit/>
          </a:bodyPr>
          <a:lstStyle/>
          <a:p>
            <a:pPr algn="ctr"/>
            <a:r>
              <a:rPr lang="de-DE" sz="1200"/>
              <a:t>4</a:t>
            </a:r>
          </a:p>
        </p:txBody>
      </p:sp>
      <p:sp>
        <p:nvSpPr>
          <p:cNvPr id="268" name="Textfeld 267">
            <a:extLst>
              <a:ext uri="{FF2B5EF4-FFF2-40B4-BE49-F238E27FC236}">
                <a16:creationId xmlns:a16="http://schemas.microsoft.com/office/drawing/2014/main" id="{7A665ACB-705E-C946-9C88-5F555A8F1AA0}"/>
              </a:ext>
            </a:extLst>
          </p:cNvPr>
          <p:cNvSpPr txBox="1"/>
          <p:nvPr/>
        </p:nvSpPr>
        <p:spPr>
          <a:xfrm>
            <a:off x="1545197" y="4363478"/>
            <a:ext cx="269626" cy="276999"/>
          </a:xfrm>
          <a:prstGeom prst="rect">
            <a:avLst/>
          </a:prstGeom>
          <a:noFill/>
        </p:spPr>
        <p:txBody>
          <a:bodyPr wrap="none" rtlCol="0">
            <a:spAutoFit/>
          </a:bodyPr>
          <a:lstStyle/>
          <a:p>
            <a:pPr algn="ctr"/>
            <a:r>
              <a:rPr lang="de-DE" sz="1200"/>
              <a:t>6</a:t>
            </a:r>
          </a:p>
        </p:txBody>
      </p:sp>
      <p:sp>
        <p:nvSpPr>
          <p:cNvPr id="269" name="Textfeld 268">
            <a:extLst>
              <a:ext uri="{FF2B5EF4-FFF2-40B4-BE49-F238E27FC236}">
                <a16:creationId xmlns:a16="http://schemas.microsoft.com/office/drawing/2014/main" id="{B284CA22-9657-8342-A6CF-483A336C093E}"/>
              </a:ext>
            </a:extLst>
          </p:cNvPr>
          <p:cNvSpPr txBox="1"/>
          <p:nvPr/>
        </p:nvSpPr>
        <p:spPr>
          <a:xfrm>
            <a:off x="1769244" y="4363478"/>
            <a:ext cx="269626" cy="276999"/>
          </a:xfrm>
          <a:prstGeom prst="rect">
            <a:avLst/>
          </a:prstGeom>
          <a:noFill/>
        </p:spPr>
        <p:txBody>
          <a:bodyPr wrap="none" rtlCol="0">
            <a:spAutoFit/>
          </a:bodyPr>
          <a:lstStyle/>
          <a:p>
            <a:pPr algn="ctr"/>
            <a:r>
              <a:rPr lang="de-DE" sz="1200"/>
              <a:t>8</a:t>
            </a:r>
          </a:p>
        </p:txBody>
      </p:sp>
      <p:sp>
        <p:nvSpPr>
          <p:cNvPr id="270" name="Textfeld 269">
            <a:extLst>
              <a:ext uri="{FF2B5EF4-FFF2-40B4-BE49-F238E27FC236}">
                <a16:creationId xmlns:a16="http://schemas.microsoft.com/office/drawing/2014/main" id="{091FF39F-9CDA-E34A-A9DD-BACE67942C09}"/>
              </a:ext>
            </a:extLst>
          </p:cNvPr>
          <p:cNvSpPr txBox="1"/>
          <p:nvPr/>
        </p:nvSpPr>
        <p:spPr>
          <a:xfrm>
            <a:off x="2178429" y="4363478"/>
            <a:ext cx="354584" cy="276999"/>
          </a:xfrm>
          <a:prstGeom prst="rect">
            <a:avLst/>
          </a:prstGeom>
          <a:noFill/>
        </p:spPr>
        <p:txBody>
          <a:bodyPr wrap="none" rtlCol="0">
            <a:spAutoFit/>
          </a:bodyPr>
          <a:lstStyle/>
          <a:p>
            <a:pPr algn="ctr"/>
            <a:r>
              <a:rPr lang="de-DE" sz="1200"/>
              <a:t>12</a:t>
            </a:r>
          </a:p>
        </p:txBody>
      </p:sp>
      <p:sp>
        <p:nvSpPr>
          <p:cNvPr id="271" name="Textfeld 270">
            <a:extLst>
              <a:ext uri="{FF2B5EF4-FFF2-40B4-BE49-F238E27FC236}">
                <a16:creationId xmlns:a16="http://schemas.microsoft.com/office/drawing/2014/main" id="{E2D27039-E08C-AB48-A0BC-F7E6C1AE392C}"/>
              </a:ext>
            </a:extLst>
          </p:cNvPr>
          <p:cNvSpPr txBox="1"/>
          <p:nvPr/>
        </p:nvSpPr>
        <p:spPr>
          <a:xfrm>
            <a:off x="2402171" y="4363478"/>
            <a:ext cx="354584" cy="276999"/>
          </a:xfrm>
          <a:prstGeom prst="rect">
            <a:avLst/>
          </a:prstGeom>
          <a:noFill/>
        </p:spPr>
        <p:txBody>
          <a:bodyPr wrap="none" rtlCol="0">
            <a:spAutoFit/>
          </a:bodyPr>
          <a:lstStyle/>
          <a:p>
            <a:pPr algn="ctr"/>
            <a:r>
              <a:rPr lang="de-DE" sz="1200"/>
              <a:t>14</a:t>
            </a:r>
          </a:p>
        </p:txBody>
      </p:sp>
      <p:sp>
        <p:nvSpPr>
          <p:cNvPr id="272" name="Textfeld 271">
            <a:extLst>
              <a:ext uri="{FF2B5EF4-FFF2-40B4-BE49-F238E27FC236}">
                <a16:creationId xmlns:a16="http://schemas.microsoft.com/office/drawing/2014/main" id="{84737948-4F3E-E442-9F28-602456674D7F}"/>
              </a:ext>
            </a:extLst>
          </p:cNvPr>
          <p:cNvSpPr txBox="1"/>
          <p:nvPr/>
        </p:nvSpPr>
        <p:spPr>
          <a:xfrm>
            <a:off x="2625392" y="4363478"/>
            <a:ext cx="354584" cy="276999"/>
          </a:xfrm>
          <a:prstGeom prst="rect">
            <a:avLst/>
          </a:prstGeom>
          <a:noFill/>
        </p:spPr>
        <p:txBody>
          <a:bodyPr wrap="none" rtlCol="0">
            <a:spAutoFit/>
          </a:bodyPr>
          <a:lstStyle/>
          <a:p>
            <a:pPr algn="ctr"/>
            <a:r>
              <a:rPr lang="de-DE" sz="1200"/>
              <a:t>16</a:t>
            </a:r>
          </a:p>
        </p:txBody>
      </p:sp>
      <p:sp>
        <p:nvSpPr>
          <p:cNvPr id="273" name="Textfeld 272">
            <a:extLst>
              <a:ext uri="{FF2B5EF4-FFF2-40B4-BE49-F238E27FC236}">
                <a16:creationId xmlns:a16="http://schemas.microsoft.com/office/drawing/2014/main" id="{5D84D415-22D7-D445-B904-95141C0A9774}"/>
              </a:ext>
            </a:extLst>
          </p:cNvPr>
          <p:cNvSpPr txBox="1"/>
          <p:nvPr/>
        </p:nvSpPr>
        <p:spPr>
          <a:xfrm>
            <a:off x="2845825" y="4363478"/>
            <a:ext cx="354584" cy="276999"/>
          </a:xfrm>
          <a:prstGeom prst="rect">
            <a:avLst/>
          </a:prstGeom>
          <a:noFill/>
        </p:spPr>
        <p:txBody>
          <a:bodyPr wrap="none" rtlCol="0">
            <a:spAutoFit/>
          </a:bodyPr>
          <a:lstStyle/>
          <a:p>
            <a:pPr algn="ctr"/>
            <a:r>
              <a:rPr lang="de-DE" sz="1200"/>
              <a:t>18</a:t>
            </a:r>
          </a:p>
        </p:txBody>
      </p:sp>
      <p:sp>
        <p:nvSpPr>
          <p:cNvPr id="274" name="Textfeld 273">
            <a:extLst>
              <a:ext uri="{FF2B5EF4-FFF2-40B4-BE49-F238E27FC236}">
                <a16:creationId xmlns:a16="http://schemas.microsoft.com/office/drawing/2014/main" id="{2692D7D7-5AC9-BC46-9480-472FF5242E95}"/>
              </a:ext>
            </a:extLst>
          </p:cNvPr>
          <p:cNvSpPr txBox="1"/>
          <p:nvPr/>
        </p:nvSpPr>
        <p:spPr>
          <a:xfrm>
            <a:off x="3296126" y="4363478"/>
            <a:ext cx="354584" cy="276999"/>
          </a:xfrm>
          <a:prstGeom prst="rect">
            <a:avLst/>
          </a:prstGeom>
          <a:noFill/>
        </p:spPr>
        <p:txBody>
          <a:bodyPr wrap="none" rtlCol="0">
            <a:spAutoFit/>
          </a:bodyPr>
          <a:lstStyle/>
          <a:p>
            <a:pPr algn="ctr"/>
            <a:r>
              <a:rPr lang="de-DE" sz="1200"/>
              <a:t>22</a:t>
            </a:r>
          </a:p>
        </p:txBody>
      </p:sp>
      <p:sp>
        <p:nvSpPr>
          <p:cNvPr id="275" name="Textfeld 274">
            <a:extLst>
              <a:ext uri="{FF2B5EF4-FFF2-40B4-BE49-F238E27FC236}">
                <a16:creationId xmlns:a16="http://schemas.microsoft.com/office/drawing/2014/main" id="{7859EF3C-8B36-DF4C-A028-A59543EEAE7E}"/>
              </a:ext>
            </a:extLst>
          </p:cNvPr>
          <p:cNvSpPr txBox="1"/>
          <p:nvPr/>
        </p:nvSpPr>
        <p:spPr>
          <a:xfrm>
            <a:off x="3519583" y="4363478"/>
            <a:ext cx="354584" cy="276999"/>
          </a:xfrm>
          <a:prstGeom prst="rect">
            <a:avLst/>
          </a:prstGeom>
          <a:noFill/>
        </p:spPr>
        <p:txBody>
          <a:bodyPr wrap="none" rtlCol="0">
            <a:spAutoFit/>
          </a:bodyPr>
          <a:lstStyle/>
          <a:p>
            <a:pPr algn="ctr"/>
            <a:r>
              <a:rPr lang="de-DE" sz="1200"/>
              <a:t>24</a:t>
            </a:r>
          </a:p>
        </p:txBody>
      </p:sp>
      <p:sp>
        <p:nvSpPr>
          <p:cNvPr id="276" name="Textfeld 275">
            <a:extLst>
              <a:ext uri="{FF2B5EF4-FFF2-40B4-BE49-F238E27FC236}">
                <a16:creationId xmlns:a16="http://schemas.microsoft.com/office/drawing/2014/main" id="{66F7B326-6178-024D-A495-700F4CE4EFDE}"/>
              </a:ext>
            </a:extLst>
          </p:cNvPr>
          <p:cNvSpPr txBox="1"/>
          <p:nvPr/>
        </p:nvSpPr>
        <p:spPr>
          <a:xfrm>
            <a:off x="3749071" y="4363478"/>
            <a:ext cx="354584" cy="276999"/>
          </a:xfrm>
          <a:prstGeom prst="rect">
            <a:avLst/>
          </a:prstGeom>
          <a:noFill/>
        </p:spPr>
        <p:txBody>
          <a:bodyPr wrap="none" rtlCol="0">
            <a:spAutoFit/>
          </a:bodyPr>
          <a:lstStyle/>
          <a:p>
            <a:pPr algn="ctr"/>
            <a:r>
              <a:rPr lang="de-DE" sz="1200"/>
              <a:t>26</a:t>
            </a:r>
          </a:p>
        </p:txBody>
      </p:sp>
      <p:sp>
        <p:nvSpPr>
          <p:cNvPr id="277" name="Textfeld 276">
            <a:extLst>
              <a:ext uri="{FF2B5EF4-FFF2-40B4-BE49-F238E27FC236}">
                <a16:creationId xmlns:a16="http://schemas.microsoft.com/office/drawing/2014/main" id="{8EC4992E-023F-7C4F-87C5-9E53A4EBAE5D}"/>
              </a:ext>
            </a:extLst>
          </p:cNvPr>
          <p:cNvSpPr txBox="1"/>
          <p:nvPr/>
        </p:nvSpPr>
        <p:spPr>
          <a:xfrm>
            <a:off x="3973293" y="4363478"/>
            <a:ext cx="354584" cy="276999"/>
          </a:xfrm>
          <a:prstGeom prst="rect">
            <a:avLst/>
          </a:prstGeom>
          <a:noFill/>
        </p:spPr>
        <p:txBody>
          <a:bodyPr wrap="none" rtlCol="0">
            <a:spAutoFit/>
          </a:bodyPr>
          <a:lstStyle/>
          <a:p>
            <a:pPr algn="ctr"/>
            <a:r>
              <a:rPr lang="de-DE" sz="1200"/>
              <a:t>28</a:t>
            </a:r>
          </a:p>
        </p:txBody>
      </p:sp>
      <p:sp>
        <p:nvSpPr>
          <p:cNvPr id="278" name="Textfeld 277">
            <a:extLst>
              <a:ext uri="{FF2B5EF4-FFF2-40B4-BE49-F238E27FC236}">
                <a16:creationId xmlns:a16="http://schemas.microsoft.com/office/drawing/2014/main" id="{E3DB6874-2D80-4C41-857A-35A4C7CDC51C}"/>
              </a:ext>
            </a:extLst>
          </p:cNvPr>
          <p:cNvSpPr txBox="1"/>
          <p:nvPr/>
        </p:nvSpPr>
        <p:spPr>
          <a:xfrm>
            <a:off x="4423323" y="4363478"/>
            <a:ext cx="354584" cy="276999"/>
          </a:xfrm>
          <a:prstGeom prst="rect">
            <a:avLst/>
          </a:prstGeom>
          <a:noFill/>
        </p:spPr>
        <p:txBody>
          <a:bodyPr wrap="none" rtlCol="0">
            <a:spAutoFit/>
          </a:bodyPr>
          <a:lstStyle/>
          <a:p>
            <a:pPr algn="ctr"/>
            <a:r>
              <a:rPr lang="de-DE" sz="1200"/>
              <a:t>32</a:t>
            </a:r>
          </a:p>
        </p:txBody>
      </p:sp>
      <p:sp>
        <p:nvSpPr>
          <p:cNvPr id="282" name="Rechteck 3">
            <a:extLst>
              <a:ext uri="{FF2B5EF4-FFF2-40B4-BE49-F238E27FC236}">
                <a16:creationId xmlns:a16="http://schemas.microsoft.com/office/drawing/2014/main" id="{4C7A2D2D-FEF2-1444-ABBF-D272BB695993}"/>
              </a:ext>
            </a:extLst>
          </p:cNvPr>
          <p:cNvSpPr/>
          <p:nvPr/>
        </p:nvSpPr>
        <p:spPr>
          <a:xfrm>
            <a:off x="923145" y="1802752"/>
            <a:ext cx="5026434" cy="2533426"/>
          </a:xfrm>
          <a:custGeom>
            <a:avLst/>
            <a:gdLst>
              <a:gd name="connsiteX0" fmla="*/ 0 w 7911197"/>
              <a:gd name="connsiteY0" fmla="*/ 0 h 3431808"/>
              <a:gd name="connsiteX1" fmla="*/ 7911197 w 7911197"/>
              <a:gd name="connsiteY1" fmla="*/ 0 h 3431808"/>
              <a:gd name="connsiteX2" fmla="*/ 7911197 w 7911197"/>
              <a:gd name="connsiteY2" fmla="*/ 3431808 h 3431808"/>
              <a:gd name="connsiteX3" fmla="*/ 0 w 7911197"/>
              <a:gd name="connsiteY3" fmla="*/ 3431808 h 3431808"/>
              <a:gd name="connsiteX4" fmla="*/ 0 w 7911197"/>
              <a:gd name="connsiteY4" fmla="*/ 0 h 3431808"/>
              <a:gd name="connsiteX0" fmla="*/ 7911197 w 8002637"/>
              <a:gd name="connsiteY0" fmla="*/ 0 h 3431808"/>
              <a:gd name="connsiteX1" fmla="*/ 7911197 w 8002637"/>
              <a:gd name="connsiteY1" fmla="*/ 3431808 h 3431808"/>
              <a:gd name="connsiteX2" fmla="*/ 0 w 8002637"/>
              <a:gd name="connsiteY2" fmla="*/ 3431808 h 3431808"/>
              <a:gd name="connsiteX3" fmla="*/ 0 w 8002637"/>
              <a:gd name="connsiteY3" fmla="*/ 0 h 3431808"/>
              <a:gd name="connsiteX4" fmla="*/ 8002637 w 8002637"/>
              <a:gd name="connsiteY4" fmla="*/ 91440 h 3431808"/>
              <a:gd name="connsiteX0" fmla="*/ 7911197 w 7911197"/>
              <a:gd name="connsiteY0" fmla="*/ 0 h 3431808"/>
              <a:gd name="connsiteX1" fmla="*/ 7911197 w 7911197"/>
              <a:gd name="connsiteY1" fmla="*/ 3431808 h 3431808"/>
              <a:gd name="connsiteX2" fmla="*/ 0 w 7911197"/>
              <a:gd name="connsiteY2" fmla="*/ 3431808 h 3431808"/>
              <a:gd name="connsiteX3" fmla="*/ 0 w 7911197"/>
              <a:gd name="connsiteY3" fmla="*/ 0 h 3431808"/>
              <a:gd name="connsiteX0" fmla="*/ 7911197 w 7911197"/>
              <a:gd name="connsiteY0" fmla="*/ 3431808 h 3431808"/>
              <a:gd name="connsiteX1" fmla="*/ 0 w 7911197"/>
              <a:gd name="connsiteY1" fmla="*/ 3431808 h 3431808"/>
              <a:gd name="connsiteX2" fmla="*/ 0 w 7911197"/>
              <a:gd name="connsiteY2" fmla="*/ 0 h 3431808"/>
            </a:gdLst>
            <a:ahLst/>
            <a:cxnLst>
              <a:cxn ang="0">
                <a:pos x="connsiteX0" y="connsiteY0"/>
              </a:cxn>
              <a:cxn ang="0">
                <a:pos x="connsiteX1" y="connsiteY1"/>
              </a:cxn>
              <a:cxn ang="0">
                <a:pos x="connsiteX2" y="connsiteY2"/>
              </a:cxn>
            </a:cxnLst>
            <a:rect l="l" t="t" r="r" b="b"/>
            <a:pathLst>
              <a:path w="7911197" h="3431808">
                <a:moveTo>
                  <a:pt x="7911197" y="3431808"/>
                </a:moveTo>
                <a:lnTo>
                  <a:pt x="0" y="3431808"/>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4" name="Textfeld 283">
            <a:extLst>
              <a:ext uri="{FF2B5EF4-FFF2-40B4-BE49-F238E27FC236}">
                <a16:creationId xmlns:a16="http://schemas.microsoft.com/office/drawing/2014/main" id="{53F3B129-C98F-DD46-BF6C-8CB05EC19194}"/>
              </a:ext>
            </a:extLst>
          </p:cNvPr>
          <p:cNvSpPr txBox="1"/>
          <p:nvPr/>
        </p:nvSpPr>
        <p:spPr>
          <a:xfrm>
            <a:off x="1351448" y="3631481"/>
            <a:ext cx="1659429" cy="707886"/>
          </a:xfrm>
          <a:prstGeom prst="rect">
            <a:avLst/>
          </a:prstGeom>
          <a:noFill/>
        </p:spPr>
        <p:txBody>
          <a:bodyPr wrap="none" rtlCol="0">
            <a:spAutoFit/>
          </a:bodyPr>
          <a:lstStyle/>
          <a:p>
            <a:r>
              <a:rPr lang="de-DE" sz="1000" err="1"/>
              <a:t>Acalabrutinib</a:t>
            </a:r>
            <a:r>
              <a:rPr lang="de-DE" sz="1000"/>
              <a:t> </a:t>
            </a:r>
            <a:r>
              <a:rPr lang="de-DE" sz="1000" err="1"/>
              <a:t>w</a:t>
            </a:r>
            <a:r>
              <a:rPr lang="de-DE" sz="1000"/>
              <a:t>/ del(17p)</a:t>
            </a:r>
          </a:p>
          <a:p>
            <a:r>
              <a:rPr lang="de-DE" sz="1000" err="1"/>
              <a:t>Acalabrutinib</a:t>
            </a:r>
            <a:r>
              <a:rPr lang="de-DE" sz="1000"/>
              <a:t> </a:t>
            </a:r>
            <a:r>
              <a:rPr lang="de-DE" sz="1000" err="1"/>
              <a:t>w</a:t>
            </a:r>
            <a:r>
              <a:rPr lang="de-DE" sz="1000"/>
              <a:t>/o del(17p)</a:t>
            </a:r>
          </a:p>
          <a:p>
            <a:r>
              <a:rPr lang="de-DE" sz="1000" err="1"/>
              <a:t>IdR</a:t>
            </a:r>
            <a:r>
              <a:rPr lang="de-DE" sz="1000"/>
              <a:t>/BR </a:t>
            </a:r>
            <a:r>
              <a:rPr lang="de-DE" sz="1000" err="1"/>
              <a:t>w</a:t>
            </a:r>
            <a:r>
              <a:rPr lang="de-DE" sz="1000"/>
              <a:t>/ del(17p)</a:t>
            </a:r>
          </a:p>
          <a:p>
            <a:r>
              <a:rPr lang="de-DE" sz="1000" err="1"/>
              <a:t>IdR</a:t>
            </a:r>
            <a:r>
              <a:rPr lang="de-DE" sz="1000"/>
              <a:t>/BR </a:t>
            </a:r>
            <a:r>
              <a:rPr lang="de-DE" sz="1000" err="1"/>
              <a:t>w</a:t>
            </a:r>
            <a:r>
              <a:rPr lang="de-DE" sz="1000"/>
              <a:t>/o del(17p)</a:t>
            </a:r>
          </a:p>
        </p:txBody>
      </p:sp>
      <p:cxnSp>
        <p:nvCxnSpPr>
          <p:cNvPr id="286" name="Gerader Verbinder 157">
            <a:extLst>
              <a:ext uri="{FF2B5EF4-FFF2-40B4-BE49-F238E27FC236}">
                <a16:creationId xmlns:a16="http://schemas.microsoft.com/office/drawing/2014/main" id="{CF95333C-24BB-7A40-AEE3-C05903BB923D}"/>
              </a:ext>
            </a:extLst>
          </p:cNvPr>
          <p:cNvCxnSpPr>
            <a:cxnSpLocks/>
          </p:cNvCxnSpPr>
          <p:nvPr/>
        </p:nvCxnSpPr>
        <p:spPr>
          <a:xfrm>
            <a:off x="1057699" y="3765417"/>
            <a:ext cx="32825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7" name="Gerader Verbinder 158">
            <a:extLst>
              <a:ext uri="{FF2B5EF4-FFF2-40B4-BE49-F238E27FC236}">
                <a16:creationId xmlns:a16="http://schemas.microsoft.com/office/drawing/2014/main" id="{E50B840B-B7AF-8B4F-A3D5-0C355CC65966}"/>
              </a:ext>
            </a:extLst>
          </p:cNvPr>
          <p:cNvCxnSpPr>
            <a:cxnSpLocks/>
          </p:cNvCxnSpPr>
          <p:nvPr/>
        </p:nvCxnSpPr>
        <p:spPr>
          <a:xfrm>
            <a:off x="1057699" y="3914714"/>
            <a:ext cx="328255" cy="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88" name="Gerader Verbinder 159">
            <a:extLst>
              <a:ext uri="{FF2B5EF4-FFF2-40B4-BE49-F238E27FC236}">
                <a16:creationId xmlns:a16="http://schemas.microsoft.com/office/drawing/2014/main" id="{E1E7D7BB-5C06-1F43-9EE1-D2B196E39828}"/>
              </a:ext>
            </a:extLst>
          </p:cNvPr>
          <p:cNvCxnSpPr>
            <a:cxnSpLocks/>
          </p:cNvCxnSpPr>
          <p:nvPr/>
        </p:nvCxnSpPr>
        <p:spPr>
          <a:xfrm>
            <a:off x="1057699" y="4213307"/>
            <a:ext cx="328255" cy="0"/>
          </a:xfrm>
          <a:prstGeom prst="line">
            <a:avLst/>
          </a:prstGeom>
          <a:ln w="19050">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9" name="Gerader Verbinder 160">
            <a:extLst>
              <a:ext uri="{FF2B5EF4-FFF2-40B4-BE49-F238E27FC236}">
                <a16:creationId xmlns:a16="http://schemas.microsoft.com/office/drawing/2014/main" id="{93EE8435-7CE8-1440-AF76-3BDC44D0A724}"/>
              </a:ext>
            </a:extLst>
          </p:cNvPr>
          <p:cNvCxnSpPr>
            <a:cxnSpLocks/>
          </p:cNvCxnSpPr>
          <p:nvPr/>
        </p:nvCxnSpPr>
        <p:spPr>
          <a:xfrm>
            <a:off x="1057699" y="4064011"/>
            <a:ext cx="328255"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1" name="Gerader Verbinder 113">
            <a:extLst>
              <a:ext uri="{FF2B5EF4-FFF2-40B4-BE49-F238E27FC236}">
                <a16:creationId xmlns:a16="http://schemas.microsoft.com/office/drawing/2014/main" id="{7CFFA957-21DB-7642-8464-3ACA002B4AFF}"/>
              </a:ext>
            </a:extLst>
          </p:cNvPr>
          <p:cNvCxnSpPr>
            <a:cxnSpLocks/>
          </p:cNvCxnSpPr>
          <p:nvPr/>
        </p:nvCxnSpPr>
        <p:spPr>
          <a:xfrm flipV="1">
            <a:off x="5039966" y="1907639"/>
            <a:ext cx="0" cy="243053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92" name="Grafik 291">
            <a:extLst>
              <a:ext uri="{FF2B5EF4-FFF2-40B4-BE49-F238E27FC236}">
                <a16:creationId xmlns:a16="http://schemas.microsoft.com/office/drawing/2014/main" id="{DB8B0D67-E81F-654E-8E0C-7734F679172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3189" y="1870227"/>
            <a:ext cx="4729132" cy="922441"/>
          </a:xfrm>
          <a:prstGeom prst="rect">
            <a:avLst/>
          </a:prstGeom>
        </p:spPr>
      </p:pic>
      <p:pic>
        <p:nvPicPr>
          <p:cNvPr id="295" name="Grafik 294">
            <a:extLst>
              <a:ext uri="{FF2B5EF4-FFF2-40B4-BE49-F238E27FC236}">
                <a16:creationId xmlns:a16="http://schemas.microsoft.com/office/drawing/2014/main" id="{788D9157-CEC4-D943-A0CA-B39236EC382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2934" y="1892729"/>
            <a:ext cx="4131494" cy="2403543"/>
          </a:xfrm>
          <a:prstGeom prst="rect">
            <a:avLst/>
          </a:prstGeom>
        </p:spPr>
      </p:pic>
      <p:sp>
        <p:nvSpPr>
          <p:cNvPr id="296" name="Textfeld 295">
            <a:extLst>
              <a:ext uri="{FF2B5EF4-FFF2-40B4-BE49-F238E27FC236}">
                <a16:creationId xmlns:a16="http://schemas.microsoft.com/office/drawing/2014/main" id="{B37F08FA-7DC6-F14F-B485-5C055D18D780}"/>
              </a:ext>
            </a:extLst>
          </p:cNvPr>
          <p:cNvSpPr txBox="1"/>
          <p:nvPr/>
        </p:nvSpPr>
        <p:spPr>
          <a:xfrm>
            <a:off x="3612476" y="2210354"/>
            <a:ext cx="1511952" cy="246221"/>
          </a:xfrm>
          <a:prstGeom prst="rect">
            <a:avLst/>
          </a:prstGeom>
          <a:noFill/>
        </p:spPr>
        <p:txBody>
          <a:bodyPr wrap="none" rtlCol="0">
            <a:spAutoFit/>
          </a:bodyPr>
          <a:lstStyle/>
          <a:p>
            <a:r>
              <a:rPr lang="de-DE" sz="1000">
                <a:solidFill>
                  <a:schemeClr val="bg2"/>
                </a:solidFill>
              </a:rPr>
              <a:t>Median PFS: NR (</a:t>
            </a:r>
            <a:r>
              <a:rPr lang="de-DE" sz="1000" err="1">
                <a:solidFill>
                  <a:schemeClr val="bg2"/>
                </a:solidFill>
              </a:rPr>
              <a:t>both</a:t>
            </a:r>
            <a:r>
              <a:rPr lang="de-DE" sz="1000">
                <a:solidFill>
                  <a:schemeClr val="bg2"/>
                </a:solidFill>
              </a:rPr>
              <a:t>)</a:t>
            </a:r>
          </a:p>
        </p:txBody>
      </p:sp>
      <p:sp>
        <p:nvSpPr>
          <p:cNvPr id="297" name="Textfeld 296">
            <a:extLst>
              <a:ext uri="{FF2B5EF4-FFF2-40B4-BE49-F238E27FC236}">
                <a16:creationId xmlns:a16="http://schemas.microsoft.com/office/drawing/2014/main" id="{7C97A06D-22AA-9346-8F70-B6B0840BD2F4}"/>
              </a:ext>
            </a:extLst>
          </p:cNvPr>
          <p:cNvSpPr txBox="1"/>
          <p:nvPr/>
        </p:nvSpPr>
        <p:spPr>
          <a:xfrm>
            <a:off x="4637967" y="2891484"/>
            <a:ext cx="439544" cy="246221"/>
          </a:xfrm>
          <a:prstGeom prst="rect">
            <a:avLst/>
          </a:prstGeom>
          <a:noFill/>
        </p:spPr>
        <p:txBody>
          <a:bodyPr wrap="none" rtlCol="0">
            <a:spAutoFit/>
          </a:bodyPr>
          <a:lstStyle/>
          <a:p>
            <a:r>
              <a:rPr lang="de-DE" sz="1000">
                <a:solidFill>
                  <a:schemeClr val="bg2"/>
                </a:solidFill>
              </a:rPr>
              <a:t>62%</a:t>
            </a:r>
          </a:p>
        </p:txBody>
      </p:sp>
      <p:sp>
        <p:nvSpPr>
          <p:cNvPr id="298" name="Textfeld 297">
            <a:extLst>
              <a:ext uri="{FF2B5EF4-FFF2-40B4-BE49-F238E27FC236}">
                <a16:creationId xmlns:a16="http://schemas.microsoft.com/office/drawing/2014/main" id="{030A55C8-EF25-0C4F-8F04-612E7E1EADAB}"/>
              </a:ext>
            </a:extLst>
          </p:cNvPr>
          <p:cNvSpPr txBox="1"/>
          <p:nvPr/>
        </p:nvSpPr>
        <p:spPr>
          <a:xfrm>
            <a:off x="5052205" y="2439716"/>
            <a:ext cx="439544" cy="246221"/>
          </a:xfrm>
          <a:prstGeom prst="rect">
            <a:avLst/>
          </a:prstGeom>
          <a:noFill/>
        </p:spPr>
        <p:txBody>
          <a:bodyPr wrap="none" rtlCol="0">
            <a:spAutoFit/>
          </a:bodyPr>
          <a:lstStyle/>
          <a:p>
            <a:r>
              <a:rPr lang="de-DE" sz="1000">
                <a:solidFill>
                  <a:schemeClr val="bg2"/>
                </a:solidFill>
              </a:rPr>
              <a:t>66%</a:t>
            </a:r>
          </a:p>
        </p:txBody>
      </p:sp>
      <p:cxnSp>
        <p:nvCxnSpPr>
          <p:cNvPr id="299" name="Gerader Verbinder 165">
            <a:extLst>
              <a:ext uri="{FF2B5EF4-FFF2-40B4-BE49-F238E27FC236}">
                <a16:creationId xmlns:a16="http://schemas.microsoft.com/office/drawing/2014/main" id="{8C850B5C-ED8F-EE4D-9494-10AC31D12986}"/>
              </a:ext>
            </a:extLst>
          </p:cNvPr>
          <p:cNvCxnSpPr/>
          <p:nvPr/>
        </p:nvCxnSpPr>
        <p:spPr>
          <a:xfrm flipV="1">
            <a:off x="5083379" y="2617232"/>
            <a:ext cx="71053" cy="7105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0" name="Gerader Verbinder 166">
            <a:extLst>
              <a:ext uri="{FF2B5EF4-FFF2-40B4-BE49-F238E27FC236}">
                <a16:creationId xmlns:a16="http://schemas.microsoft.com/office/drawing/2014/main" id="{8697AC37-AD67-BF4A-8559-0CE66086FF30}"/>
              </a:ext>
            </a:extLst>
          </p:cNvPr>
          <p:cNvCxnSpPr>
            <a:cxnSpLocks/>
          </p:cNvCxnSpPr>
          <p:nvPr/>
        </p:nvCxnSpPr>
        <p:spPr>
          <a:xfrm flipV="1">
            <a:off x="4937200" y="2884558"/>
            <a:ext cx="72998" cy="72999"/>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01" name="Textfeld 300">
            <a:extLst>
              <a:ext uri="{FF2B5EF4-FFF2-40B4-BE49-F238E27FC236}">
                <a16:creationId xmlns:a16="http://schemas.microsoft.com/office/drawing/2014/main" id="{9D8581F8-01D9-D049-8D33-143E5D298C62}"/>
              </a:ext>
            </a:extLst>
          </p:cNvPr>
          <p:cNvSpPr txBox="1"/>
          <p:nvPr/>
        </p:nvSpPr>
        <p:spPr>
          <a:xfrm>
            <a:off x="4629264" y="3372160"/>
            <a:ext cx="439544" cy="246221"/>
          </a:xfrm>
          <a:prstGeom prst="rect">
            <a:avLst/>
          </a:prstGeom>
          <a:noFill/>
        </p:spPr>
        <p:txBody>
          <a:bodyPr wrap="none" rtlCol="0">
            <a:spAutoFit/>
          </a:bodyPr>
          <a:lstStyle/>
          <a:p>
            <a:r>
              <a:rPr lang="de-DE" sz="1000">
                <a:solidFill>
                  <a:schemeClr val="accent5">
                    <a:lumMod val="50000"/>
                  </a:schemeClr>
                </a:solidFill>
              </a:rPr>
              <a:t>24%</a:t>
            </a:r>
          </a:p>
        </p:txBody>
      </p:sp>
      <p:sp>
        <p:nvSpPr>
          <p:cNvPr id="302" name="Textfeld 301">
            <a:extLst>
              <a:ext uri="{FF2B5EF4-FFF2-40B4-BE49-F238E27FC236}">
                <a16:creationId xmlns:a16="http://schemas.microsoft.com/office/drawing/2014/main" id="{180B6B95-0C91-BD4E-A918-A8F28E2ED555}"/>
              </a:ext>
            </a:extLst>
          </p:cNvPr>
          <p:cNvSpPr txBox="1"/>
          <p:nvPr/>
        </p:nvSpPr>
        <p:spPr>
          <a:xfrm>
            <a:off x="4582882" y="3926930"/>
            <a:ext cx="369012" cy="246221"/>
          </a:xfrm>
          <a:prstGeom prst="rect">
            <a:avLst/>
          </a:prstGeom>
          <a:noFill/>
        </p:spPr>
        <p:txBody>
          <a:bodyPr wrap="none" lIns="91440" tIns="45720" rIns="91440" bIns="45720" rtlCol="0" anchor="t">
            <a:spAutoFit/>
          </a:bodyPr>
          <a:lstStyle/>
          <a:p>
            <a:r>
              <a:rPr lang="de-DE" sz="1000">
                <a:solidFill>
                  <a:schemeClr val="accent5">
                    <a:lumMod val="50000"/>
                  </a:schemeClr>
                </a:solidFill>
              </a:rPr>
              <a:t>5%</a:t>
            </a:r>
          </a:p>
        </p:txBody>
      </p:sp>
      <p:sp>
        <p:nvSpPr>
          <p:cNvPr id="303" name="Textfeld 302">
            <a:extLst>
              <a:ext uri="{FF2B5EF4-FFF2-40B4-BE49-F238E27FC236}">
                <a16:creationId xmlns:a16="http://schemas.microsoft.com/office/drawing/2014/main" id="{8FFEB5C3-98F2-834F-ADA5-90E1544169F3}"/>
              </a:ext>
            </a:extLst>
          </p:cNvPr>
          <p:cNvSpPr txBox="1"/>
          <p:nvPr/>
        </p:nvSpPr>
        <p:spPr>
          <a:xfrm>
            <a:off x="3434847" y="3050903"/>
            <a:ext cx="1737976" cy="246221"/>
          </a:xfrm>
          <a:prstGeom prst="rect">
            <a:avLst/>
          </a:prstGeom>
          <a:noFill/>
        </p:spPr>
        <p:txBody>
          <a:bodyPr wrap="none" rtlCol="0">
            <a:spAutoFit/>
          </a:bodyPr>
          <a:lstStyle/>
          <a:p>
            <a:r>
              <a:rPr lang="de-DE" sz="1000">
                <a:solidFill>
                  <a:schemeClr val="accent5">
                    <a:lumMod val="50000"/>
                  </a:schemeClr>
                </a:solidFill>
              </a:rPr>
              <a:t>Median PFS: 20.3 </a:t>
            </a:r>
            <a:r>
              <a:rPr lang="de-DE" sz="1000" err="1">
                <a:solidFill>
                  <a:schemeClr val="accent5">
                    <a:lumMod val="50000"/>
                  </a:schemeClr>
                </a:solidFill>
              </a:rPr>
              <a:t>mo</a:t>
            </a:r>
            <a:r>
              <a:rPr lang="de-DE" sz="1000">
                <a:solidFill>
                  <a:schemeClr val="accent5">
                    <a:lumMod val="50000"/>
                  </a:schemeClr>
                </a:solidFill>
              </a:rPr>
              <a:t> (</a:t>
            </a:r>
            <a:r>
              <a:rPr lang="de-DE" sz="1000" err="1">
                <a:solidFill>
                  <a:schemeClr val="accent5">
                    <a:lumMod val="50000"/>
                  </a:schemeClr>
                </a:solidFill>
              </a:rPr>
              <a:t>w</a:t>
            </a:r>
            <a:r>
              <a:rPr lang="de-DE" sz="1000">
                <a:solidFill>
                  <a:schemeClr val="accent5">
                    <a:lumMod val="50000"/>
                  </a:schemeClr>
                </a:solidFill>
              </a:rPr>
              <a:t>/o)</a:t>
            </a:r>
          </a:p>
        </p:txBody>
      </p:sp>
      <p:sp>
        <p:nvSpPr>
          <p:cNvPr id="304" name="Textfeld 303">
            <a:extLst>
              <a:ext uri="{FF2B5EF4-FFF2-40B4-BE49-F238E27FC236}">
                <a16:creationId xmlns:a16="http://schemas.microsoft.com/office/drawing/2014/main" id="{D99395B9-C40D-5A4F-88E7-1D0013A82E42}"/>
              </a:ext>
            </a:extLst>
          </p:cNvPr>
          <p:cNvSpPr txBox="1"/>
          <p:nvPr/>
        </p:nvSpPr>
        <p:spPr>
          <a:xfrm>
            <a:off x="3472110" y="3637897"/>
            <a:ext cx="1667444" cy="246221"/>
          </a:xfrm>
          <a:prstGeom prst="rect">
            <a:avLst/>
          </a:prstGeom>
          <a:noFill/>
        </p:spPr>
        <p:txBody>
          <a:bodyPr wrap="none" rtlCol="0">
            <a:spAutoFit/>
          </a:bodyPr>
          <a:lstStyle/>
          <a:p>
            <a:r>
              <a:rPr lang="de-DE" sz="1000">
                <a:solidFill>
                  <a:schemeClr val="accent5">
                    <a:lumMod val="50000"/>
                  </a:schemeClr>
                </a:solidFill>
              </a:rPr>
              <a:t>Median PFS: 13.8 </a:t>
            </a:r>
            <a:r>
              <a:rPr lang="de-DE" sz="1000" err="1">
                <a:solidFill>
                  <a:schemeClr val="accent5">
                    <a:lumMod val="50000"/>
                  </a:schemeClr>
                </a:solidFill>
              </a:rPr>
              <a:t>mo</a:t>
            </a:r>
            <a:r>
              <a:rPr lang="de-DE" sz="1000">
                <a:solidFill>
                  <a:schemeClr val="accent5">
                    <a:lumMod val="50000"/>
                  </a:schemeClr>
                </a:solidFill>
              </a:rPr>
              <a:t> (</a:t>
            </a:r>
            <a:r>
              <a:rPr lang="de-DE" sz="1000" err="1">
                <a:solidFill>
                  <a:schemeClr val="accent5">
                    <a:lumMod val="50000"/>
                  </a:schemeClr>
                </a:solidFill>
              </a:rPr>
              <a:t>w</a:t>
            </a:r>
            <a:r>
              <a:rPr lang="de-DE" sz="1000">
                <a:solidFill>
                  <a:schemeClr val="accent5">
                    <a:lumMod val="50000"/>
                  </a:schemeClr>
                </a:solidFill>
              </a:rPr>
              <a:t>/)</a:t>
            </a:r>
          </a:p>
        </p:txBody>
      </p:sp>
      <p:cxnSp>
        <p:nvCxnSpPr>
          <p:cNvPr id="305" name="Gerader Verbinder 172">
            <a:extLst>
              <a:ext uri="{FF2B5EF4-FFF2-40B4-BE49-F238E27FC236}">
                <a16:creationId xmlns:a16="http://schemas.microsoft.com/office/drawing/2014/main" id="{9E35C434-EF98-CE44-8EB8-3636FB3B7A8B}"/>
              </a:ext>
            </a:extLst>
          </p:cNvPr>
          <p:cNvCxnSpPr>
            <a:cxnSpLocks/>
          </p:cNvCxnSpPr>
          <p:nvPr/>
        </p:nvCxnSpPr>
        <p:spPr>
          <a:xfrm>
            <a:off x="4919006" y="3573035"/>
            <a:ext cx="69577" cy="87573"/>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6" name="Gerader Verbinder 174">
            <a:extLst>
              <a:ext uri="{FF2B5EF4-FFF2-40B4-BE49-F238E27FC236}">
                <a16:creationId xmlns:a16="http://schemas.microsoft.com/office/drawing/2014/main" id="{69F798D1-3E6A-B448-8D33-023EF0E66B0F}"/>
              </a:ext>
            </a:extLst>
          </p:cNvPr>
          <p:cNvCxnSpPr>
            <a:cxnSpLocks/>
          </p:cNvCxnSpPr>
          <p:nvPr/>
        </p:nvCxnSpPr>
        <p:spPr>
          <a:xfrm>
            <a:off x="4877095" y="4087557"/>
            <a:ext cx="127788" cy="76201"/>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7" name="Gerader Verbinder 100">
            <a:extLst>
              <a:ext uri="{FF2B5EF4-FFF2-40B4-BE49-F238E27FC236}">
                <a16:creationId xmlns:a16="http://schemas.microsoft.com/office/drawing/2014/main" id="{AC9F8CF1-9BE0-564B-AFA9-A50A4262C3A4}"/>
              </a:ext>
            </a:extLst>
          </p:cNvPr>
          <p:cNvCxnSpPr/>
          <p:nvPr/>
        </p:nvCxnSpPr>
        <p:spPr>
          <a:xfrm flipH="1">
            <a:off x="6671589" y="3807467"/>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Gerader Verbinder 101">
            <a:extLst>
              <a:ext uri="{FF2B5EF4-FFF2-40B4-BE49-F238E27FC236}">
                <a16:creationId xmlns:a16="http://schemas.microsoft.com/office/drawing/2014/main" id="{29D0DD75-B664-4540-824B-0CB886855106}"/>
              </a:ext>
            </a:extLst>
          </p:cNvPr>
          <p:cNvCxnSpPr/>
          <p:nvPr/>
        </p:nvCxnSpPr>
        <p:spPr>
          <a:xfrm flipH="1">
            <a:off x="6671589" y="4289330"/>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Gerader Verbinder 102">
            <a:extLst>
              <a:ext uri="{FF2B5EF4-FFF2-40B4-BE49-F238E27FC236}">
                <a16:creationId xmlns:a16="http://schemas.microsoft.com/office/drawing/2014/main" id="{78A76FF2-A4D3-6B49-BE79-8ED8D4D6B1C6}"/>
              </a:ext>
            </a:extLst>
          </p:cNvPr>
          <p:cNvCxnSpPr/>
          <p:nvPr/>
        </p:nvCxnSpPr>
        <p:spPr>
          <a:xfrm flipH="1">
            <a:off x="6671589" y="332903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Gerader Verbinder 103">
            <a:extLst>
              <a:ext uri="{FF2B5EF4-FFF2-40B4-BE49-F238E27FC236}">
                <a16:creationId xmlns:a16="http://schemas.microsoft.com/office/drawing/2014/main" id="{60D384E4-5CAD-4349-B93F-7EE53857077A}"/>
              </a:ext>
            </a:extLst>
          </p:cNvPr>
          <p:cNvCxnSpPr/>
          <p:nvPr/>
        </p:nvCxnSpPr>
        <p:spPr>
          <a:xfrm flipH="1">
            <a:off x="6671589" y="2852906"/>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Gerader Verbinder 104">
            <a:extLst>
              <a:ext uri="{FF2B5EF4-FFF2-40B4-BE49-F238E27FC236}">
                <a16:creationId xmlns:a16="http://schemas.microsoft.com/office/drawing/2014/main" id="{435C9E5A-2422-694F-9979-36A609364047}"/>
              </a:ext>
            </a:extLst>
          </p:cNvPr>
          <p:cNvCxnSpPr/>
          <p:nvPr/>
        </p:nvCxnSpPr>
        <p:spPr>
          <a:xfrm flipH="1">
            <a:off x="6671589" y="2379643"/>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Gerader Verbinder 105">
            <a:extLst>
              <a:ext uri="{FF2B5EF4-FFF2-40B4-BE49-F238E27FC236}">
                <a16:creationId xmlns:a16="http://schemas.microsoft.com/office/drawing/2014/main" id="{965EB7C6-EBE2-F346-843F-79F6F0C607D1}"/>
              </a:ext>
            </a:extLst>
          </p:cNvPr>
          <p:cNvCxnSpPr/>
          <p:nvPr/>
        </p:nvCxnSpPr>
        <p:spPr>
          <a:xfrm flipH="1">
            <a:off x="6671589" y="190351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Gerader Verbinder 106">
            <a:extLst>
              <a:ext uri="{FF2B5EF4-FFF2-40B4-BE49-F238E27FC236}">
                <a16:creationId xmlns:a16="http://schemas.microsoft.com/office/drawing/2014/main" id="{F452E02A-55B5-7D47-ACC5-D04621CDF93B}"/>
              </a:ext>
            </a:extLst>
          </p:cNvPr>
          <p:cNvCxnSpPr>
            <a:cxnSpLocks/>
          </p:cNvCxnSpPr>
          <p:nvPr/>
        </p:nvCxnSpPr>
        <p:spPr>
          <a:xfrm rot="5400000" flipH="1">
            <a:off x="6792056"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Gerader Verbinder 108">
            <a:extLst>
              <a:ext uri="{FF2B5EF4-FFF2-40B4-BE49-F238E27FC236}">
                <a16:creationId xmlns:a16="http://schemas.microsoft.com/office/drawing/2014/main" id="{131CA6D0-6867-954F-8030-3B7BD5925332}"/>
              </a:ext>
            </a:extLst>
          </p:cNvPr>
          <p:cNvCxnSpPr>
            <a:cxnSpLocks/>
          </p:cNvCxnSpPr>
          <p:nvPr/>
        </p:nvCxnSpPr>
        <p:spPr>
          <a:xfrm rot="5400000" flipH="1">
            <a:off x="7012910"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Gerader Verbinder 110">
            <a:extLst>
              <a:ext uri="{FF2B5EF4-FFF2-40B4-BE49-F238E27FC236}">
                <a16:creationId xmlns:a16="http://schemas.microsoft.com/office/drawing/2014/main" id="{D0A66B28-3C12-A246-AC5A-8C332AFD2331}"/>
              </a:ext>
            </a:extLst>
          </p:cNvPr>
          <p:cNvCxnSpPr>
            <a:cxnSpLocks/>
          </p:cNvCxnSpPr>
          <p:nvPr/>
        </p:nvCxnSpPr>
        <p:spPr>
          <a:xfrm rot="5400000" flipH="1">
            <a:off x="7242371"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Gerader Verbinder 112">
            <a:extLst>
              <a:ext uri="{FF2B5EF4-FFF2-40B4-BE49-F238E27FC236}">
                <a16:creationId xmlns:a16="http://schemas.microsoft.com/office/drawing/2014/main" id="{62BB41DD-CA6B-9343-AB22-CEA81AD2AB43}"/>
              </a:ext>
            </a:extLst>
          </p:cNvPr>
          <p:cNvCxnSpPr>
            <a:cxnSpLocks/>
          </p:cNvCxnSpPr>
          <p:nvPr/>
        </p:nvCxnSpPr>
        <p:spPr>
          <a:xfrm rot="5400000" flipH="1">
            <a:off x="7466096"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Gerader Verbinder 114">
            <a:extLst>
              <a:ext uri="{FF2B5EF4-FFF2-40B4-BE49-F238E27FC236}">
                <a16:creationId xmlns:a16="http://schemas.microsoft.com/office/drawing/2014/main" id="{2AC5BDBB-2E34-1545-93C8-A9A0529A3D86}"/>
              </a:ext>
            </a:extLst>
          </p:cNvPr>
          <p:cNvCxnSpPr>
            <a:cxnSpLocks/>
          </p:cNvCxnSpPr>
          <p:nvPr/>
        </p:nvCxnSpPr>
        <p:spPr>
          <a:xfrm rot="5400000" flipH="1">
            <a:off x="7689051"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Gerader Verbinder 116">
            <a:extLst>
              <a:ext uri="{FF2B5EF4-FFF2-40B4-BE49-F238E27FC236}">
                <a16:creationId xmlns:a16="http://schemas.microsoft.com/office/drawing/2014/main" id="{0ED0632C-50DF-744A-8DB9-4EE79AED534D}"/>
              </a:ext>
            </a:extLst>
          </p:cNvPr>
          <p:cNvCxnSpPr>
            <a:cxnSpLocks/>
          </p:cNvCxnSpPr>
          <p:nvPr/>
        </p:nvCxnSpPr>
        <p:spPr>
          <a:xfrm rot="5400000" flipH="1">
            <a:off x="7921380"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Gerader Verbinder 118">
            <a:extLst>
              <a:ext uri="{FF2B5EF4-FFF2-40B4-BE49-F238E27FC236}">
                <a16:creationId xmlns:a16="http://schemas.microsoft.com/office/drawing/2014/main" id="{0915FC55-2CF6-B647-92F9-E7B6680AB72C}"/>
              </a:ext>
            </a:extLst>
          </p:cNvPr>
          <p:cNvCxnSpPr>
            <a:cxnSpLocks/>
          </p:cNvCxnSpPr>
          <p:nvPr/>
        </p:nvCxnSpPr>
        <p:spPr>
          <a:xfrm rot="5400000" flipH="1">
            <a:off x="8139367"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Gerader Verbinder 120">
            <a:extLst>
              <a:ext uri="{FF2B5EF4-FFF2-40B4-BE49-F238E27FC236}">
                <a16:creationId xmlns:a16="http://schemas.microsoft.com/office/drawing/2014/main" id="{589E5D99-D13C-7A44-9C97-97BDDEB61453}"/>
              </a:ext>
            </a:extLst>
          </p:cNvPr>
          <p:cNvCxnSpPr>
            <a:cxnSpLocks/>
          </p:cNvCxnSpPr>
          <p:nvPr/>
        </p:nvCxnSpPr>
        <p:spPr>
          <a:xfrm rot="5400000" flipH="1">
            <a:off x="8365744"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Gerader Verbinder 122">
            <a:extLst>
              <a:ext uri="{FF2B5EF4-FFF2-40B4-BE49-F238E27FC236}">
                <a16:creationId xmlns:a16="http://schemas.microsoft.com/office/drawing/2014/main" id="{AFE351D1-22C4-EE40-97D2-E37EB8D57B83}"/>
              </a:ext>
            </a:extLst>
          </p:cNvPr>
          <p:cNvCxnSpPr>
            <a:cxnSpLocks/>
          </p:cNvCxnSpPr>
          <p:nvPr/>
        </p:nvCxnSpPr>
        <p:spPr>
          <a:xfrm rot="5400000" flipH="1">
            <a:off x="8589466"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Gerader Verbinder 124">
            <a:extLst>
              <a:ext uri="{FF2B5EF4-FFF2-40B4-BE49-F238E27FC236}">
                <a16:creationId xmlns:a16="http://schemas.microsoft.com/office/drawing/2014/main" id="{22625B57-3C49-D54D-8B0B-AD36EC9CA5F6}"/>
              </a:ext>
            </a:extLst>
          </p:cNvPr>
          <p:cNvCxnSpPr>
            <a:cxnSpLocks/>
          </p:cNvCxnSpPr>
          <p:nvPr/>
        </p:nvCxnSpPr>
        <p:spPr>
          <a:xfrm rot="5400000" flipH="1">
            <a:off x="8810324"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Gerader Verbinder 126">
            <a:extLst>
              <a:ext uri="{FF2B5EF4-FFF2-40B4-BE49-F238E27FC236}">
                <a16:creationId xmlns:a16="http://schemas.microsoft.com/office/drawing/2014/main" id="{CF933956-30B9-474B-9018-40FC59449B9F}"/>
              </a:ext>
            </a:extLst>
          </p:cNvPr>
          <p:cNvCxnSpPr>
            <a:cxnSpLocks/>
          </p:cNvCxnSpPr>
          <p:nvPr/>
        </p:nvCxnSpPr>
        <p:spPr>
          <a:xfrm rot="5400000" flipH="1">
            <a:off x="9036916"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Gerader Verbinder 128">
            <a:extLst>
              <a:ext uri="{FF2B5EF4-FFF2-40B4-BE49-F238E27FC236}">
                <a16:creationId xmlns:a16="http://schemas.microsoft.com/office/drawing/2014/main" id="{17671C38-E632-004B-8685-8E4CCAAFEA5D}"/>
              </a:ext>
            </a:extLst>
          </p:cNvPr>
          <p:cNvCxnSpPr>
            <a:cxnSpLocks/>
          </p:cNvCxnSpPr>
          <p:nvPr/>
        </p:nvCxnSpPr>
        <p:spPr>
          <a:xfrm rot="5400000" flipH="1">
            <a:off x="9258498"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Gerader Verbinder 130">
            <a:extLst>
              <a:ext uri="{FF2B5EF4-FFF2-40B4-BE49-F238E27FC236}">
                <a16:creationId xmlns:a16="http://schemas.microsoft.com/office/drawing/2014/main" id="{D831EDDE-AB90-4747-AAD8-B5737385B6DD}"/>
              </a:ext>
            </a:extLst>
          </p:cNvPr>
          <p:cNvCxnSpPr>
            <a:cxnSpLocks/>
          </p:cNvCxnSpPr>
          <p:nvPr/>
        </p:nvCxnSpPr>
        <p:spPr>
          <a:xfrm rot="5400000" flipH="1">
            <a:off x="9482220"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Gerader Verbinder 132">
            <a:extLst>
              <a:ext uri="{FF2B5EF4-FFF2-40B4-BE49-F238E27FC236}">
                <a16:creationId xmlns:a16="http://schemas.microsoft.com/office/drawing/2014/main" id="{A9CB2561-B9C6-A244-A1C1-EF50D457053E}"/>
              </a:ext>
            </a:extLst>
          </p:cNvPr>
          <p:cNvCxnSpPr>
            <a:cxnSpLocks/>
          </p:cNvCxnSpPr>
          <p:nvPr/>
        </p:nvCxnSpPr>
        <p:spPr>
          <a:xfrm rot="5400000" flipH="1">
            <a:off x="9711684"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Gerader Verbinder 134">
            <a:extLst>
              <a:ext uri="{FF2B5EF4-FFF2-40B4-BE49-F238E27FC236}">
                <a16:creationId xmlns:a16="http://schemas.microsoft.com/office/drawing/2014/main" id="{529F75D8-B222-A84A-BF07-06E137BB5E06}"/>
              </a:ext>
            </a:extLst>
          </p:cNvPr>
          <p:cNvCxnSpPr>
            <a:cxnSpLocks/>
          </p:cNvCxnSpPr>
          <p:nvPr/>
        </p:nvCxnSpPr>
        <p:spPr>
          <a:xfrm rot="5400000" flipH="1">
            <a:off x="9935404"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Gerader Verbinder 136">
            <a:extLst>
              <a:ext uri="{FF2B5EF4-FFF2-40B4-BE49-F238E27FC236}">
                <a16:creationId xmlns:a16="http://schemas.microsoft.com/office/drawing/2014/main" id="{27207F06-5BD1-0947-922F-4D6EFD559239}"/>
              </a:ext>
            </a:extLst>
          </p:cNvPr>
          <p:cNvCxnSpPr>
            <a:cxnSpLocks/>
          </p:cNvCxnSpPr>
          <p:nvPr/>
        </p:nvCxnSpPr>
        <p:spPr>
          <a:xfrm rot="5400000" flipH="1">
            <a:off x="10153390"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Gerader Verbinder 138">
            <a:extLst>
              <a:ext uri="{FF2B5EF4-FFF2-40B4-BE49-F238E27FC236}">
                <a16:creationId xmlns:a16="http://schemas.microsoft.com/office/drawing/2014/main" id="{5ADB1E54-6B64-9146-9155-39EE3F4F32F8}"/>
              </a:ext>
            </a:extLst>
          </p:cNvPr>
          <p:cNvCxnSpPr>
            <a:cxnSpLocks/>
          </p:cNvCxnSpPr>
          <p:nvPr/>
        </p:nvCxnSpPr>
        <p:spPr>
          <a:xfrm rot="5400000" flipH="1">
            <a:off x="10385717" y="4372031"/>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Gerader Verbinder 140">
            <a:extLst>
              <a:ext uri="{FF2B5EF4-FFF2-40B4-BE49-F238E27FC236}">
                <a16:creationId xmlns:a16="http://schemas.microsoft.com/office/drawing/2014/main" id="{9B5B68F2-1456-F142-AA74-10203CD346B8}"/>
              </a:ext>
            </a:extLst>
          </p:cNvPr>
          <p:cNvCxnSpPr>
            <a:cxnSpLocks/>
          </p:cNvCxnSpPr>
          <p:nvPr/>
        </p:nvCxnSpPr>
        <p:spPr>
          <a:xfrm rot="5400000" flipH="1">
            <a:off x="10609437"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Gerader Verbinder 142">
            <a:extLst>
              <a:ext uri="{FF2B5EF4-FFF2-40B4-BE49-F238E27FC236}">
                <a16:creationId xmlns:a16="http://schemas.microsoft.com/office/drawing/2014/main" id="{C8A763A3-9891-6A4A-9D1C-27BD40A7DDD2}"/>
              </a:ext>
            </a:extLst>
          </p:cNvPr>
          <p:cNvCxnSpPr>
            <a:cxnSpLocks/>
          </p:cNvCxnSpPr>
          <p:nvPr/>
        </p:nvCxnSpPr>
        <p:spPr>
          <a:xfrm rot="5400000" flipH="1">
            <a:off x="10827422"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Gerader Verbinder 144">
            <a:extLst>
              <a:ext uri="{FF2B5EF4-FFF2-40B4-BE49-F238E27FC236}">
                <a16:creationId xmlns:a16="http://schemas.microsoft.com/office/drawing/2014/main" id="{079C916D-7F25-5A48-9D5B-802CB332A05C}"/>
              </a:ext>
            </a:extLst>
          </p:cNvPr>
          <p:cNvCxnSpPr>
            <a:cxnSpLocks/>
          </p:cNvCxnSpPr>
          <p:nvPr/>
        </p:nvCxnSpPr>
        <p:spPr>
          <a:xfrm rot="5400000" flipH="1">
            <a:off x="11048277"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Gerader Verbinder 146">
            <a:extLst>
              <a:ext uri="{FF2B5EF4-FFF2-40B4-BE49-F238E27FC236}">
                <a16:creationId xmlns:a16="http://schemas.microsoft.com/office/drawing/2014/main" id="{6C67909F-94AC-D846-A62F-2AA078A60A85}"/>
              </a:ext>
            </a:extLst>
          </p:cNvPr>
          <p:cNvCxnSpPr>
            <a:cxnSpLocks/>
          </p:cNvCxnSpPr>
          <p:nvPr/>
        </p:nvCxnSpPr>
        <p:spPr>
          <a:xfrm rot="5400000" flipH="1">
            <a:off x="11274870"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Gerader Verbinder 148">
            <a:extLst>
              <a:ext uri="{FF2B5EF4-FFF2-40B4-BE49-F238E27FC236}">
                <a16:creationId xmlns:a16="http://schemas.microsoft.com/office/drawing/2014/main" id="{2E048449-CA58-0346-8C9A-8C4D3090C2A6}"/>
              </a:ext>
            </a:extLst>
          </p:cNvPr>
          <p:cNvCxnSpPr>
            <a:cxnSpLocks/>
          </p:cNvCxnSpPr>
          <p:nvPr/>
        </p:nvCxnSpPr>
        <p:spPr>
          <a:xfrm rot="5400000" flipH="1">
            <a:off x="11501461" y="4371554"/>
            <a:ext cx="77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1" name="Textfeld 340">
            <a:extLst>
              <a:ext uri="{FF2B5EF4-FFF2-40B4-BE49-F238E27FC236}">
                <a16:creationId xmlns:a16="http://schemas.microsoft.com/office/drawing/2014/main" id="{178A251A-90DF-5D4E-9D96-B74EE5C7F47E}"/>
              </a:ext>
            </a:extLst>
          </p:cNvPr>
          <p:cNvSpPr txBox="1"/>
          <p:nvPr/>
        </p:nvSpPr>
        <p:spPr>
          <a:xfrm>
            <a:off x="6463912" y="4149747"/>
            <a:ext cx="269626" cy="276999"/>
          </a:xfrm>
          <a:prstGeom prst="rect">
            <a:avLst/>
          </a:prstGeom>
          <a:noFill/>
        </p:spPr>
        <p:txBody>
          <a:bodyPr wrap="none" rtlCol="0">
            <a:spAutoFit/>
          </a:bodyPr>
          <a:lstStyle/>
          <a:p>
            <a:pPr algn="r"/>
            <a:r>
              <a:rPr lang="de-DE" sz="1200"/>
              <a:t>0</a:t>
            </a:r>
          </a:p>
        </p:txBody>
      </p:sp>
      <p:sp>
        <p:nvSpPr>
          <p:cNvPr id="342" name="Textfeld 341">
            <a:extLst>
              <a:ext uri="{FF2B5EF4-FFF2-40B4-BE49-F238E27FC236}">
                <a16:creationId xmlns:a16="http://schemas.microsoft.com/office/drawing/2014/main" id="{6AAFF734-E68D-F448-8C0A-A5C89B15B9D0}"/>
              </a:ext>
            </a:extLst>
          </p:cNvPr>
          <p:cNvSpPr txBox="1"/>
          <p:nvPr/>
        </p:nvSpPr>
        <p:spPr>
          <a:xfrm>
            <a:off x="6380286" y="3667776"/>
            <a:ext cx="354585" cy="276999"/>
          </a:xfrm>
          <a:prstGeom prst="rect">
            <a:avLst/>
          </a:prstGeom>
          <a:noFill/>
        </p:spPr>
        <p:txBody>
          <a:bodyPr wrap="none" rtlCol="0">
            <a:spAutoFit/>
          </a:bodyPr>
          <a:lstStyle/>
          <a:p>
            <a:pPr algn="r"/>
            <a:r>
              <a:rPr lang="de-DE" sz="1200"/>
              <a:t>20</a:t>
            </a:r>
          </a:p>
        </p:txBody>
      </p:sp>
      <p:sp>
        <p:nvSpPr>
          <p:cNvPr id="343" name="Textfeld 342">
            <a:extLst>
              <a:ext uri="{FF2B5EF4-FFF2-40B4-BE49-F238E27FC236}">
                <a16:creationId xmlns:a16="http://schemas.microsoft.com/office/drawing/2014/main" id="{728242C2-0ACB-E847-9808-FB1E98F494E6}"/>
              </a:ext>
            </a:extLst>
          </p:cNvPr>
          <p:cNvSpPr txBox="1"/>
          <p:nvPr/>
        </p:nvSpPr>
        <p:spPr>
          <a:xfrm>
            <a:off x="6380286" y="3188776"/>
            <a:ext cx="354585" cy="276999"/>
          </a:xfrm>
          <a:prstGeom prst="rect">
            <a:avLst/>
          </a:prstGeom>
          <a:noFill/>
        </p:spPr>
        <p:txBody>
          <a:bodyPr wrap="none" rtlCol="0">
            <a:spAutoFit/>
          </a:bodyPr>
          <a:lstStyle/>
          <a:p>
            <a:pPr algn="r"/>
            <a:r>
              <a:rPr lang="de-DE" sz="1200"/>
              <a:t>40</a:t>
            </a:r>
          </a:p>
        </p:txBody>
      </p:sp>
      <p:sp>
        <p:nvSpPr>
          <p:cNvPr id="344" name="Textfeld 343">
            <a:extLst>
              <a:ext uri="{FF2B5EF4-FFF2-40B4-BE49-F238E27FC236}">
                <a16:creationId xmlns:a16="http://schemas.microsoft.com/office/drawing/2014/main" id="{F9F74A84-0E3D-8743-A8CF-35075CFFF87A}"/>
              </a:ext>
            </a:extLst>
          </p:cNvPr>
          <p:cNvSpPr txBox="1"/>
          <p:nvPr/>
        </p:nvSpPr>
        <p:spPr>
          <a:xfrm>
            <a:off x="6378953" y="2711158"/>
            <a:ext cx="354585" cy="276999"/>
          </a:xfrm>
          <a:prstGeom prst="rect">
            <a:avLst/>
          </a:prstGeom>
          <a:noFill/>
        </p:spPr>
        <p:txBody>
          <a:bodyPr wrap="none" rtlCol="0">
            <a:spAutoFit/>
          </a:bodyPr>
          <a:lstStyle/>
          <a:p>
            <a:pPr algn="r"/>
            <a:r>
              <a:rPr lang="de-DE" sz="1200"/>
              <a:t>60</a:t>
            </a:r>
          </a:p>
        </p:txBody>
      </p:sp>
      <p:sp>
        <p:nvSpPr>
          <p:cNvPr id="345" name="Textfeld 344">
            <a:extLst>
              <a:ext uri="{FF2B5EF4-FFF2-40B4-BE49-F238E27FC236}">
                <a16:creationId xmlns:a16="http://schemas.microsoft.com/office/drawing/2014/main" id="{A131B0D8-CE2D-354A-BA59-5726658D5031}"/>
              </a:ext>
            </a:extLst>
          </p:cNvPr>
          <p:cNvSpPr txBox="1"/>
          <p:nvPr/>
        </p:nvSpPr>
        <p:spPr>
          <a:xfrm>
            <a:off x="6378953" y="2237514"/>
            <a:ext cx="354585" cy="276999"/>
          </a:xfrm>
          <a:prstGeom prst="rect">
            <a:avLst/>
          </a:prstGeom>
          <a:noFill/>
        </p:spPr>
        <p:txBody>
          <a:bodyPr wrap="none" rtlCol="0">
            <a:spAutoFit/>
          </a:bodyPr>
          <a:lstStyle/>
          <a:p>
            <a:pPr algn="r"/>
            <a:r>
              <a:rPr lang="de-DE" sz="1200"/>
              <a:t>80</a:t>
            </a:r>
          </a:p>
        </p:txBody>
      </p:sp>
      <p:sp>
        <p:nvSpPr>
          <p:cNvPr id="346" name="Textfeld 345">
            <a:extLst>
              <a:ext uri="{FF2B5EF4-FFF2-40B4-BE49-F238E27FC236}">
                <a16:creationId xmlns:a16="http://schemas.microsoft.com/office/drawing/2014/main" id="{58EA7DEF-971D-7B42-BFE8-30603E2E14CE}"/>
              </a:ext>
            </a:extLst>
          </p:cNvPr>
          <p:cNvSpPr txBox="1"/>
          <p:nvPr/>
        </p:nvSpPr>
        <p:spPr>
          <a:xfrm rot="16200000">
            <a:off x="5117024" y="2950246"/>
            <a:ext cx="2380781" cy="276999"/>
          </a:xfrm>
          <a:prstGeom prst="rect">
            <a:avLst/>
          </a:prstGeom>
          <a:noFill/>
        </p:spPr>
        <p:txBody>
          <a:bodyPr wrap="none" rtlCol="0">
            <a:spAutoFit/>
          </a:bodyPr>
          <a:lstStyle/>
          <a:p>
            <a:pPr algn="ctr"/>
            <a:r>
              <a:rPr lang="de-DE" sz="1200" b="1"/>
              <a:t>Progression-Free </a:t>
            </a:r>
            <a:r>
              <a:rPr lang="de-DE" sz="1200" b="1" err="1"/>
              <a:t>Survival</a:t>
            </a:r>
            <a:r>
              <a:rPr lang="de-DE" sz="1200" b="1"/>
              <a:t> (%)</a:t>
            </a:r>
          </a:p>
        </p:txBody>
      </p:sp>
      <p:sp>
        <p:nvSpPr>
          <p:cNvPr id="347" name="Textfeld 346">
            <a:extLst>
              <a:ext uri="{FF2B5EF4-FFF2-40B4-BE49-F238E27FC236}">
                <a16:creationId xmlns:a16="http://schemas.microsoft.com/office/drawing/2014/main" id="{D2470013-59EC-B744-8BDC-CCEC31A08AEB}"/>
              </a:ext>
            </a:extLst>
          </p:cNvPr>
          <p:cNvSpPr txBox="1"/>
          <p:nvPr/>
        </p:nvSpPr>
        <p:spPr>
          <a:xfrm>
            <a:off x="8816044" y="4571410"/>
            <a:ext cx="732894" cy="276999"/>
          </a:xfrm>
          <a:prstGeom prst="rect">
            <a:avLst/>
          </a:prstGeom>
          <a:noFill/>
        </p:spPr>
        <p:txBody>
          <a:bodyPr wrap="none" rtlCol="0">
            <a:spAutoFit/>
          </a:bodyPr>
          <a:lstStyle/>
          <a:p>
            <a:pPr algn="ctr"/>
            <a:r>
              <a:rPr lang="de-DE" sz="1200" b="1" err="1"/>
              <a:t>Months</a:t>
            </a:r>
            <a:endParaRPr lang="de-DE" sz="1200" b="1"/>
          </a:p>
        </p:txBody>
      </p:sp>
      <p:sp>
        <p:nvSpPr>
          <p:cNvPr id="348" name="Textfeld 347">
            <a:extLst>
              <a:ext uri="{FF2B5EF4-FFF2-40B4-BE49-F238E27FC236}">
                <a16:creationId xmlns:a16="http://schemas.microsoft.com/office/drawing/2014/main" id="{0B4263E5-B7B5-F948-8562-F1EB3382A5F9}"/>
              </a:ext>
            </a:extLst>
          </p:cNvPr>
          <p:cNvSpPr txBox="1"/>
          <p:nvPr/>
        </p:nvSpPr>
        <p:spPr>
          <a:xfrm>
            <a:off x="6295178" y="1761129"/>
            <a:ext cx="439544" cy="276999"/>
          </a:xfrm>
          <a:prstGeom prst="rect">
            <a:avLst/>
          </a:prstGeom>
          <a:noFill/>
        </p:spPr>
        <p:txBody>
          <a:bodyPr wrap="none" rtlCol="0">
            <a:spAutoFit/>
          </a:bodyPr>
          <a:lstStyle/>
          <a:p>
            <a:pPr algn="r"/>
            <a:r>
              <a:rPr lang="de-DE" sz="1200"/>
              <a:t>100</a:t>
            </a:r>
          </a:p>
        </p:txBody>
      </p:sp>
      <p:sp>
        <p:nvSpPr>
          <p:cNvPr id="335" name="Textfeld 334">
            <a:extLst>
              <a:ext uri="{FF2B5EF4-FFF2-40B4-BE49-F238E27FC236}">
                <a16:creationId xmlns:a16="http://schemas.microsoft.com/office/drawing/2014/main" id="{B7B74D3F-745B-454B-A97A-EF684D1D5388}"/>
              </a:ext>
            </a:extLst>
          </p:cNvPr>
          <p:cNvSpPr txBox="1"/>
          <p:nvPr/>
        </p:nvSpPr>
        <p:spPr>
          <a:xfrm>
            <a:off x="6692141" y="4363478"/>
            <a:ext cx="269626" cy="276999"/>
          </a:xfrm>
          <a:prstGeom prst="rect">
            <a:avLst/>
          </a:prstGeom>
          <a:noFill/>
        </p:spPr>
        <p:txBody>
          <a:bodyPr wrap="none" rtlCol="0">
            <a:spAutoFit/>
          </a:bodyPr>
          <a:lstStyle/>
          <a:p>
            <a:pPr algn="ctr"/>
            <a:r>
              <a:rPr lang="de-DE" sz="1200" dirty="0"/>
              <a:t>0</a:t>
            </a:r>
          </a:p>
        </p:txBody>
      </p:sp>
      <p:sp>
        <p:nvSpPr>
          <p:cNvPr id="336" name="Textfeld 335">
            <a:extLst>
              <a:ext uri="{FF2B5EF4-FFF2-40B4-BE49-F238E27FC236}">
                <a16:creationId xmlns:a16="http://schemas.microsoft.com/office/drawing/2014/main" id="{C9C878B5-8C66-1348-B7CA-8D71CF41B626}"/>
              </a:ext>
            </a:extLst>
          </p:cNvPr>
          <p:cNvSpPr txBox="1"/>
          <p:nvPr/>
        </p:nvSpPr>
        <p:spPr>
          <a:xfrm>
            <a:off x="7785657" y="4363478"/>
            <a:ext cx="354584" cy="276999"/>
          </a:xfrm>
          <a:prstGeom prst="rect">
            <a:avLst/>
          </a:prstGeom>
          <a:noFill/>
        </p:spPr>
        <p:txBody>
          <a:bodyPr wrap="none" rtlCol="0">
            <a:spAutoFit/>
          </a:bodyPr>
          <a:lstStyle/>
          <a:p>
            <a:pPr algn="ctr"/>
            <a:r>
              <a:rPr lang="de-DE" sz="1200"/>
              <a:t>10</a:t>
            </a:r>
          </a:p>
        </p:txBody>
      </p:sp>
      <p:sp>
        <p:nvSpPr>
          <p:cNvPr id="337" name="Textfeld 336">
            <a:extLst>
              <a:ext uri="{FF2B5EF4-FFF2-40B4-BE49-F238E27FC236}">
                <a16:creationId xmlns:a16="http://schemas.microsoft.com/office/drawing/2014/main" id="{4EBDE62E-3DE2-9041-9C1D-969E30399E60}"/>
              </a:ext>
            </a:extLst>
          </p:cNvPr>
          <p:cNvSpPr txBox="1"/>
          <p:nvPr/>
        </p:nvSpPr>
        <p:spPr>
          <a:xfrm>
            <a:off x="8901417" y="4363478"/>
            <a:ext cx="354584" cy="276999"/>
          </a:xfrm>
          <a:prstGeom prst="rect">
            <a:avLst/>
          </a:prstGeom>
          <a:noFill/>
        </p:spPr>
        <p:txBody>
          <a:bodyPr wrap="none" rtlCol="0">
            <a:spAutoFit/>
          </a:bodyPr>
          <a:lstStyle/>
          <a:p>
            <a:pPr algn="ctr"/>
            <a:r>
              <a:rPr lang="de-DE" sz="1200"/>
              <a:t>20</a:t>
            </a:r>
          </a:p>
        </p:txBody>
      </p:sp>
      <p:sp>
        <p:nvSpPr>
          <p:cNvPr id="338" name="Textfeld 337">
            <a:extLst>
              <a:ext uri="{FF2B5EF4-FFF2-40B4-BE49-F238E27FC236}">
                <a16:creationId xmlns:a16="http://schemas.microsoft.com/office/drawing/2014/main" id="{D1048A5B-7D8D-3F4A-A4E3-1FA4CB5B573F}"/>
              </a:ext>
            </a:extLst>
          </p:cNvPr>
          <p:cNvSpPr txBox="1"/>
          <p:nvPr/>
        </p:nvSpPr>
        <p:spPr>
          <a:xfrm>
            <a:off x="10016899" y="4363478"/>
            <a:ext cx="354584" cy="276999"/>
          </a:xfrm>
          <a:prstGeom prst="rect">
            <a:avLst/>
          </a:prstGeom>
          <a:noFill/>
        </p:spPr>
        <p:txBody>
          <a:bodyPr wrap="none" rtlCol="0">
            <a:spAutoFit/>
          </a:bodyPr>
          <a:lstStyle/>
          <a:p>
            <a:pPr algn="ctr"/>
            <a:r>
              <a:rPr lang="de-DE" sz="1200"/>
              <a:t>30</a:t>
            </a:r>
          </a:p>
        </p:txBody>
      </p:sp>
      <p:sp>
        <p:nvSpPr>
          <p:cNvPr id="339" name="Textfeld 338">
            <a:extLst>
              <a:ext uri="{FF2B5EF4-FFF2-40B4-BE49-F238E27FC236}">
                <a16:creationId xmlns:a16="http://schemas.microsoft.com/office/drawing/2014/main" id="{250FCA31-3A2E-B14B-B7D6-7A4360475470}"/>
              </a:ext>
            </a:extLst>
          </p:cNvPr>
          <p:cNvSpPr txBox="1"/>
          <p:nvPr/>
        </p:nvSpPr>
        <p:spPr>
          <a:xfrm>
            <a:off x="11138148" y="4363478"/>
            <a:ext cx="354584" cy="276999"/>
          </a:xfrm>
          <a:prstGeom prst="rect">
            <a:avLst/>
          </a:prstGeom>
          <a:noFill/>
        </p:spPr>
        <p:txBody>
          <a:bodyPr wrap="none" rtlCol="0">
            <a:spAutoFit/>
          </a:bodyPr>
          <a:lstStyle/>
          <a:p>
            <a:pPr algn="ctr"/>
            <a:r>
              <a:rPr lang="de-DE" sz="1200"/>
              <a:t>40</a:t>
            </a:r>
          </a:p>
        </p:txBody>
      </p:sp>
      <p:sp>
        <p:nvSpPr>
          <p:cNvPr id="340" name="Textfeld 339">
            <a:extLst>
              <a:ext uri="{FF2B5EF4-FFF2-40B4-BE49-F238E27FC236}">
                <a16:creationId xmlns:a16="http://schemas.microsoft.com/office/drawing/2014/main" id="{539ED480-95AE-AB44-8FEF-CF44AA7339BE}"/>
              </a:ext>
            </a:extLst>
          </p:cNvPr>
          <p:cNvSpPr txBox="1"/>
          <p:nvPr/>
        </p:nvSpPr>
        <p:spPr>
          <a:xfrm>
            <a:off x="11363959" y="4363478"/>
            <a:ext cx="354584" cy="276999"/>
          </a:xfrm>
          <a:prstGeom prst="rect">
            <a:avLst/>
          </a:prstGeom>
          <a:noFill/>
        </p:spPr>
        <p:txBody>
          <a:bodyPr wrap="none" rtlCol="0">
            <a:spAutoFit/>
          </a:bodyPr>
          <a:lstStyle/>
          <a:p>
            <a:pPr algn="ctr"/>
            <a:r>
              <a:rPr lang="de-DE" sz="1200" dirty="0"/>
              <a:t>42</a:t>
            </a:r>
          </a:p>
        </p:txBody>
      </p:sp>
      <p:sp>
        <p:nvSpPr>
          <p:cNvPr id="349" name="Textfeld 348">
            <a:extLst>
              <a:ext uri="{FF2B5EF4-FFF2-40B4-BE49-F238E27FC236}">
                <a16:creationId xmlns:a16="http://schemas.microsoft.com/office/drawing/2014/main" id="{641FB81A-73D7-E249-9573-EAF3226BC41F}"/>
              </a:ext>
            </a:extLst>
          </p:cNvPr>
          <p:cNvSpPr txBox="1"/>
          <p:nvPr/>
        </p:nvSpPr>
        <p:spPr>
          <a:xfrm>
            <a:off x="6918836" y="4363478"/>
            <a:ext cx="269626" cy="276999"/>
          </a:xfrm>
          <a:prstGeom prst="rect">
            <a:avLst/>
          </a:prstGeom>
          <a:noFill/>
        </p:spPr>
        <p:txBody>
          <a:bodyPr wrap="none" rtlCol="0">
            <a:spAutoFit/>
          </a:bodyPr>
          <a:lstStyle/>
          <a:p>
            <a:pPr algn="ctr"/>
            <a:r>
              <a:rPr lang="de-DE" sz="1200"/>
              <a:t>2</a:t>
            </a:r>
          </a:p>
        </p:txBody>
      </p:sp>
      <p:sp>
        <p:nvSpPr>
          <p:cNvPr id="350" name="Textfeld 349">
            <a:extLst>
              <a:ext uri="{FF2B5EF4-FFF2-40B4-BE49-F238E27FC236}">
                <a16:creationId xmlns:a16="http://schemas.microsoft.com/office/drawing/2014/main" id="{29A4304B-D858-714B-81C1-C22934D98CD0}"/>
              </a:ext>
            </a:extLst>
          </p:cNvPr>
          <p:cNvSpPr txBox="1"/>
          <p:nvPr/>
        </p:nvSpPr>
        <p:spPr>
          <a:xfrm>
            <a:off x="7144605" y="4363478"/>
            <a:ext cx="269626" cy="276999"/>
          </a:xfrm>
          <a:prstGeom prst="rect">
            <a:avLst/>
          </a:prstGeom>
          <a:noFill/>
        </p:spPr>
        <p:txBody>
          <a:bodyPr wrap="none" rtlCol="0">
            <a:spAutoFit/>
          </a:bodyPr>
          <a:lstStyle/>
          <a:p>
            <a:pPr algn="ctr"/>
            <a:r>
              <a:rPr lang="de-DE" sz="1200"/>
              <a:t>4</a:t>
            </a:r>
          </a:p>
        </p:txBody>
      </p:sp>
      <p:sp>
        <p:nvSpPr>
          <p:cNvPr id="351" name="Textfeld 350">
            <a:extLst>
              <a:ext uri="{FF2B5EF4-FFF2-40B4-BE49-F238E27FC236}">
                <a16:creationId xmlns:a16="http://schemas.microsoft.com/office/drawing/2014/main" id="{2694956E-DBB5-B249-9D15-64F65CE03A21}"/>
              </a:ext>
            </a:extLst>
          </p:cNvPr>
          <p:cNvSpPr txBox="1"/>
          <p:nvPr/>
        </p:nvSpPr>
        <p:spPr>
          <a:xfrm>
            <a:off x="7371085" y="4363478"/>
            <a:ext cx="269626" cy="276999"/>
          </a:xfrm>
          <a:prstGeom prst="rect">
            <a:avLst/>
          </a:prstGeom>
          <a:noFill/>
        </p:spPr>
        <p:txBody>
          <a:bodyPr wrap="none" rtlCol="0">
            <a:spAutoFit/>
          </a:bodyPr>
          <a:lstStyle/>
          <a:p>
            <a:pPr algn="ctr"/>
            <a:r>
              <a:rPr lang="de-DE" sz="1200"/>
              <a:t>6</a:t>
            </a:r>
          </a:p>
        </p:txBody>
      </p:sp>
      <p:sp>
        <p:nvSpPr>
          <p:cNvPr id="352" name="Textfeld 351">
            <a:extLst>
              <a:ext uri="{FF2B5EF4-FFF2-40B4-BE49-F238E27FC236}">
                <a16:creationId xmlns:a16="http://schemas.microsoft.com/office/drawing/2014/main" id="{DEE43A52-0247-C940-8DF0-3F54CDF07E68}"/>
              </a:ext>
            </a:extLst>
          </p:cNvPr>
          <p:cNvSpPr txBox="1"/>
          <p:nvPr/>
        </p:nvSpPr>
        <p:spPr>
          <a:xfrm>
            <a:off x="7595132" y="4363478"/>
            <a:ext cx="269626" cy="276999"/>
          </a:xfrm>
          <a:prstGeom prst="rect">
            <a:avLst/>
          </a:prstGeom>
          <a:noFill/>
        </p:spPr>
        <p:txBody>
          <a:bodyPr wrap="none" rtlCol="0">
            <a:spAutoFit/>
          </a:bodyPr>
          <a:lstStyle/>
          <a:p>
            <a:pPr algn="ctr"/>
            <a:r>
              <a:rPr lang="de-DE" sz="1200"/>
              <a:t>8</a:t>
            </a:r>
          </a:p>
        </p:txBody>
      </p:sp>
      <p:sp>
        <p:nvSpPr>
          <p:cNvPr id="353" name="Textfeld 352">
            <a:extLst>
              <a:ext uri="{FF2B5EF4-FFF2-40B4-BE49-F238E27FC236}">
                <a16:creationId xmlns:a16="http://schemas.microsoft.com/office/drawing/2014/main" id="{80AA3831-B7C8-464B-836A-7BDC6B7C386A}"/>
              </a:ext>
            </a:extLst>
          </p:cNvPr>
          <p:cNvSpPr txBox="1"/>
          <p:nvPr/>
        </p:nvSpPr>
        <p:spPr>
          <a:xfrm>
            <a:off x="8004317" y="4363478"/>
            <a:ext cx="354584" cy="276999"/>
          </a:xfrm>
          <a:prstGeom prst="rect">
            <a:avLst/>
          </a:prstGeom>
          <a:noFill/>
        </p:spPr>
        <p:txBody>
          <a:bodyPr wrap="none" rtlCol="0">
            <a:spAutoFit/>
          </a:bodyPr>
          <a:lstStyle/>
          <a:p>
            <a:pPr algn="ctr"/>
            <a:r>
              <a:rPr lang="de-DE" sz="1200"/>
              <a:t>12</a:t>
            </a:r>
          </a:p>
        </p:txBody>
      </p:sp>
      <p:sp>
        <p:nvSpPr>
          <p:cNvPr id="354" name="Textfeld 353">
            <a:extLst>
              <a:ext uri="{FF2B5EF4-FFF2-40B4-BE49-F238E27FC236}">
                <a16:creationId xmlns:a16="http://schemas.microsoft.com/office/drawing/2014/main" id="{DB866269-93C0-694D-BC9C-C1D48635B804}"/>
              </a:ext>
            </a:extLst>
          </p:cNvPr>
          <p:cNvSpPr txBox="1"/>
          <p:nvPr/>
        </p:nvSpPr>
        <p:spPr>
          <a:xfrm>
            <a:off x="8228059" y="4363478"/>
            <a:ext cx="354584" cy="276999"/>
          </a:xfrm>
          <a:prstGeom prst="rect">
            <a:avLst/>
          </a:prstGeom>
          <a:noFill/>
        </p:spPr>
        <p:txBody>
          <a:bodyPr wrap="none" rtlCol="0">
            <a:spAutoFit/>
          </a:bodyPr>
          <a:lstStyle/>
          <a:p>
            <a:pPr algn="ctr"/>
            <a:r>
              <a:rPr lang="de-DE" sz="1200"/>
              <a:t>14</a:t>
            </a:r>
          </a:p>
        </p:txBody>
      </p:sp>
      <p:sp>
        <p:nvSpPr>
          <p:cNvPr id="355" name="Textfeld 354">
            <a:extLst>
              <a:ext uri="{FF2B5EF4-FFF2-40B4-BE49-F238E27FC236}">
                <a16:creationId xmlns:a16="http://schemas.microsoft.com/office/drawing/2014/main" id="{BAACE202-CBC4-3949-A5A9-F9E13E9BF366}"/>
              </a:ext>
            </a:extLst>
          </p:cNvPr>
          <p:cNvSpPr txBox="1"/>
          <p:nvPr/>
        </p:nvSpPr>
        <p:spPr>
          <a:xfrm>
            <a:off x="8451280" y="4363478"/>
            <a:ext cx="354584" cy="276999"/>
          </a:xfrm>
          <a:prstGeom prst="rect">
            <a:avLst/>
          </a:prstGeom>
          <a:noFill/>
        </p:spPr>
        <p:txBody>
          <a:bodyPr wrap="none" rtlCol="0">
            <a:spAutoFit/>
          </a:bodyPr>
          <a:lstStyle/>
          <a:p>
            <a:pPr algn="ctr"/>
            <a:r>
              <a:rPr lang="de-DE" sz="1200"/>
              <a:t>16</a:t>
            </a:r>
          </a:p>
        </p:txBody>
      </p:sp>
      <p:sp>
        <p:nvSpPr>
          <p:cNvPr id="356" name="Textfeld 355">
            <a:extLst>
              <a:ext uri="{FF2B5EF4-FFF2-40B4-BE49-F238E27FC236}">
                <a16:creationId xmlns:a16="http://schemas.microsoft.com/office/drawing/2014/main" id="{94A855D8-6CCB-8944-817B-BCEF51FDD772}"/>
              </a:ext>
            </a:extLst>
          </p:cNvPr>
          <p:cNvSpPr txBox="1"/>
          <p:nvPr/>
        </p:nvSpPr>
        <p:spPr>
          <a:xfrm>
            <a:off x="8671713" y="4363478"/>
            <a:ext cx="354584" cy="276999"/>
          </a:xfrm>
          <a:prstGeom prst="rect">
            <a:avLst/>
          </a:prstGeom>
          <a:noFill/>
        </p:spPr>
        <p:txBody>
          <a:bodyPr wrap="none" rtlCol="0">
            <a:spAutoFit/>
          </a:bodyPr>
          <a:lstStyle/>
          <a:p>
            <a:pPr algn="ctr"/>
            <a:r>
              <a:rPr lang="de-DE" sz="1200"/>
              <a:t>18</a:t>
            </a:r>
          </a:p>
        </p:txBody>
      </p:sp>
      <p:sp>
        <p:nvSpPr>
          <p:cNvPr id="357" name="Textfeld 356">
            <a:extLst>
              <a:ext uri="{FF2B5EF4-FFF2-40B4-BE49-F238E27FC236}">
                <a16:creationId xmlns:a16="http://schemas.microsoft.com/office/drawing/2014/main" id="{58CE73C9-478A-4F4E-9D94-1F9E7FCBCB2C}"/>
              </a:ext>
            </a:extLst>
          </p:cNvPr>
          <p:cNvSpPr txBox="1"/>
          <p:nvPr/>
        </p:nvSpPr>
        <p:spPr>
          <a:xfrm>
            <a:off x="9122014" y="4363478"/>
            <a:ext cx="354584" cy="276999"/>
          </a:xfrm>
          <a:prstGeom prst="rect">
            <a:avLst/>
          </a:prstGeom>
          <a:noFill/>
        </p:spPr>
        <p:txBody>
          <a:bodyPr wrap="none" rtlCol="0">
            <a:spAutoFit/>
          </a:bodyPr>
          <a:lstStyle/>
          <a:p>
            <a:pPr algn="ctr"/>
            <a:r>
              <a:rPr lang="de-DE" sz="1200" dirty="0"/>
              <a:t>22</a:t>
            </a:r>
          </a:p>
        </p:txBody>
      </p:sp>
      <p:sp>
        <p:nvSpPr>
          <p:cNvPr id="358" name="Textfeld 357">
            <a:extLst>
              <a:ext uri="{FF2B5EF4-FFF2-40B4-BE49-F238E27FC236}">
                <a16:creationId xmlns:a16="http://schemas.microsoft.com/office/drawing/2014/main" id="{6C7FFA09-E407-9C49-ADA5-B36F086485E8}"/>
              </a:ext>
            </a:extLst>
          </p:cNvPr>
          <p:cNvSpPr txBox="1"/>
          <p:nvPr/>
        </p:nvSpPr>
        <p:spPr>
          <a:xfrm>
            <a:off x="9345471" y="4363478"/>
            <a:ext cx="354584" cy="276999"/>
          </a:xfrm>
          <a:prstGeom prst="rect">
            <a:avLst/>
          </a:prstGeom>
          <a:noFill/>
        </p:spPr>
        <p:txBody>
          <a:bodyPr wrap="none" rtlCol="0">
            <a:spAutoFit/>
          </a:bodyPr>
          <a:lstStyle/>
          <a:p>
            <a:pPr algn="ctr"/>
            <a:r>
              <a:rPr lang="de-DE" sz="1200"/>
              <a:t>24</a:t>
            </a:r>
          </a:p>
        </p:txBody>
      </p:sp>
      <p:sp>
        <p:nvSpPr>
          <p:cNvPr id="359" name="Textfeld 358">
            <a:extLst>
              <a:ext uri="{FF2B5EF4-FFF2-40B4-BE49-F238E27FC236}">
                <a16:creationId xmlns:a16="http://schemas.microsoft.com/office/drawing/2014/main" id="{A83BF458-D543-A44B-A7D2-544CDB333D54}"/>
              </a:ext>
            </a:extLst>
          </p:cNvPr>
          <p:cNvSpPr txBox="1"/>
          <p:nvPr/>
        </p:nvSpPr>
        <p:spPr>
          <a:xfrm>
            <a:off x="9574959" y="4363478"/>
            <a:ext cx="354584" cy="276999"/>
          </a:xfrm>
          <a:prstGeom prst="rect">
            <a:avLst/>
          </a:prstGeom>
          <a:noFill/>
        </p:spPr>
        <p:txBody>
          <a:bodyPr wrap="none" rtlCol="0">
            <a:spAutoFit/>
          </a:bodyPr>
          <a:lstStyle/>
          <a:p>
            <a:pPr algn="ctr"/>
            <a:r>
              <a:rPr lang="de-DE" sz="1200"/>
              <a:t>26</a:t>
            </a:r>
          </a:p>
        </p:txBody>
      </p:sp>
      <p:sp>
        <p:nvSpPr>
          <p:cNvPr id="360" name="Textfeld 359">
            <a:extLst>
              <a:ext uri="{FF2B5EF4-FFF2-40B4-BE49-F238E27FC236}">
                <a16:creationId xmlns:a16="http://schemas.microsoft.com/office/drawing/2014/main" id="{260E9319-2336-BC42-B052-59CF5562929F}"/>
              </a:ext>
            </a:extLst>
          </p:cNvPr>
          <p:cNvSpPr txBox="1"/>
          <p:nvPr/>
        </p:nvSpPr>
        <p:spPr>
          <a:xfrm>
            <a:off x="9799181" y="4363478"/>
            <a:ext cx="354584" cy="276999"/>
          </a:xfrm>
          <a:prstGeom prst="rect">
            <a:avLst/>
          </a:prstGeom>
          <a:noFill/>
        </p:spPr>
        <p:txBody>
          <a:bodyPr wrap="none" rtlCol="0">
            <a:spAutoFit/>
          </a:bodyPr>
          <a:lstStyle/>
          <a:p>
            <a:pPr algn="ctr"/>
            <a:r>
              <a:rPr lang="de-DE" sz="1200"/>
              <a:t>28</a:t>
            </a:r>
          </a:p>
        </p:txBody>
      </p:sp>
      <p:sp>
        <p:nvSpPr>
          <p:cNvPr id="361" name="Textfeld 360">
            <a:extLst>
              <a:ext uri="{FF2B5EF4-FFF2-40B4-BE49-F238E27FC236}">
                <a16:creationId xmlns:a16="http://schemas.microsoft.com/office/drawing/2014/main" id="{F855FA69-4C3F-8049-8907-9F3489E5399A}"/>
              </a:ext>
            </a:extLst>
          </p:cNvPr>
          <p:cNvSpPr txBox="1"/>
          <p:nvPr/>
        </p:nvSpPr>
        <p:spPr>
          <a:xfrm>
            <a:off x="10249211" y="4363478"/>
            <a:ext cx="354584" cy="276999"/>
          </a:xfrm>
          <a:prstGeom prst="rect">
            <a:avLst/>
          </a:prstGeom>
          <a:noFill/>
        </p:spPr>
        <p:txBody>
          <a:bodyPr wrap="none" rtlCol="0">
            <a:spAutoFit/>
          </a:bodyPr>
          <a:lstStyle/>
          <a:p>
            <a:pPr algn="ctr"/>
            <a:r>
              <a:rPr lang="de-DE" sz="1200"/>
              <a:t>32</a:t>
            </a:r>
          </a:p>
        </p:txBody>
      </p:sp>
      <p:sp>
        <p:nvSpPr>
          <p:cNvPr id="365" name="Rechteck 3">
            <a:extLst>
              <a:ext uri="{FF2B5EF4-FFF2-40B4-BE49-F238E27FC236}">
                <a16:creationId xmlns:a16="http://schemas.microsoft.com/office/drawing/2014/main" id="{3EF50CC3-9398-144D-9E27-7F3AAA5CC274}"/>
              </a:ext>
            </a:extLst>
          </p:cNvPr>
          <p:cNvSpPr/>
          <p:nvPr/>
        </p:nvSpPr>
        <p:spPr>
          <a:xfrm>
            <a:off x="6749033" y="1802752"/>
            <a:ext cx="5026434" cy="2533426"/>
          </a:xfrm>
          <a:custGeom>
            <a:avLst/>
            <a:gdLst>
              <a:gd name="connsiteX0" fmla="*/ 0 w 7911197"/>
              <a:gd name="connsiteY0" fmla="*/ 0 h 3431808"/>
              <a:gd name="connsiteX1" fmla="*/ 7911197 w 7911197"/>
              <a:gd name="connsiteY1" fmla="*/ 0 h 3431808"/>
              <a:gd name="connsiteX2" fmla="*/ 7911197 w 7911197"/>
              <a:gd name="connsiteY2" fmla="*/ 3431808 h 3431808"/>
              <a:gd name="connsiteX3" fmla="*/ 0 w 7911197"/>
              <a:gd name="connsiteY3" fmla="*/ 3431808 h 3431808"/>
              <a:gd name="connsiteX4" fmla="*/ 0 w 7911197"/>
              <a:gd name="connsiteY4" fmla="*/ 0 h 3431808"/>
              <a:gd name="connsiteX0" fmla="*/ 7911197 w 8002637"/>
              <a:gd name="connsiteY0" fmla="*/ 0 h 3431808"/>
              <a:gd name="connsiteX1" fmla="*/ 7911197 w 8002637"/>
              <a:gd name="connsiteY1" fmla="*/ 3431808 h 3431808"/>
              <a:gd name="connsiteX2" fmla="*/ 0 w 8002637"/>
              <a:gd name="connsiteY2" fmla="*/ 3431808 h 3431808"/>
              <a:gd name="connsiteX3" fmla="*/ 0 w 8002637"/>
              <a:gd name="connsiteY3" fmla="*/ 0 h 3431808"/>
              <a:gd name="connsiteX4" fmla="*/ 8002637 w 8002637"/>
              <a:gd name="connsiteY4" fmla="*/ 91440 h 3431808"/>
              <a:gd name="connsiteX0" fmla="*/ 7911197 w 7911197"/>
              <a:gd name="connsiteY0" fmla="*/ 0 h 3431808"/>
              <a:gd name="connsiteX1" fmla="*/ 7911197 w 7911197"/>
              <a:gd name="connsiteY1" fmla="*/ 3431808 h 3431808"/>
              <a:gd name="connsiteX2" fmla="*/ 0 w 7911197"/>
              <a:gd name="connsiteY2" fmla="*/ 3431808 h 3431808"/>
              <a:gd name="connsiteX3" fmla="*/ 0 w 7911197"/>
              <a:gd name="connsiteY3" fmla="*/ 0 h 3431808"/>
              <a:gd name="connsiteX0" fmla="*/ 7911197 w 7911197"/>
              <a:gd name="connsiteY0" fmla="*/ 3431808 h 3431808"/>
              <a:gd name="connsiteX1" fmla="*/ 0 w 7911197"/>
              <a:gd name="connsiteY1" fmla="*/ 3431808 h 3431808"/>
              <a:gd name="connsiteX2" fmla="*/ 0 w 7911197"/>
              <a:gd name="connsiteY2" fmla="*/ 0 h 3431808"/>
            </a:gdLst>
            <a:ahLst/>
            <a:cxnLst>
              <a:cxn ang="0">
                <a:pos x="connsiteX0" y="connsiteY0"/>
              </a:cxn>
              <a:cxn ang="0">
                <a:pos x="connsiteX1" y="connsiteY1"/>
              </a:cxn>
              <a:cxn ang="0">
                <a:pos x="connsiteX2" y="connsiteY2"/>
              </a:cxn>
            </a:cxnLst>
            <a:rect l="l" t="t" r="r" b="b"/>
            <a:pathLst>
              <a:path w="7911197" h="3431808">
                <a:moveTo>
                  <a:pt x="7911197" y="3431808"/>
                </a:moveTo>
                <a:lnTo>
                  <a:pt x="0" y="3431808"/>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6" name="Textfeld 365">
            <a:extLst>
              <a:ext uri="{FF2B5EF4-FFF2-40B4-BE49-F238E27FC236}">
                <a16:creationId xmlns:a16="http://schemas.microsoft.com/office/drawing/2014/main" id="{3DCE572A-6A7F-E045-85F4-7CF58D201A86}"/>
              </a:ext>
            </a:extLst>
          </p:cNvPr>
          <p:cNvSpPr txBox="1"/>
          <p:nvPr/>
        </p:nvSpPr>
        <p:spPr>
          <a:xfrm>
            <a:off x="7177336" y="3631481"/>
            <a:ext cx="2069797" cy="707886"/>
          </a:xfrm>
          <a:prstGeom prst="rect">
            <a:avLst/>
          </a:prstGeom>
          <a:noFill/>
        </p:spPr>
        <p:txBody>
          <a:bodyPr wrap="none" rtlCol="0">
            <a:spAutoFit/>
          </a:bodyPr>
          <a:lstStyle/>
          <a:p>
            <a:r>
              <a:rPr lang="de-DE" sz="1000" err="1"/>
              <a:t>Acalabrutinib</a:t>
            </a:r>
            <a:r>
              <a:rPr lang="de-DE" sz="1000"/>
              <a:t> </a:t>
            </a:r>
            <a:r>
              <a:rPr lang="de-DE" sz="1000" err="1"/>
              <a:t>w</a:t>
            </a:r>
            <a:r>
              <a:rPr lang="de-DE" sz="1000"/>
              <a:t>/ </a:t>
            </a:r>
            <a:r>
              <a:rPr lang="de-DE" sz="1000" err="1"/>
              <a:t>unmutated</a:t>
            </a:r>
            <a:r>
              <a:rPr lang="de-DE" sz="1000"/>
              <a:t> IGHV</a:t>
            </a:r>
          </a:p>
          <a:p>
            <a:r>
              <a:rPr lang="de-DE" sz="1000" err="1"/>
              <a:t>Acalabrutinib</a:t>
            </a:r>
            <a:r>
              <a:rPr lang="de-DE" sz="1000"/>
              <a:t> </a:t>
            </a:r>
            <a:r>
              <a:rPr lang="de-DE" sz="1000" err="1"/>
              <a:t>w</a:t>
            </a:r>
            <a:r>
              <a:rPr lang="de-DE" sz="1000"/>
              <a:t>/ </a:t>
            </a:r>
            <a:r>
              <a:rPr lang="de-DE" sz="1000" err="1"/>
              <a:t>mutated</a:t>
            </a:r>
            <a:r>
              <a:rPr lang="de-DE" sz="1000"/>
              <a:t> IGHV</a:t>
            </a:r>
          </a:p>
          <a:p>
            <a:r>
              <a:rPr lang="de-DE" sz="1000" err="1"/>
              <a:t>IdR</a:t>
            </a:r>
            <a:r>
              <a:rPr lang="de-DE" sz="1000"/>
              <a:t>/BR </a:t>
            </a:r>
            <a:r>
              <a:rPr lang="de-DE" sz="1000" err="1"/>
              <a:t>w</a:t>
            </a:r>
            <a:r>
              <a:rPr lang="de-DE" sz="1000"/>
              <a:t>/ </a:t>
            </a:r>
            <a:r>
              <a:rPr lang="de-DE" sz="1000" err="1"/>
              <a:t>unmutated</a:t>
            </a:r>
            <a:r>
              <a:rPr lang="de-DE" sz="1000"/>
              <a:t> IGHV</a:t>
            </a:r>
          </a:p>
          <a:p>
            <a:r>
              <a:rPr lang="de-DE" sz="1000" err="1"/>
              <a:t>IdR</a:t>
            </a:r>
            <a:r>
              <a:rPr lang="de-DE" sz="1000"/>
              <a:t>/BR </a:t>
            </a:r>
            <a:r>
              <a:rPr lang="de-DE" sz="1000" err="1"/>
              <a:t>w</a:t>
            </a:r>
            <a:r>
              <a:rPr lang="de-DE" sz="1000"/>
              <a:t>/ </a:t>
            </a:r>
            <a:r>
              <a:rPr lang="de-DE" sz="1000" err="1"/>
              <a:t>mutated</a:t>
            </a:r>
            <a:r>
              <a:rPr lang="de-DE" sz="1000"/>
              <a:t> IGHV</a:t>
            </a:r>
          </a:p>
        </p:txBody>
      </p:sp>
      <p:cxnSp>
        <p:nvCxnSpPr>
          <p:cNvPr id="367" name="Gerader Verbinder 157">
            <a:extLst>
              <a:ext uri="{FF2B5EF4-FFF2-40B4-BE49-F238E27FC236}">
                <a16:creationId xmlns:a16="http://schemas.microsoft.com/office/drawing/2014/main" id="{51D08588-B4CC-2647-A30C-2DB797E09470}"/>
              </a:ext>
            </a:extLst>
          </p:cNvPr>
          <p:cNvCxnSpPr>
            <a:cxnSpLocks/>
          </p:cNvCxnSpPr>
          <p:nvPr/>
        </p:nvCxnSpPr>
        <p:spPr>
          <a:xfrm>
            <a:off x="6883587" y="3765417"/>
            <a:ext cx="32825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8" name="Gerader Verbinder 158">
            <a:extLst>
              <a:ext uri="{FF2B5EF4-FFF2-40B4-BE49-F238E27FC236}">
                <a16:creationId xmlns:a16="http://schemas.microsoft.com/office/drawing/2014/main" id="{F0C12972-0855-4645-B44E-747F00EE591B}"/>
              </a:ext>
            </a:extLst>
          </p:cNvPr>
          <p:cNvCxnSpPr>
            <a:cxnSpLocks/>
          </p:cNvCxnSpPr>
          <p:nvPr/>
        </p:nvCxnSpPr>
        <p:spPr>
          <a:xfrm>
            <a:off x="6883587" y="3914714"/>
            <a:ext cx="328255" cy="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69" name="Gerader Verbinder 159">
            <a:extLst>
              <a:ext uri="{FF2B5EF4-FFF2-40B4-BE49-F238E27FC236}">
                <a16:creationId xmlns:a16="http://schemas.microsoft.com/office/drawing/2014/main" id="{A0EF0D03-462E-064D-8A96-046F4257BF92}"/>
              </a:ext>
            </a:extLst>
          </p:cNvPr>
          <p:cNvCxnSpPr>
            <a:cxnSpLocks/>
          </p:cNvCxnSpPr>
          <p:nvPr/>
        </p:nvCxnSpPr>
        <p:spPr>
          <a:xfrm>
            <a:off x="6883587" y="4213307"/>
            <a:ext cx="328255" cy="0"/>
          </a:xfrm>
          <a:prstGeom prst="line">
            <a:avLst/>
          </a:prstGeom>
          <a:ln w="19050">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0" name="Gerader Verbinder 160">
            <a:extLst>
              <a:ext uri="{FF2B5EF4-FFF2-40B4-BE49-F238E27FC236}">
                <a16:creationId xmlns:a16="http://schemas.microsoft.com/office/drawing/2014/main" id="{C11FC34F-4A50-9043-A4C5-E145DEE6553C}"/>
              </a:ext>
            </a:extLst>
          </p:cNvPr>
          <p:cNvCxnSpPr>
            <a:cxnSpLocks/>
          </p:cNvCxnSpPr>
          <p:nvPr/>
        </p:nvCxnSpPr>
        <p:spPr>
          <a:xfrm>
            <a:off x="6883587" y="4064011"/>
            <a:ext cx="328255"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7DE558F6-BC9A-43CF-804C-37AE06AF511F}"/>
              </a:ext>
            </a:extLst>
          </p:cNvPr>
          <p:cNvCxnSpPr>
            <a:cxnSpLocks/>
          </p:cNvCxnSpPr>
          <p:nvPr/>
        </p:nvCxnSpPr>
        <p:spPr>
          <a:xfrm flipV="1">
            <a:off x="10867579" y="1900988"/>
            <a:ext cx="0" cy="24300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72" name="Grafik 371">
            <a:extLst>
              <a:ext uri="{FF2B5EF4-FFF2-40B4-BE49-F238E27FC236}">
                <a16:creationId xmlns:a16="http://schemas.microsoft.com/office/drawing/2014/main" id="{E4BF36B0-50C7-FD48-BD50-9EE66005103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93568" y="1854705"/>
            <a:ext cx="4728186" cy="948236"/>
          </a:xfrm>
          <a:prstGeom prst="rect">
            <a:avLst/>
          </a:prstGeom>
        </p:spPr>
      </p:pic>
      <p:sp>
        <p:nvSpPr>
          <p:cNvPr id="376" name="Textfeld 375">
            <a:extLst>
              <a:ext uri="{FF2B5EF4-FFF2-40B4-BE49-F238E27FC236}">
                <a16:creationId xmlns:a16="http://schemas.microsoft.com/office/drawing/2014/main" id="{6762C04F-D656-E04F-B97B-6749B9E09754}"/>
              </a:ext>
            </a:extLst>
          </p:cNvPr>
          <p:cNvSpPr txBox="1"/>
          <p:nvPr/>
        </p:nvSpPr>
        <p:spPr>
          <a:xfrm>
            <a:off x="9375245" y="2124605"/>
            <a:ext cx="1511952" cy="246221"/>
          </a:xfrm>
          <a:prstGeom prst="rect">
            <a:avLst/>
          </a:prstGeom>
          <a:noFill/>
        </p:spPr>
        <p:txBody>
          <a:bodyPr wrap="none" rtlCol="0">
            <a:spAutoFit/>
          </a:bodyPr>
          <a:lstStyle/>
          <a:p>
            <a:r>
              <a:rPr lang="de-DE" sz="1000">
                <a:solidFill>
                  <a:schemeClr val="bg2"/>
                </a:solidFill>
              </a:rPr>
              <a:t>Median PFS: NR (</a:t>
            </a:r>
            <a:r>
              <a:rPr lang="de-DE" sz="1000" err="1">
                <a:solidFill>
                  <a:schemeClr val="bg2"/>
                </a:solidFill>
              </a:rPr>
              <a:t>both</a:t>
            </a:r>
            <a:r>
              <a:rPr lang="de-DE" sz="1000">
                <a:solidFill>
                  <a:schemeClr val="bg2"/>
                </a:solidFill>
              </a:rPr>
              <a:t>)</a:t>
            </a:r>
          </a:p>
        </p:txBody>
      </p:sp>
      <p:sp>
        <p:nvSpPr>
          <p:cNvPr id="377" name="Textfeld 376">
            <a:extLst>
              <a:ext uri="{FF2B5EF4-FFF2-40B4-BE49-F238E27FC236}">
                <a16:creationId xmlns:a16="http://schemas.microsoft.com/office/drawing/2014/main" id="{3144568F-8D93-974A-98EE-20C9E15F8E20}"/>
              </a:ext>
            </a:extLst>
          </p:cNvPr>
          <p:cNvSpPr txBox="1"/>
          <p:nvPr/>
        </p:nvSpPr>
        <p:spPr>
          <a:xfrm>
            <a:off x="10888139" y="2434022"/>
            <a:ext cx="439544" cy="246221"/>
          </a:xfrm>
          <a:prstGeom prst="rect">
            <a:avLst/>
          </a:prstGeom>
          <a:noFill/>
        </p:spPr>
        <p:txBody>
          <a:bodyPr wrap="none" lIns="91440" tIns="45720" rIns="91440" bIns="45720" rtlCol="0" anchor="t">
            <a:spAutoFit/>
          </a:bodyPr>
          <a:lstStyle/>
          <a:p>
            <a:r>
              <a:rPr lang="de-DE" sz="1000">
                <a:solidFill>
                  <a:schemeClr val="bg2"/>
                </a:solidFill>
              </a:rPr>
              <a:t>65%</a:t>
            </a:r>
          </a:p>
        </p:txBody>
      </p:sp>
      <p:cxnSp>
        <p:nvCxnSpPr>
          <p:cNvPr id="378" name="Gerader Verbinder 189">
            <a:extLst>
              <a:ext uri="{FF2B5EF4-FFF2-40B4-BE49-F238E27FC236}">
                <a16:creationId xmlns:a16="http://schemas.microsoft.com/office/drawing/2014/main" id="{8C6F3363-744A-8C47-9E51-70F985532B48}"/>
              </a:ext>
            </a:extLst>
          </p:cNvPr>
          <p:cNvCxnSpPr/>
          <p:nvPr/>
        </p:nvCxnSpPr>
        <p:spPr>
          <a:xfrm flipV="1">
            <a:off x="10919308" y="2611503"/>
            <a:ext cx="71039" cy="71039"/>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79" name="Textfeld 378">
            <a:extLst>
              <a:ext uri="{FF2B5EF4-FFF2-40B4-BE49-F238E27FC236}">
                <a16:creationId xmlns:a16="http://schemas.microsoft.com/office/drawing/2014/main" id="{1024109A-C3FE-B24D-BA2B-94806EE8F859}"/>
              </a:ext>
            </a:extLst>
          </p:cNvPr>
          <p:cNvSpPr txBox="1"/>
          <p:nvPr/>
        </p:nvSpPr>
        <p:spPr>
          <a:xfrm>
            <a:off x="10431375" y="2912547"/>
            <a:ext cx="439544" cy="246221"/>
          </a:xfrm>
          <a:prstGeom prst="rect">
            <a:avLst/>
          </a:prstGeom>
          <a:noFill/>
        </p:spPr>
        <p:txBody>
          <a:bodyPr wrap="none" rtlCol="0">
            <a:spAutoFit/>
          </a:bodyPr>
          <a:lstStyle/>
          <a:p>
            <a:r>
              <a:rPr lang="de-DE" sz="1000">
                <a:solidFill>
                  <a:schemeClr val="bg2"/>
                </a:solidFill>
              </a:rPr>
              <a:t>61%</a:t>
            </a:r>
          </a:p>
        </p:txBody>
      </p:sp>
      <p:cxnSp>
        <p:nvCxnSpPr>
          <p:cNvPr id="380" name="Gerader Verbinder 191">
            <a:extLst>
              <a:ext uri="{FF2B5EF4-FFF2-40B4-BE49-F238E27FC236}">
                <a16:creationId xmlns:a16="http://schemas.microsoft.com/office/drawing/2014/main" id="{2828D97D-7B7D-A34B-BBA8-9CE41F7F27BA}"/>
              </a:ext>
            </a:extLst>
          </p:cNvPr>
          <p:cNvCxnSpPr>
            <a:cxnSpLocks/>
          </p:cNvCxnSpPr>
          <p:nvPr/>
        </p:nvCxnSpPr>
        <p:spPr>
          <a:xfrm flipV="1">
            <a:off x="10730548" y="2905622"/>
            <a:ext cx="72983" cy="72984"/>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81" name="Textfeld 380">
            <a:extLst>
              <a:ext uri="{FF2B5EF4-FFF2-40B4-BE49-F238E27FC236}">
                <a16:creationId xmlns:a16="http://schemas.microsoft.com/office/drawing/2014/main" id="{D3CC0C76-271F-9243-9F86-EB90ED61B968}"/>
              </a:ext>
            </a:extLst>
          </p:cNvPr>
          <p:cNvSpPr txBox="1"/>
          <p:nvPr/>
        </p:nvSpPr>
        <p:spPr>
          <a:xfrm>
            <a:off x="8824939" y="3915834"/>
            <a:ext cx="1999265" cy="246221"/>
          </a:xfrm>
          <a:prstGeom prst="rect">
            <a:avLst/>
          </a:prstGeom>
          <a:noFill/>
        </p:spPr>
        <p:txBody>
          <a:bodyPr wrap="none" rtlCol="0">
            <a:spAutoFit/>
          </a:bodyPr>
          <a:lstStyle/>
          <a:p>
            <a:r>
              <a:rPr lang="de-DE" sz="1000">
                <a:solidFill>
                  <a:schemeClr val="accent5">
                    <a:lumMod val="50000"/>
                  </a:schemeClr>
                </a:solidFill>
              </a:rPr>
              <a:t>Median PFS: 22.8 </a:t>
            </a:r>
            <a:r>
              <a:rPr lang="de-DE" sz="1000" err="1">
                <a:solidFill>
                  <a:schemeClr val="accent5">
                    <a:lumMod val="50000"/>
                  </a:schemeClr>
                </a:solidFill>
              </a:rPr>
              <a:t>mo</a:t>
            </a:r>
            <a:r>
              <a:rPr lang="de-DE" sz="1000">
                <a:solidFill>
                  <a:schemeClr val="accent5">
                    <a:lumMod val="50000"/>
                  </a:schemeClr>
                </a:solidFill>
              </a:rPr>
              <a:t> (</a:t>
            </a:r>
            <a:r>
              <a:rPr lang="de-DE" sz="1000" err="1">
                <a:solidFill>
                  <a:schemeClr val="accent5">
                    <a:lumMod val="50000"/>
                  </a:schemeClr>
                </a:solidFill>
              </a:rPr>
              <a:t>mutated</a:t>
            </a:r>
            <a:r>
              <a:rPr lang="de-DE" sz="1000">
                <a:solidFill>
                  <a:schemeClr val="accent5">
                    <a:lumMod val="50000"/>
                  </a:schemeClr>
                </a:solidFill>
              </a:rPr>
              <a:t>)</a:t>
            </a:r>
          </a:p>
        </p:txBody>
      </p:sp>
      <p:sp>
        <p:nvSpPr>
          <p:cNvPr id="382" name="Textfeld 381">
            <a:extLst>
              <a:ext uri="{FF2B5EF4-FFF2-40B4-BE49-F238E27FC236}">
                <a16:creationId xmlns:a16="http://schemas.microsoft.com/office/drawing/2014/main" id="{11075300-8DA3-9D4E-B047-F977DA66EF83}"/>
              </a:ext>
            </a:extLst>
          </p:cNvPr>
          <p:cNvSpPr txBox="1"/>
          <p:nvPr/>
        </p:nvSpPr>
        <p:spPr>
          <a:xfrm>
            <a:off x="8824939" y="4056619"/>
            <a:ext cx="2140330" cy="246221"/>
          </a:xfrm>
          <a:prstGeom prst="rect">
            <a:avLst/>
          </a:prstGeom>
          <a:noFill/>
        </p:spPr>
        <p:txBody>
          <a:bodyPr wrap="none" rtlCol="0">
            <a:spAutoFit/>
          </a:bodyPr>
          <a:lstStyle/>
          <a:p>
            <a:r>
              <a:rPr lang="de-DE" sz="1000">
                <a:solidFill>
                  <a:schemeClr val="accent5">
                    <a:lumMod val="50000"/>
                  </a:schemeClr>
                </a:solidFill>
              </a:rPr>
              <a:t>Median PFS: 16.1 </a:t>
            </a:r>
            <a:r>
              <a:rPr lang="de-DE" sz="1000" err="1">
                <a:solidFill>
                  <a:schemeClr val="accent5">
                    <a:lumMod val="50000"/>
                  </a:schemeClr>
                </a:solidFill>
              </a:rPr>
              <a:t>mo</a:t>
            </a:r>
            <a:r>
              <a:rPr lang="de-DE" sz="1000">
                <a:solidFill>
                  <a:schemeClr val="accent5">
                    <a:lumMod val="50000"/>
                  </a:schemeClr>
                </a:solidFill>
              </a:rPr>
              <a:t> (</a:t>
            </a:r>
            <a:r>
              <a:rPr lang="de-DE" sz="1000" err="1">
                <a:solidFill>
                  <a:schemeClr val="accent5">
                    <a:lumMod val="50000"/>
                  </a:schemeClr>
                </a:solidFill>
              </a:rPr>
              <a:t>unmutated</a:t>
            </a:r>
            <a:r>
              <a:rPr lang="de-DE" sz="1000">
                <a:solidFill>
                  <a:schemeClr val="accent5">
                    <a:lumMod val="50000"/>
                  </a:schemeClr>
                </a:solidFill>
              </a:rPr>
              <a:t>)</a:t>
            </a:r>
          </a:p>
        </p:txBody>
      </p:sp>
      <p:sp>
        <p:nvSpPr>
          <p:cNvPr id="383" name="Textfeld 382">
            <a:extLst>
              <a:ext uri="{FF2B5EF4-FFF2-40B4-BE49-F238E27FC236}">
                <a16:creationId xmlns:a16="http://schemas.microsoft.com/office/drawing/2014/main" id="{B706EE3F-EF87-C049-97E6-DFCD5763120F}"/>
              </a:ext>
            </a:extLst>
          </p:cNvPr>
          <p:cNvSpPr txBox="1"/>
          <p:nvPr/>
        </p:nvSpPr>
        <p:spPr>
          <a:xfrm>
            <a:off x="10875432" y="3124284"/>
            <a:ext cx="439544" cy="246221"/>
          </a:xfrm>
          <a:prstGeom prst="rect">
            <a:avLst/>
          </a:prstGeom>
          <a:noFill/>
        </p:spPr>
        <p:txBody>
          <a:bodyPr wrap="none" rtlCol="0">
            <a:spAutoFit/>
          </a:bodyPr>
          <a:lstStyle/>
          <a:p>
            <a:r>
              <a:rPr lang="de-DE" sz="1000">
                <a:solidFill>
                  <a:schemeClr val="accent5">
                    <a:lumMod val="50000"/>
                  </a:schemeClr>
                </a:solidFill>
              </a:rPr>
              <a:t>35%</a:t>
            </a:r>
          </a:p>
        </p:txBody>
      </p:sp>
      <p:cxnSp>
        <p:nvCxnSpPr>
          <p:cNvPr id="384" name="Gerader Verbinder 197">
            <a:extLst>
              <a:ext uri="{FF2B5EF4-FFF2-40B4-BE49-F238E27FC236}">
                <a16:creationId xmlns:a16="http://schemas.microsoft.com/office/drawing/2014/main" id="{86DB4146-8352-3F49-88BD-053222FC92B9}"/>
              </a:ext>
            </a:extLst>
          </p:cNvPr>
          <p:cNvCxnSpPr/>
          <p:nvPr/>
        </p:nvCxnSpPr>
        <p:spPr>
          <a:xfrm flipV="1">
            <a:off x="10906600" y="3301765"/>
            <a:ext cx="71039" cy="71039"/>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5" name="Gerader Verbinder 198">
            <a:extLst>
              <a:ext uri="{FF2B5EF4-FFF2-40B4-BE49-F238E27FC236}">
                <a16:creationId xmlns:a16="http://schemas.microsoft.com/office/drawing/2014/main" id="{3BDBF4F1-92CA-1D4E-82DA-E4685A4EB642}"/>
              </a:ext>
            </a:extLst>
          </p:cNvPr>
          <p:cNvCxnSpPr>
            <a:cxnSpLocks/>
          </p:cNvCxnSpPr>
          <p:nvPr/>
        </p:nvCxnSpPr>
        <p:spPr>
          <a:xfrm flipH="1" flipV="1">
            <a:off x="10881029" y="3955283"/>
            <a:ext cx="74526" cy="70548"/>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86" name="Textfeld 385">
            <a:extLst>
              <a:ext uri="{FF2B5EF4-FFF2-40B4-BE49-F238E27FC236}">
                <a16:creationId xmlns:a16="http://schemas.microsoft.com/office/drawing/2014/main" id="{F83244C1-008F-2A44-83D8-00A972EF97D4}"/>
              </a:ext>
            </a:extLst>
          </p:cNvPr>
          <p:cNvSpPr txBox="1"/>
          <p:nvPr/>
        </p:nvSpPr>
        <p:spPr>
          <a:xfrm>
            <a:off x="10854231" y="3957190"/>
            <a:ext cx="439544" cy="246221"/>
          </a:xfrm>
          <a:prstGeom prst="rect">
            <a:avLst/>
          </a:prstGeom>
          <a:noFill/>
        </p:spPr>
        <p:txBody>
          <a:bodyPr wrap="none" rtlCol="0">
            <a:spAutoFit/>
          </a:bodyPr>
          <a:lstStyle/>
          <a:p>
            <a:r>
              <a:rPr lang="de-DE" sz="1000">
                <a:solidFill>
                  <a:schemeClr val="accent5">
                    <a:lumMod val="50000"/>
                  </a:schemeClr>
                </a:solidFill>
              </a:rPr>
              <a:t>17%</a:t>
            </a:r>
          </a:p>
        </p:txBody>
      </p:sp>
      <p:sp>
        <p:nvSpPr>
          <p:cNvPr id="388" name="Textfeld 387">
            <a:extLst>
              <a:ext uri="{FF2B5EF4-FFF2-40B4-BE49-F238E27FC236}">
                <a16:creationId xmlns:a16="http://schemas.microsoft.com/office/drawing/2014/main" id="{1C534324-5F69-3741-BF59-467DC4C5A24E}"/>
              </a:ext>
            </a:extLst>
          </p:cNvPr>
          <p:cNvSpPr txBox="1"/>
          <p:nvPr/>
        </p:nvSpPr>
        <p:spPr>
          <a:xfrm>
            <a:off x="407988" y="4752331"/>
            <a:ext cx="556563" cy="184666"/>
          </a:xfrm>
          <a:prstGeom prst="rect">
            <a:avLst/>
          </a:prstGeom>
          <a:noFill/>
        </p:spPr>
        <p:txBody>
          <a:bodyPr wrap="none" rtlCol="0">
            <a:spAutoFit/>
          </a:bodyPr>
          <a:lstStyle/>
          <a:p>
            <a:r>
              <a:rPr lang="de-DE" sz="600" b="1" err="1"/>
              <a:t>No</a:t>
            </a:r>
            <a:r>
              <a:rPr lang="de-DE" sz="600" b="1"/>
              <a:t>. at </a:t>
            </a:r>
            <a:r>
              <a:rPr lang="de-DE" sz="600" b="1" err="1"/>
              <a:t>risk</a:t>
            </a:r>
            <a:endParaRPr lang="de-DE" sz="600" b="1" baseline="30000"/>
          </a:p>
        </p:txBody>
      </p:sp>
      <p:sp>
        <p:nvSpPr>
          <p:cNvPr id="389" name="Textfeld 388">
            <a:extLst>
              <a:ext uri="{FF2B5EF4-FFF2-40B4-BE49-F238E27FC236}">
                <a16:creationId xmlns:a16="http://schemas.microsoft.com/office/drawing/2014/main" id="{39DDDC41-0BD4-2C45-A660-2B14CF31592C}"/>
              </a:ext>
            </a:extLst>
          </p:cNvPr>
          <p:cNvSpPr txBox="1"/>
          <p:nvPr/>
        </p:nvSpPr>
        <p:spPr>
          <a:xfrm>
            <a:off x="6235240" y="4752331"/>
            <a:ext cx="556563" cy="184666"/>
          </a:xfrm>
          <a:prstGeom prst="rect">
            <a:avLst/>
          </a:prstGeom>
          <a:noFill/>
        </p:spPr>
        <p:txBody>
          <a:bodyPr wrap="none" rtlCol="0">
            <a:spAutoFit/>
          </a:bodyPr>
          <a:lstStyle/>
          <a:p>
            <a:r>
              <a:rPr lang="de-DE" sz="600" b="1" err="1"/>
              <a:t>No</a:t>
            </a:r>
            <a:r>
              <a:rPr lang="de-DE" sz="600" b="1"/>
              <a:t>. at </a:t>
            </a:r>
            <a:r>
              <a:rPr lang="de-DE" sz="600" b="1" err="1"/>
              <a:t>risk</a:t>
            </a:r>
            <a:endParaRPr lang="de-DE" sz="600" b="1" baseline="30000"/>
          </a:p>
        </p:txBody>
      </p:sp>
      <p:sp>
        <p:nvSpPr>
          <p:cNvPr id="177" name="Textfeld 176">
            <a:extLst>
              <a:ext uri="{FF2B5EF4-FFF2-40B4-BE49-F238E27FC236}">
                <a16:creationId xmlns:a16="http://schemas.microsoft.com/office/drawing/2014/main" id="{F3611ADE-46D8-C846-8746-4FA8DAD209C5}"/>
              </a:ext>
            </a:extLst>
          </p:cNvPr>
          <p:cNvSpPr txBox="1"/>
          <p:nvPr/>
        </p:nvSpPr>
        <p:spPr>
          <a:xfrm>
            <a:off x="4648048" y="4363478"/>
            <a:ext cx="354584" cy="276999"/>
          </a:xfrm>
          <a:prstGeom prst="rect">
            <a:avLst/>
          </a:prstGeom>
          <a:noFill/>
        </p:spPr>
        <p:txBody>
          <a:bodyPr wrap="none" rtlCol="0">
            <a:spAutoFit/>
          </a:bodyPr>
          <a:lstStyle/>
          <a:p>
            <a:pPr algn="ctr"/>
            <a:r>
              <a:rPr lang="de-DE" sz="1200" dirty="0"/>
              <a:t>34</a:t>
            </a:r>
          </a:p>
        </p:txBody>
      </p:sp>
      <p:sp>
        <p:nvSpPr>
          <p:cNvPr id="179" name="Textfeld 178">
            <a:extLst>
              <a:ext uri="{FF2B5EF4-FFF2-40B4-BE49-F238E27FC236}">
                <a16:creationId xmlns:a16="http://schemas.microsoft.com/office/drawing/2014/main" id="{0AE2B98A-A53C-E448-B3F3-FD283C464F71}"/>
              </a:ext>
            </a:extLst>
          </p:cNvPr>
          <p:cNvSpPr txBox="1"/>
          <p:nvPr/>
        </p:nvSpPr>
        <p:spPr>
          <a:xfrm>
            <a:off x="4865906" y="4363478"/>
            <a:ext cx="354584" cy="276999"/>
          </a:xfrm>
          <a:prstGeom prst="rect">
            <a:avLst/>
          </a:prstGeom>
          <a:noFill/>
        </p:spPr>
        <p:txBody>
          <a:bodyPr wrap="none" rtlCol="0">
            <a:spAutoFit/>
          </a:bodyPr>
          <a:lstStyle/>
          <a:p>
            <a:pPr algn="ctr"/>
            <a:r>
              <a:rPr lang="de-DE" sz="1200"/>
              <a:t>36</a:t>
            </a:r>
          </a:p>
        </p:txBody>
      </p:sp>
      <p:sp>
        <p:nvSpPr>
          <p:cNvPr id="180" name="Textfeld 179">
            <a:extLst>
              <a:ext uri="{FF2B5EF4-FFF2-40B4-BE49-F238E27FC236}">
                <a16:creationId xmlns:a16="http://schemas.microsoft.com/office/drawing/2014/main" id="{DAF336A9-80C8-3145-9C27-403AEBEE3EF4}"/>
              </a:ext>
            </a:extLst>
          </p:cNvPr>
          <p:cNvSpPr txBox="1"/>
          <p:nvPr/>
        </p:nvSpPr>
        <p:spPr>
          <a:xfrm>
            <a:off x="5086557" y="4363478"/>
            <a:ext cx="354584" cy="276999"/>
          </a:xfrm>
          <a:prstGeom prst="rect">
            <a:avLst/>
          </a:prstGeom>
          <a:noFill/>
        </p:spPr>
        <p:txBody>
          <a:bodyPr wrap="none" rtlCol="0">
            <a:spAutoFit/>
          </a:bodyPr>
          <a:lstStyle/>
          <a:p>
            <a:pPr algn="ctr"/>
            <a:r>
              <a:rPr lang="de-DE" sz="1200"/>
              <a:t>38</a:t>
            </a:r>
          </a:p>
        </p:txBody>
      </p:sp>
      <p:sp>
        <p:nvSpPr>
          <p:cNvPr id="181" name="Textfeld 180">
            <a:extLst>
              <a:ext uri="{FF2B5EF4-FFF2-40B4-BE49-F238E27FC236}">
                <a16:creationId xmlns:a16="http://schemas.microsoft.com/office/drawing/2014/main" id="{C769F3F7-C636-7142-AD1A-0670116FB431}"/>
              </a:ext>
            </a:extLst>
          </p:cNvPr>
          <p:cNvSpPr txBox="1"/>
          <p:nvPr/>
        </p:nvSpPr>
        <p:spPr>
          <a:xfrm>
            <a:off x="10473936" y="4363478"/>
            <a:ext cx="354584" cy="276999"/>
          </a:xfrm>
          <a:prstGeom prst="rect">
            <a:avLst/>
          </a:prstGeom>
          <a:noFill/>
        </p:spPr>
        <p:txBody>
          <a:bodyPr wrap="none" rtlCol="0">
            <a:spAutoFit/>
          </a:bodyPr>
          <a:lstStyle/>
          <a:p>
            <a:pPr algn="ctr"/>
            <a:r>
              <a:rPr lang="de-DE" sz="1200" dirty="0"/>
              <a:t>34</a:t>
            </a:r>
          </a:p>
        </p:txBody>
      </p:sp>
      <p:sp>
        <p:nvSpPr>
          <p:cNvPr id="182" name="Textfeld 181">
            <a:extLst>
              <a:ext uri="{FF2B5EF4-FFF2-40B4-BE49-F238E27FC236}">
                <a16:creationId xmlns:a16="http://schemas.microsoft.com/office/drawing/2014/main" id="{3CA151B8-EC89-334B-B81F-6EBA3A17C36C}"/>
              </a:ext>
            </a:extLst>
          </p:cNvPr>
          <p:cNvSpPr txBox="1"/>
          <p:nvPr/>
        </p:nvSpPr>
        <p:spPr>
          <a:xfrm>
            <a:off x="10691794" y="4363478"/>
            <a:ext cx="354584" cy="276999"/>
          </a:xfrm>
          <a:prstGeom prst="rect">
            <a:avLst/>
          </a:prstGeom>
          <a:noFill/>
        </p:spPr>
        <p:txBody>
          <a:bodyPr wrap="none" rtlCol="0">
            <a:spAutoFit/>
          </a:bodyPr>
          <a:lstStyle/>
          <a:p>
            <a:pPr algn="ctr"/>
            <a:r>
              <a:rPr lang="de-DE" sz="1200"/>
              <a:t>36</a:t>
            </a:r>
          </a:p>
        </p:txBody>
      </p:sp>
      <p:sp>
        <p:nvSpPr>
          <p:cNvPr id="183" name="Textfeld 182">
            <a:extLst>
              <a:ext uri="{FF2B5EF4-FFF2-40B4-BE49-F238E27FC236}">
                <a16:creationId xmlns:a16="http://schemas.microsoft.com/office/drawing/2014/main" id="{64105606-4CA2-E54A-A132-CB5424BD8A19}"/>
              </a:ext>
            </a:extLst>
          </p:cNvPr>
          <p:cNvSpPr txBox="1"/>
          <p:nvPr/>
        </p:nvSpPr>
        <p:spPr>
          <a:xfrm>
            <a:off x="10912445" y="4363478"/>
            <a:ext cx="354584" cy="276999"/>
          </a:xfrm>
          <a:prstGeom prst="rect">
            <a:avLst/>
          </a:prstGeom>
          <a:noFill/>
        </p:spPr>
        <p:txBody>
          <a:bodyPr wrap="none" rtlCol="0">
            <a:spAutoFit/>
          </a:bodyPr>
          <a:lstStyle/>
          <a:p>
            <a:pPr algn="ctr"/>
            <a:r>
              <a:rPr lang="de-DE" sz="1200"/>
              <a:t>38</a:t>
            </a:r>
          </a:p>
        </p:txBody>
      </p:sp>
    </p:spTree>
    <p:extLst>
      <p:ext uri="{BB962C8B-B14F-4D97-AF65-F5344CB8AC3E}">
        <p14:creationId xmlns:p14="http://schemas.microsoft.com/office/powerpoint/2010/main" val="40177505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OS</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a:xfrm>
            <a:off x="417601" y="6356349"/>
            <a:ext cx="7704630" cy="385200"/>
          </a:xfrm>
        </p:spPr>
        <p:txBody>
          <a:bodyPr/>
          <a:lstStyle/>
          <a:p>
            <a:r>
              <a:rPr lang="en-US" baseline="30000">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Hazard ratio was based on stratified Cox proportional hazards model, stratified by randomization stratification factors as recorded in an interactive voice/web response system. </a:t>
            </a:r>
            <a:r>
              <a:rPr lang="en-US" baseline="30000">
                <a:latin typeface="Arial" panose="020B0604020202020204" pitchFamily="34" charset="0"/>
                <a:cs typeface="Arial" panose="020B0604020202020204" pitchFamily="34" charset="0"/>
              </a:rPr>
              <a:t>b</a:t>
            </a:r>
            <a:r>
              <a:rPr lang="en-US">
                <a:latin typeface="Arial" panose="020B0604020202020204" pitchFamily="34" charset="0"/>
                <a:cs typeface="Arial" panose="020B0604020202020204" pitchFamily="34" charset="0"/>
              </a:rPr>
              <a:t>P values were based on unstratified log rank test, stratified by randomization stratification factors as recorded in an in an interactive voice/web response system. </a:t>
            </a:r>
          </a:p>
          <a:p>
            <a:r>
              <a:rPr lang="en-US">
                <a:latin typeface="Arial" panose="020B0604020202020204" pitchFamily="34" charset="0"/>
                <a:cs typeface="Arial" panose="020B0604020202020204" pitchFamily="34" charset="0"/>
              </a:rPr>
              <a:t>BR, bendamustine + rituximab; CI, confidence interval; HR, hazard ratio; IdR, idelasib + rituximab; OS, overall survival. </a:t>
            </a:r>
          </a:p>
          <a:p>
            <a:r>
              <a:rPr lang="en-US" b="1">
                <a:latin typeface="Arial" panose="020B0604020202020204" pitchFamily="34" charset="0"/>
                <a:cs typeface="Arial" panose="020B0604020202020204" pitchFamily="34" charset="0"/>
              </a:rPr>
              <a:t>Jurczak, W. Abstract 393 presented at ASH 2021.</a:t>
            </a: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DAAB707-B8F4-4632-A563-5826F1E48B5B}"/>
              </a:ext>
            </a:extLst>
          </p:cNvPr>
          <p:cNvSpPr txBox="1"/>
          <p:nvPr/>
        </p:nvSpPr>
        <p:spPr>
          <a:xfrm>
            <a:off x="9164539" y="1797235"/>
            <a:ext cx="2613916" cy="3602405"/>
          </a:xfrm>
          <a:prstGeom prst="rect">
            <a:avLst/>
          </a:prstGeom>
          <a:noFill/>
        </p:spPr>
        <p:txBody>
          <a:bodyPr wrap="square" lIns="0" tIns="0" rIns="0" bIns="0" rtlCol="0" anchor="t" anchorCtr="0">
            <a:noAutofit/>
          </a:bodyPr>
          <a:lstStyle/>
          <a:p>
            <a:pPr marL="285750" indent="-285750" defTabSz="895350">
              <a:buClr>
                <a:schemeClr val="bg2"/>
              </a:buClr>
              <a:buFont typeface="Arial" panose="020B0604020202020204" pitchFamily="34" charset="0"/>
              <a:buChar char="•"/>
            </a:pPr>
            <a:r>
              <a:rPr lang="en-US" sz="1200"/>
              <a:t>Median OS was not reached in either arm</a:t>
            </a:r>
          </a:p>
          <a:p>
            <a:pPr defTabSz="895350">
              <a:buClr>
                <a:schemeClr val="bg2"/>
              </a:buClr>
            </a:pPr>
            <a:endParaRPr lang="en-US" sz="1200"/>
          </a:p>
          <a:p>
            <a:pPr marL="285750" indent="-285750" defTabSz="895350">
              <a:buClr>
                <a:schemeClr val="bg2"/>
              </a:buClr>
              <a:buFont typeface="Arial" panose="020B0604020202020204" pitchFamily="34" charset="0"/>
              <a:buChar char="•"/>
            </a:pPr>
            <a:r>
              <a:rPr lang="en-US" sz="1200"/>
              <a:t>Although the difference between treatment arms was not statistically significant, separation between the curves begins to show at around 2 years</a:t>
            </a:r>
          </a:p>
          <a:p>
            <a:pPr marL="285750" indent="-285750" defTabSz="895350">
              <a:buClr>
                <a:schemeClr val="bg2"/>
              </a:buClr>
              <a:buFont typeface="Arial" panose="020B0604020202020204" pitchFamily="34" charset="0"/>
              <a:buChar char="•"/>
            </a:pPr>
            <a:endParaRPr lang="en-US" sz="1200"/>
          </a:p>
          <a:p>
            <a:pPr marL="285750" indent="-285750" defTabSz="895350">
              <a:buClr>
                <a:schemeClr val="bg2"/>
              </a:buClr>
              <a:buFont typeface="Arial" panose="020B0604020202020204" pitchFamily="34" charset="0"/>
              <a:buChar char="•"/>
            </a:pPr>
            <a:r>
              <a:rPr lang="en-US" sz="1200"/>
              <a:t>Estimated 3-year survival rate was 80% for acalabrutinib and 73% for IdR/BR</a:t>
            </a:r>
          </a:p>
          <a:p>
            <a:pPr marL="285750" indent="-285750" defTabSz="895350">
              <a:buClr>
                <a:schemeClr val="bg2"/>
              </a:buClr>
              <a:buFont typeface="Arial" panose="020B0604020202020204" pitchFamily="34" charset="0"/>
              <a:buChar char="•"/>
            </a:pPr>
            <a:endParaRPr lang="en-US" sz="1200"/>
          </a:p>
          <a:p>
            <a:pPr marL="285750" indent="-285750" defTabSz="895350">
              <a:buClr>
                <a:schemeClr val="bg2"/>
              </a:buClr>
              <a:buFont typeface="Arial" panose="020B0604020202020204" pitchFamily="34" charset="0"/>
              <a:buChar char="•"/>
            </a:pPr>
            <a:r>
              <a:rPr lang="en-US" sz="1200"/>
              <a:t>Note: 76 (49%) patients in the IdR/BR arm crossed over to acalabrutinib</a:t>
            </a:r>
          </a:p>
          <a:p>
            <a:pPr marL="742950" lvl="1" indent="-285750" defTabSz="895350">
              <a:buClr>
                <a:schemeClr val="bg2"/>
              </a:buClr>
              <a:buFont typeface="Arial" panose="020B0604020202020204" pitchFamily="34" charset="0"/>
              <a:buChar char="•"/>
            </a:pPr>
            <a:r>
              <a:rPr lang="en-US" sz="1200"/>
              <a:t>May limit ability to detect differences in OS</a:t>
            </a:r>
          </a:p>
          <a:p>
            <a:pPr marL="285750" indent="-285750">
              <a:buClr>
                <a:schemeClr val="bg2"/>
              </a:buClr>
              <a:buFont typeface="Arial" panose="020B0604020202020204" pitchFamily="34" charset="0"/>
              <a:buChar char="•"/>
            </a:pPr>
            <a:endParaRPr lang="en-US" sz="1200"/>
          </a:p>
        </p:txBody>
      </p:sp>
      <p:pic>
        <p:nvPicPr>
          <p:cNvPr id="13" name="Grafik 12">
            <a:extLst>
              <a:ext uri="{FF2B5EF4-FFF2-40B4-BE49-F238E27FC236}">
                <a16:creationId xmlns:a16="http://schemas.microsoft.com/office/drawing/2014/main" id="{4585D93D-2EF0-4369-8ADD-B50604CE4C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4162" y="1824823"/>
            <a:ext cx="7705192" cy="777858"/>
          </a:xfrm>
          <a:prstGeom prst="rect">
            <a:avLst/>
          </a:prstGeom>
        </p:spPr>
      </p:pic>
      <p:pic>
        <p:nvPicPr>
          <p:cNvPr id="15" name="Grafik 14">
            <a:extLst>
              <a:ext uri="{FF2B5EF4-FFF2-40B4-BE49-F238E27FC236}">
                <a16:creationId xmlns:a16="http://schemas.microsoft.com/office/drawing/2014/main" id="{23926A2C-95AD-4C4D-860F-F949E69380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4162" y="1866372"/>
            <a:ext cx="7411661" cy="1232831"/>
          </a:xfrm>
          <a:prstGeom prst="rect">
            <a:avLst/>
          </a:prstGeom>
        </p:spPr>
      </p:pic>
      <p:cxnSp>
        <p:nvCxnSpPr>
          <p:cNvPr id="26" name="Gerader Verbinder 25">
            <a:extLst>
              <a:ext uri="{FF2B5EF4-FFF2-40B4-BE49-F238E27FC236}">
                <a16:creationId xmlns:a16="http://schemas.microsoft.com/office/drawing/2014/main" id="{2801AF58-9670-465B-B7ED-0D4793AE7EA6}"/>
              </a:ext>
            </a:extLst>
          </p:cNvPr>
          <p:cNvCxnSpPr/>
          <p:nvPr/>
        </p:nvCxnSpPr>
        <p:spPr>
          <a:xfrm flipH="1">
            <a:off x="980269" y="5174486"/>
            <a:ext cx="930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0CD9B91D-B292-477A-89EC-428115D625CE}"/>
              </a:ext>
            </a:extLst>
          </p:cNvPr>
          <p:cNvCxnSpPr/>
          <p:nvPr/>
        </p:nvCxnSpPr>
        <p:spPr>
          <a:xfrm flipH="1">
            <a:off x="980269" y="4517475"/>
            <a:ext cx="930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CD183CBC-05BE-48FB-8310-59682078A081}"/>
              </a:ext>
            </a:extLst>
          </p:cNvPr>
          <p:cNvCxnSpPr/>
          <p:nvPr/>
        </p:nvCxnSpPr>
        <p:spPr>
          <a:xfrm flipH="1">
            <a:off x="980269" y="3863050"/>
            <a:ext cx="930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F1B3AC6E-86B4-459B-9233-77AE84DB7508}"/>
              </a:ext>
            </a:extLst>
          </p:cNvPr>
          <p:cNvCxnSpPr/>
          <p:nvPr/>
        </p:nvCxnSpPr>
        <p:spPr>
          <a:xfrm flipH="1">
            <a:off x="980269" y="3200408"/>
            <a:ext cx="930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812685E5-EA85-450A-9694-7ACB914A5802}"/>
              </a:ext>
            </a:extLst>
          </p:cNvPr>
          <p:cNvCxnSpPr/>
          <p:nvPr/>
        </p:nvCxnSpPr>
        <p:spPr>
          <a:xfrm flipH="1">
            <a:off x="980269" y="2545982"/>
            <a:ext cx="930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552BFEF4-8F1E-4745-B415-83D7AB8B7AA1}"/>
              </a:ext>
            </a:extLst>
          </p:cNvPr>
          <p:cNvCxnSpPr/>
          <p:nvPr/>
        </p:nvCxnSpPr>
        <p:spPr>
          <a:xfrm flipH="1">
            <a:off x="980269" y="1891554"/>
            <a:ext cx="930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934526B4-FED6-4930-9A1B-602894D51D97}"/>
              </a:ext>
            </a:extLst>
          </p:cNvPr>
          <p:cNvCxnSpPr>
            <a:cxnSpLocks/>
          </p:cNvCxnSpPr>
          <p:nvPr/>
        </p:nvCxnSpPr>
        <p:spPr>
          <a:xfrm rot="5400000" flipH="1">
            <a:off x="1155023"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828E0B73-2B74-4D83-B3E2-EFFEEC609379}"/>
              </a:ext>
            </a:extLst>
          </p:cNvPr>
          <p:cNvCxnSpPr>
            <a:cxnSpLocks/>
          </p:cNvCxnSpPr>
          <p:nvPr/>
        </p:nvCxnSpPr>
        <p:spPr>
          <a:xfrm rot="5400000" flipH="1">
            <a:off x="1502775"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A1C2EB40-1536-4A81-97F2-4FF20D4382ED}"/>
              </a:ext>
            </a:extLst>
          </p:cNvPr>
          <p:cNvCxnSpPr>
            <a:cxnSpLocks/>
          </p:cNvCxnSpPr>
          <p:nvPr/>
        </p:nvCxnSpPr>
        <p:spPr>
          <a:xfrm rot="5400000" flipH="1">
            <a:off x="1853262"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64065B0B-EA79-47C7-8F88-7DA7DD9A8640}"/>
              </a:ext>
            </a:extLst>
          </p:cNvPr>
          <p:cNvCxnSpPr>
            <a:cxnSpLocks/>
          </p:cNvCxnSpPr>
          <p:nvPr/>
        </p:nvCxnSpPr>
        <p:spPr>
          <a:xfrm rot="5400000" flipH="1">
            <a:off x="2201013"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88B1A5DF-CAE1-4397-9FCD-C9A986AE38C7}"/>
              </a:ext>
            </a:extLst>
          </p:cNvPr>
          <p:cNvCxnSpPr>
            <a:cxnSpLocks/>
          </p:cNvCxnSpPr>
          <p:nvPr/>
        </p:nvCxnSpPr>
        <p:spPr>
          <a:xfrm rot="5400000" flipH="1">
            <a:off x="2548763"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484EA260-C62F-41DC-BC64-D8C282FB7AC5}"/>
              </a:ext>
            </a:extLst>
          </p:cNvPr>
          <p:cNvCxnSpPr>
            <a:cxnSpLocks/>
          </p:cNvCxnSpPr>
          <p:nvPr/>
        </p:nvCxnSpPr>
        <p:spPr>
          <a:xfrm rot="5400000" flipH="1">
            <a:off x="2893774"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E400A97F-2F06-4BC5-B2EC-E16CD7051C68}"/>
              </a:ext>
            </a:extLst>
          </p:cNvPr>
          <p:cNvCxnSpPr>
            <a:cxnSpLocks/>
          </p:cNvCxnSpPr>
          <p:nvPr/>
        </p:nvCxnSpPr>
        <p:spPr>
          <a:xfrm rot="5400000" flipH="1">
            <a:off x="3230572"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6E2F7E50-26BD-4D16-A599-B45151E5846F}"/>
              </a:ext>
            </a:extLst>
          </p:cNvPr>
          <p:cNvCxnSpPr>
            <a:cxnSpLocks/>
          </p:cNvCxnSpPr>
          <p:nvPr/>
        </p:nvCxnSpPr>
        <p:spPr>
          <a:xfrm rot="5400000" flipH="1">
            <a:off x="3575585"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4EE0848B-A1C8-4973-9FDF-ED1AAB71A57D}"/>
              </a:ext>
            </a:extLst>
          </p:cNvPr>
          <p:cNvCxnSpPr>
            <a:cxnSpLocks/>
          </p:cNvCxnSpPr>
          <p:nvPr/>
        </p:nvCxnSpPr>
        <p:spPr>
          <a:xfrm rot="5400000" flipH="1">
            <a:off x="3928812"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2B729ABD-1281-4B53-B8B9-4D0BDB9588BB}"/>
              </a:ext>
            </a:extLst>
          </p:cNvPr>
          <p:cNvCxnSpPr>
            <a:cxnSpLocks/>
          </p:cNvCxnSpPr>
          <p:nvPr/>
        </p:nvCxnSpPr>
        <p:spPr>
          <a:xfrm rot="5400000" flipH="1">
            <a:off x="4273825"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AD8719A0-B11C-49ED-B0CC-29BD048EE58F}"/>
              </a:ext>
            </a:extLst>
          </p:cNvPr>
          <p:cNvCxnSpPr>
            <a:cxnSpLocks/>
          </p:cNvCxnSpPr>
          <p:nvPr/>
        </p:nvCxnSpPr>
        <p:spPr>
          <a:xfrm rot="5400000" flipH="1">
            <a:off x="4621576"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BE76C320-D154-49CD-B9C2-7A58F7EBA10A}"/>
              </a:ext>
            </a:extLst>
          </p:cNvPr>
          <p:cNvCxnSpPr>
            <a:cxnSpLocks/>
          </p:cNvCxnSpPr>
          <p:nvPr/>
        </p:nvCxnSpPr>
        <p:spPr>
          <a:xfrm rot="5400000" flipH="1">
            <a:off x="4961110"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01FB796F-13D8-487B-9EB0-A97EC25CA128}"/>
              </a:ext>
            </a:extLst>
          </p:cNvPr>
          <p:cNvCxnSpPr>
            <a:cxnSpLocks/>
          </p:cNvCxnSpPr>
          <p:nvPr/>
        </p:nvCxnSpPr>
        <p:spPr>
          <a:xfrm rot="5400000" flipH="1">
            <a:off x="5311921"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E2540C9A-FA7E-43D2-9AD4-5762FACB7C3E}"/>
              </a:ext>
            </a:extLst>
          </p:cNvPr>
          <p:cNvCxnSpPr>
            <a:cxnSpLocks/>
          </p:cNvCxnSpPr>
          <p:nvPr/>
        </p:nvCxnSpPr>
        <p:spPr>
          <a:xfrm rot="5400000" flipH="1">
            <a:off x="5665147"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E1B0C86D-CE0F-43CD-AE79-0AA49C9F211C}"/>
              </a:ext>
            </a:extLst>
          </p:cNvPr>
          <p:cNvCxnSpPr>
            <a:cxnSpLocks/>
          </p:cNvCxnSpPr>
          <p:nvPr/>
        </p:nvCxnSpPr>
        <p:spPr>
          <a:xfrm rot="5400000" flipH="1">
            <a:off x="6010159"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49CF1C0A-BE7F-4024-AFA3-A83C482FF8EF}"/>
              </a:ext>
            </a:extLst>
          </p:cNvPr>
          <p:cNvCxnSpPr>
            <a:cxnSpLocks/>
          </p:cNvCxnSpPr>
          <p:nvPr/>
        </p:nvCxnSpPr>
        <p:spPr>
          <a:xfrm rot="5400000" flipH="1">
            <a:off x="6360647"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29AF3E05-0F47-4531-AC3D-B67B7F6B4EB4}"/>
              </a:ext>
            </a:extLst>
          </p:cNvPr>
          <p:cNvCxnSpPr>
            <a:cxnSpLocks/>
          </p:cNvCxnSpPr>
          <p:nvPr/>
        </p:nvCxnSpPr>
        <p:spPr>
          <a:xfrm rot="5400000" flipH="1">
            <a:off x="6700182"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FA556448-94D3-4ED1-83B2-A344B48875B8}"/>
              </a:ext>
            </a:extLst>
          </p:cNvPr>
          <p:cNvCxnSpPr>
            <a:cxnSpLocks/>
          </p:cNvCxnSpPr>
          <p:nvPr/>
        </p:nvCxnSpPr>
        <p:spPr>
          <a:xfrm rot="5400000" flipH="1">
            <a:off x="7045192"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1B6D2950-43C0-4CEB-B3F0-9CD5DC5CE3E3}"/>
              </a:ext>
            </a:extLst>
          </p:cNvPr>
          <p:cNvCxnSpPr>
            <a:cxnSpLocks/>
          </p:cNvCxnSpPr>
          <p:nvPr/>
        </p:nvCxnSpPr>
        <p:spPr>
          <a:xfrm rot="5400000" flipH="1">
            <a:off x="7384729"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1627DECC-8095-4FE4-B06D-983BCD5C2E28}"/>
              </a:ext>
            </a:extLst>
          </p:cNvPr>
          <p:cNvCxnSpPr>
            <a:cxnSpLocks/>
          </p:cNvCxnSpPr>
          <p:nvPr/>
        </p:nvCxnSpPr>
        <p:spPr>
          <a:xfrm rot="5400000" flipH="1">
            <a:off x="7735217"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2BE43103-4A09-4C7A-AEA2-696288B014AD}"/>
              </a:ext>
            </a:extLst>
          </p:cNvPr>
          <p:cNvCxnSpPr>
            <a:cxnSpLocks/>
          </p:cNvCxnSpPr>
          <p:nvPr/>
        </p:nvCxnSpPr>
        <p:spPr>
          <a:xfrm rot="5400000" flipH="1">
            <a:off x="8091183"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FC8F20B8-7670-482D-B355-62616D643630}"/>
              </a:ext>
            </a:extLst>
          </p:cNvPr>
          <p:cNvCxnSpPr>
            <a:cxnSpLocks/>
          </p:cNvCxnSpPr>
          <p:nvPr/>
        </p:nvCxnSpPr>
        <p:spPr>
          <a:xfrm rot="5400000" flipH="1">
            <a:off x="8433454"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5E353272-6AEE-41B2-9168-2405A795B848}"/>
              </a:ext>
            </a:extLst>
          </p:cNvPr>
          <p:cNvCxnSpPr>
            <a:cxnSpLocks/>
          </p:cNvCxnSpPr>
          <p:nvPr/>
        </p:nvCxnSpPr>
        <p:spPr>
          <a:xfrm rot="5400000" flipH="1">
            <a:off x="8786678" y="5282202"/>
            <a:ext cx="62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feld 54">
            <a:extLst>
              <a:ext uri="{FF2B5EF4-FFF2-40B4-BE49-F238E27FC236}">
                <a16:creationId xmlns:a16="http://schemas.microsoft.com/office/drawing/2014/main" id="{BED039AF-93D1-4290-86FE-37E7AFB471EF}"/>
              </a:ext>
            </a:extLst>
          </p:cNvPr>
          <p:cNvSpPr txBox="1"/>
          <p:nvPr/>
        </p:nvSpPr>
        <p:spPr>
          <a:xfrm>
            <a:off x="750368" y="5021489"/>
            <a:ext cx="310039" cy="318517"/>
          </a:xfrm>
          <a:prstGeom prst="rect">
            <a:avLst/>
          </a:prstGeom>
          <a:noFill/>
        </p:spPr>
        <p:txBody>
          <a:bodyPr wrap="none" rtlCol="0">
            <a:spAutoFit/>
          </a:bodyPr>
          <a:lstStyle/>
          <a:p>
            <a:pPr algn="r"/>
            <a:r>
              <a:rPr lang="de-DE" sz="1200"/>
              <a:t>0</a:t>
            </a:r>
          </a:p>
        </p:txBody>
      </p:sp>
      <p:sp>
        <p:nvSpPr>
          <p:cNvPr id="56" name="Textfeld 55">
            <a:extLst>
              <a:ext uri="{FF2B5EF4-FFF2-40B4-BE49-F238E27FC236}">
                <a16:creationId xmlns:a16="http://schemas.microsoft.com/office/drawing/2014/main" id="{E4B6E4BC-F8EB-4CFD-8F2F-6414764888EC}"/>
              </a:ext>
            </a:extLst>
          </p:cNvPr>
          <p:cNvSpPr txBox="1"/>
          <p:nvPr/>
        </p:nvSpPr>
        <p:spPr>
          <a:xfrm>
            <a:off x="652676" y="4364321"/>
            <a:ext cx="407731" cy="318517"/>
          </a:xfrm>
          <a:prstGeom prst="rect">
            <a:avLst/>
          </a:prstGeom>
          <a:noFill/>
        </p:spPr>
        <p:txBody>
          <a:bodyPr wrap="none" rtlCol="0">
            <a:spAutoFit/>
          </a:bodyPr>
          <a:lstStyle/>
          <a:p>
            <a:pPr algn="r"/>
            <a:r>
              <a:rPr lang="de-DE" sz="1200"/>
              <a:t>20</a:t>
            </a:r>
          </a:p>
        </p:txBody>
      </p:sp>
      <p:sp>
        <p:nvSpPr>
          <p:cNvPr id="57" name="Textfeld 56">
            <a:extLst>
              <a:ext uri="{FF2B5EF4-FFF2-40B4-BE49-F238E27FC236}">
                <a16:creationId xmlns:a16="http://schemas.microsoft.com/office/drawing/2014/main" id="{26BF6291-463E-4775-A02E-2A76E2DB87C0}"/>
              </a:ext>
            </a:extLst>
          </p:cNvPr>
          <p:cNvSpPr txBox="1"/>
          <p:nvPr/>
        </p:nvSpPr>
        <p:spPr>
          <a:xfrm>
            <a:off x="652676" y="3709959"/>
            <a:ext cx="407731" cy="318517"/>
          </a:xfrm>
          <a:prstGeom prst="rect">
            <a:avLst/>
          </a:prstGeom>
          <a:noFill/>
        </p:spPr>
        <p:txBody>
          <a:bodyPr wrap="none" rtlCol="0">
            <a:spAutoFit/>
          </a:bodyPr>
          <a:lstStyle/>
          <a:p>
            <a:pPr algn="r"/>
            <a:r>
              <a:rPr lang="de-DE" sz="1200"/>
              <a:t>40</a:t>
            </a:r>
          </a:p>
        </p:txBody>
      </p:sp>
      <p:sp>
        <p:nvSpPr>
          <p:cNvPr id="58" name="Textfeld 57">
            <a:extLst>
              <a:ext uri="{FF2B5EF4-FFF2-40B4-BE49-F238E27FC236}">
                <a16:creationId xmlns:a16="http://schemas.microsoft.com/office/drawing/2014/main" id="{F86AB50C-D7B8-4D14-81CB-B2418354AF02}"/>
              </a:ext>
            </a:extLst>
          </p:cNvPr>
          <p:cNvSpPr txBox="1"/>
          <p:nvPr/>
        </p:nvSpPr>
        <p:spPr>
          <a:xfrm>
            <a:off x="652676" y="3047256"/>
            <a:ext cx="407731" cy="318517"/>
          </a:xfrm>
          <a:prstGeom prst="rect">
            <a:avLst/>
          </a:prstGeom>
          <a:noFill/>
        </p:spPr>
        <p:txBody>
          <a:bodyPr wrap="none" rtlCol="0">
            <a:spAutoFit/>
          </a:bodyPr>
          <a:lstStyle/>
          <a:p>
            <a:pPr algn="r"/>
            <a:r>
              <a:rPr lang="de-DE" sz="1200"/>
              <a:t>60</a:t>
            </a:r>
          </a:p>
        </p:txBody>
      </p:sp>
      <p:sp>
        <p:nvSpPr>
          <p:cNvPr id="59" name="Textfeld 58">
            <a:extLst>
              <a:ext uri="{FF2B5EF4-FFF2-40B4-BE49-F238E27FC236}">
                <a16:creationId xmlns:a16="http://schemas.microsoft.com/office/drawing/2014/main" id="{95DF401B-FB5A-4B61-B4EA-8879EE3D2E7B}"/>
              </a:ext>
            </a:extLst>
          </p:cNvPr>
          <p:cNvSpPr txBox="1"/>
          <p:nvPr/>
        </p:nvSpPr>
        <p:spPr>
          <a:xfrm>
            <a:off x="652676" y="2394655"/>
            <a:ext cx="407731" cy="318517"/>
          </a:xfrm>
          <a:prstGeom prst="rect">
            <a:avLst/>
          </a:prstGeom>
          <a:noFill/>
        </p:spPr>
        <p:txBody>
          <a:bodyPr wrap="none" rtlCol="0">
            <a:spAutoFit/>
          </a:bodyPr>
          <a:lstStyle/>
          <a:p>
            <a:pPr algn="r"/>
            <a:r>
              <a:rPr lang="de-DE" sz="1200"/>
              <a:t>80</a:t>
            </a:r>
          </a:p>
        </p:txBody>
      </p:sp>
      <p:sp>
        <p:nvSpPr>
          <p:cNvPr id="60" name="Textfeld 59">
            <a:extLst>
              <a:ext uri="{FF2B5EF4-FFF2-40B4-BE49-F238E27FC236}">
                <a16:creationId xmlns:a16="http://schemas.microsoft.com/office/drawing/2014/main" id="{8EEC1375-584A-46EA-98C1-A2597F87E6AB}"/>
              </a:ext>
            </a:extLst>
          </p:cNvPr>
          <p:cNvSpPr txBox="1"/>
          <p:nvPr/>
        </p:nvSpPr>
        <p:spPr>
          <a:xfrm>
            <a:off x="554982" y="1742965"/>
            <a:ext cx="505425" cy="318517"/>
          </a:xfrm>
          <a:prstGeom prst="rect">
            <a:avLst/>
          </a:prstGeom>
          <a:noFill/>
        </p:spPr>
        <p:txBody>
          <a:bodyPr wrap="none" rtlCol="0">
            <a:spAutoFit/>
          </a:bodyPr>
          <a:lstStyle/>
          <a:p>
            <a:pPr algn="r"/>
            <a:r>
              <a:rPr lang="de-DE" sz="1200"/>
              <a:t>100</a:t>
            </a:r>
          </a:p>
        </p:txBody>
      </p:sp>
      <p:sp>
        <p:nvSpPr>
          <p:cNvPr id="61" name="Textfeld 60">
            <a:extLst>
              <a:ext uri="{FF2B5EF4-FFF2-40B4-BE49-F238E27FC236}">
                <a16:creationId xmlns:a16="http://schemas.microsoft.com/office/drawing/2014/main" id="{AC8F6B56-3D89-4DD4-A357-824CDF055F2C}"/>
              </a:ext>
            </a:extLst>
          </p:cNvPr>
          <p:cNvSpPr txBox="1"/>
          <p:nvPr/>
        </p:nvSpPr>
        <p:spPr>
          <a:xfrm rot="16200000">
            <a:off x="-560744" y="3362404"/>
            <a:ext cx="2147777" cy="353908"/>
          </a:xfrm>
          <a:prstGeom prst="rect">
            <a:avLst/>
          </a:prstGeom>
          <a:noFill/>
        </p:spPr>
        <p:txBody>
          <a:bodyPr wrap="none" rtlCol="0">
            <a:spAutoFit/>
          </a:bodyPr>
          <a:lstStyle/>
          <a:p>
            <a:r>
              <a:rPr lang="de-DE" sz="1400" b="1"/>
              <a:t>Overall </a:t>
            </a:r>
            <a:r>
              <a:rPr lang="de-DE" sz="1400" b="1" err="1"/>
              <a:t>Survival</a:t>
            </a:r>
            <a:r>
              <a:rPr lang="de-DE" sz="1400" b="1"/>
              <a:t> (%)</a:t>
            </a:r>
          </a:p>
        </p:txBody>
      </p:sp>
      <p:sp>
        <p:nvSpPr>
          <p:cNvPr id="85" name="Textfeld 84">
            <a:extLst>
              <a:ext uri="{FF2B5EF4-FFF2-40B4-BE49-F238E27FC236}">
                <a16:creationId xmlns:a16="http://schemas.microsoft.com/office/drawing/2014/main" id="{9C3E47F9-7BF2-484E-953A-91C92E44E340}"/>
              </a:ext>
            </a:extLst>
          </p:cNvPr>
          <p:cNvSpPr txBox="1"/>
          <p:nvPr/>
        </p:nvSpPr>
        <p:spPr>
          <a:xfrm>
            <a:off x="4544572" y="5503553"/>
            <a:ext cx="942280" cy="353908"/>
          </a:xfrm>
          <a:prstGeom prst="rect">
            <a:avLst/>
          </a:prstGeom>
          <a:noFill/>
        </p:spPr>
        <p:txBody>
          <a:bodyPr wrap="none" rtlCol="0">
            <a:spAutoFit/>
          </a:bodyPr>
          <a:lstStyle/>
          <a:p>
            <a:pPr algn="ctr"/>
            <a:r>
              <a:rPr lang="de-DE" sz="1400" b="1" err="1"/>
              <a:t>Months</a:t>
            </a:r>
            <a:endParaRPr lang="de-DE" sz="1400" b="1"/>
          </a:p>
        </p:txBody>
      </p:sp>
      <p:sp>
        <p:nvSpPr>
          <p:cNvPr id="86" name="Textfeld 85">
            <a:extLst>
              <a:ext uri="{FF2B5EF4-FFF2-40B4-BE49-F238E27FC236}">
                <a16:creationId xmlns:a16="http://schemas.microsoft.com/office/drawing/2014/main" id="{0BCDDC40-1B6A-4303-98A1-9CD2B38B396F}"/>
              </a:ext>
            </a:extLst>
          </p:cNvPr>
          <p:cNvSpPr txBox="1"/>
          <p:nvPr/>
        </p:nvSpPr>
        <p:spPr>
          <a:xfrm>
            <a:off x="6057329" y="2060196"/>
            <a:ext cx="1347798" cy="300821"/>
          </a:xfrm>
          <a:prstGeom prst="rect">
            <a:avLst/>
          </a:prstGeom>
          <a:noFill/>
        </p:spPr>
        <p:txBody>
          <a:bodyPr wrap="none" rtlCol="0">
            <a:spAutoFit/>
          </a:bodyPr>
          <a:lstStyle/>
          <a:p>
            <a:r>
              <a:rPr lang="de-DE" sz="1100">
                <a:solidFill>
                  <a:schemeClr val="bg2"/>
                </a:solidFill>
              </a:rPr>
              <a:t>Median OS: NR</a:t>
            </a:r>
          </a:p>
        </p:txBody>
      </p:sp>
      <p:sp>
        <p:nvSpPr>
          <p:cNvPr id="87" name="Textfeld 86">
            <a:extLst>
              <a:ext uri="{FF2B5EF4-FFF2-40B4-BE49-F238E27FC236}">
                <a16:creationId xmlns:a16="http://schemas.microsoft.com/office/drawing/2014/main" id="{62973262-793B-4B4F-96BE-6108D3EFDA15}"/>
              </a:ext>
            </a:extLst>
          </p:cNvPr>
          <p:cNvSpPr txBox="1"/>
          <p:nvPr/>
        </p:nvSpPr>
        <p:spPr>
          <a:xfrm>
            <a:off x="5696191" y="2719337"/>
            <a:ext cx="1347798" cy="300821"/>
          </a:xfrm>
          <a:prstGeom prst="rect">
            <a:avLst/>
          </a:prstGeom>
          <a:noFill/>
        </p:spPr>
        <p:txBody>
          <a:bodyPr wrap="none" rtlCol="0">
            <a:spAutoFit/>
          </a:bodyPr>
          <a:lstStyle/>
          <a:p>
            <a:r>
              <a:rPr lang="de-DE" sz="1100">
                <a:solidFill>
                  <a:schemeClr val="accent5">
                    <a:lumMod val="50000"/>
                  </a:schemeClr>
                </a:solidFill>
              </a:rPr>
              <a:t>Median OS: NR</a:t>
            </a:r>
          </a:p>
        </p:txBody>
      </p:sp>
      <p:sp>
        <p:nvSpPr>
          <p:cNvPr id="88" name="Textfeld 87">
            <a:extLst>
              <a:ext uri="{FF2B5EF4-FFF2-40B4-BE49-F238E27FC236}">
                <a16:creationId xmlns:a16="http://schemas.microsoft.com/office/drawing/2014/main" id="{035083B7-84DB-4F69-A606-33395F50AA2B}"/>
              </a:ext>
            </a:extLst>
          </p:cNvPr>
          <p:cNvSpPr txBox="1"/>
          <p:nvPr/>
        </p:nvSpPr>
        <p:spPr>
          <a:xfrm>
            <a:off x="6914824" y="2886286"/>
            <a:ext cx="536759" cy="300821"/>
          </a:xfrm>
          <a:prstGeom prst="rect">
            <a:avLst/>
          </a:prstGeom>
          <a:noFill/>
        </p:spPr>
        <p:txBody>
          <a:bodyPr wrap="none" rtlCol="0">
            <a:spAutoFit/>
          </a:bodyPr>
          <a:lstStyle/>
          <a:p>
            <a:r>
              <a:rPr lang="de-DE" sz="1100">
                <a:solidFill>
                  <a:schemeClr val="accent5">
                    <a:lumMod val="50000"/>
                  </a:schemeClr>
                </a:solidFill>
              </a:rPr>
              <a:t>73%</a:t>
            </a:r>
          </a:p>
        </p:txBody>
      </p:sp>
      <p:sp>
        <p:nvSpPr>
          <p:cNvPr id="89" name="Textfeld 88">
            <a:extLst>
              <a:ext uri="{FF2B5EF4-FFF2-40B4-BE49-F238E27FC236}">
                <a16:creationId xmlns:a16="http://schemas.microsoft.com/office/drawing/2014/main" id="{A0F02D41-E3F2-4942-B007-25A4EB858601}"/>
              </a:ext>
            </a:extLst>
          </p:cNvPr>
          <p:cNvSpPr txBox="1"/>
          <p:nvPr/>
        </p:nvSpPr>
        <p:spPr>
          <a:xfrm>
            <a:off x="7426078" y="2185137"/>
            <a:ext cx="536759" cy="300821"/>
          </a:xfrm>
          <a:prstGeom prst="rect">
            <a:avLst/>
          </a:prstGeom>
          <a:noFill/>
        </p:spPr>
        <p:txBody>
          <a:bodyPr wrap="none" rtlCol="0">
            <a:spAutoFit/>
          </a:bodyPr>
          <a:lstStyle/>
          <a:p>
            <a:r>
              <a:rPr lang="de-DE" sz="1100">
                <a:solidFill>
                  <a:schemeClr val="bg2"/>
                </a:solidFill>
              </a:rPr>
              <a:t>80%</a:t>
            </a:r>
          </a:p>
        </p:txBody>
      </p:sp>
      <p:sp>
        <p:nvSpPr>
          <p:cNvPr id="95" name="Textfeld 94">
            <a:extLst>
              <a:ext uri="{FF2B5EF4-FFF2-40B4-BE49-F238E27FC236}">
                <a16:creationId xmlns:a16="http://schemas.microsoft.com/office/drawing/2014/main" id="{68A34CBF-82B8-4BF1-ADD6-9A1DA5AACFFA}"/>
              </a:ext>
            </a:extLst>
          </p:cNvPr>
          <p:cNvSpPr txBox="1"/>
          <p:nvPr/>
        </p:nvSpPr>
        <p:spPr>
          <a:xfrm>
            <a:off x="1243345" y="4148231"/>
            <a:ext cx="2143536" cy="600164"/>
          </a:xfrm>
          <a:prstGeom prst="rect">
            <a:avLst/>
          </a:prstGeom>
          <a:noFill/>
        </p:spPr>
        <p:txBody>
          <a:bodyPr wrap="none" lIns="91440" tIns="45720" rIns="91440" bIns="45720" rtlCol="0" anchor="t">
            <a:spAutoFit/>
          </a:bodyPr>
          <a:lstStyle/>
          <a:p>
            <a:r>
              <a:rPr lang="de-DE" sz="1100" err="1"/>
              <a:t>Acalabrutinib:IdR</a:t>
            </a:r>
            <a:r>
              <a:rPr lang="de-DE" sz="1100"/>
              <a:t>/BR</a:t>
            </a:r>
          </a:p>
          <a:p>
            <a:r>
              <a:rPr lang="de-DE" sz="1100" err="1"/>
              <a:t>HR</a:t>
            </a:r>
            <a:r>
              <a:rPr lang="de-DE" sz="1100" baseline="30000" err="1"/>
              <a:t>a</a:t>
            </a:r>
            <a:r>
              <a:rPr lang="de-DE" sz="1100"/>
              <a:t> (95% CI): 0.69 (0.43, 1.10)</a:t>
            </a:r>
            <a:endParaRPr lang="de-DE" sz="1100">
              <a:cs typeface="Arial"/>
            </a:endParaRPr>
          </a:p>
          <a:p>
            <a:r>
              <a:rPr lang="de-DE" sz="1100" i="1"/>
              <a:t>P=</a:t>
            </a:r>
            <a:r>
              <a:rPr lang="de-DE" sz="1100"/>
              <a:t>0.1184</a:t>
            </a:r>
            <a:r>
              <a:rPr lang="de-DE" sz="1100" baseline="30000"/>
              <a:t>b</a:t>
            </a:r>
            <a:endParaRPr lang="de-DE" sz="1100" baseline="30000">
              <a:cs typeface="Arial"/>
            </a:endParaRPr>
          </a:p>
        </p:txBody>
      </p:sp>
      <p:sp>
        <p:nvSpPr>
          <p:cNvPr id="96" name="Textfeld 95">
            <a:extLst>
              <a:ext uri="{FF2B5EF4-FFF2-40B4-BE49-F238E27FC236}">
                <a16:creationId xmlns:a16="http://schemas.microsoft.com/office/drawing/2014/main" id="{2BEC1A2C-8DB1-47CD-9EF1-3844BD41D8C5}"/>
              </a:ext>
            </a:extLst>
          </p:cNvPr>
          <p:cNvSpPr txBox="1"/>
          <p:nvPr/>
        </p:nvSpPr>
        <p:spPr>
          <a:xfrm>
            <a:off x="1600707" y="4685857"/>
            <a:ext cx="1196651" cy="300821"/>
          </a:xfrm>
          <a:prstGeom prst="rect">
            <a:avLst/>
          </a:prstGeom>
          <a:noFill/>
        </p:spPr>
        <p:txBody>
          <a:bodyPr wrap="none" rtlCol="0">
            <a:spAutoFit/>
          </a:bodyPr>
          <a:lstStyle/>
          <a:p>
            <a:r>
              <a:rPr lang="de-DE" sz="1100" err="1"/>
              <a:t>Acalabrutinib</a:t>
            </a:r>
            <a:endParaRPr lang="de-DE" sz="1100" baseline="30000"/>
          </a:p>
        </p:txBody>
      </p:sp>
      <p:sp>
        <p:nvSpPr>
          <p:cNvPr id="97" name="Textfeld 96">
            <a:extLst>
              <a:ext uri="{FF2B5EF4-FFF2-40B4-BE49-F238E27FC236}">
                <a16:creationId xmlns:a16="http://schemas.microsoft.com/office/drawing/2014/main" id="{3FB98E42-660B-47E2-B383-15E9ACF17D3D}"/>
              </a:ext>
            </a:extLst>
          </p:cNvPr>
          <p:cNvSpPr txBox="1"/>
          <p:nvPr/>
        </p:nvSpPr>
        <p:spPr>
          <a:xfrm>
            <a:off x="1600114" y="4877050"/>
            <a:ext cx="735833" cy="300821"/>
          </a:xfrm>
          <a:prstGeom prst="rect">
            <a:avLst/>
          </a:prstGeom>
          <a:noFill/>
        </p:spPr>
        <p:txBody>
          <a:bodyPr wrap="none" rtlCol="0">
            <a:spAutoFit/>
          </a:bodyPr>
          <a:lstStyle/>
          <a:p>
            <a:r>
              <a:rPr lang="de-DE" sz="1100" err="1"/>
              <a:t>IdR</a:t>
            </a:r>
            <a:r>
              <a:rPr lang="de-DE" sz="1100"/>
              <a:t>/BR</a:t>
            </a:r>
            <a:endParaRPr lang="de-DE" sz="1100" baseline="30000"/>
          </a:p>
        </p:txBody>
      </p:sp>
      <p:cxnSp>
        <p:nvCxnSpPr>
          <p:cNvPr id="99" name="Gerader Verbinder 98">
            <a:extLst>
              <a:ext uri="{FF2B5EF4-FFF2-40B4-BE49-F238E27FC236}">
                <a16:creationId xmlns:a16="http://schemas.microsoft.com/office/drawing/2014/main" id="{7994E8CA-DA94-4D57-A95F-439BE540AB2E}"/>
              </a:ext>
            </a:extLst>
          </p:cNvPr>
          <p:cNvCxnSpPr/>
          <p:nvPr/>
        </p:nvCxnSpPr>
        <p:spPr>
          <a:xfrm>
            <a:off x="1323664" y="4901984"/>
            <a:ext cx="34937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0" name="Gerader Verbinder 99">
            <a:extLst>
              <a:ext uri="{FF2B5EF4-FFF2-40B4-BE49-F238E27FC236}">
                <a16:creationId xmlns:a16="http://schemas.microsoft.com/office/drawing/2014/main" id="{E466910A-1EA8-49A0-9A4E-A457D5F7AB6C}"/>
              </a:ext>
            </a:extLst>
          </p:cNvPr>
          <p:cNvCxnSpPr/>
          <p:nvPr/>
        </p:nvCxnSpPr>
        <p:spPr>
          <a:xfrm>
            <a:off x="1323664" y="5021489"/>
            <a:ext cx="349374"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619248B4-CEC1-4025-A0D4-8ED2B57281C0}"/>
              </a:ext>
            </a:extLst>
          </p:cNvPr>
          <p:cNvCxnSpPr>
            <a:cxnSpLocks/>
          </p:cNvCxnSpPr>
          <p:nvPr/>
        </p:nvCxnSpPr>
        <p:spPr>
          <a:xfrm flipV="1">
            <a:off x="7415776" y="1819347"/>
            <a:ext cx="0" cy="343180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0" name="Textfeld 89">
            <a:extLst>
              <a:ext uri="{FF2B5EF4-FFF2-40B4-BE49-F238E27FC236}">
                <a16:creationId xmlns:a16="http://schemas.microsoft.com/office/drawing/2014/main" id="{92A4371A-4495-0949-B478-4D7A93D20920}"/>
              </a:ext>
            </a:extLst>
          </p:cNvPr>
          <p:cNvSpPr txBox="1"/>
          <p:nvPr/>
        </p:nvSpPr>
        <p:spPr>
          <a:xfrm>
            <a:off x="1033155" y="5265326"/>
            <a:ext cx="310039" cy="318517"/>
          </a:xfrm>
          <a:prstGeom prst="rect">
            <a:avLst/>
          </a:prstGeom>
          <a:noFill/>
        </p:spPr>
        <p:txBody>
          <a:bodyPr wrap="none" rtlCol="0">
            <a:spAutoFit/>
          </a:bodyPr>
          <a:lstStyle/>
          <a:p>
            <a:pPr algn="ctr"/>
            <a:r>
              <a:rPr lang="de-DE" sz="1200"/>
              <a:t>0</a:t>
            </a:r>
          </a:p>
        </p:txBody>
      </p:sp>
      <p:sp>
        <p:nvSpPr>
          <p:cNvPr id="93" name="Textfeld 92">
            <a:extLst>
              <a:ext uri="{FF2B5EF4-FFF2-40B4-BE49-F238E27FC236}">
                <a16:creationId xmlns:a16="http://schemas.microsoft.com/office/drawing/2014/main" id="{75F3D865-4096-A444-95C4-3E5D42288CCB}"/>
              </a:ext>
            </a:extLst>
          </p:cNvPr>
          <p:cNvSpPr txBox="1"/>
          <p:nvPr/>
        </p:nvSpPr>
        <p:spPr>
          <a:xfrm>
            <a:off x="1380199" y="5263535"/>
            <a:ext cx="310039" cy="318517"/>
          </a:xfrm>
          <a:prstGeom prst="rect">
            <a:avLst/>
          </a:prstGeom>
          <a:noFill/>
        </p:spPr>
        <p:txBody>
          <a:bodyPr wrap="none" rtlCol="0">
            <a:spAutoFit/>
          </a:bodyPr>
          <a:lstStyle/>
          <a:p>
            <a:pPr algn="ctr"/>
            <a:r>
              <a:rPr lang="de-DE" sz="1200"/>
              <a:t>2</a:t>
            </a:r>
          </a:p>
        </p:txBody>
      </p:sp>
      <p:sp>
        <p:nvSpPr>
          <p:cNvPr id="94" name="Textfeld 93">
            <a:extLst>
              <a:ext uri="{FF2B5EF4-FFF2-40B4-BE49-F238E27FC236}">
                <a16:creationId xmlns:a16="http://schemas.microsoft.com/office/drawing/2014/main" id="{9DFFB601-ABC5-9745-A095-8EE109CD2223}"/>
              </a:ext>
            </a:extLst>
          </p:cNvPr>
          <p:cNvSpPr txBox="1"/>
          <p:nvPr/>
        </p:nvSpPr>
        <p:spPr>
          <a:xfrm>
            <a:off x="1727137" y="5263535"/>
            <a:ext cx="310039" cy="318517"/>
          </a:xfrm>
          <a:prstGeom prst="rect">
            <a:avLst/>
          </a:prstGeom>
          <a:noFill/>
        </p:spPr>
        <p:txBody>
          <a:bodyPr wrap="none" rtlCol="0">
            <a:spAutoFit/>
          </a:bodyPr>
          <a:lstStyle/>
          <a:p>
            <a:pPr algn="ctr"/>
            <a:r>
              <a:rPr lang="de-DE" sz="1200"/>
              <a:t>4</a:t>
            </a:r>
          </a:p>
        </p:txBody>
      </p:sp>
      <p:sp>
        <p:nvSpPr>
          <p:cNvPr id="98" name="Textfeld 97">
            <a:extLst>
              <a:ext uri="{FF2B5EF4-FFF2-40B4-BE49-F238E27FC236}">
                <a16:creationId xmlns:a16="http://schemas.microsoft.com/office/drawing/2014/main" id="{E9654251-A743-3F4D-A150-BE473476AF59}"/>
              </a:ext>
            </a:extLst>
          </p:cNvPr>
          <p:cNvSpPr txBox="1"/>
          <p:nvPr/>
        </p:nvSpPr>
        <p:spPr>
          <a:xfrm>
            <a:off x="2074301" y="5263535"/>
            <a:ext cx="310039" cy="318517"/>
          </a:xfrm>
          <a:prstGeom prst="rect">
            <a:avLst/>
          </a:prstGeom>
          <a:noFill/>
        </p:spPr>
        <p:txBody>
          <a:bodyPr wrap="none" rtlCol="0">
            <a:spAutoFit/>
          </a:bodyPr>
          <a:lstStyle/>
          <a:p>
            <a:pPr algn="ctr"/>
            <a:r>
              <a:rPr lang="de-DE" sz="1200"/>
              <a:t>6</a:t>
            </a:r>
          </a:p>
        </p:txBody>
      </p:sp>
      <p:sp>
        <p:nvSpPr>
          <p:cNvPr id="101" name="Textfeld 100">
            <a:extLst>
              <a:ext uri="{FF2B5EF4-FFF2-40B4-BE49-F238E27FC236}">
                <a16:creationId xmlns:a16="http://schemas.microsoft.com/office/drawing/2014/main" id="{445EA67A-F0E2-7C4D-A669-1513EDDA42C0}"/>
              </a:ext>
            </a:extLst>
          </p:cNvPr>
          <p:cNvSpPr txBox="1"/>
          <p:nvPr/>
        </p:nvSpPr>
        <p:spPr>
          <a:xfrm>
            <a:off x="2424786" y="5265760"/>
            <a:ext cx="310039" cy="318517"/>
          </a:xfrm>
          <a:prstGeom prst="rect">
            <a:avLst/>
          </a:prstGeom>
          <a:noFill/>
        </p:spPr>
        <p:txBody>
          <a:bodyPr wrap="none" rtlCol="0">
            <a:spAutoFit/>
          </a:bodyPr>
          <a:lstStyle/>
          <a:p>
            <a:pPr algn="ctr"/>
            <a:r>
              <a:rPr lang="de-DE" sz="1200"/>
              <a:t>8</a:t>
            </a:r>
          </a:p>
        </p:txBody>
      </p:sp>
      <p:sp>
        <p:nvSpPr>
          <p:cNvPr id="102" name="Textfeld 101">
            <a:extLst>
              <a:ext uri="{FF2B5EF4-FFF2-40B4-BE49-F238E27FC236}">
                <a16:creationId xmlns:a16="http://schemas.microsoft.com/office/drawing/2014/main" id="{F1AF4E4A-5CFB-4D4C-AF57-523092DC8047}"/>
              </a:ext>
            </a:extLst>
          </p:cNvPr>
          <p:cNvSpPr txBox="1"/>
          <p:nvPr/>
        </p:nvSpPr>
        <p:spPr>
          <a:xfrm>
            <a:off x="2719684" y="5264851"/>
            <a:ext cx="407732" cy="318517"/>
          </a:xfrm>
          <a:prstGeom prst="rect">
            <a:avLst/>
          </a:prstGeom>
          <a:noFill/>
        </p:spPr>
        <p:txBody>
          <a:bodyPr wrap="none" rtlCol="0">
            <a:spAutoFit/>
          </a:bodyPr>
          <a:lstStyle/>
          <a:p>
            <a:pPr algn="ctr"/>
            <a:r>
              <a:rPr lang="de-DE" sz="1200"/>
              <a:t>10</a:t>
            </a:r>
          </a:p>
        </p:txBody>
      </p:sp>
      <p:sp>
        <p:nvSpPr>
          <p:cNvPr id="104" name="Textfeld 103">
            <a:extLst>
              <a:ext uri="{FF2B5EF4-FFF2-40B4-BE49-F238E27FC236}">
                <a16:creationId xmlns:a16="http://schemas.microsoft.com/office/drawing/2014/main" id="{03FF9AAC-DB73-C34C-B08E-CF6A0AACBF22}"/>
              </a:ext>
            </a:extLst>
          </p:cNvPr>
          <p:cNvSpPr txBox="1"/>
          <p:nvPr/>
        </p:nvSpPr>
        <p:spPr>
          <a:xfrm>
            <a:off x="3057754" y="5264043"/>
            <a:ext cx="407732" cy="318517"/>
          </a:xfrm>
          <a:prstGeom prst="rect">
            <a:avLst/>
          </a:prstGeom>
          <a:noFill/>
        </p:spPr>
        <p:txBody>
          <a:bodyPr wrap="none" rtlCol="0">
            <a:spAutoFit/>
          </a:bodyPr>
          <a:lstStyle/>
          <a:p>
            <a:pPr algn="ctr"/>
            <a:r>
              <a:rPr lang="de-DE" sz="1200"/>
              <a:t>12</a:t>
            </a:r>
          </a:p>
        </p:txBody>
      </p:sp>
      <p:sp>
        <p:nvSpPr>
          <p:cNvPr id="106" name="Textfeld 105">
            <a:extLst>
              <a:ext uri="{FF2B5EF4-FFF2-40B4-BE49-F238E27FC236}">
                <a16:creationId xmlns:a16="http://schemas.microsoft.com/office/drawing/2014/main" id="{10830FAA-051C-104C-8807-2389CB04C988}"/>
              </a:ext>
            </a:extLst>
          </p:cNvPr>
          <p:cNvSpPr txBox="1"/>
          <p:nvPr/>
        </p:nvSpPr>
        <p:spPr>
          <a:xfrm>
            <a:off x="3402762" y="5264959"/>
            <a:ext cx="407732" cy="318517"/>
          </a:xfrm>
          <a:prstGeom prst="rect">
            <a:avLst/>
          </a:prstGeom>
          <a:noFill/>
        </p:spPr>
        <p:txBody>
          <a:bodyPr wrap="none" rtlCol="0">
            <a:spAutoFit/>
          </a:bodyPr>
          <a:lstStyle/>
          <a:p>
            <a:pPr algn="ctr"/>
            <a:r>
              <a:rPr lang="de-DE" sz="1200"/>
              <a:t>14</a:t>
            </a:r>
          </a:p>
        </p:txBody>
      </p:sp>
      <p:sp>
        <p:nvSpPr>
          <p:cNvPr id="107" name="Textfeld 106">
            <a:extLst>
              <a:ext uri="{FF2B5EF4-FFF2-40B4-BE49-F238E27FC236}">
                <a16:creationId xmlns:a16="http://schemas.microsoft.com/office/drawing/2014/main" id="{1868FDED-A3D6-9345-A0F0-ADFC08209246}"/>
              </a:ext>
            </a:extLst>
          </p:cNvPr>
          <p:cNvSpPr txBox="1"/>
          <p:nvPr/>
        </p:nvSpPr>
        <p:spPr>
          <a:xfrm>
            <a:off x="3755988" y="5264959"/>
            <a:ext cx="407732" cy="318517"/>
          </a:xfrm>
          <a:prstGeom prst="rect">
            <a:avLst/>
          </a:prstGeom>
          <a:noFill/>
        </p:spPr>
        <p:txBody>
          <a:bodyPr wrap="none" rtlCol="0">
            <a:spAutoFit/>
          </a:bodyPr>
          <a:lstStyle/>
          <a:p>
            <a:pPr algn="ctr"/>
            <a:r>
              <a:rPr lang="de-DE" sz="1200"/>
              <a:t>16</a:t>
            </a:r>
          </a:p>
        </p:txBody>
      </p:sp>
      <p:sp>
        <p:nvSpPr>
          <p:cNvPr id="108" name="Textfeld 107">
            <a:extLst>
              <a:ext uri="{FF2B5EF4-FFF2-40B4-BE49-F238E27FC236}">
                <a16:creationId xmlns:a16="http://schemas.microsoft.com/office/drawing/2014/main" id="{A18E842F-7937-AD4C-B2ED-4F865BCA0D1C}"/>
              </a:ext>
            </a:extLst>
          </p:cNvPr>
          <p:cNvSpPr txBox="1"/>
          <p:nvPr/>
        </p:nvSpPr>
        <p:spPr>
          <a:xfrm>
            <a:off x="4103184" y="5264043"/>
            <a:ext cx="407732" cy="318517"/>
          </a:xfrm>
          <a:prstGeom prst="rect">
            <a:avLst/>
          </a:prstGeom>
          <a:noFill/>
        </p:spPr>
        <p:txBody>
          <a:bodyPr wrap="none" rtlCol="0">
            <a:spAutoFit/>
          </a:bodyPr>
          <a:lstStyle/>
          <a:p>
            <a:pPr algn="ctr"/>
            <a:r>
              <a:rPr lang="de-DE" sz="1200"/>
              <a:t>18</a:t>
            </a:r>
          </a:p>
        </p:txBody>
      </p:sp>
      <p:sp>
        <p:nvSpPr>
          <p:cNvPr id="109" name="Textfeld 108">
            <a:extLst>
              <a:ext uri="{FF2B5EF4-FFF2-40B4-BE49-F238E27FC236}">
                <a16:creationId xmlns:a16="http://schemas.microsoft.com/office/drawing/2014/main" id="{6DF5744F-3529-1042-9CD2-488B6B317C65}"/>
              </a:ext>
            </a:extLst>
          </p:cNvPr>
          <p:cNvSpPr txBox="1"/>
          <p:nvPr/>
        </p:nvSpPr>
        <p:spPr>
          <a:xfrm>
            <a:off x="4450931" y="5264959"/>
            <a:ext cx="407732" cy="318517"/>
          </a:xfrm>
          <a:prstGeom prst="rect">
            <a:avLst/>
          </a:prstGeom>
          <a:noFill/>
        </p:spPr>
        <p:txBody>
          <a:bodyPr wrap="none" rtlCol="0">
            <a:spAutoFit/>
          </a:bodyPr>
          <a:lstStyle/>
          <a:p>
            <a:pPr algn="ctr"/>
            <a:r>
              <a:rPr lang="de-DE" sz="1200"/>
              <a:t>20</a:t>
            </a:r>
          </a:p>
        </p:txBody>
      </p:sp>
      <p:sp>
        <p:nvSpPr>
          <p:cNvPr id="110" name="Textfeld 109">
            <a:extLst>
              <a:ext uri="{FF2B5EF4-FFF2-40B4-BE49-F238E27FC236}">
                <a16:creationId xmlns:a16="http://schemas.microsoft.com/office/drawing/2014/main" id="{E3873734-7D34-6545-A63D-8A6A620B59CA}"/>
              </a:ext>
            </a:extLst>
          </p:cNvPr>
          <p:cNvSpPr txBox="1"/>
          <p:nvPr/>
        </p:nvSpPr>
        <p:spPr>
          <a:xfrm>
            <a:off x="4788614" y="5264958"/>
            <a:ext cx="407732" cy="318517"/>
          </a:xfrm>
          <a:prstGeom prst="rect">
            <a:avLst/>
          </a:prstGeom>
          <a:noFill/>
        </p:spPr>
        <p:txBody>
          <a:bodyPr wrap="none" rtlCol="0">
            <a:spAutoFit/>
          </a:bodyPr>
          <a:lstStyle/>
          <a:p>
            <a:pPr algn="ctr"/>
            <a:r>
              <a:rPr lang="de-DE" sz="1200"/>
              <a:t>22</a:t>
            </a:r>
          </a:p>
        </p:txBody>
      </p:sp>
      <p:sp>
        <p:nvSpPr>
          <p:cNvPr id="111" name="Textfeld 110">
            <a:extLst>
              <a:ext uri="{FF2B5EF4-FFF2-40B4-BE49-F238E27FC236}">
                <a16:creationId xmlns:a16="http://schemas.microsoft.com/office/drawing/2014/main" id="{1ADF3819-E5C6-724C-9474-201B4E81C34B}"/>
              </a:ext>
            </a:extLst>
          </p:cNvPr>
          <p:cNvSpPr txBox="1"/>
          <p:nvPr/>
        </p:nvSpPr>
        <p:spPr>
          <a:xfrm>
            <a:off x="5139099" y="5264312"/>
            <a:ext cx="407732" cy="318517"/>
          </a:xfrm>
          <a:prstGeom prst="rect">
            <a:avLst/>
          </a:prstGeom>
          <a:noFill/>
        </p:spPr>
        <p:txBody>
          <a:bodyPr wrap="none" rtlCol="0">
            <a:spAutoFit/>
          </a:bodyPr>
          <a:lstStyle/>
          <a:p>
            <a:pPr algn="ctr"/>
            <a:r>
              <a:rPr lang="de-DE" sz="1200"/>
              <a:t>24</a:t>
            </a:r>
          </a:p>
        </p:txBody>
      </p:sp>
      <p:sp>
        <p:nvSpPr>
          <p:cNvPr id="112" name="Textfeld 111">
            <a:extLst>
              <a:ext uri="{FF2B5EF4-FFF2-40B4-BE49-F238E27FC236}">
                <a16:creationId xmlns:a16="http://schemas.microsoft.com/office/drawing/2014/main" id="{9DF66666-F864-2A49-BDB7-E772E31D0606}"/>
              </a:ext>
            </a:extLst>
          </p:cNvPr>
          <p:cNvSpPr txBox="1"/>
          <p:nvPr/>
        </p:nvSpPr>
        <p:spPr>
          <a:xfrm>
            <a:off x="5492325" y="5264958"/>
            <a:ext cx="407732" cy="318517"/>
          </a:xfrm>
          <a:prstGeom prst="rect">
            <a:avLst/>
          </a:prstGeom>
          <a:noFill/>
        </p:spPr>
        <p:txBody>
          <a:bodyPr wrap="none" rtlCol="0">
            <a:spAutoFit/>
          </a:bodyPr>
          <a:lstStyle/>
          <a:p>
            <a:pPr algn="ctr"/>
            <a:r>
              <a:rPr lang="de-DE" sz="1200"/>
              <a:t>26</a:t>
            </a:r>
          </a:p>
        </p:txBody>
      </p:sp>
      <p:sp>
        <p:nvSpPr>
          <p:cNvPr id="113" name="Textfeld 112">
            <a:extLst>
              <a:ext uri="{FF2B5EF4-FFF2-40B4-BE49-F238E27FC236}">
                <a16:creationId xmlns:a16="http://schemas.microsoft.com/office/drawing/2014/main" id="{922AABB0-3D79-084F-BC72-9483A487D818}"/>
              </a:ext>
            </a:extLst>
          </p:cNvPr>
          <p:cNvSpPr txBox="1"/>
          <p:nvPr/>
        </p:nvSpPr>
        <p:spPr>
          <a:xfrm>
            <a:off x="5838590" y="5264043"/>
            <a:ext cx="407732" cy="318517"/>
          </a:xfrm>
          <a:prstGeom prst="rect">
            <a:avLst/>
          </a:prstGeom>
          <a:noFill/>
        </p:spPr>
        <p:txBody>
          <a:bodyPr wrap="none" rtlCol="0">
            <a:spAutoFit/>
          </a:bodyPr>
          <a:lstStyle/>
          <a:p>
            <a:pPr algn="ctr"/>
            <a:r>
              <a:rPr lang="de-DE" sz="1200"/>
              <a:t>28</a:t>
            </a:r>
          </a:p>
        </p:txBody>
      </p:sp>
      <p:sp>
        <p:nvSpPr>
          <p:cNvPr id="114" name="Textfeld 113">
            <a:extLst>
              <a:ext uri="{FF2B5EF4-FFF2-40B4-BE49-F238E27FC236}">
                <a16:creationId xmlns:a16="http://schemas.microsoft.com/office/drawing/2014/main" id="{59658A5C-1E57-ED4C-928A-022E064BAE62}"/>
              </a:ext>
            </a:extLst>
          </p:cNvPr>
          <p:cNvSpPr txBox="1"/>
          <p:nvPr/>
        </p:nvSpPr>
        <p:spPr>
          <a:xfrm>
            <a:off x="6188316" y="5264043"/>
            <a:ext cx="407732" cy="318517"/>
          </a:xfrm>
          <a:prstGeom prst="rect">
            <a:avLst/>
          </a:prstGeom>
          <a:noFill/>
        </p:spPr>
        <p:txBody>
          <a:bodyPr wrap="none" rtlCol="0">
            <a:spAutoFit/>
          </a:bodyPr>
          <a:lstStyle/>
          <a:p>
            <a:pPr algn="ctr"/>
            <a:r>
              <a:rPr lang="de-DE" sz="1200"/>
              <a:t>30</a:t>
            </a:r>
          </a:p>
        </p:txBody>
      </p:sp>
      <p:sp>
        <p:nvSpPr>
          <p:cNvPr id="115" name="Textfeld 114">
            <a:extLst>
              <a:ext uri="{FF2B5EF4-FFF2-40B4-BE49-F238E27FC236}">
                <a16:creationId xmlns:a16="http://schemas.microsoft.com/office/drawing/2014/main" id="{2FBC1A0B-3C16-F84E-9029-0627B14B18BB}"/>
              </a:ext>
            </a:extLst>
          </p:cNvPr>
          <p:cNvSpPr txBox="1"/>
          <p:nvPr/>
        </p:nvSpPr>
        <p:spPr>
          <a:xfrm>
            <a:off x="6527771" y="5264958"/>
            <a:ext cx="407732" cy="318517"/>
          </a:xfrm>
          <a:prstGeom prst="rect">
            <a:avLst/>
          </a:prstGeom>
          <a:noFill/>
        </p:spPr>
        <p:txBody>
          <a:bodyPr wrap="none" rtlCol="0">
            <a:spAutoFit/>
          </a:bodyPr>
          <a:lstStyle/>
          <a:p>
            <a:pPr algn="ctr"/>
            <a:r>
              <a:rPr lang="de-DE" sz="1200"/>
              <a:t>32</a:t>
            </a:r>
          </a:p>
        </p:txBody>
      </p:sp>
      <p:sp>
        <p:nvSpPr>
          <p:cNvPr id="116" name="Textfeld 115">
            <a:extLst>
              <a:ext uri="{FF2B5EF4-FFF2-40B4-BE49-F238E27FC236}">
                <a16:creationId xmlns:a16="http://schemas.microsoft.com/office/drawing/2014/main" id="{FE1AC716-101C-9847-A36E-FCF393355D71}"/>
              </a:ext>
            </a:extLst>
          </p:cNvPr>
          <p:cNvSpPr txBox="1"/>
          <p:nvPr/>
        </p:nvSpPr>
        <p:spPr>
          <a:xfrm>
            <a:off x="6872779" y="5264959"/>
            <a:ext cx="407732" cy="318517"/>
          </a:xfrm>
          <a:prstGeom prst="rect">
            <a:avLst/>
          </a:prstGeom>
          <a:noFill/>
        </p:spPr>
        <p:txBody>
          <a:bodyPr wrap="none" rtlCol="0">
            <a:spAutoFit/>
          </a:bodyPr>
          <a:lstStyle/>
          <a:p>
            <a:pPr algn="ctr"/>
            <a:r>
              <a:rPr lang="de-DE" sz="1200"/>
              <a:t>34</a:t>
            </a:r>
          </a:p>
        </p:txBody>
      </p:sp>
      <p:sp>
        <p:nvSpPr>
          <p:cNvPr id="117" name="Textfeld 116">
            <a:extLst>
              <a:ext uri="{FF2B5EF4-FFF2-40B4-BE49-F238E27FC236}">
                <a16:creationId xmlns:a16="http://schemas.microsoft.com/office/drawing/2014/main" id="{1A4A78E3-0F9F-574A-B0BB-7EDC0DA50CEC}"/>
              </a:ext>
            </a:extLst>
          </p:cNvPr>
          <p:cNvSpPr txBox="1"/>
          <p:nvPr/>
        </p:nvSpPr>
        <p:spPr>
          <a:xfrm>
            <a:off x="7211996" y="5267875"/>
            <a:ext cx="407732" cy="318517"/>
          </a:xfrm>
          <a:prstGeom prst="rect">
            <a:avLst/>
          </a:prstGeom>
          <a:noFill/>
        </p:spPr>
        <p:txBody>
          <a:bodyPr wrap="none" rtlCol="0">
            <a:spAutoFit/>
          </a:bodyPr>
          <a:lstStyle/>
          <a:p>
            <a:pPr algn="ctr"/>
            <a:r>
              <a:rPr lang="de-DE" sz="1200"/>
              <a:t>36</a:t>
            </a:r>
          </a:p>
        </p:txBody>
      </p:sp>
      <p:sp>
        <p:nvSpPr>
          <p:cNvPr id="118" name="Textfeld 117">
            <a:extLst>
              <a:ext uri="{FF2B5EF4-FFF2-40B4-BE49-F238E27FC236}">
                <a16:creationId xmlns:a16="http://schemas.microsoft.com/office/drawing/2014/main" id="{22729B8D-9ED5-DD44-80BA-D5097AEB2CCF}"/>
              </a:ext>
            </a:extLst>
          </p:cNvPr>
          <p:cNvSpPr txBox="1"/>
          <p:nvPr/>
        </p:nvSpPr>
        <p:spPr>
          <a:xfrm>
            <a:off x="7562479" y="5266781"/>
            <a:ext cx="407732" cy="318517"/>
          </a:xfrm>
          <a:prstGeom prst="rect">
            <a:avLst/>
          </a:prstGeom>
          <a:noFill/>
        </p:spPr>
        <p:txBody>
          <a:bodyPr wrap="none" rtlCol="0">
            <a:spAutoFit/>
          </a:bodyPr>
          <a:lstStyle/>
          <a:p>
            <a:pPr algn="ctr"/>
            <a:r>
              <a:rPr lang="de-DE" sz="1200"/>
              <a:t>38</a:t>
            </a:r>
          </a:p>
        </p:txBody>
      </p:sp>
      <p:sp>
        <p:nvSpPr>
          <p:cNvPr id="119" name="Textfeld 118">
            <a:extLst>
              <a:ext uri="{FF2B5EF4-FFF2-40B4-BE49-F238E27FC236}">
                <a16:creationId xmlns:a16="http://schemas.microsoft.com/office/drawing/2014/main" id="{1058DD92-DEE1-8348-8866-B7E18D6C1A33}"/>
              </a:ext>
            </a:extLst>
          </p:cNvPr>
          <p:cNvSpPr txBox="1"/>
          <p:nvPr/>
        </p:nvSpPr>
        <p:spPr>
          <a:xfrm>
            <a:off x="7918445" y="5264960"/>
            <a:ext cx="407732" cy="318517"/>
          </a:xfrm>
          <a:prstGeom prst="rect">
            <a:avLst/>
          </a:prstGeom>
          <a:noFill/>
        </p:spPr>
        <p:txBody>
          <a:bodyPr wrap="none" rtlCol="0">
            <a:spAutoFit/>
          </a:bodyPr>
          <a:lstStyle/>
          <a:p>
            <a:pPr algn="ctr"/>
            <a:r>
              <a:rPr lang="de-DE" sz="1200"/>
              <a:t>40</a:t>
            </a:r>
          </a:p>
        </p:txBody>
      </p:sp>
      <p:sp>
        <p:nvSpPr>
          <p:cNvPr id="120" name="Textfeld 119">
            <a:extLst>
              <a:ext uri="{FF2B5EF4-FFF2-40B4-BE49-F238E27FC236}">
                <a16:creationId xmlns:a16="http://schemas.microsoft.com/office/drawing/2014/main" id="{EBCFB2EC-EF53-D540-AF7A-875696517B15}"/>
              </a:ext>
            </a:extLst>
          </p:cNvPr>
          <p:cNvSpPr txBox="1"/>
          <p:nvPr/>
        </p:nvSpPr>
        <p:spPr>
          <a:xfrm>
            <a:off x="8261044" y="5265936"/>
            <a:ext cx="407732" cy="318517"/>
          </a:xfrm>
          <a:prstGeom prst="rect">
            <a:avLst/>
          </a:prstGeom>
          <a:noFill/>
        </p:spPr>
        <p:txBody>
          <a:bodyPr wrap="none" rtlCol="0">
            <a:spAutoFit/>
          </a:bodyPr>
          <a:lstStyle/>
          <a:p>
            <a:pPr algn="ctr"/>
            <a:r>
              <a:rPr lang="de-DE" sz="1200"/>
              <a:t>42</a:t>
            </a:r>
          </a:p>
        </p:txBody>
      </p:sp>
      <p:sp>
        <p:nvSpPr>
          <p:cNvPr id="121" name="Textfeld 120">
            <a:extLst>
              <a:ext uri="{FF2B5EF4-FFF2-40B4-BE49-F238E27FC236}">
                <a16:creationId xmlns:a16="http://schemas.microsoft.com/office/drawing/2014/main" id="{2EE8F75B-D53B-CA4B-A61E-2A70249149C3}"/>
              </a:ext>
            </a:extLst>
          </p:cNvPr>
          <p:cNvSpPr txBox="1"/>
          <p:nvPr/>
        </p:nvSpPr>
        <p:spPr>
          <a:xfrm>
            <a:off x="8614349" y="5264959"/>
            <a:ext cx="407732" cy="318517"/>
          </a:xfrm>
          <a:prstGeom prst="rect">
            <a:avLst/>
          </a:prstGeom>
          <a:noFill/>
        </p:spPr>
        <p:txBody>
          <a:bodyPr wrap="none" rtlCol="0">
            <a:spAutoFit/>
          </a:bodyPr>
          <a:lstStyle/>
          <a:p>
            <a:pPr algn="ctr"/>
            <a:r>
              <a:rPr lang="de-DE" sz="1200"/>
              <a:t>44</a:t>
            </a:r>
          </a:p>
        </p:txBody>
      </p:sp>
      <p:sp>
        <p:nvSpPr>
          <p:cNvPr id="122" name="Rechteck 3">
            <a:extLst>
              <a:ext uri="{FF2B5EF4-FFF2-40B4-BE49-F238E27FC236}">
                <a16:creationId xmlns:a16="http://schemas.microsoft.com/office/drawing/2014/main" id="{159A7B1D-9673-1A45-87CA-F42349E0E1B3}"/>
              </a:ext>
            </a:extLst>
          </p:cNvPr>
          <p:cNvSpPr/>
          <p:nvPr/>
        </p:nvSpPr>
        <p:spPr>
          <a:xfrm>
            <a:off x="1060114" y="1819347"/>
            <a:ext cx="7911197" cy="3431808"/>
          </a:xfrm>
          <a:custGeom>
            <a:avLst/>
            <a:gdLst>
              <a:gd name="connsiteX0" fmla="*/ 0 w 7911197"/>
              <a:gd name="connsiteY0" fmla="*/ 0 h 3431808"/>
              <a:gd name="connsiteX1" fmla="*/ 7911197 w 7911197"/>
              <a:gd name="connsiteY1" fmla="*/ 0 h 3431808"/>
              <a:gd name="connsiteX2" fmla="*/ 7911197 w 7911197"/>
              <a:gd name="connsiteY2" fmla="*/ 3431808 h 3431808"/>
              <a:gd name="connsiteX3" fmla="*/ 0 w 7911197"/>
              <a:gd name="connsiteY3" fmla="*/ 3431808 h 3431808"/>
              <a:gd name="connsiteX4" fmla="*/ 0 w 7911197"/>
              <a:gd name="connsiteY4" fmla="*/ 0 h 3431808"/>
              <a:gd name="connsiteX0" fmla="*/ 7911197 w 8002637"/>
              <a:gd name="connsiteY0" fmla="*/ 0 h 3431808"/>
              <a:gd name="connsiteX1" fmla="*/ 7911197 w 8002637"/>
              <a:gd name="connsiteY1" fmla="*/ 3431808 h 3431808"/>
              <a:gd name="connsiteX2" fmla="*/ 0 w 8002637"/>
              <a:gd name="connsiteY2" fmla="*/ 3431808 h 3431808"/>
              <a:gd name="connsiteX3" fmla="*/ 0 w 8002637"/>
              <a:gd name="connsiteY3" fmla="*/ 0 h 3431808"/>
              <a:gd name="connsiteX4" fmla="*/ 8002637 w 8002637"/>
              <a:gd name="connsiteY4" fmla="*/ 91440 h 3431808"/>
              <a:gd name="connsiteX0" fmla="*/ 7911197 w 7911197"/>
              <a:gd name="connsiteY0" fmla="*/ 0 h 3431808"/>
              <a:gd name="connsiteX1" fmla="*/ 7911197 w 7911197"/>
              <a:gd name="connsiteY1" fmla="*/ 3431808 h 3431808"/>
              <a:gd name="connsiteX2" fmla="*/ 0 w 7911197"/>
              <a:gd name="connsiteY2" fmla="*/ 3431808 h 3431808"/>
              <a:gd name="connsiteX3" fmla="*/ 0 w 7911197"/>
              <a:gd name="connsiteY3" fmla="*/ 0 h 3431808"/>
              <a:gd name="connsiteX0" fmla="*/ 7911197 w 7911197"/>
              <a:gd name="connsiteY0" fmla="*/ 3431808 h 3431808"/>
              <a:gd name="connsiteX1" fmla="*/ 0 w 7911197"/>
              <a:gd name="connsiteY1" fmla="*/ 3431808 h 3431808"/>
              <a:gd name="connsiteX2" fmla="*/ 0 w 7911197"/>
              <a:gd name="connsiteY2" fmla="*/ 0 h 3431808"/>
            </a:gdLst>
            <a:ahLst/>
            <a:cxnLst>
              <a:cxn ang="0">
                <a:pos x="connsiteX0" y="connsiteY0"/>
              </a:cxn>
              <a:cxn ang="0">
                <a:pos x="connsiteX1" y="connsiteY1"/>
              </a:cxn>
              <a:cxn ang="0">
                <a:pos x="connsiteX2" y="connsiteY2"/>
              </a:cxn>
            </a:cxnLst>
            <a:rect l="l" t="t" r="r" b="b"/>
            <a:pathLst>
              <a:path w="7911197" h="3431808">
                <a:moveTo>
                  <a:pt x="7911197" y="3431808"/>
                </a:moveTo>
                <a:lnTo>
                  <a:pt x="0" y="3431808"/>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E12D9CE6-F76B-3247-BEB1-CE1E42FEEAA5}"/>
              </a:ext>
            </a:extLst>
          </p:cNvPr>
          <p:cNvPicPr>
            <a:picLocks noChangeAspect="1"/>
          </p:cNvPicPr>
          <p:nvPr/>
        </p:nvPicPr>
        <p:blipFill>
          <a:blip r:embed="rId6">
            <a:alphaModFix amt="90000"/>
            <a:extLst>
              <a:ext uri="{28A0092B-C50C-407E-A947-70E740481C1C}">
                <a14:useLocalDpi xmlns:a14="http://schemas.microsoft.com/office/drawing/2010/main" val="0"/>
              </a:ext>
            </a:extLst>
          </a:blip>
          <a:stretch>
            <a:fillRect/>
          </a:stretch>
        </p:blipFill>
        <p:spPr>
          <a:xfrm>
            <a:off x="496614" y="5864595"/>
            <a:ext cx="8372735" cy="268803"/>
          </a:xfrm>
          <a:prstGeom prst="rect">
            <a:avLst/>
          </a:prstGeom>
        </p:spPr>
      </p:pic>
      <p:sp>
        <p:nvSpPr>
          <p:cNvPr id="91" name="Textfeld 90">
            <a:extLst>
              <a:ext uri="{FF2B5EF4-FFF2-40B4-BE49-F238E27FC236}">
                <a16:creationId xmlns:a16="http://schemas.microsoft.com/office/drawing/2014/main" id="{CC63E6D6-BE6B-C949-A7F9-4CBA86ADC1C4}"/>
              </a:ext>
            </a:extLst>
          </p:cNvPr>
          <p:cNvSpPr txBox="1"/>
          <p:nvPr/>
        </p:nvSpPr>
        <p:spPr>
          <a:xfrm>
            <a:off x="311217" y="5642323"/>
            <a:ext cx="780983" cy="564257"/>
          </a:xfrm>
          <a:prstGeom prst="rect">
            <a:avLst/>
          </a:prstGeom>
          <a:solidFill>
            <a:schemeClr val="bg1"/>
          </a:solidFill>
        </p:spPr>
        <p:txBody>
          <a:bodyPr wrap="none" rtlCol="0">
            <a:spAutoFit/>
          </a:bodyPr>
          <a:lstStyle/>
          <a:p>
            <a:pPr algn="r">
              <a:spcAft>
                <a:spcPts val="200"/>
              </a:spcAft>
            </a:pPr>
            <a:r>
              <a:rPr lang="de-DE" sz="800" b="1" err="1"/>
              <a:t>No</a:t>
            </a:r>
            <a:r>
              <a:rPr lang="de-DE" sz="800" b="1"/>
              <a:t>. at </a:t>
            </a:r>
            <a:r>
              <a:rPr lang="de-DE" sz="800" b="1" err="1"/>
              <a:t>risk</a:t>
            </a:r>
            <a:endParaRPr lang="de-DE" sz="800" b="1"/>
          </a:p>
          <a:p>
            <a:pPr algn="r">
              <a:spcAft>
                <a:spcPts val="600"/>
              </a:spcAft>
            </a:pPr>
            <a:r>
              <a:rPr lang="de-DE" sz="800" err="1"/>
              <a:t>Acalabrutinib</a:t>
            </a:r>
            <a:endParaRPr lang="de-DE" sz="800"/>
          </a:p>
          <a:p>
            <a:pPr algn="r">
              <a:spcAft>
                <a:spcPts val="600"/>
              </a:spcAft>
            </a:pPr>
            <a:r>
              <a:rPr lang="de-DE" sz="800" err="1"/>
              <a:t>IdR</a:t>
            </a:r>
            <a:r>
              <a:rPr lang="de-DE" sz="800"/>
              <a:t>/BR</a:t>
            </a:r>
            <a:endParaRPr lang="de-DE" sz="800" b="1"/>
          </a:p>
        </p:txBody>
      </p:sp>
    </p:spTree>
    <p:extLst>
      <p:ext uri="{BB962C8B-B14F-4D97-AF65-F5344CB8AC3E}">
        <p14:creationId xmlns:p14="http://schemas.microsoft.com/office/powerpoint/2010/main" val="5226830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a:extLst>
              <a:ext uri="{FF2B5EF4-FFF2-40B4-BE49-F238E27FC236}">
                <a16:creationId xmlns:a16="http://schemas.microsoft.com/office/drawing/2014/main" id="{B9B9CEF9-7A88-447B-845D-97D62F892462}"/>
              </a:ext>
            </a:extLst>
          </p:cNvPr>
          <p:cNvGraphicFramePr/>
          <p:nvPr>
            <p:extLst>
              <p:ext uri="{D42A27DB-BD31-4B8C-83A1-F6EECF244321}">
                <p14:modId xmlns:p14="http://schemas.microsoft.com/office/powerpoint/2010/main" val="2952068286"/>
              </p:ext>
            </p:extLst>
          </p:nvPr>
        </p:nvGraphicFramePr>
        <p:xfrm>
          <a:off x="416533" y="2256397"/>
          <a:ext cx="8746810" cy="3706252"/>
        </p:xfrm>
        <a:graphic>
          <a:graphicData uri="http://schemas.openxmlformats.org/drawingml/2006/chart">
            <c:chart xmlns:c="http://schemas.openxmlformats.org/drawingml/2006/chart" xmlns:r="http://schemas.openxmlformats.org/officeDocument/2006/relationships" r:id="rId2"/>
          </a:graphicData>
        </a:graphic>
      </p:graphicFrame>
      <p:sp>
        <p:nvSpPr>
          <p:cNvPr id="5" name="object 5"/>
          <p:cNvSpPr txBox="1">
            <a:spLocks noGrp="1"/>
          </p:cNvSpPr>
          <p:nvPr>
            <p:ph type="title"/>
          </p:nvPr>
        </p:nvSpPr>
        <p:spPr/>
        <p:txBody>
          <a:bodyPr/>
          <a:lstStyle/>
          <a:p>
            <a:r>
              <a:rPr lang="en-GB"/>
              <a:t>Investigator-assessed ORR</a:t>
            </a:r>
          </a:p>
        </p:txBody>
      </p:sp>
      <p:sp>
        <p:nvSpPr>
          <p:cNvPr id="2" name="Fußzeilenplatzhalter 1">
            <a:extLst>
              <a:ext uri="{FF2B5EF4-FFF2-40B4-BE49-F238E27FC236}">
                <a16:creationId xmlns:a16="http://schemas.microsoft.com/office/drawing/2014/main" id="{2E7902B8-56A3-9C49-AC52-0252A18B04CA}"/>
              </a:ext>
            </a:extLst>
          </p:cNvPr>
          <p:cNvSpPr>
            <a:spLocks noGrp="1"/>
          </p:cNvSpPr>
          <p:nvPr>
            <p:ph type="ftr" sz="quarter" idx="11"/>
          </p:nvPr>
        </p:nvSpPr>
        <p:spPr/>
        <p:txBody>
          <a:bodyPr/>
          <a:lstStyle/>
          <a:p>
            <a:r>
              <a:rPr lang="en-GB"/>
              <a:t>ORR + PRL was 92% (95% CI: 87, 95) for acalabrutinib and 88% (95% CI: 82, 92) for </a:t>
            </a:r>
            <a:r>
              <a:rPr lang="en-GB" err="1"/>
              <a:t>IdR</a:t>
            </a:r>
            <a:r>
              <a:rPr lang="en-GB"/>
              <a:t>/BR. Response assessments were missing in 3 (2%) patients in the acalabrutinib group and in </a:t>
            </a:r>
            <a:br>
              <a:rPr lang="en-GB"/>
            </a:br>
            <a:r>
              <a:rPr lang="en-GB"/>
              <a:t>6 (4%) patients in the </a:t>
            </a:r>
            <a:r>
              <a:rPr lang="en-GB" err="1"/>
              <a:t>IdR</a:t>
            </a:r>
            <a:r>
              <a:rPr lang="en-GB"/>
              <a:t>/BR group. Response rates were based on the IWCLL 2008 criteria.1 </a:t>
            </a:r>
            <a:r>
              <a:rPr lang="en-GB" baseline="30000" err="1"/>
              <a:t>a</a:t>
            </a:r>
            <a:r>
              <a:rPr lang="en-GB" err="1"/>
              <a:t>Based</a:t>
            </a:r>
            <a:r>
              <a:rPr lang="en-GB"/>
              <a:t> on Cochran-Mantel-Haenszel test with adjustment for randomization stratification factors as recorded in an interactive voice/web response system. </a:t>
            </a:r>
            <a:r>
              <a:rPr lang="en-GB" baseline="30000"/>
              <a:t>b</a:t>
            </a:r>
            <a:r>
              <a:rPr lang="en-GB"/>
              <a:t>95% confidence interval based on normal approximation (with use of Wilson’s score). BR, </a:t>
            </a:r>
            <a:r>
              <a:rPr lang="en-GB" err="1"/>
              <a:t>bendamustine</a:t>
            </a:r>
            <a:r>
              <a:rPr lang="en-GB"/>
              <a:t> plus rituximab; </a:t>
            </a:r>
            <a:br>
              <a:rPr lang="en-GB"/>
            </a:br>
            <a:r>
              <a:rPr lang="en-GB"/>
              <a:t>CI, confidence interval; CR, complete response; </a:t>
            </a:r>
            <a:r>
              <a:rPr lang="en-GB" err="1"/>
              <a:t>CRi</a:t>
            </a:r>
            <a:r>
              <a:rPr lang="en-GB"/>
              <a:t>, complete response with incomplete blood count recovery; </a:t>
            </a:r>
            <a:r>
              <a:rPr lang="en-GB" err="1"/>
              <a:t>IdR</a:t>
            </a:r>
            <a:r>
              <a:rPr lang="en-GB"/>
              <a:t>, </a:t>
            </a:r>
            <a:r>
              <a:rPr lang="en-GB" err="1"/>
              <a:t>idelalisib</a:t>
            </a:r>
            <a:r>
              <a:rPr lang="en-GB"/>
              <a:t> plus rituximab; </a:t>
            </a:r>
            <a:r>
              <a:rPr lang="en-GB" err="1"/>
              <a:t>nPR</a:t>
            </a:r>
            <a:r>
              <a:rPr lang="en-GB"/>
              <a:t>, nodular partial response; ORR, overall response rate; PD, progressive disease; PR, partial response; PRL, partial response with lymphocytosis; SD, stable disease.</a:t>
            </a:r>
          </a:p>
          <a:p>
            <a:r>
              <a:rPr lang="en-GB"/>
              <a:t>1. </a:t>
            </a:r>
            <a:r>
              <a:rPr lang="en-GB" err="1"/>
              <a:t>Hallek</a:t>
            </a:r>
            <a:r>
              <a:rPr lang="en-GB"/>
              <a:t> M, et al. Blood. 2008;111(12):5446-56.</a:t>
            </a:r>
          </a:p>
          <a:p>
            <a:r>
              <a:rPr lang="en-GB" b="1" err="1"/>
              <a:t>Jurczak</a:t>
            </a:r>
            <a:r>
              <a:rPr lang="en-GB" b="1"/>
              <a:t>, W. Abstract 393 presented at ASH 2021.</a:t>
            </a:r>
          </a:p>
        </p:txBody>
      </p:sp>
      <p:sp>
        <p:nvSpPr>
          <p:cNvPr id="11" name="Textfeld 10">
            <a:extLst>
              <a:ext uri="{FF2B5EF4-FFF2-40B4-BE49-F238E27FC236}">
                <a16:creationId xmlns:a16="http://schemas.microsoft.com/office/drawing/2014/main" id="{BC68CB14-34DE-4091-9FC9-48EC859DCBA9}"/>
              </a:ext>
            </a:extLst>
          </p:cNvPr>
          <p:cNvSpPr txBox="1"/>
          <p:nvPr/>
        </p:nvSpPr>
        <p:spPr>
          <a:xfrm>
            <a:off x="4083598" y="1715057"/>
            <a:ext cx="915635" cy="338554"/>
          </a:xfrm>
          <a:prstGeom prst="rect">
            <a:avLst/>
          </a:prstGeom>
          <a:noFill/>
        </p:spPr>
        <p:txBody>
          <a:bodyPr wrap="none" rtlCol="0">
            <a:spAutoFit/>
          </a:bodyPr>
          <a:lstStyle/>
          <a:p>
            <a:r>
              <a:rPr lang="de-DE" sz="1600" b="1" i="1"/>
              <a:t>P</a:t>
            </a:r>
            <a:r>
              <a:rPr lang="de-DE" sz="1600" b="1"/>
              <a:t>=0.62</a:t>
            </a:r>
            <a:r>
              <a:rPr lang="de-DE" sz="1600" b="1" baseline="30000"/>
              <a:t>a</a:t>
            </a:r>
            <a:endParaRPr lang="de-DE" sz="1600" b="1" i="1"/>
          </a:p>
        </p:txBody>
      </p:sp>
      <p:sp>
        <p:nvSpPr>
          <p:cNvPr id="14" name="Eckige Klammer links 13">
            <a:extLst>
              <a:ext uri="{FF2B5EF4-FFF2-40B4-BE49-F238E27FC236}">
                <a16:creationId xmlns:a16="http://schemas.microsoft.com/office/drawing/2014/main" id="{D45C1E62-404E-45D2-A9D1-3FFF73E5B939}"/>
              </a:ext>
            </a:extLst>
          </p:cNvPr>
          <p:cNvSpPr/>
          <p:nvPr/>
        </p:nvSpPr>
        <p:spPr>
          <a:xfrm rot="5400000">
            <a:off x="4471480" y="386313"/>
            <a:ext cx="231245" cy="3627399"/>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Eckige Klammer links 14">
            <a:extLst>
              <a:ext uri="{FF2B5EF4-FFF2-40B4-BE49-F238E27FC236}">
                <a16:creationId xmlns:a16="http://schemas.microsoft.com/office/drawing/2014/main" id="{5C1F646A-545F-460D-8616-E33A6752A4CB}"/>
              </a:ext>
            </a:extLst>
          </p:cNvPr>
          <p:cNvSpPr/>
          <p:nvPr/>
        </p:nvSpPr>
        <p:spPr>
          <a:xfrm rot="10800000">
            <a:off x="7535781" y="2430977"/>
            <a:ext cx="242378" cy="2424051"/>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6" name="Eckige Klammer links 15">
            <a:extLst>
              <a:ext uri="{FF2B5EF4-FFF2-40B4-BE49-F238E27FC236}">
                <a16:creationId xmlns:a16="http://schemas.microsoft.com/office/drawing/2014/main" id="{1028BD70-E1F9-49BF-B7A4-4869400731A8}"/>
              </a:ext>
            </a:extLst>
          </p:cNvPr>
          <p:cNvSpPr/>
          <p:nvPr/>
        </p:nvSpPr>
        <p:spPr>
          <a:xfrm rot="10800000">
            <a:off x="3892053" y="2430978"/>
            <a:ext cx="242379" cy="2296398"/>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 name="Textfeld 16">
            <a:extLst>
              <a:ext uri="{FF2B5EF4-FFF2-40B4-BE49-F238E27FC236}">
                <a16:creationId xmlns:a16="http://schemas.microsoft.com/office/drawing/2014/main" id="{FC5ACE6D-AD81-406C-88AB-190D58D1D530}"/>
              </a:ext>
            </a:extLst>
          </p:cNvPr>
          <p:cNvSpPr txBox="1"/>
          <p:nvPr/>
        </p:nvSpPr>
        <p:spPr>
          <a:xfrm>
            <a:off x="4134434" y="3209845"/>
            <a:ext cx="1220206" cy="738664"/>
          </a:xfrm>
          <a:prstGeom prst="rect">
            <a:avLst/>
          </a:prstGeom>
          <a:noFill/>
        </p:spPr>
        <p:txBody>
          <a:bodyPr wrap="none" lIns="91440" tIns="45720" rIns="91440" bIns="45720" rtlCol="0" anchor="t">
            <a:spAutoFit/>
          </a:bodyPr>
          <a:lstStyle/>
          <a:p>
            <a:pPr algn="ctr"/>
            <a:r>
              <a:rPr lang="de-DE" sz="1400" b="1"/>
              <a:t>ORR, 83%</a:t>
            </a:r>
          </a:p>
          <a:p>
            <a:pPr algn="ctr"/>
            <a:r>
              <a:rPr lang="de-DE" sz="1400"/>
              <a:t>(95% Cl: 76, </a:t>
            </a:r>
            <a:endParaRPr lang="de-DE" sz="1400">
              <a:cs typeface="Arial"/>
            </a:endParaRPr>
          </a:p>
          <a:p>
            <a:pPr algn="ctr"/>
            <a:r>
              <a:rPr lang="de-DE" sz="1400"/>
              <a:t>88)</a:t>
            </a:r>
            <a:r>
              <a:rPr lang="de-DE" sz="1400" baseline="30000"/>
              <a:t>b</a:t>
            </a:r>
            <a:endParaRPr lang="de-DE" sz="1400"/>
          </a:p>
        </p:txBody>
      </p:sp>
      <p:sp>
        <p:nvSpPr>
          <p:cNvPr id="18" name="Textfeld 17">
            <a:extLst>
              <a:ext uri="{FF2B5EF4-FFF2-40B4-BE49-F238E27FC236}">
                <a16:creationId xmlns:a16="http://schemas.microsoft.com/office/drawing/2014/main" id="{F6561DFB-454F-4C9F-97A8-5A32C2FB36D3}"/>
              </a:ext>
            </a:extLst>
          </p:cNvPr>
          <p:cNvSpPr txBox="1"/>
          <p:nvPr/>
        </p:nvSpPr>
        <p:spPr>
          <a:xfrm>
            <a:off x="7787888" y="3209845"/>
            <a:ext cx="1220206" cy="738664"/>
          </a:xfrm>
          <a:prstGeom prst="rect">
            <a:avLst/>
          </a:prstGeom>
          <a:noFill/>
        </p:spPr>
        <p:txBody>
          <a:bodyPr wrap="none" rtlCol="0">
            <a:spAutoFit/>
          </a:bodyPr>
          <a:lstStyle/>
          <a:p>
            <a:pPr algn="ctr"/>
            <a:r>
              <a:rPr lang="de-DE" sz="1400" b="1"/>
              <a:t>ORR, 85%</a:t>
            </a:r>
          </a:p>
          <a:p>
            <a:pPr algn="ctr"/>
            <a:r>
              <a:rPr lang="de-DE" sz="1400"/>
              <a:t>(95% Cl: 78, </a:t>
            </a:r>
          </a:p>
          <a:p>
            <a:pPr algn="ctr"/>
            <a:r>
              <a:rPr lang="de-DE" sz="1400"/>
              <a:t>89)</a:t>
            </a:r>
            <a:r>
              <a:rPr lang="de-DE" sz="1400" baseline="30000"/>
              <a:t>b</a:t>
            </a:r>
            <a:endParaRPr lang="de-DE" sz="1400"/>
          </a:p>
        </p:txBody>
      </p:sp>
      <p:sp>
        <p:nvSpPr>
          <p:cNvPr id="19" name="Rechteck 18">
            <a:extLst>
              <a:ext uri="{FF2B5EF4-FFF2-40B4-BE49-F238E27FC236}">
                <a16:creationId xmlns:a16="http://schemas.microsoft.com/office/drawing/2014/main" id="{7E326639-02F6-4F8A-B9D7-61C02FAB8FC0}"/>
              </a:ext>
            </a:extLst>
          </p:cNvPr>
          <p:cNvSpPr/>
          <p:nvPr/>
        </p:nvSpPr>
        <p:spPr>
          <a:xfrm>
            <a:off x="9163343" y="2124483"/>
            <a:ext cx="2741473" cy="257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285750" indent="-285750">
              <a:buClr>
                <a:schemeClr val="bg2"/>
              </a:buClr>
              <a:buFont typeface="Arial" panose="020B0604020202020204" pitchFamily="34" charset="0"/>
              <a:buChar char="•"/>
            </a:pPr>
            <a:r>
              <a:rPr lang="en-US" sz="1600">
                <a:solidFill>
                  <a:schemeClr val="tx1"/>
                </a:solidFill>
              </a:rPr>
              <a:t>ORR was similar with acalabrutinib and </a:t>
            </a:r>
            <a:r>
              <a:rPr lang="en-US" sz="1600" err="1">
                <a:solidFill>
                  <a:schemeClr val="tx1"/>
                </a:solidFill>
              </a:rPr>
              <a:t>IdR</a:t>
            </a:r>
            <a:r>
              <a:rPr lang="en-US" sz="1600">
                <a:solidFill>
                  <a:schemeClr val="tx1"/>
                </a:solidFill>
              </a:rPr>
              <a:t>/BR (83% vs 85%, respectively)</a:t>
            </a:r>
          </a:p>
        </p:txBody>
      </p:sp>
    </p:spTree>
    <p:extLst>
      <p:ext uri="{BB962C8B-B14F-4D97-AF65-F5344CB8AC3E}">
        <p14:creationId xmlns:p14="http://schemas.microsoft.com/office/powerpoint/2010/main" val="33195690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Safety overview</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ea typeface="+mn-lt"/>
                <a:cs typeface="+mn-lt"/>
              </a:rPr>
              <a:t>AEs were graded according to the Common Toxicity Criteria of the National Cancer Institute, version 4.03 and reported until 30 days after the last dose of study drug or at documented disease progression, whichever was longer; serious AEs considered related to study drug or study procedures that occurred after the end of the AE reporting period were required to be reported. </a:t>
            </a:r>
            <a:r>
              <a:rPr lang="en-US" err="1">
                <a:ea typeface="+mn-lt"/>
                <a:cs typeface="+mn-lt"/>
              </a:rPr>
              <a:t>aPrimary</a:t>
            </a:r>
            <a:r>
              <a:rPr lang="en-US">
                <a:ea typeface="+mn-lt"/>
                <a:cs typeface="+mn-lt"/>
              </a:rPr>
              <a:t> causes of death were AE (n=10: respiratory failure, brain neoplasm, cardiorespiratory arrest, cardiopulmonary failure, pneumonia, neuroendocrine carcinoma, sepsis, bronchitis, cachexia, and neutropenic sepsis in 1 patient each), disease progression (n=1), Richter transformation (n=1), and unknown (n=1). </a:t>
            </a:r>
            <a:r>
              <a:rPr lang="en-US" err="1">
                <a:ea typeface="+mn-lt"/>
                <a:cs typeface="+mn-lt"/>
              </a:rPr>
              <a:t>bPrimary</a:t>
            </a:r>
            <a:r>
              <a:rPr lang="en-US">
                <a:ea typeface="+mn-lt"/>
                <a:cs typeface="+mn-lt"/>
              </a:rPr>
              <a:t> cause of death was AE (n=5: cardiopulmonary failure, myocardial infarction, pneumonitis, sepsis, and interstitial lung disease in 1 patient each). </a:t>
            </a:r>
            <a:r>
              <a:rPr lang="en-US" err="1">
                <a:ea typeface="+mn-lt"/>
                <a:cs typeface="+mn-lt"/>
              </a:rPr>
              <a:t>cPrimary</a:t>
            </a:r>
            <a:r>
              <a:rPr lang="en-US">
                <a:ea typeface="+mn-lt"/>
                <a:cs typeface="+mn-lt"/>
              </a:rPr>
              <a:t> cause of death was AE (acute cardiac failure).AE, adverse event; BR, </a:t>
            </a:r>
            <a:r>
              <a:rPr lang="en-US" err="1">
                <a:ea typeface="+mn-lt"/>
                <a:cs typeface="+mn-lt"/>
              </a:rPr>
              <a:t>bendamustine</a:t>
            </a:r>
            <a:r>
              <a:rPr lang="en-US">
                <a:ea typeface="+mn-lt"/>
                <a:cs typeface="+mn-lt"/>
              </a:rPr>
              <a:t> plus rituximab; </a:t>
            </a:r>
            <a:r>
              <a:rPr lang="en-US" err="1">
                <a:ea typeface="+mn-lt"/>
                <a:cs typeface="+mn-lt"/>
              </a:rPr>
              <a:t>IdR</a:t>
            </a:r>
            <a:r>
              <a:rPr lang="en-US">
                <a:ea typeface="+mn-lt"/>
                <a:cs typeface="+mn-lt"/>
              </a:rPr>
              <a:t>, </a:t>
            </a:r>
            <a:r>
              <a:rPr lang="en-US" err="1">
                <a:ea typeface="+mn-lt"/>
                <a:cs typeface="+mn-lt"/>
              </a:rPr>
              <a:t>idelalisib</a:t>
            </a:r>
            <a:r>
              <a:rPr lang="en-US">
                <a:ea typeface="+mn-lt"/>
                <a:cs typeface="+mn-lt"/>
              </a:rPr>
              <a:t> plus rituximab.</a:t>
            </a:r>
          </a:p>
          <a:p>
            <a:r>
              <a:rPr lang="en-US" b="1">
                <a:latin typeface="Arial"/>
                <a:cs typeface="Arial"/>
              </a:rPr>
              <a:t>Jurczak, W. Abstract 393 presented at ASH 2021.</a:t>
            </a:r>
            <a:endParaRPr lang="en-US">
              <a:latin typeface="Arial"/>
              <a:cs typeface="Arial"/>
            </a:endParaRPr>
          </a:p>
        </p:txBody>
      </p:sp>
      <p:graphicFrame>
        <p:nvGraphicFramePr>
          <p:cNvPr id="2" name="Table 2">
            <a:extLst>
              <a:ext uri="{FF2B5EF4-FFF2-40B4-BE49-F238E27FC236}">
                <a16:creationId xmlns:a16="http://schemas.microsoft.com/office/drawing/2014/main" id="{031881E6-F1DB-4A36-906B-D48D073A9D73}"/>
              </a:ext>
            </a:extLst>
          </p:cNvPr>
          <p:cNvGraphicFramePr>
            <a:graphicFrameLocks noGrp="1"/>
          </p:cNvGraphicFramePr>
          <p:nvPr>
            <p:extLst>
              <p:ext uri="{D42A27DB-BD31-4B8C-83A1-F6EECF244321}">
                <p14:modId xmlns:p14="http://schemas.microsoft.com/office/powerpoint/2010/main" val="2633584062"/>
              </p:ext>
            </p:extLst>
          </p:nvPr>
        </p:nvGraphicFramePr>
        <p:xfrm>
          <a:off x="407988" y="1808164"/>
          <a:ext cx="11367480" cy="3066960"/>
        </p:xfrm>
        <a:graphic>
          <a:graphicData uri="http://schemas.openxmlformats.org/drawingml/2006/table">
            <a:tbl>
              <a:tblPr firstRow="1" bandRow="1">
                <a:tableStyleId>{5C22544A-7EE6-4342-B048-85BDC9FD1C3A}</a:tableStyleId>
              </a:tblPr>
              <a:tblGrid>
                <a:gridCol w="3249612">
                  <a:extLst>
                    <a:ext uri="{9D8B030D-6E8A-4147-A177-3AD203B41FA5}">
                      <a16:colId xmlns:a16="http://schemas.microsoft.com/office/drawing/2014/main" val="2728276234"/>
                    </a:ext>
                  </a:extLst>
                </a:gridCol>
                <a:gridCol w="2705956">
                  <a:extLst>
                    <a:ext uri="{9D8B030D-6E8A-4147-A177-3AD203B41FA5}">
                      <a16:colId xmlns:a16="http://schemas.microsoft.com/office/drawing/2014/main" val="1859158992"/>
                    </a:ext>
                  </a:extLst>
                </a:gridCol>
                <a:gridCol w="2705956">
                  <a:extLst>
                    <a:ext uri="{9D8B030D-6E8A-4147-A177-3AD203B41FA5}">
                      <a16:colId xmlns:a16="http://schemas.microsoft.com/office/drawing/2014/main" val="2718162448"/>
                    </a:ext>
                  </a:extLst>
                </a:gridCol>
                <a:gridCol w="2705956">
                  <a:extLst>
                    <a:ext uri="{9D8B030D-6E8A-4147-A177-3AD203B41FA5}">
                      <a16:colId xmlns:a16="http://schemas.microsoft.com/office/drawing/2014/main" val="4284140272"/>
                    </a:ext>
                  </a:extLst>
                </a:gridCol>
              </a:tblGrid>
              <a:tr h="155542">
                <a:tc>
                  <a:txBody>
                    <a:bodyPr/>
                    <a:lstStyle/>
                    <a:p>
                      <a:r>
                        <a:rPr lang="en-US" sz="1400"/>
                        <a:t>Patients, n(%)</a:t>
                      </a:r>
                    </a:p>
                  </a:txBody>
                  <a:tcPr marL="144000" marT="36000" marB="36000" anchor="ctr"/>
                </a:tc>
                <a:tc>
                  <a:txBody>
                    <a:bodyPr/>
                    <a:lstStyle/>
                    <a:p>
                      <a:pPr algn="ctr"/>
                      <a:r>
                        <a:rPr lang="en-US" sz="1400"/>
                        <a:t>Acalabrutinib </a:t>
                      </a:r>
                    </a:p>
                    <a:p>
                      <a:pPr algn="ctr"/>
                      <a:r>
                        <a:rPr lang="en-US" sz="1400"/>
                        <a:t>n=154</a:t>
                      </a:r>
                    </a:p>
                  </a:txBody>
                  <a:tcPr marT="36000" marB="36000" anchor="ctr">
                    <a:solidFill>
                      <a:schemeClr val="bg2"/>
                    </a:solidFill>
                  </a:tcPr>
                </a:tc>
                <a:tc>
                  <a:txBody>
                    <a:bodyPr/>
                    <a:lstStyle/>
                    <a:p>
                      <a:pPr algn="ctr"/>
                      <a:r>
                        <a:rPr lang="en-US" sz="1400"/>
                        <a:t>Idelalisib + Rituximab</a:t>
                      </a:r>
                    </a:p>
                    <a:p>
                      <a:pPr algn="ctr"/>
                      <a:r>
                        <a:rPr lang="en-US" sz="1400"/>
                        <a:t>n=118</a:t>
                      </a:r>
                    </a:p>
                  </a:txBody>
                  <a:tcPr marT="36000" marB="36000" anchor="c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Bendamustine + Rituximab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n=35</a:t>
                      </a:r>
                    </a:p>
                  </a:txBody>
                  <a:tcPr marT="36000" marB="36000" anchor="ctr">
                    <a:solidFill>
                      <a:schemeClr val="accent5"/>
                    </a:solidFill>
                  </a:tcPr>
                </a:tc>
                <a:extLst>
                  <a:ext uri="{0D108BD9-81ED-4DB2-BD59-A6C34878D82A}">
                    <a16:rowId xmlns:a16="http://schemas.microsoft.com/office/drawing/2014/main" val="2143106089"/>
                  </a:ext>
                </a:extLst>
              </a:tr>
              <a:tr h="0">
                <a:tc>
                  <a:txBody>
                    <a:bodyPr/>
                    <a:lstStyle/>
                    <a:p>
                      <a:r>
                        <a:rPr lang="en-US" sz="1400"/>
                        <a:t>Any AE (all grades)</a:t>
                      </a:r>
                    </a:p>
                  </a:txBody>
                  <a:tcPr marL="144000" marT="36000" marB="36000" anchor="ctr"/>
                </a:tc>
                <a:tc>
                  <a:txBody>
                    <a:bodyPr/>
                    <a:lstStyle/>
                    <a:p>
                      <a:pPr algn="ctr"/>
                      <a:r>
                        <a:rPr lang="en-US" sz="1400"/>
                        <a:t>148 (96)</a:t>
                      </a:r>
                    </a:p>
                  </a:txBody>
                  <a:tcPr marT="36000" marB="36000" anchor="ctr"/>
                </a:tc>
                <a:tc>
                  <a:txBody>
                    <a:bodyPr/>
                    <a:lstStyle/>
                    <a:p>
                      <a:pPr algn="ctr"/>
                      <a:r>
                        <a:rPr lang="en-US" sz="1400"/>
                        <a:t>117 (99)</a:t>
                      </a:r>
                    </a:p>
                  </a:txBody>
                  <a:tcPr marT="36000" marB="36000" anchor="ctr"/>
                </a:tc>
                <a:tc>
                  <a:txBody>
                    <a:bodyPr/>
                    <a:lstStyle/>
                    <a:p>
                      <a:pPr algn="ctr"/>
                      <a:r>
                        <a:rPr lang="en-US" sz="1400"/>
                        <a:t>28 (80)</a:t>
                      </a:r>
                    </a:p>
                  </a:txBody>
                  <a:tcPr marT="36000" marB="36000" anchor="ctr"/>
                </a:tc>
                <a:extLst>
                  <a:ext uri="{0D108BD9-81ED-4DB2-BD59-A6C34878D82A}">
                    <a16:rowId xmlns:a16="http://schemas.microsoft.com/office/drawing/2014/main" val="3067528765"/>
                  </a:ext>
                </a:extLst>
              </a:tr>
              <a:tr h="0">
                <a:tc>
                  <a:txBody>
                    <a:bodyPr/>
                    <a:lstStyle/>
                    <a:p>
                      <a:pPr lvl="1"/>
                      <a:r>
                        <a:rPr lang="en-US" sz="1400"/>
                        <a:t>Grade ≥3</a:t>
                      </a:r>
                    </a:p>
                  </a:txBody>
                  <a:tcPr marL="144000" marT="36000" marB="36000" anchor="ctr">
                    <a:solidFill>
                      <a:srgbClr val="CBCDD2"/>
                    </a:solidFill>
                  </a:tcPr>
                </a:tc>
                <a:tc>
                  <a:txBody>
                    <a:bodyPr/>
                    <a:lstStyle/>
                    <a:p>
                      <a:pPr algn="ctr"/>
                      <a:r>
                        <a:rPr lang="en-US" sz="1400"/>
                        <a:t>96 (62)</a:t>
                      </a:r>
                    </a:p>
                  </a:txBody>
                  <a:tcPr marT="36000" marB="36000" anchor="ctr">
                    <a:solidFill>
                      <a:srgbClr val="CBCDD2"/>
                    </a:solidFill>
                  </a:tcPr>
                </a:tc>
                <a:tc>
                  <a:txBody>
                    <a:bodyPr/>
                    <a:lstStyle/>
                    <a:p>
                      <a:pPr algn="ctr"/>
                      <a:r>
                        <a:rPr lang="en-US" sz="1400"/>
                        <a:t>108 (92)</a:t>
                      </a:r>
                    </a:p>
                  </a:txBody>
                  <a:tcPr marT="36000" marB="36000" anchor="ctr">
                    <a:solidFill>
                      <a:srgbClr val="CBCDD2"/>
                    </a:solidFill>
                  </a:tcPr>
                </a:tc>
                <a:tc>
                  <a:txBody>
                    <a:bodyPr/>
                    <a:lstStyle/>
                    <a:p>
                      <a:pPr algn="ctr"/>
                      <a:r>
                        <a:rPr lang="en-US" sz="1400"/>
                        <a:t>17 (49)</a:t>
                      </a:r>
                    </a:p>
                  </a:txBody>
                  <a:tcPr marT="36000" marB="36000" anchor="ctr">
                    <a:solidFill>
                      <a:srgbClr val="CBCDD2"/>
                    </a:solidFill>
                  </a:tcPr>
                </a:tc>
                <a:extLst>
                  <a:ext uri="{0D108BD9-81ED-4DB2-BD59-A6C34878D82A}">
                    <a16:rowId xmlns:a16="http://schemas.microsoft.com/office/drawing/2014/main" val="326155764"/>
                  </a:ext>
                </a:extLst>
              </a:tr>
              <a:tr h="0">
                <a:tc>
                  <a:txBody>
                    <a:bodyPr/>
                    <a:lstStyle/>
                    <a:p>
                      <a:pPr lvl="1"/>
                      <a:r>
                        <a:rPr lang="en-US" sz="1400"/>
                        <a:t>Grade 5</a:t>
                      </a:r>
                    </a:p>
                  </a:txBody>
                  <a:tcPr marL="144000" marT="36000" marB="36000" anchor="ctr">
                    <a:solidFill>
                      <a:srgbClr val="CBCDD2"/>
                    </a:solidFill>
                  </a:tcPr>
                </a:tc>
                <a:tc>
                  <a:txBody>
                    <a:bodyPr/>
                    <a:lstStyle/>
                    <a:p>
                      <a:pPr algn="ctr"/>
                      <a:r>
                        <a:rPr lang="en-US" sz="1400"/>
                        <a:t>14 (9)</a:t>
                      </a:r>
                    </a:p>
                  </a:txBody>
                  <a:tcPr marT="36000" marB="36000" anchor="ctr">
                    <a:solidFill>
                      <a:srgbClr val="CBCDD2"/>
                    </a:solidFill>
                  </a:tcPr>
                </a:tc>
                <a:tc>
                  <a:txBody>
                    <a:bodyPr/>
                    <a:lstStyle/>
                    <a:p>
                      <a:pPr algn="ctr"/>
                      <a:r>
                        <a:rPr lang="en-US" sz="1400"/>
                        <a:t>8 (7)</a:t>
                      </a:r>
                    </a:p>
                  </a:txBody>
                  <a:tcPr marT="36000" marB="36000" anchor="ctr">
                    <a:solidFill>
                      <a:srgbClr val="CBCDD2"/>
                    </a:solidFill>
                  </a:tcPr>
                </a:tc>
                <a:tc>
                  <a:txBody>
                    <a:bodyPr/>
                    <a:lstStyle/>
                    <a:p>
                      <a:pPr algn="ctr"/>
                      <a:r>
                        <a:rPr lang="en-US" sz="1400"/>
                        <a:t>2 (6)</a:t>
                      </a:r>
                    </a:p>
                  </a:txBody>
                  <a:tcPr marT="36000" marB="36000" anchor="ctr">
                    <a:solidFill>
                      <a:srgbClr val="CBCDD2"/>
                    </a:solidFill>
                  </a:tcPr>
                </a:tc>
                <a:extLst>
                  <a:ext uri="{0D108BD9-81ED-4DB2-BD59-A6C34878D82A}">
                    <a16:rowId xmlns:a16="http://schemas.microsoft.com/office/drawing/2014/main" val="4265214644"/>
                  </a:ext>
                </a:extLst>
              </a:tr>
              <a:tr h="0">
                <a:tc>
                  <a:txBody>
                    <a:bodyPr/>
                    <a:lstStyle/>
                    <a:p>
                      <a:r>
                        <a:rPr lang="en-US" sz="1400"/>
                        <a:t>Serious AEs (all grades)</a:t>
                      </a:r>
                    </a:p>
                  </a:txBody>
                  <a:tcPr marL="144000" marT="36000" marB="36000" anchor="ctr"/>
                </a:tc>
                <a:tc>
                  <a:txBody>
                    <a:bodyPr/>
                    <a:lstStyle/>
                    <a:p>
                      <a:pPr algn="ctr"/>
                      <a:r>
                        <a:rPr lang="en-US" sz="1400"/>
                        <a:t>59 (38)</a:t>
                      </a:r>
                    </a:p>
                  </a:txBody>
                  <a:tcPr marT="36000" marB="36000" anchor="ctr"/>
                </a:tc>
                <a:tc>
                  <a:txBody>
                    <a:bodyPr/>
                    <a:lstStyle/>
                    <a:p>
                      <a:pPr algn="ctr"/>
                      <a:r>
                        <a:rPr lang="en-US" sz="1400"/>
                        <a:t>74 (63)</a:t>
                      </a:r>
                    </a:p>
                  </a:txBody>
                  <a:tcPr marT="36000" marB="36000" anchor="ctr"/>
                </a:tc>
                <a:tc>
                  <a:txBody>
                    <a:bodyPr/>
                    <a:lstStyle/>
                    <a:p>
                      <a:pPr algn="ctr"/>
                      <a:r>
                        <a:rPr lang="en-US" sz="1400"/>
                        <a:t>9 (26)</a:t>
                      </a:r>
                    </a:p>
                  </a:txBody>
                  <a:tcPr marT="36000" marB="36000" anchor="ctr"/>
                </a:tc>
                <a:extLst>
                  <a:ext uri="{0D108BD9-81ED-4DB2-BD59-A6C34878D82A}">
                    <a16:rowId xmlns:a16="http://schemas.microsoft.com/office/drawing/2014/main" val="583026683"/>
                  </a:ext>
                </a:extLst>
              </a:tr>
              <a:tr h="0">
                <a:tc>
                  <a:txBody>
                    <a:bodyPr/>
                    <a:lstStyle/>
                    <a:p>
                      <a:r>
                        <a:rPr lang="en-US" sz="1400"/>
                        <a:t>Treatment-related AEs </a:t>
                      </a:r>
                    </a:p>
                  </a:txBody>
                  <a:tcPr marL="144000" marT="36000" marB="36000" anchor="ctr"/>
                </a:tc>
                <a:tc>
                  <a:txBody>
                    <a:bodyPr/>
                    <a:lstStyle/>
                    <a:p>
                      <a:pPr algn="ctr"/>
                      <a:r>
                        <a:rPr lang="en-US" sz="1400"/>
                        <a:t>111 (72)</a:t>
                      </a:r>
                    </a:p>
                  </a:txBody>
                  <a:tcPr marT="36000" marB="36000" anchor="ctr"/>
                </a:tc>
                <a:tc>
                  <a:txBody>
                    <a:bodyPr/>
                    <a:lstStyle/>
                    <a:p>
                      <a:pPr algn="ctr"/>
                      <a:r>
                        <a:rPr lang="en-US" sz="1400"/>
                        <a:t>113 (96)</a:t>
                      </a:r>
                    </a:p>
                  </a:txBody>
                  <a:tcPr marT="36000" marB="36000" anchor="ctr"/>
                </a:tc>
                <a:tc>
                  <a:txBody>
                    <a:bodyPr/>
                    <a:lstStyle/>
                    <a:p>
                      <a:pPr algn="ctr"/>
                      <a:r>
                        <a:rPr lang="en-US" sz="1400"/>
                        <a:t>24 (69)</a:t>
                      </a:r>
                    </a:p>
                  </a:txBody>
                  <a:tcPr marT="36000" marB="36000" anchor="ctr"/>
                </a:tc>
                <a:extLst>
                  <a:ext uri="{0D108BD9-81ED-4DB2-BD59-A6C34878D82A}">
                    <a16:rowId xmlns:a16="http://schemas.microsoft.com/office/drawing/2014/main" val="3611290971"/>
                  </a:ext>
                </a:extLst>
              </a:tr>
              <a:tr h="0">
                <a:tc>
                  <a:txBody>
                    <a:bodyPr/>
                    <a:lstStyle/>
                    <a:p>
                      <a:r>
                        <a:rPr lang="en-US" sz="1400"/>
                        <a:t>AE leading to dose reduction</a:t>
                      </a:r>
                    </a:p>
                  </a:txBody>
                  <a:tcPr marL="144000" marT="36000" marB="36000" anchor="ctr"/>
                </a:tc>
                <a:tc>
                  <a:txBody>
                    <a:bodyPr/>
                    <a:lstStyle/>
                    <a:p>
                      <a:pPr algn="ctr"/>
                      <a:r>
                        <a:rPr lang="en-US" sz="1400"/>
                        <a:t>7 (5)</a:t>
                      </a:r>
                    </a:p>
                  </a:txBody>
                  <a:tcPr marT="36000" marB="36000" anchor="ctr"/>
                </a:tc>
                <a:tc>
                  <a:txBody>
                    <a:bodyPr/>
                    <a:lstStyle/>
                    <a:p>
                      <a:pPr algn="ctr"/>
                      <a:r>
                        <a:rPr lang="en-US" sz="1400"/>
                        <a:t>15 (13)</a:t>
                      </a:r>
                    </a:p>
                  </a:txBody>
                  <a:tcPr marT="36000" marB="36000" anchor="ctr"/>
                </a:tc>
                <a:tc>
                  <a:txBody>
                    <a:bodyPr/>
                    <a:lstStyle/>
                    <a:p>
                      <a:pPr algn="ctr"/>
                      <a:r>
                        <a:rPr lang="en-US" sz="1400"/>
                        <a:t>5 (14)</a:t>
                      </a:r>
                    </a:p>
                  </a:txBody>
                  <a:tcPr marT="36000" marB="36000" anchor="ctr"/>
                </a:tc>
                <a:extLst>
                  <a:ext uri="{0D108BD9-81ED-4DB2-BD59-A6C34878D82A}">
                    <a16:rowId xmlns:a16="http://schemas.microsoft.com/office/drawing/2014/main" val="3352431598"/>
                  </a:ext>
                </a:extLst>
              </a:tr>
              <a:tr h="0">
                <a:tc>
                  <a:txBody>
                    <a:bodyPr/>
                    <a:lstStyle/>
                    <a:p>
                      <a:r>
                        <a:rPr lang="en-US" sz="1400"/>
                        <a:t>AE leading to dose withholding</a:t>
                      </a:r>
                    </a:p>
                  </a:txBody>
                  <a:tcPr marL="144000" marT="36000" marB="36000" anchor="ctr"/>
                </a:tc>
                <a:tc>
                  <a:txBody>
                    <a:bodyPr/>
                    <a:lstStyle/>
                    <a:p>
                      <a:pPr algn="ctr"/>
                      <a:r>
                        <a:rPr lang="en-US" sz="1400"/>
                        <a:t>64 (42)</a:t>
                      </a:r>
                    </a:p>
                  </a:txBody>
                  <a:tcPr marT="36000" marB="36000" anchor="ctr"/>
                </a:tc>
                <a:tc>
                  <a:txBody>
                    <a:bodyPr/>
                    <a:lstStyle/>
                    <a:p>
                      <a:pPr algn="ctr"/>
                      <a:r>
                        <a:rPr lang="en-US" sz="1400"/>
                        <a:t>79 (67)</a:t>
                      </a:r>
                    </a:p>
                  </a:txBody>
                  <a:tcPr marT="36000" marB="36000" anchor="ctr"/>
                </a:tc>
                <a:tc>
                  <a:txBody>
                    <a:bodyPr/>
                    <a:lstStyle/>
                    <a:p>
                      <a:pPr algn="ctr"/>
                      <a:r>
                        <a:rPr lang="en-US" sz="1400"/>
                        <a:t>7 (20)</a:t>
                      </a:r>
                    </a:p>
                  </a:txBody>
                  <a:tcPr marT="36000" marB="36000" anchor="ctr"/>
                </a:tc>
                <a:extLst>
                  <a:ext uri="{0D108BD9-81ED-4DB2-BD59-A6C34878D82A}">
                    <a16:rowId xmlns:a16="http://schemas.microsoft.com/office/drawing/2014/main" val="71985473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AE leading to drug discontinuation</a:t>
                      </a:r>
                    </a:p>
                  </a:txBody>
                  <a:tcPr marL="144000" marT="36000" marB="36000" anchor="ctr"/>
                </a:tc>
                <a:tc>
                  <a:txBody>
                    <a:bodyPr/>
                    <a:lstStyle/>
                    <a:p>
                      <a:pPr algn="ctr"/>
                      <a:r>
                        <a:rPr lang="en-US" sz="1400"/>
                        <a:t>32 (21)</a:t>
                      </a:r>
                    </a:p>
                  </a:txBody>
                  <a:tcPr marT="36000" marB="36000" anchor="ctr"/>
                </a:tc>
                <a:tc>
                  <a:txBody>
                    <a:bodyPr/>
                    <a:lstStyle/>
                    <a:p>
                      <a:pPr algn="ctr"/>
                      <a:r>
                        <a:rPr lang="en-US" sz="1400"/>
                        <a:t>77 (65)</a:t>
                      </a:r>
                    </a:p>
                  </a:txBody>
                  <a:tcPr marT="36000" marB="36000" anchor="ctr"/>
                </a:tc>
                <a:tc>
                  <a:txBody>
                    <a:bodyPr/>
                    <a:lstStyle/>
                    <a:p>
                      <a:pPr algn="ctr"/>
                      <a:r>
                        <a:rPr lang="en-US" sz="1400"/>
                        <a:t>6 (17)</a:t>
                      </a:r>
                    </a:p>
                  </a:txBody>
                  <a:tcPr marT="36000" marB="36000" anchor="ctr"/>
                </a:tc>
                <a:extLst>
                  <a:ext uri="{0D108BD9-81ED-4DB2-BD59-A6C34878D82A}">
                    <a16:rowId xmlns:a16="http://schemas.microsoft.com/office/drawing/2014/main" val="4038652403"/>
                  </a:ext>
                </a:extLst>
              </a:tr>
              <a:tr h="0">
                <a:tc>
                  <a:txBody>
                    <a:bodyPr/>
                    <a:lstStyle/>
                    <a:p>
                      <a:r>
                        <a:rPr lang="en-US" sz="1400"/>
                        <a:t>Death within 30 days after last dose</a:t>
                      </a:r>
                    </a:p>
                  </a:txBody>
                  <a:tcPr marL="144000" marT="36000" marB="36000" anchor="ctr"/>
                </a:tc>
                <a:tc>
                  <a:txBody>
                    <a:bodyPr/>
                    <a:lstStyle/>
                    <a:p>
                      <a:pPr algn="ctr"/>
                      <a:r>
                        <a:rPr lang="en-US" sz="1400"/>
                        <a:t>13 (8)</a:t>
                      </a:r>
                      <a:r>
                        <a:rPr lang="en-US" sz="1400" baseline="30000"/>
                        <a:t>a</a:t>
                      </a:r>
                    </a:p>
                  </a:txBody>
                  <a:tcPr marT="36000" marB="36000" anchor="ctr"/>
                </a:tc>
                <a:tc>
                  <a:txBody>
                    <a:bodyPr/>
                    <a:lstStyle/>
                    <a:p>
                      <a:pPr algn="ctr"/>
                      <a:r>
                        <a:rPr lang="en-US" sz="1400"/>
                        <a:t>5 (4)</a:t>
                      </a:r>
                      <a:r>
                        <a:rPr lang="en-US" sz="1400" baseline="30000"/>
                        <a:t>b</a:t>
                      </a:r>
                    </a:p>
                  </a:txBody>
                  <a:tcPr marT="36000" marB="36000" anchor="ctr"/>
                </a:tc>
                <a:tc>
                  <a:txBody>
                    <a:bodyPr/>
                    <a:lstStyle/>
                    <a:p>
                      <a:pPr algn="ctr"/>
                      <a:r>
                        <a:rPr lang="en-US" sz="1400"/>
                        <a:t>1 (3)</a:t>
                      </a:r>
                      <a:r>
                        <a:rPr lang="en-US" sz="1400" baseline="30000"/>
                        <a:t>c</a:t>
                      </a:r>
                    </a:p>
                  </a:txBody>
                  <a:tcPr marT="36000" marB="36000" anchor="ctr"/>
                </a:tc>
                <a:extLst>
                  <a:ext uri="{0D108BD9-81ED-4DB2-BD59-A6C34878D82A}">
                    <a16:rowId xmlns:a16="http://schemas.microsoft.com/office/drawing/2014/main" val="2097459044"/>
                  </a:ext>
                </a:extLst>
              </a:tr>
            </a:tbl>
          </a:graphicData>
        </a:graphic>
      </p:graphicFrame>
      <p:sp>
        <p:nvSpPr>
          <p:cNvPr id="3" name="Rechteck 2">
            <a:extLst>
              <a:ext uri="{FF2B5EF4-FFF2-40B4-BE49-F238E27FC236}">
                <a16:creationId xmlns:a16="http://schemas.microsoft.com/office/drawing/2014/main" id="{14F3206A-3869-4377-AD11-642665971F4A}"/>
              </a:ext>
            </a:extLst>
          </p:cNvPr>
          <p:cNvSpPr/>
          <p:nvPr/>
        </p:nvSpPr>
        <p:spPr>
          <a:xfrm>
            <a:off x="410908" y="4933657"/>
            <a:ext cx="11367479" cy="899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285750" indent="-285750">
              <a:buClr>
                <a:schemeClr val="bg2"/>
              </a:buClr>
              <a:buFont typeface="Arial" panose="020B0604020202020204" pitchFamily="34" charset="0"/>
              <a:buChar char="•"/>
            </a:pPr>
            <a:r>
              <a:rPr lang="en-US" sz="1400">
                <a:solidFill>
                  <a:schemeClr val="tx1"/>
                </a:solidFill>
              </a:rPr>
              <a:t>Serious AEs reported in 5≥% of patients in any group included:</a:t>
            </a:r>
          </a:p>
          <a:p>
            <a:pPr marL="628650" lvl="1" indent="-171450">
              <a:buClr>
                <a:schemeClr val="bg2"/>
              </a:buClr>
              <a:buFont typeface="Arial" panose="020B0604020202020204" pitchFamily="34" charset="0"/>
              <a:buChar char="•"/>
            </a:pPr>
            <a:r>
              <a:rPr lang="en-US" sz="1400">
                <a:solidFill>
                  <a:schemeClr val="tx1"/>
                </a:solidFill>
              </a:rPr>
              <a:t>Pneumonia (acalabrutinib, 13 [8%]; IdR, 11 [9%]; BR, 1 [3%])</a:t>
            </a:r>
          </a:p>
          <a:p>
            <a:pPr marL="628650" lvl="1" indent="-171450">
              <a:buClr>
                <a:schemeClr val="bg2"/>
              </a:buClr>
              <a:buFont typeface="Arial" panose="020B0604020202020204" pitchFamily="34" charset="0"/>
              <a:buChar char="•"/>
            </a:pPr>
            <a:r>
              <a:rPr lang="en-US" sz="1400">
                <a:solidFill>
                  <a:schemeClr val="tx1"/>
                </a:solidFill>
              </a:rPr>
              <a:t>Diarrhea (acalabrutinib, 2 [1%]; IdR, 18 [15%]; BR, 0)</a:t>
            </a:r>
          </a:p>
          <a:p>
            <a:pPr marL="628650" lvl="1" indent="-171450">
              <a:buClr>
                <a:schemeClr val="bg2"/>
              </a:buClr>
              <a:buFont typeface="Arial" panose="020B0604020202020204" pitchFamily="34" charset="0"/>
              <a:buChar char="•"/>
            </a:pPr>
            <a:r>
              <a:rPr lang="en-US" sz="1400">
                <a:solidFill>
                  <a:schemeClr val="tx1"/>
                </a:solidFill>
              </a:rPr>
              <a:t>Pyrexia (</a:t>
            </a:r>
            <a:r>
              <a:rPr lang="es-ES" sz="1400">
                <a:solidFill>
                  <a:schemeClr val="tx1"/>
                </a:solidFill>
              </a:rPr>
              <a:t>acalabrutinib, 3 [2%]; IdR, 8 [7%]; BR, 1 [3%])</a:t>
            </a:r>
          </a:p>
        </p:txBody>
      </p:sp>
    </p:spTree>
    <p:extLst>
      <p:ext uri="{BB962C8B-B14F-4D97-AF65-F5344CB8AC3E}">
        <p14:creationId xmlns:p14="http://schemas.microsoft.com/office/powerpoint/2010/main" val="10705768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B88413C9-ED23-44D6-83BF-CA0B5D1AF4F5}"/>
              </a:ext>
            </a:extLst>
          </p:cNvPr>
          <p:cNvSpPr>
            <a:spLocks noGrp="1"/>
          </p:cNvSpPr>
          <p:nvPr>
            <p:ph type="ftr" sz="quarter" idx="11"/>
          </p:nvPr>
        </p:nvSpPr>
        <p:spPr>
          <a:xfrm>
            <a:off x="417601" y="6092580"/>
            <a:ext cx="6431608" cy="648969"/>
          </a:xfrm>
        </p:spPr>
        <p:txBody>
          <a:bodyPr/>
          <a:lstStyle/>
          <a:p>
            <a:r>
              <a:rPr lang="en-US">
                <a:ea typeface="+mn-lt"/>
                <a:cs typeface="+mn-lt"/>
              </a:rPr>
              <a:t>AEs were graded according to the Common Toxicity Criteria of the National Cancer Institute, version 4.03 and reported until 30 days after the last dose of study drug or at documented disease progression, whichever was longer. AE, adverse event; BR, </a:t>
            </a:r>
            <a:r>
              <a:rPr lang="en-US" err="1">
                <a:ea typeface="+mn-lt"/>
                <a:cs typeface="+mn-lt"/>
              </a:rPr>
              <a:t>bendamustine</a:t>
            </a:r>
            <a:r>
              <a:rPr lang="en-US">
                <a:ea typeface="+mn-lt"/>
                <a:cs typeface="+mn-lt"/>
              </a:rPr>
              <a:t> plus rituximab; </a:t>
            </a:r>
            <a:r>
              <a:rPr lang="en-US" err="1">
                <a:ea typeface="+mn-lt"/>
                <a:cs typeface="+mn-lt"/>
              </a:rPr>
              <a:t>IdR</a:t>
            </a:r>
            <a:r>
              <a:rPr lang="en-US">
                <a:ea typeface="+mn-lt"/>
                <a:cs typeface="+mn-lt"/>
              </a:rPr>
              <a:t>, </a:t>
            </a:r>
            <a:r>
              <a:rPr lang="en-US" err="1">
                <a:ea typeface="+mn-lt"/>
                <a:cs typeface="+mn-lt"/>
              </a:rPr>
              <a:t>idelalisib</a:t>
            </a:r>
            <a:r>
              <a:rPr lang="en-US">
                <a:ea typeface="+mn-lt"/>
                <a:cs typeface="+mn-lt"/>
              </a:rPr>
              <a:t> plus rituximab.</a:t>
            </a:r>
          </a:p>
          <a:p>
            <a:r>
              <a:rPr lang="en-US" b="1">
                <a:latin typeface="Arial"/>
                <a:cs typeface="Arial"/>
              </a:rPr>
              <a:t>Jurczak, W. Abstract 393 presented at ASH 2021.</a:t>
            </a:r>
            <a:endParaRPr lang="en-US">
              <a:latin typeface="Arial"/>
              <a:cs typeface="Arial"/>
            </a:endParaRPr>
          </a:p>
        </p:txBody>
      </p:sp>
      <p:sp>
        <p:nvSpPr>
          <p:cNvPr id="3" name="Textplatzhalter 2">
            <a:extLst>
              <a:ext uri="{FF2B5EF4-FFF2-40B4-BE49-F238E27FC236}">
                <a16:creationId xmlns:a16="http://schemas.microsoft.com/office/drawing/2014/main" id="{DD4A43D5-7DAE-F246-8FC6-9BEDA395A5D7}"/>
              </a:ext>
            </a:extLst>
          </p:cNvPr>
          <p:cNvSpPr>
            <a:spLocks noGrp="1"/>
          </p:cNvSpPr>
          <p:nvPr>
            <p:ph type="body" sz="quarter" idx="12"/>
          </p:nvPr>
        </p:nvSpPr>
        <p:spPr/>
        <p:txBody>
          <a:bodyPr/>
          <a:lstStyle/>
          <a:p>
            <a:r>
              <a:rPr lang="de-DE"/>
              <a:t>AEs in ≥15% (</a:t>
            </a:r>
            <a:r>
              <a:rPr lang="de-DE" err="1"/>
              <a:t>any</a:t>
            </a:r>
            <a:r>
              <a:rPr lang="de-DE"/>
              <a:t> Grade) </a:t>
            </a:r>
            <a:r>
              <a:rPr lang="de-DE" err="1"/>
              <a:t>or</a:t>
            </a:r>
            <a:r>
              <a:rPr lang="de-DE"/>
              <a:t> ≥5% (Grade ≥3) </a:t>
            </a:r>
            <a:r>
              <a:rPr lang="de-DE" err="1"/>
              <a:t>of</a:t>
            </a:r>
            <a:r>
              <a:rPr lang="de-DE"/>
              <a:t> </a:t>
            </a:r>
            <a:r>
              <a:rPr lang="de-DE" err="1"/>
              <a:t>patients</a:t>
            </a:r>
            <a:r>
              <a:rPr lang="de-DE"/>
              <a:t> in </a:t>
            </a:r>
            <a:r>
              <a:rPr lang="de-DE" err="1"/>
              <a:t>any</a:t>
            </a:r>
            <a:r>
              <a:rPr lang="de-DE"/>
              <a:t> </a:t>
            </a:r>
            <a:r>
              <a:rPr lang="de-DE" err="1"/>
              <a:t>cohort</a:t>
            </a:r>
            <a:r>
              <a:rPr lang="de-DE"/>
              <a:t> </a:t>
            </a:r>
          </a:p>
        </p:txBody>
      </p:sp>
      <p:graphicFrame>
        <p:nvGraphicFramePr>
          <p:cNvPr id="8" name="Table 2">
            <a:extLst>
              <a:ext uri="{FF2B5EF4-FFF2-40B4-BE49-F238E27FC236}">
                <a16:creationId xmlns:a16="http://schemas.microsoft.com/office/drawing/2014/main" id="{393CF870-58E1-433F-BB2E-D23E498D94FC}"/>
              </a:ext>
            </a:extLst>
          </p:cNvPr>
          <p:cNvGraphicFramePr>
            <a:graphicFrameLocks noGrp="1"/>
          </p:cNvGraphicFramePr>
          <p:nvPr>
            <p:extLst>
              <p:ext uri="{D42A27DB-BD31-4B8C-83A1-F6EECF244321}">
                <p14:modId xmlns:p14="http://schemas.microsoft.com/office/powerpoint/2010/main" val="102386767"/>
              </p:ext>
            </p:extLst>
          </p:nvPr>
        </p:nvGraphicFramePr>
        <p:xfrm>
          <a:off x="407987" y="1808163"/>
          <a:ext cx="11376029" cy="4122720"/>
        </p:xfrm>
        <a:graphic>
          <a:graphicData uri="http://schemas.openxmlformats.org/drawingml/2006/table">
            <a:tbl>
              <a:tblPr firstRow="1" bandRow="1">
                <a:tableStyleId>{5C22544A-7EE6-4342-B048-85BDC9FD1C3A}</a:tableStyleId>
              </a:tblPr>
              <a:tblGrid>
                <a:gridCol w="3240821">
                  <a:extLst>
                    <a:ext uri="{9D8B030D-6E8A-4147-A177-3AD203B41FA5}">
                      <a16:colId xmlns:a16="http://schemas.microsoft.com/office/drawing/2014/main" val="2728276234"/>
                    </a:ext>
                  </a:extLst>
                </a:gridCol>
                <a:gridCol w="1355868">
                  <a:extLst>
                    <a:ext uri="{9D8B030D-6E8A-4147-A177-3AD203B41FA5}">
                      <a16:colId xmlns:a16="http://schemas.microsoft.com/office/drawing/2014/main" val="1859158992"/>
                    </a:ext>
                  </a:extLst>
                </a:gridCol>
                <a:gridCol w="1355868">
                  <a:extLst>
                    <a:ext uri="{9D8B030D-6E8A-4147-A177-3AD203B41FA5}">
                      <a16:colId xmlns:a16="http://schemas.microsoft.com/office/drawing/2014/main" val="4024266657"/>
                    </a:ext>
                  </a:extLst>
                </a:gridCol>
                <a:gridCol w="1355868">
                  <a:extLst>
                    <a:ext uri="{9D8B030D-6E8A-4147-A177-3AD203B41FA5}">
                      <a16:colId xmlns:a16="http://schemas.microsoft.com/office/drawing/2014/main" val="2718162448"/>
                    </a:ext>
                  </a:extLst>
                </a:gridCol>
                <a:gridCol w="1355868">
                  <a:extLst>
                    <a:ext uri="{9D8B030D-6E8A-4147-A177-3AD203B41FA5}">
                      <a16:colId xmlns:a16="http://schemas.microsoft.com/office/drawing/2014/main" val="634692155"/>
                    </a:ext>
                  </a:extLst>
                </a:gridCol>
                <a:gridCol w="1355868">
                  <a:extLst>
                    <a:ext uri="{9D8B030D-6E8A-4147-A177-3AD203B41FA5}">
                      <a16:colId xmlns:a16="http://schemas.microsoft.com/office/drawing/2014/main" val="4284140272"/>
                    </a:ext>
                  </a:extLst>
                </a:gridCol>
                <a:gridCol w="1355868">
                  <a:extLst>
                    <a:ext uri="{9D8B030D-6E8A-4147-A177-3AD203B41FA5}">
                      <a16:colId xmlns:a16="http://schemas.microsoft.com/office/drawing/2014/main" val="308048862"/>
                    </a:ext>
                  </a:extLst>
                </a:gridCol>
              </a:tblGrid>
              <a:tr h="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AE, n (%)</a:t>
                      </a:r>
                    </a:p>
                  </a:txBody>
                  <a:tcPr marL="108000" marT="18000" marB="18000" anchor="ctr"/>
                </a:tc>
                <a:tc gridSpan="2">
                  <a:txBody>
                    <a:bodyPr/>
                    <a:lstStyle/>
                    <a:p>
                      <a:pPr algn="ctr"/>
                      <a:r>
                        <a:rPr lang="en-US" sz="1200"/>
                        <a:t>Acalabrutinib </a:t>
                      </a:r>
                    </a:p>
                    <a:p>
                      <a:pPr algn="ctr"/>
                      <a:r>
                        <a:rPr lang="en-US" sz="1200"/>
                        <a:t>n=154</a:t>
                      </a:r>
                    </a:p>
                  </a:txBody>
                  <a:tcPr marT="18000" marB="18000" anchor="ctr">
                    <a:lnB w="12700" cap="flat" cmpd="sng" algn="ctr">
                      <a:solidFill>
                        <a:schemeClr val="bg1"/>
                      </a:solidFill>
                      <a:prstDash val="solid"/>
                      <a:round/>
                      <a:headEnd type="none" w="med" len="med"/>
                      <a:tailEnd type="none" w="med" len="med"/>
                    </a:lnB>
                    <a:solidFill>
                      <a:schemeClr val="bg2"/>
                    </a:solidFill>
                  </a:tcPr>
                </a:tc>
                <a:tc hMerge="1">
                  <a:txBody>
                    <a:bodyPr/>
                    <a:lstStyle/>
                    <a:p>
                      <a:pPr algn="ctr"/>
                      <a:endParaRPr lang="en-US" sz="1200"/>
                    </a:p>
                  </a:txBody>
                  <a:tcPr/>
                </a:tc>
                <a:tc gridSpan="2">
                  <a:txBody>
                    <a:bodyPr/>
                    <a:lstStyle/>
                    <a:p>
                      <a:pPr algn="ctr"/>
                      <a:r>
                        <a:rPr lang="en-US" sz="1200"/>
                        <a:t>Idelalisib + Rituximab</a:t>
                      </a:r>
                    </a:p>
                    <a:p>
                      <a:pPr algn="ctr"/>
                      <a:r>
                        <a:rPr lang="en-US" sz="1200"/>
                        <a:t>n=118</a:t>
                      </a:r>
                    </a:p>
                  </a:txBody>
                  <a:tcPr marT="18000" marB="18000" anchor="ctr">
                    <a:lnB w="12700" cap="flat" cmpd="sng" algn="ctr">
                      <a:solidFill>
                        <a:schemeClr val="bg1"/>
                      </a:solidFill>
                      <a:prstDash val="solid"/>
                      <a:round/>
                      <a:headEnd type="none" w="med" len="med"/>
                      <a:tailEnd type="none" w="med" len="med"/>
                    </a:lnB>
                    <a:solidFill>
                      <a:schemeClr val="accent5">
                        <a:lumMod val="50000"/>
                      </a:schemeClr>
                    </a:solidFill>
                  </a:tcPr>
                </a:tc>
                <a:tc hMerge="1">
                  <a:txBody>
                    <a:bodyPr/>
                    <a:lstStyle/>
                    <a:p>
                      <a:pPr algn="ctr"/>
                      <a:endParaRPr lang="en-US" sz="120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Bendamustine + Rituximab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n=35</a:t>
                      </a:r>
                    </a:p>
                  </a:txBody>
                  <a:tcPr marT="18000" marB="18000" anchor="ctr">
                    <a:lnB w="12700" cap="flat" cmpd="sng" algn="ctr">
                      <a:solidFill>
                        <a:schemeClr val="bg1"/>
                      </a:solidFill>
                      <a:prstDash val="solid"/>
                      <a:round/>
                      <a:headEnd type="none" w="med" len="med"/>
                      <a:tailEnd type="none" w="med" len="med"/>
                    </a:lnB>
                    <a:solidFill>
                      <a:schemeClr val="accent5"/>
                    </a:solidFill>
                  </a:tcPr>
                </a:tc>
                <a:tc hMerge="1">
                  <a:txBody>
                    <a:bodyPr/>
                    <a:lstStyle/>
                    <a:p>
                      <a:pPr algn="ctr"/>
                      <a:endParaRPr lang="en-US" sz="1200" b="0"/>
                    </a:p>
                  </a:txBody>
                  <a:tcPr/>
                </a:tc>
                <a:extLst>
                  <a:ext uri="{0D108BD9-81ED-4DB2-BD59-A6C34878D82A}">
                    <a16:rowId xmlns:a16="http://schemas.microsoft.com/office/drawing/2014/main" val="2143106089"/>
                  </a:ext>
                </a:extLst>
              </a:tr>
              <a:tr h="0">
                <a:tc vMerge="1">
                  <a:txBody>
                    <a:bodyPr/>
                    <a:lstStyle/>
                    <a:p>
                      <a:endParaRPr lang="en-US"/>
                    </a:p>
                  </a:txBody>
                  <a:tcPr/>
                </a:tc>
                <a:tc>
                  <a:txBody>
                    <a:bodyPr/>
                    <a:lstStyle/>
                    <a:p>
                      <a:pPr algn="ctr"/>
                      <a:r>
                        <a:rPr lang="en-US" sz="1200">
                          <a:solidFill>
                            <a:schemeClr val="bg1"/>
                          </a:solidFill>
                        </a:rPr>
                        <a:t>Any Grade</a:t>
                      </a:r>
                    </a:p>
                  </a:txBody>
                  <a:tcPr marT="18000" marB="18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algn="ctr"/>
                      <a:r>
                        <a:rPr lang="en-US" sz="1200">
                          <a:solidFill>
                            <a:schemeClr val="bg1"/>
                          </a:solidFill>
                        </a:rPr>
                        <a:t>Grade ≥3</a:t>
                      </a:r>
                    </a:p>
                  </a:txBody>
                  <a:tcPr marT="18000" marB="18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algn="ctr"/>
                      <a:r>
                        <a:rPr lang="en-US" sz="1200">
                          <a:solidFill>
                            <a:schemeClr val="bg1"/>
                          </a:solidFill>
                        </a:rPr>
                        <a:t>Any Grade</a:t>
                      </a:r>
                    </a:p>
                  </a:txBody>
                  <a:tcPr marT="18000" marB="18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a:r>
                        <a:rPr lang="en-US" sz="1200">
                          <a:solidFill>
                            <a:schemeClr val="bg1"/>
                          </a:solidFill>
                        </a:rPr>
                        <a:t>Grade ≥3</a:t>
                      </a:r>
                    </a:p>
                  </a:txBody>
                  <a:tcPr marT="18000" marB="18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a:r>
                        <a:rPr lang="en-US" sz="1200">
                          <a:solidFill>
                            <a:schemeClr val="bg1"/>
                          </a:solidFill>
                        </a:rPr>
                        <a:t>Any Grade</a:t>
                      </a:r>
                    </a:p>
                  </a:txBody>
                  <a:tcPr marT="18000" marB="18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r>
                        <a:rPr lang="en-US" sz="1200">
                          <a:solidFill>
                            <a:schemeClr val="bg1"/>
                          </a:solidFill>
                        </a:rPr>
                        <a:t>Grade ≥3</a:t>
                      </a:r>
                    </a:p>
                  </a:txBody>
                  <a:tcPr marT="18000" marB="18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1102790762"/>
                  </a:ext>
                </a:extLst>
              </a:tr>
              <a:tr h="0">
                <a:tc>
                  <a:txBody>
                    <a:bodyPr/>
                    <a:lstStyle/>
                    <a:p>
                      <a:r>
                        <a:rPr lang="en-US" sz="1200"/>
                        <a:t>Headache</a:t>
                      </a:r>
                    </a:p>
                  </a:txBody>
                  <a:tcPr marL="108000" marT="18000" marB="18000"/>
                </a:tc>
                <a:tc>
                  <a:txBody>
                    <a:bodyPr/>
                    <a:lstStyle/>
                    <a:p>
                      <a:pPr algn="ctr"/>
                      <a:r>
                        <a:rPr lang="en-US" sz="1200"/>
                        <a:t>36 (23)</a:t>
                      </a:r>
                    </a:p>
                  </a:txBody>
                  <a:tcPr marT="18000" marB="18000" anchor="ctr">
                    <a:lnT w="38100" cap="flat" cmpd="sng" algn="ctr">
                      <a:solidFill>
                        <a:schemeClr val="bg1"/>
                      </a:solidFill>
                      <a:prstDash val="solid"/>
                      <a:round/>
                      <a:headEnd type="none" w="med" len="med"/>
                      <a:tailEnd type="none" w="med" len="med"/>
                    </a:lnT>
                  </a:tcPr>
                </a:tc>
                <a:tc>
                  <a:txBody>
                    <a:bodyPr/>
                    <a:lstStyle/>
                    <a:p>
                      <a:pPr algn="ctr"/>
                      <a:r>
                        <a:rPr lang="en-US" sz="1200"/>
                        <a:t>1 (1)</a:t>
                      </a:r>
                    </a:p>
                  </a:txBody>
                  <a:tcPr marT="18000" marB="18000" anchor="ctr">
                    <a:lnT w="38100" cap="flat" cmpd="sng" algn="ctr">
                      <a:solidFill>
                        <a:schemeClr val="bg1"/>
                      </a:solidFill>
                      <a:prstDash val="solid"/>
                      <a:round/>
                      <a:headEnd type="none" w="med" len="med"/>
                      <a:tailEnd type="none" w="med" len="med"/>
                    </a:lnT>
                  </a:tcPr>
                </a:tc>
                <a:tc>
                  <a:txBody>
                    <a:bodyPr/>
                    <a:lstStyle/>
                    <a:p>
                      <a:pPr algn="ctr"/>
                      <a:r>
                        <a:rPr lang="en-US" sz="1200"/>
                        <a:t>7 (6)</a:t>
                      </a:r>
                    </a:p>
                  </a:txBody>
                  <a:tcPr marT="18000" marB="18000" anchor="ctr">
                    <a:lnT w="38100" cap="flat" cmpd="sng" algn="ctr">
                      <a:solidFill>
                        <a:schemeClr val="bg1"/>
                      </a:solidFill>
                      <a:prstDash val="solid"/>
                      <a:round/>
                      <a:headEnd type="none" w="med" len="med"/>
                      <a:tailEnd type="none" w="med" len="med"/>
                    </a:lnT>
                  </a:tcPr>
                </a:tc>
                <a:tc>
                  <a:txBody>
                    <a:bodyPr/>
                    <a:lstStyle/>
                    <a:p>
                      <a:pPr algn="ctr"/>
                      <a:r>
                        <a:rPr lang="en-US" sz="1200"/>
                        <a:t>0</a:t>
                      </a:r>
                    </a:p>
                  </a:txBody>
                  <a:tcPr marT="18000" marB="18000" anchor="ctr">
                    <a:lnT w="38100" cap="flat" cmpd="sng" algn="ctr">
                      <a:solidFill>
                        <a:schemeClr val="bg1"/>
                      </a:solidFill>
                      <a:prstDash val="solid"/>
                      <a:round/>
                      <a:headEnd type="none" w="med" len="med"/>
                      <a:tailEnd type="none" w="med" len="med"/>
                    </a:lnT>
                  </a:tcPr>
                </a:tc>
                <a:tc>
                  <a:txBody>
                    <a:bodyPr/>
                    <a:lstStyle/>
                    <a:p>
                      <a:pPr algn="ctr"/>
                      <a:r>
                        <a:rPr lang="en-US" sz="1200"/>
                        <a:t>0</a:t>
                      </a:r>
                    </a:p>
                  </a:txBody>
                  <a:tcPr marT="18000" marB="18000" anchor="ctr">
                    <a:lnT w="38100" cap="flat" cmpd="sng" algn="ctr">
                      <a:solidFill>
                        <a:schemeClr val="bg1"/>
                      </a:solidFill>
                      <a:prstDash val="solid"/>
                      <a:round/>
                      <a:headEnd type="none" w="med" len="med"/>
                      <a:tailEnd type="none" w="med" len="med"/>
                    </a:lnT>
                  </a:tcPr>
                </a:tc>
                <a:tc>
                  <a:txBody>
                    <a:bodyPr/>
                    <a:lstStyle/>
                    <a:p>
                      <a:pPr algn="ctr"/>
                      <a:r>
                        <a:rPr lang="en-US" sz="1200"/>
                        <a:t>0</a:t>
                      </a:r>
                    </a:p>
                  </a:txBody>
                  <a:tcPr marT="18000" marB="18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67528765"/>
                  </a:ext>
                </a:extLst>
              </a:tr>
              <a:tr h="0">
                <a:tc>
                  <a:txBody>
                    <a:bodyPr/>
                    <a:lstStyle/>
                    <a:p>
                      <a:r>
                        <a:rPr lang="en-US" sz="1200"/>
                        <a:t>Neutropenia</a:t>
                      </a:r>
                    </a:p>
                  </a:txBody>
                  <a:tcPr marL="108000" marT="18000" marB="18000"/>
                </a:tc>
                <a:tc>
                  <a:txBody>
                    <a:bodyPr/>
                    <a:lstStyle/>
                    <a:p>
                      <a:pPr algn="ctr"/>
                      <a:r>
                        <a:rPr lang="en-US" sz="1200"/>
                        <a:t>36 (23)</a:t>
                      </a:r>
                    </a:p>
                  </a:txBody>
                  <a:tcPr marT="18000" marB="18000" anchor="ctr"/>
                </a:tc>
                <a:tc>
                  <a:txBody>
                    <a:bodyPr/>
                    <a:lstStyle/>
                    <a:p>
                      <a:pPr algn="ctr"/>
                      <a:r>
                        <a:rPr lang="en-US" sz="1200"/>
                        <a:t>29 (19)</a:t>
                      </a:r>
                    </a:p>
                  </a:txBody>
                  <a:tcPr marT="18000" marB="18000" anchor="ctr"/>
                </a:tc>
                <a:tc>
                  <a:txBody>
                    <a:bodyPr/>
                    <a:lstStyle/>
                    <a:p>
                      <a:pPr algn="ctr"/>
                      <a:r>
                        <a:rPr lang="en-US" sz="1200"/>
                        <a:t>55 (47)</a:t>
                      </a:r>
                    </a:p>
                  </a:txBody>
                  <a:tcPr marT="18000" marB="18000" anchor="ctr"/>
                </a:tc>
                <a:tc>
                  <a:txBody>
                    <a:bodyPr/>
                    <a:lstStyle/>
                    <a:p>
                      <a:pPr algn="ctr"/>
                      <a:r>
                        <a:rPr lang="en-US" sz="1200"/>
                        <a:t>47 (40)</a:t>
                      </a:r>
                    </a:p>
                  </a:txBody>
                  <a:tcPr marT="18000" marB="18000" anchor="ctr"/>
                </a:tc>
                <a:tc>
                  <a:txBody>
                    <a:bodyPr/>
                    <a:lstStyle/>
                    <a:p>
                      <a:pPr algn="ctr"/>
                      <a:r>
                        <a:rPr lang="en-US" sz="1200"/>
                        <a:t>12 (34</a:t>
                      </a:r>
                    </a:p>
                  </a:txBody>
                  <a:tcPr marT="18000" marB="18000" anchor="ctr"/>
                </a:tc>
                <a:tc>
                  <a:txBody>
                    <a:bodyPr/>
                    <a:lstStyle/>
                    <a:p>
                      <a:pPr algn="ctr"/>
                      <a:r>
                        <a:rPr lang="en-US" sz="1200"/>
                        <a:t>11 (31)</a:t>
                      </a:r>
                    </a:p>
                  </a:txBody>
                  <a:tcPr marT="18000" marB="18000" anchor="ctr"/>
                </a:tc>
                <a:extLst>
                  <a:ext uri="{0D108BD9-81ED-4DB2-BD59-A6C34878D82A}">
                    <a16:rowId xmlns:a16="http://schemas.microsoft.com/office/drawing/2014/main" val="1928176504"/>
                  </a:ext>
                </a:extLst>
              </a:tr>
              <a:tr h="0">
                <a:tc>
                  <a:txBody>
                    <a:bodyPr/>
                    <a:lstStyle/>
                    <a:p>
                      <a:r>
                        <a:rPr lang="en-US" sz="1200"/>
                        <a:t>Diarrhea</a:t>
                      </a:r>
                    </a:p>
                  </a:txBody>
                  <a:tcPr marL="108000" marT="18000" marB="18000"/>
                </a:tc>
                <a:tc>
                  <a:txBody>
                    <a:bodyPr/>
                    <a:lstStyle/>
                    <a:p>
                      <a:pPr algn="ctr"/>
                      <a:r>
                        <a:rPr lang="en-US" sz="1200"/>
                        <a:t>33 (21)</a:t>
                      </a:r>
                    </a:p>
                  </a:txBody>
                  <a:tcPr marT="18000" marB="18000" anchor="ctr"/>
                </a:tc>
                <a:tc>
                  <a:txBody>
                    <a:bodyPr/>
                    <a:lstStyle/>
                    <a:p>
                      <a:pPr algn="ctr"/>
                      <a:r>
                        <a:rPr lang="en-US" sz="1200"/>
                        <a:t>3 (2)</a:t>
                      </a:r>
                    </a:p>
                  </a:txBody>
                  <a:tcPr marT="18000" marB="18000" anchor="ctr"/>
                </a:tc>
                <a:tc>
                  <a:txBody>
                    <a:bodyPr/>
                    <a:lstStyle/>
                    <a:p>
                      <a:pPr algn="ctr"/>
                      <a:r>
                        <a:rPr lang="en-US" sz="1200"/>
                        <a:t>62 (53)</a:t>
                      </a:r>
                    </a:p>
                  </a:txBody>
                  <a:tcPr marT="18000" marB="18000" anchor="ctr"/>
                </a:tc>
                <a:tc>
                  <a:txBody>
                    <a:bodyPr/>
                    <a:lstStyle/>
                    <a:p>
                      <a:pPr algn="ctr"/>
                      <a:r>
                        <a:rPr lang="en-US" sz="1200"/>
                        <a:t>29 (25)</a:t>
                      </a:r>
                    </a:p>
                  </a:txBody>
                  <a:tcPr marT="18000" marB="18000" anchor="ctr"/>
                </a:tc>
                <a:tc>
                  <a:txBody>
                    <a:bodyPr/>
                    <a:lstStyle/>
                    <a:p>
                      <a:pPr algn="ctr"/>
                      <a:r>
                        <a:rPr lang="en-US" sz="1200"/>
                        <a:t>5 (14)</a:t>
                      </a:r>
                    </a:p>
                  </a:txBody>
                  <a:tcPr marT="18000" marB="18000" anchor="ctr"/>
                </a:tc>
                <a:tc>
                  <a:txBody>
                    <a:bodyPr/>
                    <a:lstStyle/>
                    <a:p>
                      <a:pPr algn="ctr"/>
                      <a:r>
                        <a:rPr lang="en-US" sz="1200"/>
                        <a:t>0 </a:t>
                      </a:r>
                    </a:p>
                  </a:txBody>
                  <a:tcPr marT="18000" marB="18000" anchor="ctr"/>
                </a:tc>
                <a:extLst>
                  <a:ext uri="{0D108BD9-81ED-4DB2-BD59-A6C34878D82A}">
                    <a16:rowId xmlns:a16="http://schemas.microsoft.com/office/drawing/2014/main" val="1021998405"/>
                  </a:ext>
                </a:extLst>
              </a:tr>
              <a:tr h="0">
                <a:tc>
                  <a:txBody>
                    <a:bodyPr/>
                    <a:lstStyle/>
                    <a:p>
                      <a:r>
                        <a:rPr lang="en-US" sz="1200"/>
                        <a:t>Upper respiratory tract infection</a:t>
                      </a:r>
                    </a:p>
                  </a:txBody>
                  <a:tcPr marL="108000" marT="18000" marB="18000"/>
                </a:tc>
                <a:tc>
                  <a:txBody>
                    <a:bodyPr/>
                    <a:lstStyle/>
                    <a:p>
                      <a:pPr algn="ctr"/>
                      <a:r>
                        <a:rPr lang="en-US" sz="1200"/>
                        <a:t>31 (20)</a:t>
                      </a:r>
                    </a:p>
                  </a:txBody>
                  <a:tcPr marT="18000" marB="18000" anchor="ctr"/>
                </a:tc>
                <a:tc>
                  <a:txBody>
                    <a:bodyPr/>
                    <a:lstStyle/>
                    <a:p>
                      <a:pPr algn="ctr"/>
                      <a:r>
                        <a:rPr lang="en-US" sz="1200"/>
                        <a:t>3 (2)</a:t>
                      </a:r>
                    </a:p>
                  </a:txBody>
                  <a:tcPr marT="18000" marB="18000" anchor="ctr"/>
                </a:tc>
                <a:tc>
                  <a:txBody>
                    <a:bodyPr/>
                    <a:lstStyle/>
                    <a:p>
                      <a:pPr algn="ctr"/>
                      <a:r>
                        <a:rPr lang="en-US" sz="1200"/>
                        <a:t>20 (17)</a:t>
                      </a:r>
                    </a:p>
                  </a:txBody>
                  <a:tcPr marT="18000" marB="18000" anchor="ctr"/>
                </a:tc>
                <a:tc>
                  <a:txBody>
                    <a:bodyPr/>
                    <a:lstStyle/>
                    <a:p>
                      <a:pPr algn="ctr"/>
                      <a:r>
                        <a:rPr lang="en-US" sz="1200"/>
                        <a:t>4 (3)</a:t>
                      </a:r>
                    </a:p>
                  </a:txBody>
                  <a:tcPr marT="18000" marB="18000" anchor="ctr"/>
                </a:tc>
                <a:tc>
                  <a:txBody>
                    <a:bodyPr/>
                    <a:lstStyle/>
                    <a:p>
                      <a:pPr algn="ctr"/>
                      <a:r>
                        <a:rPr lang="en-US" sz="1200"/>
                        <a:t>4 (11)</a:t>
                      </a:r>
                    </a:p>
                  </a:txBody>
                  <a:tcPr marT="18000" marB="18000" anchor="ctr"/>
                </a:tc>
                <a:tc>
                  <a:txBody>
                    <a:bodyPr/>
                    <a:lstStyle/>
                    <a:p>
                      <a:pPr algn="ctr"/>
                      <a:r>
                        <a:rPr lang="en-US" sz="1200"/>
                        <a:t>1 (3)</a:t>
                      </a:r>
                    </a:p>
                  </a:txBody>
                  <a:tcPr marT="18000" marB="18000" anchor="ctr"/>
                </a:tc>
                <a:extLst>
                  <a:ext uri="{0D108BD9-81ED-4DB2-BD59-A6C34878D82A}">
                    <a16:rowId xmlns:a16="http://schemas.microsoft.com/office/drawing/2014/main" val="2604193106"/>
                  </a:ext>
                </a:extLst>
              </a:tr>
              <a:tr h="0">
                <a:tc>
                  <a:txBody>
                    <a:bodyPr/>
                    <a:lstStyle/>
                    <a:p>
                      <a:r>
                        <a:rPr lang="en-US" sz="1200"/>
                        <a:t>Pneumonia</a:t>
                      </a:r>
                    </a:p>
                  </a:txBody>
                  <a:tcPr marL="108000" marT="18000" marB="18000"/>
                </a:tc>
                <a:tc>
                  <a:txBody>
                    <a:bodyPr/>
                    <a:lstStyle/>
                    <a:p>
                      <a:pPr algn="ctr"/>
                      <a:r>
                        <a:rPr lang="en-US" sz="1200"/>
                        <a:t>28 (18)</a:t>
                      </a:r>
                    </a:p>
                  </a:txBody>
                  <a:tcPr marT="18000" marB="18000" anchor="ctr"/>
                </a:tc>
                <a:tc>
                  <a:txBody>
                    <a:bodyPr/>
                    <a:lstStyle/>
                    <a:p>
                      <a:pPr algn="ctr"/>
                      <a:r>
                        <a:rPr lang="en-US" sz="1200"/>
                        <a:t>14 (9)</a:t>
                      </a:r>
                    </a:p>
                  </a:txBody>
                  <a:tcPr marT="18000" marB="18000" anchor="ctr"/>
                </a:tc>
                <a:tc>
                  <a:txBody>
                    <a:bodyPr/>
                    <a:lstStyle/>
                    <a:p>
                      <a:pPr algn="ctr"/>
                      <a:r>
                        <a:rPr lang="en-US" sz="1200"/>
                        <a:t>16 (14)</a:t>
                      </a:r>
                    </a:p>
                  </a:txBody>
                  <a:tcPr marT="18000" marB="18000" anchor="ctr"/>
                </a:tc>
                <a:tc>
                  <a:txBody>
                    <a:bodyPr/>
                    <a:lstStyle/>
                    <a:p>
                      <a:pPr algn="ctr"/>
                      <a:r>
                        <a:rPr lang="en-US" sz="1200"/>
                        <a:t>11 (9)</a:t>
                      </a:r>
                    </a:p>
                  </a:txBody>
                  <a:tcPr marT="18000" marB="18000" anchor="ctr"/>
                </a:tc>
                <a:tc>
                  <a:txBody>
                    <a:bodyPr/>
                    <a:lstStyle/>
                    <a:p>
                      <a:pPr algn="ctr"/>
                      <a:r>
                        <a:rPr lang="en-US" sz="1200"/>
                        <a:t>2 (6)</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 (3)</a:t>
                      </a:r>
                    </a:p>
                  </a:txBody>
                  <a:tcPr marT="18000" marB="18000" anchor="ctr"/>
                </a:tc>
                <a:extLst>
                  <a:ext uri="{0D108BD9-81ED-4DB2-BD59-A6C34878D82A}">
                    <a16:rowId xmlns:a16="http://schemas.microsoft.com/office/drawing/2014/main" val="1293493712"/>
                  </a:ext>
                </a:extLst>
              </a:tr>
              <a:tr h="0">
                <a:tc>
                  <a:txBody>
                    <a:bodyPr/>
                    <a:lstStyle/>
                    <a:p>
                      <a:r>
                        <a:rPr lang="en-US" sz="1200"/>
                        <a:t>Cough</a:t>
                      </a:r>
                    </a:p>
                  </a:txBody>
                  <a:tcPr marL="108000" marT="18000" marB="18000"/>
                </a:tc>
                <a:tc>
                  <a:txBody>
                    <a:bodyPr/>
                    <a:lstStyle/>
                    <a:p>
                      <a:pPr algn="ctr"/>
                      <a:r>
                        <a:rPr lang="en-US" sz="1200"/>
                        <a:t>27 (18)</a:t>
                      </a:r>
                    </a:p>
                  </a:txBody>
                  <a:tcPr marT="18000" marB="18000" anchor="ctr"/>
                </a:tc>
                <a:tc>
                  <a:txBody>
                    <a:bodyPr/>
                    <a:lstStyle/>
                    <a:p>
                      <a:pPr algn="ctr"/>
                      <a:r>
                        <a:rPr lang="en-US" sz="1200"/>
                        <a:t>0</a:t>
                      </a:r>
                    </a:p>
                  </a:txBody>
                  <a:tcPr marT="18000" marB="18000" anchor="ctr"/>
                </a:tc>
                <a:tc>
                  <a:txBody>
                    <a:bodyPr/>
                    <a:lstStyle/>
                    <a:p>
                      <a:pPr algn="ctr"/>
                      <a:r>
                        <a:rPr lang="en-US" sz="1200"/>
                        <a:t>18 (15)</a:t>
                      </a:r>
                    </a:p>
                  </a:txBody>
                  <a:tcPr marT="18000" marB="18000" anchor="ctr"/>
                </a:tc>
                <a:tc>
                  <a:txBody>
                    <a:bodyPr/>
                    <a:lstStyle/>
                    <a:p>
                      <a:pPr algn="ctr"/>
                      <a:r>
                        <a:rPr lang="en-US" sz="1200"/>
                        <a:t>1 (1)</a:t>
                      </a:r>
                    </a:p>
                  </a:txBody>
                  <a:tcPr marT="18000" marB="18000" anchor="ctr"/>
                </a:tc>
                <a:tc>
                  <a:txBody>
                    <a:bodyPr/>
                    <a:lstStyle/>
                    <a:p>
                      <a:pPr algn="ctr"/>
                      <a:r>
                        <a:rPr lang="en-US" sz="1200"/>
                        <a:t>2 (6)</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3964497981"/>
                  </a:ext>
                </a:extLst>
              </a:tr>
              <a:tr h="0">
                <a:tc>
                  <a:txBody>
                    <a:bodyPr/>
                    <a:lstStyle/>
                    <a:p>
                      <a:r>
                        <a:rPr lang="en-US" sz="1200"/>
                        <a:t>Anemia</a:t>
                      </a:r>
                    </a:p>
                  </a:txBody>
                  <a:tcPr marL="108000" marT="18000" marB="18000"/>
                </a:tc>
                <a:tc>
                  <a:txBody>
                    <a:bodyPr/>
                    <a:lstStyle/>
                    <a:p>
                      <a:pPr algn="ctr"/>
                      <a:r>
                        <a:rPr lang="en-US" sz="1200"/>
                        <a:t>26 (17)</a:t>
                      </a:r>
                    </a:p>
                  </a:txBody>
                  <a:tcPr marT="18000" marB="18000" anchor="ctr"/>
                </a:tc>
                <a:tc>
                  <a:txBody>
                    <a:bodyPr/>
                    <a:lstStyle/>
                    <a:p>
                      <a:pPr algn="ctr"/>
                      <a:r>
                        <a:rPr lang="en-US" sz="1200"/>
                        <a:t>20 (13)</a:t>
                      </a:r>
                    </a:p>
                  </a:txBody>
                  <a:tcPr marT="18000" marB="18000" anchor="ctr"/>
                </a:tc>
                <a:tc>
                  <a:txBody>
                    <a:bodyPr/>
                    <a:lstStyle/>
                    <a:p>
                      <a:pPr algn="ctr"/>
                      <a:r>
                        <a:rPr lang="en-US" sz="1200"/>
                        <a:t>13 (11)</a:t>
                      </a:r>
                    </a:p>
                  </a:txBody>
                  <a:tcPr marT="18000" marB="18000" anchor="ctr"/>
                </a:tc>
                <a:tc>
                  <a:txBody>
                    <a:bodyPr/>
                    <a:lstStyle/>
                    <a:p>
                      <a:pPr algn="ctr"/>
                      <a:r>
                        <a:rPr lang="en-US" sz="1200"/>
                        <a:t>9 (8)</a:t>
                      </a:r>
                    </a:p>
                  </a:txBody>
                  <a:tcPr marT="18000" marB="18000" anchor="ctr"/>
                </a:tc>
                <a:tc>
                  <a:txBody>
                    <a:bodyPr/>
                    <a:lstStyle/>
                    <a:p>
                      <a:pPr algn="ctr"/>
                      <a:r>
                        <a:rPr lang="en-US" sz="1200"/>
                        <a:t>4 (11)</a:t>
                      </a:r>
                    </a:p>
                  </a:txBody>
                  <a:tcPr marT="18000" marB="18000" anchor="ctr"/>
                </a:tc>
                <a:tc>
                  <a:txBody>
                    <a:bodyPr/>
                    <a:lstStyle/>
                    <a:p>
                      <a:pPr algn="ctr"/>
                      <a:r>
                        <a:rPr lang="en-US" sz="1200"/>
                        <a:t>3 (9)</a:t>
                      </a:r>
                    </a:p>
                  </a:txBody>
                  <a:tcPr marT="18000" marB="18000" anchor="ctr"/>
                </a:tc>
                <a:extLst>
                  <a:ext uri="{0D108BD9-81ED-4DB2-BD59-A6C34878D82A}">
                    <a16:rowId xmlns:a16="http://schemas.microsoft.com/office/drawing/2014/main" val="3789827622"/>
                  </a:ext>
                </a:extLst>
              </a:tr>
              <a:tr h="0">
                <a:tc>
                  <a:txBody>
                    <a:bodyPr/>
                    <a:lstStyle/>
                    <a:p>
                      <a:r>
                        <a:rPr lang="en-US" sz="1200"/>
                        <a:t>Pyrexia</a:t>
                      </a:r>
                    </a:p>
                  </a:txBody>
                  <a:tcPr marL="108000" marT="18000" marB="18000"/>
                </a:tc>
                <a:tc>
                  <a:txBody>
                    <a:bodyPr/>
                    <a:lstStyle/>
                    <a:p>
                      <a:pPr algn="ctr"/>
                      <a:r>
                        <a:rPr lang="en-US" sz="1200"/>
                        <a:t>24 (16)</a:t>
                      </a:r>
                    </a:p>
                  </a:txBody>
                  <a:tcPr marT="18000" marB="18000" anchor="ctr"/>
                </a:tc>
                <a:tc>
                  <a:txBody>
                    <a:bodyPr/>
                    <a:lstStyle/>
                    <a:p>
                      <a:pPr algn="ctr"/>
                      <a:r>
                        <a:rPr lang="en-US" sz="1200"/>
                        <a:t>3 (2)</a:t>
                      </a:r>
                    </a:p>
                  </a:txBody>
                  <a:tcPr marT="18000" marB="18000" anchor="ctr"/>
                </a:tc>
                <a:tc>
                  <a:txBody>
                    <a:bodyPr/>
                    <a:lstStyle/>
                    <a:p>
                      <a:pPr algn="ctr"/>
                      <a:r>
                        <a:rPr lang="en-US" sz="1200"/>
                        <a:t>23 (20)</a:t>
                      </a:r>
                    </a:p>
                  </a:txBody>
                  <a:tcPr marT="18000" marB="18000" anchor="ctr"/>
                </a:tc>
                <a:tc>
                  <a:txBody>
                    <a:bodyPr/>
                    <a:lstStyle/>
                    <a:p>
                      <a:pPr algn="ctr"/>
                      <a:r>
                        <a:rPr lang="en-US" sz="1200"/>
                        <a:t>8 (7)</a:t>
                      </a:r>
                    </a:p>
                  </a:txBody>
                  <a:tcPr marT="18000" marB="18000" anchor="ctr"/>
                </a:tc>
                <a:tc>
                  <a:txBody>
                    <a:bodyPr/>
                    <a:lstStyle/>
                    <a:p>
                      <a:pPr algn="ctr"/>
                      <a:r>
                        <a:rPr lang="en-US" sz="1200"/>
                        <a:t>6 (17)</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 (3)</a:t>
                      </a:r>
                    </a:p>
                  </a:txBody>
                  <a:tcPr marT="18000" marB="18000" anchor="ctr"/>
                </a:tc>
                <a:extLst>
                  <a:ext uri="{0D108BD9-81ED-4DB2-BD59-A6C34878D82A}">
                    <a16:rowId xmlns:a16="http://schemas.microsoft.com/office/drawing/2014/main" val="3826614942"/>
                  </a:ext>
                </a:extLst>
              </a:tr>
              <a:tr h="0">
                <a:tc>
                  <a:txBody>
                    <a:bodyPr/>
                    <a:lstStyle/>
                    <a:p>
                      <a:r>
                        <a:rPr lang="en-US" sz="1200"/>
                        <a:t>Thrombocytopenia</a:t>
                      </a:r>
                    </a:p>
                  </a:txBody>
                  <a:tcPr marL="108000" marT="18000" marB="18000"/>
                </a:tc>
                <a:tc>
                  <a:txBody>
                    <a:bodyPr/>
                    <a:lstStyle/>
                    <a:p>
                      <a:pPr algn="ctr"/>
                      <a:r>
                        <a:rPr lang="en-US" sz="1200"/>
                        <a:t>19 (12)</a:t>
                      </a:r>
                    </a:p>
                  </a:txBody>
                  <a:tcPr marT="18000" marB="18000" anchor="ctr"/>
                </a:tc>
                <a:tc>
                  <a:txBody>
                    <a:bodyPr/>
                    <a:lstStyle/>
                    <a:p>
                      <a:pPr algn="ctr"/>
                      <a:r>
                        <a:rPr lang="en-US" sz="1200"/>
                        <a:t>6 (4)</a:t>
                      </a:r>
                    </a:p>
                  </a:txBody>
                  <a:tcPr marT="18000" marB="18000" anchor="ctr"/>
                </a:tc>
                <a:tc>
                  <a:txBody>
                    <a:bodyPr/>
                    <a:lstStyle/>
                    <a:p>
                      <a:pPr algn="ctr"/>
                      <a:r>
                        <a:rPr lang="en-US" sz="1200"/>
                        <a:t>19 (16)</a:t>
                      </a:r>
                    </a:p>
                  </a:txBody>
                  <a:tcPr marT="18000" marB="18000" anchor="ctr"/>
                </a:tc>
                <a:tc>
                  <a:txBody>
                    <a:bodyPr/>
                    <a:lstStyle/>
                    <a:p>
                      <a:pPr algn="ctr"/>
                      <a:r>
                        <a:rPr lang="en-US" sz="1200"/>
                        <a:t>10 (9)</a:t>
                      </a:r>
                    </a:p>
                  </a:txBody>
                  <a:tcPr marT="18000" marB="18000" anchor="ctr"/>
                </a:tc>
                <a:tc>
                  <a:txBody>
                    <a:bodyPr/>
                    <a:lstStyle/>
                    <a:p>
                      <a:pPr algn="ctr"/>
                      <a:r>
                        <a:rPr lang="en-US" sz="1200"/>
                        <a:t>5 (14)</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 (3)</a:t>
                      </a:r>
                    </a:p>
                  </a:txBody>
                  <a:tcPr marT="18000" marB="18000" anchor="ctr"/>
                </a:tc>
                <a:extLst>
                  <a:ext uri="{0D108BD9-81ED-4DB2-BD59-A6C34878D82A}">
                    <a16:rowId xmlns:a16="http://schemas.microsoft.com/office/drawing/2014/main" val="2300911226"/>
                  </a:ext>
                </a:extLst>
              </a:tr>
              <a:tr h="0">
                <a:tc>
                  <a:txBody>
                    <a:bodyPr/>
                    <a:lstStyle/>
                    <a:p>
                      <a:r>
                        <a:rPr lang="en-US" sz="1200"/>
                        <a:t>Fatigue</a:t>
                      </a:r>
                    </a:p>
                  </a:txBody>
                  <a:tcPr marL="108000" marT="18000" marB="18000"/>
                </a:tc>
                <a:tc>
                  <a:txBody>
                    <a:bodyPr/>
                    <a:lstStyle/>
                    <a:p>
                      <a:pPr algn="ctr"/>
                      <a:r>
                        <a:rPr lang="en-US" sz="1200"/>
                        <a:t>19 (12)</a:t>
                      </a:r>
                    </a:p>
                  </a:txBody>
                  <a:tcPr marT="18000" marB="18000" anchor="ctr"/>
                </a:tc>
                <a:tc>
                  <a:txBody>
                    <a:bodyPr/>
                    <a:lstStyle/>
                    <a:p>
                      <a:pPr algn="ctr"/>
                      <a:r>
                        <a:rPr lang="en-US" sz="1200"/>
                        <a:t>2 (1)</a:t>
                      </a:r>
                    </a:p>
                  </a:txBody>
                  <a:tcPr marT="18000" marB="18000" anchor="ctr"/>
                </a:tc>
                <a:tc>
                  <a:txBody>
                    <a:bodyPr/>
                    <a:lstStyle/>
                    <a:p>
                      <a:pPr algn="ctr"/>
                      <a:r>
                        <a:rPr lang="en-US" sz="1200"/>
                        <a:t>10 (9)</a:t>
                      </a:r>
                    </a:p>
                  </a:txBody>
                  <a:tcPr marT="18000" marB="18000" anchor="ctr"/>
                </a:tc>
                <a:tc>
                  <a:txBody>
                    <a:bodyPr/>
                    <a:lstStyle/>
                    <a:p>
                      <a:pPr algn="ctr"/>
                      <a:r>
                        <a:rPr lang="en-US" sz="1200"/>
                        <a:t>1 (1)</a:t>
                      </a:r>
                    </a:p>
                  </a:txBody>
                  <a:tcPr marT="18000" marB="18000" anchor="ctr"/>
                </a:tc>
                <a:tc>
                  <a:txBody>
                    <a:bodyPr/>
                    <a:lstStyle/>
                    <a:p>
                      <a:pPr algn="ctr"/>
                      <a:r>
                        <a:rPr lang="en-US" sz="1200"/>
                        <a:t>8 (23)</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 (3)</a:t>
                      </a:r>
                    </a:p>
                  </a:txBody>
                  <a:tcPr marT="18000" marB="18000" anchor="ctr"/>
                </a:tc>
                <a:extLst>
                  <a:ext uri="{0D108BD9-81ED-4DB2-BD59-A6C34878D82A}">
                    <a16:rowId xmlns:a16="http://schemas.microsoft.com/office/drawing/2014/main" val="2773996975"/>
                  </a:ext>
                </a:extLst>
              </a:tr>
              <a:tr h="0">
                <a:tc>
                  <a:txBody>
                    <a:bodyPr/>
                    <a:lstStyle/>
                    <a:p>
                      <a:r>
                        <a:rPr lang="en-US" sz="1200"/>
                        <a:t>Nausea</a:t>
                      </a:r>
                    </a:p>
                  </a:txBody>
                  <a:tcPr marL="108000" marT="18000" marB="18000"/>
                </a:tc>
                <a:tc>
                  <a:txBody>
                    <a:bodyPr/>
                    <a:lstStyle/>
                    <a:p>
                      <a:pPr algn="ctr"/>
                      <a:r>
                        <a:rPr lang="en-US" sz="1200"/>
                        <a:t>13 (8)</a:t>
                      </a:r>
                    </a:p>
                  </a:txBody>
                  <a:tcPr marT="18000" marB="18000" anchor="ctr"/>
                </a:tc>
                <a:tc>
                  <a:txBody>
                    <a:bodyPr/>
                    <a:lstStyle/>
                    <a:p>
                      <a:pPr algn="ctr"/>
                      <a:r>
                        <a:rPr lang="en-US" sz="1200"/>
                        <a:t>0</a:t>
                      </a:r>
                    </a:p>
                  </a:txBody>
                  <a:tcPr marT="18000" marB="18000" anchor="ctr"/>
                </a:tc>
                <a:tc>
                  <a:txBody>
                    <a:bodyPr/>
                    <a:lstStyle/>
                    <a:p>
                      <a:pPr algn="ctr"/>
                      <a:r>
                        <a:rPr lang="en-US" sz="1200"/>
                        <a:t>17 (14)</a:t>
                      </a:r>
                    </a:p>
                  </a:txBody>
                  <a:tcPr marT="18000" marB="18000" anchor="ctr"/>
                </a:tc>
                <a:tc>
                  <a:txBody>
                    <a:bodyPr/>
                    <a:lstStyle/>
                    <a:p>
                      <a:pPr algn="ctr"/>
                      <a:r>
                        <a:rPr lang="en-US" sz="1200"/>
                        <a:t>1 (1)</a:t>
                      </a:r>
                    </a:p>
                  </a:txBody>
                  <a:tcPr marT="18000" marB="18000" anchor="ctr"/>
                </a:tc>
                <a:tc>
                  <a:txBody>
                    <a:bodyPr/>
                    <a:lstStyle/>
                    <a:p>
                      <a:pPr algn="ctr"/>
                      <a:r>
                        <a:rPr lang="en-US" sz="1200"/>
                        <a:t>7 (20)</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0</a:t>
                      </a:r>
                    </a:p>
                  </a:txBody>
                  <a:tcPr marT="18000" marB="18000" anchor="ctr"/>
                </a:tc>
                <a:extLst>
                  <a:ext uri="{0D108BD9-81ED-4DB2-BD59-A6C34878D82A}">
                    <a16:rowId xmlns:a16="http://schemas.microsoft.com/office/drawing/2014/main" val="198869843"/>
                  </a:ext>
                </a:extLst>
              </a:tr>
              <a:tr h="0">
                <a:tc>
                  <a:txBody>
                    <a:bodyPr/>
                    <a:lstStyle/>
                    <a:p>
                      <a:r>
                        <a:rPr lang="en-US" sz="1200"/>
                        <a:t>ALT increased</a:t>
                      </a:r>
                    </a:p>
                  </a:txBody>
                  <a:tcPr marL="108000" marT="18000" marB="18000"/>
                </a:tc>
                <a:tc>
                  <a:txBody>
                    <a:bodyPr/>
                    <a:lstStyle/>
                    <a:p>
                      <a:pPr algn="ctr"/>
                      <a:r>
                        <a:rPr lang="en-US" sz="1200"/>
                        <a:t>4 (3)</a:t>
                      </a:r>
                    </a:p>
                  </a:txBody>
                  <a:tcPr marT="18000" marB="18000" anchor="ctr"/>
                </a:tc>
                <a:tc>
                  <a:txBody>
                    <a:bodyPr/>
                    <a:lstStyle/>
                    <a:p>
                      <a:pPr algn="ctr"/>
                      <a:r>
                        <a:rPr lang="en-US" sz="1200"/>
                        <a:t>3 (2)</a:t>
                      </a:r>
                    </a:p>
                  </a:txBody>
                  <a:tcPr marT="18000" marB="18000" anchor="ctr"/>
                </a:tc>
                <a:tc>
                  <a:txBody>
                    <a:bodyPr/>
                    <a:lstStyle/>
                    <a:p>
                      <a:pPr algn="ctr"/>
                      <a:r>
                        <a:rPr lang="en-US" sz="1200"/>
                        <a:t>14 (12)</a:t>
                      </a:r>
                    </a:p>
                  </a:txBody>
                  <a:tcPr marT="18000" marB="18000" anchor="ctr"/>
                </a:tc>
                <a:tc>
                  <a:txBody>
                    <a:bodyPr/>
                    <a:lstStyle/>
                    <a:p>
                      <a:pPr algn="ctr"/>
                      <a:r>
                        <a:rPr lang="en-US" sz="1200"/>
                        <a:t>10 (9)</a:t>
                      </a:r>
                    </a:p>
                  </a:txBody>
                  <a:tcPr marT="18000" marB="18000" anchor="ctr"/>
                </a:tc>
                <a:tc>
                  <a:txBody>
                    <a:bodyPr/>
                    <a:lstStyle/>
                    <a:p>
                      <a:pPr algn="ctr"/>
                      <a:r>
                        <a:rPr lang="en-US" sz="1200"/>
                        <a:t>3 (9)</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 (3)</a:t>
                      </a:r>
                    </a:p>
                  </a:txBody>
                  <a:tcPr marT="18000" marB="18000" anchor="ctr"/>
                </a:tc>
                <a:extLst>
                  <a:ext uri="{0D108BD9-81ED-4DB2-BD59-A6C34878D82A}">
                    <a16:rowId xmlns:a16="http://schemas.microsoft.com/office/drawing/2014/main" val="281845748"/>
                  </a:ext>
                </a:extLst>
              </a:tr>
              <a:tr h="0">
                <a:tc>
                  <a:txBody>
                    <a:bodyPr/>
                    <a:lstStyle/>
                    <a:p>
                      <a:r>
                        <a:rPr lang="en-US" sz="1200"/>
                        <a:t>AST increased</a:t>
                      </a:r>
                    </a:p>
                  </a:txBody>
                  <a:tcPr marL="108000" marT="18000" marB="18000"/>
                </a:tc>
                <a:tc>
                  <a:txBody>
                    <a:bodyPr/>
                    <a:lstStyle/>
                    <a:p>
                      <a:pPr algn="ctr"/>
                      <a:r>
                        <a:rPr lang="en-US" sz="1200"/>
                        <a:t>4 (3)</a:t>
                      </a:r>
                    </a:p>
                  </a:txBody>
                  <a:tcPr marT="18000" marB="18000" anchor="ctr"/>
                </a:tc>
                <a:tc>
                  <a:txBody>
                    <a:bodyPr/>
                    <a:lstStyle/>
                    <a:p>
                      <a:pPr algn="ctr"/>
                      <a:r>
                        <a:rPr lang="en-US" sz="1200"/>
                        <a:t>2 (1)</a:t>
                      </a:r>
                    </a:p>
                  </a:txBody>
                  <a:tcPr marT="18000" marB="18000" anchor="ctr"/>
                </a:tc>
                <a:tc>
                  <a:txBody>
                    <a:bodyPr/>
                    <a:lstStyle/>
                    <a:p>
                      <a:pPr algn="ctr"/>
                      <a:r>
                        <a:rPr lang="en-US" sz="1200"/>
                        <a:t>11 (9)</a:t>
                      </a:r>
                    </a:p>
                  </a:txBody>
                  <a:tcPr marT="18000" marB="18000" anchor="ctr"/>
                </a:tc>
                <a:tc>
                  <a:txBody>
                    <a:bodyPr/>
                    <a:lstStyle/>
                    <a:p>
                      <a:pPr algn="ctr"/>
                      <a:r>
                        <a:rPr lang="en-US" sz="1200"/>
                        <a:t>6 (5)</a:t>
                      </a:r>
                    </a:p>
                  </a:txBody>
                  <a:tcPr marT="18000" marB="18000" anchor="ctr"/>
                </a:tc>
                <a:tc>
                  <a:txBody>
                    <a:bodyPr/>
                    <a:lstStyle/>
                    <a:p>
                      <a:pPr algn="ctr"/>
                      <a:r>
                        <a:rPr lang="en-US" sz="1200"/>
                        <a:t>2 (6)</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 (3)</a:t>
                      </a:r>
                    </a:p>
                  </a:txBody>
                  <a:tcPr marT="18000" marB="18000" anchor="ctr"/>
                </a:tc>
                <a:extLst>
                  <a:ext uri="{0D108BD9-81ED-4DB2-BD59-A6C34878D82A}">
                    <a16:rowId xmlns:a16="http://schemas.microsoft.com/office/drawing/2014/main" val="3550573185"/>
                  </a:ext>
                </a:extLst>
              </a:tr>
              <a:tr h="0">
                <a:tc>
                  <a:txBody>
                    <a:bodyPr/>
                    <a:lstStyle/>
                    <a:p>
                      <a:r>
                        <a:rPr lang="en-US" sz="1200"/>
                        <a:t>Neutrophil count decreased</a:t>
                      </a:r>
                    </a:p>
                  </a:txBody>
                  <a:tcPr marL="108000" marT="18000" marB="18000"/>
                </a:tc>
                <a:tc>
                  <a:txBody>
                    <a:bodyPr/>
                    <a:lstStyle/>
                    <a:p>
                      <a:pPr algn="ctr"/>
                      <a:r>
                        <a:rPr lang="en-US" sz="1200"/>
                        <a:t>3 (2)</a:t>
                      </a:r>
                    </a:p>
                  </a:txBody>
                  <a:tcPr marT="18000" marB="18000" anchor="ctr"/>
                </a:tc>
                <a:tc>
                  <a:txBody>
                    <a:bodyPr/>
                    <a:lstStyle/>
                    <a:p>
                      <a:pPr algn="ctr"/>
                      <a:r>
                        <a:rPr lang="en-US" sz="1200"/>
                        <a:t>2 (1)</a:t>
                      </a:r>
                    </a:p>
                  </a:txBody>
                  <a:tcPr marT="18000" marB="18000" anchor="ctr"/>
                </a:tc>
                <a:tc>
                  <a:txBody>
                    <a:bodyPr/>
                    <a:lstStyle/>
                    <a:p>
                      <a:pPr algn="ctr"/>
                      <a:r>
                        <a:rPr lang="en-US" sz="1200"/>
                        <a:t>9 (8)</a:t>
                      </a:r>
                    </a:p>
                  </a:txBody>
                  <a:tcPr marT="18000" marB="18000" anchor="ctr"/>
                </a:tc>
                <a:tc>
                  <a:txBody>
                    <a:bodyPr/>
                    <a:lstStyle/>
                    <a:p>
                      <a:pPr algn="ctr"/>
                      <a:r>
                        <a:rPr lang="en-US" sz="1200"/>
                        <a:t>9 (8)</a:t>
                      </a:r>
                    </a:p>
                  </a:txBody>
                  <a:tcPr marT="18000" marB="18000" anchor="ctr"/>
                </a:tc>
                <a:tc>
                  <a:txBody>
                    <a:bodyPr/>
                    <a:lstStyle/>
                    <a:p>
                      <a:pPr algn="ctr"/>
                      <a:r>
                        <a:rPr lang="en-US" sz="1200"/>
                        <a:t>1 (3)</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 (3)</a:t>
                      </a:r>
                    </a:p>
                  </a:txBody>
                  <a:tcPr marT="18000" marB="18000" anchor="ctr"/>
                </a:tc>
                <a:extLst>
                  <a:ext uri="{0D108BD9-81ED-4DB2-BD59-A6C34878D82A}">
                    <a16:rowId xmlns:a16="http://schemas.microsoft.com/office/drawing/2014/main" val="115490249"/>
                  </a:ext>
                </a:extLst>
              </a:tr>
              <a:tr h="0">
                <a:tc>
                  <a:txBody>
                    <a:bodyPr/>
                    <a:lstStyle/>
                    <a:p>
                      <a:r>
                        <a:rPr lang="en-US" sz="1200"/>
                        <a:t>Infusion-related reaction</a:t>
                      </a:r>
                    </a:p>
                  </a:txBody>
                  <a:tcPr marL="108000" marT="18000" marB="18000"/>
                </a:tc>
                <a:tc>
                  <a:txBody>
                    <a:bodyPr/>
                    <a:lstStyle/>
                    <a:p>
                      <a:pPr algn="ctr"/>
                      <a:r>
                        <a:rPr lang="en-US" sz="1200"/>
                        <a:t>0</a:t>
                      </a:r>
                    </a:p>
                  </a:txBody>
                  <a:tcPr marT="18000" marB="18000" anchor="ctr"/>
                </a:tc>
                <a:tc>
                  <a:txBody>
                    <a:bodyPr/>
                    <a:lstStyle/>
                    <a:p>
                      <a:pPr algn="ctr"/>
                      <a:r>
                        <a:rPr lang="en-US" sz="1200"/>
                        <a:t>0</a:t>
                      </a:r>
                    </a:p>
                  </a:txBody>
                  <a:tcPr marT="18000" marB="18000" anchor="ctr"/>
                </a:tc>
                <a:tc>
                  <a:txBody>
                    <a:bodyPr/>
                    <a:lstStyle/>
                    <a:p>
                      <a:pPr algn="ctr"/>
                      <a:r>
                        <a:rPr lang="en-US" sz="1200"/>
                        <a:t>9 (8)</a:t>
                      </a:r>
                    </a:p>
                  </a:txBody>
                  <a:tcPr marT="18000" marB="18000" anchor="ctr"/>
                </a:tc>
                <a:tc>
                  <a:txBody>
                    <a:bodyPr/>
                    <a:lstStyle/>
                    <a:p>
                      <a:pPr algn="ctr"/>
                      <a:r>
                        <a:rPr lang="en-US" sz="1200"/>
                        <a:t>2 (2)</a:t>
                      </a:r>
                    </a:p>
                  </a:txBody>
                  <a:tcPr marT="18000" marB="18000" anchor="ctr"/>
                </a:tc>
                <a:tc>
                  <a:txBody>
                    <a:bodyPr/>
                    <a:lstStyle/>
                    <a:p>
                      <a:pPr algn="ctr"/>
                      <a:r>
                        <a:rPr lang="en-US" sz="1200"/>
                        <a:t>8 (23)</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 (3)</a:t>
                      </a:r>
                    </a:p>
                  </a:txBody>
                  <a:tcPr marT="18000" marB="18000" anchor="ctr"/>
                </a:tc>
                <a:extLst>
                  <a:ext uri="{0D108BD9-81ED-4DB2-BD59-A6C34878D82A}">
                    <a16:rowId xmlns:a16="http://schemas.microsoft.com/office/drawing/2014/main" val="4090169324"/>
                  </a:ext>
                </a:extLst>
              </a:tr>
              <a:tr h="0">
                <a:tc>
                  <a:txBody>
                    <a:bodyPr/>
                    <a:lstStyle/>
                    <a:p>
                      <a:r>
                        <a:rPr lang="en-US" sz="1200"/>
                        <a:t>Transaminases increased</a:t>
                      </a:r>
                    </a:p>
                  </a:txBody>
                  <a:tcPr marL="108000" marT="18000" marB="18000"/>
                </a:tc>
                <a:tc>
                  <a:txBody>
                    <a:bodyPr/>
                    <a:lstStyle/>
                    <a:p>
                      <a:pPr algn="ctr"/>
                      <a:r>
                        <a:rPr lang="en-US" sz="1200"/>
                        <a:t>0</a:t>
                      </a:r>
                    </a:p>
                  </a:txBody>
                  <a:tcPr marT="18000" marB="18000" anchor="ctr"/>
                </a:tc>
                <a:tc>
                  <a:txBody>
                    <a:bodyPr/>
                    <a:lstStyle/>
                    <a:p>
                      <a:pPr algn="ctr"/>
                      <a:r>
                        <a:rPr lang="en-US" sz="1200"/>
                        <a:t>0</a:t>
                      </a:r>
                    </a:p>
                  </a:txBody>
                  <a:tcPr marT="18000" marB="18000" anchor="ctr"/>
                </a:tc>
                <a:tc>
                  <a:txBody>
                    <a:bodyPr/>
                    <a:lstStyle/>
                    <a:p>
                      <a:pPr algn="ctr"/>
                      <a:r>
                        <a:rPr lang="en-US" sz="1200"/>
                        <a:t>9 (8)</a:t>
                      </a:r>
                    </a:p>
                  </a:txBody>
                  <a:tcPr marT="18000" marB="18000" anchor="ctr"/>
                </a:tc>
                <a:tc>
                  <a:txBody>
                    <a:bodyPr/>
                    <a:lstStyle/>
                    <a:p>
                      <a:pPr algn="ctr"/>
                      <a:r>
                        <a:rPr lang="en-US" sz="1200"/>
                        <a:t>7 (6)</a:t>
                      </a:r>
                    </a:p>
                  </a:txBody>
                  <a:tcPr marT="18000" marB="18000" anchor="ctr"/>
                </a:tc>
                <a:tc>
                  <a:txBody>
                    <a:bodyPr/>
                    <a:lstStyle/>
                    <a:p>
                      <a:pPr algn="ctr"/>
                      <a:r>
                        <a:rPr lang="en-US" sz="1200"/>
                        <a:t>0 </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18028068"/>
                  </a:ext>
                </a:extLst>
              </a:tr>
            </a:tbl>
          </a:graphicData>
        </a:graphic>
      </p:graphicFrame>
      <p:sp>
        <p:nvSpPr>
          <p:cNvPr id="6" name="Titel 5">
            <a:extLst>
              <a:ext uri="{FF2B5EF4-FFF2-40B4-BE49-F238E27FC236}">
                <a16:creationId xmlns:a16="http://schemas.microsoft.com/office/drawing/2014/main" id="{70C38536-7CD5-EA42-950D-2E80F7B87113}"/>
              </a:ext>
            </a:extLst>
          </p:cNvPr>
          <p:cNvSpPr>
            <a:spLocks noGrp="1"/>
          </p:cNvSpPr>
          <p:nvPr>
            <p:ph type="title"/>
          </p:nvPr>
        </p:nvSpPr>
        <p:spPr/>
        <p:txBody>
          <a:bodyPr/>
          <a:lstStyle/>
          <a:p>
            <a:r>
              <a:rPr lang="de-DE"/>
              <a:t>Most </a:t>
            </a:r>
            <a:r>
              <a:rPr lang="de-DE" err="1"/>
              <a:t>common</a:t>
            </a:r>
            <a:r>
              <a:rPr lang="de-DE"/>
              <a:t> AEs</a:t>
            </a:r>
          </a:p>
        </p:txBody>
      </p:sp>
    </p:spTree>
    <p:extLst>
      <p:ext uri="{BB962C8B-B14F-4D97-AF65-F5344CB8AC3E}">
        <p14:creationId xmlns:p14="http://schemas.microsoft.com/office/powerpoint/2010/main" val="18402417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AEs of special interest</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a:xfrm>
            <a:off x="417600" y="6356349"/>
            <a:ext cx="7890153" cy="385200"/>
          </a:xfrm>
        </p:spPr>
        <p:txBody>
          <a:bodyPr/>
          <a:lstStyle/>
          <a:p>
            <a:r>
              <a:rPr lang="de-DE"/>
              <a:t>AEs </a:t>
            </a:r>
            <a:r>
              <a:rPr lang="de-DE" err="1"/>
              <a:t>were</a:t>
            </a:r>
            <a:r>
              <a:rPr lang="de-DE"/>
              <a:t> </a:t>
            </a:r>
            <a:r>
              <a:rPr lang="de-DE" err="1"/>
              <a:t>graded</a:t>
            </a:r>
            <a:r>
              <a:rPr lang="de-DE"/>
              <a:t> </a:t>
            </a:r>
            <a:r>
              <a:rPr lang="de-DE" err="1"/>
              <a:t>according</a:t>
            </a:r>
            <a:r>
              <a:rPr lang="de-DE"/>
              <a:t> </a:t>
            </a:r>
            <a:r>
              <a:rPr lang="de-DE" err="1"/>
              <a:t>to</a:t>
            </a:r>
            <a:r>
              <a:rPr lang="de-DE"/>
              <a:t> </a:t>
            </a:r>
            <a:r>
              <a:rPr lang="de-DE" err="1"/>
              <a:t>the</a:t>
            </a:r>
            <a:r>
              <a:rPr lang="de-DE"/>
              <a:t> Common </a:t>
            </a:r>
            <a:r>
              <a:rPr lang="de-DE" err="1"/>
              <a:t>Toxicity</a:t>
            </a:r>
            <a:r>
              <a:rPr lang="de-DE"/>
              <a:t> </a:t>
            </a:r>
            <a:r>
              <a:rPr lang="de-DE" err="1"/>
              <a:t>Criteria</a:t>
            </a:r>
            <a:r>
              <a:rPr lang="de-DE"/>
              <a:t> </a:t>
            </a:r>
            <a:r>
              <a:rPr lang="de-DE" err="1"/>
              <a:t>of</a:t>
            </a:r>
            <a:r>
              <a:rPr lang="de-DE"/>
              <a:t> </a:t>
            </a:r>
            <a:r>
              <a:rPr lang="de-DE" err="1"/>
              <a:t>the</a:t>
            </a:r>
            <a:r>
              <a:rPr lang="de-DE"/>
              <a:t> National Cancer Institute, </a:t>
            </a:r>
            <a:r>
              <a:rPr lang="de-DE" err="1"/>
              <a:t>version</a:t>
            </a:r>
            <a:r>
              <a:rPr lang="de-DE"/>
              <a:t> 4.03. </a:t>
            </a:r>
            <a:r>
              <a:rPr lang="de-DE" baseline="30000" err="1"/>
              <a:t>a</a:t>
            </a:r>
            <a:r>
              <a:rPr lang="de-DE" err="1"/>
              <a:t>Major</a:t>
            </a:r>
            <a:r>
              <a:rPr lang="de-DE"/>
              <a:t> </a:t>
            </a:r>
            <a:r>
              <a:rPr lang="de-DE" err="1"/>
              <a:t>hemorrhage</a:t>
            </a:r>
            <a:r>
              <a:rPr lang="de-DE"/>
              <a:t> was </a:t>
            </a:r>
            <a:r>
              <a:rPr lang="de-DE" err="1"/>
              <a:t>defined</a:t>
            </a:r>
            <a:r>
              <a:rPr lang="de-DE"/>
              <a:t> </a:t>
            </a:r>
            <a:r>
              <a:rPr lang="de-DE" err="1"/>
              <a:t>as</a:t>
            </a:r>
            <a:r>
              <a:rPr lang="de-DE"/>
              <a:t> </a:t>
            </a:r>
            <a:r>
              <a:rPr lang="de-DE" err="1"/>
              <a:t>any</a:t>
            </a:r>
            <a:r>
              <a:rPr lang="de-DE"/>
              <a:t> </a:t>
            </a:r>
            <a:r>
              <a:rPr lang="de-DE" err="1"/>
              <a:t>serious</a:t>
            </a:r>
            <a:r>
              <a:rPr lang="de-DE"/>
              <a:t> </a:t>
            </a:r>
            <a:r>
              <a:rPr lang="de-DE" err="1"/>
              <a:t>or</a:t>
            </a:r>
            <a:r>
              <a:rPr lang="de-DE"/>
              <a:t> grade ≥3 </a:t>
            </a:r>
            <a:r>
              <a:rPr lang="de-DE" err="1"/>
              <a:t>hemorrhage</a:t>
            </a:r>
            <a:r>
              <a:rPr lang="de-DE"/>
              <a:t> </a:t>
            </a:r>
            <a:r>
              <a:rPr lang="de-DE" err="1"/>
              <a:t>or</a:t>
            </a:r>
            <a:r>
              <a:rPr lang="de-DE"/>
              <a:t> </a:t>
            </a:r>
            <a:r>
              <a:rPr lang="de-DE" err="1"/>
              <a:t>central</a:t>
            </a:r>
            <a:r>
              <a:rPr lang="de-DE"/>
              <a:t> </a:t>
            </a:r>
            <a:r>
              <a:rPr lang="de-DE" err="1"/>
              <a:t>nervous</a:t>
            </a:r>
            <a:r>
              <a:rPr lang="de-DE"/>
              <a:t> </a:t>
            </a:r>
            <a:r>
              <a:rPr lang="de-DE" err="1"/>
              <a:t>system</a:t>
            </a:r>
            <a:r>
              <a:rPr lang="de-DE"/>
              <a:t> </a:t>
            </a:r>
            <a:r>
              <a:rPr lang="de-DE" err="1"/>
              <a:t>hemorrhage</a:t>
            </a:r>
            <a:r>
              <a:rPr lang="de-DE"/>
              <a:t> </a:t>
            </a:r>
            <a:r>
              <a:rPr lang="de-DE" err="1"/>
              <a:t>of</a:t>
            </a:r>
            <a:r>
              <a:rPr lang="de-DE"/>
              <a:t> </a:t>
            </a:r>
            <a:r>
              <a:rPr lang="de-DE" err="1"/>
              <a:t>any</a:t>
            </a:r>
            <a:r>
              <a:rPr lang="de-DE"/>
              <a:t> grade. </a:t>
            </a:r>
            <a:r>
              <a:rPr lang="de-DE" baseline="30000" err="1"/>
              <a:t>b</a:t>
            </a:r>
            <a:r>
              <a:rPr lang="de-DE" err="1"/>
              <a:t>Includes</a:t>
            </a:r>
            <a:r>
              <a:rPr lang="de-DE"/>
              <a:t> </a:t>
            </a:r>
            <a:r>
              <a:rPr lang="de-DE" err="1"/>
              <a:t>events</a:t>
            </a:r>
            <a:r>
              <a:rPr lang="de-DE"/>
              <a:t> </a:t>
            </a:r>
            <a:r>
              <a:rPr lang="de-DE" err="1"/>
              <a:t>of</a:t>
            </a:r>
            <a:r>
              <a:rPr lang="de-DE"/>
              <a:t> grade 4 gastrointestinal </a:t>
            </a:r>
            <a:r>
              <a:rPr lang="de-DE" err="1"/>
              <a:t>hemorrhage</a:t>
            </a:r>
            <a:r>
              <a:rPr lang="de-DE"/>
              <a:t> (</a:t>
            </a:r>
            <a:r>
              <a:rPr lang="de-DE" err="1"/>
              <a:t>n</a:t>
            </a:r>
            <a:r>
              <a:rPr lang="de-DE"/>
              <a:t>=1), grade 3 gastrointestinal </a:t>
            </a:r>
            <a:r>
              <a:rPr lang="de-DE" err="1"/>
              <a:t>hemorrhage</a:t>
            </a:r>
            <a:r>
              <a:rPr lang="de-DE"/>
              <a:t> (</a:t>
            </a:r>
            <a:r>
              <a:rPr lang="de-DE" err="1"/>
              <a:t>n</a:t>
            </a:r>
            <a:r>
              <a:rPr lang="de-DE"/>
              <a:t>=1), grade 4 immune </a:t>
            </a:r>
            <a:r>
              <a:rPr lang="de-DE" err="1"/>
              <a:t>thrombocytopenic</a:t>
            </a:r>
            <a:r>
              <a:rPr lang="de-DE"/>
              <a:t> </a:t>
            </a:r>
            <a:r>
              <a:rPr lang="de-DE" err="1"/>
              <a:t>purpura</a:t>
            </a:r>
            <a:r>
              <a:rPr lang="de-DE"/>
              <a:t> (</a:t>
            </a:r>
            <a:r>
              <a:rPr lang="de-DE" err="1"/>
              <a:t>n</a:t>
            </a:r>
            <a:r>
              <a:rPr lang="de-DE"/>
              <a:t>=1), </a:t>
            </a:r>
            <a:r>
              <a:rPr lang="de-DE" err="1"/>
              <a:t>and</a:t>
            </a:r>
            <a:r>
              <a:rPr lang="de-DE"/>
              <a:t> grade 3 intestinal </a:t>
            </a:r>
            <a:r>
              <a:rPr lang="de-DE" err="1"/>
              <a:t>hemorrhage</a:t>
            </a:r>
            <a:r>
              <a:rPr lang="de-DE"/>
              <a:t> (</a:t>
            </a:r>
            <a:r>
              <a:rPr lang="de-DE" err="1"/>
              <a:t>n</a:t>
            </a:r>
            <a:r>
              <a:rPr lang="de-DE"/>
              <a:t>=1). </a:t>
            </a:r>
            <a:r>
              <a:rPr lang="de-DE" err="1"/>
              <a:t>cIncludes</a:t>
            </a:r>
            <a:r>
              <a:rPr lang="de-DE"/>
              <a:t> </a:t>
            </a:r>
            <a:r>
              <a:rPr lang="de-DE" err="1"/>
              <a:t>events</a:t>
            </a:r>
            <a:r>
              <a:rPr lang="de-DE"/>
              <a:t> </a:t>
            </a:r>
            <a:r>
              <a:rPr lang="de-DE" err="1"/>
              <a:t>of</a:t>
            </a:r>
            <a:r>
              <a:rPr lang="de-DE"/>
              <a:t> grade 3 gastrointestinal </a:t>
            </a:r>
            <a:r>
              <a:rPr lang="de-DE" err="1"/>
              <a:t>hemorrhage</a:t>
            </a:r>
            <a:r>
              <a:rPr lang="de-DE"/>
              <a:t> (</a:t>
            </a:r>
            <a:r>
              <a:rPr lang="de-DE" err="1"/>
              <a:t>n</a:t>
            </a:r>
            <a:r>
              <a:rPr lang="de-DE"/>
              <a:t>=1), grade 3 </a:t>
            </a:r>
            <a:r>
              <a:rPr lang="de-DE" err="1"/>
              <a:t>and</a:t>
            </a:r>
            <a:r>
              <a:rPr lang="de-DE"/>
              <a:t> grade 4 immune </a:t>
            </a:r>
            <a:r>
              <a:rPr lang="de-DE" err="1"/>
              <a:t>thrombocytopenic</a:t>
            </a:r>
            <a:r>
              <a:rPr lang="de-DE"/>
              <a:t> </a:t>
            </a:r>
            <a:r>
              <a:rPr lang="de-DE" err="1"/>
              <a:t>purpura</a:t>
            </a:r>
            <a:r>
              <a:rPr lang="de-DE"/>
              <a:t> (</a:t>
            </a:r>
            <a:r>
              <a:rPr lang="de-DE" err="1"/>
              <a:t>n</a:t>
            </a:r>
            <a:r>
              <a:rPr lang="de-DE"/>
              <a:t>=1), </a:t>
            </a:r>
            <a:r>
              <a:rPr lang="de-DE" err="1"/>
              <a:t>and</a:t>
            </a:r>
            <a:r>
              <a:rPr lang="de-DE"/>
              <a:t> grade 3 </a:t>
            </a:r>
            <a:r>
              <a:rPr lang="de-DE" err="1"/>
              <a:t>hematuria</a:t>
            </a:r>
            <a:r>
              <a:rPr lang="de-DE"/>
              <a:t> (</a:t>
            </a:r>
            <a:r>
              <a:rPr lang="de-DE" err="1"/>
              <a:t>n</a:t>
            </a:r>
            <a:r>
              <a:rPr lang="de-DE"/>
              <a:t>=1). AE, </a:t>
            </a:r>
            <a:r>
              <a:rPr lang="de-DE" err="1"/>
              <a:t>adverse</a:t>
            </a:r>
            <a:r>
              <a:rPr lang="de-DE"/>
              <a:t> </a:t>
            </a:r>
            <a:r>
              <a:rPr lang="de-DE" err="1"/>
              <a:t>event</a:t>
            </a:r>
            <a:r>
              <a:rPr lang="de-DE"/>
              <a:t>; BR, </a:t>
            </a:r>
            <a:r>
              <a:rPr lang="de-DE" err="1"/>
              <a:t>bendamustine</a:t>
            </a:r>
            <a:r>
              <a:rPr lang="de-DE"/>
              <a:t> plus </a:t>
            </a:r>
            <a:r>
              <a:rPr lang="de-DE" err="1"/>
              <a:t>rituximab</a:t>
            </a:r>
            <a:r>
              <a:rPr lang="de-DE"/>
              <a:t>; </a:t>
            </a:r>
            <a:r>
              <a:rPr lang="de-DE" err="1"/>
              <a:t>IdR</a:t>
            </a:r>
            <a:r>
              <a:rPr lang="de-DE"/>
              <a:t>, </a:t>
            </a:r>
            <a:r>
              <a:rPr lang="de-DE" err="1"/>
              <a:t>idelalisib</a:t>
            </a:r>
            <a:r>
              <a:rPr lang="de-DE"/>
              <a:t> plus </a:t>
            </a:r>
            <a:r>
              <a:rPr lang="de-DE" err="1"/>
              <a:t>rituximab</a:t>
            </a:r>
            <a:r>
              <a:rPr lang="de-DE"/>
              <a:t>.</a:t>
            </a:r>
          </a:p>
          <a:p>
            <a:r>
              <a:rPr lang="de-DE" b="1" err="1"/>
              <a:t>Jurczak</a:t>
            </a:r>
            <a:r>
              <a:rPr lang="de-DE" b="1"/>
              <a:t>, W. Abstract 393 </a:t>
            </a:r>
            <a:r>
              <a:rPr lang="de-DE" b="1" err="1"/>
              <a:t>presented</a:t>
            </a:r>
            <a:r>
              <a:rPr lang="de-DE" b="1"/>
              <a:t> at ASH 2021.</a:t>
            </a:r>
          </a:p>
        </p:txBody>
      </p:sp>
      <p:graphicFrame>
        <p:nvGraphicFramePr>
          <p:cNvPr id="9" name="Table 2">
            <a:extLst>
              <a:ext uri="{FF2B5EF4-FFF2-40B4-BE49-F238E27FC236}">
                <a16:creationId xmlns:a16="http://schemas.microsoft.com/office/drawing/2014/main" id="{700A128B-CFA6-41B7-BA39-F1D4176BC26C}"/>
              </a:ext>
            </a:extLst>
          </p:cNvPr>
          <p:cNvGraphicFramePr>
            <a:graphicFrameLocks noGrp="1"/>
          </p:cNvGraphicFramePr>
          <p:nvPr>
            <p:extLst>
              <p:ext uri="{D42A27DB-BD31-4B8C-83A1-F6EECF244321}">
                <p14:modId xmlns:p14="http://schemas.microsoft.com/office/powerpoint/2010/main" val="4019551171"/>
              </p:ext>
            </p:extLst>
          </p:nvPr>
        </p:nvGraphicFramePr>
        <p:xfrm>
          <a:off x="407987" y="1808162"/>
          <a:ext cx="11367481" cy="2994960"/>
        </p:xfrm>
        <a:graphic>
          <a:graphicData uri="http://schemas.openxmlformats.org/drawingml/2006/table">
            <a:tbl>
              <a:tblPr firstRow="1" bandRow="1">
                <a:tableStyleId>{5C22544A-7EE6-4342-B048-85BDC9FD1C3A}</a:tableStyleId>
              </a:tblPr>
              <a:tblGrid>
                <a:gridCol w="3249613">
                  <a:extLst>
                    <a:ext uri="{9D8B030D-6E8A-4147-A177-3AD203B41FA5}">
                      <a16:colId xmlns:a16="http://schemas.microsoft.com/office/drawing/2014/main" val="2728276234"/>
                    </a:ext>
                  </a:extLst>
                </a:gridCol>
                <a:gridCol w="1352978">
                  <a:extLst>
                    <a:ext uri="{9D8B030D-6E8A-4147-A177-3AD203B41FA5}">
                      <a16:colId xmlns:a16="http://schemas.microsoft.com/office/drawing/2014/main" val="1859158992"/>
                    </a:ext>
                  </a:extLst>
                </a:gridCol>
                <a:gridCol w="1352978">
                  <a:extLst>
                    <a:ext uri="{9D8B030D-6E8A-4147-A177-3AD203B41FA5}">
                      <a16:colId xmlns:a16="http://schemas.microsoft.com/office/drawing/2014/main" val="4024266657"/>
                    </a:ext>
                  </a:extLst>
                </a:gridCol>
                <a:gridCol w="1352978">
                  <a:extLst>
                    <a:ext uri="{9D8B030D-6E8A-4147-A177-3AD203B41FA5}">
                      <a16:colId xmlns:a16="http://schemas.microsoft.com/office/drawing/2014/main" val="2718162448"/>
                    </a:ext>
                  </a:extLst>
                </a:gridCol>
                <a:gridCol w="1352978">
                  <a:extLst>
                    <a:ext uri="{9D8B030D-6E8A-4147-A177-3AD203B41FA5}">
                      <a16:colId xmlns:a16="http://schemas.microsoft.com/office/drawing/2014/main" val="634692155"/>
                    </a:ext>
                  </a:extLst>
                </a:gridCol>
                <a:gridCol w="1352978">
                  <a:extLst>
                    <a:ext uri="{9D8B030D-6E8A-4147-A177-3AD203B41FA5}">
                      <a16:colId xmlns:a16="http://schemas.microsoft.com/office/drawing/2014/main" val="4284140272"/>
                    </a:ext>
                  </a:extLst>
                </a:gridCol>
                <a:gridCol w="1352978">
                  <a:extLst>
                    <a:ext uri="{9D8B030D-6E8A-4147-A177-3AD203B41FA5}">
                      <a16:colId xmlns:a16="http://schemas.microsoft.com/office/drawing/2014/main" val="308048862"/>
                    </a:ext>
                  </a:extLst>
                </a:gridCol>
              </a:tblGrid>
              <a:tr h="237318">
                <a:tc rowSpan="2">
                  <a:txBody>
                    <a:bodyPr/>
                    <a:lstStyle/>
                    <a:p>
                      <a:r>
                        <a:rPr lang="en-US" sz="1400"/>
                        <a:t>AE, n (%)</a:t>
                      </a:r>
                    </a:p>
                  </a:txBody>
                  <a:tcPr marL="108000" marT="36000" marB="36000" anchor="ctr"/>
                </a:tc>
                <a:tc gridSpan="2">
                  <a:txBody>
                    <a:bodyPr/>
                    <a:lstStyle/>
                    <a:p>
                      <a:pPr algn="ctr"/>
                      <a:r>
                        <a:rPr lang="en-US" sz="1400"/>
                        <a:t>Acalabrutinib </a:t>
                      </a:r>
                    </a:p>
                    <a:p>
                      <a:pPr algn="ctr"/>
                      <a:r>
                        <a:rPr lang="en-US" sz="1400"/>
                        <a:t>n=154</a:t>
                      </a:r>
                    </a:p>
                  </a:txBody>
                  <a:tcPr marT="36000" marB="36000" anchor="ctr">
                    <a:lnB w="12700" cap="flat" cmpd="sng" algn="ctr">
                      <a:solidFill>
                        <a:schemeClr val="bg1"/>
                      </a:solidFill>
                      <a:prstDash val="solid"/>
                      <a:round/>
                      <a:headEnd type="none" w="med" len="med"/>
                      <a:tailEnd type="none" w="med" len="med"/>
                    </a:lnB>
                    <a:solidFill>
                      <a:schemeClr val="bg2"/>
                    </a:solidFill>
                  </a:tcPr>
                </a:tc>
                <a:tc hMerge="1">
                  <a:txBody>
                    <a:bodyPr/>
                    <a:lstStyle/>
                    <a:p>
                      <a:pPr algn="ctr"/>
                      <a:endParaRPr lang="en-US" sz="1200"/>
                    </a:p>
                  </a:txBody>
                  <a:tcPr/>
                </a:tc>
                <a:tc gridSpan="2">
                  <a:txBody>
                    <a:bodyPr/>
                    <a:lstStyle/>
                    <a:p>
                      <a:pPr algn="ctr"/>
                      <a:r>
                        <a:rPr lang="en-US" sz="1400"/>
                        <a:t>Idelalisib + Rituximab</a:t>
                      </a:r>
                    </a:p>
                    <a:p>
                      <a:pPr algn="ctr"/>
                      <a:r>
                        <a:rPr lang="en-US" sz="1400"/>
                        <a:t>n=118</a:t>
                      </a:r>
                    </a:p>
                  </a:txBody>
                  <a:tcPr marT="36000" marB="36000" anchor="ctr">
                    <a:lnB w="12700" cap="flat" cmpd="sng" algn="ctr">
                      <a:solidFill>
                        <a:schemeClr val="bg1"/>
                      </a:solidFill>
                      <a:prstDash val="solid"/>
                      <a:round/>
                      <a:headEnd type="none" w="med" len="med"/>
                      <a:tailEnd type="none" w="med" len="med"/>
                    </a:lnB>
                    <a:solidFill>
                      <a:schemeClr val="accent5">
                        <a:lumMod val="50000"/>
                      </a:schemeClr>
                    </a:solidFill>
                  </a:tcPr>
                </a:tc>
                <a:tc hMerge="1">
                  <a:txBody>
                    <a:bodyPr/>
                    <a:lstStyle/>
                    <a:p>
                      <a:pPr algn="ctr"/>
                      <a:endParaRPr lang="en-US" sz="120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Bendamustine + Rituximab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n=35</a:t>
                      </a:r>
                    </a:p>
                  </a:txBody>
                  <a:tcPr marT="36000" marB="36000" anchor="ctr">
                    <a:lnB w="12700" cap="flat" cmpd="sng" algn="ctr">
                      <a:solidFill>
                        <a:schemeClr val="bg1"/>
                      </a:solidFill>
                      <a:prstDash val="solid"/>
                      <a:round/>
                      <a:headEnd type="none" w="med" len="med"/>
                      <a:tailEnd type="none" w="med" len="med"/>
                    </a:lnB>
                    <a:solidFill>
                      <a:schemeClr val="accent5"/>
                    </a:solidFill>
                  </a:tcPr>
                </a:tc>
                <a:tc hMerge="1">
                  <a:txBody>
                    <a:bodyPr/>
                    <a:lstStyle/>
                    <a:p>
                      <a:pPr algn="ctr"/>
                      <a:endParaRPr lang="en-US" sz="1200" b="0"/>
                    </a:p>
                  </a:txBody>
                  <a:tcPr/>
                </a:tc>
                <a:extLst>
                  <a:ext uri="{0D108BD9-81ED-4DB2-BD59-A6C34878D82A}">
                    <a16:rowId xmlns:a16="http://schemas.microsoft.com/office/drawing/2014/main" val="2143106089"/>
                  </a:ext>
                </a:extLst>
              </a:tr>
              <a:tr h="142391">
                <a:tc vMerge="1">
                  <a:txBody>
                    <a:bodyPr/>
                    <a:lstStyle/>
                    <a:p>
                      <a:endParaRPr lang="en-US"/>
                    </a:p>
                  </a:txBody>
                  <a:tcPr/>
                </a:tc>
                <a:tc>
                  <a:txBody>
                    <a:bodyPr/>
                    <a:lstStyle/>
                    <a:p>
                      <a:pPr algn="ctr"/>
                      <a:r>
                        <a:rPr lang="en-US" sz="1400">
                          <a:solidFill>
                            <a:schemeClr val="bg1"/>
                          </a:solidFill>
                        </a:rPr>
                        <a:t>Any Grade</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400">
                          <a:solidFill>
                            <a:schemeClr val="bg1"/>
                          </a:solidFill>
                        </a:rPr>
                        <a:t>Grade ≥3</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400">
                          <a:solidFill>
                            <a:schemeClr val="bg1"/>
                          </a:solidFill>
                        </a:rPr>
                        <a:t>Any Grade</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en-US" sz="1400">
                          <a:solidFill>
                            <a:schemeClr val="bg1"/>
                          </a:solidFill>
                        </a:rPr>
                        <a:t>Grade ≥3</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en-US" sz="1400">
                          <a:solidFill>
                            <a:schemeClr val="bg1"/>
                          </a:solidFill>
                        </a:rPr>
                        <a:t>Any Grade</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a:solidFill>
                            <a:schemeClr val="bg1"/>
                          </a:solidFill>
                        </a:rPr>
                        <a:t>Grade ≥3</a:t>
                      </a:r>
                    </a:p>
                  </a:txBody>
                  <a:tcPr marT="36000" marB="36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102790762"/>
                  </a:ext>
                </a:extLst>
              </a:tr>
              <a:tr h="142391">
                <a:tc>
                  <a:txBody>
                    <a:bodyPr/>
                    <a:lstStyle/>
                    <a:p>
                      <a:r>
                        <a:rPr lang="en-US" sz="1400"/>
                        <a:t>Atrial fibrillation</a:t>
                      </a:r>
                    </a:p>
                  </a:txBody>
                  <a:tcPr marL="108000" marT="36000" marB="36000" anchor="ctr"/>
                </a:tc>
                <a:tc>
                  <a:txBody>
                    <a:bodyPr/>
                    <a:lstStyle/>
                    <a:p>
                      <a:pPr algn="ctr"/>
                      <a:r>
                        <a:rPr lang="en-US" sz="1400"/>
                        <a:t>10 (7)</a:t>
                      </a:r>
                    </a:p>
                  </a:txBody>
                  <a:tcPr marT="36000" marB="36000" anchor="ctr">
                    <a:lnT w="38100" cap="flat" cmpd="sng" algn="ctr">
                      <a:solidFill>
                        <a:schemeClr val="bg1"/>
                      </a:solidFill>
                      <a:prstDash val="solid"/>
                      <a:round/>
                      <a:headEnd type="none" w="med" len="med"/>
                      <a:tailEnd type="none" w="med" len="med"/>
                    </a:lnT>
                  </a:tcPr>
                </a:tc>
                <a:tc>
                  <a:txBody>
                    <a:bodyPr/>
                    <a:lstStyle/>
                    <a:p>
                      <a:pPr algn="ctr"/>
                      <a:r>
                        <a:rPr lang="en-US" sz="1400"/>
                        <a:t>2 (1)</a:t>
                      </a:r>
                    </a:p>
                  </a:txBody>
                  <a:tcPr marT="36000" marB="36000" anchor="ctr">
                    <a:lnT w="38100" cap="flat" cmpd="sng" algn="ctr">
                      <a:solidFill>
                        <a:schemeClr val="bg1"/>
                      </a:solidFill>
                      <a:prstDash val="solid"/>
                      <a:round/>
                      <a:headEnd type="none" w="med" len="med"/>
                      <a:tailEnd type="none" w="med" len="med"/>
                    </a:lnT>
                  </a:tcPr>
                </a:tc>
                <a:tc>
                  <a:txBody>
                    <a:bodyPr/>
                    <a:lstStyle/>
                    <a:p>
                      <a:pPr algn="ctr"/>
                      <a:r>
                        <a:rPr lang="en-US" sz="1400"/>
                        <a:t>4 (3)</a:t>
                      </a:r>
                    </a:p>
                  </a:txBody>
                  <a:tcPr marT="36000" marB="36000" anchor="ctr">
                    <a:lnT w="38100" cap="flat" cmpd="sng" algn="ctr">
                      <a:solidFill>
                        <a:schemeClr val="bg1"/>
                      </a:solidFill>
                      <a:prstDash val="solid"/>
                      <a:round/>
                      <a:headEnd type="none" w="med" len="med"/>
                      <a:tailEnd type="none" w="med" len="med"/>
                    </a:lnT>
                  </a:tcPr>
                </a:tc>
                <a:tc>
                  <a:txBody>
                    <a:bodyPr/>
                    <a:lstStyle/>
                    <a:p>
                      <a:pPr algn="ctr"/>
                      <a:r>
                        <a:rPr lang="en-US" sz="1400"/>
                        <a:t>1 (1)</a:t>
                      </a:r>
                    </a:p>
                  </a:txBody>
                  <a:tcPr marT="36000" marB="36000" anchor="ctr">
                    <a:lnT w="38100" cap="flat" cmpd="sng" algn="ctr">
                      <a:solidFill>
                        <a:schemeClr val="bg1"/>
                      </a:solidFill>
                      <a:prstDash val="solid"/>
                      <a:round/>
                      <a:headEnd type="none" w="med" len="med"/>
                      <a:tailEnd type="none" w="med" len="med"/>
                    </a:lnT>
                  </a:tcPr>
                </a:tc>
                <a:tc>
                  <a:txBody>
                    <a:bodyPr/>
                    <a:lstStyle/>
                    <a:p>
                      <a:pPr algn="ctr"/>
                      <a:r>
                        <a:rPr lang="en-US" sz="1400"/>
                        <a:t>1 (3)</a:t>
                      </a:r>
                    </a:p>
                  </a:txBody>
                  <a:tcPr marT="36000" marB="36000" anchor="ctr">
                    <a:lnT w="38100" cap="flat" cmpd="sng" algn="ctr">
                      <a:solidFill>
                        <a:schemeClr val="bg1"/>
                      </a:solidFill>
                      <a:prstDash val="solid"/>
                      <a:round/>
                      <a:headEnd type="none" w="med" len="med"/>
                      <a:tailEnd type="none" w="med" len="med"/>
                    </a:lnT>
                  </a:tcPr>
                </a:tc>
                <a:tc>
                  <a:txBody>
                    <a:bodyPr/>
                    <a:lstStyle/>
                    <a:p>
                      <a:pPr algn="ctr"/>
                      <a:r>
                        <a:rPr lang="en-US" sz="1400"/>
                        <a:t> 1 (3)</a:t>
                      </a:r>
                    </a:p>
                  </a:txBody>
                  <a:tcPr marT="36000" marB="36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67528765"/>
                  </a:ext>
                </a:extLst>
              </a:tr>
              <a:tr h="142391">
                <a:tc>
                  <a:txBody>
                    <a:bodyPr/>
                    <a:lstStyle/>
                    <a:p>
                      <a:r>
                        <a:rPr lang="en-US" sz="1400"/>
                        <a:t>Hemorrhage</a:t>
                      </a:r>
                    </a:p>
                  </a:txBody>
                  <a:tcPr marL="108000" marT="36000" marB="36000" anchor="ctr"/>
                </a:tc>
                <a:tc>
                  <a:txBody>
                    <a:bodyPr/>
                    <a:lstStyle/>
                    <a:p>
                      <a:pPr algn="ctr"/>
                      <a:r>
                        <a:rPr lang="en-US" sz="1400"/>
                        <a:t>46 (30)</a:t>
                      </a:r>
                    </a:p>
                  </a:txBody>
                  <a:tcPr marT="36000" marB="36000" anchor="ctr"/>
                </a:tc>
                <a:tc>
                  <a:txBody>
                    <a:bodyPr/>
                    <a:lstStyle/>
                    <a:p>
                      <a:pPr algn="ctr"/>
                      <a:r>
                        <a:rPr lang="en-US" sz="1400"/>
                        <a:t>4 (3)</a:t>
                      </a:r>
                    </a:p>
                  </a:txBody>
                  <a:tcPr marT="36000" marB="36000" anchor="ctr"/>
                </a:tc>
                <a:tc>
                  <a:txBody>
                    <a:bodyPr/>
                    <a:lstStyle/>
                    <a:p>
                      <a:pPr algn="ctr"/>
                      <a:r>
                        <a:rPr lang="en-US" sz="1400"/>
                        <a:t>10 (9)</a:t>
                      </a:r>
                    </a:p>
                  </a:txBody>
                  <a:tcPr marT="36000" marB="36000" anchor="ctr"/>
                </a:tc>
                <a:tc>
                  <a:txBody>
                    <a:bodyPr/>
                    <a:lstStyle/>
                    <a:p>
                      <a:pPr algn="ctr"/>
                      <a:r>
                        <a:rPr lang="en-US" sz="1400"/>
                        <a:t>3 (3)</a:t>
                      </a:r>
                    </a:p>
                  </a:txBody>
                  <a:tcPr marT="36000" marB="36000" anchor="ctr"/>
                </a:tc>
                <a:tc>
                  <a:txBody>
                    <a:bodyPr/>
                    <a:lstStyle/>
                    <a:p>
                      <a:pPr algn="ctr"/>
                      <a:r>
                        <a:rPr lang="en-US" sz="1400"/>
                        <a:t>2 (6)</a:t>
                      </a:r>
                    </a:p>
                  </a:txBody>
                  <a:tcPr marT="36000" marB="36000" anchor="ctr"/>
                </a:tc>
                <a:tc>
                  <a:txBody>
                    <a:bodyPr/>
                    <a:lstStyle/>
                    <a:p>
                      <a:pPr algn="ctr"/>
                      <a:r>
                        <a:rPr lang="en-US" sz="1400"/>
                        <a:t>1 (3)</a:t>
                      </a:r>
                    </a:p>
                  </a:txBody>
                  <a:tcPr marT="36000" marB="36000" anchor="ctr"/>
                </a:tc>
                <a:extLst>
                  <a:ext uri="{0D108BD9-81ED-4DB2-BD59-A6C34878D82A}">
                    <a16:rowId xmlns:a16="http://schemas.microsoft.com/office/drawing/2014/main" val="1928176504"/>
                  </a:ext>
                </a:extLst>
              </a:tr>
              <a:tr h="142391">
                <a:tc>
                  <a:txBody>
                    <a:bodyPr/>
                    <a:lstStyle/>
                    <a:p>
                      <a:pPr lvl="1"/>
                      <a:r>
                        <a:rPr lang="en-US" sz="1400"/>
                        <a:t>Major hemorrhage</a:t>
                      </a:r>
                    </a:p>
                  </a:txBody>
                  <a:tcPr marL="108000" marT="36000" marB="36000" anchor="ctr">
                    <a:solidFill>
                      <a:srgbClr val="CBCDD2"/>
                    </a:solidFill>
                  </a:tcPr>
                </a:tc>
                <a:tc>
                  <a:txBody>
                    <a:bodyPr/>
                    <a:lstStyle/>
                    <a:p>
                      <a:pPr algn="ctr"/>
                      <a:r>
                        <a:rPr lang="en-US" sz="1400"/>
                        <a:t>5 (4)</a:t>
                      </a:r>
                    </a:p>
                  </a:txBody>
                  <a:tcPr marT="36000" marB="36000" anchor="ctr">
                    <a:solidFill>
                      <a:srgbClr val="CBCDD2"/>
                    </a:solidFill>
                  </a:tcPr>
                </a:tc>
                <a:tc>
                  <a:txBody>
                    <a:bodyPr/>
                    <a:lstStyle/>
                    <a:p>
                      <a:pPr algn="ctr"/>
                      <a:r>
                        <a:rPr lang="en-US" sz="1400"/>
                        <a:t>4 (3)</a:t>
                      </a:r>
                      <a:r>
                        <a:rPr lang="en-US" sz="1400" baseline="30000"/>
                        <a:t>b</a:t>
                      </a:r>
                    </a:p>
                  </a:txBody>
                  <a:tcPr marT="36000" marB="3600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3 (3)</a:t>
                      </a:r>
                      <a:r>
                        <a:rPr lang="en-US" sz="1400" baseline="30000"/>
                        <a:t>c</a:t>
                      </a:r>
                    </a:p>
                  </a:txBody>
                  <a:tcPr marT="36000" marB="36000" anchor="ctr">
                    <a:solidFill>
                      <a:srgbClr val="CBCDD2"/>
                    </a:solidFill>
                  </a:tcPr>
                </a:tc>
                <a:tc>
                  <a:txBody>
                    <a:bodyPr/>
                    <a:lstStyle/>
                    <a:p>
                      <a:pPr algn="ctr"/>
                      <a:r>
                        <a:rPr lang="en-US" sz="1400"/>
                        <a:t>3 (3)</a:t>
                      </a:r>
                      <a:r>
                        <a:rPr lang="en-US" sz="1400" baseline="30000"/>
                        <a:t>c</a:t>
                      </a:r>
                    </a:p>
                  </a:txBody>
                  <a:tcPr marT="36000" marB="36000" anchor="ctr">
                    <a:solidFill>
                      <a:srgbClr val="CBCDD2"/>
                    </a:solidFill>
                  </a:tcPr>
                </a:tc>
                <a:tc>
                  <a:txBody>
                    <a:bodyPr/>
                    <a:lstStyle/>
                    <a:p>
                      <a:pPr algn="ctr"/>
                      <a:r>
                        <a:rPr lang="en-US" sz="1400"/>
                        <a:t>1 (3)</a:t>
                      </a:r>
                    </a:p>
                  </a:txBody>
                  <a:tcPr marT="36000" marB="36000" anchor="ctr">
                    <a:solidFill>
                      <a:srgbClr val="CBCDD2"/>
                    </a:solidFill>
                  </a:tcPr>
                </a:tc>
                <a:tc>
                  <a:txBody>
                    <a:bodyPr/>
                    <a:lstStyle/>
                    <a:p>
                      <a:pPr algn="ctr"/>
                      <a:r>
                        <a:rPr lang="en-US" sz="1400"/>
                        <a:t>1 (3)</a:t>
                      </a:r>
                    </a:p>
                  </a:txBody>
                  <a:tcPr marT="36000" marB="36000" anchor="ctr">
                    <a:solidFill>
                      <a:srgbClr val="CBCDD2"/>
                    </a:solidFill>
                  </a:tcPr>
                </a:tc>
                <a:extLst>
                  <a:ext uri="{0D108BD9-81ED-4DB2-BD59-A6C34878D82A}">
                    <a16:rowId xmlns:a16="http://schemas.microsoft.com/office/drawing/2014/main" val="1021998405"/>
                  </a:ext>
                </a:extLst>
              </a:tr>
              <a:tr h="142391">
                <a:tc>
                  <a:txBody>
                    <a:bodyPr/>
                    <a:lstStyle/>
                    <a:p>
                      <a:r>
                        <a:rPr lang="en-US" sz="1400"/>
                        <a:t>Hypertension</a:t>
                      </a:r>
                    </a:p>
                  </a:txBody>
                  <a:tcPr marL="108000" marT="36000" marB="36000" anchor="ctr">
                    <a:solidFill>
                      <a:srgbClr val="E7E8EA"/>
                    </a:solidFill>
                  </a:tcPr>
                </a:tc>
                <a:tc>
                  <a:txBody>
                    <a:bodyPr/>
                    <a:lstStyle/>
                    <a:p>
                      <a:pPr algn="ctr"/>
                      <a:r>
                        <a:rPr lang="en-US" sz="1400"/>
                        <a:t>11 (7)</a:t>
                      </a:r>
                    </a:p>
                  </a:txBody>
                  <a:tcPr marT="36000" marB="36000" anchor="ctr">
                    <a:solidFill>
                      <a:srgbClr val="E7E8EA"/>
                    </a:solidFill>
                  </a:tcPr>
                </a:tc>
                <a:tc>
                  <a:txBody>
                    <a:bodyPr/>
                    <a:lstStyle/>
                    <a:p>
                      <a:pPr algn="ctr"/>
                      <a:r>
                        <a:rPr lang="en-US" sz="1400"/>
                        <a:t>7 (5)</a:t>
                      </a:r>
                    </a:p>
                  </a:txBody>
                  <a:tcPr marT="36000" marB="36000" anchor="ctr">
                    <a:solidFill>
                      <a:srgbClr val="E7E8EA"/>
                    </a:solidFill>
                  </a:tcPr>
                </a:tc>
                <a:tc>
                  <a:txBody>
                    <a:bodyPr/>
                    <a:lstStyle/>
                    <a:p>
                      <a:pPr algn="ctr"/>
                      <a:r>
                        <a:rPr lang="en-US" sz="1400"/>
                        <a:t>6 (5)</a:t>
                      </a:r>
                    </a:p>
                  </a:txBody>
                  <a:tcPr marT="36000" marB="36000" anchor="ctr">
                    <a:solidFill>
                      <a:srgbClr val="E7E8EA"/>
                    </a:solidFill>
                  </a:tcPr>
                </a:tc>
                <a:tc>
                  <a:txBody>
                    <a:bodyPr/>
                    <a:lstStyle/>
                    <a:p>
                      <a:pPr algn="ctr"/>
                      <a:r>
                        <a:rPr lang="en-US" sz="1400"/>
                        <a:t>1 (1)</a:t>
                      </a:r>
                    </a:p>
                  </a:txBody>
                  <a:tcPr marT="36000" marB="36000" anchor="ctr">
                    <a:solidFill>
                      <a:srgbClr val="E7E8EA"/>
                    </a:solidFill>
                  </a:tcPr>
                </a:tc>
                <a:tc>
                  <a:txBody>
                    <a:bodyPr/>
                    <a:lstStyle/>
                    <a:p>
                      <a:pPr algn="ctr"/>
                      <a:r>
                        <a:rPr lang="en-US" sz="1400"/>
                        <a:t>0</a:t>
                      </a:r>
                    </a:p>
                  </a:txBody>
                  <a:tcPr marT="36000" marB="36000" anchor="ctr">
                    <a:solidFill>
                      <a:srgbClr val="E7E8EA"/>
                    </a:solidFill>
                  </a:tcPr>
                </a:tc>
                <a:tc>
                  <a:txBody>
                    <a:bodyPr/>
                    <a:lstStyle/>
                    <a:p>
                      <a:pPr algn="ctr"/>
                      <a:r>
                        <a:rPr lang="en-US" sz="1400"/>
                        <a:t>0</a:t>
                      </a:r>
                    </a:p>
                  </a:txBody>
                  <a:tcPr marT="36000" marB="36000" anchor="ctr">
                    <a:solidFill>
                      <a:srgbClr val="E7E8EA"/>
                    </a:solidFill>
                  </a:tcPr>
                </a:tc>
                <a:extLst>
                  <a:ext uri="{0D108BD9-81ED-4DB2-BD59-A6C34878D82A}">
                    <a16:rowId xmlns:a16="http://schemas.microsoft.com/office/drawing/2014/main" val="2604193106"/>
                  </a:ext>
                </a:extLst>
              </a:tr>
              <a:tr h="142391">
                <a:tc>
                  <a:txBody>
                    <a:bodyPr/>
                    <a:lstStyle/>
                    <a:p>
                      <a:r>
                        <a:rPr lang="en-US" sz="1400"/>
                        <a:t>Infections</a:t>
                      </a:r>
                    </a:p>
                  </a:txBody>
                  <a:tcPr marL="108000" marT="36000" marB="36000" anchor="ctr">
                    <a:solidFill>
                      <a:srgbClr val="CBCDD2"/>
                    </a:solidFill>
                  </a:tcPr>
                </a:tc>
                <a:tc>
                  <a:txBody>
                    <a:bodyPr/>
                    <a:lstStyle/>
                    <a:p>
                      <a:pPr algn="ctr"/>
                      <a:r>
                        <a:rPr lang="en-US" sz="1400"/>
                        <a:t>100 (65)</a:t>
                      </a:r>
                    </a:p>
                  </a:txBody>
                  <a:tcPr marT="36000" marB="36000" anchor="ctr">
                    <a:solidFill>
                      <a:srgbClr val="CBCDD2"/>
                    </a:solidFill>
                  </a:tcPr>
                </a:tc>
                <a:tc>
                  <a:txBody>
                    <a:bodyPr/>
                    <a:lstStyle/>
                    <a:p>
                      <a:pPr algn="ctr"/>
                      <a:r>
                        <a:rPr lang="en-US" sz="1400"/>
                        <a:t>38 (25)</a:t>
                      </a:r>
                    </a:p>
                  </a:txBody>
                  <a:tcPr marT="36000" marB="36000" anchor="ctr">
                    <a:solidFill>
                      <a:srgbClr val="CBCDD2"/>
                    </a:solidFill>
                  </a:tcPr>
                </a:tc>
                <a:tc>
                  <a:txBody>
                    <a:bodyPr/>
                    <a:lstStyle/>
                    <a:p>
                      <a:pPr algn="ctr"/>
                      <a:r>
                        <a:rPr lang="en-US" sz="1400"/>
                        <a:t>83 (70)</a:t>
                      </a:r>
                    </a:p>
                  </a:txBody>
                  <a:tcPr marT="36000" marB="3600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37 (31)</a:t>
                      </a:r>
                    </a:p>
                  </a:txBody>
                  <a:tcPr marT="36000" marB="36000" anchor="ctr">
                    <a:solidFill>
                      <a:srgbClr val="CBCDD2"/>
                    </a:solidFill>
                  </a:tcPr>
                </a:tc>
                <a:tc>
                  <a:txBody>
                    <a:bodyPr/>
                    <a:lstStyle/>
                    <a:p>
                      <a:pPr algn="ctr"/>
                      <a:r>
                        <a:rPr lang="en-US" sz="1400"/>
                        <a:t>17 (49)</a:t>
                      </a:r>
                    </a:p>
                  </a:txBody>
                  <a:tcPr marT="36000" marB="36000" anchor="ctr">
                    <a:solidFill>
                      <a:srgbClr val="CBCDD2"/>
                    </a:solidFill>
                  </a:tcPr>
                </a:tc>
                <a:tc>
                  <a:txBody>
                    <a:bodyPr/>
                    <a:lstStyle/>
                    <a:p>
                      <a:pPr algn="ctr"/>
                      <a:r>
                        <a:rPr lang="en-US" sz="1400"/>
                        <a:t>4 (11)</a:t>
                      </a:r>
                    </a:p>
                  </a:txBody>
                  <a:tcPr marT="36000" marB="36000" anchor="ctr">
                    <a:solidFill>
                      <a:srgbClr val="CBCDD2"/>
                    </a:solidFill>
                  </a:tcPr>
                </a:tc>
                <a:extLst>
                  <a:ext uri="{0D108BD9-81ED-4DB2-BD59-A6C34878D82A}">
                    <a16:rowId xmlns:a16="http://schemas.microsoft.com/office/drawing/2014/main" val="1293493712"/>
                  </a:ext>
                </a:extLst>
              </a:tr>
              <a:tr h="237318">
                <a:tc>
                  <a:txBody>
                    <a:bodyPr/>
                    <a:lstStyle/>
                    <a:p>
                      <a:r>
                        <a:rPr lang="en-US" sz="1400"/>
                        <a:t>Secondary primary malignancies excluding non-melanoma skin cancer</a:t>
                      </a:r>
                    </a:p>
                  </a:txBody>
                  <a:tcPr marL="108000" marT="36000" marB="36000" anchor="ctr">
                    <a:solidFill>
                      <a:srgbClr val="E7E8EA"/>
                    </a:solidFill>
                  </a:tcPr>
                </a:tc>
                <a:tc>
                  <a:txBody>
                    <a:bodyPr/>
                    <a:lstStyle/>
                    <a:p>
                      <a:pPr algn="ctr"/>
                      <a:r>
                        <a:rPr lang="en-US" sz="1400"/>
                        <a:t>11 (7)</a:t>
                      </a:r>
                    </a:p>
                  </a:txBody>
                  <a:tcPr marT="36000" marB="36000" anchor="ctr">
                    <a:solidFill>
                      <a:srgbClr val="E7E8EA"/>
                    </a:solidFill>
                  </a:tcPr>
                </a:tc>
                <a:tc>
                  <a:txBody>
                    <a:bodyPr/>
                    <a:lstStyle/>
                    <a:p>
                      <a:pPr algn="ctr"/>
                      <a:r>
                        <a:rPr lang="en-US" sz="1400"/>
                        <a:t>8 (5)</a:t>
                      </a:r>
                    </a:p>
                  </a:txBody>
                  <a:tcPr marT="36000" marB="36000" anchor="ctr">
                    <a:solidFill>
                      <a:srgbClr val="E7E8EA"/>
                    </a:solidFill>
                  </a:tcPr>
                </a:tc>
                <a:tc>
                  <a:txBody>
                    <a:bodyPr/>
                    <a:lstStyle/>
                    <a:p>
                      <a:pPr algn="ctr"/>
                      <a:r>
                        <a:rPr lang="en-US" sz="1400"/>
                        <a:t>2 (2)</a:t>
                      </a:r>
                    </a:p>
                  </a:txBody>
                  <a:tcPr marT="36000" marB="3600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 (1)</a:t>
                      </a:r>
                    </a:p>
                  </a:txBody>
                  <a:tcPr marT="36000" marB="36000" anchor="ctr">
                    <a:solidFill>
                      <a:srgbClr val="E7E8EA"/>
                    </a:solidFill>
                  </a:tcPr>
                </a:tc>
                <a:tc>
                  <a:txBody>
                    <a:bodyPr/>
                    <a:lstStyle/>
                    <a:p>
                      <a:pPr algn="ctr"/>
                      <a:r>
                        <a:rPr lang="en-US" sz="1400"/>
                        <a:t>2 (6)</a:t>
                      </a:r>
                    </a:p>
                  </a:txBody>
                  <a:tcPr marT="36000" marB="36000" anchor="ctr">
                    <a:solidFill>
                      <a:srgbClr val="E7E8EA"/>
                    </a:solidFill>
                  </a:tcPr>
                </a:tc>
                <a:tc>
                  <a:txBody>
                    <a:bodyPr/>
                    <a:lstStyle/>
                    <a:p>
                      <a:pPr algn="ctr"/>
                      <a:r>
                        <a:rPr lang="en-US" sz="1400"/>
                        <a:t>2 (6)</a:t>
                      </a:r>
                    </a:p>
                  </a:txBody>
                  <a:tcPr marT="36000" marB="36000" anchor="ctr">
                    <a:solidFill>
                      <a:srgbClr val="E7E8EA"/>
                    </a:solidFill>
                  </a:tcPr>
                </a:tc>
                <a:extLst>
                  <a:ext uri="{0D108BD9-81ED-4DB2-BD59-A6C34878D82A}">
                    <a16:rowId xmlns:a16="http://schemas.microsoft.com/office/drawing/2014/main" val="3964497981"/>
                  </a:ext>
                </a:extLst>
              </a:tr>
              <a:tr h="142391">
                <a:tc>
                  <a:txBody>
                    <a:bodyPr/>
                    <a:lstStyle/>
                    <a:p>
                      <a:r>
                        <a:rPr lang="en-US" sz="1400"/>
                        <a:t>Tumor lysis syndrome</a:t>
                      </a:r>
                    </a:p>
                  </a:txBody>
                  <a:tcPr marL="108000" marT="36000" marB="36000" anchor="ctr">
                    <a:solidFill>
                      <a:srgbClr val="CBCDD2"/>
                    </a:solidFill>
                  </a:tcPr>
                </a:tc>
                <a:tc>
                  <a:txBody>
                    <a:bodyPr/>
                    <a:lstStyle/>
                    <a:p>
                      <a:pPr algn="ctr"/>
                      <a:r>
                        <a:rPr lang="en-US" sz="1400"/>
                        <a:t>1 (1)</a:t>
                      </a:r>
                    </a:p>
                  </a:txBody>
                  <a:tcPr marT="36000" marB="3600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 (1)</a:t>
                      </a:r>
                    </a:p>
                  </a:txBody>
                  <a:tcPr marT="36000" marB="3600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 (1)</a:t>
                      </a:r>
                    </a:p>
                  </a:txBody>
                  <a:tcPr marT="36000" marB="3600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 (1)</a:t>
                      </a:r>
                    </a:p>
                  </a:txBody>
                  <a:tcPr marT="36000" marB="36000" anchor="ctr">
                    <a:solidFill>
                      <a:srgbClr val="CBCDD2"/>
                    </a:solidFill>
                  </a:tcPr>
                </a:tc>
                <a:tc>
                  <a:txBody>
                    <a:bodyPr/>
                    <a:lstStyle/>
                    <a:p>
                      <a:pPr algn="ctr"/>
                      <a:r>
                        <a:rPr lang="en-US" sz="1400"/>
                        <a:t>0</a:t>
                      </a:r>
                    </a:p>
                  </a:txBody>
                  <a:tcPr marT="36000" marB="36000" anchor="ctr">
                    <a:solidFill>
                      <a:srgbClr val="CBCDD2"/>
                    </a:solidFill>
                  </a:tcPr>
                </a:tc>
                <a:tc>
                  <a:txBody>
                    <a:bodyPr/>
                    <a:lstStyle/>
                    <a:p>
                      <a:pPr algn="ctr"/>
                      <a:r>
                        <a:rPr lang="en-US" sz="1400"/>
                        <a:t>0</a:t>
                      </a:r>
                    </a:p>
                  </a:txBody>
                  <a:tcPr marT="36000" marB="36000" anchor="ctr">
                    <a:solidFill>
                      <a:srgbClr val="CBCDD2"/>
                    </a:solidFill>
                  </a:tcPr>
                </a:tc>
                <a:extLst>
                  <a:ext uri="{0D108BD9-81ED-4DB2-BD59-A6C34878D82A}">
                    <a16:rowId xmlns:a16="http://schemas.microsoft.com/office/drawing/2014/main" val="3789827622"/>
                  </a:ext>
                </a:extLst>
              </a:tr>
            </a:tbl>
          </a:graphicData>
        </a:graphic>
      </p:graphicFrame>
    </p:spTree>
    <p:extLst>
      <p:ext uri="{BB962C8B-B14F-4D97-AF65-F5344CB8AC3E}">
        <p14:creationId xmlns:p14="http://schemas.microsoft.com/office/powerpoint/2010/main" val="17222602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ASCEND Conclusions</a:t>
            </a:r>
          </a:p>
        </p:txBody>
      </p:sp>
      <p:sp>
        <p:nvSpPr>
          <p:cNvPr id="4" name="Inhaltsplatzhalter 3">
            <a:extLst>
              <a:ext uri="{FF2B5EF4-FFF2-40B4-BE49-F238E27FC236}">
                <a16:creationId xmlns:a16="http://schemas.microsoft.com/office/drawing/2014/main" id="{11A969ED-0C4C-3541-B39B-F296359AD039}"/>
              </a:ext>
            </a:extLst>
          </p:cNvPr>
          <p:cNvSpPr>
            <a:spLocks noGrp="1"/>
          </p:cNvSpPr>
          <p:nvPr>
            <p:ph idx="1"/>
          </p:nvPr>
        </p:nvSpPr>
        <p:spPr/>
        <p:txBody>
          <a:bodyPr/>
          <a:lstStyle/>
          <a:p>
            <a:r>
              <a:rPr lang="de-DE" sz="2000" b="1"/>
              <a:t>After a median follow-</a:t>
            </a:r>
            <a:r>
              <a:rPr lang="de-DE" sz="2000" b="1" err="1"/>
              <a:t>up</a:t>
            </a:r>
            <a:r>
              <a:rPr lang="de-DE" sz="2000" b="1"/>
              <a:t> </a:t>
            </a:r>
            <a:r>
              <a:rPr lang="de-DE" sz="2000" b="1" err="1"/>
              <a:t>of</a:t>
            </a:r>
            <a:r>
              <a:rPr lang="de-DE" sz="2000" b="1"/>
              <a:t> 3 </a:t>
            </a:r>
            <a:r>
              <a:rPr lang="de-DE" sz="2000" b="1" err="1"/>
              <a:t>years</a:t>
            </a:r>
            <a:r>
              <a:rPr lang="de-DE" sz="2000" b="1"/>
              <a:t>, </a:t>
            </a:r>
            <a:r>
              <a:rPr lang="de-DE" sz="2000" b="1" err="1"/>
              <a:t>acalabrutinib</a:t>
            </a:r>
            <a:r>
              <a:rPr lang="de-DE" sz="2000" b="1"/>
              <a:t> </a:t>
            </a:r>
            <a:r>
              <a:rPr lang="de-DE" sz="2000" b="1" err="1"/>
              <a:t>maintained</a:t>
            </a:r>
            <a:r>
              <a:rPr lang="de-DE" sz="2000" b="1"/>
              <a:t> </a:t>
            </a:r>
            <a:r>
              <a:rPr lang="de-DE" sz="2000" b="1" err="1"/>
              <a:t>efficacy</a:t>
            </a:r>
            <a:r>
              <a:rPr lang="de-DE" sz="2000" b="1"/>
              <a:t> </a:t>
            </a:r>
            <a:r>
              <a:rPr lang="de-DE" sz="2000" b="1" err="1"/>
              <a:t>and</a:t>
            </a:r>
            <a:r>
              <a:rPr lang="de-DE" sz="2000" b="1"/>
              <a:t> </a:t>
            </a:r>
            <a:r>
              <a:rPr lang="de-DE" sz="2000" b="1" err="1"/>
              <a:t>safety</a:t>
            </a:r>
            <a:r>
              <a:rPr lang="de-DE" sz="2000" b="1"/>
              <a:t> </a:t>
            </a:r>
            <a:r>
              <a:rPr lang="de-DE" sz="2000" b="1" err="1"/>
              <a:t>that</a:t>
            </a:r>
            <a:r>
              <a:rPr lang="de-DE" sz="2000" b="1"/>
              <a:t> was favorable </a:t>
            </a:r>
            <a:r>
              <a:rPr lang="de-DE" sz="2000" b="1" err="1"/>
              <a:t>over</a:t>
            </a:r>
            <a:r>
              <a:rPr lang="de-DE" sz="2000" b="1"/>
              <a:t> standard-</a:t>
            </a:r>
            <a:r>
              <a:rPr lang="de-DE" sz="2000" b="1" err="1"/>
              <a:t>of</a:t>
            </a:r>
            <a:r>
              <a:rPr lang="de-DE" sz="2000" b="1"/>
              <a:t> care </a:t>
            </a:r>
            <a:r>
              <a:rPr lang="de-DE" sz="2000" b="1" err="1"/>
              <a:t>regimens</a:t>
            </a:r>
            <a:r>
              <a:rPr lang="de-DE" sz="2000" b="1"/>
              <a:t> in </a:t>
            </a:r>
            <a:r>
              <a:rPr lang="de-DE" sz="2000" b="1" err="1"/>
              <a:t>patients</a:t>
            </a:r>
            <a:r>
              <a:rPr lang="de-DE" sz="2000" b="1"/>
              <a:t> </a:t>
            </a:r>
            <a:r>
              <a:rPr lang="de-DE" sz="2000" b="1" err="1"/>
              <a:t>with</a:t>
            </a:r>
            <a:r>
              <a:rPr lang="de-DE" sz="2000" b="1"/>
              <a:t> R/R CLL</a:t>
            </a:r>
          </a:p>
          <a:p>
            <a:pPr lvl="1"/>
            <a:r>
              <a:rPr lang="de-DE"/>
              <a:t>PFS was </a:t>
            </a:r>
            <a:r>
              <a:rPr lang="de-DE" err="1"/>
              <a:t>significantly</a:t>
            </a:r>
            <a:r>
              <a:rPr lang="de-DE"/>
              <a:t> </a:t>
            </a:r>
            <a:r>
              <a:rPr lang="de-DE" err="1"/>
              <a:t>prolonged</a:t>
            </a:r>
            <a:r>
              <a:rPr lang="de-DE"/>
              <a:t> </a:t>
            </a:r>
            <a:r>
              <a:rPr lang="de-DE" err="1"/>
              <a:t>with</a:t>
            </a:r>
            <a:r>
              <a:rPr lang="de-DE"/>
              <a:t> </a:t>
            </a:r>
            <a:r>
              <a:rPr lang="de-DE" err="1"/>
              <a:t>acalabrutinib</a:t>
            </a:r>
            <a:r>
              <a:rPr lang="de-DE"/>
              <a:t> </a:t>
            </a:r>
            <a:r>
              <a:rPr lang="de-DE" err="1"/>
              <a:t>vs</a:t>
            </a:r>
            <a:r>
              <a:rPr lang="de-DE"/>
              <a:t> </a:t>
            </a:r>
            <a:r>
              <a:rPr lang="de-DE" err="1"/>
              <a:t>IdR</a:t>
            </a:r>
            <a:r>
              <a:rPr lang="de-DE"/>
              <a:t>/BR, </a:t>
            </a:r>
            <a:r>
              <a:rPr lang="de-DE" err="1"/>
              <a:t>regardless</a:t>
            </a:r>
            <a:r>
              <a:rPr lang="de-DE"/>
              <a:t> </a:t>
            </a:r>
            <a:r>
              <a:rPr lang="de-DE" err="1"/>
              <a:t>of</a:t>
            </a:r>
            <a:r>
              <a:rPr lang="de-DE"/>
              <a:t> </a:t>
            </a:r>
            <a:r>
              <a:rPr lang="de-DE" err="1"/>
              <a:t>genomic</a:t>
            </a:r>
            <a:r>
              <a:rPr lang="de-DE"/>
              <a:t> </a:t>
            </a:r>
            <a:r>
              <a:rPr lang="de-DE" err="1"/>
              <a:t>characteristics</a:t>
            </a:r>
            <a:endParaRPr lang="de-DE"/>
          </a:p>
          <a:p>
            <a:pPr lvl="1"/>
            <a:r>
              <a:rPr lang="de-DE"/>
              <a:t>Median OS not </a:t>
            </a:r>
            <a:r>
              <a:rPr lang="de-DE" err="1"/>
              <a:t>reached</a:t>
            </a:r>
            <a:r>
              <a:rPr lang="de-DE"/>
              <a:t> in </a:t>
            </a:r>
            <a:r>
              <a:rPr lang="de-DE" err="1"/>
              <a:t>either</a:t>
            </a:r>
            <a:r>
              <a:rPr lang="de-DE"/>
              <a:t> </a:t>
            </a:r>
            <a:r>
              <a:rPr lang="de-DE" err="1"/>
              <a:t>treatment</a:t>
            </a:r>
            <a:r>
              <a:rPr lang="de-DE"/>
              <a:t> arm</a:t>
            </a:r>
          </a:p>
          <a:p>
            <a:pPr lvl="1"/>
            <a:r>
              <a:rPr lang="de-DE"/>
              <a:t>ORR was </a:t>
            </a:r>
            <a:r>
              <a:rPr lang="de-DE" err="1"/>
              <a:t>similar</a:t>
            </a:r>
            <a:r>
              <a:rPr lang="de-DE"/>
              <a:t> </a:t>
            </a:r>
            <a:r>
              <a:rPr lang="de-DE" err="1"/>
              <a:t>between</a:t>
            </a:r>
            <a:r>
              <a:rPr lang="de-DE"/>
              <a:t> </a:t>
            </a:r>
            <a:r>
              <a:rPr lang="de-DE" err="1"/>
              <a:t>acalabrutinib</a:t>
            </a:r>
            <a:r>
              <a:rPr lang="de-DE"/>
              <a:t> </a:t>
            </a:r>
            <a:r>
              <a:rPr lang="de-DE" err="1"/>
              <a:t>and</a:t>
            </a:r>
            <a:r>
              <a:rPr lang="de-DE"/>
              <a:t> </a:t>
            </a:r>
            <a:r>
              <a:rPr lang="de-DE" err="1"/>
              <a:t>IdR</a:t>
            </a:r>
            <a:r>
              <a:rPr lang="de-DE"/>
              <a:t>/BR</a:t>
            </a:r>
          </a:p>
          <a:p>
            <a:pPr lvl="1"/>
            <a:r>
              <a:rPr lang="de-DE" err="1"/>
              <a:t>Fewer</a:t>
            </a:r>
            <a:r>
              <a:rPr lang="de-DE"/>
              <a:t> </a:t>
            </a:r>
            <a:r>
              <a:rPr lang="de-DE" err="1"/>
              <a:t>patients</a:t>
            </a:r>
            <a:r>
              <a:rPr lang="de-DE"/>
              <a:t> </a:t>
            </a:r>
            <a:r>
              <a:rPr lang="de-DE" err="1"/>
              <a:t>treated</a:t>
            </a:r>
            <a:r>
              <a:rPr lang="de-DE"/>
              <a:t> </a:t>
            </a:r>
            <a:r>
              <a:rPr lang="de-DE" err="1"/>
              <a:t>with</a:t>
            </a:r>
            <a:r>
              <a:rPr lang="de-DE"/>
              <a:t> </a:t>
            </a:r>
            <a:r>
              <a:rPr lang="de-DE" err="1"/>
              <a:t>acalabrutinib</a:t>
            </a:r>
            <a:r>
              <a:rPr lang="de-DE"/>
              <a:t> </a:t>
            </a:r>
            <a:r>
              <a:rPr lang="de-DE" err="1"/>
              <a:t>vs</a:t>
            </a:r>
            <a:r>
              <a:rPr lang="de-DE"/>
              <a:t> </a:t>
            </a:r>
            <a:r>
              <a:rPr lang="de-DE" err="1"/>
              <a:t>IdR</a:t>
            </a:r>
            <a:r>
              <a:rPr lang="de-DE"/>
              <a:t>/BR </a:t>
            </a:r>
            <a:r>
              <a:rPr lang="de-DE" err="1"/>
              <a:t>discontinued</a:t>
            </a:r>
            <a:r>
              <a:rPr lang="de-DE"/>
              <a:t> </a:t>
            </a:r>
            <a:r>
              <a:rPr lang="de-DE" err="1"/>
              <a:t>treatment</a:t>
            </a:r>
            <a:r>
              <a:rPr lang="de-DE"/>
              <a:t> due </a:t>
            </a:r>
            <a:r>
              <a:rPr lang="de-DE" err="1"/>
              <a:t>to</a:t>
            </a:r>
            <a:r>
              <a:rPr lang="de-DE"/>
              <a:t> AEs, </a:t>
            </a:r>
            <a:r>
              <a:rPr lang="de-DE" err="1"/>
              <a:t>despite</a:t>
            </a:r>
            <a:r>
              <a:rPr lang="de-DE"/>
              <a:t> </a:t>
            </a:r>
            <a:r>
              <a:rPr lang="de-DE" err="1"/>
              <a:t>longer</a:t>
            </a:r>
            <a:r>
              <a:rPr lang="de-DE"/>
              <a:t> </a:t>
            </a:r>
            <a:r>
              <a:rPr lang="de-DE" err="1"/>
              <a:t>treatment</a:t>
            </a:r>
            <a:r>
              <a:rPr lang="de-DE"/>
              <a:t> </a:t>
            </a:r>
            <a:r>
              <a:rPr lang="de-DE" err="1"/>
              <a:t>exposure</a:t>
            </a:r>
            <a:r>
              <a:rPr lang="de-DE"/>
              <a:t> in </a:t>
            </a:r>
            <a:r>
              <a:rPr lang="de-DE" err="1"/>
              <a:t>the</a:t>
            </a:r>
            <a:r>
              <a:rPr lang="de-DE"/>
              <a:t> </a:t>
            </a:r>
            <a:r>
              <a:rPr lang="de-DE" err="1"/>
              <a:t>acalabrutinib</a:t>
            </a:r>
            <a:r>
              <a:rPr lang="de-DE"/>
              <a:t> arm</a:t>
            </a:r>
          </a:p>
          <a:p>
            <a:pPr lvl="1"/>
            <a:r>
              <a:rPr lang="de-DE" err="1"/>
              <a:t>Acalabrutinib</a:t>
            </a:r>
            <a:r>
              <a:rPr lang="de-DE"/>
              <a:t> </a:t>
            </a:r>
            <a:r>
              <a:rPr lang="de-DE" err="1"/>
              <a:t>maintained</a:t>
            </a:r>
            <a:r>
              <a:rPr lang="de-DE"/>
              <a:t> an </a:t>
            </a:r>
            <a:r>
              <a:rPr lang="de-DE" err="1"/>
              <a:t>acceptable</a:t>
            </a:r>
            <a:r>
              <a:rPr lang="de-DE"/>
              <a:t> </a:t>
            </a:r>
            <a:r>
              <a:rPr lang="de-DE" err="1"/>
              <a:t>tolerability</a:t>
            </a:r>
            <a:r>
              <a:rPr lang="de-DE"/>
              <a:t> </a:t>
            </a:r>
            <a:r>
              <a:rPr lang="de-DE" err="1"/>
              <a:t>profile</a:t>
            </a:r>
            <a:r>
              <a:rPr lang="de-DE"/>
              <a:t> </a:t>
            </a:r>
            <a:r>
              <a:rPr lang="de-DE" err="1"/>
              <a:t>with</a:t>
            </a:r>
            <a:r>
              <a:rPr lang="de-DE"/>
              <a:t> </a:t>
            </a:r>
            <a:r>
              <a:rPr lang="de-DE" err="1"/>
              <a:t>no</a:t>
            </a:r>
            <a:r>
              <a:rPr lang="de-DE"/>
              <a:t> </a:t>
            </a:r>
            <a:r>
              <a:rPr lang="de-DE" err="1"/>
              <a:t>new</a:t>
            </a:r>
            <a:r>
              <a:rPr lang="de-DE"/>
              <a:t> </a:t>
            </a:r>
            <a:r>
              <a:rPr lang="de-DE" err="1"/>
              <a:t>safety</a:t>
            </a:r>
            <a:r>
              <a:rPr lang="de-DE"/>
              <a:t> </a:t>
            </a:r>
            <a:r>
              <a:rPr lang="de-DE" err="1"/>
              <a:t>findings</a:t>
            </a:r>
            <a:r>
              <a:rPr lang="de-DE"/>
              <a:t> </a:t>
            </a:r>
            <a:r>
              <a:rPr lang="de-DE" err="1"/>
              <a:t>identified</a:t>
            </a:r>
            <a:r>
              <a:rPr lang="de-DE"/>
              <a:t> </a:t>
            </a:r>
            <a:r>
              <a:rPr lang="de-DE" err="1"/>
              <a:t>with</a:t>
            </a:r>
            <a:r>
              <a:rPr lang="de-DE"/>
              <a:t> </a:t>
            </a:r>
            <a:r>
              <a:rPr lang="de-DE" err="1"/>
              <a:t>longer</a:t>
            </a:r>
            <a:r>
              <a:rPr lang="de-DE"/>
              <a:t>-term follow-</a:t>
            </a:r>
            <a:r>
              <a:rPr lang="de-DE" err="1"/>
              <a:t>up</a:t>
            </a:r>
            <a:endParaRPr lang="de-DE"/>
          </a:p>
          <a:p>
            <a:r>
              <a:rPr lang="de-DE" sz="2000" b="1"/>
              <a:t>Overall, </a:t>
            </a:r>
            <a:r>
              <a:rPr lang="de-DE" sz="2000" b="1" err="1"/>
              <a:t>these</a:t>
            </a:r>
            <a:r>
              <a:rPr lang="de-DE" sz="2000" b="1"/>
              <a:t> </a:t>
            </a:r>
            <a:r>
              <a:rPr lang="de-DE" sz="2000" b="1" err="1"/>
              <a:t>data</a:t>
            </a:r>
            <a:r>
              <a:rPr lang="de-DE" sz="2000" b="1"/>
              <a:t> </a:t>
            </a:r>
            <a:r>
              <a:rPr lang="de-DE" sz="2000" b="1" err="1"/>
              <a:t>from</a:t>
            </a:r>
            <a:r>
              <a:rPr lang="de-DE" sz="2000" b="1"/>
              <a:t> </a:t>
            </a:r>
            <a:r>
              <a:rPr lang="de-DE" sz="2000" b="1" err="1"/>
              <a:t>the</a:t>
            </a:r>
            <a:r>
              <a:rPr lang="de-DE" sz="2000" b="1"/>
              <a:t> ASCEND </a:t>
            </a:r>
            <a:r>
              <a:rPr lang="de-DE" sz="2000" b="1" err="1"/>
              <a:t>trial</a:t>
            </a:r>
            <a:r>
              <a:rPr lang="de-DE" sz="2000" b="1"/>
              <a:t> </a:t>
            </a:r>
            <a:r>
              <a:rPr lang="de-DE" sz="2000" b="1" err="1"/>
              <a:t>study</a:t>
            </a:r>
            <a:r>
              <a:rPr lang="de-DE" sz="2000" b="1"/>
              <a:t> </a:t>
            </a:r>
            <a:r>
              <a:rPr lang="de-DE" sz="2000" b="1" err="1"/>
              <a:t>support</a:t>
            </a:r>
            <a:r>
              <a:rPr lang="de-DE" sz="2000" b="1"/>
              <a:t> </a:t>
            </a:r>
            <a:r>
              <a:rPr lang="de-DE" sz="2000" b="1" err="1"/>
              <a:t>the</a:t>
            </a:r>
            <a:r>
              <a:rPr lang="de-DE" sz="2000" b="1"/>
              <a:t> </a:t>
            </a:r>
            <a:r>
              <a:rPr lang="de-DE" sz="2000" b="1" err="1"/>
              <a:t>use</a:t>
            </a:r>
            <a:r>
              <a:rPr lang="de-DE" sz="2000" b="1"/>
              <a:t> </a:t>
            </a:r>
            <a:r>
              <a:rPr lang="de-DE" sz="2000" b="1" err="1"/>
              <a:t>of</a:t>
            </a:r>
            <a:r>
              <a:rPr lang="de-DE" sz="2000" b="1"/>
              <a:t> </a:t>
            </a:r>
            <a:r>
              <a:rPr lang="de-DE" sz="2000" b="1" err="1"/>
              <a:t>acalabrutinib</a:t>
            </a:r>
            <a:r>
              <a:rPr lang="de-DE" sz="2000" b="1"/>
              <a:t> in </a:t>
            </a:r>
            <a:r>
              <a:rPr lang="de-DE" sz="2000" b="1" err="1"/>
              <a:t>patients</a:t>
            </a:r>
            <a:r>
              <a:rPr lang="de-DE" sz="2000" b="1"/>
              <a:t> </a:t>
            </a:r>
            <a:r>
              <a:rPr lang="de-DE" sz="2000" b="1" err="1"/>
              <a:t>with</a:t>
            </a:r>
            <a:r>
              <a:rPr lang="de-DE" sz="2000" b="1"/>
              <a:t> R/R CLL, </a:t>
            </a:r>
            <a:r>
              <a:rPr lang="de-DE" sz="2000" b="1" err="1"/>
              <a:t>including</a:t>
            </a:r>
            <a:r>
              <a:rPr lang="de-DE" sz="2000" b="1"/>
              <a:t> </a:t>
            </a:r>
            <a:r>
              <a:rPr lang="de-DE" sz="2000" b="1" err="1"/>
              <a:t>patients</a:t>
            </a:r>
            <a:r>
              <a:rPr lang="de-DE" sz="2000" b="1"/>
              <a:t> </a:t>
            </a:r>
            <a:r>
              <a:rPr lang="de-DE" sz="2000" b="1" err="1"/>
              <a:t>with</a:t>
            </a:r>
            <a:r>
              <a:rPr lang="de-DE" sz="2000" b="1"/>
              <a:t> high-</a:t>
            </a:r>
            <a:r>
              <a:rPr lang="de-DE" sz="2000" b="1" err="1"/>
              <a:t>risk</a:t>
            </a:r>
            <a:r>
              <a:rPr lang="de-DE" sz="2000" b="1"/>
              <a:t> </a:t>
            </a:r>
            <a:r>
              <a:rPr lang="de-DE" sz="2000" b="1" err="1"/>
              <a:t>features</a:t>
            </a:r>
            <a:r>
              <a:rPr lang="de-DE" sz="2000" b="1"/>
              <a:t> </a:t>
            </a:r>
          </a:p>
          <a:p>
            <a:endParaRPr lang="de-DE" sz="2000"/>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AE, adverse event; BR, bendamustine +rituximab; CLL, chronic lymphocytic leukemia; IdR, idelasib + rituximab; ORR, overall response rate; OS, overall survival; PFS, progression-free survival; R/R, relapsed/refractory.</a:t>
            </a:r>
          </a:p>
          <a:p>
            <a:r>
              <a:rPr lang="en-US" b="1">
                <a:latin typeface="Arial" panose="020B0604020202020204" pitchFamily="34" charset="0"/>
                <a:cs typeface="Arial" panose="020B0604020202020204" pitchFamily="34" charset="0"/>
              </a:rPr>
              <a:t>Jurczak, W. Abstract 393 presented at ASH 2021.</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4598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D63E48-67AE-504B-8F04-DE9381C6DC60}"/>
              </a:ext>
            </a:extLst>
          </p:cNvPr>
          <p:cNvSpPr>
            <a:spLocks noGrp="1"/>
          </p:cNvSpPr>
          <p:nvPr>
            <p:ph type="title"/>
          </p:nvPr>
        </p:nvSpPr>
        <p:spPr/>
        <p:txBody>
          <a:bodyPr/>
          <a:lstStyle/>
          <a:p>
            <a:r>
              <a:rPr lang="de-DE"/>
              <a:t>VISION HO141 </a:t>
            </a:r>
          </a:p>
        </p:txBody>
      </p:sp>
      <p:sp>
        <p:nvSpPr>
          <p:cNvPr id="8" name="Textplatzhalter 7">
            <a:extLst>
              <a:ext uri="{FF2B5EF4-FFF2-40B4-BE49-F238E27FC236}">
                <a16:creationId xmlns:a16="http://schemas.microsoft.com/office/drawing/2014/main" id="{D42126BB-E1E1-0240-9B97-C296C1B0FC43}"/>
              </a:ext>
            </a:extLst>
          </p:cNvPr>
          <p:cNvSpPr>
            <a:spLocks noGrp="1"/>
          </p:cNvSpPr>
          <p:nvPr>
            <p:ph type="body" idx="1"/>
          </p:nvPr>
        </p:nvSpPr>
        <p:spPr/>
        <p:txBody>
          <a:bodyPr/>
          <a:lstStyle/>
          <a:p>
            <a:r>
              <a:rPr lang="de-DE" err="1"/>
              <a:t>Ibrutinib</a:t>
            </a:r>
            <a:r>
              <a:rPr lang="de-DE"/>
              <a:t> + </a:t>
            </a:r>
            <a:r>
              <a:rPr lang="de-DE" err="1"/>
              <a:t>venetoclax</a:t>
            </a:r>
            <a:r>
              <a:rPr lang="de-DE"/>
              <a:t> in </a:t>
            </a:r>
            <a:r>
              <a:rPr lang="de-DE" err="1"/>
              <a:t>patients</a:t>
            </a:r>
            <a:r>
              <a:rPr lang="de-DE"/>
              <a:t> </a:t>
            </a:r>
            <a:br>
              <a:rPr lang="de-DE"/>
            </a:br>
            <a:r>
              <a:rPr lang="de-DE" err="1"/>
              <a:t>with</a:t>
            </a:r>
            <a:r>
              <a:rPr lang="de-DE"/>
              <a:t> R/R-CLL </a:t>
            </a:r>
            <a:r>
              <a:rPr lang="de-DE" err="1"/>
              <a:t>and</a:t>
            </a:r>
            <a:r>
              <a:rPr lang="de-DE"/>
              <a:t> </a:t>
            </a:r>
            <a:r>
              <a:rPr lang="de-DE" err="1"/>
              <a:t>creatinine</a:t>
            </a:r>
            <a:r>
              <a:rPr lang="de-DE"/>
              <a:t> </a:t>
            </a:r>
            <a:r>
              <a:rPr lang="de-DE" err="1"/>
              <a:t>clearance</a:t>
            </a:r>
            <a:r>
              <a:rPr lang="de-DE"/>
              <a:t> ≥30 ml/min</a:t>
            </a:r>
          </a:p>
          <a:p>
            <a:endParaRPr lang="de-DE"/>
          </a:p>
        </p:txBody>
      </p:sp>
    </p:spTree>
    <p:extLst>
      <p:ext uri="{BB962C8B-B14F-4D97-AF65-F5344CB8AC3E}">
        <p14:creationId xmlns:p14="http://schemas.microsoft.com/office/powerpoint/2010/main" val="826900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OS</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Median Follow-Up: 26.2 months.</a:t>
            </a:r>
          </a:p>
          <a:p>
            <a:r>
              <a:rPr lang="en-US">
                <a:latin typeface="Arial" panose="020B0604020202020204" pitchFamily="34" charset="0"/>
                <a:cs typeface="Arial" panose="020B0604020202020204" pitchFamily="34" charset="0"/>
              </a:rPr>
              <a:t>BR, bendamustine + rituximab; OS, overall survival.</a:t>
            </a:r>
          </a:p>
          <a:p>
            <a:r>
              <a:rPr lang="en-US" b="1">
                <a:latin typeface="Arial" panose="020B0604020202020204" pitchFamily="34" charset="0"/>
                <a:cs typeface="Arial" panose="020B0604020202020204" pitchFamily="34" charset="0"/>
              </a:rPr>
              <a:t>Tam, C. Abstract 396 presented at ASH 2021.</a:t>
            </a:r>
          </a:p>
        </p:txBody>
      </p:sp>
      <p:sp>
        <p:nvSpPr>
          <p:cNvPr id="9" name="TextBox 8">
            <a:extLst>
              <a:ext uri="{FF2B5EF4-FFF2-40B4-BE49-F238E27FC236}">
                <a16:creationId xmlns:a16="http://schemas.microsoft.com/office/drawing/2014/main" id="{1F7CEF38-35ED-4C40-A1EB-1E0E16EF4DE8}"/>
              </a:ext>
            </a:extLst>
          </p:cNvPr>
          <p:cNvSpPr txBox="1"/>
          <p:nvPr/>
        </p:nvSpPr>
        <p:spPr>
          <a:xfrm>
            <a:off x="9154999" y="1817456"/>
            <a:ext cx="2627313" cy="1441491"/>
          </a:xfrm>
          <a:prstGeom prst="rect">
            <a:avLst/>
          </a:prstGeom>
          <a:noFill/>
        </p:spPr>
        <p:txBody>
          <a:bodyPr wrap="square" lIns="0" tIns="0" rIns="0" bIns="0" anchor="t" anchorCtr="0">
            <a:noAutofit/>
          </a:bodyPr>
          <a:lstStyle/>
          <a:p>
            <a:pPr marL="285750" indent="-285750">
              <a:buClr>
                <a:schemeClr val="bg2"/>
              </a:buClr>
              <a:buFont typeface="Arial" panose="020B0604020202020204" pitchFamily="34" charset="0"/>
              <a:buChar char="•"/>
            </a:pPr>
            <a:r>
              <a:rPr lang="en-US"/>
              <a:t>At this early timepoint, no </a:t>
            </a:r>
            <a:r>
              <a:rPr lang="en-US" sz="1600"/>
              <a:t>OS</a:t>
            </a:r>
            <a:r>
              <a:rPr lang="en-US"/>
              <a:t> difference was observed</a:t>
            </a:r>
          </a:p>
        </p:txBody>
      </p:sp>
      <p:graphicFrame>
        <p:nvGraphicFramePr>
          <p:cNvPr id="66" name="Tabelle 77">
            <a:extLst>
              <a:ext uri="{FF2B5EF4-FFF2-40B4-BE49-F238E27FC236}">
                <a16:creationId xmlns:a16="http://schemas.microsoft.com/office/drawing/2014/main" id="{039C1DEB-C1DC-4F81-A657-A2F23FF461FC}"/>
              </a:ext>
            </a:extLst>
          </p:cNvPr>
          <p:cNvGraphicFramePr>
            <a:graphicFrameLocks noGrp="1"/>
          </p:cNvGraphicFramePr>
          <p:nvPr>
            <p:extLst>
              <p:ext uri="{D42A27DB-BD31-4B8C-83A1-F6EECF244321}">
                <p14:modId xmlns:p14="http://schemas.microsoft.com/office/powerpoint/2010/main" val="1162369846"/>
              </p:ext>
            </p:extLst>
          </p:nvPr>
        </p:nvGraphicFramePr>
        <p:xfrm>
          <a:off x="405709" y="5486135"/>
          <a:ext cx="8021630" cy="522000"/>
        </p:xfrm>
        <a:graphic>
          <a:graphicData uri="http://schemas.openxmlformats.org/drawingml/2006/table">
            <a:tbl>
              <a:tblPr firstRow="1" bandRow="1">
                <a:tableStyleId>{5C22544A-7EE6-4342-B048-85BDC9FD1C3A}</a:tableStyleId>
              </a:tblPr>
              <a:tblGrid>
                <a:gridCol w="928175">
                  <a:extLst>
                    <a:ext uri="{9D8B030D-6E8A-4147-A177-3AD203B41FA5}">
                      <a16:colId xmlns:a16="http://schemas.microsoft.com/office/drawing/2014/main" val="3126773242"/>
                    </a:ext>
                  </a:extLst>
                </a:gridCol>
                <a:gridCol w="472897">
                  <a:extLst>
                    <a:ext uri="{9D8B030D-6E8A-4147-A177-3AD203B41FA5}">
                      <a16:colId xmlns:a16="http://schemas.microsoft.com/office/drawing/2014/main" val="2395641660"/>
                    </a:ext>
                  </a:extLst>
                </a:gridCol>
                <a:gridCol w="472897">
                  <a:extLst>
                    <a:ext uri="{9D8B030D-6E8A-4147-A177-3AD203B41FA5}">
                      <a16:colId xmlns:a16="http://schemas.microsoft.com/office/drawing/2014/main" val="1293843451"/>
                    </a:ext>
                  </a:extLst>
                </a:gridCol>
                <a:gridCol w="472897">
                  <a:extLst>
                    <a:ext uri="{9D8B030D-6E8A-4147-A177-3AD203B41FA5}">
                      <a16:colId xmlns:a16="http://schemas.microsoft.com/office/drawing/2014/main" val="1325982318"/>
                    </a:ext>
                  </a:extLst>
                </a:gridCol>
                <a:gridCol w="472897">
                  <a:extLst>
                    <a:ext uri="{9D8B030D-6E8A-4147-A177-3AD203B41FA5}">
                      <a16:colId xmlns:a16="http://schemas.microsoft.com/office/drawing/2014/main" val="3603991940"/>
                    </a:ext>
                  </a:extLst>
                </a:gridCol>
                <a:gridCol w="472897">
                  <a:extLst>
                    <a:ext uri="{9D8B030D-6E8A-4147-A177-3AD203B41FA5}">
                      <a16:colId xmlns:a16="http://schemas.microsoft.com/office/drawing/2014/main" val="3031582179"/>
                    </a:ext>
                  </a:extLst>
                </a:gridCol>
                <a:gridCol w="472897">
                  <a:extLst>
                    <a:ext uri="{9D8B030D-6E8A-4147-A177-3AD203B41FA5}">
                      <a16:colId xmlns:a16="http://schemas.microsoft.com/office/drawing/2014/main" val="1018765517"/>
                    </a:ext>
                  </a:extLst>
                </a:gridCol>
                <a:gridCol w="472897">
                  <a:extLst>
                    <a:ext uri="{9D8B030D-6E8A-4147-A177-3AD203B41FA5}">
                      <a16:colId xmlns:a16="http://schemas.microsoft.com/office/drawing/2014/main" val="1867504244"/>
                    </a:ext>
                  </a:extLst>
                </a:gridCol>
                <a:gridCol w="472897">
                  <a:extLst>
                    <a:ext uri="{9D8B030D-6E8A-4147-A177-3AD203B41FA5}">
                      <a16:colId xmlns:a16="http://schemas.microsoft.com/office/drawing/2014/main" val="4137851556"/>
                    </a:ext>
                  </a:extLst>
                </a:gridCol>
                <a:gridCol w="472897">
                  <a:extLst>
                    <a:ext uri="{9D8B030D-6E8A-4147-A177-3AD203B41FA5}">
                      <a16:colId xmlns:a16="http://schemas.microsoft.com/office/drawing/2014/main" val="3158538772"/>
                    </a:ext>
                  </a:extLst>
                </a:gridCol>
                <a:gridCol w="472897">
                  <a:extLst>
                    <a:ext uri="{9D8B030D-6E8A-4147-A177-3AD203B41FA5}">
                      <a16:colId xmlns:a16="http://schemas.microsoft.com/office/drawing/2014/main" val="1502952551"/>
                    </a:ext>
                  </a:extLst>
                </a:gridCol>
                <a:gridCol w="472897">
                  <a:extLst>
                    <a:ext uri="{9D8B030D-6E8A-4147-A177-3AD203B41FA5}">
                      <a16:colId xmlns:a16="http://schemas.microsoft.com/office/drawing/2014/main" val="3020125104"/>
                    </a:ext>
                  </a:extLst>
                </a:gridCol>
                <a:gridCol w="472897">
                  <a:extLst>
                    <a:ext uri="{9D8B030D-6E8A-4147-A177-3AD203B41FA5}">
                      <a16:colId xmlns:a16="http://schemas.microsoft.com/office/drawing/2014/main" val="2098474676"/>
                    </a:ext>
                  </a:extLst>
                </a:gridCol>
                <a:gridCol w="472897">
                  <a:extLst>
                    <a:ext uri="{9D8B030D-6E8A-4147-A177-3AD203B41FA5}">
                      <a16:colId xmlns:a16="http://schemas.microsoft.com/office/drawing/2014/main" val="2024390143"/>
                    </a:ext>
                  </a:extLst>
                </a:gridCol>
                <a:gridCol w="472897">
                  <a:extLst>
                    <a:ext uri="{9D8B030D-6E8A-4147-A177-3AD203B41FA5}">
                      <a16:colId xmlns:a16="http://schemas.microsoft.com/office/drawing/2014/main" val="1419879921"/>
                    </a:ext>
                  </a:extLst>
                </a:gridCol>
                <a:gridCol w="472897">
                  <a:extLst>
                    <a:ext uri="{9D8B030D-6E8A-4147-A177-3AD203B41FA5}">
                      <a16:colId xmlns:a16="http://schemas.microsoft.com/office/drawing/2014/main" val="3076341705"/>
                    </a:ext>
                  </a:extLst>
                </a:gridCol>
              </a:tblGrid>
              <a:tr h="168808">
                <a:tc gridSpan="16">
                  <a:txBody>
                    <a:bodyPr/>
                    <a:lstStyle/>
                    <a:p>
                      <a:r>
                        <a:rPr lang="de-DE" sz="1000"/>
                        <a:t>No. of patients at risk</a:t>
                      </a:r>
                    </a:p>
                  </a:txBody>
                  <a:tcPr marL="72000" marT="10800" marB="10800"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tc hMerge="1">
                  <a:txBody>
                    <a:bodyPr/>
                    <a:lstStyle/>
                    <a:p>
                      <a:endParaRPr lang="de-DE"/>
                    </a:p>
                  </a:txBody>
                  <a:tcPr anchor="ctr"/>
                </a:tc>
                <a:extLst>
                  <a:ext uri="{0D108BD9-81ED-4DB2-BD59-A6C34878D82A}">
                    <a16:rowId xmlns:a16="http://schemas.microsoft.com/office/drawing/2014/main" val="2315896871"/>
                  </a:ext>
                </a:extLst>
              </a:tr>
              <a:tr h="168808">
                <a:tc>
                  <a:txBody>
                    <a:bodyPr/>
                    <a:lstStyle/>
                    <a:p>
                      <a:r>
                        <a:rPr lang="de-DE" sz="1000" b="1">
                          <a:solidFill>
                            <a:schemeClr val="bg1"/>
                          </a:solidFill>
                        </a:rPr>
                        <a:t>Zanubrutinib</a:t>
                      </a:r>
                    </a:p>
                  </a:txBody>
                  <a:tcPr marL="72000" marR="18000" marT="10800" marB="10800" anchor="ctr">
                    <a:solidFill>
                      <a:schemeClr val="accent5"/>
                    </a:solidFill>
                  </a:tcPr>
                </a:tc>
                <a:tc>
                  <a:txBody>
                    <a:bodyPr/>
                    <a:lstStyle/>
                    <a:p>
                      <a:pPr algn="ctr"/>
                      <a:r>
                        <a:rPr lang="de-DE" sz="1000"/>
                        <a:t>241</a:t>
                      </a:r>
                    </a:p>
                  </a:txBody>
                  <a:tcPr marT="10800" marB="10800" anchor="ctr"/>
                </a:tc>
                <a:tc>
                  <a:txBody>
                    <a:bodyPr/>
                    <a:lstStyle/>
                    <a:p>
                      <a:pPr algn="ctr"/>
                      <a:r>
                        <a:rPr lang="de-DE" sz="1000"/>
                        <a:t>238</a:t>
                      </a:r>
                    </a:p>
                  </a:txBody>
                  <a:tcPr marT="10800" marB="10800" anchor="ctr"/>
                </a:tc>
                <a:tc>
                  <a:txBody>
                    <a:bodyPr/>
                    <a:lstStyle/>
                    <a:p>
                      <a:pPr algn="ctr"/>
                      <a:r>
                        <a:rPr lang="de-DE" sz="1000"/>
                        <a:t>238</a:t>
                      </a:r>
                    </a:p>
                  </a:txBody>
                  <a:tcPr marT="10800" marB="10800" anchor="ctr"/>
                </a:tc>
                <a:tc>
                  <a:txBody>
                    <a:bodyPr/>
                    <a:lstStyle/>
                    <a:p>
                      <a:pPr algn="ctr"/>
                      <a:r>
                        <a:rPr lang="de-DE" sz="1000"/>
                        <a:t>235</a:t>
                      </a:r>
                    </a:p>
                  </a:txBody>
                  <a:tcPr marT="10800" marB="10800" anchor="ctr"/>
                </a:tc>
                <a:tc>
                  <a:txBody>
                    <a:bodyPr/>
                    <a:lstStyle/>
                    <a:p>
                      <a:pPr algn="ctr"/>
                      <a:r>
                        <a:rPr lang="de-DE" sz="1000"/>
                        <a:t>233</a:t>
                      </a:r>
                    </a:p>
                  </a:txBody>
                  <a:tcPr marT="10800" marB="10800" anchor="ctr"/>
                </a:tc>
                <a:tc>
                  <a:txBody>
                    <a:bodyPr/>
                    <a:lstStyle/>
                    <a:p>
                      <a:pPr algn="ctr"/>
                      <a:r>
                        <a:rPr lang="de-DE" sz="1000"/>
                        <a:t>231</a:t>
                      </a:r>
                    </a:p>
                  </a:txBody>
                  <a:tcPr marT="10800" marB="10800" anchor="ctr"/>
                </a:tc>
                <a:tc>
                  <a:txBody>
                    <a:bodyPr/>
                    <a:lstStyle/>
                    <a:p>
                      <a:pPr algn="ctr"/>
                      <a:r>
                        <a:rPr lang="de-DE" sz="1000"/>
                        <a:t>230</a:t>
                      </a:r>
                    </a:p>
                  </a:txBody>
                  <a:tcPr marT="10800" marB="10800" anchor="ctr"/>
                </a:tc>
                <a:tc>
                  <a:txBody>
                    <a:bodyPr/>
                    <a:lstStyle/>
                    <a:p>
                      <a:pPr algn="ctr"/>
                      <a:r>
                        <a:rPr lang="de-DE" sz="1000"/>
                        <a:t>228</a:t>
                      </a:r>
                    </a:p>
                  </a:txBody>
                  <a:tcPr marT="10800" marB="10800" anchor="ctr"/>
                </a:tc>
                <a:tc>
                  <a:txBody>
                    <a:bodyPr/>
                    <a:lstStyle/>
                    <a:p>
                      <a:pPr algn="ctr"/>
                      <a:r>
                        <a:rPr lang="de-DE" sz="1000"/>
                        <a:t>179</a:t>
                      </a:r>
                    </a:p>
                  </a:txBody>
                  <a:tcPr marT="10800" marB="10800" anchor="ctr"/>
                </a:tc>
                <a:tc>
                  <a:txBody>
                    <a:bodyPr/>
                    <a:lstStyle/>
                    <a:p>
                      <a:pPr algn="ctr"/>
                      <a:r>
                        <a:rPr lang="de-DE" sz="1000"/>
                        <a:t>97</a:t>
                      </a:r>
                    </a:p>
                  </a:txBody>
                  <a:tcPr marT="10800" marB="10800" anchor="ctr"/>
                </a:tc>
                <a:tc>
                  <a:txBody>
                    <a:bodyPr/>
                    <a:lstStyle/>
                    <a:p>
                      <a:pPr algn="ctr"/>
                      <a:r>
                        <a:rPr lang="de-DE" sz="1000"/>
                        <a:t>48</a:t>
                      </a:r>
                    </a:p>
                  </a:txBody>
                  <a:tcPr marT="10800" marB="10800" anchor="ctr"/>
                </a:tc>
                <a:tc>
                  <a:txBody>
                    <a:bodyPr/>
                    <a:lstStyle/>
                    <a:p>
                      <a:pPr algn="ctr"/>
                      <a:r>
                        <a:rPr lang="de-DE" sz="1000"/>
                        <a:t>22</a:t>
                      </a:r>
                    </a:p>
                  </a:txBody>
                  <a:tcPr marT="10800" marB="10800" anchor="ctr"/>
                </a:tc>
                <a:tc>
                  <a:txBody>
                    <a:bodyPr/>
                    <a:lstStyle/>
                    <a:p>
                      <a:pPr algn="ctr"/>
                      <a:r>
                        <a:rPr lang="de-DE" sz="1000"/>
                        <a:t>6</a:t>
                      </a:r>
                    </a:p>
                  </a:txBody>
                  <a:tcPr marT="10800" marB="10800" anchor="ctr"/>
                </a:tc>
                <a:tc>
                  <a:txBody>
                    <a:bodyPr/>
                    <a:lstStyle/>
                    <a:p>
                      <a:pPr algn="ctr"/>
                      <a:r>
                        <a:rPr lang="de-DE" sz="1000"/>
                        <a:t>1</a:t>
                      </a:r>
                    </a:p>
                  </a:txBody>
                  <a:tcPr marT="10800" marB="10800" anchor="ctr"/>
                </a:tc>
                <a:tc>
                  <a:txBody>
                    <a:bodyPr/>
                    <a:lstStyle/>
                    <a:p>
                      <a:pPr algn="ctr"/>
                      <a:r>
                        <a:rPr lang="de-DE" sz="1000"/>
                        <a:t>0</a:t>
                      </a:r>
                    </a:p>
                  </a:txBody>
                  <a:tcPr marT="10800" marB="10800" anchor="ctr"/>
                </a:tc>
                <a:extLst>
                  <a:ext uri="{0D108BD9-81ED-4DB2-BD59-A6C34878D82A}">
                    <a16:rowId xmlns:a16="http://schemas.microsoft.com/office/drawing/2014/main" val="4210981772"/>
                  </a:ext>
                </a:extLst>
              </a:tr>
              <a:tr h="168808">
                <a:tc>
                  <a:txBody>
                    <a:bodyPr/>
                    <a:lstStyle/>
                    <a:p>
                      <a:r>
                        <a:rPr lang="de-DE" sz="1000" b="1">
                          <a:solidFill>
                            <a:schemeClr val="bg1"/>
                          </a:solidFill>
                        </a:rPr>
                        <a:t>BR</a:t>
                      </a:r>
                    </a:p>
                  </a:txBody>
                  <a:tcPr marL="72000" marR="18000" marT="10800" marB="10800" anchor="ctr">
                    <a:solidFill>
                      <a:schemeClr val="tx2">
                        <a:lumMod val="50000"/>
                        <a:lumOff val="50000"/>
                      </a:schemeClr>
                    </a:solidFill>
                  </a:tcPr>
                </a:tc>
                <a:tc>
                  <a:txBody>
                    <a:bodyPr/>
                    <a:lstStyle/>
                    <a:p>
                      <a:pPr algn="ctr"/>
                      <a:r>
                        <a:rPr lang="de-DE" sz="1000"/>
                        <a:t>238</a:t>
                      </a:r>
                    </a:p>
                  </a:txBody>
                  <a:tcPr marT="10800" marB="10800" anchor="ctr"/>
                </a:tc>
                <a:tc>
                  <a:txBody>
                    <a:bodyPr/>
                    <a:lstStyle/>
                    <a:p>
                      <a:pPr algn="ctr"/>
                      <a:r>
                        <a:rPr lang="de-DE" sz="1000"/>
                        <a:t>222</a:t>
                      </a:r>
                    </a:p>
                  </a:txBody>
                  <a:tcPr marT="10800" marB="10800" anchor="ctr"/>
                </a:tc>
                <a:tc>
                  <a:txBody>
                    <a:bodyPr/>
                    <a:lstStyle/>
                    <a:p>
                      <a:pPr algn="ctr"/>
                      <a:r>
                        <a:rPr lang="de-DE" sz="1000"/>
                        <a:t>217</a:t>
                      </a:r>
                    </a:p>
                  </a:txBody>
                  <a:tcPr marT="10800" marB="10800" anchor="ctr"/>
                </a:tc>
                <a:tc>
                  <a:txBody>
                    <a:bodyPr/>
                    <a:lstStyle/>
                    <a:p>
                      <a:pPr algn="ctr"/>
                      <a:r>
                        <a:rPr lang="de-DE" sz="1000"/>
                        <a:t>212</a:t>
                      </a:r>
                    </a:p>
                  </a:txBody>
                  <a:tcPr marT="10800" marB="10800" anchor="ctr"/>
                </a:tc>
                <a:tc>
                  <a:txBody>
                    <a:bodyPr/>
                    <a:lstStyle/>
                    <a:p>
                      <a:pPr algn="ctr"/>
                      <a:r>
                        <a:rPr lang="de-DE" sz="1000"/>
                        <a:t>210</a:t>
                      </a:r>
                    </a:p>
                  </a:txBody>
                  <a:tcPr marT="10800" marB="10800" anchor="ctr"/>
                </a:tc>
                <a:tc>
                  <a:txBody>
                    <a:bodyPr/>
                    <a:lstStyle/>
                    <a:p>
                      <a:pPr algn="ctr"/>
                      <a:r>
                        <a:rPr lang="de-DE" sz="1000"/>
                        <a:t>209</a:t>
                      </a:r>
                    </a:p>
                  </a:txBody>
                  <a:tcPr marT="10800" marB="10800" anchor="ctr"/>
                </a:tc>
                <a:tc>
                  <a:txBody>
                    <a:bodyPr/>
                    <a:lstStyle/>
                    <a:p>
                      <a:pPr algn="ctr"/>
                      <a:r>
                        <a:rPr lang="de-DE" sz="1000"/>
                        <a:t>208</a:t>
                      </a:r>
                    </a:p>
                  </a:txBody>
                  <a:tcPr marT="10800" marB="10800" anchor="ctr"/>
                </a:tc>
                <a:tc>
                  <a:txBody>
                    <a:bodyPr/>
                    <a:lstStyle/>
                    <a:p>
                      <a:pPr algn="ctr"/>
                      <a:r>
                        <a:rPr lang="de-DE" sz="1000"/>
                        <a:t>198</a:t>
                      </a:r>
                    </a:p>
                  </a:txBody>
                  <a:tcPr marT="10800" marB="10800" anchor="ctr"/>
                </a:tc>
                <a:tc>
                  <a:txBody>
                    <a:bodyPr/>
                    <a:lstStyle/>
                    <a:p>
                      <a:pPr algn="ctr"/>
                      <a:r>
                        <a:rPr lang="de-DE" sz="1000"/>
                        <a:t>141</a:t>
                      </a:r>
                    </a:p>
                  </a:txBody>
                  <a:tcPr marT="10800" marB="10800" anchor="ctr"/>
                </a:tc>
                <a:tc>
                  <a:txBody>
                    <a:bodyPr/>
                    <a:lstStyle/>
                    <a:p>
                      <a:pPr algn="ctr"/>
                      <a:r>
                        <a:rPr lang="de-DE" sz="1000"/>
                        <a:t>84</a:t>
                      </a:r>
                    </a:p>
                  </a:txBody>
                  <a:tcPr marT="10800" marB="10800" anchor="ctr"/>
                </a:tc>
                <a:tc>
                  <a:txBody>
                    <a:bodyPr/>
                    <a:lstStyle/>
                    <a:p>
                      <a:pPr algn="ctr"/>
                      <a:r>
                        <a:rPr lang="de-DE" sz="1000"/>
                        <a:t>41</a:t>
                      </a:r>
                    </a:p>
                  </a:txBody>
                  <a:tcPr marT="10800" marB="10800" anchor="ctr"/>
                </a:tc>
                <a:tc>
                  <a:txBody>
                    <a:bodyPr/>
                    <a:lstStyle/>
                    <a:p>
                      <a:pPr algn="ctr"/>
                      <a:r>
                        <a:rPr lang="de-DE" sz="1000"/>
                        <a:t>16</a:t>
                      </a:r>
                    </a:p>
                  </a:txBody>
                  <a:tcPr marT="10800" marB="10800" anchor="ctr"/>
                </a:tc>
                <a:tc>
                  <a:txBody>
                    <a:bodyPr/>
                    <a:lstStyle/>
                    <a:p>
                      <a:pPr algn="ctr"/>
                      <a:r>
                        <a:rPr lang="de-DE" sz="1000"/>
                        <a:t>4</a:t>
                      </a:r>
                    </a:p>
                  </a:txBody>
                  <a:tcPr marT="10800" marB="10800" anchor="ctr"/>
                </a:tc>
                <a:tc>
                  <a:txBody>
                    <a:bodyPr/>
                    <a:lstStyle/>
                    <a:p>
                      <a:pPr algn="ctr"/>
                      <a:r>
                        <a:rPr lang="de-DE" sz="1000"/>
                        <a:t>0</a:t>
                      </a:r>
                    </a:p>
                  </a:txBody>
                  <a:tcPr marT="10800" marB="10800" anchor="ctr"/>
                </a:tc>
                <a:tc>
                  <a:txBody>
                    <a:bodyPr/>
                    <a:lstStyle/>
                    <a:p>
                      <a:pPr algn="ctr"/>
                      <a:endParaRPr lang="de-DE" sz="1000"/>
                    </a:p>
                  </a:txBody>
                  <a:tcPr marT="10800" marB="10800" anchor="ctr"/>
                </a:tc>
                <a:extLst>
                  <a:ext uri="{0D108BD9-81ED-4DB2-BD59-A6C34878D82A}">
                    <a16:rowId xmlns:a16="http://schemas.microsoft.com/office/drawing/2014/main" val="1205264704"/>
                  </a:ext>
                </a:extLst>
              </a:tr>
            </a:tbl>
          </a:graphicData>
        </a:graphic>
      </p:graphicFrame>
      <p:cxnSp>
        <p:nvCxnSpPr>
          <p:cNvPr id="10" name="Gerader Verbinder 9">
            <a:extLst>
              <a:ext uri="{FF2B5EF4-FFF2-40B4-BE49-F238E27FC236}">
                <a16:creationId xmlns:a16="http://schemas.microsoft.com/office/drawing/2014/main" id="{593D02CA-BEC7-4213-8B6E-A1B30DE346F8}"/>
              </a:ext>
            </a:extLst>
          </p:cNvPr>
          <p:cNvCxnSpPr>
            <a:cxnSpLocks/>
          </p:cNvCxnSpPr>
          <p:nvPr/>
        </p:nvCxnSpPr>
        <p:spPr>
          <a:xfrm>
            <a:off x="1563689" y="1804818"/>
            <a:ext cx="0" cy="3009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8981DBB2-BE82-4691-88C8-C957EDA999CD}"/>
              </a:ext>
            </a:extLst>
          </p:cNvPr>
          <p:cNvCxnSpPr>
            <a:cxnSpLocks/>
          </p:cNvCxnSpPr>
          <p:nvPr/>
        </p:nvCxnSpPr>
        <p:spPr>
          <a:xfrm>
            <a:off x="1563689" y="4807575"/>
            <a:ext cx="6743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99E48F85-171F-4384-9FE1-38889DB284A2}"/>
              </a:ext>
            </a:extLst>
          </p:cNvPr>
          <p:cNvCxnSpPr>
            <a:cxnSpLocks/>
          </p:cNvCxnSpPr>
          <p:nvPr/>
        </p:nvCxnSpPr>
        <p:spPr>
          <a:xfrm flipH="1">
            <a:off x="1489871" y="4221787"/>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11624B85-21A1-4B01-8219-93D4BE76A700}"/>
              </a:ext>
            </a:extLst>
          </p:cNvPr>
          <p:cNvCxnSpPr>
            <a:cxnSpLocks/>
          </p:cNvCxnSpPr>
          <p:nvPr/>
        </p:nvCxnSpPr>
        <p:spPr>
          <a:xfrm flipH="1">
            <a:off x="1489871" y="4807580"/>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DC14806B-CA8E-4A4B-8E65-0328EC530340}"/>
              </a:ext>
            </a:extLst>
          </p:cNvPr>
          <p:cNvCxnSpPr>
            <a:cxnSpLocks/>
          </p:cNvCxnSpPr>
          <p:nvPr/>
        </p:nvCxnSpPr>
        <p:spPr>
          <a:xfrm flipH="1">
            <a:off x="1489871" y="4512303"/>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C1FDD95C-2EF9-4B8A-AF02-D23EE0B6D30C}"/>
              </a:ext>
            </a:extLst>
          </p:cNvPr>
          <p:cNvCxnSpPr>
            <a:cxnSpLocks/>
          </p:cNvCxnSpPr>
          <p:nvPr/>
        </p:nvCxnSpPr>
        <p:spPr>
          <a:xfrm flipH="1">
            <a:off x="1489871" y="3931277"/>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FA81B3D0-A2C4-45DB-AA88-E168078116CF}"/>
              </a:ext>
            </a:extLst>
          </p:cNvPr>
          <p:cNvCxnSpPr>
            <a:cxnSpLocks/>
          </p:cNvCxnSpPr>
          <p:nvPr/>
        </p:nvCxnSpPr>
        <p:spPr>
          <a:xfrm flipH="1">
            <a:off x="1489871" y="3643146"/>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EF081C86-C1FA-498F-A00B-4C7710AD6D42}"/>
              </a:ext>
            </a:extLst>
          </p:cNvPr>
          <p:cNvCxnSpPr>
            <a:cxnSpLocks/>
          </p:cNvCxnSpPr>
          <p:nvPr/>
        </p:nvCxnSpPr>
        <p:spPr>
          <a:xfrm flipH="1">
            <a:off x="1489871" y="3350250"/>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7AD3A1E-1AF1-419F-A336-8F618C53AD43}"/>
              </a:ext>
            </a:extLst>
          </p:cNvPr>
          <p:cNvCxnSpPr>
            <a:cxnSpLocks/>
          </p:cNvCxnSpPr>
          <p:nvPr/>
        </p:nvCxnSpPr>
        <p:spPr>
          <a:xfrm flipH="1">
            <a:off x="1489871" y="3059738"/>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D52E0ACD-AF4A-4E01-8A92-E0A34D82CCE8}"/>
              </a:ext>
            </a:extLst>
          </p:cNvPr>
          <p:cNvCxnSpPr>
            <a:cxnSpLocks/>
          </p:cNvCxnSpPr>
          <p:nvPr/>
        </p:nvCxnSpPr>
        <p:spPr>
          <a:xfrm flipH="1">
            <a:off x="1489871" y="2771607"/>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8D3FFA4D-BFD7-438E-9786-B9295DDF9DA8}"/>
              </a:ext>
            </a:extLst>
          </p:cNvPr>
          <p:cNvCxnSpPr>
            <a:cxnSpLocks/>
          </p:cNvCxnSpPr>
          <p:nvPr/>
        </p:nvCxnSpPr>
        <p:spPr>
          <a:xfrm flipH="1">
            <a:off x="1489871" y="248109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DAC206D7-F919-4784-BA7C-E578F86331CD}"/>
              </a:ext>
            </a:extLst>
          </p:cNvPr>
          <p:cNvCxnSpPr>
            <a:cxnSpLocks/>
          </p:cNvCxnSpPr>
          <p:nvPr/>
        </p:nvCxnSpPr>
        <p:spPr>
          <a:xfrm flipH="1">
            <a:off x="1489871" y="2192963"/>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23869E90-31EC-48A5-B522-C531BEE0C9A9}"/>
              </a:ext>
            </a:extLst>
          </p:cNvPr>
          <p:cNvCxnSpPr>
            <a:cxnSpLocks/>
          </p:cNvCxnSpPr>
          <p:nvPr/>
        </p:nvCxnSpPr>
        <p:spPr>
          <a:xfrm flipH="1">
            <a:off x="1489871" y="1900070"/>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A65EAEFD-6DB3-4239-81B5-CFF5E8BDD970}"/>
              </a:ext>
            </a:extLst>
          </p:cNvPr>
          <p:cNvCxnSpPr>
            <a:cxnSpLocks/>
          </p:cNvCxnSpPr>
          <p:nvPr/>
        </p:nvCxnSpPr>
        <p:spPr>
          <a:xfrm rot="5400000" flipH="1">
            <a:off x="1526780"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E87E0F8B-A436-48FD-8C4A-EB70F8B53F90}"/>
              </a:ext>
            </a:extLst>
          </p:cNvPr>
          <p:cNvCxnSpPr>
            <a:cxnSpLocks/>
          </p:cNvCxnSpPr>
          <p:nvPr/>
        </p:nvCxnSpPr>
        <p:spPr>
          <a:xfrm rot="5400000" flipH="1">
            <a:off x="2000657"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CF4D927-451E-4249-8333-F8132E067786}"/>
              </a:ext>
            </a:extLst>
          </p:cNvPr>
          <p:cNvCxnSpPr>
            <a:cxnSpLocks/>
          </p:cNvCxnSpPr>
          <p:nvPr/>
        </p:nvCxnSpPr>
        <p:spPr>
          <a:xfrm rot="5400000" flipH="1">
            <a:off x="2474530"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8C645754-DDB9-4F6B-825B-583B89184D25}"/>
              </a:ext>
            </a:extLst>
          </p:cNvPr>
          <p:cNvCxnSpPr>
            <a:cxnSpLocks/>
          </p:cNvCxnSpPr>
          <p:nvPr/>
        </p:nvCxnSpPr>
        <p:spPr>
          <a:xfrm rot="5400000" flipH="1">
            <a:off x="2948404"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C9A2097B-0629-4A3E-A1D7-CB8D1D5C963F}"/>
              </a:ext>
            </a:extLst>
          </p:cNvPr>
          <p:cNvCxnSpPr>
            <a:cxnSpLocks/>
          </p:cNvCxnSpPr>
          <p:nvPr/>
        </p:nvCxnSpPr>
        <p:spPr>
          <a:xfrm rot="5400000" flipH="1">
            <a:off x="3417512"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2D9EC5FA-C203-42F2-9CD9-AF486AD31BD9}"/>
              </a:ext>
            </a:extLst>
          </p:cNvPr>
          <p:cNvCxnSpPr>
            <a:cxnSpLocks/>
          </p:cNvCxnSpPr>
          <p:nvPr/>
        </p:nvCxnSpPr>
        <p:spPr>
          <a:xfrm rot="5400000" flipH="1">
            <a:off x="3889004"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D9155E7A-C7E9-4653-BBCF-9ADD184D8ACF}"/>
              </a:ext>
            </a:extLst>
          </p:cNvPr>
          <p:cNvCxnSpPr>
            <a:cxnSpLocks/>
          </p:cNvCxnSpPr>
          <p:nvPr/>
        </p:nvCxnSpPr>
        <p:spPr>
          <a:xfrm rot="5400000" flipH="1">
            <a:off x="4362877"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23080F80-16CD-4260-8B6C-0AB4FA0BDAF2}"/>
              </a:ext>
            </a:extLst>
          </p:cNvPr>
          <p:cNvCxnSpPr>
            <a:cxnSpLocks/>
          </p:cNvCxnSpPr>
          <p:nvPr/>
        </p:nvCxnSpPr>
        <p:spPr>
          <a:xfrm rot="5400000" flipH="1">
            <a:off x="4834368"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EF9A80D7-E7FD-48FC-967D-21605A347019}"/>
              </a:ext>
            </a:extLst>
          </p:cNvPr>
          <p:cNvCxnSpPr>
            <a:cxnSpLocks/>
          </p:cNvCxnSpPr>
          <p:nvPr/>
        </p:nvCxnSpPr>
        <p:spPr>
          <a:xfrm rot="5400000" flipH="1">
            <a:off x="5308243"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235D8408-DB77-46F0-923D-3F76E803D0BA}"/>
              </a:ext>
            </a:extLst>
          </p:cNvPr>
          <p:cNvCxnSpPr>
            <a:cxnSpLocks/>
          </p:cNvCxnSpPr>
          <p:nvPr/>
        </p:nvCxnSpPr>
        <p:spPr>
          <a:xfrm rot="5400000" flipH="1">
            <a:off x="5777353"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B81A242D-5338-495E-9D0C-1D79B752DDD5}"/>
              </a:ext>
            </a:extLst>
          </p:cNvPr>
          <p:cNvCxnSpPr>
            <a:cxnSpLocks/>
          </p:cNvCxnSpPr>
          <p:nvPr/>
        </p:nvCxnSpPr>
        <p:spPr>
          <a:xfrm rot="5400000" flipH="1">
            <a:off x="6254403"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44FA1F63-C61D-4222-BE16-86B275F40160}"/>
              </a:ext>
            </a:extLst>
          </p:cNvPr>
          <p:cNvCxnSpPr>
            <a:cxnSpLocks/>
          </p:cNvCxnSpPr>
          <p:nvPr/>
        </p:nvCxnSpPr>
        <p:spPr>
          <a:xfrm rot="5400000" flipH="1">
            <a:off x="6723514"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CDCAA4E2-8828-4F82-BFC1-459C84F5E2CB}"/>
              </a:ext>
            </a:extLst>
          </p:cNvPr>
          <p:cNvCxnSpPr>
            <a:cxnSpLocks/>
          </p:cNvCxnSpPr>
          <p:nvPr/>
        </p:nvCxnSpPr>
        <p:spPr>
          <a:xfrm rot="5400000" flipH="1">
            <a:off x="7197389"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525928AB-67AC-457B-9286-B79D1FA61325}"/>
              </a:ext>
            </a:extLst>
          </p:cNvPr>
          <p:cNvCxnSpPr>
            <a:cxnSpLocks/>
          </p:cNvCxnSpPr>
          <p:nvPr/>
        </p:nvCxnSpPr>
        <p:spPr>
          <a:xfrm rot="5400000" flipH="1">
            <a:off x="7668883"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3A556A7E-907F-4CD3-B570-26BC1F754AC1}"/>
              </a:ext>
            </a:extLst>
          </p:cNvPr>
          <p:cNvCxnSpPr>
            <a:cxnSpLocks/>
          </p:cNvCxnSpPr>
          <p:nvPr/>
        </p:nvCxnSpPr>
        <p:spPr>
          <a:xfrm rot="5400000" flipH="1">
            <a:off x="8140376" y="4844484"/>
            <a:ext cx="73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feld 37">
            <a:extLst>
              <a:ext uri="{FF2B5EF4-FFF2-40B4-BE49-F238E27FC236}">
                <a16:creationId xmlns:a16="http://schemas.microsoft.com/office/drawing/2014/main" id="{7EDCCB5F-3B6E-4654-A46C-6E342D083F86}"/>
              </a:ext>
            </a:extLst>
          </p:cNvPr>
          <p:cNvSpPr txBox="1"/>
          <p:nvPr/>
        </p:nvSpPr>
        <p:spPr>
          <a:xfrm>
            <a:off x="1423252" y="4881199"/>
            <a:ext cx="284052" cy="307777"/>
          </a:xfrm>
          <a:prstGeom prst="rect">
            <a:avLst/>
          </a:prstGeom>
          <a:noFill/>
        </p:spPr>
        <p:txBody>
          <a:bodyPr wrap="none" rtlCol="0">
            <a:spAutoFit/>
          </a:bodyPr>
          <a:lstStyle/>
          <a:p>
            <a:r>
              <a:rPr lang="de-DE" sz="1400"/>
              <a:t>0</a:t>
            </a:r>
          </a:p>
        </p:txBody>
      </p:sp>
      <p:sp>
        <p:nvSpPr>
          <p:cNvPr id="39" name="Textfeld 38">
            <a:extLst>
              <a:ext uri="{FF2B5EF4-FFF2-40B4-BE49-F238E27FC236}">
                <a16:creationId xmlns:a16="http://schemas.microsoft.com/office/drawing/2014/main" id="{B2BA430C-7EC7-4667-ACE1-CE6A6378DCE1}"/>
              </a:ext>
            </a:extLst>
          </p:cNvPr>
          <p:cNvSpPr txBox="1"/>
          <p:nvPr/>
        </p:nvSpPr>
        <p:spPr>
          <a:xfrm>
            <a:off x="1267247" y="4653752"/>
            <a:ext cx="284052" cy="307777"/>
          </a:xfrm>
          <a:prstGeom prst="rect">
            <a:avLst/>
          </a:prstGeom>
          <a:noFill/>
        </p:spPr>
        <p:txBody>
          <a:bodyPr wrap="none" rtlCol="0">
            <a:spAutoFit/>
          </a:bodyPr>
          <a:lstStyle/>
          <a:p>
            <a:r>
              <a:rPr lang="de-DE" sz="1400"/>
              <a:t>0</a:t>
            </a:r>
          </a:p>
        </p:txBody>
      </p:sp>
      <p:sp>
        <p:nvSpPr>
          <p:cNvPr id="40" name="Textfeld 39">
            <a:extLst>
              <a:ext uri="{FF2B5EF4-FFF2-40B4-BE49-F238E27FC236}">
                <a16:creationId xmlns:a16="http://schemas.microsoft.com/office/drawing/2014/main" id="{E89F10D8-76A4-4678-8F60-2F9FCB33EA38}"/>
              </a:ext>
            </a:extLst>
          </p:cNvPr>
          <p:cNvSpPr txBox="1"/>
          <p:nvPr/>
        </p:nvSpPr>
        <p:spPr>
          <a:xfrm>
            <a:off x="1168690" y="4356957"/>
            <a:ext cx="383438" cy="307777"/>
          </a:xfrm>
          <a:prstGeom prst="rect">
            <a:avLst/>
          </a:prstGeom>
          <a:noFill/>
        </p:spPr>
        <p:txBody>
          <a:bodyPr wrap="none" rtlCol="0">
            <a:spAutoFit/>
          </a:bodyPr>
          <a:lstStyle/>
          <a:p>
            <a:r>
              <a:rPr lang="de-DE" sz="1400"/>
              <a:t>10</a:t>
            </a:r>
          </a:p>
        </p:txBody>
      </p:sp>
      <p:sp>
        <p:nvSpPr>
          <p:cNvPr id="41" name="Textfeld 40">
            <a:extLst>
              <a:ext uri="{FF2B5EF4-FFF2-40B4-BE49-F238E27FC236}">
                <a16:creationId xmlns:a16="http://schemas.microsoft.com/office/drawing/2014/main" id="{577877B1-403C-4835-A83B-4CF1DF0C691B}"/>
              </a:ext>
            </a:extLst>
          </p:cNvPr>
          <p:cNvSpPr txBox="1"/>
          <p:nvPr/>
        </p:nvSpPr>
        <p:spPr>
          <a:xfrm>
            <a:off x="1169034" y="4067176"/>
            <a:ext cx="383438" cy="307777"/>
          </a:xfrm>
          <a:prstGeom prst="rect">
            <a:avLst/>
          </a:prstGeom>
          <a:noFill/>
        </p:spPr>
        <p:txBody>
          <a:bodyPr wrap="none" rtlCol="0">
            <a:spAutoFit/>
          </a:bodyPr>
          <a:lstStyle/>
          <a:p>
            <a:r>
              <a:rPr lang="de-DE" sz="1400"/>
              <a:t>20</a:t>
            </a:r>
          </a:p>
        </p:txBody>
      </p:sp>
      <p:sp>
        <p:nvSpPr>
          <p:cNvPr id="42" name="Textfeld 41">
            <a:extLst>
              <a:ext uri="{FF2B5EF4-FFF2-40B4-BE49-F238E27FC236}">
                <a16:creationId xmlns:a16="http://schemas.microsoft.com/office/drawing/2014/main" id="{4A2DECB1-D242-404A-A49F-804D69D8224F}"/>
              </a:ext>
            </a:extLst>
          </p:cNvPr>
          <p:cNvSpPr txBox="1"/>
          <p:nvPr/>
        </p:nvSpPr>
        <p:spPr>
          <a:xfrm>
            <a:off x="1169238" y="3777337"/>
            <a:ext cx="383438" cy="307777"/>
          </a:xfrm>
          <a:prstGeom prst="rect">
            <a:avLst/>
          </a:prstGeom>
          <a:noFill/>
        </p:spPr>
        <p:txBody>
          <a:bodyPr wrap="none" rtlCol="0">
            <a:spAutoFit/>
          </a:bodyPr>
          <a:lstStyle/>
          <a:p>
            <a:r>
              <a:rPr lang="de-DE" sz="1400"/>
              <a:t>30</a:t>
            </a:r>
          </a:p>
        </p:txBody>
      </p:sp>
      <p:sp>
        <p:nvSpPr>
          <p:cNvPr id="43" name="Textfeld 42">
            <a:extLst>
              <a:ext uri="{FF2B5EF4-FFF2-40B4-BE49-F238E27FC236}">
                <a16:creationId xmlns:a16="http://schemas.microsoft.com/office/drawing/2014/main" id="{AA26B348-1570-4425-A0C9-D6D95AB16B71}"/>
              </a:ext>
            </a:extLst>
          </p:cNvPr>
          <p:cNvSpPr txBox="1"/>
          <p:nvPr/>
        </p:nvSpPr>
        <p:spPr>
          <a:xfrm>
            <a:off x="1167861" y="3489257"/>
            <a:ext cx="383438" cy="307777"/>
          </a:xfrm>
          <a:prstGeom prst="rect">
            <a:avLst/>
          </a:prstGeom>
          <a:noFill/>
        </p:spPr>
        <p:txBody>
          <a:bodyPr wrap="none" rtlCol="0">
            <a:spAutoFit/>
          </a:bodyPr>
          <a:lstStyle/>
          <a:p>
            <a:r>
              <a:rPr lang="de-DE" sz="1400"/>
              <a:t>40</a:t>
            </a:r>
          </a:p>
        </p:txBody>
      </p:sp>
      <p:sp>
        <p:nvSpPr>
          <p:cNvPr id="44" name="Textfeld 43">
            <a:extLst>
              <a:ext uri="{FF2B5EF4-FFF2-40B4-BE49-F238E27FC236}">
                <a16:creationId xmlns:a16="http://schemas.microsoft.com/office/drawing/2014/main" id="{F841C8C5-819D-4653-BF2E-AB283160A825}"/>
              </a:ext>
            </a:extLst>
          </p:cNvPr>
          <p:cNvSpPr txBox="1"/>
          <p:nvPr/>
        </p:nvSpPr>
        <p:spPr>
          <a:xfrm>
            <a:off x="1167861" y="3197066"/>
            <a:ext cx="383438" cy="307777"/>
          </a:xfrm>
          <a:prstGeom prst="rect">
            <a:avLst/>
          </a:prstGeom>
          <a:noFill/>
        </p:spPr>
        <p:txBody>
          <a:bodyPr wrap="none" rtlCol="0">
            <a:spAutoFit/>
          </a:bodyPr>
          <a:lstStyle/>
          <a:p>
            <a:r>
              <a:rPr lang="de-DE" sz="1400"/>
              <a:t>50</a:t>
            </a:r>
          </a:p>
        </p:txBody>
      </p:sp>
      <p:sp>
        <p:nvSpPr>
          <p:cNvPr id="45" name="Textfeld 44">
            <a:extLst>
              <a:ext uri="{FF2B5EF4-FFF2-40B4-BE49-F238E27FC236}">
                <a16:creationId xmlns:a16="http://schemas.microsoft.com/office/drawing/2014/main" id="{8F935514-5CFA-4CDF-B0C5-51FB51339E22}"/>
              </a:ext>
            </a:extLst>
          </p:cNvPr>
          <p:cNvSpPr txBox="1"/>
          <p:nvPr/>
        </p:nvSpPr>
        <p:spPr>
          <a:xfrm>
            <a:off x="1167376" y="2906575"/>
            <a:ext cx="383438" cy="307777"/>
          </a:xfrm>
          <a:prstGeom prst="rect">
            <a:avLst/>
          </a:prstGeom>
          <a:noFill/>
        </p:spPr>
        <p:txBody>
          <a:bodyPr wrap="none" rtlCol="0">
            <a:spAutoFit/>
          </a:bodyPr>
          <a:lstStyle/>
          <a:p>
            <a:r>
              <a:rPr lang="de-DE" sz="1400"/>
              <a:t>60</a:t>
            </a:r>
          </a:p>
        </p:txBody>
      </p:sp>
      <p:sp>
        <p:nvSpPr>
          <p:cNvPr id="46" name="Textfeld 45">
            <a:extLst>
              <a:ext uri="{FF2B5EF4-FFF2-40B4-BE49-F238E27FC236}">
                <a16:creationId xmlns:a16="http://schemas.microsoft.com/office/drawing/2014/main" id="{E7DB737D-FCA6-46FA-9C1D-93E774B0DEFF}"/>
              </a:ext>
            </a:extLst>
          </p:cNvPr>
          <p:cNvSpPr txBox="1"/>
          <p:nvPr/>
        </p:nvSpPr>
        <p:spPr>
          <a:xfrm>
            <a:off x="1168072" y="2615668"/>
            <a:ext cx="383438" cy="307777"/>
          </a:xfrm>
          <a:prstGeom prst="rect">
            <a:avLst/>
          </a:prstGeom>
          <a:noFill/>
        </p:spPr>
        <p:txBody>
          <a:bodyPr wrap="none" rtlCol="0">
            <a:spAutoFit/>
          </a:bodyPr>
          <a:lstStyle/>
          <a:p>
            <a:r>
              <a:rPr lang="de-DE" sz="1400"/>
              <a:t>70</a:t>
            </a:r>
          </a:p>
        </p:txBody>
      </p:sp>
      <p:sp>
        <p:nvSpPr>
          <p:cNvPr id="47" name="Textfeld 46">
            <a:extLst>
              <a:ext uri="{FF2B5EF4-FFF2-40B4-BE49-F238E27FC236}">
                <a16:creationId xmlns:a16="http://schemas.microsoft.com/office/drawing/2014/main" id="{5FFD77D5-1F16-4131-BC41-AF7CFFE72A53}"/>
              </a:ext>
            </a:extLst>
          </p:cNvPr>
          <p:cNvSpPr txBox="1"/>
          <p:nvPr/>
        </p:nvSpPr>
        <p:spPr>
          <a:xfrm>
            <a:off x="1167798" y="2329535"/>
            <a:ext cx="383438" cy="307777"/>
          </a:xfrm>
          <a:prstGeom prst="rect">
            <a:avLst/>
          </a:prstGeom>
          <a:noFill/>
        </p:spPr>
        <p:txBody>
          <a:bodyPr wrap="none" rtlCol="0">
            <a:spAutoFit/>
          </a:bodyPr>
          <a:lstStyle/>
          <a:p>
            <a:r>
              <a:rPr lang="de-DE" sz="1400"/>
              <a:t>80</a:t>
            </a:r>
          </a:p>
        </p:txBody>
      </p:sp>
      <p:sp>
        <p:nvSpPr>
          <p:cNvPr id="48" name="Textfeld 47">
            <a:extLst>
              <a:ext uri="{FF2B5EF4-FFF2-40B4-BE49-F238E27FC236}">
                <a16:creationId xmlns:a16="http://schemas.microsoft.com/office/drawing/2014/main" id="{6D7AC8CE-B9BC-49B8-AA41-E49DB7EF4866}"/>
              </a:ext>
            </a:extLst>
          </p:cNvPr>
          <p:cNvSpPr txBox="1"/>
          <p:nvPr/>
        </p:nvSpPr>
        <p:spPr>
          <a:xfrm>
            <a:off x="1167376" y="2036822"/>
            <a:ext cx="383438" cy="307777"/>
          </a:xfrm>
          <a:prstGeom prst="rect">
            <a:avLst/>
          </a:prstGeom>
          <a:noFill/>
        </p:spPr>
        <p:txBody>
          <a:bodyPr wrap="none" rtlCol="0">
            <a:spAutoFit/>
          </a:bodyPr>
          <a:lstStyle/>
          <a:p>
            <a:r>
              <a:rPr lang="de-DE" sz="1400"/>
              <a:t>90</a:t>
            </a:r>
          </a:p>
        </p:txBody>
      </p:sp>
      <p:sp>
        <p:nvSpPr>
          <p:cNvPr id="49" name="Textfeld 48">
            <a:extLst>
              <a:ext uri="{FF2B5EF4-FFF2-40B4-BE49-F238E27FC236}">
                <a16:creationId xmlns:a16="http://schemas.microsoft.com/office/drawing/2014/main" id="{782BC595-B97E-495E-B101-1280A85757F3}"/>
              </a:ext>
            </a:extLst>
          </p:cNvPr>
          <p:cNvSpPr txBox="1"/>
          <p:nvPr/>
        </p:nvSpPr>
        <p:spPr>
          <a:xfrm>
            <a:off x="1067991" y="1743973"/>
            <a:ext cx="482824" cy="307777"/>
          </a:xfrm>
          <a:prstGeom prst="rect">
            <a:avLst/>
          </a:prstGeom>
          <a:noFill/>
        </p:spPr>
        <p:txBody>
          <a:bodyPr wrap="none" rtlCol="0">
            <a:spAutoFit/>
          </a:bodyPr>
          <a:lstStyle/>
          <a:p>
            <a:r>
              <a:rPr lang="de-DE" sz="1400"/>
              <a:t>100</a:t>
            </a:r>
          </a:p>
        </p:txBody>
      </p:sp>
      <p:sp>
        <p:nvSpPr>
          <p:cNvPr id="50" name="Textfeld 49">
            <a:extLst>
              <a:ext uri="{FF2B5EF4-FFF2-40B4-BE49-F238E27FC236}">
                <a16:creationId xmlns:a16="http://schemas.microsoft.com/office/drawing/2014/main" id="{2D1C3F41-F510-4C12-9BD3-A009C7ADE3CA}"/>
              </a:ext>
            </a:extLst>
          </p:cNvPr>
          <p:cNvSpPr txBox="1"/>
          <p:nvPr/>
        </p:nvSpPr>
        <p:spPr>
          <a:xfrm rot="16200000">
            <a:off x="75536" y="3075853"/>
            <a:ext cx="1588897" cy="523220"/>
          </a:xfrm>
          <a:prstGeom prst="rect">
            <a:avLst/>
          </a:prstGeom>
          <a:noFill/>
        </p:spPr>
        <p:txBody>
          <a:bodyPr wrap="none" lIns="91440" tIns="45720" rIns="91440" bIns="45720" rtlCol="0" anchor="t">
            <a:spAutoFit/>
          </a:bodyPr>
          <a:lstStyle/>
          <a:p>
            <a:pPr algn="ctr"/>
            <a:r>
              <a:rPr lang="de-DE" sz="1400" b="1"/>
              <a:t>Overall Survival </a:t>
            </a:r>
            <a:br>
              <a:rPr lang="de-DE" sz="1400" b="1"/>
            </a:br>
            <a:r>
              <a:rPr lang="de-DE" sz="1400" b="1" err="1"/>
              <a:t>Probability</a:t>
            </a:r>
            <a:endParaRPr lang="de-DE" sz="1400" b="1"/>
          </a:p>
        </p:txBody>
      </p:sp>
      <p:sp>
        <p:nvSpPr>
          <p:cNvPr id="52" name="Textfeld 51">
            <a:extLst>
              <a:ext uri="{FF2B5EF4-FFF2-40B4-BE49-F238E27FC236}">
                <a16:creationId xmlns:a16="http://schemas.microsoft.com/office/drawing/2014/main" id="{B76D3CD2-E1B6-4C92-B293-3D81D6E35BA3}"/>
              </a:ext>
            </a:extLst>
          </p:cNvPr>
          <p:cNvSpPr txBox="1"/>
          <p:nvPr/>
        </p:nvSpPr>
        <p:spPr>
          <a:xfrm>
            <a:off x="1896241" y="4883580"/>
            <a:ext cx="284052" cy="307777"/>
          </a:xfrm>
          <a:prstGeom prst="rect">
            <a:avLst/>
          </a:prstGeom>
          <a:noFill/>
        </p:spPr>
        <p:txBody>
          <a:bodyPr wrap="none" rtlCol="0">
            <a:spAutoFit/>
          </a:bodyPr>
          <a:lstStyle/>
          <a:p>
            <a:r>
              <a:rPr lang="de-DE" sz="1400"/>
              <a:t>3</a:t>
            </a:r>
          </a:p>
        </p:txBody>
      </p:sp>
      <p:sp>
        <p:nvSpPr>
          <p:cNvPr id="53" name="Textfeld 52">
            <a:extLst>
              <a:ext uri="{FF2B5EF4-FFF2-40B4-BE49-F238E27FC236}">
                <a16:creationId xmlns:a16="http://schemas.microsoft.com/office/drawing/2014/main" id="{909B2A69-CF50-43D9-B4D4-47EC9032AEFC}"/>
              </a:ext>
            </a:extLst>
          </p:cNvPr>
          <p:cNvSpPr txBox="1"/>
          <p:nvPr/>
        </p:nvSpPr>
        <p:spPr>
          <a:xfrm>
            <a:off x="2371434" y="4883334"/>
            <a:ext cx="284052" cy="307777"/>
          </a:xfrm>
          <a:prstGeom prst="rect">
            <a:avLst/>
          </a:prstGeom>
          <a:noFill/>
        </p:spPr>
        <p:txBody>
          <a:bodyPr wrap="none" rtlCol="0">
            <a:spAutoFit/>
          </a:bodyPr>
          <a:lstStyle/>
          <a:p>
            <a:r>
              <a:rPr lang="de-DE" sz="1400"/>
              <a:t>6</a:t>
            </a:r>
          </a:p>
        </p:txBody>
      </p:sp>
      <p:sp>
        <p:nvSpPr>
          <p:cNvPr id="54" name="Textfeld 53">
            <a:extLst>
              <a:ext uri="{FF2B5EF4-FFF2-40B4-BE49-F238E27FC236}">
                <a16:creationId xmlns:a16="http://schemas.microsoft.com/office/drawing/2014/main" id="{BDA39489-3AF5-4FD1-8722-1EF8045A7C42}"/>
              </a:ext>
            </a:extLst>
          </p:cNvPr>
          <p:cNvSpPr txBox="1"/>
          <p:nvPr/>
        </p:nvSpPr>
        <p:spPr>
          <a:xfrm>
            <a:off x="2845303" y="4883579"/>
            <a:ext cx="284052" cy="307777"/>
          </a:xfrm>
          <a:prstGeom prst="rect">
            <a:avLst/>
          </a:prstGeom>
          <a:noFill/>
        </p:spPr>
        <p:txBody>
          <a:bodyPr wrap="none" rtlCol="0">
            <a:spAutoFit/>
          </a:bodyPr>
          <a:lstStyle/>
          <a:p>
            <a:r>
              <a:rPr lang="de-DE" sz="1400"/>
              <a:t>9</a:t>
            </a:r>
          </a:p>
        </p:txBody>
      </p:sp>
      <p:sp>
        <p:nvSpPr>
          <p:cNvPr id="55" name="Textfeld 54">
            <a:extLst>
              <a:ext uri="{FF2B5EF4-FFF2-40B4-BE49-F238E27FC236}">
                <a16:creationId xmlns:a16="http://schemas.microsoft.com/office/drawing/2014/main" id="{226649E6-7372-4875-9631-4D07E30A1C65}"/>
              </a:ext>
            </a:extLst>
          </p:cNvPr>
          <p:cNvSpPr txBox="1"/>
          <p:nvPr/>
        </p:nvSpPr>
        <p:spPr>
          <a:xfrm>
            <a:off x="3261487" y="4881198"/>
            <a:ext cx="383438" cy="307777"/>
          </a:xfrm>
          <a:prstGeom prst="rect">
            <a:avLst/>
          </a:prstGeom>
          <a:noFill/>
        </p:spPr>
        <p:txBody>
          <a:bodyPr wrap="none" rtlCol="0">
            <a:spAutoFit/>
          </a:bodyPr>
          <a:lstStyle/>
          <a:p>
            <a:r>
              <a:rPr lang="de-DE" sz="1400"/>
              <a:t>12</a:t>
            </a:r>
          </a:p>
        </p:txBody>
      </p:sp>
      <p:sp>
        <p:nvSpPr>
          <p:cNvPr id="56" name="Textfeld 55">
            <a:extLst>
              <a:ext uri="{FF2B5EF4-FFF2-40B4-BE49-F238E27FC236}">
                <a16:creationId xmlns:a16="http://schemas.microsoft.com/office/drawing/2014/main" id="{5BD35E16-8C39-4E7A-994D-578E56A5ED82}"/>
              </a:ext>
            </a:extLst>
          </p:cNvPr>
          <p:cNvSpPr txBox="1"/>
          <p:nvPr/>
        </p:nvSpPr>
        <p:spPr>
          <a:xfrm>
            <a:off x="3734504" y="4883578"/>
            <a:ext cx="383438" cy="307777"/>
          </a:xfrm>
          <a:prstGeom prst="rect">
            <a:avLst/>
          </a:prstGeom>
          <a:noFill/>
        </p:spPr>
        <p:txBody>
          <a:bodyPr wrap="none" rtlCol="0">
            <a:spAutoFit/>
          </a:bodyPr>
          <a:lstStyle/>
          <a:p>
            <a:r>
              <a:rPr lang="de-DE" sz="1400"/>
              <a:t>15</a:t>
            </a:r>
          </a:p>
        </p:txBody>
      </p:sp>
      <p:sp>
        <p:nvSpPr>
          <p:cNvPr id="57" name="Textfeld 56">
            <a:extLst>
              <a:ext uri="{FF2B5EF4-FFF2-40B4-BE49-F238E27FC236}">
                <a16:creationId xmlns:a16="http://schemas.microsoft.com/office/drawing/2014/main" id="{3565E7F2-EF09-4AAF-81E8-15F7C350F59D}"/>
              </a:ext>
            </a:extLst>
          </p:cNvPr>
          <p:cNvSpPr txBox="1"/>
          <p:nvPr/>
        </p:nvSpPr>
        <p:spPr>
          <a:xfrm>
            <a:off x="4210286" y="4883578"/>
            <a:ext cx="383438" cy="307777"/>
          </a:xfrm>
          <a:prstGeom prst="rect">
            <a:avLst/>
          </a:prstGeom>
          <a:noFill/>
        </p:spPr>
        <p:txBody>
          <a:bodyPr wrap="none" rtlCol="0">
            <a:spAutoFit/>
          </a:bodyPr>
          <a:lstStyle/>
          <a:p>
            <a:r>
              <a:rPr lang="de-DE" sz="1400"/>
              <a:t>18</a:t>
            </a:r>
          </a:p>
        </p:txBody>
      </p:sp>
      <p:sp>
        <p:nvSpPr>
          <p:cNvPr id="58" name="Textfeld 57">
            <a:extLst>
              <a:ext uri="{FF2B5EF4-FFF2-40B4-BE49-F238E27FC236}">
                <a16:creationId xmlns:a16="http://schemas.microsoft.com/office/drawing/2014/main" id="{2A4762E9-D218-4E26-A9E0-8A1545013682}"/>
              </a:ext>
            </a:extLst>
          </p:cNvPr>
          <p:cNvSpPr txBox="1"/>
          <p:nvPr/>
        </p:nvSpPr>
        <p:spPr>
          <a:xfrm>
            <a:off x="4681105" y="4883578"/>
            <a:ext cx="383438" cy="307777"/>
          </a:xfrm>
          <a:prstGeom prst="rect">
            <a:avLst/>
          </a:prstGeom>
          <a:noFill/>
        </p:spPr>
        <p:txBody>
          <a:bodyPr wrap="none" rtlCol="0">
            <a:spAutoFit/>
          </a:bodyPr>
          <a:lstStyle/>
          <a:p>
            <a:r>
              <a:rPr lang="de-DE" sz="1400"/>
              <a:t>21</a:t>
            </a:r>
          </a:p>
        </p:txBody>
      </p:sp>
      <p:sp>
        <p:nvSpPr>
          <p:cNvPr id="59" name="Textfeld 58">
            <a:extLst>
              <a:ext uri="{FF2B5EF4-FFF2-40B4-BE49-F238E27FC236}">
                <a16:creationId xmlns:a16="http://schemas.microsoft.com/office/drawing/2014/main" id="{67E2E192-A46C-41F6-94C6-6D5CD9C3EAF5}"/>
              </a:ext>
            </a:extLst>
          </p:cNvPr>
          <p:cNvSpPr txBox="1"/>
          <p:nvPr/>
        </p:nvSpPr>
        <p:spPr>
          <a:xfrm>
            <a:off x="5153295" y="4883578"/>
            <a:ext cx="383438" cy="307777"/>
          </a:xfrm>
          <a:prstGeom prst="rect">
            <a:avLst/>
          </a:prstGeom>
          <a:noFill/>
        </p:spPr>
        <p:txBody>
          <a:bodyPr wrap="none" rtlCol="0">
            <a:spAutoFit/>
          </a:bodyPr>
          <a:lstStyle/>
          <a:p>
            <a:r>
              <a:rPr lang="de-DE" sz="1400"/>
              <a:t>24</a:t>
            </a:r>
          </a:p>
        </p:txBody>
      </p:sp>
      <p:sp>
        <p:nvSpPr>
          <p:cNvPr id="60" name="Textfeld 59">
            <a:extLst>
              <a:ext uri="{FF2B5EF4-FFF2-40B4-BE49-F238E27FC236}">
                <a16:creationId xmlns:a16="http://schemas.microsoft.com/office/drawing/2014/main" id="{7F19041A-904D-41C3-A37E-FBDFCB551809}"/>
              </a:ext>
            </a:extLst>
          </p:cNvPr>
          <p:cNvSpPr txBox="1"/>
          <p:nvPr/>
        </p:nvSpPr>
        <p:spPr>
          <a:xfrm>
            <a:off x="5623539" y="4883578"/>
            <a:ext cx="383438" cy="307777"/>
          </a:xfrm>
          <a:prstGeom prst="rect">
            <a:avLst/>
          </a:prstGeom>
          <a:noFill/>
        </p:spPr>
        <p:txBody>
          <a:bodyPr wrap="none" rtlCol="0">
            <a:spAutoFit/>
          </a:bodyPr>
          <a:lstStyle/>
          <a:p>
            <a:r>
              <a:rPr lang="de-DE" sz="1400"/>
              <a:t>27</a:t>
            </a:r>
          </a:p>
        </p:txBody>
      </p:sp>
      <p:sp>
        <p:nvSpPr>
          <p:cNvPr id="61" name="Textfeld 60">
            <a:extLst>
              <a:ext uri="{FF2B5EF4-FFF2-40B4-BE49-F238E27FC236}">
                <a16:creationId xmlns:a16="http://schemas.microsoft.com/office/drawing/2014/main" id="{6B40EDD8-7573-4937-A83D-4A52F8938821}"/>
              </a:ext>
            </a:extLst>
          </p:cNvPr>
          <p:cNvSpPr txBox="1"/>
          <p:nvPr/>
        </p:nvSpPr>
        <p:spPr>
          <a:xfrm>
            <a:off x="6099110" y="4883333"/>
            <a:ext cx="383438" cy="307777"/>
          </a:xfrm>
          <a:prstGeom prst="rect">
            <a:avLst/>
          </a:prstGeom>
          <a:noFill/>
        </p:spPr>
        <p:txBody>
          <a:bodyPr wrap="none" rtlCol="0">
            <a:spAutoFit/>
          </a:bodyPr>
          <a:lstStyle/>
          <a:p>
            <a:r>
              <a:rPr lang="de-DE" sz="1400"/>
              <a:t>30</a:t>
            </a:r>
          </a:p>
        </p:txBody>
      </p:sp>
      <p:sp>
        <p:nvSpPr>
          <p:cNvPr id="62" name="Textfeld 61">
            <a:extLst>
              <a:ext uri="{FF2B5EF4-FFF2-40B4-BE49-F238E27FC236}">
                <a16:creationId xmlns:a16="http://schemas.microsoft.com/office/drawing/2014/main" id="{48C4C704-6701-4F35-883F-E57B27469980}"/>
              </a:ext>
            </a:extLst>
          </p:cNvPr>
          <p:cNvSpPr txBox="1"/>
          <p:nvPr/>
        </p:nvSpPr>
        <p:spPr>
          <a:xfrm>
            <a:off x="6568904" y="4882995"/>
            <a:ext cx="383438" cy="307777"/>
          </a:xfrm>
          <a:prstGeom prst="rect">
            <a:avLst/>
          </a:prstGeom>
          <a:noFill/>
        </p:spPr>
        <p:txBody>
          <a:bodyPr wrap="none" rtlCol="0">
            <a:spAutoFit/>
          </a:bodyPr>
          <a:lstStyle/>
          <a:p>
            <a:r>
              <a:rPr lang="de-DE" sz="1400"/>
              <a:t>33</a:t>
            </a:r>
          </a:p>
        </p:txBody>
      </p:sp>
      <p:sp>
        <p:nvSpPr>
          <p:cNvPr id="63" name="Textfeld 62">
            <a:extLst>
              <a:ext uri="{FF2B5EF4-FFF2-40B4-BE49-F238E27FC236}">
                <a16:creationId xmlns:a16="http://schemas.microsoft.com/office/drawing/2014/main" id="{BF7F77F8-8164-43E2-BFB7-35A68CB84B06}"/>
              </a:ext>
            </a:extLst>
          </p:cNvPr>
          <p:cNvSpPr txBox="1"/>
          <p:nvPr/>
        </p:nvSpPr>
        <p:spPr>
          <a:xfrm>
            <a:off x="7042413" y="4883578"/>
            <a:ext cx="383438" cy="307777"/>
          </a:xfrm>
          <a:prstGeom prst="rect">
            <a:avLst/>
          </a:prstGeom>
          <a:noFill/>
        </p:spPr>
        <p:txBody>
          <a:bodyPr wrap="none" rtlCol="0">
            <a:spAutoFit/>
          </a:bodyPr>
          <a:lstStyle/>
          <a:p>
            <a:r>
              <a:rPr lang="de-DE" sz="1400"/>
              <a:t>36</a:t>
            </a:r>
          </a:p>
        </p:txBody>
      </p:sp>
      <p:sp>
        <p:nvSpPr>
          <p:cNvPr id="64" name="Textfeld 63">
            <a:extLst>
              <a:ext uri="{FF2B5EF4-FFF2-40B4-BE49-F238E27FC236}">
                <a16:creationId xmlns:a16="http://schemas.microsoft.com/office/drawing/2014/main" id="{59798341-BE6B-4233-86E9-74BB8C7A66DC}"/>
              </a:ext>
            </a:extLst>
          </p:cNvPr>
          <p:cNvSpPr txBox="1"/>
          <p:nvPr/>
        </p:nvSpPr>
        <p:spPr>
          <a:xfrm>
            <a:off x="7513049" y="4883578"/>
            <a:ext cx="383438" cy="307777"/>
          </a:xfrm>
          <a:prstGeom prst="rect">
            <a:avLst/>
          </a:prstGeom>
          <a:noFill/>
        </p:spPr>
        <p:txBody>
          <a:bodyPr wrap="none" rtlCol="0">
            <a:spAutoFit/>
          </a:bodyPr>
          <a:lstStyle/>
          <a:p>
            <a:r>
              <a:rPr lang="de-DE" sz="1400"/>
              <a:t>39</a:t>
            </a:r>
          </a:p>
        </p:txBody>
      </p:sp>
      <p:sp>
        <p:nvSpPr>
          <p:cNvPr id="65" name="Textfeld 64">
            <a:extLst>
              <a:ext uri="{FF2B5EF4-FFF2-40B4-BE49-F238E27FC236}">
                <a16:creationId xmlns:a16="http://schemas.microsoft.com/office/drawing/2014/main" id="{A32F9DE6-E6E2-488D-AD2D-BF41EC26262C}"/>
              </a:ext>
            </a:extLst>
          </p:cNvPr>
          <p:cNvSpPr txBox="1"/>
          <p:nvPr/>
        </p:nvSpPr>
        <p:spPr>
          <a:xfrm>
            <a:off x="7985816" y="4882996"/>
            <a:ext cx="383438" cy="307777"/>
          </a:xfrm>
          <a:prstGeom prst="rect">
            <a:avLst/>
          </a:prstGeom>
          <a:noFill/>
        </p:spPr>
        <p:txBody>
          <a:bodyPr wrap="none" rtlCol="0">
            <a:spAutoFit/>
          </a:bodyPr>
          <a:lstStyle/>
          <a:p>
            <a:r>
              <a:rPr lang="de-DE" sz="1400"/>
              <a:t>42</a:t>
            </a:r>
          </a:p>
        </p:txBody>
      </p:sp>
      <p:sp>
        <p:nvSpPr>
          <p:cNvPr id="71" name="Textfeld 70">
            <a:extLst>
              <a:ext uri="{FF2B5EF4-FFF2-40B4-BE49-F238E27FC236}">
                <a16:creationId xmlns:a16="http://schemas.microsoft.com/office/drawing/2014/main" id="{1B76B9A3-6953-4854-85C5-4006492A0108}"/>
              </a:ext>
            </a:extLst>
          </p:cNvPr>
          <p:cNvSpPr txBox="1"/>
          <p:nvPr/>
        </p:nvSpPr>
        <p:spPr>
          <a:xfrm>
            <a:off x="1963230" y="3779706"/>
            <a:ext cx="1035861" cy="276999"/>
          </a:xfrm>
          <a:prstGeom prst="rect">
            <a:avLst/>
          </a:prstGeom>
          <a:noFill/>
        </p:spPr>
        <p:txBody>
          <a:bodyPr wrap="none" rtlCol="0">
            <a:spAutoFit/>
          </a:bodyPr>
          <a:lstStyle/>
          <a:p>
            <a:r>
              <a:rPr lang="de-DE" sz="1200" err="1"/>
              <a:t>Zanubrutinib</a:t>
            </a:r>
            <a:endParaRPr lang="de-DE" sz="1300"/>
          </a:p>
        </p:txBody>
      </p:sp>
      <p:sp>
        <p:nvSpPr>
          <p:cNvPr id="72" name="Textfeld 71">
            <a:extLst>
              <a:ext uri="{FF2B5EF4-FFF2-40B4-BE49-F238E27FC236}">
                <a16:creationId xmlns:a16="http://schemas.microsoft.com/office/drawing/2014/main" id="{7BAE101A-BBF9-490F-8EF4-65748F77BE2E}"/>
              </a:ext>
            </a:extLst>
          </p:cNvPr>
          <p:cNvSpPr txBox="1"/>
          <p:nvPr/>
        </p:nvSpPr>
        <p:spPr>
          <a:xfrm>
            <a:off x="1963229" y="3970327"/>
            <a:ext cx="397866" cy="276999"/>
          </a:xfrm>
          <a:prstGeom prst="rect">
            <a:avLst/>
          </a:prstGeom>
          <a:noFill/>
        </p:spPr>
        <p:txBody>
          <a:bodyPr wrap="none" rtlCol="0">
            <a:spAutoFit/>
          </a:bodyPr>
          <a:lstStyle/>
          <a:p>
            <a:r>
              <a:rPr lang="de-DE" sz="1200"/>
              <a:t>BR</a:t>
            </a:r>
            <a:endParaRPr lang="de-DE" sz="1300"/>
          </a:p>
        </p:txBody>
      </p:sp>
      <p:sp>
        <p:nvSpPr>
          <p:cNvPr id="73" name="Textfeld 72">
            <a:extLst>
              <a:ext uri="{FF2B5EF4-FFF2-40B4-BE49-F238E27FC236}">
                <a16:creationId xmlns:a16="http://schemas.microsoft.com/office/drawing/2014/main" id="{A4F9B64B-C1F7-42F9-9C54-5C2AA5905CAB}"/>
              </a:ext>
            </a:extLst>
          </p:cNvPr>
          <p:cNvSpPr txBox="1"/>
          <p:nvPr/>
        </p:nvSpPr>
        <p:spPr>
          <a:xfrm>
            <a:off x="1963228" y="4125100"/>
            <a:ext cx="848309" cy="276999"/>
          </a:xfrm>
          <a:prstGeom prst="rect">
            <a:avLst/>
          </a:prstGeom>
          <a:noFill/>
        </p:spPr>
        <p:txBody>
          <a:bodyPr wrap="none" rtlCol="0">
            <a:spAutoFit/>
          </a:bodyPr>
          <a:lstStyle/>
          <a:p>
            <a:r>
              <a:rPr lang="de-DE" sz="1200" err="1"/>
              <a:t>Censored</a:t>
            </a:r>
            <a:endParaRPr lang="de-DE" sz="1300"/>
          </a:p>
        </p:txBody>
      </p:sp>
      <p:sp>
        <p:nvSpPr>
          <p:cNvPr id="74" name="Kreuz 73">
            <a:extLst>
              <a:ext uri="{FF2B5EF4-FFF2-40B4-BE49-F238E27FC236}">
                <a16:creationId xmlns:a16="http://schemas.microsoft.com/office/drawing/2014/main" id="{0A58A43C-3F73-4A95-8408-FA3DE8CD323F}"/>
              </a:ext>
            </a:extLst>
          </p:cNvPr>
          <p:cNvSpPr/>
          <p:nvPr/>
        </p:nvSpPr>
        <p:spPr>
          <a:xfrm>
            <a:off x="1796897" y="4218941"/>
            <a:ext cx="97710" cy="97710"/>
          </a:xfrm>
          <a:prstGeom prst="plus">
            <a:avLst>
              <a:gd name="adj" fmla="val 41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5" name="Gerader Verbinder 74">
            <a:extLst>
              <a:ext uri="{FF2B5EF4-FFF2-40B4-BE49-F238E27FC236}">
                <a16:creationId xmlns:a16="http://schemas.microsoft.com/office/drawing/2014/main" id="{5540EB33-5919-4DEB-BCE3-63B4924C7E0B}"/>
              </a:ext>
            </a:extLst>
          </p:cNvPr>
          <p:cNvCxnSpPr>
            <a:cxnSpLocks/>
          </p:cNvCxnSpPr>
          <p:nvPr/>
        </p:nvCxnSpPr>
        <p:spPr>
          <a:xfrm>
            <a:off x="1735933" y="3918205"/>
            <a:ext cx="22729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931D7863-C441-443F-B7A2-4828AA66AD50}"/>
              </a:ext>
            </a:extLst>
          </p:cNvPr>
          <p:cNvCxnSpPr>
            <a:cxnSpLocks/>
          </p:cNvCxnSpPr>
          <p:nvPr/>
        </p:nvCxnSpPr>
        <p:spPr>
          <a:xfrm>
            <a:off x="1735933" y="4105282"/>
            <a:ext cx="227295" cy="0"/>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22534FF8-F2E2-4CE8-8602-B151023430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6368" y="1867450"/>
            <a:ext cx="6203061" cy="1620965"/>
          </a:xfrm>
          <a:prstGeom prst="rect">
            <a:avLst/>
          </a:prstGeom>
        </p:spPr>
      </p:pic>
      <p:pic>
        <p:nvPicPr>
          <p:cNvPr id="69" name="Grafik 68">
            <a:extLst>
              <a:ext uri="{FF2B5EF4-FFF2-40B4-BE49-F238E27FC236}">
                <a16:creationId xmlns:a16="http://schemas.microsoft.com/office/drawing/2014/main" id="{22CE031A-216E-420F-8AB2-F9C1A2AD73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77942" y="1867684"/>
            <a:ext cx="6585966" cy="306324"/>
          </a:xfrm>
          <a:prstGeom prst="rect">
            <a:avLst/>
          </a:prstGeom>
        </p:spPr>
      </p:pic>
      <p:sp>
        <p:nvSpPr>
          <p:cNvPr id="79" name="Textfeld 78">
            <a:extLst>
              <a:ext uri="{FF2B5EF4-FFF2-40B4-BE49-F238E27FC236}">
                <a16:creationId xmlns:a16="http://schemas.microsoft.com/office/drawing/2014/main" id="{081BA3DA-CDEB-704C-9A25-83767C833B72}"/>
              </a:ext>
            </a:extLst>
          </p:cNvPr>
          <p:cNvSpPr txBox="1"/>
          <p:nvPr/>
        </p:nvSpPr>
        <p:spPr>
          <a:xfrm>
            <a:off x="4485806" y="5115923"/>
            <a:ext cx="780983" cy="292388"/>
          </a:xfrm>
          <a:prstGeom prst="rect">
            <a:avLst/>
          </a:prstGeom>
          <a:noFill/>
        </p:spPr>
        <p:txBody>
          <a:bodyPr wrap="none" rtlCol="0">
            <a:spAutoFit/>
          </a:bodyPr>
          <a:lstStyle/>
          <a:p>
            <a:r>
              <a:rPr lang="de-DE" sz="1300" b="1" err="1"/>
              <a:t>Months</a:t>
            </a:r>
            <a:endParaRPr lang="de-DE" sz="1300" b="1"/>
          </a:p>
        </p:txBody>
      </p:sp>
    </p:spTree>
    <p:extLst>
      <p:ext uri="{BB962C8B-B14F-4D97-AF65-F5344CB8AC3E}">
        <p14:creationId xmlns:p14="http://schemas.microsoft.com/office/powerpoint/2010/main" val="31906187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Gerade Verbindung mit Pfeil 55">
            <a:extLst>
              <a:ext uri="{FF2B5EF4-FFF2-40B4-BE49-F238E27FC236}">
                <a16:creationId xmlns:a16="http://schemas.microsoft.com/office/drawing/2014/main" id="{2495F4F4-EACB-364C-8C22-86A3704E27BD}"/>
              </a:ext>
            </a:extLst>
          </p:cNvPr>
          <p:cNvCxnSpPr>
            <a:cxnSpLocks/>
          </p:cNvCxnSpPr>
          <p:nvPr/>
        </p:nvCxnSpPr>
        <p:spPr>
          <a:xfrm flipH="1">
            <a:off x="5701970" y="3139099"/>
            <a:ext cx="1040127" cy="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Footer Placeholder 11">
            <a:extLst>
              <a:ext uri="{FF2B5EF4-FFF2-40B4-BE49-F238E27FC236}">
                <a16:creationId xmlns:a16="http://schemas.microsoft.com/office/drawing/2014/main" id="{E1E3CDDB-7F84-4A22-823C-78A423EBCD1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CLL, chronic lymphocytic leukemia; MRD, minimal residual disease; R/R, relapsed/refractory; SLL, small lymphocytic leukemia.</a:t>
            </a:r>
          </a:p>
          <a:p>
            <a:r>
              <a:rPr lang="en-US" b="1">
                <a:latin typeface="Arial" panose="020B0604020202020204" pitchFamily="34" charset="0"/>
                <a:cs typeface="Arial" panose="020B0604020202020204" pitchFamily="34" charset="0"/>
              </a:rPr>
              <a:t>Niemann, C. Abstract 69 presented at ASH 2021.</a:t>
            </a:r>
          </a:p>
        </p:txBody>
      </p:sp>
      <p:sp>
        <p:nvSpPr>
          <p:cNvPr id="7" name="Textplatzhalter 6">
            <a:extLst>
              <a:ext uri="{FF2B5EF4-FFF2-40B4-BE49-F238E27FC236}">
                <a16:creationId xmlns:a16="http://schemas.microsoft.com/office/drawing/2014/main" id="{11ACCCA8-8A35-D24A-9EEA-7955D4276097}"/>
              </a:ext>
            </a:extLst>
          </p:cNvPr>
          <p:cNvSpPr>
            <a:spLocks noGrp="1"/>
          </p:cNvSpPr>
          <p:nvPr>
            <p:ph type="body" sz="quarter" idx="12"/>
          </p:nvPr>
        </p:nvSpPr>
        <p:spPr/>
        <p:txBody>
          <a:bodyPr/>
          <a:lstStyle/>
          <a:p>
            <a:r>
              <a:rPr lang="de-DE" err="1"/>
              <a:t>Prospective</a:t>
            </a:r>
            <a:r>
              <a:rPr lang="de-DE"/>
              <a:t>, </a:t>
            </a:r>
            <a:r>
              <a:rPr lang="de-DE" err="1"/>
              <a:t>multicenter</a:t>
            </a:r>
            <a:r>
              <a:rPr lang="de-DE"/>
              <a:t>, Phase 2 </a:t>
            </a:r>
            <a:r>
              <a:rPr lang="de-DE" err="1"/>
              <a:t>trial</a:t>
            </a:r>
            <a:r>
              <a:rPr lang="de-DE"/>
              <a:t> </a:t>
            </a:r>
            <a:r>
              <a:rPr lang="de-DE" err="1"/>
              <a:t>of</a:t>
            </a:r>
            <a:r>
              <a:rPr lang="de-DE"/>
              <a:t> </a:t>
            </a:r>
            <a:r>
              <a:rPr lang="de-DE" err="1"/>
              <a:t>ibrutinib</a:t>
            </a:r>
            <a:r>
              <a:rPr lang="de-DE"/>
              <a:t> + </a:t>
            </a:r>
            <a:r>
              <a:rPr lang="de-DE" err="1"/>
              <a:t>venetoclax</a:t>
            </a:r>
            <a:r>
              <a:rPr lang="de-DE"/>
              <a:t> in </a:t>
            </a:r>
            <a:r>
              <a:rPr lang="de-DE" err="1"/>
              <a:t>patients</a:t>
            </a:r>
            <a:r>
              <a:rPr lang="de-DE"/>
              <a:t> </a:t>
            </a:r>
            <a:r>
              <a:rPr lang="de-DE" err="1"/>
              <a:t>with</a:t>
            </a:r>
            <a:r>
              <a:rPr lang="de-DE"/>
              <a:t> </a:t>
            </a:r>
            <a:r>
              <a:rPr lang="de-DE" err="1"/>
              <a:t>creatinine</a:t>
            </a:r>
            <a:r>
              <a:rPr lang="de-DE"/>
              <a:t> </a:t>
            </a:r>
            <a:r>
              <a:rPr lang="de-DE" err="1"/>
              <a:t>clearance</a:t>
            </a:r>
            <a:r>
              <a:rPr lang="de-DE"/>
              <a:t> ≥30 ml/min R/R-CLL </a:t>
            </a:r>
            <a:r>
              <a:rPr lang="de-DE" err="1"/>
              <a:t>with</a:t>
            </a:r>
            <a:r>
              <a:rPr lang="de-DE"/>
              <a:t> </a:t>
            </a:r>
            <a:r>
              <a:rPr lang="de-DE" err="1"/>
              <a:t>or</a:t>
            </a:r>
            <a:r>
              <a:rPr lang="de-DE"/>
              <a:t> </a:t>
            </a:r>
            <a:r>
              <a:rPr lang="de-DE" err="1"/>
              <a:t>without</a:t>
            </a:r>
            <a:r>
              <a:rPr lang="de-DE"/>
              <a:t> </a:t>
            </a:r>
            <a:r>
              <a:rPr lang="de-DE" i="1"/>
              <a:t>TP53</a:t>
            </a:r>
            <a:r>
              <a:rPr lang="de-DE"/>
              <a:t> </a:t>
            </a:r>
            <a:r>
              <a:rPr lang="de-DE" err="1"/>
              <a:t>aberrations</a:t>
            </a:r>
            <a:endParaRPr lang="de-DE"/>
          </a:p>
        </p:txBody>
      </p:sp>
      <p:sp>
        <p:nvSpPr>
          <p:cNvPr id="16" name="Rechteck 15">
            <a:extLst>
              <a:ext uri="{FF2B5EF4-FFF2-40B4-BE49-F238E27FC236}">
                <a16:creationId xmlns:a16="http://schemas.microsoft.com/office/drawing/2014/main" id="{053B0745-AF5D-46C8-BEF5-4F4EA2A22766}"/>
              </a:ext>
            </a:extLst>
          </p:cNvPr>
          <p:cNvSpPr/>
          <p:nvPr/>
        </p:nvSpPr>
        <p:spPr>
          <a:xfrm>
            <a:off x="416533" y="1813613"/>
            <a:ext cx="2549126" cy="3238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44000" tIns="108000" rtlCol="0" anchor="t" anchorCtr="0"/>
          <a:lstStyle/>
          <a:p>
            <a:pPr marL="0" lvl="0" indent="0" algn="ctr" defTabSz="577850">
              <a:spcBef>
                <a:spcPct val="0"/>
              </a:spcBef>
              <a:spcAft>
                <a:spcPts val="600"/>
              </a:spcAft>
              <a:buNone/>
            </a:pPr>
            <a:r>
              <a:rPr lang="en-US" sz="1400" b="1" kern="1200">
                <a:latin typeface="+mj-lt"/>
                <a:cs typeface="Arial" panose="020B0604020202020204" pitchFamily="34" charset="0"/>
              </a:rPr>
              <a:t>Key inclusion/exclusion criteria</a:t>
            </a:r>
          </a:p>
          <a:p>
            <a:pPr marL="171450" lvl="0" indent="-171450" defTabSz="577850">
              <a:spcBef>
                <a:spcPct val="0"/>
              </a:spcBef>
              <a:spcAft>
                <a:spcPts val="600"/>
              </a:spcAft>
              <a:buFont typeface="Arial" panose="020B0604020202020204" pitchFamily="34" charset="0"/>
              <a:buChar char="•"/>
            </a:pPr>
            <a:r>
              <a:rPr lang="en-US" sz="1400">
                <a:latin typeface="+mj-lt"/>
                <a:cs typeface="Arial" panose="020B0604020202020204" pitchFamily="34" charset="0"/>
              </a:rPr>
              <a:t>R/R CLL/SLL</a:t>
            </a:r>
          </a:p>
          <a:p>
            <a:pPr marL="171450" lvl="0" indent="-171450" defTabSz="577850">
              <a:spcBef>
                <a:spcPct val="0"/>
              </a:spcBef>
              <a:spcAft>
                <a:spcPts val="600"/>
              </a:spcAft>
              <a:buFont typeface="Arial" panose="020B0604020202020204" pitchFamily="34" charset="0"/>
              <a:buChar char="•"/>
            </a:pPr>
            <a:r>
              <a:rPr lang="en-US" sz="1400" kern="1200">
                <a:latin typeface="+mj-lt"/>
                <a:cs typeface="Arial" panose="020B0604020202020204" pitchFamily="34" charset="0"/>
              </a:rPr>
              <a:t>Creatinine clearance ≥30mL</a:t>
            </a:r>
            <a:r>
              <a:rPr lang="en-US" sz="1400">
                <a:latin typeface="+mj-lt"/>
                <a:cs typeface="Arial" panose="020B0604020202020204" pitchFamily="34" charset="0"/>
              </a:rPr>
              <a:t>/min</a:t>
            </a:r>
          </a:p>
          <a:p>
            <a:pPr marL="171450" lvl="0" indent="-171450" defTabSz="577850">
              <a:spcBef>
                <a:spcPct val="0"/>
              </a:spcBef>
              <a:spcAft>
                <a:spcPts val="600"/>
              </a:spcAft>
              <a:buFont typeface="Arial" panose="020B0604020202020204" pitchFamily="34" charset="0"/>
              <a:buChar char="•"/>
            </a:pPr>
            <a:r>
              <a:rPr lang="en-US" sz="1400" kern="1200">
                <a:latin typeface="+mj-lt"/>
                <a:cs typeface="Arial" panose="020B0604020202020204" pitchFamily="34" charset="0"/>
              </a:rPr>
              <a:t>Performance status 0-3, all degrees of fitness/comorbidity allowed</a:t>
            </a:r>
          </a:p>
          <a:p>
            <a:pPr marL="171450" lvl="0" indent="-171450" defTabSz="577850">
              <a:spcBef>
                <a:spcPct val="0"/>
              </a:spcBef>
              <a:spcAft>
                <a:spcPts val="600"/>
              </a:spcAft>
              <a:buFont typeface="Arial" panose="020B0604020202020204" pitchFamily="34" charset="0"/>
              <a:buChar char="•"/>
            </a:pPr>
            <a:r>
              <a:rPr lang="en-US" sz="1400">
                <a:latin typeface="+mj-lt"/>
                <a:cs typeface="Arial" panose="020B0604020202020204" pitchFamily="34" charset="0"/>
              </a:rPr>
              <a:t>No prior venetoclax or ibrutinib</a:t>
            </a:r>
            <a:endParaRPr lang="en-US" sz="1400" kern="1200">
              <a:latin typeface="+mj-lt"/>
              <a:cs typeface="Arial" panose="020B0604020202020204" pitchFamily="34" charset="0"/>
            </a:endParaRPr>
          </a:p>
        </p:txBody>
      </p:sp>
      <p:grpSp>
        <p:nvGrpSpPr>
          <p:cNvPr id="15" name="Gruppieren 14">
            <a:extLst>
              <a:ext uri="{FF2B5EF4-FFF2-40B4-BE49-F238E27FC236}">
                <a16:creationId xmlns:a16="http://schemas.microsoft.com/office/drawing/2014/main" id="{92E742DD-13E1-7147-9326-F1C1ECB1D45C}"/>
              </a:ext>
            </a:extLst>
          </p:cNvPr>
          <p:cNvGrpSpPr/>
          <p:nvPr/>
        </p:nvGrpSpPr>
        <p:grpSpPr>
          <a:xfrm>
            <a:off x="3758700" y="2640856"/>
            <a:ext cx="1980000" cy="1003044"/>
            <a:chOff x="3758700" y="2586657"/>
            <a:chExt cx="1980000" cy="1003044"/>
          </a:xfrm>
        </p:grpSpPr>
        <p:sp>
          <p:nvSpPr>
            <p:cNvPr id="3" name="Rechteck 2">
              <a:extLst>
                <a:ext uri="{FF2B5EF4-FFF2-40B4-BE49-F238E27FC236}">
                  <a16:creationId xmlns:a16="http://schemas.microsoft.com/office/drawing/2014/main" id="{AF64C50B-B703-42C9-A4C9-2C185CF7929B}"/>
                </a:ext>
              </a:extLst>
            </p:cNvPr>
            <p:cNvSpPr/>
            <p:nvPr/>
          </p:nvSpPr>
          <p:spPr>
            <a:xfrm>
              <a:off x="3758700" y="2586657"/>
              <a:ext cx="1980000" cy="504000"/>
            </a:xfrm>
            <a:prstGeom prst="rect">
              <a:avLst/>
            </a:prstGeom>
            <a:solidFill>
              <a:srgbClr val="FD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err="1">
                  <a:solidFill>
                    <a:schemeClr val="bg1"/>
                  </a:solidFill>
                </a:rPr>
                <a:t>Ibrutinib</a:t>
              </a:r>
              <a:endParaRPr lang="de-DE" sz="1400">
                <a:solidFill>
                  <a:schemeClr val="bg1"/>
                </a:solidFill>
              </a:endParaRPr>
            </a:p>
          </p:txBody>
        </p:sp>
        <p:sp>
          <p:nvSpPr>
            <p:cNvPr id="19" name="Rechteck 18">
              <a:extLst>
                <a:ext uri="{FF2B5EF4-FFF2-40B4-BE49-F238E27FC236}">
                  <a16:creationId xmlns:a16="http://schemas.microsoft.com/office/drawing/2014/main" id="{67A71ADE-A6E8-46A6-8F4D-19FB53EE689F}"/>
                </a:ext>
              </a:extLst>
            </p:cNvPr>
            <p:cNvSpPr/>
            <p:nvPr/>
          </p:nvSpPr>
          <p:spPr>
            <a:xfrm>
              <a:off x="3758700" y="3085701"/>
              <a:ext cx="1980000" cy="504000"/>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err="1"/>
                <a:t>Venetoclax</a:t>
              </a:r>
              <a:endParaRPr lang="de-DE" sz="1400"/>
            </a:p>
          </p:txBody>
        </p:sp>
      </p:grpSp>
      <p:sp>
        <p:nvSpPr>
          <p:cNvPr id="26" name="Rechteck 25">
            <a:extLst>
              <a:ext uri="{FF2B5EF4-FFF2-40B4-BE49-F238E27FC236}">
                <a16:creationId xmlns:a16="http://schemas.microsoft.com/office/drawing/2014/main" id="{DA40E835-A3E9-47FB-85F1-D96EC48595A5}"/>
              </a:ext>
            </a:extLst>
          </p:cNvPr>
          <p:cNvSpPr/>
          <p:nvPr/>
        </p:nvSpPr>
        <p:spPr>
          <a:xfrm>
            <a:off x="6968772" y="2508582"/>
            <a:ext cx="4806695" cy="504000"/>
          </a:xfrm>
          <a:prstGeom prst="rect">
            <a:avLst/>
          </a:prstGeom>
          <a:solidFill>
            <a:srgbClr val="FD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err="1">
                <a:solidFill>
                  <a:schemeClr val="bg1"/>
                </a:solidFill>
              </a:rPr>
              <a:t>Ibrutinib</a:t>
            </a:r>
            <a:r>
              <a:rPr lang="de-DE" sz="1400">
                <a:solidFill>
                  <a:schemeClr val="bg1"/>
                </a:solidFill>
              </a:rPr>
              <a:t> </a:t>
            </a:r>
            <a:r>
              <a:rPr lang="de-DE" sz="1400" err="1">
                <a:solidFill>
                  <a:schemeClr val="bg1"/>
                </a:solidFill>
              </a:rPr>
              <a:t>until</a:t>
            </a:r>
            <a:r>
              <a:rPr lang="de-DE" sz="1400">
                <a:solidFill>
                  <a:schemeClr val="bg1"/>
                </a:solidFill>
              </a:rPr>
              <a:t> </a:t>
            </a:r>
            <a:r>
              <a:rPr lang="de-DE" sz="1400" err="1">
                <a:solidFill>
                  <a:schemeClr val="bg1"/>
                </a:solidFill>
              </a:rPr>
              <a:t>progression</a:t>
            </a:r>
            <a:r>
              <a:rPr lang="de-DE" sz="1400">
                <a:solidFill>
                  <a:schemeClr val="bg1"/>
                </a:solidFill>
              </a:rPr>
              <a:t>/</a:t>
            </a:r>
            <a:r>
              <a:rPr lang="de-DE" sz="1400" err="1">
                <a:solidFill>
                  <a:schemeClr val="bg1"/>
                </a:solidFill>
              </a:rPr>
              <a:t>toxicity</a:t>
            </a:r>
            <a:endParaRPr lang="de-DE" sz="1400">
              <a:solidFill>
                <a:schemeClr val="bg1"/>
              </a:solidFill>
            </a:endParaRPr>
          </a:p>
        </p:txBody>
      </p:sp>
      <p:sp>
        <p:nvSpPr>
          <p:cNvPr id="30" name="Rechteck 29">
            <a:extLst>
              <a:ext uri="{FF2B5EF4-FFF2-40B4-BE49-F238E27FC236}">
                <a16:creationId xmlns:a16="http://schemas.microsoft.com/office/drawing/2014/main" id="{38E18F4E-336A-4EE9-9252-E7F161FD20F8}"/>
              </a:ext>
            </a:extLst>
          </p:cNvPr>
          <p:cNvSpPr/>
          <p:nvPr/>
        </p:nvSpPr>
        <p:spPr>
          <a:xfrm>
            <a:off x="9022991" y="3272173"/>
            <a:ext cx="2752476" cy="259189"/>
          </a:xfrm>
          <a:prstGeom prst="rect">
            <a:avLst/>
          </a:prstGeom>
          <a:solidFill>
            <a:srgbClr val="FD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err="1">
                <a:solidFill>
                  <a:schemeClr val="bg1"/>
                </a:solidFill>
              </a:rPr>
              <a:t>Ibrutinib</a:t>
            </a:r>
            <a:r>
              <a:rPr lang="de-DE" sz="1400">
                <a:solidFill>
                  <a:schemeClr val="bg1"/>
                </a:solidFill>
              </a:rPr>
              <a:t> </a:t>
            </a:r>
            <a:r>
              <a:rPr lang="de-DE" sz="1400" err="1">
                <a:solidFill>
                  <a:schemeClr val="bg1"/>
                </a:solidFill>
              </a:rPr>
              <a:t>until</a:t>
            </a:r>
            <a:r>
              <a:rPr lang="de-DE" sz="1400">
                <a:solidFill>
                  <a:schemeClr val="bg1"/>
                </a:solidFill>
              </a:rPr>
              <a:t> </a:t>
            </a:r>
            <a:r>
              <a:rPr lang="de-DE" sz="1400" err="1">
                <a:solidFill>
                  <a:schemeClr val="bg1"/>
                </a:solidFill>
              </a:rPr>
              <a:t>prog</a:t>
            </a:r>
            <a:r>
              <a:rPr lang="de-DE" sz="1400">
                <a:solidFill>
                  <a:schemeClr val="bg1"/>
                </a:solidFill>
              </a:rPr>
              <a:t>/</a:t>
            </a:r>
            <a:r>
              <a:rPr lang="de-DE" sz="1400" err="1">
                <a:solidFill>
                  <a:schemeClr val="bg1"/>
                </a:solidFill>
              </a:rPr>
              <a:t>tox</a:t>
            </a:r>
            <a:endParaRPr lang="de-DE" sz="1400">
              <a:solidFill>
                <a:schemeClr val="bg1"/>
              </a:solidFill>
            </a:endParaRPr>
          </a:p>
        </p:txBody>
      </p:sp>
      <p:sp>
        <p:nvSpPr>
          <p:cNvPr id="32" name="Rechteck 31">
            <a:extLst>
              <a:ext uri="{FF2B5EF4-FFF2-40B4-BE49-F238E27FC236}">
                <a16:creationId xmlns:a16="http://schemas.microsoft.com/office/drawing/2014/main" id="{85957EE0-7BCF-444E-8755-1CA0EDD0D8CB}"/>
              </a:ext>
            </a:extLst>
          </p:cNvPr>
          <p:cNvSpPr/>
          <p:nvPr/>
        </p:nvSpPr>
        <p:spPr>
          <a:xfrm>
            <a:off x="9022993" y="3516984"/>
            <a:ext cx="2752474" cy="259189"/>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400" err="1"/>
              <a:t>Venetoclax</a:t>
            </a:r>
            <a:r>
              <a:rPr lang="de-DE" sz="1400"/>
              <a:t> 12mo</a:t>
            </a:r>
          </a:p>
        </p:txBody>
      </p:sp>
      <p:sp>
        <p:nvSpPr>
          <p:cNvPr id="22" name="Rechteck 21">
            <a:extLst>
              <a:ext uri="{FF2B5EF4-FFF2-40B4-BE49-F238E27FC236}">
                <a16:creationId xmlns:a16="http://schemas.microsoft.com/office/drawing/2014/main" id="{0065DB1A-9C19-4919-A271-D1DD9F50033B}"/>
              </a:ext>
            </a:extLst>
          </p:cNvPr>
          <p:cNvSpPr/>
          <p:nvPr/>
        </p:nvSpPr>
        <p:spPr>
          <a:xfrm>
            <a:off x="6968771" y="3272173"/>
            <a:ext cx="1980000" cy="50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Observation </a:t>
            </a:r>
            <a:r>
              <a:rPr lang="de-DE" sz="1400" err="1"/>
              <a:t>until</a:t>
            </a:r>
            <a:r>
              <a:rPr lang="de-DE" sz="1400"/>
              <a:t> </a:t>
            </a:r>
            <a:r>
              <a:rPr lang="de-DE" sz="1400" err="1"/>
              <a:t>event</a:t>
            </a:r>
            <a:endParaRPr lang="de-DE" sz="1400"/>
          </a:p>
        </p:txBody>
      </p:sp>
      <p:cxnSp>
        <p:nvCxnSpPr>
          <p:cNvPr id="10" name="Gerade Verbindung mit Pfeil 9">
            <a:extLst>
              <a:ext uri="{FF2B5EF4-FFF2-40B4-BE49-F238E27FC236}">
                <a16:creationId xmlns:a16="http://schemas.microsoft.com/office/drawing/2014/main" id="{AEE95E47-8377-4E2E-BEC1-05C48F8BA7F1}"/>
              </a:ext>
            </a:extLst>
          </p:cNvPr>
          <p:cNvCxnSpPr>
            <a:cxnSpLocks/>
          </p:cNvCxnSpPr>
          <p:nvPr/>
        </p:nvCxnSpPr>
        <p:spPr>
          <a:xfrm>
            <a:off x="3696778" y="4175334"/>
            <a:ext cx="649478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457E798C-2AA2-4B84-87C2-83C1DC8EC344}"/>
              </a:ext>
            </a:extLst>
          </p:cNvPr>
          <p:cNvCxnSpPr>
            <a:cxnSpLocks/>
          </p:cNvCxnSpPr>
          <p:nvPr/>
        </p:nvCxnSpPr>
        <p:spPr>
          <a:xfrm flipV="1">
            <a:off x="3844387" y="3862915"/>
            <a:ext cx="0" cy="6095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66A07916-65D7-4F4D-8397-19B259759AE6}"/>
              </a:ext>
            </a:extLst>
          </p:cNvPr>
          <p:cNvCxnSpPr>
            <a:cxnSpLocks/>
          </p:cNvCxnSpPr>
          <p:nvPr/>
        </p:nvCxnSpPr>
        <p:spPr>
          <a:xfrm flipV="1">
            <a:off x="5738700" y="4175335"/>
            <a:ext cx="0" cy="2971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6696164E-F410-41AA-99E7-B1E5B8BFF75D}"/>
              </a:ext>
            </a:extLst>
          </p:cNvPr>
          <p:cNvCxnSpPr>
            <a:cxnSpLocks/>
          </p:cNvCxnSpPr>
          <p:nvPr/>
        </p:nvCxnSpPr>
        <p:spPr>
          <a:xfrm flipV="1">
            <a:off x="8976620" y="4175334"/>
            <a:ext cx="0" cy="2971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E0A4A778-EFC8-4D07-A98E-98D788F161ED}"/>
              </a:ext>
            </a:extLst>
          </p:cNvPr>
          <p:cNvSpPr txBox="1"/>
          <p:nvPr/>
        </p:nvSpPr>
        <p:spPr>
          <a:xfrm>
            <a:off x="3455958" y="4455470"/>
            <a:ext cx="816249" cy="276999"/>
          </a:xfrm>
          <a:prstGeom prst="rect">
            <a:avLst/>
          </a:prstGeom>
          <a:noFill/>
        </p:spPr>
        <p:txBody>
          <a:bodyPr wrap="none" rtlCol="0">
            <a:spAutoFit/>
          </a:bodyPr>
          <a:lstStyle/>
          <a:p>
            <a:pPr algn="ctr"/>
            <a:r>
              <a:rPr lang="de-DE" sz="1200"/>
              <a:t>2 </a:t>
            </a:r>
            <a:r>
              <a:rPr lang="de-DE" sz="1200" err="1"/>
              <a:t>months</a:t>
            </a:r>
            <a:endParaRPr lang="de-DE" sz="1200"/>
          </a:p>
        </p:txBody>
      </p:sp>
      <p:sp>
        <p:nvSpPr>
          <p:cNvPr id="40" name="Textfeld 39">
            <a:extLst>
              <a:ext uri="{FF2B5EF4-FFF2-40B4-BE49-F238E27FC236}">
                <a16:creationId xmlns:a16="http://schemas.microsoft.com/office/drawing/2014/main" id="{95777E12-83E0-4C26-B67F-5D041D925E42}"/>
              </a:ext>
            </a:extLst>
          </p:cNvPr>
          <p:cNvSpPr txBox="1"/>
          <p:nvPr/>
        </p:nvSpPr>
        <p:spPr>
          <a:xfrm>
            <a:off x="5291877" y="4455470"/>
            <a:ext cx="901208" cy="276999"/>
          </a:xfrm>
          <a:prstGeom prst="rect">
            <a:avLst/>
          </a:prstGeom>
          <a:noFill/>
        </p:spPr>
        <p:txBody>
          <a:bodyPr wrap="none" rtlCol="0">
            <a:spAutoFit/>
          </a:bodyPr>
          <a:lstStyle/>
          <a:p>
            <a:pPr algn="ctr"/>
            <a:r>
              <a:rPr lang="de-DE" sz="1200"/>
              <a:t>15 </a:t>
            </a:r>
            <a:r>
              <a:rPr lang="de-DE" sz="1200" err="1"/>
              <a:t>months</a:t>
            </a:r>
            <a:endParaRPr lang="de-DE" sz="1200"/>
          </a:p>
        </p:txBody>
      </p:sp>
      <p:sp>
        <p:nvSpPr>
          <p:cNvPr id="34" name="Textfeld 33">
            <a:extLst>
              <a:ext uri="{FF2B5EF4-FFF2-40B4-BE49-F238E27FC236}">
                <a16:creationId xmlns:a16="http://schemas.microsoft.com/office/drawing/2014/main" id="{B7378938-F172-438C-854D-894E7368D60F}"/>
              </a:ext>
            </a:extLst>
          </p:cNvPr>
          <p:cNvSpPr txBox="1"/>
          <p:nvPr/>
        </p:nvSpPr>
        <p:spPr>
          <a:xfrm>
            <a:off x="6808468" y="4455470"/>
            <a:ext cx="4385500" cy="677108"/>
          </a:xfrm>
          <a:prstGeom prst="rect">
            <a:avLst/>
          </a:prstGeom>
          <a:noFill/>
        </p:spPr>
        <p:txBody>
          <a:bodyPr wrap="square" lIns="91440" tIns="45720" rIns="91440" bIns="45720" rtlCol="0" anchor="t">
            <a:spAutoFit/>
          </a:bodyPr>
          <a:lstStyle/>
          <a:p>
            <a:pPr algn="ctr"/>
            <a:r>
              <a:rPr lang="de-DE" sz="1400" err="1">
                <a:solidFill>
                  <a:schemeClr val="accent3"/>
                </a:solidFill>
              </a:rPr>
              <a:t>Criteria</a:t>
            </a:r>
            <a:r>
              <a:rPr lang="de-DE" sz="1400">
                <a:solidFill>
                  <a:schemeClr val="accent3"/>
                </a:solidFill>
              </a:rPr>
              <a:t> </a:t>
            </a:r>
            <a:r>
              <a:rPr lang="de-DE" sz="1400" err="1">
                <a:solidFill>
                  <a:schemeClr val="accent3"/>
                </a:solidFill>
              </a:rPr>
              <a:t>for</a:t>
            </a:r>
            <a:r>
              <a:rPr lang="de-DE" sz="1400">
                <a:solidFill>
                  <a:schemeClr val="accent3"/>
                </a:solidFill>
              </a:rPr>
              <a:t> </a:t>
            </a:r>
            <a:r>
              <a:rPr lang="de-DE" sz="1400" err="1">
                <a:solidFill>
                  <a:schemeClr val="accent3"/>
                </a:solidFill>
              </a:rPr>
              <a:t>re-initiating</a:t>
            </a:r>
            <a:r>
              <a:rPr lang="de-DE" sz="1400">
                <a:solidFill>
                  <a:schemeClr val="accent3"/>
                </a:solidFill>
              </a:rPr>
              <a:t> </a:t>
            </a:r>
            <a:r>
              <a:rPr lang="de-DE" sz="1400" err="1">
                <a:solidFill>
                  <a:schemeClr val="accent3"/>
                </a:solidFill>
              </a:rPr>
              <a:t>treatment</a:t>
            </a:r>
            <a:r>
              <a:rPr lang="de-DE" sz="1400">
                <a:solidFill>
                  <a:schemeClr val="accent3"/>
                </a:solidFill>
              </a:rPr>
              <a:t>:</a:t>
            </a:r>
          </a:p>
          <a:p>
            <a:pPr algn="ctr"/>
            <a:r>
              <a:rPr lang="de-DE" sz="1200">
                <a:solidFill>
                  <a:schemeClr val="accent3"/>
                </a:solidFill>
              </a:rPr>
              <a:t>CLL </a:t>
            </a:r>
            <a:r>
              <a:rPr lang="de-DE" sz="1200" err="1">
                <a:solidFill>
                  <a:schemeClr val="accent3"/>
                </a:solidFill>
              </a:rPr>
              <a:t>progression</a:t>
            </a:r>
            <a:r>
              <a:rPr lang="de-DE" sz="1200">
                <a:solidFill>
                  <a:schemeClr val="accent3"/>
                </a:solidFill>
              </a:rPr>
              <a:t> </a:t>
            </a:r>
            <a:r>
              <a:rPr lang="de-DE" sz="1200" err="1">
                <a:solidFill>
                  <a:schemeClr val="accent3"/>
                </a:solidFill>
              </a:rPr>
              <a:t>to</a:t>
            </a:r>
            <a:r>
              <a:rPr lang="de-DE" sz="1200">
                <a:solidFill>
                  <a:schemeClr val="accent3"/>
                </a:solidFill>
              </a:rPr>
              <a:t> </a:t>
            </a:r>
            <a:r>
              <a:rPr lang="de-DE" sz="1200" err="1">
                <a:solidFill>
                  <a:schemeClr val="accent3"/>
                </a:solidFill>
              </a:rPr>
              <a:t>iwCLL</a:t>
            </a:r>
            <a:r>
              <a:rPr lang="de-DE" sz="1200">
                <a:solidFill>
                  <a:schemeClr val="accent3"/>
                </a:solidFill>
              </a:rPr>
              <a:t> </a:t>
            </a:r>
            <a:r>
              <a:rPr lang="de-DE" sz="1200" err="1">
                <a:solidFill>
                  <a:schemeClr val="accent3"/>
                </a:solidFill>
              </a:rPr>
              <a:t>criteria</a:t>
            </a:r>
            <a:r>
              <a:rPr lang="de-DE" sz="1200">
                <a:solidFill>
                  <a:schemeClr val="accent3"/>
                </a:solidFill>
              </a:rPr>
              <a:t> </a:t>
            </a:r>
            <a:r>
              <a:rPr lang="de-DE" sz="1200" err="1">
                <a:solidFill>
                  <a:schemeClr val="accent3"/>
                </a:solidFill>
              </a:rPr>
              <a:t>or</a:t>
            </a:r>
            <a:r>
              <a:rPr lang="de-DE" sz="1200">
                <a:solidFill>
                  <a:schemeClr val="accent3"/>
                </a:solidFill>
              </a:rPr>
              <a:t> </a:t>
            </a:r>
          </a:p>
          <a:p>
            <a:pPr algn="ctr"/>
            <a:r>
              <a:rPr lang="de-DE" sz="1200">
                <a:solidFill>
                  <a:schemeClr val="accent3"/>
                </a:solidFill>
              </a:rPr>
              <a:t>MRD &gt;10</a:t>
            </a:r>
            <a:r>
              <a:rPr lang="de-DE" sz="1200" baseline="30000">
                <a:solidFill>
                  <a:schemeClr val="accent3"/>
                </a:solidFill>
              </a:rPr>
              <a:t>-3</a:t>
            </a:r>
            <a:r>
              <a:rPr lang="de-DE" sz="1200">
                <a:solidFill>
                  <a:schemeClr val="accent3"/>
                </a:solidFill>
              </a:rPr>
              <a:t> + MRD &gt; 10</a:t>
            </a:r>
            <a:r>
              <a:rPr lang="de-DE" sz="1200" baseline="30000">
                <a:solidFill>
                  <a:schemeClr val="accent3"/>
                </a:solidFill>
              </a:rPr>
              <a:t>-2</a:t>
            </a:r>
            <a:r>
              <a:rPr lang="de-DE" sz="1200">
                <a:solidFill>
                  <a:schemeClr val="accent3"/>
                </a:solidFill>
              </a:rPr>
              <a:t> ≥1 </a:t>
            </a:r>
            <a:r>
              <a:rPr lang="de-DE" sz="1200" err="1">
                <a:solidFill>
                  <a:schemeClr val="accent3"/>
                </a:solidFill>
              </a:rPr>
              <a:t>month</a:t>
            </a:r>
            <a:r>
              <a:rPr lang="de-DE" sz="1200">
                <a:solidFill>
                  <a:schemeClr val="accent3"/>
                </a:solidFill>
              </a:rPr>
              <a:t> </a:t>
            </a:r>
            <a:r>
              <a:rPr lang="de-DE" sz="1200" err="1">
                <a:solidFill>
                  <a:schemeClr val="accent3"/>
                </a:solidFill>
              </a:rPr>
              <a:t>later</a:t>
            </a:r>
            <a:endParaRPr lang="de-DE" sz="1200">
              <a:solidFill>
                <a:schemeClr val="accent3"/>
              </a:solidFill>
              <a:cs typeface="Arial"/>
            </a:endParaRPr>
          </a:p>
        </p:txBody>
      </p:sp>
      <p:sp>
        <p:nvSpPr>
          <p:cNvPr id="36" name="Rechteck 35">
            <a:extLst>
              <a:ext uri="{FF2B5EF4-FFF2-40B4-BE49-F238E27FC236}">
                <a16:creationId xmlns:a16="http://schemas.microsoft.com/office/drawing/2014/main" id="{1A6A0AB6-348F-45D9-BF1B-A90DC043B0C5}"/>
              </a:ext>
            </a:extLst>
          </p:cNvPr>
          <p:cNvSpPr/>
          <p:nvPr/>
        </p:nvSpPr>
        <p:spPr>
          <a:xfrm>
            <a:off x="7959467" y="1813613"/>
            <a:ext cx="3816000" cy="3235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Primary </a:t>
            </a:r>
            <a:r>
              <a:rPr lang="de-DE" sz="1400" err="1"/>
              <a:t>outcome</a:t>
            </a:r>
            <a:r>
              <a:rPr lang="de-DE" sz="1400"/>
              <a:t> (PFS </a:t>
            </a:r>
            <a:r>
              <a:rPr lang="de-DE" sz="1400" err="1"/>
              <a:t>Month</a:t>
            </a:r>
            <a:r>
              <a:rPr lang="de-DE" sz="1400"/>
              <a:t> 27)</a:t>
            </a:r>
          </a:p>
        </p:txBody>
      </p:sp>
      <p:cxnSp>
        <p:nvCxnSpPr>
          <p:cNvPr id="43" name="Gerade Verbindung mit Pfeil 42">
            <a:extLst>
              <a:ext uri="{FF2B5EF4-FFF2-40B4-BE49-F238E27FC236}">
                <a16:creationId xmlns:a16="http://schemas.microsoft.com/office/drawing/2014/main" id="{DFCA58B6-E326-486B-8CF7-B911108AB195}"/>
              </a:ext>
            </a:extLst>
          </p:cNvPr>
          <p:cNvCxnSpPr>
            <a:stCxn id="36" idx="2"/>
          </p:cNvCxnSpPr>
          <p:nvPr/>
        </p:nvCxnSpPr>
        <p:spPr>
          <a:xfrm flipH="1">
            <a:off x="9862338" y="2137156"/>
            <a:ext cx="5129" cy="1130845"/>
          </a:xfrm>
          <a:prstGeom prst="straightConnector1">
            <a:avLst/>
          </a:prstGeom>
          <a:ln w="1905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1" name="Verbinder: gewinkelt 50">
            <a:extLst>
              <a:ext uri="{FF2B5EF4-FFF2-40B4-BE49-F238E27FC236}">
                <a16:creationId xmlns:a16="http://schemas.microsoft.com/office/drawing/2014/main" id="{B65516F0-780C-4F7D-A7EA-595C4B64FF46}"/>
              </a:ext>
            </a:extLst>
          </p:cNvPr>
          <p:cNvCxnSpPr>
            <a:cxnSpLocks/>
            <a:stCxn id="26" idx="1"/>
            <a:endCxn id="22" idx="1"/>
          </p:cNvCxnSpPr>
          <p:nvPr/>
        </p:nvCxnSpPr>
        <p:spPr>
          <a:xfrm rot="10800000" flipV="1">
            <a:off x="6968772" y="2760581"/>
            <a:ext cx="1" cy="763591"/>
          </a:xfrm>
          <a:prstGeom prst="bentConnector3">
            <a:avLst>
              <a:gd name="adj1" fmla="val 22860100000"/>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feld 52">
            <a:extLst>
              <a:ext uri="{FF2B5EF4-FFF2-40B4-BE49-F238E27FC236}">
                <a16:creationId xmlns:a16="http://schemas.microsoft.com/office/drawing/2014/main" id="{C5E2870D-6BD5-46E3-B15B-F83136E7075E}"/>
              </a:ext>
            </a:extLst>
          </p:cNvPr>
          <p:cNvSpPr txBox="1"/>
          <p:nvPr/>
        </p:nvSpPr>
        <p:spPr>
          <a:xfrm>
            <a:off x="8285044" y="2244977"/>
            <a:ext cx="2393604" cy="276999"/>
          </a:xfrm>
          <a:prstGeom prst="rect">
            <a:avLst/>
          </a:prstGeom>
          <a:noFill/>
        </p:spPr>
        <p:txBody>
          <a:bodyPr wrap="none" rtlCol="0">
            <a:spAutoFit/>
          </a:bodyPr>
          <a:lstStyle/>
          <a:p>
            <a:pPr algn="ctr"/>
            <a:r>
              <a:rPr lang="de-DE" sz="1200"/>
              <a:t>Maintenance (also </a:t>
            </a:r>
            <a:r>
              <a:rPr lang="de-DE" sz="1200" err="1"/>
              <a:t>for</a:t>
            </a:r>
            <a:r>
              <a:rPr lang="de-DE" sz="1200"/>
              <a:t> MRD </a:t>
            </a:r>
            <a:r>
              <a:rPr lang="de-DE" sz="1200" err="1"/>
              <a:t>pos</a:t>
            </a:r>
            <a:r>
              <a:rPr lang="de-DE" sz="1200"/>
              <a:t>)</a:t>
            </a:r>
          </a:p>
        </p:txBody>
      </p:sp>
      <p:sp>
        <p:nvSpPr>
          <p:cNvPr id="54" name="Rechteck 53">
            <a:extLst>
              <a:ext uri="{FF2B5EF4-FFF2-40B4-BE49-F238E27FC236}">
                <a16:creationId xmlns:a16="http://schemas.microsoft.com/office/drawing/2014/main" id="{3F9FFB18-2C13-4CD5-A3C1-A393032315F4}"/>
              </a:ext>
            </a:extLst>
          </p:cNvPr>
          <p:cNvSpPr/>
          <p:nvPr/>
        </p:nvSpPr>
        <p:spPr>
          <a:xfrm>
            <a:off x="416533" y="5284229"/>
            <a:ext cx="11358934" cy="44265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tx1"/>
                </a:solidFill>
              </a:rPr>
              <a:t>Trial organization:</a:t>
            </a:r>
            <a:r>
              <a:rPr lang="en-US" sz="1400">
                <a:solidFill>
                  <a:schemeClr val="tx1"/>
                </a:solidFill>
              </a:rPr>
              <a:t> 43 sites in the Netherlands, Belgium, Sweden, Norway, Denmark and Finland</a:t>
            </a:r>
          </a:p>
        </p:txBody>
      </p:sp>
      <p:sp>
        <p:nvSpPr>
          <p:cNvPr id="13" name="Titel 12">
            <a:extLst>
              <a:ext uri="{FF2B5EF4-FFF2-40B4-BE49-F238E27FC236}">
                <a16:creationId xmlns:a16="http://schemas.microsoft.com/office/drawing/2014/main" id="{32BEF6E7-978A-294F-B964-3DF156AC85E4}"/>
              </a:ext>
            </a:extLst>
          </p:cNvPr>
          <p:cNvSpPr>
            <a:spLocks noGrp="1"/>
          </p:cNvSpPr>
          <p:nvPr>
            <p:ph type="title"/>
          </p:nvPr>
        </p:nvSpPr>
        <p:spPr/>
        <p:txBody>
          <a:bodyPr/>
          <a:lstStyle/>
          <a:p>
            <a:r>
              <a:rPr lang="de-DE"/>
              <a:t>VISION HO141 Study design</a:t>
            </a:r>
          </a:p>
        </p:txBody>
      </p:sp>
      <p:sp>
        <p:nvSpPr>
          <p:cNvPr id="55" name="Oval 54">
            <a:extLst>
              <a:ext uri="{FF2B5EF4-FFF2-40B4-BE49-F238E27FC236}">
                <a16:creationId xmlns:a16="http://schemas.microsoft.com/office/drawing/2014/main" id="{264DD1F4-5373-E142-B891-9F6898F687C7}"/>
              </a:ext>
            </a:extLst>
          </p:cNvPr>
          <p:cNvSpPr/>
          <p:nvPr/>
        </p:nvSpPr>
        <p:spPr>
          <a:xfrm>
            <a:off x="5925766" y="2827823"/>
            <a:ext cx="629110" cy="62911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mj-lt"/>
              </a:rPr>
              <a:t>R 1:2</a:t>
            </a:r>
          </a:p>
        </p:txBody>
      </p:sp>
    </p:spTree>
    <p:extLst>
      <p:ext uri="{BB962C8B-B14F-4D97-AF65-F5344CB8AC3E}">
        <p14:creationId xmlns:p14="http://schemas.microsoft.com/office/powerpoint/2010/main" val="34590710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16533" y="365125"/>
            <a:ext cx="11367479" cy="1325563"/>
          </a:xfrm>
        </p:spPr>
        <p:txBody>
          <a:bodyPr/>
          <a:lstStyle/>
          <a:p>
            <a:r>
              <a:rPr lang="en-GB"/>
              <a:t>VISION 141HO Trial consort diagram</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MRD, minimal residual disease; PFS, progression-free survival; uMRD, undetectable minimal residual disease.</a:t>
            </a:r>
          </a:p>
          <a:p>
            <a:r>
              <a:rPr lang="en-US" b="1">
                <a:latin typeface="Arial" panose="020B0604020202020204" pitchFamily="34" charset="0"/>
                <a:cs typeface="Arial" panose="020B0604020202020204" pitchFamily="34" charset="0"/>
              </a:rPr>
              <a:t>Niemann, C. Abstract 69 presented at ASH 2021.</a:t>
            </a:r>
            <a:endParaRPr lang="en-US">
              <a:latin typeface="Arial" panose="020B0604020202020204" pitchFamily="34" charset="0"/>
              <a:cs typeface="Arial" panose="020B0604020202020204" pitchFamily="34" charset="0"/>
            </a:endParaRPr>
          </a:p>
        </p:txBody>
      </p:sp>
      <p:sp>
        <p:nvSpPr>
          <p:cNvPr id="10" name="Freihandform 10">
            <a:extLst>
              <a:ext uri="{FF2B5EF4-FFF2-40B4-BE49-F238E27FC236}">
                <a16:creationId xmlns:a16="http://schemas.microsoft.com/office/drawing/2014/main" id="{EC8E9FB0-7643-4FB7-B893-E2823EAA941F}"/>
              </a:ext>
            </a:extLst>
          </p:cNvPr>
          <p:cNvSpPr/>
          <p:nvPr/>
        </p:nvSpPr>
        <p:spPr>
          <a:xfrm>
            <a:off x="416533" y="4823354"/>
            <a:ext cx="3240000" cy="468000"/>
          </a:xfrm>
          <a:prstGeom prst="rect">
            <a:avLst/>
          </a:prstGeom>
          <a:solidFill>
            <a:schemeClr val="accent4">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36000" rIns="92456" bIns="52832" numCol="1" spcCol="1270" anchor="ctr" anchorCtr="0">
            <a:noAutofit/>
          </a:bodyPr>
          <a:lstStyle/>
          <a:p>
            <a:pPr marL="0" lvl="0" indent="0" algn="ctr" defTabSz="577850">
              <a:spcBef>
                <a:spcPct val="0"/>
              </a:spcBef>
              <a:buNone/>
            </a:pPr>
            <a:r>
              <a:rPr lang="en-US" sz="1400" kern="1200">
                <a:solidFill>
                  <a:schemeClr val="bg1"/>
                </a:solidFill>
                <a:latin typeface="+mj-lt"/>
                <a:cs typeface="Arial" panose="020B0604020202020204" pitchFamily="34" charset="0"/>
              </a:rPr>
              <a:t>Non-randomized, ibrutinib maintenance (N=116)</a:t>
            </a:r>
          </a:p>
        </p:txBody>
      </p:sp>
      <p:sp>
        <p:nvSpPr>
          <p:cNvPr id="11" name="Freihandform 10">
            <a:extLst>
              <a:ext uri="{FF2B5EF4-FFF2-40B4-BE49-F238E27FC236}">
                <a16:creationId xmlns:a16="http://schemas.microsoft.com/office/drawing/2014/main" id="{C1F4BC09-8397-46BE-98FD-9F7609979937}"/>
              </a:ext>
            </a:extLst>
          </p:cNvPr>
          <p:cNvSpPr/>
          <p:nvPr/>
        </p:nvSpPr>
        <p:spPr>
          <a:xfrm>
            <a:off x="4429916" y="4823354"/>
            <a:ext cx="3240000" cy="468000"/>
          </a:xfrm>
          <a:prstGeom prst="rect">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36000" rIns="92456" bIns="52832" numCol="1" spcCol="1270" anchor="ctr" anchorCtr="0">
            <a:noAutofit/>
          </a:bodyPr>
          <a:lstStyle/>
          <a:p>
            <a:pPr marL="0" lvl="0" indent="0" algn="ctr" defTabSz="577850">
              <a:spcBef>
                <a:spcPct val="0"/>
              </a:spcBef>
              <a:buNone/>
            </a:pPr>
            <a:r>
              <a:rPr lang="en-US" sz="1400">
                <a:solidFill>
                  <a:schemeClr val="bg1"/>
                </a:solidFill>
                <a:latin typeface="+mj-lt"/>
                <a:cs typeface="Arial" panose="020B0604020202020204" pitchFamily="34" charset="0"/>
              </a:rPr>
              <a:t>Arm A, uMRD </a:t>
            </a:r>
            <a:r>
              <a:rPr lang="en-US" sz="1400" kern="1200">
                <a:solidFill>
                  <a:schemeClr val="bg1"/>
                </a:solidFill>
                <a:latin typeface="+mj-lt"/>
                <a:cs typeface="Arial" panose="020B0604020202020204" pitchFamily="34" charset="0"/>
              </a:rPr>
              <a:t>randomized, ibrutinib maintenance (N=24)</a:t>
            </a:r>
          </a:p>
        </p:txBody>
      </p:sp>
      <p:sp>
        <p:nvSpPr>
          <p:cNvPr id="12" name="Freihandform 10">
            <a:extLst>
              <a:ext uri="{FF2B5EF4-FFF2-40B4-BE49-F238E27FC236}">
                <a16:creationId xmlns:a16="http://schemas.microsoft.com/office/drawing/2014/main" id="{2283A1CC-372C-4CDF-9A7F-1E57FAB47ABE}"/>
              </a:ext>
            </a:extLst>
          </p:cNvPr>
          <p:cNvSpPr/>
          <p:nvPr/>
        </p:nvSpPr>
        <p:spPr>
          <a:xfrm>
            <a:off x="8544012" y="4793354"/>
            <a:ext cx="3240000" cy="468000"/>
          </a:xfrm>
          <a:prstGeom prst="rect">
            <a:avLst/>
          </a:prstGeom>
          <a:solidFill>
            <a:schemeClr val="tx2">
              <a:lumMod val="50000"/>
              <a:lumOff val="5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36000" rIns="92456" bIns="52832" numCol="1" spcCol="1270" anchor="ctr" anchorCtr="0">
            <a:noAutofit/>
          </a:bodyPr>
          <a:lstStyle/>
          <a:p>
            <a:pPr marL="0" lvl="0" indent="0" algn="ctr" defTabSz="577850">
              <a:spcBef>
                <a:spcPct val="0"/>
              </a:spcBef>
              <a:buNone/>
            </a:pPr>
            <a:r>
              <a:rPr lang="en-US" sz="1400" kern="1200">
                <a:solidFill>
                  <a:schemeClr val="bg1"/>
                </a:solidFill>
                <a:latin typeface="+mj-lt"/>
                <a:cs typeface="Arial" panose="020B0604020202020204" pitchFamily="34" charset="0"/>
              </a:rPr>
              <a:t>Arm B, uMRD randomized to </a:t>
            </a:r>
            <a:br>
              <a:rPr lang="en-US" sz="1400" kern="1200">
                <a:solidFill>
                  <a:schemeClr val="bg1"/>
                </a:solidFill>
                <a:latin typeface="+mj-lt"/>
                <a:cs typeface="Arial" panose="020B0604020202020204" pitchFamily="34" charset="0"/>
              </a:rPr>
            </a:br>
            <a:r>
              <a:rPr lang="en-US" sz="1400" kern="1200">
                <a:solidFill>
                  <a:schemeClr val="bg1"/>
                </a:solidFill>
                <a:latin typeface="+mj-lt"/>
                <a:cs typeface="Arial" panose="020B0604020202020204" pitchFamily="34" charset="0"/>
              </a:rPr>
              <a:t>observation (N=48)</a:t>
            </a:r>
          </a:p>
        </p:txBody>
      </p:sp>
      <p:sp>
        <p:nvSpPr>
          <p:cNvPr id="13" name="Freihandform 10">
            <a:extLst>
              <a:ext uri="{FF2B5EF4-FFF2-40B4-BE49-F238E27FC236}">
                <a16:creationId xmlns:a16="http://schemas.microsoft.com/office/drawing/2014/main" id="{33C30EFB-7E39-430E-B006-8A62618A5316}"/>
              </a:ext>
            </a:extLst>
          </p:cNvPr>
          <p:cNvSpPr/>
          <p:nvPr/>
        </p:nvSpPr>
        <p:spPr>
          <a:xfrm>
            <a:off x="416533" y="4139415"/>
            <a:ext cx="3240000" cy="468000"/>
          </a:xfrm>
          <a:prstGeom prst="rect">
            <a:avLst/>
          </a:prstGeom>
          <a:solidFill>
            <a:schemeClr val="tx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spcBef>
                <a:spcPct val="0"/>
              </a:spcBef>
              <a:buNone/>
            </a:pPr>
            <a:r>
              <a:rPr lang="en-US" sz="1400" kern="1200">
                <a:solidFill>
                  <a:schemeClr val="bg1"/>
                </a:solidFill>
                <a:latin typeface="+mj-lt"/>
                <a:cs typeface="Arial" panose="020B0604020202020204" pitchFamily="34" charset="0"/>
              </a:rPr>
              <a:t>Not uMRD</a:t>
            </a:r>
            <a:r>
              <a:rPr lang="en-US" sz="1400">
                <a:solidFill>
                  <a:schemeClr val="bg1"/>
                </a:solidFill>
                <a:latin typeface="+mj-lt"/>
                <a:cs typeface="Arial" panose="020B0604020202020204" pitchFamily="34" charset="0"/>
              </a:rPr>
              <a:t> </a:t>
            </a:r>
            <a:r>
              <a:rPr lang="en-US" sz="1400" kern="1200">
                <a:solidFill>
                  <a:schemeClr val="bg1"/>
                </a:solidFill>
                <a:latin typeface="+mj-lt"/>
                <a:cs typeface="Arial" panose="020B0604020202020204" pitchFamily="34" charset="0"/>
              </a:rPr>
              <a:t>(N=125)</a:t>
            </a:r>
          </a:p>
        </p:txBody>
      </p:sp>
      <p:sp>
        <p:nvSpPr>
          <p:cNvPr id="15" name="Freihandform 10">
            <a:extLst>
              <a:ext uri="{FF2B5EF4-FFF2-40B4-BE49-F238E27FC236}">
                <a16:creationId xmlns:a16="http://schemas.microsoft.com/office/drawing/2014/main" id="{4A54191D-7C28-45E1-B6D9-6C9B5A98EB15}"/>
              </a:ext>
            </a:extLst>
          </p:cNvPr>
          <p:cNvSpPr/>
          <p:nvPr/>
        </p:nvSpPr>
        <p:spPr>
          <a:xfrm>
            <a:off x="6486964" y="4139415"/>
            <a:ext cx="3240000" cy="468000"/>
          </a:xfrm>
          <a:prstGeom prst="rect">
            <a:avLst/>
          </a:prstGeom>
          <a:solidFill>
            <a:schemeClr val="tx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spcBef>
                <a:spcPct val="0"/>
              </a:spcBef>
              <a:buNone/>
            </a:pPr>
            <a:r>
              <a:rPr lang="en-US" sz="1400" kern="1200">
                <a:solidFill>
                  <a:schemeClr val="bg1"/>
                </a:solidFill>
                <a:latin typeface="+mj-lt"/>
                <a:cs typeface="Arial" panose="020B0604020202020204" pitchFamily="34" charset="0"/>
              </a:rPr>
              <a:t>uMRD</a:t>
            </a:r>
            <a:r>
              <a:rPr lang="en-US" sz="1400">
                <a:solidFill>
                  <a:schemeClr val="bg1"/>
                </a:solidFill>
                <a:latin typeface="+mj-lt"/>
                <a:cs typeface="Arial" panose="020B0604020202020204" pitchFamily="34" charset="0"/>
              </a:rPr>
              <a:t> </a:t>
            </a:r>
            <a:r>
              <a:rPr lang="en-US" sz="1400" kern="1200">
                <a:solidFill>
                  <a:schemeClr val="bg1"/>
                </a:solidFill>
                <a:latin typeface="+mj-lt"/>
                <a:cs typeface="Arial" panose="020B0604020202020204" pitchFamily="34" charset="0"/>
              </a:rPr>
              <a:t>(N=72)</a:t>
            </a:r>
          </a:p>
        </p:txBody>
      </p:sp>
      <p:sp>
        <p:nvSpPr>
          <p:cNvPr id="16" name="Freihandform 10">
            <a:extLst>
              <a:ext uri="{FF2B5EF4-FFF2-40B4-BE49-F238E27FC236}">
                <a16:creationId xmlns:a16="http://schemas.microsoft.com/office/drawing/2014/main" id="{89182307-64A1-4F87-AE4D-AE348FCB81BF}"/>
              </a:ext>
            </a:extLst>
          </p:cNvPr>
          <p:cNvSpPr/>
          <p:nvPr/>
        </p:nvSpPr>
        <p:spPr>
          <a:xfrm>
            <a:off x="4429916" y="5425596"/>
            <a:ext cx="7354096" cy="773270"/>
          </a:xfrm>
          <a:prstGeom prst="rect">
            <a:avLst/>
          </a:prstGeom>
          <a:solidFill>
            <a:schemeClr val="bg2">
              <a:lumMod val="20000"/>
              <a:lumOff val="8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72000" rIns="92456" bIns="72000" numCol="1" spcCol="1270" anchor="t" anchorCtr="0">
            <a:spAutoFit/>
          </a:bodyPr>
          <a:lstStyle/>
          <a:p>
            <a:pPr defTabSz="577850">
              <a:lnSpc>
                <a:spcPct val="90000"/>
              </a:lnSpc>
              <a:spcBef>
                <a:spcPct val="0"/>
              </a:spcBef>
              <a:spcAft>
                <a:spcPct val="35000"/>
              </a:spcAft>
            </a:pPr>
            <a:r>
              <a:rPr lang="en-US" sz="1200" b="1" kern="1200">
                <a:solidFill>
                  <a:schemeClr val="tx1">
                    <a:lumMod val="50000"/>
                  </a:schemeClr>
                </a:solidFill>
                <a:latin typeface="+mj-lt"/>
                <a:cs typeface="Arial"/>
              </a:rPr>
              <a:t>Primary endpoint: Arm B observation</a:t>
            </a:r>
            <a:r>
              <a:rPr lang="en-US" sz="1200" b="1">
                <a:solidFill>
                  <a:schemeClr val="tx1">
                    <a:lumMod val="50000"/>
                  </a:schemeClr>
                </a:solidFill>
                <a:latin typeface="+mj-lt"/>
                <a:cs typeface="Arial"/>
              </a:rPr>
              <a:t> </a:t>
            </a:r>
            <a:endParaRPr lang="en-US" sz="1200" b="1" kern="1200">
              <a:solidFill>
                <a:schemeClr val="tx1">
                  <a:lumMod val="50000"/>
                </a:schemeClr>
              </a:solidFill>
              <a:latin typeface="+mj-lt"/>
              <a:cs typeface="Arial" panose="020B0604020202020204" pitchFamily="34" charset="0"/>
            </a:endParaRPr>
          </a:p>
          <a:p>
            <a:pPr marL="171450" lvl="0" indent="-171450" defTabSz="577850">
              <a:lnSpc>
                <a:spcPct val="90000"/>
              </a:lnSpc>
              <a:spcBef>
                <a:spcPct val="0"/>
              </a:spcBef>
              <a:spcAft>
                <a:spcPct val="35000"/>
              </a:spcAft>
              <a:buClr>
                <a:schemeClr val="bg2"/>
              </a:buClr>
              <a:buFont typeface="Arial" panose="020B0604020202020204" pitchFamily="34" charset="0"/>
              <a:buChar char="•"/>
            </a:pPr>
            <a:r>
              <a:rPr lang="en-US" sz="1200" b="1" kern="1200">
                <a:solidFill>
                  <a:schemeClr val="tx1">
                    <a:lumMod val="50000"/>
                  </a:schemeClr>
                </a:solidFill>
                <a:latin typeface="+mj-lt"/>
                <a:cs typeface="Arial"/>
              </a:rPr>
              <a:t>PFS 12 months after stopping</a:t>
            </a:r>
          </a:p>
          <a:p>
            <a:pPr marL="628650" lvl="1" indent="-171450" defTabSz="577850">
              <a:lnSpc>
                <a:spcPct val="90000"/>
              </a:lnSpc>
              <a:spcBef>
                <a:spcPct val="0"/>
              </a:spcBef>
              <a:spcAft>
                <a:spcPct val="35000"/>
              </a:spcAft>
              <a:buClr>
                <a:schemeClr val="bg2"/>
              </a:buClr>
              <a:buFont typeface="Arial" panose="020B0604020202020204" pitchFamily="34" charset="0"/>
              <a:buChar char="•"/>
            </a:pPr>
            <a:r>
              <a:rPr lang="en-US" sz="1200">
                <a:solidFill>
                  <a:schemeClr val="tx1">
                    <a:lumMod val="50000"/>
                  </a:schemeClr>
                </a:solidFill>
                <a:latin typeface="+mj-lt"/>
                <a:cs typeface="Arial"/>
              </a:rPr>
              <a:t>MRD tests every 3 months, with re-initiation upon becoming MRD+ not considered progression</a:t>
            </a:r>
            <a:endParaRPr lang="en-US" sz="1200" kern="1200">
              <a:solidFill>
                <a:schemeClr val="tx1">
                  <a:lumMod val="50000"/>
                </a:schemeClr>
              </a:solidFill>
              <a:latin typeface="+mj-lt"/>
              <a:cs typeface="Arial"/>
            </a:endParaRPr>
          </a:p>
        </p:txBody>
      </p:sp>
      <p:sp>
        <p:nvSpPr>
          <p:cNvPr id="17" name="Freihandform 10">
            <a:extLst>
              <a:ext uri="{FF2B5EF4-FFF2-40B4-BE49-F238E27FC236}">
                <a16:creationId xmlns:a16="http://schemas.microsoft.com/office/drawing/2014/main" id="{9B072ABC-410F-46F2-98FA-46493F0D19D3}"/>
              </a:ext>
            </a:extLst>
          </p:cNvPr>
          <p:cNvSpPr/>
          <p:nvPr/>
        </p:nvSpPr>
        <p:spPr>
          <a:xfrm>
            <a:off x="3451748" y="3455476"/>
            <a:ext cx="3240000" cy="468000"/>
          </a:xfrm>
          <a:prstGeom prst="rect">
            <a:avLst/>
          </a:prstGeom>
          <a:solidFill>
            <a:schemeClr val="tx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spcBef>
                <a:spcPct val="0"/>
              </a:spcBef>
              <a:buNone/>
            </a:pPr>
            <a:r>
              <a:rPr lang="en-US" sz="1400" kern="1200">
                <a:solidFill>
                  <a:schemeClr val="bg1"/>
                </a:solidFill>
                <a:latin typeface="+mj-lt"/>
                <a:cs typeface="Arial" panose="020B0604020202020204" pitchFamily="34" charset="0"/>
              </a:rPr>
              <a:t>Bone marrow and blood MRD</a:t>
            </a:r>
          </a:p>
        </p:txBody>
      </p:sp>
      <p:sp>
        <p:nvSpPr>
          <p:cNvPr id="18" name="Freihandform 10">
            <a:extLst>
              <a:ext uri="{FF2B5EF4-FFF2-40B4-BE49-F238E27FC236}">
                <a16:creationId xmlns:a16="http://schemas.microsoft.com/office/drawing/2014/main" id="{7FA6BE89-A38E-488E-BCDD-C9F3FC68D747}"/>
              </a:ext>
            </a:extLst>
          </p:cNvPr>
          <p:cNvSpPr/>
          <p:nvPr/>
        </p:nvSpPr>
        <p:spPr>
          <a:xfrm>
            <a:off x="3451748" y="2907696"/>
            <a:ext cx="3240000" cy="468000"/>
          </a:xfrm>
          <a:prstGeom prst="rect">
            <a:avLst/>
          </a:prstGeom>
          <a:solidFill>
            <a:schemeClr val="tx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spcBef>
                <a:spcPct val="0"/>
              </a:spcBef>
              <a:buNone/>
            </a:pPr>
            <a:r>
              <a:rPr lang="en-US" sz="1400" kern="1200">
                <a:solidFill>
                  <a:schemeClr val="bg1"/>
                </a:solidFill>
                <a:latin typeface="+mj-lt"/>
                <a:cs typeface="Arial" panose="020B0604020202020204" pitchFamily="34" charset="0"/>
              </a:rPr>
              <a:t>Cycles 3-15: Venetoclax (including ramp-up) + ibrutinib</a:t>
            </a:r>
          </a:p>
        </p:txBody>
      </p:sp>
      <p:sp>
        <p:nvSpPr>
          <p:cNvPr id="19" name="Freihandform 10">
            <a:extLst>
              <a:ext uri="{FF2B5EF4-FFF2-40B4-BE49-F238E27FC236}">
                <a16:creationId xmlns:a16="http://schemas.microsoft.com/office/drawing/2014/main" id="{B3083C91-7D84-4FB2-AE9E-2C7DEA96A096}"/>
              </a:ext>
            </a:extLst>
          </p:cNvPr>
          <p:cNvSpPr/>
          <p:nvPr/>
        </p:nvSpPr>
        <p:spPr>
          <a:xfrm>
            <a:off x="3451748" y="2359915"/>
            <a:ext cx="3240000" cy="468000"/>
          </a:xfrm>
          <a:prstGeom prst="rect">
            <a:avLst/>
          </a:prstGeom>
          <a:solidFill>
            <a:schemeClr val="tx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spcBef>
                <a:spcPct val="0"/>
              </a:spcBef>
              <a:buNone/>
            </a:pPr>
            <a:r>
              <a:rPr lang="en-US" sz="1400" kern="1200">
                <a:solidFill>
                  <a:schemeClr val="bg1"/>
                </a:solidFill>
                <a:latin typeface="+mj-lt"/>
                <a:cs typeface="Arial" panose="020B0604020202020204" pitchFamily="34" charset="0"/>
              </a:rPr>
              <a:t>Cycles 1-2: Ibrutinib lead-in</a:t>
            </a:r>
          </a:p>
        </p:txBody>
      </p:sp>
      <p:sp>
        <p:nvSpPr>
          <p:cNvPr id="20" name="Freihandform 10">
            <a:extLst>
              <a:ext uri="{FF2B5EF4-FFF2-40B4-BE49-F238E27FC236}">
                <a16:creationId xmlns:a16="http://schemas.microsoft.com/office/drawing/2014/main" id="{E3AC8DEF-7634-42F8-81FE-95D6E49B965F}"/>
              </a:ext>
            </a:extLst>
          </p:cNvPr>
          <p:cNvSpPr/>
          <p:nvPr/>
        </p:nvSpPr>
        <p:spPr>
          <a:xfrm>
            <a:off x="2928474" y="2501582"/>
            <a:ext cx="455253" cy="184666"/>
          </a:xfrm>
          <a:prstGeom prst="rect">
            <a:avLst/>
          </a:prstGeom>
          <a:no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spAutoFit/>
          </a:bodyPr>
          <a:lstStyle/>
          <a:p>
            <a:pPr marL="0" lvl="0" indent="0" algn="ctr" defTabSz="577850">
              <a:spcBef>
                <a:spcPct val="0"/>
              </a:spcBef>
              <a:buNone/>
            </a:pPr>
            <a:r>
              <a:rPr lang="en-US" sz="1200" kern="1200">
                <a:solidFill>
                  <a:schemeClr val="tx1">
                    <a:lumMod val="50000"/>
                  </a:schemeClr>
                </a:solidFill>
                <a:latin typeface="+mj-lt"/>
                <a:cs typeface="Arial" panose="020B0604020202020204" pitchFamily="34" charset="0"/>
              </a:rPr>
              <a:t>N=224</a:t>
            </a:r>
          </a:p>
        </p:txBody>
      </p:sp>
      <p:sp>
        <p:nvSpPr>
          <p:cNvPr id="21" name="Freihandform 10">
            <a:extLst>
              <a:ext uri="{FF2B5EF4-FFF2-40B4-BE49-F238E27FC236}">
                <a16:creationId xmlns:a16="http://schemas.microsoft.com/office/drawing/2014/main" id="{6BD5D3A8-D005-45D0-AF93-A76CA6044D6E}"/>
              </a:ext>
            </a:extLst>
          </p:cNvPr>
          <p:cNvSpPr/>
          <p:nvPr/>
        </p:nvSpPr>
        <p:spPr>
          <a:xfrm>
            <a:off x="2928474" y="3049363"/>
            <a:ext cx="455253" cy="184666"/>
          </a:xfrm>
          <a:prstGeom prst="rect">
            <a:avLst/>
          </a:prstGeom>
          <a:no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spAutoFit/>
          </a:bodyPr>
          <a:lstStyle/>
          <a:p>
            <a:pPr marL="0" lvl="0" indent="0" algn="ctr" defTabSz="577850">
              <a:spcBef>
                <a:spcPct val="0"/>
              </a:spcBef>
              <a:buNone/>
            </a:pPr>
            <a:r>
              <a:rPr lang="en-US" sz="1200" kern="1200">
                <a:solidFill>
                  <a:schemeClr val="tx1">
                    <a:lumMod val="50000"/>
                  </a:schemeClr>
                </a:solidFill>
                <a:latin typeface="+mj-lt"/>
                <a:cs typeface="Arial" panose="020B0604020202020204" pitchFamily="34" charset="0"/>
              </a:rPr>
              <a:t>N=216</a:t>
            </a:r>
          </a:p>
        </p:txBody>
      </p:sp>
      <p:sp>
        <p:nvSpPr>
          <p:cNvPr id="23" name="Freihandform 10">
            <a:extLst>
              <a:ext uri="{FF2B5EF4-FFF2-40B4-BE49-F238E27FC236}">
                <a16:creationId xmlns:a16="http://schemas.microsoft.com/office/drawing/2014/main" id="{7FCCB7D3-29BA-4F28-B818-7C76249588D3}"/>
              </a:ext>
            </a:extLst>
          </p:cNvPr>
          <p:cNvSpPr/>
          <p:nvPr/>
        </p:nvSpPr>
        <p:spPr>
          <a:xfrm>
            <a:off x="8544012" y="1812134"/>
            <a:ext cx="3240000" cy="468000"/>
          </a:xfrm>
          <a:prstGeom prst="rect">
            <a:avLst/>
          </a:prstGeom>
          <a:solidFill>
            <a:schemeClr val="accent6">
              <a:lumMod val="60000"/>
              <a:lumOff val="4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spcBef>
                <a:spcPct val="0"/>
              </a:spcBef>
              <a:buNone/>
            </a:pPr>
            <a:r>
              <a:rPr lang="en-US" sz="1400" kern="1200">
                <a:solidFill>
                  <a:schemeClr val="bg1"/>
                </a:solidFill>
                <a:latin typeface="+mj-lt"/>
                <a:cs typeface="Arial" panose="020B0604020202020204" pitchFamily="34" charset="0"/>
              </a:rPr>
              <a:t>230 patients registered</a:t>
            </a:r>
          </a:p>
          <a:p>
            <a:pPr marL="0" lvl="0" indent="0" algn="ctr" defTabSz="577850">
              <a:spcBef>
                <a:spcPct val="0"/>
              </a:spcBef>
              <a:buNone/>
            </a:pPr>
            <a:r>
              <a:rPr lang="en-US" sz="1400">
                <a:solidFill>
                  <a:schemeClr val="bg1"/>
                </a:solidFill>
                <a:latin typeface="+mj-lt"/>
                <a:cs typeface="Arial" panose="020B0604020202020204" pitchFamily="34" charset="0"/>
              </a:rPr>
              <a:t>5 ineligible, 1 refused to start</a:t>
            </a:r>
          </a:p>
        </p:txBody>
      </p:sp>
      <p:sp>
        <p:nvSpPr>
          <p:cNvPr id="24" name="Freihandform 10">
            <a:extLst>
              <a:ext uri="{FF2B5EF4-FFF2-40B4-BE49-F238E27FC236}">
                <a16:creationId xmlns:a16="http://schemas.microsoft.com/office/drawing/2014/main" id="{2F944997-CC95-4722-A6A2-F1C9272F49C8}"/>
              </a:ext>
            </a:extLst>
          </p:cNvPr>
          <p:cNvSpPr/>
          <p:nvPr/>
        </p:nvSpPr>
        <p:spPr>
          <a:xfrm>
            <a:off x="8544012" y="2359915"/>
            <a:ext cx="3240000" cy="468000"/>
          </a:xfrm>
          <a:prstGeom prst="rect">
            <a:avLst/>
          </a:prstGeom>
          <a:solidFill>
            <a:schemeClr val="accent6">
              <a:lumMod val="60000"/>
              <a:lumOff val="4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spcBef>
                <a:spcPct val="0"/>
              </a:spcBef>
              <a:buNone/>
            </a:pPr>
            <a:r>
              <a:rPr lang="en-US" sz="1400" kern="1200">
                <a:solidFill>
                  <a:schemeClr val="bg1"/>
                </a:solidFill>
                <a:latin typeface="+mj-lt"/>
                <a:cs typeface="Arial" panose="020B0604020202020204" pitchFamily="34" charset="0"/>
              </a:rPr>
              <a:t>3 off study, 5 fatalities</a:t>
            </a:r>
          </a:p>
        </p:txBody>
      </p:sp>
      <p:sp>
        <p:nvSpPr>
          <p:cNvPr id="25" name="Freihandform 10">
            <a:extLst>
              <a:ext uri="{FF2B5EF4-FFF2-40B4-BE49-F238E27FC236}">
                <a16:creationId xmlns:a16="http://schemas.microsoft.com/office/drawing/2014/main" id="{EF4944B0-C29B-4D96-86CF-F0E0440BBC56}"/>
              </a:ext>
            </a:extLst>
          </p:cNvPr>
          <p:cNvSpPr/>
          <p:nvPr/>
        </p:nvSpPr>
        <p:spPr>
          <a:xfrm>
            <a:off x="8544012" y="2907696"/>
            <a:ext cx="3240000" cy="468000"/>
          </a:xfrm>
          <a:prstGeom prst="rect">
            <a:avLst/>
          </a:prstGeom>
          <a:solidFill>
            <a:schemeClr val="accent6">
              <a:lumMod val="60000"/>
              <a:lumOff val="4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spcBef>
                <a:spcPct val="0"/>
              </a:spcBef>
              <a:buNone/>
            </a:pPr>
            <a:r>
              <a:rPr lang="en-US" sz="1400" kern="1200">
                <a:solidFill>
                  <a:schemeClr val="bg1"/>
                </a:solidFill>
                <a:latin typeface="+mj-lt"/>
                <a:cs typeface="Arial" panose="020B0604020202020204" pitchFamily="34" charset="0"/>
              </a:rPr>
              <a:t>13 off study, 6 fatalities</a:t>
            </a:r>
          </a:p>
        </p:txBody>
      </p:sp>
      <p:sp>
        <p:nvSpPr>
          <p:cNvPr id="26" name="Freihandform 10">
            <a:extLst>
              <a:ext uri="{FF2B5EF4-FFF2-40B4-BE49-F238E27FC236}">
                <a16:creationId xmlns:a16="http://schemas.microsoft.com/office/drawing/2014/main" id="{392054E8-0CDF-4EE5-A776-1D307704FF4C}"/>
              </a:ext>
            </a:extLst>
          </p:cNvPr>
          <p:cNvSpPr/>
          <p:nvPr/>
        </p:nvSpPr>
        <p:spPr>
          <a:xfrm>
            <a:off x="416533" y="4613229"/>
            <a:ext cx="721055" cy="204311"/>
          </a:xfrm>
          <a:prstGeom prst="roundRect">
            <a:avLst/>
          </a:prstGeom>
          <a:no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spAutoFit/>
          </a:bodyPr>
          <a:lstStyle/>
          <a:p>
            <a:pPr algn="ctr" defTabSz="577850">
              <a:spcBef>
                <a:spcPct val="0"/>
              </a:spcBef>
            </a:pPr>
            <a:r>
              <a:rPr lang="en-US" sz="1200">
                <a:solidFill>
                  <a:schemeClr val="tx1">
                    <a:lumMod val="50000"/>
                  </a:schemeClr>
                </a:solidFill>
                <a:latin typeface="+mj-lt"/>
                <a:cs typeface="Arial" panose="020B0604020202020204" pitchFamily="34" charset="0"/>
              </a:rPr>
              <a:t>9 off study</a:t>
            </a:r>
          </a:p>
        </p:txBody>
      </p:sp>
      <p:sp>
        <p:nvSpPr>
          <p:cNvPr id="27" name="Freihandform 10">
            <a:extLst>
              <a:ext uri="{FF2B5EF4-FFF2-40B4-BE49-F238E27FC236}">
                <a16:creationId xmlns:a16="http://schemas.microsoft.com/office/drawing/2014/main" id="{E5A0985C-4A60-4011-93BF-C4C73A709AE4}"/>
              </a:ext>
            </a:extLst>
          </p:cNvPr>
          <p:cNvSpPr/>
          <p:nvPr/>
        </p:nvSpPr>
        <p:spPr>
          <a:xfrm>
            <a:off x="7497823" y="4623051"/>
            <a:ext cx="1218282" cy="184666"/>
          </a:xfrm>
          <a:prstGeom prst="rect">
            <a:avLst/>
          </a:prstGeom>
          <a:no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spAutoFit/>
          </a:bodyPr>
          <a:lstStyle/>
          <a:p>
            <a:pPr algn="ctr" defTabSz="577850">
              <a:spcBef>
                <a:spcPct val="0"/>
              </a:spcBef>
            </a:pPr>
            <a:r>
              <a:rPr lang="en-US" sz="1200">
                <a:solidFill>
                  <a:schemeClr val="tx1">
                    <a:lumMod val="50000"/>
                  </a:schemeClr>
                </a:solidFill>
                <a:latin typeface="+mj-lt"/>
                <a:cs typeface="Arial" panose="020B0604020202020204" pitchFamily="34" charset="0"/>
              </a:rPr>
              <a:t>1:2 randomization</a:t>
            </a:r>
          </a:p>
        </p:txBody>
      </p:sp>
      <p:sp>
        <p:nvSpPr>
          <p:cNvPr id="28" name="Freihandform 10">
            <a:extLst>
              <a:ext uri="{FF2B5EF4-FFF2-40B4-BE49-F238E27FC236}">
                <a16:creationId xmlns:a16="http://schemas.microsoft.com/office/drawing/2014/main" id="{1032C00C-B520-8C43-A22B-E9310BA6CC3B}"/>
              </a:ext>
            </a:extLst>
          </p:cNvPr>
          <p:cNvSpPr/>
          <p:nvPr/>
        </p:nvSpPr>
        <p:spPr>
          <a:xfrm>
            <a:off x="8544012" y="3455476"/>
            <a:ext cx="3240000" cy="288000"/>
          </a:xfrm>
          <a:prstGeom prst="rect">
            <a:avLst/>
          </a:prstGeom>
          <a:solidFill>
            <a:schemeClr val="accent6"/>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spcBef>
                <a:spcPct val="0"/>
              </a:spcBef>
              <a:buNone/>
            </a:pPr>
            <a:r>
              <a:rPr lang="en-US" sz="1400" kern="1200">
                <a:solidFill>
                  <a:schemeClr val="bg1"/>
                </a:solidFill>
                <a:latin typeface="+mj-lt"/>
                <a:cs typeface="Arial" panose="020B0604020202020204" pitchFamily="34" charset="0"/>
              </a:rPr>
              <a:t>MRD by flow cytometry, 10</a:t>
            </a:r>
            <a:r>
              <a:rPr lang="en-US" sz="1400" kern="1200" baseline="30000">
                <a:solidFill>
                  <a:schemeClr val="bg1"/>
                </a:solidFill>
                <a:latin typeface="+mj-lt"/>
                <a:cs typeface="Arial" panose="020B0604020202020204" pitchFamily="34" charset="0"/>
              </a:rPr>
              <a:t>-4</a:t>
            </a:r>
            <a:r>
              <a:rPr lang="en-US" sz="1400" kern="1200">
                <a:solidFill>
                  <a:schemeClr val="bg1"/>
                </a:solidFill>
                <a:latin typeface="+mj-lt"/>
                <a:cs typeface="Arial" panose="020B0604020202020204" pitchFamily="34" charset="0"/>
              </a:rPr>
              <a:t> level</a:t>
            </a:r>
          </a:p>
        </p:txBody>
      </p:sp>
      <p:grpSp>
        <p:nvGrpSpPr>
          <p:cNvPr id="14" name="Gruppieren 13">
            <a:extLst>
              <a:ext uri="{FF2B5EF4-FFF2-40B4-BE49-F238E27FC236}">
                <a16:creationId xmlns:a16="http://schemas.microsoft.com/office/drawing/2014/main" id="{E2CDBAF9-15CF-5646-9F38-712D8C93F3BA}"/>
              </a:ext>
            </a:extLst>
          </p:cNvPr>
          <p:cNvGrpSpPr/>
          <p:nvPr/>
        </p:nvGrpSpPr>
        <p:grpSpPr>
          <a:xfrm>
            <a:off x="3558689" y="3843415"/>
            <a:ext cx="3026118" cy="297179"/>
            <a:chOff x="3590936" y="3824267"/>
            <a:chExt cx="3026118" cy="297179"/>
          </a:xfrm>
        </p:grpSpPr>
        <p:cxnSp>
          <p:nvCxnSpPr>
            <p:cNvPr id="29" name="Gerade Verbindung mit Pfeil 28">
              <a:extLst>
                <a:ext uri="{FF2B5EF4-FFF2-40B4-BE49-F238E27FC236}">
                  <a16:creationId xmlns:a16="http://schemas.microsoft.com/office/drawing/2014/main" id="{555B16FF-94D3-9C41-95F0-73972D1EAE36}"/>
                </a:ext>
              </a:extLst>
            </p:cNvPr>
            <p:cNvCxnSpPr>
              <a:cxnSpLocks/>
            </p:cNvCxnSpPr>
            <p:nvPr/>
          </p:nvCxnSpPr>
          <p:spPr>
            <a:xfrm>
              <a:off x="3590936" y="3824267"/>
              <a:ext cx="0" cy="2971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315980BA-A903-7441-9A33-F486FC09F1EF}"/>
                </a:ext>
              </a:extLst>
            </p:cNvPr>
            <p:cNvCxnSpPr>
              <a:cxnSpLocks/>
            </p:cNvCxnSpPr>
            <p:nvPr/>
          </p:nvCxnSpPr>
          <p:spPr>
            <a:xfrm>
              <a:off x="6617054" y="3824267"/>
              <a:ext cx="0" cy="2971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Gerade Verbindung mit Pfeil 30">
            <a:extLst>
              <a:ext uri="{FF2B5EF4-FFF2-40B4-BE49-F238E27FC236}">
                <a16:creationId xmlns:a16="http://schemas.microsoft.com/office/drawing/2014/main" id="{0BB56107-450F-5147-83F1-7D359542EFBA}"/>
              </a:ext>
            </a:extLst>
          </p:cNvPr>
          <p:cNvCxnSpPr>
            <a:cxnSpLocks/>
          </p:cNvCxnSpPr>
          <p:nvPr/>
        </p:nvCxnSpPr>
        <p:spPr>
          <a:xfrm>
            <a:off x="2036533" y="4520110"/>
            <a:ext cx="0" cy="2971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uppieren 31">
            <a:extLst>
              <a:ext uri="{FF2B5EF4-FFF2-40B4-BE49-F238E27FC236}">
                <a16:creationId xmlns:a16="http://schemas.microsoft.com/office/drawing/2014/main" id="{9B1CD300-8EFD-304D-841D-E4AD8307D508}"/>
              </a:ext>
            </a:extLst>
          </p:cNvPr>
          <p:cNvGrpSpPr/>
          <p:nvPr/>
        </p:nvGrpSpPr>
        <p:grpSpPr>
          <a:xfrm>
            <a:off x="6593905" y="4537567"/>
            <a:ext cx="3026118" cy="297179"/>
            <a:chOff x="3590936" y="3824267"/>
            <a:chExt cx="3026118" cy="297179"/>
          </a:xfrm>
        </p:grpSpPr>
        <p:cxnSp>
          <p:nvCxnSpPr>
            <p:cNvPr id="33" name="Gerade Verbindung mit Pfeil 32">
              <a:extLst>
                <a:ext uri="{FF2B5EF4-FFF2-40B4-BE49-F238E27FC236}">
                  <a16:creationId xmlns:a16="http://schemas.microsoft.com/office/drawing/2014/main" id="{B8424A9D-1498-9E42-AA1C-3434DDBA3AAE}"/>
                </a:ext>
              </a:extLst>
            </p:cNvPr>
            <p:cNvCxnSpPr>
              <a:cxnSpLocks/>
            </p:cNvCxnSpPr>
            <p:nvPr/>
          </p:nvCxnSpPr>
          <p:spPr>
            <a:xfrm>
              <a:off x="3590936" y="3824267"/>
              <a:ext cx="0" cy="2971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8320B643-05FA-5049-BCE1-88972CD99E34}"/>
                </a:ext>
              </a:extLst>
            </p:cNvPr>
            <p:cNvCxnSpPr>
              <a:cxnSpLocks/>
            </p:cNvCxnSpPr>
            <p:nvPr/>
          </p:nvCxnSpPr>
          <p:spPr>
            <a:xfrm>
              <a:off x="6617054" y="3824267"/>
              <a:ext cx="0" cy="2971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60383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MRD and response</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Ibr, ibrutinib; MRD, minimal residual disease; uMRD, undetectable minimal residual disease; Ven, venetoclax.</a:t>
            </a:r>
          </a:p>
          <a:p>
            <a:r>
              <a:rPr lang="en-US" b="1">
                <a:latin typeface="Arial" panose="020B0604020202020204" pitchFamily="34" charset="0"/>
                <a:cs typeface="Arial" panose="020B0604020202020204" pitchFamily="34" charset="0"/>
              </a:rPr>
              <a:t>Niemann, C. Abstract 69 presented at ASH 2021.</a:t>
            </a:r>
            <a:endParaRPr lang="en-US">
              <a:latin typeface="Arial" panose="020B0604020202020204" pitchFamily="34" charset="0"/>
              <a:cs typeface="Arial" panose="020B0604020202020204" pitchFamily="34" charset="0"/>
            </a:endParaRPr>
          </a:p>
        </p:txBody>
      </p:sp>
      <p:graphicFrame>
        <p:nvGraphicFramePr>
          <p:cNvPr id="16" name="Chart 15">
            <a:extLst>
              <a:ext uri="{FF2B5EF4-FFF2-40B4-BE49-F238E27FC236}">
                <a16:creationId xmlns:a16="http://schemas.microsoft.com/office/drawing/2014/main" id="{058E54A3-712D-4562-908E-F7EB2F2AE36C}"/>
              </a:ext>
            </a:extLst>
          </p:cNvPr>
          <p:cNvGraphicFramePr/>
          <p:nvPr>
            <p:extLst>
              <p:ext uri="{D42A27DB-BD31-4B8C-83A1-F6EECF244321}">
                <p14:modId xmlns:p14="http://schemas.microsoft.com/office/powerpoint/2010/main" val="404748393"/>
              </p:ext>
            </p:extLst>
          </p:nvPr>
        </p:nvGraphicFramePr>
        <p:xfrm>
          <a:off x="147369" y="1779778"/>
          <a:ext cx="11954007" cy="4031652"/>
        </p:xfrm>
        <a:graphic>
          <a:graphicData uri="http://schemas.openxmlformats.org/drawingml/2006/chart">
            <c:chart xmlns:c="http://schemas.openxmlformats.org/drawingml/2006/chart" xmlns:r="http://schemas.openxmlformats.org/officeDocument/2006/relationships" r:id="rId2"/>
          </a:graphicData>
        </a:graphic>
      </p:graphicFrame>
      <p:sp>
        <p:nvSpPr>
          <p:cNvPr id="2" name="Rechteck 1">
            <a:extLst>
              <a:ext uri="{FF2B5EF4-FFF2-40B4-BE49-F238E27FC236}">
                <a16:creationId xmlns:a16="http://schemas.microsoft.com/office/drawing/2014/main" id="{2D24FE5C-EE04-4800-AF78-5F42A34CAC33}"/>
              </a:ext>
            </a:extLst>
          </p:cNvPr>
          <p:cNvSpPr/>
          <p:nvPr/>
        </p:nvSpPr>
        <p:spPr>
          <a:xfrm>
            <a:off x="407988" y="5952472"/>
            <a:ext cx="387445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285750" indent="-285750">
              <a:buClr>
                <a:schemeClr val="bg2"/>
              </a:buClr>
              <a:buFont typeface="Arial" panose="020B0604020202020204" pitchFamily="34" charset="0"/>
              <a:buChar char="•"/>
            </a:pPr>
            <a:r>
              <a:rPr lang="en-US" sz="1600">
                <a:solidFill>
                  <a:schemeClr val="tx1"/>
                </a:solidFill>
              </a:rPr>
              <a:t>High rate of complete remissions (64%)</a:t>
            </a:r>
            <a:endParaRPr lang="en-US" sz="1600" b="1">
              <a:solidFill>
                <a:schemeClr val="tx1"/>
              </a:solidFill>
            </a:endParaRPr>
          </a:p>
        </p:txBody>
      </p:sp>
      <p:sp>
        <p:nvSpPr>
          <p:cNvPr id="11" name="Textfeld 10">
            <a:extLst>
              <a:ext uri="{FF2B5EF4-FFF2-40B4-BE49-F238E27FC236}">
                <a16:creationId xmlns:a16="http://schemas.microsoft.com/office/drawing/2014/main" id="{22E94283-5EE9-4091-AB5E-1ADD8B317D0E}"/>
              </a:ext>
            </a:extLst>
          </p:cNvPr>
          <p:cNvSpPr txBox="1"/>
          <p:nvPr/>
        </p:nvSpPr>
        <p:spPr>
          <a:xfrm>
            <a:off x="9299499" y="2198001"/>
            <a:ext cx="1069524" cy="276999"/>
          </a:xfrm>
          <a:prstGeom prst="rect">
            <a:avLst/>
          </a:prstGeom>
          <a:noFill/>
        </p:spPr>
        <p:txBody>
          <a:bodyPr wrap="none" rtlCol="0">
            <a:spAutoFit/>
          </a:bodyPr>
          <a:lstStyle/>
          <a:p>
            <a:r>
              <a:rPr lang="de-DE" sz="1200"/>
              <a:t>Not </a:t>
            </a:r>
            <a:r>
              <a:rPr lang="de-DE" sz="1200" err="1"/>
              <a:t>available</a:t>
            </a:r>
            <a:endParaRPr lang="de-DE" sz="1200"/>
          </a:p>
        </p:txBody>
      </p:sp>
      <p:sp>
        <p:nvSpPr>
          <p:cNvPr id="12" name="Textfeld 11">
            <a:extLst>
              <a:ext uri="{FF2B5EF4-FFF2-40B4-BE49-F238E27FC236}">
                <a16:creationId xmlns:a16="http://schemas.microsoft.com/office/drawing/2014/main" id="{DEA01D88-061F-4830-9957-418C8BA40138}"/>
              </a:ext>
            </a:extLst>
          </p:cNvPr>
          <p:cNvSpPr txBox="1"/>
          <p:nvPr/>
        </p:nvSpPr>
        <p:spPr>
          <a:xfrm>
            <a:off x="9299499" y="3124187"/>
            <a:ext cx="2185214" cy="276999"/>
          </a:xfrm>
          <a:prstGeom prst="rect">
            <a:avLst/>
          </a:prstGeom>
          <a:noFill/>
        </p:spPr>
        <p:txBody>
          <a:bodyPr wrap="none" lIns="91440" tIns="45720" rIns="91440" bIns="45720" rtlCol="0" anchor="t">
            <a:spAutoFit/>
          </a:bodyPr>
          <a:lstStyle/>
          <a:p>
            <a:r>
              <a:rPr lang="de-DE" sz="1200"/>
              <a:t>Low MRD+ (≥10</a:t>
            </a:r>
            <a:r>
              <a:rPr lang="de-DE" sz="1200" baseline="30000"/>
              <a:t>-4</a:t>
            </a:r>
            <a:r>
              <a:rPr lang="de-DE" sz="1200"/>
              <a:t> and ≤10</a:t>
            </a:r>
            <a:r>
              <a:rPr lang="de-DE" sz="1200" baseline="30000"/>
              <a:t>-2</a:t>
            </a:r>
            <a:r>
              <a:rPr lang="de-DE" sz="1200"/>
              <a:t>)</a:t>
            </a:r>
          </a:p>
        </p:txBody>
      </p:sp>
      <p:sp>
        <p:nvSpPr>
          <p:cNvPr id="13" name="Textfeld 12">
            <a:extLst>
              <a:ext uri="{FF2B5EF4-FFF2-40B4-BE49-F238E27FC236}">
                <a16:creationId xmlns:a16="http://schemas.microsoft.com/office/drawing/2014/main" id="{91A3D691-2CF6-4B88-842B-F2FFD25E2878}"/>
              </a:ext>
            </a:extLst>
          </p:cNvPr>
          <p:cNvSpPr txBox="1"/>
          <p:nvPr/>
        </p:nvSpPr>
        <p:spPr>
          <a:xfrm>
            <a:off x="9299499" y="3587280"/>
            <a:ext cx="1186543" cy="276999"/>
          </a:xfrm>
          <a:prstGeom prst="rect">
            <a:avLst/>
          </a:prstGeom>
          <a:noFill/>
        </p:spPr>
        <p:txBody>
          <a:bodyPr wrap="none" lIns="91440" tIns="45720" rIns="91440" bIns="45720" rtlCol="0" anchor="t">
            <a:spAutoFit/>
          </a:bodyPr>
          <a:lstStyle/>
          <a:p>
            <a:r>
              <a:rPr lang="de-DE" sz="1200"/>
              <a:t>UMRD (&lt;</a:t>
            </a:r>
            <a:r>
              <a:rPr lang="de-DE" sz="1200">
                <a:ea typeface="+mn-lt"/>
                <a:cs typeface="+mn-lt"/>
              </a:rPr>
              <a:t>10</a:t>
            </a:r>
            <a:r>
              <a:rPr lang="de-DE" sz="1200" baseline="30000">
                <a:ea typeface="+mn-lt"/>
                <a:cs typeface="+mn-lt"/>
              </a:rPr>
              <a:t>-4</a:t>
            </a:r>
            <a:r>
              <a:rPr lang="de-DE" sz="1200">
                <a:ea typeface="+mn-lt"/>
                <a:cs typeface="+mn-lt"/>
              </a:rPr>
              <a:t>)</a:t>
            </a:r>
            <a:endParaRPr lang="de-DE" sz="1200">
              <a:cs typeface="Arial"/>
            </a:endParaRPr>
          </a:p>
        </p:txBody>
      </p:sp>
      <p:sp>
        <p:nvSpPr>
          <p:cNvPr id="14" name="Rechteck 13">
            <a:extLst>
              <a:ext uri="{FF2B5EF4-FFF2-40B4-BE49-F238E27FC236}">
                <a16:creationId xmlns:a16="http://schemas.microsoft.com/office/drawing/2014/main" id="{117C9A08-7DF5-4204-A471-9CB9280727FA}"/>
              </a:ext>
            </a:extLst>
          </p:cNvPr>
          <p:cNvSpPr/>
          <p:nvPr/>
        </p:nvSpPr>
        <p:spPr>
          <a:xfrm>
            <a:off x="9207462" y="2279562"/>
            <a:ext cx="83344" cy="85787"/>
          </a:xfrm>
          <a:prstGeom prst="rect">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5" name="Rechteck 14">
            <a:extLst>
              <a:ext uri="{FF2B5EF4-FFF2-40B4-BE49-F238E27FC236}">
                <a16:creationId xmlns:a16="http://schemas.microsoft.com/office/drawing/2014/main" id="{FA1DFF88-D8C9-4082-B1CA-328E4735BBDC}"/>
              </a:ext>
            </a:extLst>
          </p:cNvPr>
          <p:cNvSpPr/>
          <p:nvPr/>
        </p:nvSpPr>
        <p:spPr>
          <a:xfrm>
            <a:off x="9207462" y="2760720"/>
            <a:ext cx="83344" cy="85787"/>
          </a:xfrm>
          <a:prstGeom prst="rect">
            <a:avLst/>
          </a:prstGeom>
          <a:solidFill>
            <a:srgbClr val="F47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7" name="Rechteck 16">
            <a:extLst>
              <a:ext uri="{FF2B5EF4-FFF2-40B4-BE49-F238E27FC236}">
                <a16:creationId xmlns:a16="http://schemas.microsoft.com/office/drawing/2014/main" id="{A93186A2-22B5-4CB1-B21A-D13C818C27A9}"/>
              </a:ext>
            </a:extLst>
          </p:cNvPr>
          <p:cNvSpPr/>
          <p:nvPr/>
        </p:nvSpPr>
        <p:spPr>
          <a:xfrm>
            <a:off x="9207462" y="3216478"/>
            <a:ext cx="83344" cy="85787"/>
          </a:xfrm>
          <a:prstGeom prst="rect">
            <a:avLst/>
          </a:prstGeom>
          <a:solidFill>
            <a:srgbClr val="E30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8" name="Rechteck 17">
            <a:extLst>
              <a:ext uri="{FF2B5EF4-FFF2-40B4-BE49-F238E27FC236}">
                <a16:creationId xmlns:a16="http://schemas.microsoft.com/office/drawing/2014/main" id="{FE4A6732-1A9D-4685-AFF8-33512F680623}"/>
              </a:ext>
            </a:extLst>
          </p:cNvPr>
          <p:cNvSpPr/>
          <p:nvPr/>
        </p:nvSpPr>
        <p:spPr>
          <a:xfrm>
            <a:off x="9207462" y="3684936"/>
            <a:ext cx="83344" cy="85787"/>
          </a:xfrm>
          <a:prstGeom prst="rect">
            <a:avLst/>
          </a:prstGeom>
          <a:solidFill>
            <a:srgbClr val="FD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9" name="Textfeld 18">
            <a:extLst>
              <a:ext uri="{FF2B5EF4-FFF2-40B4-BE49-F238E27FC236}">
                <a16:creationId xmlns:a16="http://schemas.microsoft.com/office/drawing/2014/main" id="{8F325780-5443-4855-A8AA-7EC52B4DF5D1}"/>
              </a:ext>
            </a:extLst>
          </p:cNvPr>
          <p:cNvSpPr txBox="1"/>
          <p:nvPr/>
        </p:nvSpPr>
        <p:spPr>
          <a:xfrm>
            <a:off x="9299499" y="2661094"/>
            <a:ext cx="1473480" cy="276999"/>
          </a:xfrm>
          <a:prstGeom prst="rect">
            <a:avLst/>
          </a:prstGeom>
          <a:noFill/>
        </p:spPr>
        <p:txBody>
          <a:bodyPr wrap="none" lIns="91440" tIns="45720" rIns="91440" bIns="45720" rtlCol="0" anchor="t">
            <a:spAutoFit/>
          </a:bodyPr>
          <a:lstStyle/>
          <a:p>
            <a:r>
              <a:rPr lang="de-DE" sz="1200"/>
              <a:t>High MRD+ (≥10</a:t>
            </a:r>
            <a:r>
              <a:rPr lang="de-DE" sz="1200" baseline="30000"/>
              <a:t>-2</a:t>
            </a:r>
            <a:r>
              <a:rPr lang="de-DE" sz="1200"/>
              <a:t>)</a:t>
            </a:r>
          </a:p>
        </p:txBody>
      </p:sp>
      <p:sp>
        <p:nvSpPr>
          <p:cNvPr id="20" name="Textfeld 19">
            <a:extLst>
              <a:ext uri="{FF2B5EF4-FFF2-40B4-BE49-F238E27FC236}">
                <a16:creationId xmlns:a16="http://schemas.microsoft.com/office/drawing/2014/main" id="{9FC2C9DB-0B17-45E6-B4F6-210787312014}"/>
              </a:ext>
            </a:extLst>
          </p:cNvPr>
          <p:cNvSpPr txBox="1"/>
          <p:nvPr/>
        </p:nvSpPr>
        <p:spPr>
          <a:xfrm>
            <a:off x="9299499" y="4050373"/>
            <a:ext cx="1317990" cy="276999"/>
          </a:xfrm>
          <a:prstGeom prst="rect">
            <a:avLst/>
          </a:prstGeom>
          <a:noFill/>
        </p:spPr>
        <p:txBody>
          <a:bodyPr wrap="none" rtlCol="0">
            <a:spAutoFit/>
          </a:bodyPr>
          <a:lstStyle/>
          <a:p>
            <a:r>
              <a:rPr lang="de-DE" sz="1200"/>
              <a:t>Partial </a:t>
            </a:r>
            <a:r>
              <a:rPr lang="de-DE" sz="1200" err="1"/>
              <a:t>remission</a:t>
            </a:r>
            <a:endParaRPr lang="de-DE" sz="1200"/>
          </a:p>
        </p:txBody>
      </p:sp>
      <p:sp>
        <p:nvSpPr>
          <p:cNvPr id="21" name="Textfeld 20">
            <a:extLst>
              <a:ext uri="{FF2B5EF4-FFF2-40B4-BE49-F238E27FC236}">
                <a16:creationId xmlns:a16="http://schemas.microsoft.com/office/drawing/2014/main" id="{258526A6-CFD6-486C-8782-2AE4AC164062}"/>
              </a:ext>
            </a:extLst>
          </p:cNvPr>
          <p:cNvSpPr txBox="1"/>
          <p:nvPr/>
        </p:nvSpPr>
        <p:spPr>
          <a:xfrm>
            <a:off x="9299499" y="4513465"/>
            <a:ext cx="2614818" cy="461665"/>
          </a:xfrm>
          <a:prstGeom prst="rect">
            <a:avLst/>
          </a:prstGeom>
          <a:noFill/>
        </p:spPr>
        <p:txBody>
          <a:bodyPr wrap="none" rtlCol="0">
            <a:spAutoFit/>
          </a:bodyPr>
          <a:lstStyle/>
          <a:p>
            <a:r>
              <a:rPr lang="de-DE" sz="1200" err="1"/>
              <a:t>Complete</a:t>
            </a:r>
            <a:r>
              <a:rPr lang="de-DE" sz="1200"/>
              <a:t> </a:t>
            </a:r>
            <a:r>
              <a:rPr lang="de-DE" sz="1200" err="1"/>
              <a:t>remission</a:t>
            </a:r>
            <a:r>
              <a:rPr lang="de-DE" sz="1200"/>
              <a:t> (</a:t>
            </a:r>
            <a:r>
              <a:rPr lang="de-DE" sz="1200" err="1"/>
              <a:t>with</a:t>
            </a:r>
            <a:r>
              <a:rPr lang="de-DE" sz="1200"/>
              <a:t> </a:t>
            </a:r>
            <a:r>
              <a:rPr lang="de-DE" sz="1200" err="1"/>
              <a:t>or</a:t>
            </a:r>
            <a:r>
              <a:rPr lang="de-DE" sz="1200"/>
              <a:t> </a:t>
            </a:r>
            <a:r>
              <a:rPr lang="de-DE" sz="1200" err="1"/>
              <a:t>without</a:t>
            </a:r>
            <a:endParaRPr lang="de-DE" sz="1200"/>
          </a:p>
          <a:p>
            <a:r>
              <a:rPr lang="de-DE" sz="1200"/>
              <a:t>normal </a:t>
            </a:r>
            <a:r>
              <a:rPr lang="de-DE" sz="1200" err="1"/>
              <a:t>blood</a:t>
            </a:r>
            <a:r>
              <a:rPr lang="de-DE" sz="1200"/>
              <a:t> </a:t>
            </a:r>
            <a:r>
              <a:rPr lang="de-DE" sz="1200" err="1"/>
              <a:t>count</a:t>
            </a:r>
            <a:r>
              <a:rPr lang="de-DE" sz="1200"/>
              <a:t> recovery)</a:t>
            </a:r>
          </a:p>
        </p:txBody>
      </p:sp>
      <p:sp>
        <p:nvSpPr>
          <p:cNvPr id="22" name="Rechteck 21">
            <a:extLst>
              <a:ext uri="{FF2B5EF4-FFF2-40B4-BE49-F238E27FC236}">
                <a16:creationId xmlns:a16="http://schemas.microsoft.com/office/drawing/2014/main" id="{0CAA1BEA-7A78-4228-BD3A-CD6F6E1AC65B}"/>
              </a:ext>
            </a:extLst>
          </p:cNvPr>
          <p:cNvSpPr/>
          <p:nvPr/>
        </p:nvSpPr>
        <p:spPr>
          <a:xfrm>
            <a:off x="9207462" y="4147044"/>
            <a:ext cx="83344" cy="85787"/>
          </a:xfrm>
          <a:prstGeom prst="rect">
            <a:avLst/>
          </a:prstGeom>
          <a:solidFill>
            <a:srgbClr val="ED9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23" name="Rechteck 22">
            <a:extLst>
              <a:ext uri="{FF2B5EF4-FFF2-40B4-BE49-F238E27FC236}">
                <a16:creationId xmlns:a16="http://schemas.microsoft.com/office/drawing/2014/main" id="{675DDD97-BCBE-46AD-87E0-79C77230694A}"/>
              </a:ext>
            </a:extLst>
          </p:cNvPr>
          <p:cNvSpPr/>
          <p:nvPr/>
        </p:nvSpPr>
        <p:spPr>
          <a:xfrm>
            <a:off x="9207462" y="4679001"/>
            <a:ext cx="83344" cy="85787"/>
          </a:xfrm>
          <a:prstGeom prst="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Tree>
    <p:extLst>
      <p:ext uri="{BB962C8B-B14F-4D97-AF65-F5344CB8AC3E}">
        <p14:creationId xmlns:p14="http://schemas.microsoft.com/office/powerpoint/2010/main" val="24617198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2CB89D0-4FA3-3A4E-82D5-C89520BE8BEA}"/>
              </a:ext>
            </a:extLst>
          </p:cNvPr>
          <p:cNvSpPr>
            <a:spLocks noGrp="1"/>
          </p:cNvSpPr>
          <p:nvPr>
            <p:ph idx="1"/>
          </p:nvPr>
        </p:nvSpPr>
        <p:spPr/>
        <p:txBody>
          <a:bodyPr vert="horz" lIns="0" tIns="0" rIns="0" bIns="0" rtlCol="0" anchor="t">
            <a:noAutofit/>
          </a:bodyPr>
          <a:lstStyle/>
          <a:p>
            <a:pPr marL="0" indent="0">
              <a:buNone/>
            </a:pPr>
            <a:r>
              <a:rPr lang="de-DE" sz="1600" b="1"/>
              <a:t>MRD in PB at Cycle 15 in all </a:t>
            </a:r>
            <a:r>
              <a:rPr lang="de-DE" sz="1600" b="1" err="1"/>
              <a:t>patients</a:t>
            </a:r>
            <a:r>
              <a:rPr lang="de-DE" sz="1600" b="1"/>
              <a:t>, </a:t>
            </a:r>
            <a:r>
              <a:rPr lang="de-DE" sz="1600" b="1" err="1"/>
              <a:t>based</a:t>
            </a:r>
            <a:r>
              <a:rPr lang="de-DE" sz="1600" b="1"/>
              <a:t> on </a:t>
            </a:r>
            <a:r>
              <a:rPr lang="de-DE" sz="1600" b="1" err="1"/>
              <a:t>risk</a:t>
            </a:r>
            <a:r>
              <a:rPr lang="de-DE" sz="1600" b="1"/>
              <a:t> </a:t>
            </a:r>
            <a:r>
              <a:rPr lang="de-DE" sz="1600" b="1" err="1"/>
              <a:t>subgroups</a:t>
            </a:r>
            <a:endParaRPr lang="de-DE" sz="1600" b="1"/>
          </a:p>
          <a:p>
            <a:r>
              <a:rPr lang="de-DE" sz="1600" err="1"/>
              <a:t>No</a:t>
            </a:r>
            <a:r>
              <a:rPr lang="de-DE" sz="1600"/>
              <a:t> </a:t>
            </a:r>
            <a:r>
              <a:rPr lang="de-DE" sz="1600" err="1"/>
              <a:t>difference</a:t>
            </a:r>
            <a:r>
              <a:rPr lang="de-DE" sz="1600"/>
              <a:t> in MRD </a:t>
            </a:r>
            <a:r>
              <a:rPr lang="de-DE" sz="1600" err="1"/>
              <a:t>observed</a:t>
            </a:r>
            <a:r>
              <a:rPr lang="de-DE" sz="1600"/>
              <a:t> </a:t>
            </a:r>
            <a:r>
              <a:rPr lang="de-DE" sz="1600" err="1"/>
              <a:t>between</a:t>
            </a:r>
            <a:r>
              <a:rPr lang="de-DE" sz="1600"/>
              <a:t> </a:t>
            </a:r>
            <a:endParaRPr lang="de-DE" sz="1600">
              <a:cs typeface="Arial"/>
            </a:endParaRPr>
          </a:p>
          <a:p>
            <a:pPr lvl="1"/>
            <a:r>
              <a:rPr lang="de-DE" sz="1600"/>
              <a:t>TP53 wild type </a:t>
            </a:r>
            <a:r>
              <a:rPr lang="de-DE" sz="1600" err="1"/>
              <a:t>or</a:t>
            </a:r>
            <a:r>
              <a:rPr lang="de-DE" sz="1600"/>
              <a:t> </a:t>
            </a:r>
            <a:r>
              <a:rPr lang="de-DE" sz="1600" err="1"/>
              <a:t>aberrated</a:t>
            </a:r>
            <a:r>
              <a:rPr lang="de-DE" sz="1600"/>
              <a:t> (del(17p))</a:t>
            </a:r>
            <a:endParaRPr lang="de-DE" sz="1600">
              <a:cs typeface="Arial"/>
            </a:endParaRPr>
          </a:p>
          <a:p>
            <a:pPr lvl="1"/>
            <a:r>
              <a:rPr lang="de-DE" sz="1600"/>
              <a:t>IGHV </a:t>
            </a:r>
            <a:r>
              <a:rPr lang="de-DE" sz="1600" err="1"/>
              <a:t>mutated</a:t>
            </a:r>
            <a:r>
              <a:rPr lang="de-DE" sz="1600"/>
              <a:t> </a:t>
            </a:r>
            <a:r>
              <a:rPr lang="de-DE" sz="1600" err="1"/>
              <a:t>or</a:t>
            </a:r>
            <a:r>
              <a:rPr lang="de-DE" sz="1600"/>
              <a:t> </a:t>
            </a:r>
            <a:r>
              <a:rPr lang="de-DE" sz="1600" err="1"/>
              <a:t>unmutated</a:t>
            </a:r>
            <a:endParaRPr lang="de-DE" sz="1600"/>
          </a:p>
          <a:p>
            <a:pPr lvl="1"/>
            <a:r>
              <a:rPr lang="de-DE" sz="1600" err="1"/>
              <a:t>Complex</a:t>
            </a:r>
            <a:r>
              <a:rPr lang="de-DE" sz="1600"/>
              <a:t> </a:t>
            </a:r>
            <a:r>
              <a:rPr lang="de-DE" sz="1600" err="1"/>
              <a:t>karyotype</a:t>
            </a:r>
            <a:r>
              <a:rPr lang="de-DE" sz="1600"/>
              <a:t> (non CK, </a:t>
            </a:r>
            <a:r>
              <a:rPr lang="de-DE" sz="1600" err="1"/>
              <a:t>low</a:t>
            </a:r>
            <a:r>
              <a:rPr lang="de-DE" sz="1600"/>
              <a:t> CK, high CK)</a:t>
            </a:r>
            <a:endParaRPr lang="de-DE" sz="1600">
              <a:cs typeface="Arial"/>
            </a:endParaRPr>
          </a:p>
          <a:p>
            <a:pPr marL="0" indent="0">
              <a:buNone/>
            </a:pPr>
            <a:r>
              <a:rPr lang="de-DE" sz="1600" b="1"/>
              <a:t>MRD </a:t>
            </a:r>
            <a:r>
              <a:rPr lang="de-DE" sz="1600" b="1" err="1"/>
              <a:t>over</a:t>
            </a:r>
            <a:r>
              <a:rPr lang="de-DE" sz="1600" b="1"/>
              <a:t> time </a:t>
            </a:r>
            <a:r>
              <a:rPr lang="de-DE" sz="1600" b="1" err="1"/>
              <a:t>from</a:t>
            </a:r>
            <a:r>
              <a:rPr lang="de-DE" sz="1600" b="1"/>
              <a:t> Cycle 15 in Arm A (</a:t>
            </a:r>
            <a:r>
              <a:rPr lang="de-DE" sz="1600" b="1" err="1"/>
              <a:t>ibrutinib</a:t>
            </a:r>
            <a:r>
              <a:rPr lang="de-DE" sz="1600" b="1"/>
              <a:t>) and Arm B (</a:t>
            </a:r>
            <a:r>
              <a:rPr lang="de-DE" sz="1600" b="1" err="1"/>
              <a:t>observation</a:t>
            </a:r>
            <a:r>
              <a:rPr lang="de-DE" sz="1600" b="1"/>
              <a:t>)</a:t>
            </a:r>
            <a:endParaRPr lang="de-DE" sz="1600" b="1">
              <a:cs typeface="Arial"/>
            </a:endParaRPr>
          </a:p>
          <a:p>
            <a:r>
              <a:rPr lang="de-DE" sz="1600" err="1"/>
              <a:t>Similar</a:t>
            </a:r>
            <a:r>
              <a:rPr lang="de-DE" sz="1600"/>
              <a:t> </a:t>
            </a:r>
            <a:r>
              <a:rPr lang="de-DE" sz="1600" err="1"/>
              <a:t>proportion</a:t>
            </a:r>
            <a:r>
              <a:rPr lang="de-DE" sz="1600"/>
              <a:t> </a:t>
            </a:r>
            <a:r>
              <a:rPr lang="de-DE" sz="1600" err="1"/>
              <a:t>of</a:t>
            </a:r>
            <a:r>
              <a:rPr lang="de-DE" sz="1600"/>
              <a:t> </a:t>
            </a:r>
            <a:r>
              <a:rPr lang="de-DE" sz="1600" err="1"/>
              <a:t>patients</a:t>
            </a:r>
            <a:r>
              <a:rPr lang="de-DE" sz="1600"/>
              <a:t> </a:t>
            </a:r>
            <a:r>
              <a:rPr lang="de-DE" sz="1600" err="1"/>
              <a:t>maintained</a:t>
            </a:r>
            <a:r>
              <a:rPr lang="de-DE" sz="1600"/>
              <a:t> </a:t>
            </a:r>
            <a:r>
              <a:rPr lang="de-DE" sz="1600" err="1"/>
              <a:t>uMRD</a:t>
            </a:r>
            <a:r>
              <a:rPr lang="de-DE" sz="1600"/>
              <a:t> in </a:t>
            </a:r>
            <a:r>
              <a:rPr lang="de-DE" sz="1600" err="1"/>
              <a:t>peripheral</a:t>
            </a:r>
            <a:r>
              <a:rPr lang="de-DE" sz="1600"/>
              <a:t> </a:t>
            </a:r>
            <a:r>
              <a:rPr lang="de-DE" sz="1600" err="1"/>
              <a:t>blood</a:t>
            </a:r>
            <a:r>
              <a:rPr lang="de-DE" sz="1600"/>
              <a:t> and </a:t>
            </a:r>
            <a:r>
              <a:rPr lang="de-DE" sz="1600" err="1"/>
              <a:t>bone</a:t>
            </a:r>
            <a:r>
              <a:rPr lang="de-DE" sz="1600"/>
              <a:t> </a:t>
            </a:r>
            <a:r>
              <a:rPr lang="de-DE" sz="1600" err="1"/>
              <a:t>marrow</a:t>
            </a:r>
            <a:r>
              <a:rPr lang="de-DE" sz="1600"/>
              <a:t> at </a:t>
            </a:r>
            <a:r>
              <a:rPr lang="de-DE" sz="1600" err="1"/>
              <a:t>primary</a:t>
            </a:r>
            <a:r>
              <a:rPr lang="de-DE" sz="1600"/>
              <a:t> </a:t>
            </a:r>
            <a:r>
              <a:rPr lang="de-DE" sz="1600" err="1"/>
              <a:t>analysis</a:t>
            </a:r>
            <a:r>
              <a:rPr lang="de-DE" sz="1600"/>
              <a:t> </a:t>
            </a:r>
            <a:br>
              <a:rPr lang="de-DE" sz="1600"/>
            </a:br>
            <a:r>
              <a:rPr lang="de-DE" sz="1600"/>
              <a:t>(</a:t>
            </a:r>
            <a:r>
              <a:rPr lang="de-DE" sz="1600" err="1"/>
              <a:t>month</a:t>
            </a:r>
            <a:r>
              <a:rPr lang="de-DE" sz="1600"/>
              <a:t> 27; 12 </a:t>
            </a:r>
            <a:r>
              <a:rPr lang="de-DE" sz="1600" err="1"/>
              <a:t>month</a:t>
            </a:r>
            <a:r>
              <a:rPr lang="de-DE" sz="1600"/>
              <a:t> after </a:t>
            </a:r>
            <a:r>
              <a:rPr lang="de-DE" sz="1600" err="1"/>
              <a:t>stopping</a:t>
            </a:r>
            <a:r>
              <a:rPr lang="de-DE" sz="1600"/>
              <a:t> </a:t>
            </a:r>
            <a:r>
              <a:rPr lang="de-DE" sz="1600" err="1"/>
              <a:t>therapy</a:t>
            </a:r>
            <a:endParaRPr lang="de-DE" sz="1600"/>
          </a:p>
          <a:p>
            <a:pPr marL="0" indent="0">
              <a:buNone/>
            </a:pPr>
            <a:r>
              <a:rPr lang="de-DE" sz="1600" b="1"/>
              <a:t>MRD </a:t>
            </a:r>
            <a:r>
              <a:rPr lang="de-DE" sz="1600" b="1" err="1"/>
              <a:t>over</a:t>
            </a:r>
            <a:r>
              <a:rPr lang="de-DE" sz="1600" b="1"/>
              <a:t> time </a:t>
            </a:r>
            <a:r>
              <a:rPr lang="de-DE" sz="1600" b="1" err="1"/>
              <a:t>from</a:t>
            </a:r>
            <a:r>
              <a:rPr lang="de-DE" sz="1600" b="1"/>
              <a:t> Cycle 15 in non-</a:t>
            </a:r>
            <a:r>
              <a:rPr lang="de-DE" sz="1600" b="1" err="1"/>
              <a:t>randomized</a:t>
            </a:r>
            <a:r>
              <a:rPr lang="de-DE" sz="1600" b="1"/>
              <a:t>, </a:t>
            </a:r>
            <a:r>
              <a:rPr lang="de-DE" sz="1600" b="1" err="1"/>
              <a:t>ibrutinib</a:t>
            </a:r>
            <a:r>
              <a:rPr lang="de-DE" sz="1600" b="1"/>
              <a:t> </a:t>
            </a:r>
            <a:r>
              <a:rPr lang="de-DE" sz="1600" b="1" err="1"/>
              <a:t>maintenance</a:t>
            </a:r>
            <a:endParaRPr lang="de-DE" sz="1600" b="1"/>
          </a:p>
          <a:p>
            <a:r>
              <a:rPr lang="de-DE" sz="1600"/>
              <a:t>9 </a:t>
            </a:r>
            <a:r>
              <a:rPr lang="de-DE" sz="1600" err="1"/>
              <a:t>patients</a:t>
            </a:r>
            <a:r>
              <a:rPr lang="de-DE" sz="1600"/>
              <a:t> </a:t>
            </a:r>
            <a:r>
              <a:rPr lang="de-DE" sz="1600" err="1"/>
              <a:t>who</a:t>
            </a:r>
            <a:r>
              <a:rPr lang="de-DE" sz="1600"/>
              <a:t> </a:t>
            </a:r>
            <a:r>
              <a:rPr lang="de-DE" sz="1600" err="1"/>
              <a:t>actually</a:t>
            </a:r>
            <a:r>
              <a:rPr lang="de-DE" sz="1600"/>
              <a:t> </a:t>
            </a:r>
            <a:r>
              <a:rPr lang="de-DE" sz="1600" err="1"/>
              <a:t>had</a:t>
            </a:r>
            <a:r>
              <a:rPr lang="de-DE" sz="1600"/>
              <a:t> </a:t>
            </a:r>
            <a:r>
              <a:rPr lang="de-DE" sz="1600" err="1"/>
              <a:t>uMRD</a:t>
            </a:r>
            <a:r>
              <a:rPr lang="de-DE" sz="1600"/>
              <a:t> </a:t>
            </a:r>
            <a:r>
              <a:rPr lang="de-DE" sz="1600" err="1"/>
              <a:t>were</a:t>
            </a:r>
            <a:r>
              <a:rPr lang="de-DE" sz="1600"/>
              <a:t> </a:t>
            </a:r>
            <a:r>
              <a:rPr lang="de-DE" sz="1600" err="1"/>
              <a:t>allocated</a:t>
            </a:r>
            <a:r>
              <a:rPr lang="de-DE" sz="1600"/>
              <a:t> </a:t>
            </a:r>
            <a:r>
              <a:rPr lang="de-DE" sz="1600" err="1"/>
              <a:t>to</a:t>
            </a:r>
            <a:r>
              <a:rPr lang="de-DE" sz="1600"/>
              <a:t> </a:t>
            </a:r>
            <a:r>
              <a:rPr lang="de-DE" sz="1600" err="1"/>
              <a:t>the</a:t>
            </a:r>
            <a:r>
              <a:rPr lang="de-DE" sz="1600"/>
              <a:t> non-</a:t>
            </a:r>
            <a:r>
              <a:rPr lang="de-DE" sz="1600" err="1"/>
              <a:t>uMRD</a:t>
            </a:r>
            <a:r>
              <a:rPr lang="de-DE" sz="1600"/>
              <a:t> in </a:t>
            </a:r>
            <a:r>
              <a:rPr lang="de-DE" sz="1600" err="1"/>
              <a:t>bone</a:t>
            </a:r>
            <a:r>
              <a:rPr lang="de-DE" sz="1600"/>
              <a:t> </a:t>
            </a:r>
            <a:r>
              <a:rPr lang="de-DE" sz="1600" err="1"/>
              <a:t>marrow</a:t>
            </a:r>
            <a:r>
              <a:rPr lang="de-DE" sz="1600"/>
              <a:t> </a:t>
            </a:r>
            <a:r>
              <a:rPr lang="de-DE" sz="1600" err="1"/>
              <a:t>group</a:t>
            </a:r>
            <a:r>
              <a:rPr lang="de-DE" sz="1600"/>
              <a:t> </a:t>
            </a:r>
            <a:br>
              <a:rPr lang="de-DE" sz="1600"/>
            </a:br>
            <a:r>
              <a:rPr lang="de-DE" sz="1600"/>
              <a:t>(non-</a:t>
            </a:r>
            <a:r>
              <a:rPr lang="de-DE" sz="1600" err="1"/>
              <a:t>randomized</a:t>
            </a:r>
            <a:r>
              <a:rPr lang="de-DE" sz="1600"/>
              <a:t> </a:t>
            </a:r>
            <a:r>
              <a:rPr lang="de-DE" sz="1600" err="1"/>
              <a:t>ibrutinib</a:t>
            </a:r>
            <a:r>
              <a:rPr lang="de-DE" sz="1600"/>
              <a:t> </a:t>
            </a:r>
            <a:r>
              <a:rPr lang="de-DE" sz="1600" err="1"/>
              <a:t>maintenance</a:t>
            </a:r>
            <a:r>
              <a:rPr lang="de-DE" sz="1600"/>
              <a:t>)</a:t>
            </a:r>
            <a:endParaRPr lang="de-DE" sz="1600">
              <a:cs typeface="Arial"/>
            </a:endParaRPr>
          </a:p>
          <a:p>
            <a:r>
              <a:rPr lang="de-DE" sz="1600"/>
              <a:t>MRD </a:t>
            </a:r>
            <a:r>
              <a:rPr lang="de-DE" sz="1600" err="1"/>
              <a:t>levels</a:t>
            </a:r>
            <a:r>
              <a:rPr lang="de-DE" sz="1600"/>
              <a:t> </a:t>
            </a:r>
            <a:r>
              <a:rPr lang="de-DE" sz="1600" err="1"/>
              <a:t>stayed</a:t>
            </a:r>
            <a:r>
              <a:rPr lang="de-DE" sz="1600"/>
              <a:t> </a:t>
            </a:r>
            <a:r>
              <a:rPr lang="de-DE" sz="1600" err="1"/>
              <a:t>consistent</a:t>
            </a:r>
            <a:r>
              <a:rPr lang="de-DE" sz="1600"/>
              <a:t> in </a:t>
            </a:r>
            <a:r>
              <a:rPr lang="de-DE" sz="1600" err="1"/>
              <a:t>patients</a:t>
            </a:r>
            <a:r>
              <a:rPr lang="de-DE" sz="1600"/>
              <a:t> </a:t>
            </a:r>
            <a:r>
              <a:rPr lang="de-DE" sz="1600" err="1"/>
              <a:t>continuing</a:t>
            </a:r>
            <a:r>
              <a:rPr lang="de-DE" sz="1600"/>
              <a:t> </a:t>
            </a:r>
            <a:r>
              <a:rPr lang="de-DE" sz="1600" err="1"/>
              <a:t>ibrutinib</a:t>
            </a:r>
            <a:endParaRPr lang="de-DE" sz="1600"/>
          </a:p>
          <a:p>
            <a:pPr lvl="1"/>
            <a:r>
              <a:rPr lang="de-DE" sz="1600" err="1"/>
              <a:t>For</a:t>
            </a:r>
            <a:r>
              <a:rPr lang="de-DE" sz="1600"/>
              <a:t> CLL </a:t>
            </a:r>
            <a:r>
              <a:rPr lang="de-DE" sz="1600" err="1"/>
              <a:t>patients</a:t>
            </a:r>
            <a:r>
              <a:rPr lang="de-DE" sz="1600"/>
              <a:t> in </a:t>
            </a:r>
            <a:r>
              <a:rPr lang="de-DE" sz="1600" err="1"/>
              <a:t>the</a:t>
            </a:r>
            <a:r>
              <a:rPr lang="de-DE" sz="1600"/>
              <a:t> R/R </a:t>
            </a:r>
            <a:r>
              <a:rPr lang="de-DE" sz="1600" err="1"/>
              <a:t>setting</a:t>
            </a:r>
            <a:r>
              <a:rPr lang="de-DE" sz="1600"/>
              <a:t>, </a:t>
            </a:r>
            <a:r>
              <a:rPr lang="de-DE" sz="1600" err="1"/>
              <a:t>it</a:t>
            </a:r>
            <a:r>
              <a:rPr lang="de-DE" sz="1600"/>
              <a:t> </a:t>
            </a:r>
            <a:r>
              <a:rPr lang="de-DE" sz="1600" err="1"/>
              <a:t>seems</a:t>
            </a:r>
            <a:r>
              <a:rPr lang="de-DE" sz="1600"/>
              <a:t> </a:t>
            </a:r>
            <a:r>
              <a:rPr lang="de-DE" sz="1600" err="1"/>
              <a:t>that</a:t>
            </a:r>
            <a:r>
              <a:rPr lang="de-DE" sz="1600" dirty="0"/>
              <a:t> </a:t>
            </a:r>
            <a:r>
              <a:rPr lang="de-DE" sz="1600"/>
              <a:t>MRD </a:t>
            </a:r>
            <a:r>
              <a:rPr lang="de-DE" sz="1600" err="1"/>
              <a:t>level</a:t>
            </a:r>
            <a:r>
              <a:rPr lang="de-DE" sz="1600"/>
              <a:t> </a:t>
            </a:r>
            <a:r>
              <a:rPr lang="de-DE" sz="1600" err="1"/>
              <a:t>can</a:t>
            </a:r>
            <a:r>
              <a:rPr lang="de-DE" sz="1600"/>
              <a:t> </a:t>
            </a:r>
            <a:r>
              <a:rPr lang="de-DE" sz="1600" err="1"/>
              <a:t>be</a:t>
            </a:r>
            <a:r>
              <a:rPr lang="de-DE" sz="1600"/>
              <a:t> </a:t>
            </a:r>
            <a:r>
              <a:rPr lang="de-DE" sz="1600" err="1"/>
              <a:t>maintained</a:t>
            </a:r>
            <a:r>
              <a:rPr lang="de-DE" sz="1600"/>
              <a:t> </a:t>
            </a:r>
            <a:r>
              <a:rPr lang="de-DE" sz="1600" err="1"/>
              <a:t>with</a:t>
            </a:r>
            <a:r>
              <a:rPr lang="de-DE" sz="1600"/>
              <a:t> </a:t>
            </a:r>
            <a:r>
              <a:rPr lang="de-DE" sz="1600" err="1"/>
              <a:t>continued</a:t>
            </a:r>
            <a:r>
              <a:rPr lang="de-DE" sz="1600"/>
              <a:t> </a:t>
            </a:r>
            <a:r>
              <a:rPr lang="de-DE" sz="1600" err="1"/>
              <a:t>ibrutinib</a:t>
            </a:r>
            <a:r>
              <a:rPr lang="de-DE" sz="1600"/>
              <a:t>, </a:t>
            </a:r>
            <a:br>
              <a:rPr lang="de-DE" sz="1600"/>
            </a:br>
            <a:r>
              <a:rPr lang="de-DE" sz="1600" err="1"/>
              <a:t>with</a:t>
            </a:r>
            <a:r>
              <a:rPr lang="de-DE" sz="1600"/>
              <a:t> a </a:t>
            </a:r>
            <a:r>
              <a:rPr lang="de-DE" sz="1600" err="1"/>
              <a:t>low</a:t>
            </a:r>
            <a:r>
              <a:rPr lang="de-DE" sz="1600"/>
              <a:t> </a:t>
            </a:r>
            <a:r>
              <a:rPr lang="de-DE" sz="1600" err="1"/>
              <a:t>number</a:t>
            </a:r>
            <a:r>
              <a:rPr lang="de-DE" sz="1600"/>
              <a:t> </a:t>
            </a:r>
            <a:r>
              <a:rPr lang="de-DE" sz="1600" err="1"/>
              <a:t>of</a:t>
            </a:r>
            <a:r>
              <a:rPr lang="de-DE" sz="1600"/>
              <a:t> </a:t>
            </a:r>
            <a:r>
              <a:rPr lang="de-DE" sz="1600" err="1"/>
              <a:t>progressions</a:t>
            </a:r>
            <a:endParaRPr lang="de-DE" sz="1600"/>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CK, complex karyotype; CLL, chronic lymphocytic leukemia; MRD, minimal residual disease; R/R, relapsed/refractory; uMRD, undetectable minimal residual disease/</a:t>
            </a:r>
          </a:p>
          <a:p>
            <a:r>
              <a:rPr lang="en-US" b="1">
                <a:latin typeface="Arial" panose="020B0604020202020204" pitchFamily="34" charset="0"/>
                <a:cs typeface="Arial" panose="020B0604020202020204" pitchFamily="34" charset="0"/>
              </a:rPr>
              <a:t>Niemann, C. Abstract 69 presented at ASH 2021.</a:t>
            </a:r>
            <a:endParaRPr lang="en-US">
              <a:latin typeface="Arial" panose="020B0604020202020204" pitchFamily="34" charset="0"/>
              <a:cs typeface="Arial" panose="020B0604020202020204" pitchFamily="34" charset="0"/>
            </a:endParaRPr>
          </a:p>
        </p:txBody>
      </p:sp>
      <p:sp>
        <p:nvSpPr>
          <p:cNvPr id="8" name="Titel 7">
            <a:extLst>
              <a:ext uri="{FF2B5EF4-FFF2-40B4-BE49-F238E27FC236}">
                <a16:creationId xmlns:a16="http://schemas.microsoft.com/office/drawing/2014/main" id="{3875FBE1-2AF4-4144-82C5-1FE8ACC42A67}"/>
              </a:ext>
            </a:extLst>
          </p:cNvPr>
          <p:cNvSpPr>
            <a:spLocks noGrp="1"/>
          </p:cNvSpPr>
          <p:nvPr>
            <p:ph type="title"/>
          </p:nvPr>
        </p:nvSpPr>
        <p:spPr/>
        <p:txBody>
          <a:bodyPr/>
          <a:lstStyle/>
          <a:p>
            <a:r>
              <a:rPr lang="de-DE" err="1"/>
              <a:t>Prespecified</a:t>
            </a:r>
            <a:r>
              <a:rPr lang="de-DE"/>
              <a:t> </a:t>
            </a:r>
            <a:r>
              <a:rPr lang="de-DE" err="1"/>
              <a:t>analysis</a:t>
            </a:r>
            <a:r>
              <a:rPr lang="de-DE"/>
              <a:t> </a:t>
            </a:r>
            <a:r>
              <a:rPr lang="de-DE" err="1"/>
              <a:t>of</a:t>
            </a:r>
            <a:r>
              <a:rPr lang="de-DE"/>
              <a:t> </a:t>
            </a:r>
            <a:r>
              <a:rPr lang="de-DE" err="1"/>
              <a:t>uMRD</a:t>
            </a:r>
            <a:r>
              <a:rPr lang="de-DE"/>
              <a:t> </a:t>
            </a:r>
            <a:r>
              <a:rPr lang="de-DE" err="1"/>
              <a:t>levels</a:t>
            </a:r>
            <a:r>
              <a:rPr lang="de-DE"/>
              <a:t> in </a:t>
            </a:r>
            <a:r>
              <a:rPr lang="de-DE" err="1"/>
              <a:t>subgroups</a:t>
            </a:r>
            <a:endParaRPr lang="de-DE"/>
          </a:p>
        </p:txBody>
      </p:sp>
    </p:spTree>
    <p:extLst>
      <p:ext uri="{BB962C8B-B14F-4D97-AF65-F5344CB8AC3E}">
        <p14:creationId xmlns:p14="http://schemas.microsoft.com/office/powerpoint/2010/main" val="3605523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PFS </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MRD, minimal residual disease; PFS, progression-free survival; R/R, relapsed/refractory.</a:t>
            </a:r>
          </a:p>
          <a:p>
            <a:r>
              <a:rPr lang="en-US" b="1">
                <a:latin typeface="Arial" panose="020B0604020202020204" pitchFamily="34" charset="0"/>
                <a:cs typeface="Arial" panose="020B0604020202020204" pitchFamily="34" charset="0"/>
              </a:rPr>
              <a:t>Niemann, C. Abstract 69 presented at ASH 2021.</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7EEE86F-96B5-4294-8611-9848331F28AA}"/>
              </a:ext>
            </a:extLst>
          </p:cNvPr>
          <p:cNvSpPr txBox="1"/>
          <p:nvPr/>
        </p:nvSpPr>
        <p:spPr>
          <a:xfrm>
            <a:off x="9156699" y="1808163"/>
            <a:ext cx="2624391" cy="3790017"/>
          </a:xfrm>
          <a:prstGeom prst="rect">
            <a:avLst/>
          </a:prstGeom>
          <a:noFill/>
          <a:ln>
            <a:noFill/>
          </a:ln>
        </p:spPr>
        <p:txBody>
          <a:bodyPr wrap="square" lIns="0" tIns="0" rIns="0" bIns="0" anchor="t" anchorCtr="0">
            <a:noAutofit/>
          </a:bodyPr>
          <a:lstStyle/>
          <a:p>
            <a:pPr marL="285750" indent="-285750">
              <a:buClr>
                <a:schemeClr val="bg2"/>
              </a:buClr>
              <a:buFont typeface="Arial" panose="020B0604020202020204" pitchFamily="34" charset="0"/>
              <a:buChar char="•"/>
            </a:pPr>
            <a:r>
              <a:rPr lang="en-US" sz="1400"/>
              <a:t>In the observation arm (Arm B), PFS at 27 months was 98%; above predefined  limit of 60%</a:t>
            </a:r>
          </a:p>
          <a:p>
            <a:pPr marL="285750" indent="-285750">
              <a:buClr>
                <a:schemeClr val="bg2"/>
              </a:buClr>
              <a:buFont typeface="Arial" panose="020B0604020202020204" pitchFamily="34" charset="0"/>
              <a:buChar char="•"/>
            </a:pPr>
            <a:r>
              <a:rPr lang="en-US" sz="1400"/>
              <a:t>No progression was reported in the ongoing ibrutinib arm (Arm A)</a:t>
            </a:r>
          </a:p>
          <a:p>
            <a:pPr marL="285750" indent="-285750">
              <a:buClr>
                <a:schemeClr val="bg2"/>
              </a:buClr>
              <a:buFont typeface="Arial" panose="020B0604020202020204" pitchFamily="34" charset="0"/>
              <a:buChar char="•"/>
            </a:pPr>
            <a:r>
              <a:rPr lang="en-US" sz="1400"/>
              <a:t>In the non-randomized arm, high PFS is maintained</a:t>
            </a:r>
          </a:p>
          <a:p>
            <a:pPr>
              <a:buClr>
                <a:schemeClr val="bg2"/>
              </a:buClr>
            </a:pPr>
            <a:endParaRPr lang="en-US" sz="1400"/>
          </a:p>
          <a:p>
            <a:pPr marL="285750" indent="-285750">
              <a:buClr>
                <a:schemeClr val="bg2"/>
              </a:buClr>
              <a:buFont typeface="Arial" panose="020B0604020202020204" pitchFamily="34" charset="0"/>
              <a:buChar char="•"/>
            </a:pPr>
            <a:r>
              <a:rPr lang="en-US" sz="1400" b="1"/>
              <a:t>Overall trial PFS at 27 months was 92% in this high risk R/R population</a:t>
            </a:r>
          </a:p>
        </p:txBody>
      </p:sp>
      <p:sp>
        <p:nvSpPr>
          <p:cNvPr id="9" name="TextBox 8">
            <a:extLst>
              <a:ext uri="{FF2B5EF4-FFF2-40B4-BE49-F238E27FC236}">
                <a16:creationId xmlns:a16="http://schemas.microsoft.com/office/drawing/2014/main" id="{5BFE4DF2-C304-478B-A1AC-4955E53AFE21}"/>
              </a:ext>
            </a:extLst>
          </p:cNvPr>
          <p:cNvSpPr txBox="1"/>
          <p:nvPr/>
        </p:nvSpPr>
        <p:spPr>
          <a:xfrm>
            <a:off x="410908" y="6000328"/>
            <a:ext cx="7939043" cy="276999"/>
          </a:xfrm>
          <a:prstGeom prst="rect">
            <a:avLst/>
          </a:prstGeom>
          <a:noFill/>
        </p:spPr>
        <p:txBody>
          <a:bodyPr wrap="square" lIns="0" rtlCol="0">
            <a:spAutoFit/>
          </a:bodyPr>
          <a:lstStyle/>
          <a:p>
            <a:r>
              <a:rPr lang="en-US" sz="1200"/>
              <a:t>All patients with events prior to cycle 15 included in non-randomized group</a:t>
            </a:r>
          </a:p>
        </p:txBody>
      </p:sp>
      <p:cxnSp>
        <p:nvCxnSpPr>
          <p:cNvPr id="18" name="Gerader Verbinder 17">
            <a:extLst>
              <a:ext uri="{FF2B5EF4-FFF2-40B4-BE49-F238E27FC236}">
                <a16:creationId xmlns:a16="http://schemas.microsoft.com/office/drawing/2014/main" id="{3A67EB41-159E-482A-82EB-D7A02F2EC941}"/>
              </a:ext>
            </a:extLst>
          </p:cNvPr>
          <p:cNvCxnSpPr/>
          <p:nvPr/>
        </p:nvCxnSpPr>
        <p:spPr>
          <a:xfrm flipH="1">
            <a:off x="827716" y="5200734"/>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D3B06967-3836-4DB5-BE81-36B5096EAB15}"/>
              </a:ext>
            </a:extLst>
          </p:cNvPr>
          <p:cNvCxnSpPr/>
          <p:nvPr/>
        </p:nvCxnSpPr>
        <p:spPr>
          <a:xfrm flipH="1">
            <a:off x="827716" y="4395687"/>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0B1F813-0736-4BCD-BA7E-1946E9F7B9FF}"/>
              </a:ext>
            </a:extLst>
          </p:cNvPr>
          <p:cNvCxnSpPr/>
          <p:nvPr/>
        </p:nvCxnSpPr>
        <p:spPr>
          <a:xfrm flipH="1">
            <a:off x="827716" y="3604701"/>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5B503E0A-F819-4D63-A46C-A01282F918C3}"/>
              </a:ext>
            </a:extLst>
          </p:cNvPr>
          <p:cNvCxnSpPr/>
          <p:nvPr/>
        </p:nvCxnSpPr>
        <p:spPr>
          <a:xfrm flipH="1">
            <a:off x="827716" y="2806684"/>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E454B80E-5E88-4133-BDFE-4EF228F7566C}"/>
              </a:ext>
            </a:extLst>
          </p:cNvPr>
          <p:cNvCxnSpPr/>
          <p:nvPr/>
        </p:nvCxnSpPr>
        <p:spPr>
          <a:xfrm flipH="1">
            <a:off x="827716" y="2008667"/>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4422726-7095-4180-B588-EFB2463618D8}"/>
              </a:ext>
            </a:extLst>
          </p:cNvPr>
          <p:cNvCxnSpPr>
            <a:cxnSpLocks/>
          </p:cNvCxnSpPr>
          <p:nvPr/>
        </p:nvCxnSpPr>
        <p:spPr>
          <a:xfrm rot="5400000" flipH="1">
            <a:off x="1207390"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AAADA70F-4B75-4F34-84AB-8BEE407DAB3E}"/>
              </a:ext>
            </a:extLst>
          </p:cNvPr>
          <p:cNvCxnSpPr>
            <a:cxnSpLocks/>
          </p:cNvCxnSpPr>
          <p:nvPr/>
        </p:nvCxnSpPr>
        <p:spPr>
          <a:xfrm rot="5400000" flipH="1">
            <a:off x="2022984"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3A7298A-C592-4587-8132-C7E6132B8086}"/>
              </a:ext>
            </a:extLst>
          </p:cNvPr>
          <p:cNvCxnSpPr>
            <a:cxnSpLocks/>
          </p:cNvCxnSpPr>
          <p:nvPr/>
        </p:nvCxnSpPr>
        <p:spPr>
          <a:xfrm rot="5400000" flipH="1">
            <a:off x="2824516"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06EA8AE6-1746-4856-93C3-6FC5EAE19E40}"/>
              </a:ext>
            </a:extLst>
          </p:cNvPr>
          <p:cNvCxnSpPr>
            <a:cxnSpLocks/>
          </p:cNvCxnSpPr>
          <p:nvPr/>
        </p:nvCxnSpPr>
        <p:spPr>
          <a:xfrm rot="5400000" flipH="1">
            <a:off x="3629564"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CD9DCDA3-6211-451E-B23F-83A29120A3F6}"/>
              </a:ext>
            </a:extLst>
          </p:cNvPr>
          <p:cNvCxnSpPr>
            <a:cxnSpLocks/>
          </p:cNvCxnSpPr>
          <p:nvPr/>
        </p:nvCxnSpPr>
        <p:spPr>
          <a:xfrm rot="5400000" flipH="1">
            <a:off x="4431097"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2E403494-CE7B-4401-8B05-8579482B82E5}"/>
              </a:ext>
            </a:extLst>
          </p:cNvPr>
          <p:cNvCxnSpPr>
            <a:cxnSpLocks/>
          </p:cNvCxnSpPr>
          <p:nvPr/>
        </p:nvCxnSpPr>
        <p:spPr>
          <a:xfrm rot="5400000" flipH="1">
            <a:off x="5243176"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97F64CD7-E275-4A14-928F-18C178838040}"/>
              </a:ext>
            </a:extLst>
          </p:cNvPr>
          <p:cNvCxnSpPr>
            <a:cxnSpLocks/>
          </p:cNvCxnSpPr>
          <p:nvPr/>
        </p:nvCxnSpPr>
        <p:spPr>
          <a:xfrm rot="5400000" flipH="1">
            <a:off x="6048224"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F0E53F93-F849-496A-A1B5-DC3B48644726}"/>
              </a:ext>
            </a:extLst>
          </p:cNvPr>
          <p:cNvCxnSpPr>
            <a:cxnSpLocks/>
          </p:cNvCxnSpPr>
          <p:nvPr/>
        </p:nvCxnSpPr>
        <p:spPr>
          <a:xfrm rot="5400000" flipH="1">
            <a:off x="6849756"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F0D91597-8E59-4656-A3C1-061E24E91006}"/>
              </a:ext>
            </a:extLst>
          </p:cNvPr>
          <p:cNvCxnSpPr>
            <a:cxnSpLocks/>
          </p:cNvCxnSpPr>
          <p:nvPr/>
        </p:nvCxnSpPr>
        <p:spPr>
          <a:xfrm rot="5400000" flipH="1">
            <a:off x="7651288"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05509F7D-0004-48B5-8D99-31A001B94E40}"/>
              </a:ext>
            </a:extLst>
          </p:cNvPr>
          <p:cNvSpPr txBox="1"/>
          <p:nvPr/>
        </p:nvSpPr>
        <p:spPr>
          <a:xfrm>
            <a:off x="273393" y="5039936"/>
            <a:ext cx="589626" cy="340784"/>
          </a:xfrm>
          <a:prstGeom prst="rect">
            <a:avLst/>
          </a:prstGeom>
          <a:noFill/>
        </p:spPr>
        <p:txBody>
          <a:bodyPr wrap="none" rtlCol="0">
            <a:spAutoFit/>
          </a:bodyPr>
          <a:lstStyle/>
          <a:p>
            <a:pPr algn="r"/>
            <a:r>
              <a:rPr lang="de-DE" sz="1400"/>
              <a:t>0.00</a:t>
            </a:r>
          </a:p>
        </p:txBody>
      </p:sp>
      <p:sp>
        <p:nvSpPr>
          <p:cNvPr id="33" name="Textfeld 32">
            <a:extLst>
              <a:ext uri="{FF2B5EF4-FFF2-40B4-BE49-F238E27FC236}">
                <a16:creationId xmlns:a16="http://schemas.microsoft.com/office/drawing/2014/main" id="{00C2CE18-353C-4149-A3FD-D7D2469AC250}"/>
              </a:ext>
            </a:extLst>
          </p:cNvPr>
          <p:cNvSpPr txBox="1"/>
          <p:nvPr/>
        </p:nvSpPr>
        <p:spPr>
          <a:xfrm>
            <a:off x="273393" y="4233560"/>
            <a:ext cx="589626" cy="340784"/>
          </a:xfrm>
          <a:prstGeom prst="rect">
            <a:avLst/>
          </a:prstGeom>
          <a:noFill/>
        </p:spPr>
        <p:txBody>
          <a:bodyPr wrap="none" rtlCol="0">
            <a:spAutoFit/>
          </a:bodyPr>
          <a:lstStyle/>
          <a:p>
            <a:pPr algn="r"/>
            <a:r>
              <a:rPr lang="de-DE" sz="1400"/>
              <a:t>0.25</a:t>
            </a:r>
          </a:p>
        </p:txBody>
      </p:sp>
      <p:sp>
        <p:nvSpPr>
          <p:cNvPr id="34" name="Textfeld 33">
            <a:extLst>
              <a:ext uri="{FF2B5EF4-FFF2-40B4-BE49-F238E27FC236}">
                <a16:creationId xmlns:a16="http://schemas.microsoft.com/office/drawing/2014/main" id="{8354EA3E-EE4E-483A-9509-BC2E7253279B}"/>
              </a:ext>
            </a:extLst>
          </p:cNvPr>
          <p:cNvSpPr txBox="1"/>
          <p:nvPr/>
        </p:nvSpPr>
        <p:spPr>
          <a:xfrm>
            <a:off x="273391" y="3443902"/>
            <a:ext cx="589626" cy="340784"/>
          </a:xfrm>
          <a:prstGeom prst="rect">
            <a:avLst/>
          </a:prstGeom>
          <a:noFill/>
        </p:spPr>
        <p:txBody>
          <a:bodyPr wrap="none" rtlCol="0">
            <a:spAutoFit/>
          </a:bodyPr>
          <a:lstStyle/>
          <a:p>
            <a:pPr algn="r"/>
            <a:r>
              <a:rPr lang="de-DE" sz="1400"/>
              <a:t>0.50</a:t>
            </a:r>
          </a:p>
        </p:txBody>
      </p:sp>
      <p:sp>
        <p:nvSpPr>
          <p:cNvPr id="35" name="Textfeld 34">
            <a:extLst>
              <a:ext uri="{FF2B5EF4-FFF2-40B4-BE49-F238E27FC236}">
                <a16:creationId xmlns:a16="http://schemas.microsoft.com/office/drawing/2014/main" id="{0EE5461E-D905-43D0-91A9-A17C9EBF5F33}"/>
              </a:ext>
            </a:extLst>
          </p:cNvPr>
          <p:cNvSpPr txBox="1"/>
          <p:nvPr/>
        </p:nvSpPr>
        <p:spPr>
          <a:xfrm>
            <a:off x="273391" y="2644813"/>
            <a:ext cx="589626" cy="340784"/>
          </a:xfrm>
          <a:prstGeom prst="rect">
            <a:avLst/>
          </a:prstGeom>
          <a:noFill/>
        </p:spPr>
        <p:txBody>
          <a:bodyPr wrap="none" rtlCol="0">
            <a:spAutoFit/>
          </a:bodyPr>
          <a:lstStyle/>
          <a:p>
            <a:pPr algn="r"/>
            <a:r>
              <a:rPr lang="de-DE" sz="1400"/>
              <a:t>0.75</a:t>
            </a:r>
          </a:p>
        </p:txBody>
      </p:sp>
      <p:sp>
        <p:nvSpPr>
          <p:cNvPr id="36" name="Textfeld 35">
            <a:extLst>
              <a:ext uri="{FF2B5EF4-FFF2-40B4-BE49-F238E27FC236}">
                <a16:creationId xmlns:a16="http://schemas.microsoft.com/office/drawing/2014/main" id="{67B2CEE5-538F-46B0-825F-24AD00D9E027}"/>
              </a:ext>
            </a:extLst>
          </p:cNvPr>
          <p:cNvSpPr txBox="1"/>
          <p:nvPr/>
        </p:nvSpPr>
        <p:spPr>
          <a:xfrm>
            <a:off x="273391" y="1846797"/>
            <a:ext cx="589626" cy="340784"/>
          </a:xfrm>
          <a:prstGeom prst="rect">
            <a:avLst/>
          </a:prstGeom>
          <a:noFill/>
        </p:spPr>
        <p:txBody>
          <a:bodyPr wrap="none" rtlCol="0">
            <a:spAutoFit/>
          </a:bodyPr>
          <a:lstStyle/>
          <a:p>
            <a:pPr algn="r"/>
            <a:r>
              <a:rPr lang="de-DE" sz="1400"/>
              <a:t>1.00</a:t>
            </a:r>
          </a:p>
        </p:txBody>
      </p:sp>
      <p:sp>
        <p:nvSpPr>
          <p:cNvPr id="37" name="Textfeld 36">
            <a:extLst>
              <a:ext uri="{FF2B5EF4-FFF2-40B4-BE49-F238E27FC236}">
                <a16:creationId xmlns:a16="http://schemas.microsoft.com/office/drawing/2014/main" id="{D15087C3-955E-4A6F-BB26-B811162CE84D}"/>
              </a:ext>
            </a:extLst>
          </p:cNvPr>
          <p:cNvSpPr txBox="1"/>
          <p:nvPr/>
        </p:nvSpPr>
        <p:spPr>
          <a:xfrm>
            <a:off x="1095834" y="5389816"/>
            <a:ext cx="314514" cy="340784"/>
          </a:xfrm>
          <a:prstGeom prst="rect">
            <a:avLst/>
          </a:prstGeom>
          <a:noFill/>
        </p:spPr>
        <p:txBody>
          <a:bodyPr wrap="none" rtlCol="0">
            <a:spAutoFit/>
          </a:bodyPr>
          <a:lstStyle/>
          <a:p>
            <a:pPr algn="ctr"/>
            <a:r>
              <a:rPr lang="de-DE" sz="1400"/>
              <a:t>0</a:t>
            </a:r>
          </a:p>
        </p:txBody>
      </p:sp>
      <p:sp>
        <p:nvSpPr>
          <p:cNvPr id="38" name="Textfeld 37">
            <a:extLst>
              <a:ext uri="{FF2B5EF4-FFF2-40B4-BE49-F238E27FC236}">
                <a16:creationId xmlns:a16="http://schemas.microsoft.com/office/drawing/2014/main" id="{64D5FA11-4926-44CC-B998-E061D1E35DF9}"/>
              </a:ext>
            </a:extLst>
          </p:cNvPr>
          <p:cNvSpPr txBox="1"/>
          <p:nvPr/>
        </p:nvSpPr>
        <p:spPr>
          <a:xfrm>
            <a:off x="1911428" y="5389816"/>
            <a:ext cx="314514" cy="340784"/>
          </a:xfrm>
          <a:prstGeom prst="rect">
            <a:avLst/>
          </a:prstGeom>
          <a:noFill/>
        </p:spPr>
        <p:txBody>
          <a:bodyPr wrap="none" rtlCol="0">
            <a:spAutoFit/>
          </a:bodyPr>
          <a:lstStyle/>
          <a:p>
            <a:pPr algn="ctr"/>
            <a:r>
              <a:rPr lang="de-DE" sz="1400"/>
              <a:t>6</a:t>
            </a:r>
          </a:p>
        </p:txBody>
      </p:sp>
      <p:sp>
        <p:nvSpPr>
          <p:cNvPr id="39" name="Textfeld 38">
            <a:extLst>
              <a:ext uri="{FF2B5EF4-FFF2-40B4-BE49-F238E27FC236}">
                <a16:creationId xmlns:a16="http://schemas.microsoft.com/office/drawing/2014/main" id="{987E7FB3-B813-4291-9D12-AA948EB6997C}"/>
              </a:ext>
            </a:extLst>
          </p:cNvPr>
          <p:cNvSpPr txBox="1"/>
          <p:nvPr/>
        </p:nvSpPr>
        <p:spPr>
          <a:xfrm>
            <a:off x="2659272" y="5388716"/>
            <a:ext cx="424559" cy="340784"/>
          </a:xfrm>
          <a:prstGeom prst="rect">
            <a:avLst/>
          </a:prstGeom>
          <a:noFill/>
        </p:spPr>
        <p:txBody>
          <a:bodyPr wrap="none" rtlCol="0">
            <a:spAutoFit/>
          </a:bodyPr>
          <a:lstStyle/>
          <a:p>
            <a:pPr algn="ctr"/>
            <a:r>
              <a:rPr lang="de-DE" sz="1400"/>
              <a:t>12</a:t>
            </a:r>
          </a:p>
        </p:txBody>
      </p:sp>
      <p:sp>
        <p:nvSpPr>
          <p:cNvPr id="40" name="Textfeld 39">
            <a:extLst>
              <a:ext uri="{FF2B5EF4-FFF2-40B4-BE49-F238E27FC236}">
                <a16:creationId xmlns:a16="http://schemas.microsoft.com/office/drawing/2014/main" id="{3E7976E4-65A6-4BE8-809A-90F3F20AF7D8}"/>
              </a:ext>
            </a:extLst>
          </p:cNvPr>
          <p:cNvSpPr txBox="1"/>
          <p:nvPr/>
        </p:nvSpPr>
        <p:spPr>
          <a:xfrm>
            <a:off x="3463550" y="5389816"/>
            <a:ext cx="424559" cy="340784"/>
          </a:xfrm>
          <a:prstGeom prst="rect">
            <a:avLst/>
          </a:prstGeom>
          <a:noFill/>
        </p:spPr>
        <p:txBody>
          <a:bodyPr wrap="none" rtlCol="0">
            <a:spAutoFit/>
          </a:bodyPr>
          <a:lstStyle/>
          <a:p>
            <a:pPr algn="ctr"/>
            <a:r>
              <a:rPr lang="de-DE" sz="1400"/>
              <a:t>18</a:t>
            </a:r>
          </a:p>
        </p:txBody>
      </p:sp>
      <p:sp>
        <p:nvSpPr>
          <p:cNvPr id="41" name="Textfeld 40">
            <a:extLst>
              <a:ext uri="{FF2B5EF4-FFF2-40B4-BE49-F238E27FC236}">
                <a16:creationId xmlns:a16="http://schemas.microsoft.com/office/drawing/2014/main" id="{EC74C861-76C7-4F8D-9C2C-BB389F13F508}"/>
              </a:ext>
            </a:extLst>
          </p:cNvPr>
          <p:cNvSpPr txBox="1"/>
          <p:nvPr/>
        </p:nvSpPr>
        <p:spPr>
          <a:xfrm>
            <a:off x="4265645" y="5387994"/>
            <a:ext cx="424559" cy="340784"/>
          </a:xfrm>
          <a:prstGeom prst="rect">
            <a:avLst/>
          </a:prstGeom>
          <a:noFill/>
        </p:spPr>
        <p:txBody>
          <a:bodyPr wrap="none" rtlCol="0">
            <a:spAutoFit/>
          </a:bodyPr>
          <a:lstStyle/>
          <a:p>
            <a:pPr algn="ctr"/>
            <a:r>
              <a:rPr lang="de-DE" sz="1400"/>
              <a:t>24</a:t>
            </a:r>
          </a:p>
        </p:txBody>
      </p:sp>
      <p:sp>
        <p:nvSpPr>
          <p:cNvPr id="42" name="Textfeld 41">
            <a:extLst>
              <a:ext uri="{FF2B5EF4-FFF2-40B4-BE49-F238E27FC236}">
                <a16:creationId xmlns:a16="http://schemas.microsoft.com/office/drawing/2014/main" id="{98984691-2DB9-472C-9CCF-CA7002A1639F}"/>
              </a:ext>
            </a:extLst>
          </p:cNvPr>
          <p:cNvSpPr txBox="1"/>
          <p:nvPr/>
        </p:nvSpPr>
        <p:spPr>
          <a:xfrm>
            <a:off x="5077724" y="5387994"/>
            <a:ext cx="424559" cy="340784"/>
          </a:xfrm>
          <a:prstGeom prst="rect">
            <a:avLst/>
          </a:prstGeom>
          <a:noFill/>
        </p:spPr>
        <p:txBody>
          <a:bodyPr wrap="none" rtlCol="0">
            <a:spAutoFit/>
          </a:bodyPr>
          <a:lstStyle/>
          <a:p>
            <a:pPr algn="ctr"/>
            <a:r>
              <a:rPr lang="de-DE" sz="1400"/>
              <a:t>30</a:t>
            </a:r>
          </a:p>
        </p:txBody>
      </p:sp>
      <p:sp>
        <p:nvSpPr>
          <p:cNvPr id="43" name="Textfeld 42">
            <a:extLst>
              <a:ext uri="{FF2B5EF4-FFF2-40B4-BE49-F238E27FC236}">
                <a16:creationId xmlns:a16="http://schemas.microsoft.com/office/drawing/2014/main" id="{C55EC4F1-FA54-45CD-9089-82EA475CD528}"/>
              </a:ext>
            </a:extLst>
          </p:cNvPr>
          <p:cNvSpPr txBox="1"/>
          <p:nvPr/>
        </p:nvSpPr>
        <p:spPr>
          <a:xfrm>
            <a:off x="5881646" y="5387994"/>
            <a:ext cx="424559" cy="340784"/>
          </a:xfrm>
          <a:prstGeom prst="rect">
            <a:avLst/>
          </a:prstGeom>
          <a:noFill/>
        </p:spPr>
        <p:txBody>
          <a:bodyPr wrap="none" rtlCol="0">
            <a:spAutoFit/>
          </a:bodyPr>
          <a:lstStyle/>
          <a:p>
            <a:pPr algn="ctr"/>
            <a:r>
              <a:rPr lang="de-DE" sz="1400"/>
              <a:t>36</a:t>
            </a:r>
          </a:p>
        </p:txBody>
      </p:sp>
      <p:sp>
        <p:nvSpPr>
          <p:cNvPr id="44" name="Textfeld 43">
            <a:extLst>
              <a:ext uri="{FF2B5EF4-FFF2-40B4-BE49-F238E27FC236}">
                <a16:creationId xmlns:a16="http://schemas.microsoft.com/office/drawing/2014/main" id="{34645508-6016-43C9-862C-520F70DD5F76}"/>
              </a:ext>
            </a:extLst>
          </p:cNvPr>
          <p:cNvSpPr txBox="1"/>
          <p:nvPr/>
        </p:nvSpPr>
        <p:spPr>
          <a:xfrm>
            <a:off x="6683814" y="5389816"/>
            <a:ext cx="424559" cy="340784"/>
          </a:xfrm>
          <a:prstGeom prst="rect">
            <a:avLst/>
          </a:prstGeom>
          <a:noFill/>
        </p:spPr>
        <p:txBody>
          <a:bodyPr wrap="none" rtlCol="0">
            <a:spAutoFit/>
          </a:bodyPr>
          <a:lstStyle/>
          <a:p>
            <a:pPr algn="ctr"/>
            <a:r>
              <a:rPr lang="de-DE" sz="1400"/>
              <a:t>42</a:t>
            </a:r>
          </a:p>
        </p:txBody>
      </p:sp>
      <p:sp>
        <p:nvSpPr>
          <p:cNvPr id="45" name="Textfeld 44">
            <a:extLst>
              <a:ext uri="{FF2B5EF4-FFF2-40B4-BE49-F238E27FC236}">
                <a16:creationId xmlns:a16="http://schemas.microsoft.com/office/drawing/2014/main" id="{9BE39829-EDBA-446C-B7FD-B66169798188}"/>
              </a:ext>
            </a:extLst>
          </p:cNvPr>
          <p:cNvSpPr txBox="1"/>
          <p:nvPr/>
        </p:nvSpPr>
        <p:spPr>
          <a:xfrm>
            <a:off x="7485346" y="5389816"/>
            <a:ext cx="424559" cy="340784"/>
          </a:xfrm>
          <a:prstGeom prst="rect">
            <a:avLst/>
          </a:prstGeom>
          <a:noFill/>
        </p:spPr>
        <p:txBody>
          <a:bodyPr wrap="none" rtlCol="0">
            <a:spAutoFit/>
          </a:bodyPr>
          <a:lstStyle/>
          <a:p>
            <a:pPr algn="ctr"/>
            <a:r>
              <a:rPr lang="de-DE" sz="1400"/>
              <a:t>48</a:t>
            </a:r>
          </a:p>
        </p:txBody>
      </p:sp>
      <p:sp>
        <p:nvSpPr>
          <p:cNvPr id="46" name="Textfeld 45">
            <a:extLst>
              <a:ext uri="{FF2B5EF4-FFF2-40B4-BE49-F238E27FC236}">
                <a16:creationId xmlns:a16="http://schemas.microsoft.com/office/drawing/2014/main" id="{6BF41771-89ED-44B5-A7C4-4CDE7BF98642}"/>
              </a:ext>
            </a:extLst>
          </p:cNvPr>
          <p:cNvSpPr txBox="1"/>
          <p:nvPr/>
        </p:nvSpPr>
        <p:spPr>
          <a:xfrm>
            <a:off x="3883791" y="5659544"/>
            <a:ext cx="1565756" cy="340784"/>
          </a:xfrm>
          <a:prstGeom prst="rect">
            <a:avLst/>
          </a:prstGeom>
          <a:noFill/>
        </p:spPr>
        <p:txBody>
          <a:bodyPr wrap="none" rtlCol="0">
            <a:spAutoFit/>
          </a:bodyPr>
          <a:lstStyle/>
          <a:p>
            <a:pPr algn="ctr"/>
            <a:r>
              <a:rPr lang="de-DE" sz="1400" b="1"/>
              <a:t>Time (</a:t>
            </a:r>
            <a:r>
              <a:rPr lang="de-DE" sz="1400" b="1" err="1"/>
              <a:t>months</a:t>
            </a:r>
            <a:r>
              <a:rPr lang="de-DE" sz="1400" b="1"/>
              <a:t>)</a:t>
            </a:r>
          </a:p>
        </p:txBody>
      </p:sp>
      <p:cxnSp>
        <p:nvCxnSpPr>
          <p:cNvPr id="48" name="Gerader Verbinder 47">
            <a:extLst>
              <a:ext uri="{FF2B5EF4-FFF2-40B4-BE49-F238E27FC236}">
                <a16:creationId xmlns:a16="http://schemas.microsoft.com/office/drawing/2014/main" id="{DB4206B8-F2C1-4780-851E-398349D8C7B1}"/>
              </a:ext>
            </a:extLst>
          </p:cNvPr>
          <p:cNvCxnSpPr>
            <a:cxnSpLocks/>
          </p:cNvCxnSpPr>
          <p:nvPr/>
        </p:nvCxnSpPr>
        <p:spPr>
          <a:xfrm flipV="1">
            <a:off x="3258680" y="2047337"/>
            <a:ext cx="0" cy="315339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01B1CC35-600F-41C5-8C52-D7C7B3B18660}"/>
              </a:ext>
            </a:extLst>
          </p:cNvPr>
          <p:cNvCxnSpPr>
            <a:cxnSpLocks/>
          </p:cNvCxnSpPr>
          <p:nvPr/>
        </p:nvCxnSpPr>
        <p:spPr>
          <a:xfrm flipV="1">
            <a:off x="4877580" y="2094797"/>
            <a:ext cx="0" cy="310679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Textfeld 52">
            <a:extLst>
              <a:ext uri="{FF2B5EF4-FFF2-40B4-BE49-F238E27FC236}">
                <a16:creationId xmlns:a16="http://schemas.microsoft.com/office/drawing/2014/main" id="{9B04618B-0E76-4B85-9EA6-E4C4AF98508B}"/>
              </a:ext>
            </a:extLst>
          </p:cNvPr>
          <p:cNvSpPr txBox="1"/>
          <p:nvPr/>
        </p:nvSpPr>
        <p:spPr>
          <a:xfrm>
            <a:off x="1629472" y="4536305"/>
            <a:ext cx="1018161" cy="306705"/>
          </a:xfrm>
          <a:prstGeom prst="rect">
            <a:avLst/>
          </a:prstGeom>
          <a:noFill/>
        </p:spPr>
        <p:txBody>
          <a:bodyPr wrap="none" rtlCol="0">
            <a:spAutoFit/>
          </a:bodyPr>
          <a:lstStyle/>
          <a:p>
            <a:r>
              <a:rPr lang="de-DE" sz="1200"/>
              <a:t>arm A 0/24</a:t>
            </a:r>
          </a:p>
        </p:txBody>
      </p:sp>
      <p:sp>
        <p:nvSpPr>
          <p:cNvPr id="54" name="Textfeld 53">
            <a:extLst>
              <a:ext uri="{FF2B5EF4-FFF2-40B4-BE49-F238E27FC236}">
                <a16:creationId xmlns:a16="http://schemas.microsoft.com/office/drawing/2014/main" id="{4C9F626A-507F-422A-8DED-D11BF5AC18EB}"/>
              </a:ext>
            </a:extLst>
          </p:cNvPr>
          <p:cNvSpPr txBox="1"/>
          <p:nvPr/>
        </p:nvSpPr>
        <p:spPr>
          <a:xfrm>
            <a:off x="1603104" y="4771256"/>
            <a:ext cx="1036904" cy="306705"/>
          </a:xfrm>
          <a:prstGeom prst="rect">
            <a:avLst/>
          </a:prstGeom>
          <a:noFill/>
        </p:spPr>
        <p:txBody>
          <a:bodyPr wrap="none" rtlCol="0">
            <a:spAutoFit/>
          </a:bodyPr>
          <a:lstStyle/>
          <a:p>
            <a:r>
              <a:rPr lang="de-DE" sz="1200"/>
              <a:t>arm B 2/48</a:t>
            </a:r>
          </a:p>
        </p:txBody>
      </p:sp>
      <p:sp>
        <p:nvSpPr>
          <p:cNvPr id="55" name="Textfeld 54">
            <a:extLst>
              <a:ext uri="{FF2B5EF4-FFF2-40B4-BE49-F238E27FC236}">
                <a16:creationId xmlns:a16="http://schemas.microsoft.com/office/drawing/2014/main" id="{911694A8-1228-46B0-ACCC-5AB5CCB6D3C2}"/>
              </a:ext>
            </a:extLst>
          </p:cNvPr>
          <p:cNvSpPr txBox="1"/>
          <p:nvPr/>
        </p:nvSpPr>
        <p:spPr>
          <a:xfrm>
            <a:off x="926863" y="5001962"/>
            <a:ext cx="1713145" cy="306705"/>
          </a:xfrm>
          <a:prstGeom prst="rect">
            <a:avLst/>
          </a:prstGeom>
          <a:noFill/>
        </p:spPr>
        <p:txBody>
          <a:bodyPr wrap="none" rtlCol="0">
            <a:spAutoFit/>
          </a:bodyPr>
          <a:lstStyle/>
          <a:p>
            <a:r>
              <a:rPr lang="de-DE" sz="1200"/>
              <a:t>-</a:t>
            </a:r>
            <a:r>
              <a:rPr lang="de-DE" sz="1200" err="1"/>
              <a:t>randomized</a:t>
            </a:r>
            <a:r>
              <a:rPr lang="de-DE" sz="1200"/>
              <a:t> 22/153</a:t>
            </a:r>
          </a:p>
        </p:txBody>
      </p:sp>
      <p:sp>
        <p:nvSpPr>
          <p:cNvPr id="59" name="Textfeld 58">
            <a:extLst>
              <a:ext uri="{FF2B5EF4-FFF2-40B4-BE49-F238E27FC236}">
                <a16:creationId xmlns:a16="http://schemas.microsoft.com/office/drawing/2014/main" id="{8DED3999-D94A-41F9-870D-9D916D41B4D2}"/>
              </a:ext>
            </a:extLst>
          </p:cNvPr>
          <p:cNvSpPr txBox="1"/>
          <p:nvPr/>
        </p:nvSpPr>
        <p:spPr>
          <a:xfrm rot="16200000">
            <a:off x="2267420" y="4258487"/>
            <a:ext cx="1750419" cy="306705"/>
          </a:xfrm>
          <a:prstGeom prst="rect">
            <a:avLst/>
          </a:prstGeom>
          <a:noFill/>
        </p:spPr>
        <p:txBody>
          <a:bodyPr wrap="none" rtlCol="0">
            <a:spAutoFit/>
          </a:bodyPr>
          <a:lstStyle/>
          <a:p>
            <a:r>
              <a:rPr lang="de-DE" sz="1200" err="1"/>
              <a:t>Randomization</a:t>
            </a:r>
            <a:r>
              <a:rPr lang="de-DE" sz="1200"/>
              <a:t> </a:t>
            </a:r>
            <a:r>
              <a:rPr lang="de-DE" sz="1200" err="1"/>
              <a:t>point</a:t>
            </a:r>
            <a:endParaRPr lang="de-DE" sz="1200"/>
          </a:p>
        </p:txBody>
      </p:sp>
      <p:sp>
        <p:nvSpPr>
          <p:cNvPr id="60" name="Textfeld 59">
            <a:extLst>
              <a:ext uri="{FF2B5EF4-FFF2-40B4-BE49-F238E27FC236}">
                <a16:creationId xmlns:a16="http://schemas.microsoft.com/office/drawing/2014/main" id="{54330A43-169D-4B3B-9FEA-4791867A9769}"/>
              </a:ext>
            </a:extLst>
          </p:cNvPr>
          <p:cNvSpPr txBox="1"/>
          <p:nvPr/>
        </p:nvSpPr>
        <p:spPr>
          <a:xfrm rot="16200000">
            <a:off x="4292614" y="4390696"/>
            <a:ext cx="912661" cy="306705"/>
          </a:xfrm>
          <a:prstGeom prst="rect">
            <a:avLst/>
          </a:prstGeom>
          <a:noFill/>
        </p:spPr>
        <p:txBody>
          <a:bodyPr wrap="none" rtlCol="0">
            <a:spAutoFit/>
          </a:bodyPr>
          <a:lstStyle/>
          <a:p>
            <a:r>
              <a:rPr lang="de-DE" sz="1200" err="1"/>
              <a:t>Month</a:t>
            </a:r>
            <a:r>
              <a:rPr lang="de-DE" sz="1200"/>
              <a:t> 27</a:t>
            </a:r>
          </a:p>
        </p:txBody>
      </p:sp>
      <p:pic>
        <p:nvPicPr>
          <p:cNvPr id="62" name="Grafik 61">
            <a:extLst>
              <a:ext uri="{FF2B5EF4-FFF2-40B4-BE49-F238E27FC236}">
                <a16:creationId xmlns:a16="http://schemas.microsoft.com/office/drawing/2014/main" id="{35443AE3-A572-4DC8-81DE-1ABCC75375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4654" y="1946233"/>
            <a:ext cx="6161675" cy="84794"/>
          </a:xfrm>
          <a:prstGeom prst="rect">
            <a:avLst/>
          </a:prstGeom>
        </p:spPr>
      </p:pic>
      <p:sp>
        <p:nvSpPr>
          <p:cNvPr id="3" name="Freihandform 2">
            <a:extLst>
              <a:ext uri="{FF2B5EF4-FFF2-40B4-BE49-F238E27FC236}">
                <a16:creationId xmlns:a16="http://schemas.microsoft.com/office/drawing/2014/main" id="{EB5EB1DA-370F-6B4E-8DAC-D8497BD148AE}"/>
              </a:ext>
            </a:extLst>
          </p:cNvPr>
          <p:cNvSpPr/>
          <p:nvPr/>
        </p:nvSpPr>
        <p:spPr>
          <a:xfrm>
            <a:off x="1327513" y="2016102"/>
            <a:ext cx="5982194" cy="232475"/>
          </a:xfrm>
          <a:custGeom>
            <a:avLst/>
            <a:gdLst>
              <a:gd name="connsiteX0" fmla="*/ 0 w 5402789"/>
              <a:gd name="connsiteY0" fmla="*/ 0 h 209959"/>
              <a:gd name="connsiteX1" fmla="*/ 1917971 w 5402789"/>
              <a:gd name="connsiteY1" fmla="*/ 0 h 209959"/>
              <a:gd name="connsiteX2" fmla="*/ 1917971 w 5402789"/>
              <a:gd name="connsiteY2" fmla="*/ 66243 h 209959"/>
              <a:gd name="connsiteX3" fmla="*/ 4246417 w 5402789"/>
              <a:gd name="connsiteY3" fmla="*/ 66243 h 209959"/>
              <a:gd name="connsiteX4" fmla="*/ 4246417 w 5402789"/>
              <a:gd name="connsiteY4" fmla="*/ 209960 h 209959"/>
              <a:gd name="connsiteX5" fmla="*/ 5402790 w 5402789"/>
              <a:gd name="connsiteY5" fmla="*/ 209960 h 2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2789" h="209959">
                <a:moveTo>
                  <a:pt x="0" y="0"/>
                </a:moveTo>
                <a:lnTo>
                  <a:pt x="1917971" y="0"/>
                </a:lnTo>
                <a:lnTo>
                  <a:pt x="1917971" y="66243"/>
                </a:lnTo>
                <a:lnTo>
                  <a:pt x="4246417" y="66243"/>
                </a:lnTo>
                <a:lnTo>
                  <a:pt x="4246417" y="209960"/>
                </a:lnTo>
                <a:lnTo>
                  <a:pt x="5402790" y="209960"/>
                </a:lnTo>
              </a:path>
            </a:pathLst>
          </a:custGeom>
          <a:noFill/>
          <a:ln w="19118" cap="flat">
            <a:solidFill>
              <a:schemeClr val="tx2">
                <a:lumMod val="50000"/>
                <a:lumOff val="50000"/>
              </a:schemeClr>
            </a:solidFill>
            <a:prstDash val="solid"/>
            <a:miter/>
          </a:ln>
        </p:spPr>
        <p:txBody>
          <a:bodyPr rtlCol="0" anchor="ctr"/>
          <a:lstStyle/>
          <a:p>
            <a:endParaRPr lang="de-DE"/>
          </a:p>
        </p:txBody>
      </p:sp>
      <p:sp>
        <p:nvSpPr>
          <p:cNvPr id="8" name="Freihandform 7">
            <a:extLst>
              <a:ext uri="{FF2B5EF4-FFF2-40B4-BE49-F238E27FC236}">
                <a16:creationId xmlns:a16="http://schemas.microsoft.com/office/drawing/2014/main" id="{88869C26-EEF1-E446-BDC8-0211759F4252}"/>
              </a:ext>
            </a:extLst>
          </p:cNvPr>
          <p:cNvSpPr/>
          <p:nvPr/>
        </p:nvSpPr>
        <p:spPr>
          <a:xfrm>
            <a:off x="7266887" y="2190495"/>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10" name="Freihandform 9">
            <a:extLst>
              <a:ext uri="{FF2B5EF4-FFF2-40B4-BE49-F238E27FC236}">
                <a16:creationId xmlns:a16="http://schemas.microsoft.com/office/drawing/2014/main" id="{72386E9D-7D36-4944-9746-C2FA96E3225F}"/>
              </a:ext>
            </a:extLst>
          </p:cNvPr>
          <p:cNvSpPr/>
          <p:nvPr/>
        </p:nvSpPr>
        <p:spPr>
          <a:xfrm>
            <a:off x="7167962" y="2190495"/>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12" name="Freihandform 11">
            <a:extLst>
              <a:ext uri="{FF2B5EF4-FFF2-40B4-BE49-F238E27FC236}">
                <a16:creationId xmlns:a16="http://schemas.microsoft.com/office/drawing/2014/main" id="{6D148F10-9311-3F4A-8CBE-138F9835A71C}"/>
              </a:ext>
            </a:extLst>
          </p:cNvPr>
          <p:cNvSpPr/>
          <p:nvPr/>
        </p:nvSpPr>
        <p:spPr>
          <a:xfrm>
            <a:off x="7026639" y="2190495"/>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13" name="Freihandform 12">
            <a:extLst>
              <a:ext uri="{FF2B5EF4-FFF2-40B4-BE49-F238E27FC236}">
                <a16:creationId xmlns:a16="http://schemas.microsoft.com/office/drawing/2014/main" id="{77BD0707-5DFC-D941-9BDC-27D89D5CDFAC}"/>
              </a:ext>
            </a:extLst>
          </p:cNvPr>
          <p:cNvSpPr/>
          <p:nvPr/>
        </p:nvSpPr>
        <p:spPr>
          <a:xfrm>
            <a:off x="6970110" y="2190495"/>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15" name="Freihandform 14">
            <a:extLst>
              <a:ext uri="{FF2B5EF4-FFF2-40B4-BE49-F238E27FC236}">
                <a16:creationId xmlns:a16="http://schemas.microsoft.com/office/drawing/2014/main" id="{1ACF422F-C6E3-EB4C-8CE8-5E19E0D1627E}"/>
              </a:ext>
            </a:extLst>
          </p:cNvPr>
          <p:cNvSpPr/>
          <p:nvPr/>
        </p:nvSpPr>
        <p:spPr>
          <a:xfrm>
            <a:off x="6871183" y="2190495"/>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16" name="Freihandform 15">
            <a:extLst>
              <a:ext uri="{FF2B5EF4-FFF2-40B4-BE49-F238E27FC236}">
                <a16:creationId xmlns:a16="http://schemas.microsoft.com/office/drawing/2014/main" id="{5CC1BF67-2153-C94F-A617-8D7138FA241B}"/>
              </a:ext>
            </a:extLst>
          </p:cNvPr>
          <p:cNvSpPr/>
          <p:nvPr/>
        </p:nvSpPr>
        <p:spPr>
          <a:xfrm>
            <a:off x="6800523" y="2190495"/>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17" name="Freihandform 16">
            <a:extLst>
              <a:ext uri="{FF2B5EF4-FFF2-40B4-BE49-F238E27FC236}">
                <a16:creationId xmlns:a16="http://schemas.microsoft.com/office/drawing/2014/main" id="{BB98CAA1-639F-7A43-9F27-23AA80028457}"/>
              </a:ext>
            </a:extLst>
          </p:cNvPr>
          <p:cNvSpPr/>
          <p:nvPr/>
        </p:nvSpPr>
        <p:spPr>
          <a:xfrm>
            <a:off x="6645067" y="2190495"/>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47" name="Freihandform 46">
            <a:extLst>
              <a:ext uri="{FF2B5EF4-FFF2-40B4-BE49-F238E27FC236}">
                <a16:creationId xmlns:a16="http://schemas.microsoft.com/office/drawing/2014/main" id="{0A454BB7-9F35-404F-B3F4-3B72E2DCBFDA}"/>
              </a:ext>
            </a:extLst>
          </p:cNvPr>
          <p:cNvSpPr/>
          <p:nvPr/>
        </p:nvSpPr>
        <p:spPr>
          <a:xfrm>
            <a:off x="6489612" y="2190495"/>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49" name="Freihandform 48">
            <a:extLst>
              <a:ext uri="{FF2B5EF4-FFF2-40B4-BE49-F238E27FC236}">
                <a16:creationId xmlns:a16="http://schemas.microsoft.com/office/drawing/2014/main" id="{CAE6059F-4339-8341-932E-09C3B01A40EC}"/>
              </a:ext>
            </a:extLst>
          </p:cNvPr>
          <p:cNvSpPr/>
          <p:nvPr/>
        </p:nvSpPr>
        <p:spPr>
          <a:xfrm>
            <a:off x="6348289" y="2190495"/>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51" name="Freihandform 50">
            <a:extLst>
              <a:ext uri="{FF2B5EF4-FFF2-40B4-BE49-F238E27FC236}">
                <a16:creationId xmlns:a16="http://schemas.microsoft.com/office/drawing/2014/main" id="{0BAB579C-D0B3-E948-8574-916DDC601021}"/>
              </a:ext>
            </a:extLst>
          </p:cNvPr>
          <p:cNvSpPr/>
          <p:nvPr/>
        </p:nvSpPr>
        <p:spPr>
          <a:xfrm>
            <a:off x="6334157" y="2190495"/>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52" name="Freihandform 51">
            <a:extLst>
              <a:ext uri="{FF2B5EF4-FFF2-40B4-BE49-F238E27FC236}">
                <a16:creationId xmlns:a16="http://schemas.microsoft.com/office/drawing/2014/main" id="{FD25F761-9DDD-0C4B-8C01-E165592C20FD}"/>
              </a:ext>
            </a:extLst>
          </p:cNvPr>
          <p:cNvSpPr/>
          <p:nvPr/>
        </p:nvSpPr>
        <p:spPr>
          <a:xfrm>
            <a:off x="6136305" y="2190495"/>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56" name="Freihandform 55">
            <a:extLst>
              <a:ext uri="{FF2B5EF4-FFF2-40B4-BE49-F238E27FC236}">
                <a16:creationId xmlns:a16="http://schemas.microsoft.com/office/drawing/2014/main" id="{80B2D9DB-248A-1243-9D74-C5FA53546966}"/>
              </a:ext>
            </a:extLst>
          </p:cNvPr>
          <p:cNvSpPr/>
          <p:nvPr/>
        </p:nvSpPr>
        <p:spPr>
          <a:xfrm>
            <a:off x="6079776" y="2190495"/>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57" name="Freihandform 56">
            <a:extLst>
              <a:ext uri="{FF2B5EF4-FFF2-40B4-BE49-F238E27FC236}">
                <a16:creationId xmlns:a16="http://schemas.microsoft.com/office/drawing/2014/main" id="{34AA4FEA-081E-5B47-AFF8-FEFCB8963FD1}"/>
              </a:ext>
            </a:extLst>
          </p:cNvPr>
          <p:cNvSpPr/>
          <p:nvPr/>
        </p:nvSpPr>
        <p:spPr>
          <a:xfrm>
            <a:off x="6023246"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58" name="Freihandform 57">
            <a:extLst>
              <a:ext uri="{FF2B5EF4-FFF2-40B4-BE49-F238E27FC236}">
                <a16:creationId xmlns:a16="http://schemas.microsoft.com/office/drawing/2014/main" id="{FB51F403-B290-FD4B-B068-441D3A2582DE}"/>
              </a:ext>
            </a:extLst>
          </p:cNvPr>
          <p:cNvSpPr/>
          <p:nvPr/>
        </p:nvSpPr>
        <p:spPr>
          <a:xfrm>
            <a:off x="5980850"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61" name="Freihandform 60">
            <a:extLst>
              <a:ext uri="{FF2B5EF4-FFF2-40B4-BE49-F238E27FC236}">
                <a16:creationId xmlns:a16="http://schemas.microsoft.com/office/drawing/2014/main" id="{1DE32563-4E75-1A4F-BD3F-E00AA3EF808B}"/>
              </a:ext>
            </a:extLst>
          </p:cNvPr>
          <p:cNvSpPr/>
          <p:nvPr/>
        </p:nvSpPr>
        <p:spPr>
          <a:xfrm>
            <a:off x="5938453"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63" name="Freihandform 62">
            <a:extLst>
              <a:ext uri="{FF2B5EF4-FFF2-40B4-BE49-F238E27FC236}">
                <a16:creationId xmlns:a16="http://schemas.microsoft.com/office/drawing/2014/main" id="{B9458477-5614-0E45-AE24-1E8324A8F38E}"/>
              </a:ext>
            </a:extLst>
          </p:cNvPr>
          <p:cNvSpPr/>
          <p:nvPr/>
        </p:nvSpPr>
        <p:spPr>
          <a:xfrm>
            <a:off x="5881924"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64" name="Freihandform 63">
            <a:extLst>
              <a:ext uri="{FF2B5EF4-FFF2-40B4-BE49-F238E27FC236}">
                <a16:creationId xmlns:a16="http://schemas.microsoft.com/office/drawing/2014/main" id="{D3761541-43BC-E249-8FF2-3D560DCA2E93}"/>
              </a:ext>
            </a:extLst>
          </p:cNvPr>
          <p:cNvSpPr/>
          <p:nvPr/>
        </p:nvSpPr>
        <p:spPr>
          <a:xfrm>
            <a:off x="5811263"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65" name="Freihandform 64">
            <a:extLst>
              <a:ext uri="{FF2B5EF4-FFF2-40B4-BE49-F238E27FC236}">
                <a16:creationId xmlns:a16="http://schemas.microsoft.com/office/drawing/2014/main" id="{57ED1D60-EAA7-7D48-8F11-E19DC27C115C}"/>
              </a:ext>
            </a:extLst>
          </p:cNvPr>
          <p:cNvSpPr/>
          <p:nvPr/>
        </p:nvSpPr>
        <p:spPr>
          <a:xfrm>
            <a:off x="5726469"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66" name="Freihandform 65">
            <a:extLst>
              <a:ext uri="{FF2B5EF4-FFF2-40B4-BE49-F238E27FC236}">
                <a16:creationId xmlns:a16="http://schemas.microsoft.com/office/drawing/2014/main" id="{B305DFB3-B924-674D-8805-AD1ECA7A3145}"/>
              </a:ext>
            </a:extLst>
          </p:cNvPr>
          <p:cNvSpPr/>
          <p:nvPr/>
        </p:nvSpPr>
        <p:spPr>
          <a:xfrm>
            <a:off x="5641675"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67" name="Freihandform 66">
            <a:extLst>
              <a:ext uri="{FF2B5EF4-FFF2-40B4-BE49-F238E27FC236}">
                <a16:creationId xmlns:a16="http://schemas.microsoft.com/office/drawing/2014/main" id="{63F1781C-289E-DE44-82C7-F55210992CE9}"/>
              </a:ext>
            </a:extLst>
          </p:cNvPr>
          <p:cNvSpPr/>
          <p:nvPr/>
        </p:nvSpPr>
        <p:spPr>
          <a:xfrm>
            <a:off x="5585146"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69" name="Freihandform 68">
            <a:extLst>
              <a:ext uri="{FF2B5EF4-FFF2-40B4-BE49-F238E27FC236}">
                <a16:creationId xmlns:a16="http://schemas.microsoft.com/office/drawing/2014/main" id="{4573E3D9-B0A1-A249-ABBD-AD66BD4B5907}"/>
              </a:ext>
            </a:extLst>
          </p:cNvPr>
          <p:cNvSpPr/>
          <p:nvPr/>
        </p:nvSpPr>
        <p:spPr>
          <a:xfrm>
            <a:off x="5401426"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74" name="Freihandform 73">
            <a:extLst>
              <a:ext uri="{FF2B5EF4-FFF2-40B4-BE49-F238E27FC236}">
                <a16:creationId xmlns:a16="http://schemas.microsoft.com/office/drawing/2014/main" id="{8636A263-9E88-1E4E-AB05-EBE2829EB828}"/>
              </a:ext>
            </a:extLst>
          </p:cNvPr>
          <p:cNvSpPr/>
          <p:nvPr/>
        </p:nvSpPr>
        <p:spPr>
          <a:xfrm>
            <a:off x="5387293"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76" name="Freihandform 75">
            <a:extLst>
              <a:ext uri="{FF2B5EF4-FFF2-40B4-BE49-F238E27FC236}">
                <a16:creationId xmlns:a16="http://schemas.microsoft.com/office/drawing/2014/main" id="{4BC28E0D-57D0-1345-B395-A477B9A3ABF7}"/>
              </a:ext>
            </a:extLst>
          </p:cNvPr>
          <p:cNvSpPr/>
          <p:nvPr/>
        </p:nvSpPr>
        <p:spPr>
          <a:xfrm>
            <a:off x="5373161"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80" name="Freihandform 79">
            <a:extLst>
              <a:ext uri="{FF2B5EF4-FFF2-40B4-BE49-F238E27FC236}">
                <a16:creationId xmlns:a16="http://schemas.microsoft.com/office/drawing/2014/main" id="{9A2545B0-DB00-9147-9F7F-AB78A905CEB4}"/>
              </a:ext>
            </a:extLst>
          </p:cNvPr>
          <p:cNvSpPr/>
          <p:nvPr/>
        </p:nvSpPr>
        <p:spPr>
          <a:xfrm>
            <a:off x="5359029"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81" name="Freihandform 80">
            <a:extLst>
              <a:ext uri="{FF2B5EF4-FFF2-40B4-BE49-F238E27FC236}">
                <a16:creationId xmlns:a16="http://schemas.microsoft.com/office/drawing/2014/main" id="{0881DCA6-65C6-0943-92DF-6A946ACD269C}"/>
              </a:ext>
            </a:extLst>
          </p:cNvPr>
          <p:cNvSpPr/>
          <p:nvPr/>
        </p:nvSpPr>
        <p:spPr>
          <a:xfrm>
            <a:off x="5344897"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82" name="Freihandform 81">
            <a:extLst>
              <a:ext uri="{FF2B5EF4-FFF2-40B4-BE49-F238E27FC236}">
                <a16:creationId xmlns:a16="http://schemas.microsoft.com/office/drawing/2014/main" id="{ADCDC1F2-0233-4A4F-A33F-13F452CD1DFC}"/>
              </a:ext>
            </a:extLst>
          </p:cNvPr>
          <p:cNvSpPr/>
          <p:nvPr/>
        </p:nvSpPr>
        <p:spPr>
          <a:xfrm>
            <a:off x="5288368"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83" name="Freihandform 82">
            <a:extLst>
              <a:ext uri="{FF2B5EF4-FFF2-40B4-BE49-F238E27FC236}">
                <a16:creationId xmlns:a16="http://schemas.microsoft.com/office/drawing/2014/main" id="{33B7B6DD-CD7E-6245-872C-CB3797175C2E}"/>
              </a:ext>
            </a:extLst>
          </p:cNvPr>
          <p:cNvSpPr/>
          <p:nvPr/>
        </p:nvSpPr>
        <p:spPr>
          <a:xfrm>
            <a:off x="5245970"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84" name="Freihandform 83">
            <a:extLst>
              <a:ext uri="{FF2B5EF4-FFF2-40B4-BE49-F238E27FC236}">
                <a16:creationId xmlns:a16="http://schemas.microsoft.com/office/drawing/2014/main" id="{440D5518-988C-C545-A2F0-145423EC2795}"/>
              </a:ext>
            </a:extLst>
          </p:cNvPr>
          <p:cNvSpPr/>
          <p:nvPr/>
        </p:nvSpPr>
        <p:spPr>
          <a:xfrm>
            <a:off x="5203574"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85" name="Freihandform 84">
            <a:extLst>
              <a:ext uri="{FF2B5EF4-FFF2-40B4-BE49-F238E27FC236}">
                <a16:creationId xmlns:a16="http://schemas.microsoft.com/office/drawing/2014/main" id="{F2BF2E9C-3353-4C49-95C8-430B0A8ACA3B}"/>
              </a:ext>
            </a:extLst>
          </p:cNvPr>
          <p:cNvSpPr/>
          <p:nvPr/>
        </p:nvSpPr>
        <p:spPr>
          <a:xfrm>
            <a:off x="5132912"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86" name="Freihandform 85">
            <a:extLst>
              <a:ext uri="{FF2B5EF4-FFF2-40B4-BE49-F238E27FC236}">
                <a16:creationId xmlns:a16="http://schemas.microsoft.com/office/drawing/2014/main" id="{0520C4D6-3293-2241-8BAB-B30ABE636D4F}"/>
              </a:ext>
            </a:extLst>
          </p:cNvPr>
          <p:cNvSpPr/>
          <p:nvPr/>
        </p:nvSpPr>
        <p:spPr>
          <a:xfrm>
            <a:off x="5118780"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87" name="Freihandform 86">
            <a:extLst>
              <a:ext uri="{FF2B5EF4-FFF2-40B4-BE49-F238E27FC236}">
                <a16:creationId xmlns:a16="http://schemas.microsoft.com/office/drawing/2014/main" id="{55438C9A-26CD-4447-B519-83932C8857F7}"/>
              </a:ext>
            </a:extLst>
          </p:cNvPr>
          <p:cNvSpPr/>
          <p:nvPr/>
        </p:nvSpPr>
        <p:spPr>
          <a:xfrm>
            <a:off x="4991589"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88" name="Freihandform 87">
            <a:extLst>
              <a:ext uri="{FF2B5EF4-FFF2-40B4-BE49-F238E27FC236}">
                <a16:creationId xmlns:a16="http://schemas.microsoft.com/office/drawing/2014/main" id="{92C8F7BF-9B46-7344-8462-7546E6A0F7C0}"/>
              </a:ext>
            </a:extLst>
          </p:cNvPr>
          <p:cNvSpPr/>
          <p:nvPr/>
        </p:nvSpPr>
        <p:spPr>
          <a:xfrm>
            <a:off x="4892664"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89" name="Freihandform 88">
            <a:extLst>
              <a:ext uri="{FF2B5EF4-FFF2-40B4-BE49-F238E27FC236}">
                <a16:creationId xmlns:a16="http://schemas.microsoft.com/office/drawing/2014/main" id="{E6081438-273F-9045-A02D-B53E23B62B2C}"/>
              </a:ext>
            </a:extLst>
          </p:cNvPr>
          <p:cNvSpPr/>
          <p:nvPr/>
        </p:nvSpPr>
        <p:spPr>
          <a:xfrm>
            <a:off x="4878531"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90" name="Freihandform 89">
            <a:extLst>
              <a:ext uri="{FF2B5EF4-FFF2-40B4-BE49-F238E27FC236}">
                <a16:creationId xmlns:a16="http://schemas.microsoft.com/office/drawing/2014/main" id="{5E2E2ED8-C203-284B-81DB-BB26346D6923}"/>
              </a:ext>
            </a:extLst>
          </p:cNvPr>
          <p:cNvSpPr/>
          <p:nvPr/>
        </p:nvSpPr>
        <p:spPr>
          <a:xfrm>
            <a:off x="4793737" y="2035039"/>
            <a:ext cx="14132" cy="58083"/>
          </a:xfrm>
          <a:custGeom>
            <a:avLst/>
            <a:gdLst>
              <a:gd name="connsiteX0" fmla="*/ 0 w 12763"/>
              <a:gd name="connsiteY0" fmla="*/ 52458 h 52457"/>
              <a:gd name="connsiteX1" fmla="*/ 0 w 12763"/>
              <a:gd name="connsiteY1" fmla="*/ 0 h 52457"/>
            </a:gdLst>
            <a:ahLst/>
            <a:cxnLst>
              <a:cxn ang="0">
                <a:pos x="connsiteX0" y="connsiteY0"/>
              </a:cxn>
              <a:cxn ang="0">
                <a:pos x="connsiteX1" y="connsiteY1"/>
              </a:cxn>
            </a:cxnLst>
            <a:rect l="l" t="t" r="r" b="b"/>
            <a:pathLst>
              <a:path w="12763" h="52457">
                <a:moveTo>
                  <a:pt x="0" y="52458"/>
                </a:moveTo>
                <a:lnTo>
                  <a:pt x="0" y="0"/>
                </a:lnTo>
              </a:path>
            </a:pathLst>
          </a:custGeom>
          <a:ln w="19118" cap="flat">
            <a:solidFill>
              <a:schemeClr val="tx2">
                <a:lumMod val="50000"/>
                <a:lumOff val="50000"/>
              </a:schemeClr>
            </a:solidFill>
            <a:prstDash val="solid"/>
            <a:miter/>
          </a:ln>
        </p:spPr>
        <p:txBody>
          <a:bodyPr rtlCol="0" anchor="ctr"/>
          <a:lstStyle/>
          <a:p>
            <a:endParaRPr lang="de-DE"/>
          </a:p>
        </p:txBody>
      </p:sp>
      <p:sp>
        <p:nvSpPr>
          <p:cNvPr id="91" name="Freihandform 90">
            <a:extLst>
              <a:ext uri="{FF2B5EF4-FFF2-40B4-BE49-F238E27FC236}">
                <a16:creationId xmlns:a16="http://schemas.microsoft.com/office/drawing/2014/main" id="{CBC0FE8D-5BAD-4644-955B-37EA2B0D8061}"/>
              </a:ext>
            </a:extLst>
          </p:cNvPr>
          <p:cNvSpPr/>
          <p:nvPr/>
        </p:nvSpPr>
        <p:spPr>
          <a:xfrm>
            <a:off x="3452160" y="2042247"/>
            <a:ext cx="3810628" cy="528830"/>
          </a:xfrm>
          <a:custGeom>
            <a:avLst/>
            <a:gdLst>
              <a:gd name="connsiteX0" fmla="*/ 0 w 3441550"/>
              <a:gd name="connsiteY0" fmla="*/ 155332 h 477610"/>
              <a:gd name="connsiteX1" fmla="*/ 0 w 3441550"/>
              <a:gd name="connsiteY1" fmla="*/ 0 h 477610"/>
              <a:gd name="connsiteX2" fmla="*/ 3441551 w 3441550"/>
              <a:gd name="connsiteY2" fmla="*/ 0 h 477610"/>
              <a:gd name="connsiteX3" fmla="*/ 3441551 w 3441550"/>
              <a:gd name="connsiteY3" fmla="*/ 477610 h 477610"/>
              <a:gd name="connsiteX4" fmla="*/ 2335210 w 3441550"/>
              <a:gd name="connsiteY4" fmla="*/ 477610 h 477610"/>
              <a:gd name="connsiteX5" fmla="*/ 2335210 w 3441550"/>
              <a:gd name="connsiteY5" fmla="*/ 147163 h 477610"/>
              <a:gd name="connsiteX6" fmla="*/ 0 w 3441550"/>
              <a:gd name="connsiteY6" fmla="*/ 155332 h 47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1550" h="477610">
                <a:moveTo>
                  <a:pt x="0" y="155332"/>
                </a:moveTo>
                <a:lnTo>
                  <a:pt x="0" y="0"/>
                </a:lnTo>
                <a:lnTo>
                  <a:pt x="3441551" y="0"/>
                </a:lnTo>
                <a:lnTo>
                  <a:pt x="3441551" y="477610"/>
                </a:lnTo>
                <a:lnTo>
                  <a:pt x="2335210" y="477610"/>
                </a:lnTo>
                <a:lnTo>
                  <a:pt x="2335210" y="147163"/>
                </a:lnTo>
                <a:lnTo>
                  <a:pt x="0" y="155332"/>
                </a:lnTo>
                <a:close/>
              </a:path>
            </a:pathLst>
          </a:custGeom>
          <a:solidFill>
            <a:schemeClr val="tx2">
              <a:lumMod val="10000"/>
              <a:lumOff val="90000"/>
              <a:alpha val="30000"/>
            </a:schemeClr>
          </a:solidFill>
          <a:ln w="12745" cap="flat">
            <a:noFill/>
            <a:prstDash val="solid"/>
            <a:miter/>
          </a:ln>
        </p:spPr>
        <p:txBody>
          <a:bodyPr rtlCol="0" anchor="ctr"/>
          <a:lstStyle/>
          <a:p>
            <a:endParaRPr lang="de-DE"/>
          </a:p>
        </p:txBody>
      </p:sp>
      <p:sp>
        <p:nvSpPr>
          <p:cNvPr id="71" name="Textfeld 70">
            <a:extLst>
              <a:ext uri="{FF2B5EF4-FFF2-40B4-BE49-F238E27FC236}">
                <a16:creationId xmlns:a16="http://schemas.microsoft.com/office/drawing/2014/main" id="{6C6A1749-832E-4449-BB31-90F08413200A}"/>
              </a:ext>
            </a:extLst>
          </p:cNvPr>
          <p:cNvSpPr txBox="1"/>
          <p:nvPr/>
        </p:nvSpPr>
        <p:spPr>
          <a:xfrm>
            <a:off x="7366375" y="1808163"/>
            <a:ext cx="1368316" cy="306705"/>
          </a:xfrm>
          <a:prstGeom prst="rect">
            <a:avLst/>
          </a:prstGeom>
          <a:noFill/>
        </p:spPr>
        <p:txBody>
          <a:bodyPr wrap="none" rtlCol="0">
            <a:spAutoFit/>
          </a:bodyPr>
          <a:lstStyle/>
          <a:p>
            <a:r>
              <a:rPr lang="de-DE" sz="1200">
                <a:solidFill>
                  <a:schemeClr val="accent4"/>
                </a:solidFill>
              </a:rPr>
              <a:t>Arm A, </a:t>
            </a:r>
            <a:r>
              <a:rPr lang="de-DE" sz="1200" err="1">
                <a:solidFill>
                  <a:schemeClr val="accent4"/>
                </a:solidFill>
              </a:rPr>
              <a:t>Ibrutinib</a:t>
            </a:r>
            <a:endParaRPr lang="de-DE" sz="1200">
              <a:solidFill>
                <a:schemeClr val="accent4"/>
              </a:solidFill>
            </a:endParaRPr>
          </a:p>
        </p:txBody>
      </p:sp>
      <p:sp>
        <p:nvSpPr>
          <p:cNvPr id="72" name="Textfeld 71">
            <a:extLst>
              <a:ext uri="{FF2B5EF4-FFF2-40B4-BE49-F238E27FC236}">
                <a16:creationId xmlns:a16="http://schemas.microsoft.com/office/drawing/2014/main" id="{68708285-FC4C-4E7F-A06A-DE99FE215684}"/>
              </a:ext>
            </a:extLst>
          </p:cNvPr>
          <p:cNvSpPr txBox="1"/>
          <p:nvPr/>
        </p:nvSpPr>
        <p:spPr>
          <a:xfrm>
            <a:off x="7359529" y="2047337"/>
            <a:ext cx="1690072" cy="306705"/>
          </a:xfrm>
          <a:prstGeom prst="rect">
            <a:avLst/>
          </a:prstGeom>
          <a:noFill/>
        </p:spPr>
        <p:txBody>
          <a:bodyPr wrap="none" rtlCol="0">
            <a:spAutoFit/>
          </a:bodyPr>
          <a:lstStyle/>
          <a:p>
            <a:r>
              <a:rPr lang="de-DE" sz="1200">
                <a:solidFill>
                  <a:schemeClr val="tx2">
                    <a:lumMod val="50000"/>
                    <a:lumOff val="50000"/>
                  </a:schemeClr>
                </a:solidFill>
              </a:rPr>
              <a:t>Arm B, Observation</a:t>
            </a:r>
          </a:p>
        </p:txBody>
      </p:sp>
      <p:sp>
        <p:nvSpPr>
          <p:cNvPr id="73" name="Textfeld 72">
            <a:extLst>
              <a:ext uri="{FF2B5EF4-FFF2-40B4-BE49-F238E27FC236}">
                <a16:creationId xmlns:a16="http://schemas.microsoft.com/office/drawing/2014/main" id="{C1C22ED8-BC78-4229-8EA3-5EDDEF3717B4}"/>
              </a:ext>
            </a:extLst>
          </p:cNvPr>
          <p:cNvSpPr txBox="1"/>
          <p:nvPr/>
        </p:nvSpPr>
        <p:spPr>
          <a:xfrm>
            <a:off x="6916596" y="2889989"/>
            <a:ext cx="2039729" cy="511175"/>
          </a:xfrm>
          <a:prstGeom prst="rect">
            <a:avLst/>
          </a:prstGeom>
          <a:noFill/>
        </p:spPr>
        <p:txBody>
          <a:bodyPr wrap="none" rtlCol="0">
            <a:spAutoFit/>
          </a:bodyPr>
          <a:lstStyle/>
          <a:p>
            <a:pPr algn="ctr"/>
            <a:r>
              <a:rPr lang="de-DE" sz="1200">
                <a:solidFill>
                  <a:schemeClr val="accent2"/>
                </a:solidFill>
              </a:rPr>
              <a:t>Non-</a:t>
            </a:r>
            <a:r>
              <a:rPr lang="de-DE" sz="1200" err="1">
                <a:solidFill>
                  <a:schemeClr val="accent2"/>
                </a:solidFill>
              </a:rPr>
              <a:t>randomized</a:t>
            </a:r>
            <a:r>
              <a:rPr lang="de-DE" sz="1200">
                <a:solidFill>
                  <a:schemeClr val="accent2"/>
                </a:solidFill>
              </a:rPr>
              <a:t>, MRD+</a:t>
            </a:r>
          </a:p>
          <a:p>
            <a:pPr algn="ctr"/>
            <a:r>
              <a:rPr lang="de-DE" sz="1200" err="1">
                <a:solidFill>
                  <a:schemeClr val="accent2"/>
                </a:solidFill>
              </a:rPr>
              <a:t>Ibrutinib</a:t>
            </a:r>
            <a:r>
              <a:rPr lang="de-DE" sz="1200">
                <a:solidFill>
                  <a:schemeClr val="accent2"/>
                </a:solidFill>
              </a:rPr>
              <a:t> </a:t>
            </a:r>
            <a:r>
              <a:rPr lang="de-DE" sz="1200" err="1">
                <a:solidFill>
                  <a:schemeClr val="accent2"/>
                </a:solidFill>
              </a:rPr>
              <a:t>maintenance</a:t>
            </a:r>
            <a:endParaRPr lang="de-DE" sz="1200">
              <a:solidFill>
                <a:schemeClr val="accent2"/>
              </a:solidFill>
            </a:endParaRPr>
          </a:p>
        </p:txBody>
      </p:sp>
      <p:sp>
        <p:nvSpPr>
          <p:cNvPr id="77" name="Rechteck 76">
            <a:extLst>
              <a:ext uri="{FF2B5EF4-FFF2-40B4-BE49-F238E27FC236}">
                <a16:creationId xmlns:a16="http://schemas.microsoft.com/office/drawing/2014/main" id="{3B8C4922-92B1-4254-B6FC-D813DEB7BA17}"/>
              </a:ext>
            </a:extLst>
          </p:cNvPr>
          <p:cNvSpPr/>
          <p:nvPr/>
        </p:nvSpPr>
        <p:spPr>
          <a:xfrm>
            <a:off x="5073367" y="3552374"/>
            <a:ext cx="2866678" cy="985690"/>
          </a:xfrm>
          <a:prstGeom prst="rect">
            <a:avLst/>
          </a:prstGeom>
          <a:noFill/>
          <a:ln w="1905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200">
                <a:solidFill>
                  <a:schemeClr val="tx1"/>
                </a:solidFill>
              </a:rPr>
              <a:t>Primary </a:t>
            </a:r>
            <a:r>
              <a:rPr lang="de-DE" sz="1200" err="1">
                <a:solidFill>
                  <a:schemeClr val="tx1"/>
                </a:solidFill>
              </a:rPr>
              <a:t>endpoint</a:t>
            </a:r>
            <a:r>
              <a:rPr lang="de-DE" sz="1200">
                <a:solidFill>
                  <a:schemeClr val="tx1"/>
                </a:solidFill>
              </a:rPr>
              <a:t>: Arm B Observation</a:t>
            </a:r>
          </a:p>
          <a:p>
            <a:pPr marL="285750" indent="-285750">
              <a:buClr>
                <a:schemeClr val="accent2"/>
              </a:buClr>
              <a:buFont typeface="Arial" panose="020B0604020202020204" pitchFamily="34" charset="0"/>
              <a:buChar char="•"/>
            </a:pPr>
            <a:r>
              <a:rPr lang="de-DE" sz="1200">
                <a:solidFill>
                  <a:schemeClr val="tx1"/>
                </a:solidFill>
              </a:rPr>
              <a:t>98% PFS 12 </a:t>
            </a:r>
            <a:r>
              <a:rPr lang="de-DE" sz="1200" err="1">
                <a:solidFill>
                  <a:schemeClr val="tx1"/>
                </a:solidFill>
              </a:rPr>
              <a:t>months</a:t>
            </a:r>
            <a:r>
              <a:rPr lang="de-DE" sz="1200">
                <a:solidFill>
                  <a:schemeClr val="tx1"/>
                </a:solidFill>
              </a:rPr>
              <a:t> after </a:t>
            </a:r>
            <a:r>
              <a:rPr lang="de-DE" sz="1200" err="1">
                <a:solidFill>
                  <a:schemeClr val="tx1"/>
                </a:solidFill>
              </a:rPr>
              <a:t>stopping</a:t>
            </a:r>
            <a:endParaRPr lang="de-DE" err="1">
              <a:solidFill>
                <a:schemeClr val="tx1"/>
              </a:solidFill>
            </a:endParaRPr>
          </a:p>
          <a:p>
            <a:pPr>
              <a:buClr>
                <a:schemeClr val="accent2"/>
              </a:buClr>
            </a:pPr>
            <a:r>
              <a:rPr lang="de-DE" sz="1200">
                <a:solidFill>
                  <a:schemeClr val="tx1"/>
                </a:solidFill>
              </a:rPr>
              <a:t>       (</a:t>
            </a:r>
            <a:r>
              <a:rPr lang="de-DE" sz="1200" err="1">
                <a:solidFill>
                  <a:schemeClr val="tx1"/>
                </a:solidFill>
              </a:rPr>
              <a:t>Month</a:t>
            </a:r>
            <a:r>
              <a:rPr lang="de-DE" sz="1200">
                <a:solidFill>
                  <a:schemeClr val="tx1"/>
                </a:solidFill>
              </a:rPr>
              <a:t> 27)</a:t>
            </a:r>
            <a:endParaRPr lang="de-DE">
              <a:solidFill>
                <a:schemeClr val="tx1"/>
              </a:solidFill>
              <a:cs typeface="Arial" panose="020B0604020202020204"/>
            </a:endParaRPr>
          </a:p>
        </p:txBody>
      </p:sp>
      <p:pic>
        <p:nvPicPr>
          <p:cNvPr id="92" name="Grafik 91">
            <a:extLst>
              <a:ext uri="{FF2B5EF4-FFF2-40B4-BE49-F238E27FC236}">
                <a16:creationId xmlns:a16="http://schemas.microsoft.com/office/drawing/2014/main" id="{816C68DF-1B13-5B41-A3CB-4F8D253598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4653" y="2006287"/>
            <a:ext cx="6246469" cy="1399096"/>
          </a:xfrm>
          <a:prstGeom prst="rect">
            <a:avLst/>
          </a:prstGeom>
        </p:spPr>
      </p:pic>
      <p:cxnSp>
        <p:nvCxnSpPr>
          <p:cNvPr id="75" name="Gerade Verbindung mit Pfeil 74">
            <a:extLst>
              <a:ext uri="{FF2B5EF4-FFF2-40B4-BE49-F238E27FC236}">
                <a16:creationId xmlns:a16="http://schemas.microsoft.com/office/drawing/2014/main" id="{55AE425A-B93D-43D5-8A67-74A0F9BCCE8E}"/>
              </a:ext>
            </a:extLst>
          </p:cNvPr>
          <p:cNvCxnSpPr>
            <a:cxnSpLocks/>
          </p:cNvCxnSpPr>
          <p:nvPr/>
        </p:nvCxnSpPr>
        <p:spPr>
          <a:xfrm flipH="1" flipV="1">
            <a:off x="4935129" y="2130539"/>
            <a:ext cx="811832" cy="1421622"/>
          </a:xfrm>
          <a:prstGeom prst="straightConnector1">
            <a:avLst/>
          </a:prstGeom>
          <a:ln w="190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6" name="Rechteck 3">
            <a:extLst>
              <a:ext uri="{FF2B5EF4-FFF2-40B4-BE49-F238E27FC236}">
                <a16:creationId xmlns:a16="http://schemas.microsoft.com/office/drawing/2014/main" id="{5895220E-2EFB-2B45-953E-BBE5391998CC}"/>
              </a:ext>
            </a:extLst>
          </p:cNvPr>
          <p:cNvSpPr/>
          <p:nvPr/>
        </p:nvSpPr>
        <p:spPr>
          <a:xfrm>
            <a:off x="919119" y="1808163"/>
            <a:ext cx="8056606" cy="3554284"/>
          </a:xfrm>
          <a:custGeom>
            <a:avLst/>
            <a:gdLst>
              <a:gd name="connsiteX0" fmla="*/ 0 w 7911197"/>
              <a:gd name="connsiteY0" fmla="*/ 0 h 3431808"/>
              <a:gd name="connsiteX1" fmla="*/ 7911197 w 7911197"/>
              <a:gd name="connsiteY1" fmla="*/ 0 h 3431808"/>
              <a:gd name="connsiteX2" fmla="*/ 7911197 w 7911197"/>
              <a:gd name="connsiteY2" fmla="*/ 3431808 h 3431808"/>
              <a:gd name="connsiteX3" fmla="*/ 0 w 7911197"/>
              <a:gd name="connsiteY3" fmla="*/ 3431808 h 3431808"/>
              <a:gd name="connsiteX4" fmla="*/ 0 w 7911197"/>
              <a:gd name="connsiteY4" fmla="*/ 0 h 3431808"/>
              <a:gd name="connsiteX0" fmla="*/ 7911197 w 8002637"/>
              <a:gd name="connsiteY0" fmla="*/ 0 h 3431808"/>
              <a:gd name="connsiteX1" fmla="*/ 7911197 w 8002637"/>
              <a:gd name="connsiteY1" fmla="*/ 3431808 h 3431808"/>
              <a:gd name="connsiteX2" fmla="*/ 0 w 8002637"/>
              <a:gd name="connsiteY2" fmla="*/ 3431808 h 3431808"/>
              <a:gd name="connsiteX3" fmla="*/ 0 w 8002637"/>
              <a:gd name="connsiteY3" fmla="*/ 0 h 3431808"/>
              <a:gd name="connsiteX4" fmla="*/ 8002637 w 8002637"/>
              <a:gd name="connsiteY4" fmla="*/ 91440 h 3431808"/>
              <a:gd name="connsiteX0" fmla="*/ 7911197 w 7911197"/>
              <a:gd name="connsiteY0" fmla="*/ 0 h 3431808"/>
              <a:gd name="connsiteX1" fmla="*/ 7911197 w 7911197"/>
              <a:gd name="connsiteY1" fmla="*/ 3431808 h 3431808"/>
              <a:gd name="connsiteX2" fmla="*/ 0 w 7911197"/>
              <a:gd name="connsiteY2" fmla="*/ 3431808 h 3431808"/>
              <a:gd name="connsiteX3" fmla="*/ 0 w 7911197"/>
              <a:gd name="connsiteY3" fmla="*/ 0 h 3431808"/>
              <a:gd name="connsiteX0" fmla="*/ 7911197 w 7911197"/>
              <a:gd name="connsiteY0" fmla="*/ 3431808 h 3431808"/>
              <a:gd name="connsiteX1" fmla="*/ 0 w 7911197"/>
              <a:gd name="connsiteY1" fmla="*/ 3431808 h 3431808"/>
              <a:gd name="connsiteX2" fmla="*/ 0 w 7911197"/>
              <a:gd name="connsiteY2" fmla="*/ 0 h 3431808"/>
            </a:gdLst>
            <a:ahLst/>
            <a:cxnLst>
              <a:cxn ang="0">
                <a:pos x="connsiteX0" y="connsiteY0"/>
              </a:cxn>
              <a:cxn ang="0">
                <a:pos x="connsiteX1" y="connsiteY1"/>
              </a:cxn>
              <a:cxn ang="0">
                <a:pos x="connsiteX2" y="connsiteY2"/>
              </a:cxn>
            </a:cxnLst>
            <a:rect l="l" t="t" r="r" b="b"/>
            <a:pathLst>
              <a:path w="7911197" h="3431808">
                <a:moveTo>
                  <a:pt x="7911197" y="3431808"/>
                </a:moveTo>
                <a:lnTo>
                  <a:pt x="0" y="3431808"/>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773401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Freihandform 190">
            <a:extLst>
              <a:ext uri="{FF2B5EF4-FFF2-40B4-BE49-F238E27FC236}">
                <a16:creationId xmlns:a16="http://schemas.microsoft.com/office/drawing/2014/main" id="{FBD6F23B-7441-4C40-92EA-23BC9E8C572B}"/>
              </a:ext>
            </a:extLst>
          </p:cNvPr>
          <p:cNvSpPr/>
          <p:nvPr/>
        </p:nvSpPr>
        <p:spPr>
          <a:xfrm>
            <a:off x="7161665" y="4081360"/>
            <a:ext cx="4172111" cy="289985"/>
          </a:xfrm>
          <a:custGeom>
            <a:avLst/>
            <a:gdLst>
              <a:gd name="connsiteX0" fmla="*/ 4172112 w 4172111"/>
              <a:gd name="connsiteY0" fmla="*/ 241084 h 289985"/>
              <a:gd name="connsiteX1" fmla="*/ 3081620 w 4172111"/>
              <a:gd name="connsiteY1" fmla="*/ 241084 h 289985"/>
              <a:gd name="connsiteX2" fmla="*/ 3081620 w 4172111"/>
              <a:gd name="connsiteY2" fmla="*/ 261357 h 289985"/>
              <a:gd name="connsiteX3" fmla="*/ 761878 w 4172111"/>
              <a:gd name="connsiteY3" fmla="*/ 261357 h 289985"/>
              <a:gd name="connsiteX4" fmla="*/ 761878 w 4172111"/>
              <a:gd name="connsiteY4" fmla="*/ 289986 h 289985"/>
              <a:gd name="connsiteX5" fmla="*/ 0 w 4172111"/>
              <a:gd name="connsiteY5" fmla="*/ 289986 h 289985"/>
              <a:gd name="connsiteX6" fmla="*/ 0 w 4172111"/>
              <a:gd name="connsiteY6" fmla="*/ 165745 h 289985"/>
              <a:gd name="connsiteX7" fmla="*/ 148622 w 4172111"/>
              <a:gd name="connsiteY7" fmla="*/ 165745 h 289985"/>
              <a:gd name="connsiteX8" fmla="*/ 148622 w 4172111"/>
              <a:gd name="connsiteY8" fmla="*/ 146431 h 289985"/>
              <a:gd name="connsiteX9" fmla="*/ 247384 w 4172111"/>
              <a:gd name="connsiteY9" fmla="*/ 146431 h 289985"/>
              <a:gd name="connsiteX10" fmla="*/ 247384 w 4172111"/>
              <a:gd name="connsiteY10" fmla="*/ 132459 h 289985"/>
              <a:gd name="connsiteX11" fmla="*/ 665719 w 4172111"/>
              <a:gd name="connsiteY11" fmla="*/ 132459 h 289985"/>
              <a:gd name="connsiteX12" fmla="*/ 665719 w 4172111"/>
              <a:gd name="connsiteY12" fmla="*/ 99721 h 289985"/>
              <a:gd name="connsiteX13" fmla="*/ 1276646 w 4172111"/>
              <a:gd name="connsiteY13" fmla="*/ 99721 h 289985"/>
              <a:gd name="connsiteX14" fmla="*/ 1276646 w 4172111"/>
              <a:gd name="connsiteY14" fmla="*/ 67394 h 289985"/>
              <a:gd name="connsiteX15" fmla="*/ 2965599 w 4172111"/>
              <a:gd name="connsiteY15" fmla="*/ 67394 h 289985"/>
              <a:gd name="connsiteX16" fmla="*/ 2965599 w 4172111"/>
              <a:gd name="connsiteY16" fmla="*/ 29588 h 289985"/>
              <a:gd name="connsiteX17" fmla="*/ 3054225 w 4172111"/>
              <a:gd name="connsiteY17" fmla="*/ 29588 h 289985"/>
              <a:gd name="connsiteX18" fmla="*/ 3054225 w 4172111"/>
              <a:gd name="connsiteY18" fmla="*/ 0 h 289985"/>
              <a:gd name="connsiteX19" fmla="*/ 4172112 w 4172111"/>
              <a:gd name="connsiteY19" fmla="*/ 0 h 289985"/>
              <a:gd name="connsiteX20" fmla="*/ 4172112 w 4172111"/>
              <a:gd name="connsiteY20" fmla="*/ 241084 h 28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2111" h="289985">
                <a:moveTo>
                  <a:pt x="4172112" y="241084"/>
                </a:moveTo>
                <a:lnTo>
                  <a:pt x="3081620" y="241084"/>
                </a:lnTo>
                <a:lnTo>
                  <a:pt x="3081620" y="261357"/>
                </a:lnTo>
                <a:lnTo>
                  <a:pt x="761878" y="261357"/>
                </a:lnTo>
                <a:lnTo>
                  <a:pt x="761878" y="289986"/>
                </a:lnTo>
                <a:lnTo>
                  <a:pt x="0" y="289986"/>
                </a:lnTo>
                <a:lnTo>
                  <a:pt x="0" y="165745"/>
                </a:lnTo>
                <a:lnTo>
                  <a:pt x="148622" y="165745"/>
                </a:lnTo>
                <a:lnTo>
                  <a:pt x="148622" y="146431"/>
                </a:lnTo>
                <a:lnTo>
                  <a:pt x="247384" y="146431"/>
                </a:lnTo>
                <a:lnTo>
                  <a:pt x="247384" y="132459"/>
                </a:lnTo>
                <a:lnTo>
                  <a:pt x="665719" y="132459"/>
                </a:lnTo>
                <a:lnTo>
                  <a:pt x="665719" y="99721"/>
                </a:lnTo>
                <a:lnTo>
                  <a:pt x="1276646" y="99721"/>
                </a:lnTo>
                <a:lnTo>
                  <a:pt x="1276646" y="67394"/>
                </a:lnTo>
                <a:lnTo>
                  <a:pt x="2965599" y="67394"/>
                </a:lnTo>
                <a:lnTo>
                  <a:pt x="2965599" y="29588"/>
                </a:lnTo>
                <a:lnTo>
                  <a:pt x="3054225" y="29588"/>
                </a:lnTo>
                <a:lnTo>
                  <a:pt x="3054225" y="0"/>
                </a:lnTo>
                <a:lnTo>
                  <a:pt x="4172112" y="0"/>
                </a:lnTo>
                <a:lnTo>
                  <a:pt x="4172112" y="241084"/>
                </a:lnTo>
                <a:close/>
              </a:path>
            </a:pathLst>
          </a:custGeom>
          <a:solidFill>
            <a:schemeClr val="accent4">
              <a:lumMod val="40000"/>
              <a:lumOff val="60000"/>
              <a:alpha val="30000"/>
            </a:schemeClr>
          </a:solidFill>
          <a:ln w="13674" cap="flat">
            <a:noFill/>
            <a:prstDash val="solid"/>
            <a:miter/>
          </a:ln>
        </p:spPr>
        <p:txBody>
          <a:bodyPr rtlCol="0" anchor="ctr"/>
          <a:lstStyle/>
          <a:p>
            <a:endParaRPr lang="de-DE"/>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R, complete response; MRD, minimal residual disease; PFS, progression-free survival; uMRD, undetectable minimal residual disease.</a:t>
            </a:r>
          </a:p>
          <a:p>
            <a:r>
              <a:rPr lang="en-US" b="1">
                <a:latin typeface="Arial" panose="020B0604020202020204" pitchFamily="34" charset="0"/>
                <a:cs typeface="Arial" panose="020B0604020202020204" pitchFamily="34" charset="0"/>
              </a:rPr>
              <a:t>Niemann, C. Abstract 69 presented at ASH 2021.</a:t>
            </a:r>
            <a:endParaRPr lang="en-US">
              <a:latin typeface="Arial" panose="020B0604020202020204" pitchFamily="34" charset="0"/>
              <a:cs typeface="Arial" panose="020B0604020202020204" pitchFamily="34" charset="0"/>
            </a:endParaRPr>
          </a:p>
        </p:txBody>
      </p:sp>
      <p:sp>
        <p:nvSpPr>
          <p:cNvPr id="4" name="Textplatzhalter 3">
            <a:extLst>
              <a:ext uri="{FF2B5EF4-FFF2-40B4-BE49-F238E27FC236}">
                <a16:creationId xmlns:a16="http://schemas.microsoft.com/office/drawing/2014/main" id="{1EB88E67-2159-9E45-A4F2-E626CBD4A9DB}"/>
              </a:ext>
            </a:extLst>
          </p:cNvPr>
          <p:cNvSpPr>
            <a:spLocks noGrp="1"/>
          </p:cNvSpPr>
          <p:nvPr>
            <p:ph type="body" sz="quarter" idx="12"/>
          </p:nvPr>
        </p:nvSpPr>
        <p:spPr/>
        <p:txBody>
          <a:bodyPr/>
          <a:lstStyle/>
          <a:p>
            <a:r>
              <a:rPr lang="de-DE"/>
              <a:t>Re-inintiation, Arm B: Observation</a:t>
            </a:r>
          </a:p>
        </p:txBody>
      </p:sp>
      <p:sp>
        <p:nvSpPr>
          <p:cNvPr id="8" name="Textplatzhalter 7">
            <a:extLst>
              <a:ext uri="{FF2B5EF4-FFF2-40B4-BE49-F238E27FC236}">
                <a16:creationId xmlns:a16="http://schemas.microsoft.com/office/drawing/2014/main" id="{C322D90F-70BC-4945-B2B8-8929E61E6F24}"/>
              </a:ext>
            </a:extLst>
          </p:cNvPr>
          <p:cNvSpPr>
            <a:spLocks noGrp="1"/>
          </p:cNvSpPr>
          <p:nvPr>
            <p:ph type="body" sz="quarter" idx="13"/>
          </p:nvPr>
        </p:nvSpPr>
        <p:spPr/>
        <p:txBody>
          <a:bodyPr/>
          <a:lstStyle/>
          <a:p>
            <a:r>
              <a:rPr lang="de-DE"/>
              <a:t>Time </a:t>
            </a:r>
            <a:r>
              <a:rPr lang="de-DE" err="1"/>
              <a:t>to</a:t>
            </a:r>
            <a:r>
              <a:rPr lang="de-DE"/>
              <a:t> Next Treatment</a:t>
            </a:r>
          </a:p>
        </p:txBody>
      </p:sp>
      <p:sp>
        <p:nvSpPr>
          <p:cNvPr id="7" name="TextBox 6">
            <a:extLst>
              <a:ext uri="{FF2B5EF4-FFF2-40B4-BE49-F238E27FC236}">
                <a16:creationId xmlns:a16="http://schemas.microsoft.com/office/drawing/2014/main" id="{B7EEE86F-96B5-4294-8611-9848331F28AA}"/>
              </a:ext>
            </a:extLst>
          </p:cNvPr>
          <p:cNvSpPr txBox="1"/>
          <p:nvPr/>
        </p:nvSpPr>
        <p:spPr>
          <a:xfrm>
            <a:off x="416533" y="5136805"/>
            <a:ext cx="5535005" cy="1102417"/>
          </a:xfrm>
          <a:prstGeom prst="rect">
            <a:avLst/>
          </a:prstGeom>
          <a:noFill/>
        </p:spPr>
        <p:txBody>
          <a:bodyPr wrap="square" lIns="0" tIns="0" rIns="0" bIns="0" anchor="t" anchorCtr="0">
            <a:noAutofit/>
          </a:bodyPr>
          <a:lstStyle/>
          <a:p>
            <a:pPr marL="285750" indent="-285750">
              <a:buClr>
                <a:schemeClr val="bg2"/>
              </a:buClr>
              <a:buFont typeface="Arial" panose="020B0604020202020204" pitchFamily="34" charset="0"/>
              <a:buChar char="•"/>
            </a:pPr>
            <a:r>
              <a:rPr lang="en-US" sz="1200"/>
              <a:t>During the defined period (until month 27), only one patient re-initiated treatment due to becoming </a:t>
            </a:r>
            <a:r>
              <a:rPr lang="en-US" sz="1200" err="1"/>
              <a:t>MRD+ve</a:t>
            </a:r>
            <a:r>
              <a:rPr lang="en-US" sz="1200"/>
              <a:t> in Arm B</a:t>
            </a:r>
          </a:p>
          <a:p>
            <a:pPr marL="742950" lvl="1" indent="-285750">
              <a:buClr>
                <a:schemeClr val="bg2"/>
              </a:buClr>
              <a:buFont typeface="Arial" panose="020B0604020202020204" pitchFamily="34" charset="0"/>
              <a:buChar char="•"/>
            </a:pPr>
            <a:r>
              <a:rPr lang="en-US" sz="1200"/>
              <a:t>Patient continued successful clinical remission and regained </a:t>
            </a:r>
            <a:r>
              <a:rPr lang="en-US" sz="1200" err="1"/>
              <a:t>uMRD</a:t>
            </a:r>
            <a:endParaRPr lang="en-US" sz="1200" err="1">
              <a:cs typeface="Arial"/>
            </a:endParaRPr>
          </a:p>
          <a:p>
            <a:pPr marL="285750" indent="-285750">
              <a:buClr>
                <a:schemeClr val="bg2"/>
              </a:buClr>
              <a:buFont typeface="Arial" panose="020B0604020202020204" pitchFamily="34" charset="0"/>
              <a:buChar char="•"/>
            </a:pPr>
            <a:r>
              <a:rPr lang="en-US" sz="1200"/>
              <a:t>With median follow-up of 34 months, 7 patients re-initiated </a:t>
            </a:r>
            <a:r>
              <a:rPr lang="en-US" sz="1200" err="1"/>
              <a:t>Ibr+Ven</a:t>
            </a:r>
            <a:r>
              <a:rPr lang="en-US" sz="1200"/>
              <a:t> due to becoming MRD+</a:t>
            </a:r>
            <a:endParaRPr lang="en-US" sz="1200">
              <a:cs typeface="Arial"/>
            </a:endParaRPr>
          </a:p>
          <a:p>
            <a:pPr marL="742950" lvl="1" indent="-285750">
              <a:buClr>
                <a:schemeClr val="bg2"/>
              </a:buClr>
              <a:buFont typeface="Arial" panose="020B0604020202020204" pitchFamily="34" charset="0"/>
              <a:buChar char="•"/>
            </a:pPr>
            <a:r>
              <a:rPr lang="en-US" sz="1200"/>
              <a:t>Of these 7, 6 are back in clinical remission (1 awaits evaluation)</a:t>
            </a:r>
            <a:endParaRPr lang="en-US" sz="1200">
              <a:cs typeface="Arial"/>
            </a:endParaRPr>
          </a:p>
        </p:txBody>
      </p:sp>
      <p:sp>
        <p:nvSpPr>
          <p:cNvPr id="11" name="TextBox 10">
            <a:extLst>
              <a:ext uri="{FF2B5EF4-FFF2-40B4-BE49-F238E27FC236}">
                <a16:creationId xmlns:a16="http://schemas.microsoft.com/office/drawing/2014/main" id="{85F37375-953D-4F28-9025-6BDC33B60BE1}"/>
              </a:ext>
            </a:extLst>
          </p:cNvPr>
          <p:cNvSpPr txBox="1"/>
          <p:nvPr/>
        </p:nvSpPr>
        <p:spPr>
          <a:xfrm>
            <a:off x="6240463" y="5136805"/>
            <a:ext cx="5530850" cy="1113528"/>
          </a:xfrm>
          <a:prstGeom prst="rect">
            <a:avLst/>
          </a:prstGeom>
          <a:noFill/>
        </p:spPr>
        <p:txBody>
          <a:bodyPr wrap="square" lIns="0" tIns="0" rIns="0" bIns="0" anchor="t" anchorCtr="0">
            <a:noAutofit/>
          </a:bodyPr>
          <a:lstStyle/>
          <a:p>
            <a:pPr marL="285750" indent="-285750">
              <a:buClr>
                <a:schemeClr val="bg2"/>
              </a:buClr>
              <a:buFont typeface="Arial" panose="020B0604020202020204" pitchFamily="34" charset="0"/>
              <a:buChar char="•"/>
            </a:pPr>
            <a:r>
              <a:rPr lang="en-US" sz="1200"/>
              <a:t>No patients in Arm A or Arm B had to re-initiate treatment due to becoming MRD+ </a:t>
            </a:r>
          </a:p>
          <a:p>
            <a:pPr>
              <a:buClr>
                <a:schemeClr val="bg2"/>
              </a:buClr>
            </a:pPr>
            <a:endParaRPr lang="en-US" sz="1200"/>
          </a:p>
          <a:p>
            <a:pPr marL="285750" indent="-285750">
              <a:buClr>
                <a:schemeClr val="bg2"/>
              </a:buClr>
              <a:buFont typeface="Arial" panose="020B0604020202020204" pitchFamily="34" charset="0"/>
              <a:buChar char="•"/>
            </a:pPr>
            <a:r>
              <a:rPr lang="en-US" sz="1200"/>
              <a:t>In the non-randomized arm, &lt;10% had to progress to the next line of treatment</a:t>
            </a:r>
            <a:endParaRPr lang="en-US" sz="1200">
              <a:cs typeface="Arial"/>
            </a:endParaRPr>
          </a:p>
        </p:txBody>
      </p:sp>
      <p:cxnSp>
        <p:nvCxnSpPr>
          <p:cNvPr id="17" name="Gerader Verbinder 16">
            <a:extLst>
              <a:ext uri="{FF2B5EF4-FFF2-40B4-BE49-F238E27FC236}">
                <a16:creationId xmlns:a16="http://schemas.microsoft.com/office/drawing/2014/main" id="{2CD61735-294A-457F-9C8D-6851B5255BE9}"/>
              </a:ext>
            </a:extLst>
          </p:cNvPr>
          <p:cNvCxnSpPr/>
          <p:nvPr/>
        </p:nvCxnSpPr>
        <p:spPr>
          <a:xfrm>
            <a:off x="1050763" y="4509128"/>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D8AC6F37-7E92-466E-A80E-F8761FF25E4D}"/>
              </a:ext>
            </a:extLst>
          </p:cNvPr>
          <p:cNvCxnSpPr/>
          <p:nvPr/>
        </p:nvCxnSpPr>
        <p:spPr>
          <a:xfrm>
            <a:off x="1735667" y="4509128"/>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A6094679-FB0A-4ADB-B561-F4941CF17E44}"/>
              </a:ext>
            </a:extLst>
          </p:cNvPr>
          <p:cNvCxnSpPr/>
          <p:nvPr/>
        </p:nvCxnSpPr>
        <p:spPr>
          <a:xfrm>
            <a:off x="2418012" y="4509128"/>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226D22C-F026-4425-BB95-473CB1DF57B9}"/>
              </a:ext>
            </a:extLst>
          </p:cNvPr>
          <p:cNvCxnSpPr/>
          <p:nvPr/>
        </p:nvCxnSpPr>
        <p:spPr>
          <a:xfrm>
            <a:off x="3095249" y="4509128"/>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FDFD4232-A987-4334-BE94-55C0D12656AA}"/>
              </a:ext>
            </a:extLst>
          </p:cNvPr>
          <p:cNvCxnSpPr/>
          <p:nvPr/>
        </p:nvCxnSpPr>
        <p:spPr>
          <a:xfrm>
            <a:off x="3780153" y="4509128"/>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6871B0E7-FC69-43CB-83B2-4DE8C1F2661B}"/>
              </a:ext>
            </a:extLst>
          </p:cNvPr>
          <p:cNvCxnSpPr/>
          <p:nvPr/>
        </p:nvCxnSpPr>
        <p:spPr>
          <a:xfrm>
            <a:off x="4459947" y="4509128"/>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7F655646-0618-4CBA-8EF9-101C9D8CB703}"/>
              </a:ext>
            </a:extLst>
          </p:cNvPr>
          <p:cNvCxnSpPr/>
          <p:nvPr/>
        </p:nvCxnSpPr>
        <p:spPr>
          <a:xfrm>
            <a:off x="5139737" y="4509128"/>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3919C177-1AE0-4F41-9907-9D446A562212}"/>
              </a:ext>
            </a:extLst>
          </p:cNvPr>
          <p:cNvCxnSpPr/>
          <p:nvPr/>
        </p:nvCxnSpPr>
        <p:spPr>
          <a:xfrm>
            <a:off x="5819529" y="4509128"/>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AE9BB5C9-F26F-43C9-B083-FBD9D058E566}"/>
              </a:ext>
            </a:extLst>
          </p:cNvPr>
          <p:cNvCxnSpPr>
            <a:cxnSpLocks/>
          </p:cNvCxnSpPr>
          <p:nvPr/>
        </p:nvCxnSpPr>
        <p:spPr>
          <a:xfrm rot="5400000">
            <a:off x="792648" y="4350684"/>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C254FE99-D4F0-4ECC-8F3A-427AE2288E4F}"/>
              </a:ext>
            </a:extLst>
          </p:cNvPr>
          <p:cNvCxnSpPr>
            <a:cxnSpLocks/>
          </p:cNvCxnSpPr>
          <p:nvPr/>
        </p:nvCxnSpPr>
        <p:spPr>
          <a:xfrm rot="5400000">
            <a:off x="792648" y="3732225"/>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3876B491-C369-4A98-B478-644ADF31C675}"/>
              </a:ext>
            </a:extLst>
          </p:cNvPr>
          <p:cNvCxnSpPr>
            <a:cxnSpLocks/>
          </p:cNvCxnSpPr>
          <p:nvPr/>
        </p:nvCxnSpPr>
        <p:spPr>
          <a:xfrm rot="5400000">
            <a:off x="792648" y="3116325"/>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0713B388-399B-4128-B6AD-2AD0941BBBA2}"/>
              </a:ext>
            </a:extLst>
          </p:cNvPr>
          <p:cNvCxnSpPr>
            <a:cxnSpLocks/>
          </p:cNvCxnSpPr>
          <p:nvPr/>
        </p:nvCxnSpPr>
        <p:spPr>
          <a:xfrm rot="5400000">
            <a:off x="791513" y="2492760"/>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E8592350-A928-4613-9B29-E751A767D425}"/>
              </a:ext>
            </a:extLst>
          </p:cNvPr>
          <p:cNvCxnSpPr>
            <a:cxnSpLocks/>
          </p:cNvCxnSpPr>
          <p:nvPr/>
        </p:nvCxnSpPr>
        <p:spPr>
          <a:xfrm rot="5400000">
            <a:off x="791513" y="1876858"/>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DEBD828B-6148-4426-A5AA-3AF948AF6D2F}"/>
              </a:ext>
            </a:extLst>
          </p:cNvPr>
          <p:cNvSpPr txBox="1"/>
          <p:nvPr/>
        </p:nvSpPr>
        <p:spPr>
          <a:xfrm>
            <a:off x="323283" y="4246253"/>
            <a:ext cx="492367" cy="280762"/>
          </a:xfrm>
          <a:prstGeom prst="rect">
            <a:avLst/>
          </a:prstGeom>
          <a:noFill/>
        </p:spPr>
        <p:txBody>
          <a:bodyPr wrap="none" rtlCol="0">
            <a:spAutoFit/>
          </a:bodyPr>
          <a:lstStyle/>
          <a:p>
            <a:r>
              <a:rPr lang="de-DE" sz="1100"/>
              <a:t>0.00</a:t>
            </a:r>
          </a:p>
        </p:txBody>
      </p:sp>
      <p:sp>
        <p:nvSpPr>
          <p:cNvPr id="31" name="Textfeld 30">
            <a:extLst>
              <a:ext uri="{FF2B5EF4-FFF2-40B4-BE49-F238E27FC236}">
                <a16:creationId xmlns:a16="http://schemas.microsoft.com/office/drawing/2014/main" id="{E4A63FBA-8CB4-4B03-B718-C34FAF20DCDA}"/>
              </a:ext>
            </a:extLst>
          </p:cNvPr>
          <p:cNvSpPr txBox="1"/>
          <p:nvPr/>
        </p:nvSpPr>
        <p:spPr>
          <a:xfrm>
            <a:off x="323283" y="3626287"/>
            <a:ext cx="492367" cy="280762"/>
          </a:xfrm>
          <a:prstGeom prst="rect">
            <a:avLst/>
          </a:prstGeom>
          <a:noFill/>
        </p:spPr>
        <p:txBody>
          <a:bodyPr wrap="none" rtlCol="0">
            <a:spAutoFit/>
          </a:bodyPr>
          <a:lstStyle/>
          <a:p>
            <a:r>
              <a:rPr lang="de-DE" sz="1100"/>
              <a:t>0.25</a:t>
            </a:r>
          </a:p>
        </p:txBody>
      </p:sp>
      <p:sp>
        <p:nvSpPr>
          <p:cNvPr id="32" name="Textfeld 31">
            <a:extLst>
              <a:ext uri="{FF2B5EF4-FFF2-40B4-BE49-F238E27FC236}">
                <a16:creationId xmlns:a16="http://schemas.microsoft.com/office/drawing/2014/main" id="{F9E18F97-A6F3-4C27-81D6-7BC6BAA88AE3}"/>
              </a:ext>
            </a:extLst>
          </p:cNvPr>
          <p:cNvSpPr txBox="1"/>
          <p:nvPr/>
        </p:nvSpPr>
        <p:spPr>
          <a:xfrm>
            <a:off x="323283" y="3010386"/>
            <a:ext cx="492367" cy="280762"/>
          </a:xfrm>
          <a:prstGeom prst="rect">
            <a:avLst/>
          </a:prstGeom>
          <a:noFill/>
        </p:spPr>
        <p:txBody>
          <a:bodyPr wrap="none" rtlCol="0">
            <a:spAutoFit/>
          </a:bodyPr>
          <a:lstStyle/>
          <a:p>
            <a:r>
              <a:rPr lang="de-DE" sz="1100"/>
              <a:t>0.50</a:t>
            </a:r>
          </a:p>
        </p:txBody>
      </p:sp>
      <p:sp>
        <p:nvSpPr>
          <p:cNvPr id="33" name="Textfeld 32">
            <a:extLst>
              <a:ext uri="{FF2B5EF4-FFF2-40B4-BE49-F238E27FC236}">
                <a16:creationId xmlns:a16="http://schemas.microsoft.com/office/drawing/2014/main" id="{D9D81045-18E5-4E86-8B79-5E91C398E43C}"/>
              </a:ext>
            </a:extLst>
          </p:cNvPr>
          <p:cNvSpPr txBox="1"/>
          <p:nvPr/>
        </p:nvSpPr>
        <p:spPr>
          <a:xfrm>
            <a:off x="322145" y="2386056"/>
            <a:ext cx="492367" cy="280762"/>
          </a:xfrm>
          <a:prstGeom prst="rect">
            <a:avLst/>
          </a:prstGeom>
          <a:noFill/>
        </p:spPr>
        <p:txBody>
          <a:bodyPr wrap="none" rtlCol="0">
            <a:spAutoFit/>
          </a:bodyPr>
          <a:lstStyle/>
          <a:p>
            <a:r>
              <a:rPr lang="de-DE" sz="1100"/>
              <a:t>0.75</a:t>
            </a:r>
          </a:p>
        </p:txBody>
      </p:sp>
      <p:sp>
        <p:nvSpPr>
          <p:cNvPr id="34" name="Textfeld 33">
            <a:extLst>
              <a:ext uri="{FF2B5EF4-FFF2-40B4-BE49-F238E27FC236}">
                <a16:creationId xmlns:a16="http://schemas.microsoft.com/office/drawing/2014/main" id="{E8290759-FA06-438A-951D-5D326A54392C}"/>
              </a:ext>
            </a:extLst>
          </p:cNvPr>
          <p:cNvSpPr txBox="1"/>
          <p:nvPr/>
        </p:nvSpPr>
        <p:spPr>
          <a:xfrm>
            <a:off x="323566" y="1770118"/>
            <a:ext cx="492367" cy="280762"/>
          </a:xfrm>
          <a:prstGeom prst="rect">
            <a:avLst/>
          </a:prstGeom>
          <a:noFill/>
        </p:spPr>
        <p:txBody>
          <a:bodyPr wrap="none" rtlCol="0">
            <a:spAutoFit/>
          </a:bodyPr>
          <a:lstStyle/>
          <a:p>
            <a:r>
              <a:rPr lang="de-DE" sz="1100"/>
              <a:t>1.00</a:t>
            </a:r>
          </a:p>
        </p:txBody>
      </p:sp>
      <p:sp>
        <p:nvSpPr>
          <p:cNvPr id="35" name="Textfeld 34">
            <a:extLst>
              <a:ext uri="{FF2B5EF4-FFF2-40B4-BE49-F238E27FC236}">
                <a16:creationId xmlns:a16="http://schemas.microsoft.com/office/drawing/2014/main" id="{9DEAC551-584F-4601-AC0A-3713325FF36C}"/>
              </a:ext>
            </a:extLst>
          </p:cNvPr>
          <p:cNvSpPr txBox="1"/>
          <p:nvPr/>
        </p:nvSpPr>
        <p:spPr>
          <a:xfrm>
            <a:off x="910264" y="4529571"/>
            <a:ext cx="282484" cy="280762"/>
          </a:xfrm>
          <a:prstGeom prst="rect">
            <a:avLst/>
          </a:prstGeom>
          <a:noFill/>
        </p:spPr>
        <p:txBody>
          <a:bodyPr wrap="none" rtlCol="0">
            <a:spAutoFit/>
          </a:bodyPr>
          <a:lstStyle/>
          <a:p>
            <a:r>
              <a:rPr lang="de-DE" sz="1100"/>
              <a:t>0</a:t>
            </a:r>
          </a:p>
        </p:txBody>
      </p:sp>
      <p:sp>
        <p:nvSpPr>
          <p:cNvPr id="36" name="Textfeld 35">
            <a:extLst>
              <a:ext uri="{FF2B5EF4-FFF2-40B4-BE49-F238E27FC236}">
                <a16:creationId xmlns:a16="http://schemas.microsoft.com/office/drawing/2014/main" id="{22BEAEE2-B53E-4988-9D02-D33F9B096FDB}"/>
              </a:ext>
            </a:extLst>
          </p:cNvPr>
          <p:cNvSpPr txBox="1"/>
          <p:nvPr/>
        </p:nvSpPr>
        <p:spPr>
          <a:xfrm>
            <a:off x="1594425" y="4529571"/>
            <a:ext cx="282484" cy="280762"/>
          </a:xfrm>
          <a:prstGeom prst="rect">
            <a:avLst/>
          </a:prstGeom>
          <a:noFill/>
        </p:spPr>
        <p:txBody>
          <a:bodyPr wrap="none" rtlCol="0">
            <a:spAutoFit/>
          </a:bodyPr>
          <a:lstStyle/>
          <a:p>
            <a:r>
              <a:rPr lang="de-DE" sz="1100"/>
              <a:t>6</a:t>
            </a:r>
          </a:p>
        </p:txBody>
      </p:sp>
      <p:sp>
        <p:nvSpPr>
          <p:cNvPr id="37" name="Textfeld 36">
            <a:extLst>
              <a:ext uri="{FF2B5EF4-FFF2-40B4-BE49-F238E27FC236}">
                <a16:creationId xmlns:a16="http://schemas.microsoft.com/office/drawing/2014/main" id="{0B9F722E-2480-4042-91B3-3C73A7714951}"/>
              </a:ext>
            </a:extLst>
          </p:cNvPr>
          <p:cNvSpPr txBox="1"/>
          <p:nvPr/>
        </p:nvSpPr>
        <p:spPr>
          <a:xfrm>
            <a:off x="2234621" y="4529376"/>
            <a:ext cx="366780" cy="280762"/>
          </a:xfrm>
          <a:prstGeom prst="rect">
            <a:avLst/>
          </a:prstGeom>
          <a:noFill/>
        </p:spPr>
        <p:txBody>
          <a:bodyPr wrap="none" rtlCol="0">
            <a:spAutoFit/>
          </a:bodyPr>
          <a:lstStyle/>
          <a:p>
            <a:r>
              <a:rPr lang="de-DE" sz="1100"/>
              <a:t>12</a:t>
            </a:r>
          </a:p>
        </p:txBody>
      </p:sp>
      <p:sp>
        <p:nvSpPr>
          <p:cNvPr id="38" name="Textfeld 37">
            <a:extLst>
              <a:ext uri="{FF2B5EF4-FFF2-40B4-BE49-F238E27FC236}">
                <a16:creationId xmlns:a16="http://schemas.microsoft.com/office/drawing/2014/main" id="{36AA4A62-15DF-47EB-9FB1-69EDED6EC4E2}"/>
              </a:ext>
            </a:extLst>
          </p:cNvPr>
          <p:cNvSpPr txBox="1"/>
          <p:nvPr/>
        </p:nvSpPr>
        <p:spPr>
          <a:xfrm>
            <a:off x="2913090" y="4528531"/>
            <a:ext cx="366780" cy="280762"/>
          </a:xfrm>
          <a:prstGeom prst="rect">
            <a:avLst/>
          </a:prstGeom>
          <a:noFill/>
        </p:spPr>
        <p:txBody>
          <a:bodyPr wrap="none" rtlCol="0">
            <a:spAutoFit/>
          </a:bodyPr>
          <a:lstStyle/>
          <a:p>
            <a:r>
              <a:rPr lang="de-DE" sz="1100"/>
              <a:t>18</a:t>
            </a:r>
          </a:p>
        </p:txBody>
      </p:sp>
      <p:sp>
        <p:nvSpPr>
          <p:cNvPr id="39" name="Textfeld 38">
            <a:extLst>
              <a:ext uri="{FF2B5EF4-FFF2-40B4-BE49-F238E27FC236}">
                <a16:creationId xmlns:a16="http://schemas.microsoft.com/office/drawing/2014/main" id="{94CDD8A4-330B-4FB3-9477-E185C6B18E0E}"/>
              </a:ext>
            </a:extLst>
          </p:cNvPr>
          <p:cNvSpPr txBox="1"/>
          <p:nvPr/>
        </p:nvSpPr>
        <p:spPr>
          <a:xfrm>
            <a:off x="3597991" y="4528531"/>
            <a:ext cx="366780" cy="280762"/>
          </a:xfrm>
          <a:prstGeom prst="rect">
            <a:avLst/>
          </a:prstGeom>
          <a:noFill/>
        </p:spPr>
        <p:txBody>
          <a:bodyPr wrap="none" rtlCol="0">
            <a:spAutoFit/>
          </a:bodyPr>
          <a:lstStyle/>
          <a:p>
            <a:r>
              <a:rPr lang="de-DE" sz="1100"/>
              <a:t>24</a:t>
            </a:r>
          </a:p>
        </p:txBody>
      </p:sp>
      <p:sp>
        <p:nvSpPr>
          <p:cNvPr id="40" name="Textfeld 39">
            <a:extLst>
              <a:ext uri="{FF2B5EF4-FFF2-40B4-BE49-F238E27FC236}">
                <a16:creationId xmlns:a16="http://schemas.microsoft.com/office/drawing/2014/main" id="{C9B94799-B4A9-4D96-9812-71988B17CA7D}"/>
              </a:ext>
            </a:extLst>
          </p:cNvPr>
          <p:cNvSpPr txBox="1"/>
          <p:nvPr/>
        </p:nvSpPr>
        <p:spPr>
          <a:xfrm>
            <a:off x="4276554" y="4529813"/>
            <a:ext cx="366780" cy="280762"/>
          </a:xfrm>
          <a:prstGeom prst="rect">
            <a:avLst/>
          </a:prstGeom>
          <a:noFill/>
        </p:spPr>
        <p:txBody>
          <a:bodyPr wrap="none" rtlCol="0">
            <a:spAutoFit/>
          </a:bodyPr>
          <a:lstStyle/>
          <a:p>
            <a:r>
              <a:rPr lang="de-DE" sz="1100"/>
              <a:t>30</a:t>
            </a:r>
          </a:p>
        </p:txBody>
      </p:sp>
      <p:sp>
        <p:nvSpPr>
          <p:cNvPr id="41" name="Textfeld 40">
            <a:extLst>
              <a:ext uri="{FF2B5EF4-FFF2-40B4-BE49-F238E27FC236}">
                <a16:creationId xmlns:a16="http://schemas.microsoft.com/office/drawing/2014/main" id="{9E683AC2-5347-47D4-9D2E-8F89C36C000A}"/>
              </a:ext>
            </a:extLst>
          </p:cNvPr>
          <p:cNvSpPr txBox="1"/>
          <p:nvPr/>
        </p:nvSpPr>
        <p:spPr>
          <a:xfrm>
            <a:off x="4957577" y="4529716"/>
            <a:ext cx="366780" cy="280762"/>
          </a:xfrm>
          <a:prstGeom prst="rect">
            <a:avLst/>
          </a:prstGeom>
          <a:noFill/>
        </p:spPr>
        <p:txBody>
          <a:bodyPr wrap="none" rtlCol="0">
            <a:spAutoFit/>
          </a:bodyPr>
          <a:lstStyle/>
          <a:p>
            <a:r>
              <a:rPr lang="de-DE" sz="1100"/>
              <a:t>36</a:t>
            </a:r>
          </a:p>
        </p:txBody>
      </p:sp>
      <p:sp>
        <p:nvSpPr>
          <p:cNvPr id="42" name="Textfeld 41">
            <a:extLst>
              <a:ext uri="{FF2B5EF4-FFF2-40B4-BE49-F238E27FC236}">
                <a16:creationId xmlns:a16="http://schemas.microsoft.com/office/drawing/2014/main" id="{597782B1-2B16-4BFB-B2DC-62D7FB31ED90}"/>
              </a:ext>
            </a:extLst>
          </p:cNvPr>
          <p:cNvSpPr txBox="1"/>
          <p:nvPr/>
        </p:nvSpPr>
        <p:spPr>
          <a:xfrm>
            <a:off x="5636138" y="4528531"/>
            <a:ext cx="366780" cy="280762"/>
          </a:xfrm>
          <a:prstGeom prst="rect">
            <a:avLst/>
          </a:prstGeom>
          <a:noFill/>
        </p:spPr>
        <p:txBody>
          <a:bodyPr wrap="none" rtlCol="0">
            <a:spAutoFit/>
          </a:bodyPr>
          <a:lstStyle/>
          <a:p>
            <a:r>
              <a:rPr lang="de-DE" sz="1100"/>
              <a:t>42</a:t>
            </a:r>
          </a:p>
        </p:txBody>
      </p:sp>
      <p:sp>
        <p:nvSpPr>
          <p:cNvPr id="43" name="Textfeld 42">
            <a:extLst>
              <a:ext uri="{FF2B5EF4-FFF2-40B4-BE49-F238E27FC236}">
                <a16:creationId xmlns:a16="http://schemas.microsoft.com/office/drawing/2014/main" id="{538261D9-FF6A-4708-AFB2-1BA7DADC841B}"/>
              </a:ext>
            </a:extLst>
          </p:cNvPr>
          <p:cNvSpPr txBox="1"/>
          <p:nvPr/>
        </p:nvSpPr>
        <p:spPr>
          <a:xfrm>
            <a:off x="2830885" y="4773969"/>
            <a:ext cx="1230401" cy="280762"/>
          </a:xfrm>
          <a:prstGeom prst="rect">
            <a:avLst/>
          </a:prstGeom>
          <a:noFill/>
        </p:spPr>
        <p:txBody>
          <a:bodyPr wrap="none" rtlCol="0">
            <a:spAutoFit/>
          </a:bodyPr>
          <a:lstStyle/>
          <a:p>
            <a:r>
              <a:rPr lang="de-DE" sz="1100" b="1"/>
              <a:t>Time (</a:t>
            </a:r>
            <a:r>
              <a:rPr lang="de-DE" sz="1100" b="1" err="1"/>
              <a:t>Months</a:t>
            </a:r>
            <a:r>
              <a:rPr lang="de-DE" sz="1100" b="1"/>
              <a:t>)</a:t>
            </a:r>
          </a:p>
        </p:txBody>
      </p:sp>
      <p:cxnSp>
        <p:nvCxnSpPr>
          <p:cNvPr id="78" name="Gerader Verbinder 77">
            <a:extLst>
              <a:ext uri="{FF2B5EF4-FFF2-40B4-BE49-F238E27FC236}">
                <a16:creationId xmlns:a16="http://schemas.microsoft.com/office/drawing/2014/main" id="{AD00D820-798E-41AE-B03C-D7B4C9A3B801}"/>
              </a:ext>
            </a:extLst>
          </p:cNvPr>
          <p:cNvCxnSpPr/>
          <p:nvPr/>
        </p:nvCxnSpPr>
        <p:spPr>
          <a:xfrm flipV="1">
            <a:off x="4117461" y="4281682"/>
            <a:ext cx="0" cy="1073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F85EB36A-A232-4B31-8FCA-F48B23F74249}"/>
              </a:ext>
            </a:extLst>
          </p:cNvPr>
          <p:cNvCxnSpPr>
            <a:cxnSpLocks/>
          </p:cNvCxnSpPr>
          <p:nvPr/>
        </p:nvCxnSpPr>
        <p:spPr>
          <a:xfrm flipV="1">
            <a:off x="4117461" y="3126549"/>
            <a:ext cx="0" cy="112958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2" name="Textfeld 81">
            <a:extLst>
              <a:ext uri="{FF2B5EF4-FFF2-40B4-BE49-F238E27FC236}">
                <a16:creationId xmlns:a16="http://schemas.microsoft.com/office/drawing/2014/main" id="{5786B081-8BA7-4473-A9A5-45E79490BE04}"/>
              </a:ext>
            </a:extLst>
          </p:cNvPr>
          <p:cNvSpPr txBox="1"/>
          <p:nvPr/>
        </p:nvSpPr>
        <p:spPr>
          <a:xfrm rot="16200000">
            <a:off x="3616901" y="3729848"/>
            <a:ext cx="827837" cy="280762"/>
          </a:xfrm>
          <a:prstGeom prst="rect">
            <a:avLst/>
          </a:prstGeom>
          <a:noFill/>
        </p:spPr>
        <p:txBody>
          <a:bodyPr wrap="none" rtlCol="0">
            <a:spAutoFit/>
          </a:bodyPr>
          <a:lstStyle/>
          <a:p>
            <a:r>
              <a:rPr lang="de-DE" sz="1100" err="1"/>
              <a:t>Month</a:t>
            </a:r>
            <a:r>
              <a:rPr lang="de-DE" sz="1100"/>
              <a:t> 27</a:t>
            </a:r>
          </a:p>
        </p:txBody>
      </p:sp>
      <p:sp>
        <p:nvSpPr>
          <p:cNvPr id="222" name="Freihandform 221">
            <a:extLst>
              <a:ext uri="{FF2B5EF4-FFF2-40B4-BE49-F238E27FC236}">
                <a16:creationId xmlns:a16="http://schemas.microsoft.com/office/drawing/2014/main" id="{41B9B85E-F18A-254A-9829-D4E464A110A3}"/>
              </a:ext>
            </a:extLst>
          </p:cNvPr>
          <p:cNvSpPr/>
          <p:nvPr/>
        </p:nvSpPr>
        <p:spPr>
          <a:xfrm>
            <a:off x="3617957" y="3306063"/>
            <a:ext cx="2217692" cy="1119256"/>
          </a:xfrm>
          <a:custGeom>
            <a:avLst/>
            <a:gdLst>
              <a:gd name="connsiteX0" fmla="*/ 2217693 w 2217692"/>
              <a:gd name="connsiteY0" fmla="*/ 0 h 1119256"/>
              <a:gd name="connsiteX1" fmla="*/ 2217693 w 2217692"/>
              <a:gd name="connsiteY1" fmla="*/ 1015290 h 1119256"/>
              <a:gd name="connsiteX2" fmla="*/ 1525126 w 2217692"/>
              <a:gd name="connsiteY2" fmla="*/ 1015290 h 1119256"/>
              <a:gd name="connsiteX3" fmla="*/ 1525126 w 2217692"/>
              <a:gd name="connsiteY3" fmla="*/ 1065150 h 1119256"/>
              <a:gd name="connsiteX4" fmla="*/ 910089 w 2217692"/>
              <a:gd name="connsiteY4" fmla="*/ 1065150 h 1119256"/>
              <a:gd name="connsiteX5" fmla="*/ 910089 w 2217692"/>
              <a:gd name="connsiteY5" fmla="*/ 1119257 h 1119256"/>
              <a:gd name="connsiteX6" fmla="*/ 0 w 2217692"/>
              <a:gd name="connsiteY6" fmla="*/ 1119257 h 1119256"/>
              <a:gd name="connsiteX7" fmla="*/ 0 w 2217692"/>
              <a:gd name="connsiteY7" fmla="*/ 928034 h 1119256"/>
              <a:gd name="connsiteX8" fmla="*/ 731332 w 2217692"/>
              <a:gd name="connsiteY8" fmla="*/ 928034 h 1119256"/>
              <a:gd name="connsiteX9" fmla="*/ 731332 w 2217692"/>
              <a:gd name="connsiteY9" fmla="*/ 833929 h 1119256"/>
              <a:gd name="connsiteX10" fmla="*/ 795027 w 2217692"/>
              <a:gd name="connsiteY10" fmla="*/ 833929 h 1119256"/>
              <a:gd name="connsiteX11" fmla="*/ 795027 w 2217692"/>
              <a:gd name="connsiteY11" fmla="*/ 713387 h 1119256"/>
              <a:gd name="connsiteX12" fmla="*/ 907213 w 2217692"/>
              <a:gd name="connsiteY12" fmla="*/ 713387 h 1119256"/>
              <a:gd name="connsiteX13" fmla="*/ 907213 w 2217692"/>
              <a:gd name="connsiteY13" fmla="*/ 620516 h 1119256"/>
              <a:gd name="connsiteX14" fmla="*/ 943238 w 2217692"/>
              <a:gd name="connsiteY14" fmla="*/ 620516 h 1119256"/>
              <a:gd name="connsiteX15" fmla="*/ 943238 w 2217692"/>
              <a:gd name="connsiteY15" fmla="*/ 594216 h 1119256"/>
              <a:gd name="connsiteX16" fmla="*/ 1012550 w 2217692"/>
              <a:gd name="connsiteY16" fmla="*/ 594216 h 1119256"/>
              <a:gd name="connsiteX17" fmla="*/ 1012550 w 2217692"/>
              <a:gd name="connsiteY17" fmla="*/ 501481 h 1119256"/>
              <a:gd name="connsiteX18" fmla="*/ 1501566 w 2217692"/>
              <a:gd name="connsiteY18" fmla="*/ 501481 h 1119256"/>
              <a:gd name="connsiteX19" fmla="*/ 1501566 w 2217692"/>
              <a:gd name="connsiteY19" fmla="*/ 324093 h 1119256"/>
              <a:gd name="connsiteX20" fmla="*/ 1606765 w 2217692"/>
              <a:gd name="connsiteY20" fmla="*/ 324093 h 1119256"/>
              <a:gd name="connsiteX21" fmla="*/ 1606765 w 2217692"/>
              <a:gd name="connsiteY21" fmla="*/ 0 h 1119256"/>
              <a:gd name="connsiteX22" fmla="*/ 2217693 w 2217692"/>
              <a:gd name="connsiteY22" fmla="*/ 0 h 111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7692" h="1119256">
                <a:moveTo>
                  <a:pt x="2217693" y="0"/>
                </a:moveTo>
                <a:lnTo>
                  <a:pt x="2217693" y="1015290"/>
                </a:lnTo>
                <a:lnTo>
                  <a:pt x="1525126" y="1015290"/>
                </a:lnTo>
                <a:lnTo>
                  <a:pt x="1525126" y="1065150"/>
                </a:lnTo>
                <a:lnTo>
                  <a:pt x="910089" y="1065150"/>
                </a:lnTo>
                <a:lnTo>
                  <a:pt x="910089" y="1119257"/>
                </a:lnTo>
                <a:lnTo>
                  <a:pt x="0" y="1119257"/>
                </a:lnTo>
                <a:lnTo>
                  <a:pt x="0" y="928034"/>
                </a:lnTo>
                <a:lnTo>
                  <a:pt x="731332" y="928034"/>
                </a:lnTo>
                <a:lnTo>
                  <a:pt x="731332" y="833929"/>
                </a:lnTo>
                <a:lnTo>
                  <a:pt x="795027" y="833929"/>
                </a:lnTo>
                <a:lnTo>
                  <a:pt x="795027" y="713387"/>
                </a:lnTo>
                <a:lnTo>
                  <a:pt x="907213" y="713387"/>
                </a:lnTo>
                <a:lnTo>
                  <a:pt x="907213" y="620516"/>
                </a:lnTo>
                <a:lnTo>
                  <a:pt x="943238" y="620516"/>
                </a:lnTo>
                <a:lnTo>
                  <a:pt x="943238" y="594216"/>
                </a:lnTo>
                <a:lnTo>
                  <a:pt x="1012550" y="594216"/>
                </a:lnTo>
                <a:lnTo>
                  <a:pt x="1012550" y="501481"/>
                </a:lnTo>
                <a:lnTo>
                  <a:pt x="1501566" y="501481"/>
                </a:lnTo>
                <a:lnTo>
                  <a:pt x="1501566" y="324093"/>
                </a:lnTo>
                <a:lnTo>
                  <a:pt x="1606765" y="324093"/>
                </a:lnTo>
                <a:lnTo>
                  <a:pt x="1606765" y="0"/>
                </a:lnTo>
                <a:lnTo>
                  <a:pt x="2217693" y="0"/>
                </a:lnTo>
                <a:close/>
              </a:path>
            </a:pathLst>
          </a:custGeom>
          <a:solidFill>
            <a:schemeClr val="tx2">
              <a:lumMod val="25000"/>
              <a:lumOff val="75000"/>
              <a:alpha val="30000"/>
            </a:schemeClr>
          </a:solidFill>
          <a:ln w="13689" cap="flat">
            <a:noFill/>
            <a:prstDash val="solid"/>
            <a:miter/>
          </a:ln>
        </p:spPr>
        <p:txBody>
          <a:bodyPr rtlCol="0" anchor="ctr"/>
          <a:lstStyle/>
          <a:p>
            <a:endParaRPr lang="de-DE"/>
          </a:p>
        </p:txBody>
      </p:sp>
      <p:sp>
        <p:nvSpPr>
          <p:cNvPr id="90" name="Rechteck 89">
            <a:extLst>
              <a:ext uri="{FF2B5EF4-FFF2-40B4-BE49-F238E27FC236}">
                <a16:creationId xmlns:a16="http://schemas.microsoft.com/office/drawing/2014/main" id="{26907108-9D58-43B0-97A1-9B6D464F86FC}"/>
              </a:ext>
            </a:extLst>
          </p:cNvPr>
          <p:cNvSpPr/>
          <p:nvPr/>
        </p:nvSpPr>
        <p:spPr>
          <a:xfrm>
            <a:off x="910264" y="1808162"/>
            <a:ext cx="4909265" cy="119582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285750" indent="-285750">
              <a:buClr>
                <a:schemeClr val="accent2"/>
              </a:buClr>
              <a:buFont typeface="Arial" panose="020B0604020202020204" pitchFamily="34" charset="0"/>
              <a:buChar char="•"/>
            </a:pPr>
            <a:r>
              <a:rPr lang="de-DE" sz="1400">
                <a:solidFill>
                  <a:schemeClr val="tx1"/>
                </a:solidFill>
              </a:rPr>
              <a:t>7 </a:t>
            </a:r>
            <a:r>
              <a:rPr lang="de-DE" sz="1400" err="1">
                <a:solidFill>
                  <a:schemeClr val="tx1"/>
                </a:solidFill>
              </a:rPr>
              <a:t>patients</a:t>
            </a:r>
            <a:r>
              <a:rPr lang="de-DE" sz="1400">
                <a:solidFill>
                  <a:schemeClr val="tx1"/>
                </a:solidFill>
              </a:rPr>
              <a:t> </a:t>
            </a:r>
            <a:r>
              <a:rPr lang="de-DE" sz="1400" err="1">
                <a:solidFill>
                  <a:schemeClr val="tx1"/>
                </a:solidFill>
              </a:rPr>
              <a:t>reinitiated</a:t>
            </a:r>
            <a:r>
              <a:rPr lang="de-DE" sz="1400">
                <a:solidFill>
                  <a:schemeClr val="tx1"/>
                </a:solidFill>
              </a:rPr>
              <a:t> </a:t>
            </a:r>
            <a:r>
              <a:rPr lang="de-DE" sz="1400" err="1">
                <a:solidFill>
                  <a:schemeClr val="tx1"/>
                </a:solidFill>
              </a:rPr>
              <a:t>ibrutinib-venetoclax</a:t>
            </a:r>
            <a:r>
              <a:rPr lang="de-DE" sz="1400">
                <a:solidFill>
                  <a:schemeClr val="tx1"/>
                </a:solidFill>
              </a:rPr>
              <a:t> </a:t>
            </a:r>
            <a:r>
              <a:rPr lang="de-DE" sz="1400" err="1">
                <a:solidFill>
                  <a:schemeClr val="tx1"/>
                </a:solidFill>
              </a:rPr>
              <a:t>during</a:t>
            </a:r>
            <a:r>
              <a:rPr lang="de-DE" sz="1400">
                <a:solidFill>
                  <a:schemeClr val="tx1"/>
                </a:solidFill>
              </a:rPr>
              <a:t> </a:t>
            </a:r>
            <a:r>
              <a:rPr lang="de-DE" sz="1400" err="1">
                <a:solidFill>
                  <a:schemeClr val="tx1"/>
                </a:solidFill>
              </a:rPr>
              <a:t>observation</a:t>
            </a:r>
            <a:r>
              <a:rPr lang="de-DE" sz="1400">
                <a:solidFill>
                  <a:schemeClr val="tx1"/>
                </a:solidFill>
              </a:rPr>
              <a:t> due </a:t>
            </a:r>
            <a:r>
              <a:rPr lang="de-DE" sz="1400" err="1">
                <a:solidFill>
                  <a:schemeClr val="tx1"/>
                </a:solidFill>
              </a:rPr>
              <a:t>to</a:t>
            </a:r>
            <a:r>
              <a:rPr lang="de-DE" sz="1400">
                <a:solidFill>
                  <a:schemeClr val="tx1"/>
                </a:solidFill>
              </a:rPr>
              <a:t> MRD+</a:t>
            </a:r>
          </a:p>
          <a:p>
            <a:pPr marL="285750" indent="-285750">
              <a:buClr>
                <a:schemeClr val="accent2"/>
              </a:buClr>
              <a:buFont typeface="Arial" panose="020B0604020202020204" pitchFamily="34" charset="0"/>
              <a:buChar char="•"/>
            </a:pPr>
            <a:r>
              <a:rPr lang="de-DE" sz="1400">
                <a:solidFill>
                  <a:schemeClr val="tx1"/>
                </a:solidFill>
              </a:rPr>
              <a:t>6 </a:t>
            </a:r>
            <a:r>
              <a:rPr lang="de-DE" sz="1400" err="1">
                <a:solidFill>
                  <a:schemeClr val="tx1"/>
                </a:solidFill>
              </a:rPr>
              <a:t>of</a:t>
            </a:r>
            <a:r>
              <a:rPr lang="de-DE" sz="1400">
                <a:solidFill>
                  <a:schemeClr val="tx1"/>
                </a:solidFill>
              </a:rPr>
              <a:t> 7 </a:t>
            </a:r>
            <a:r>
              <a:rPr lang="de-DE" sz="1400" err="1">
                <a:solidFill>
                  <a:schemeClr val="tx1"/>
                </a:solidFill>
              </a:rPr>
              <a:t>achieved</a:t>
            </a:r>
            <a:r>
              <a:rPr lang="de-DE" sz="1400">
                <a:solidFill>
                  <a:schemeClr val="tx1"/>
                </a:solidFill>
              </a:rPr>
              <a:t> de </a:t>
            </a:r>
            <a:r>
              <a:rPr lang="de-DE" sz="1400" err="1">
                <a:solidFill>
                  <a:schemeClr val="tx1"/>
                </a:solidFill>
              </a:rPr>
              <a:t>novo</a:t>
            </a:r>
            <a:r>
              <a:rPr lang="de-DE" sz="1400">
                <a:solidFill>
                  <a:schemeClr val="tx1"/>
                </a:solidFill>
              </a:rPr>
              <a:t> CR </a:t>
            </a:r>
            <a:r>
              <a:rPr lang="de-DE" sz="1400" err="1">
                <a:solidFill>
                  <a:schemeClr val="tx1"/>
                </a:solidFill>
              </a:rPr>
              <a:t>within</a:t>
            </a:r>
            <a:r>
              <a:rPr lang="de-DE" sz="1400">
                <a:solidFill>
                  <a:schemeClr val="tx1"/>
                </a:solidFill>
              </a:rPr>
              <a:t> 3 </a:t>
            </a:r>
            <a:r>
              <a:rPr lang="de-DE" sz="1400" err="1">
                <a:solidFill>
                  <a:schemeClr val="tx1"/>
                </a:solidFill>
              </a:rPr>
              <a:t>cycles</a:t>
            </a:r>
            <a:endParaRPr lang="de-DE" sz="1400">
              <a:solidFill>
                <a:schemeClr val="tx1"/>
              </a:solidFill>
            </a:endParaRPr>
          </a:p>
          <a:p>
            <a:pPr marL="285750" indent="-285750">
              <a:buClr>
                <a:schemeClr val="accent2"/>
              </a:buClr>
              <a:buFont typeface="Arial" panose="020B0604020202020204" pitchFamily="34" charset="0"/>
              <a:buChar char="•"/>
            </a:pPr>
            <a:r>
              <a:rPr lang="de-DE" sz="1400">
                <a:solidFill>
                  <a:schemeClr val="tx1"/>
                </a:solidFill>
              </a:rPr>
              <a:t>7</a:t>
            </a:r>
            <a:r>
              <a:rPr lang="de-DE" sz="1400" baseline="30000">
                <a:solidFill>
                  <a:schemeClr val="tx1"/>
                </a:solidFill>
              </a:rPr>
              <a:t>th</a:t>
            </a:r>
            <a:r>
              <a:rPr lang="de-DE" sz="1400">
                <a:solidFill>
                  <a:schemeClr val="tx1"/>
                </a:solidFill>
              </a:rPr>
              <a:t> </a:t>
            </a:r>
            <a:r>
              <a:rPr lang="de-DE" sz="1400" err="1">
                <a:solidFill>
                  <a:schemeClr val="tx1"/>
                </a:solidFill>
              </a:rPr>
              <a:t>patient</a:t>
            </a:r>
            <a:r>
              <a:rPr lang="de-DE" sz="1400">
                <a:solidFill>
                  <a:schemeClr val="tx1"/>
                </a:solidFill>
              </a:rPr>
              <a:t> </a:t>
            </a:r>
            <a:r>
              <a:rPr lang="de-DE" sz="1400" err="1">
                <a:solidFill>
                  <a:schemeClr val="tx1"/>
                </a:solidFill>
              </a:rPr>
              <a:t>awaits</a:t>
            </a:r>
            <a:r>
              <a:rPr lang="de-DE" sz="1400">
                <a:solidFill>
                  <a:schemeClr val="tx1"/>
                </a:solidFill>
              </a:rPr>
              <a:t> </a:t>
            </a:r>
            <a:r>
              <a:rPr lang="de-DE" sz="1400" err="1">
                <a:solidFill>
                  <a:schemeClr val="tx1"/>
                </a:solidFill>
              </a:rPr>
              <a:t>evaluation</a:t>
            </a:r>
            <a:endParaRPr lang="de-DE" sz="1400">
              <a:solidFill>
                <a:schemeClr val="tx1"/>
              </a:solidFill>
            </a:endParaRPr>
          </a:p>
        </p:txBody>
      </p:sp>
      <p:cxnSp>
        <p:nvCxnSpPr>
          <p:cNvPr id="48" name="Gerader Verbinder 47">
            <a:extLst>
              <a:ext uri="{FF2B5EF4-FFF2-40B4-BE49-F238E27FC236}">
                <a16:creationId xmlns:a16="http://schemas.microsoft.com/office/drawing/2014/main" id="{26AC6B31-68C1-4E25-A179-9FDCFB4C1C56}"/>
              </a:ext>
            </a:extLst>
          </p:cNvPr>
          <p:cNvCxnSpPr/>
          <p:nvPr/>
        </p:nvCxnSpPr>
        <p:spPr>
          <a:xfrm>
            <a:off x="6909237" y="4514667"/>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FAFA98C4-AD23-4965-BD25-9BEB0FBAF1E0}"/>
              </a:ext>
            </a:extLst>
          </p:cNvPr>
          <p:cNvCxnSpPr/>
          <p:nvPr/>
        </p:nvCxnSpPr>
        <p:spPr>
          <a:xfrm>
            <a:off x="7530249" y="4514667"/>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C2F55DB5-E9C3-4795-82A6-521643DBF902}"/>
              </a:ext>
            </a:extLst>
          </p:cNvPr>
          <p:cNvCxnSpPr/>
          <p:nvPr/>
        </p:nvCxnSpPr>
        <p:spPr>
          <a:xfrm>
            <a:off x="8148707" y="4514667"/>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68A91716-3A1B-4BB0-9FEB-493D8DCEA00B}"/>
              </a:ext>
            </a:extLst>
          </p:cNvPr>
          <p:cNvCxnSpPr/>
          <p:nvPr/>
        </p:nvCxnSpPr>
        <p:spPr>
          <a:xfrm>
            <a:off x="8762052" y="4514667"/>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C4878CB3-E48A-4761-9EA4-1DF56A44DB57}"/>
              </a:ext>
            </a:extLst>
          </p:cNvPr>
          <p:cNvCxnSpPr/>
          <p:nvPr/>
        </p:nvCxnSpPr>
        <p:spPr>
          <a:xfrm>
            <a:off x="9383068" y="4514667"/>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431189BE-8A9D-4A59-B30E-27CC29335DEE}"/>
              </a:ext>
            </a:extLst>
          </p:cNvPr>
          <p:cNvCxnSpPr/>
          <p:nvPr/>
        </p:nvCxnSpPr>
        <p:spPr>
          <a:xfrm>
            <a:off x="10011749" y="4514667"/>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7806F435-1316-419D-9DCD-F7F4582515A1}"/>
              </a:ext>
            </a:extLst>
          </p:cNvPr>
          <p:cNvCxnSpPr/>
          <p:nvPr/>
        </p:nvCxnSpPr>
        <p:spPr>
          <a:xfrm>
            <a:off x="10632759" y="4514667"/>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62F60709-355C-4249-B8AE-0B1D2D1E55E7}"/>
              </a:ext>
            </a:extLst>
          </p:cNvPr>
          <p:cNvCxnSpPr/>
          <p:nvPr/>
        </p:nvCxnSpPr>
        <p:spPr>
          <a:xfrm>
            <a:off x="11243552" y="4514667"/>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7A83B3E8-A6D1-4A37-B8A5-00FABA313C1E}"/>
              </a:ext>
            </a:extLst>
          </p:cNvPr>
          <p:cNvCxnSpPr>
            <a:cxnSpLocks/>
          </p:cNvCxnSpPr>
          <p:nvPr/>
        </p:nvCxnSpPr>
        <p:spPr>
          <a:xfrm rot="5400000">
            <a:off x="6620455" y="4356223"/>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A4F15629-B4EA-4A59-9869-9FA072CD8E95}"/>
              </a:ext>
            </a:extLst>
          </p:cNvPr>
          <p:cNvCxnSpPr>
            <a:cxnSpLocks/>
          </p:cNvCxnSpPr>
          <p:nvPr/>
        </p:nvCxnSpPr>
        <p:spPr>
          <a:xfrm rot="5400000">
            <a:off x="6620455" y="3737764"/>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789FBCB0-3EB8-45CF-A6A6-B647C14580D9}"/>
              </a:ext>
            </a:extLst>
          </p:cNvPr>
          <p:cNvCxnSpPr>
            <a:cxnSpLocks/>
          </p:cNvCxnSpPr>
          <p:nvPr/>
        </p:nvCxnSpPr>
        <p:spPr>
          <a:xfrm rot="5400000">
            <a:off x="6620455" y="3121864"/>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D7A07D62-2950-468A-A87B-87259C11BD65}"/>
              </a:ext>
            </a:extLst>
          </p:cNvPr>
          <p:cNvCxnSpPr>
            <a:cxnSpLocks/>
          </p:cNvCxnSpPr>
          <p:nvPr/>
        </p:nvCxnSpPr>
        <p:spPr>
          <a:xfrm rot="5400000">
            <a:off x="6619320" y="2498299"/>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4E3FA1F6-290A-4F0F-9454-3294BE7CF7DB}"/>
              </a:ext>
            </a:extLst>
          </p:cNvPr>
          <p:cNvCxnSpPr>
            <a:cxnSpLocks/>
          </p:cNvCxnSpPr>
          <p:nvPr/>
        </p:nvCxnSpPr>
        <p:spPr>
          <a:xfrm rot="5400000">
            <a:off x="6619320" y="1882397"/>
            <a:ext cx="0" cy="7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feld 60">
            <a:extLst>
              <a:ext uri="{FF2B5EF4-FFF2-40B4-BE49-F238E27FC236}">
                <a16:creationId xmlns:a16="http://schemas.microsoft.com/office/drawing/2014/main" id="{06B390EF-D7C9-46CA-ACCA-C2E663D967E1}"/>
              </a:ext>
            </a:extLst>
          </p:cNvPr>
          <p:cNvSpPr txBox="1"/>
          <p:nvPr/>
        </p:nvSpPr>
        <p:spPr>
          <a:xfrm>
            <a:off x="6151090" y="4251792"/>
            <a:ext cx="492367" cy="280762"/>
          </a:xfrm>
          <a:prstGeom prst="rect">
            <a:avLst/>
          </a:prstGeom>
          <a:noFill/>
        </p:spPr>
        <p:txBody>
          <a:bodyPr wrap="none" rtlCol="0">
            <a:spAutoFit/>
          </a:bodyPr>
          <a:lstStyle/>
          <a:p>
            <a:r>
              <a:rPr lang="de-DE" sz="1100"/>
              <a:t>0.00</a:t>
            </a:r>
          </a:p>
        </p:txBody>
      </p:sp>
      <p:sp>
        <p:nvSpPr>
          <p:cNvPr id="62" name="Textfeld 61">
            <a:extLst>
              <a:ext uri="{FF2B5EF4-FFF2-40B4-BE49-F238E27FC236}">
                <a16:creationId xmlns:a16="http://schemas.microsoft.com/office/drawing/2014/main" id="{4D49AE9B-6C16-4C09-88DE-CCAB76364C8F}"/>
              </a:ext>
            </a:extLst>
          </p:cNvPr>
          <p:cNvSpPr txBox="1"/>
          <p:nvPr/>
        </p:nvSpPr>
        <p:spPr>
          <a:xfrm>
            <a:off x="6151090" y="3631826"/>
            <a:ext cx="492367" cy="280762"/>
          </a:xfrm>
          <a:prstGeom prst="rect">
            <a:avLst/>
          </a:prstGeom>
          <a:noFill/>
        </p:spPr>
        <p:txBody>
          <a:bodyPr wrap="none" rtlCol="0">
            <a:spAutoFit/>
          </a:bodyPr>
          <a:lstStyle/>
          <a:p>
            <a:r>
              <a:rPr lang="de-DE" sz="1100"/>
              <a:t>0.25</a:t>
            </a:r>
          </a:p>
        </p:txBody>
      </p:sp>
      <p:sp>
        <p:nvSpPr>
          <p:cNvPr id="63" name="Textfeld 62">
            <a:extLst>
              <a:ext uri="{FF2B5EF4-FFF2-40B4-BE49-F238E27FC236}">
                <a16:creationId xmlns:a16="http://schemas.microsoft.com/office/drawing/2014/main" id="{E6E9C4AA-6B86-4C5A-AC5A-7011610E4A62}"/>
              </a:ext>
            </a:extLst>
          </p:cNvPr>
          <p:cNvSpPr txBox="1"/>
          <p:nvPr/>
        </p:nvSpPr>
        <p:spPr>
          <a:xfrm>
            <a:off x="6151090" y="3015925"/>
            <a:ext cx="492367" cy="280762"/>
          </a:xfrm>
          <a:prstGeom prst="rect">
            <a:avLst/>
          </a:prstGeom>
          <a:noFill/>
        </p:spPr>
        <p:txBody>
          <a:bodyPr wrap="none" rtlCol="0">
            <a:spAutoFit/>
          </a:bodyPr>
          <a:lstStyle/>
          <a:p>
            <a:r>
              <a:rPr lang="de-DE" sz="1100"/>
              <a:t>0.50</a:t>
            </a:r>
          </a:p>
        </p:txBody>
      </p:sp>
      <p:sp>
        <p:nvSpPr>
          <p:cNvPr id="64" name="Textfeld 63">
            <a:extLst>
              <a:ext uri="{FF2B5EF4-FFF2-40B4-BE49-F238E27FC236}">
                <a16:creationId xmlns:a16="http://schemas.microsoft.com/office/drawing/2014/main" id="{F0BB1DDB-42A2-4567-9862-356C839DCB2C}"/>
              </a:ext>
            </a:extLst>
          </p:cNvPr>
          <p:cNvSpPr txBox="1"/>
          <p:nvPr/>
        </p:nvSpPr>
        <p:spPr>
          <a:xfrm>
            <a:off x="6149952" y="2391595"/>
            <a:ext cx="492367" cy="280762"/>
          </a:xfrm>
          <a:prstGeom prst="rect">
            <a:avLst/>
          </a:prstGeom>
          <a:noFill/>
        </p:spPr>
        <p:txBody>
          <a:bodyPr wrap="none" rtlCol="0">
            <a:spAutoFit/>
          </a:bodyPr>
          <a:lstStyle/>
          <a:p>
            <a:r>
              <a:rPr lang="de-DE" sz="1100"/>
              <a:t>0.75</a:t>
            </a:r>
          </a:p>
        </p:txBody>
      </p:sp>
      <p:sp>
        <p:nvSpPr>
          <p:cNvPr id="65" name="Textfeld 64">
            <a:extLst>
              <a:ext uri="{FF2B5EF4-FFF2-40B4-BE49-F238E27FC236}">
                <a16:creationId xmlns:a16="http://schemas.microsoft.com/office/drawing/2014/main" id="{A55EC631-1786-4035-AF7E-555AC52CEA5F}"/>
              </a:ext>
            </a:extLst>
          </p:cNvPr>
          <p:cNvSpPr txBox="1"/>
          <p:nvPr/>
        </p:nvSpPr>
        <p:spPr>
          <a:xfrm>
            <a:off x="6151373" y="1775657"/>
            <a:ext cx="492367" cy="280762"/>
          </a:xfrm>
          <a:prstGeom prst="rect">
            <a:avLst/>
          </a:prstGeom>
          <a:noFill/>
        </p:spPr>
        <p:txBody>
          <a:bodyPr wrap="none" rtlCol="0">
            <a:spAutoFit/>
          </a:bodyPr>
          <a:lstStyle/>
          <a:p>
            <a:r>
              <a:rPr lang="de-DE" sz="1100"/>
              <a:t>1.00</a:t>
            </a:r>
          </a:p>
        </p:txBody>
      </p:sp>
      <p:sp>
        <p:nvSpPr>
          <p:cNvPr id="66" name="Textfeld 65">
            <a:extLst>
              <a:ext uri="{FF2B5EF4-FFF2-40B4-BE49-F238E27FC236}">
                <a16:creationId xmlns:a16="http://schemas.microsoft.com/office/drawing/2014/main" id="{9A8425DD-2DC0-4905-9925-FB98E4C6F764}"/>
              </a:ext>
            </a:extLst>
          </p:cNvPr>
          <p:cNvSpPr txBox="1"/>
          <p:nvPr/>
        </p:nvSpPr>
        <p:spPr>
          <a:xfrm>
            <a:off x="6766183" y="4535110"/>
            <a:ext cx="282484" cy="280762"/>
          </a:xfrm>
          <a:prstGeom prst="rect">
            <a:avLst/>
          </a:prstGeom>
          <a:noFill/>
        </p:spPr>
        <p:txBody>
          <a:bodyPr wrap="none" rtlCol="0">
            <a:spAutoFit/>
          </a:bodyPr>
          <a:lstStyle/>
          <a:p>
            <a:r>
              <a:rPr lang="de-DE" sz="1100"/>
              <a:t>0</a:t>
            </a:r>
          </a:p>
        </p:txBody>
      </p:sp>
      <p:sp>
        <p:nvSpPr>
          <p:cNvPr id="67" name="Textfeld 66">
            <a:extLst>
              <a:ext uri="{FF2B5EF4-FFF2-40B4-BE49-F238E27FC236}">
                <a16:creationId xmlns:a16="http://schemas.microsoft.com/office/drawing/2014/main" id="{F8C9E110-D072-4484-AEF4-B92D817847B9}"/>
              </a:ext>
            </a:extLst>
          </p:cNvPr>
          <p:cNvSpPr txBox="1"/>
          <p:nvPr/>
        </p:nvSpPr>
        <p:spPr>
          <a:xfrm>
            <a:off x="7391563" y="4535110"/>
            <a:ext cx="282484" cy="280762"/>
          </a:xfrm>
          <a:prstGeom prst="rect">
            <a:avLst/>
          </a:prstGeom>
          <a:noFill/>
        </p:spPr>
        <p:txBody>
          <a:bodyPr wrap="none" rtlCol="0">
            <a:spAutoFit/>
          </a:bodyPr>
          <a:lstStyle/>
          <a:p>
            <a:r>
              <a:rPr lang="de-DE" sz="1100"/>
              <a:t>6</a:t>
            </a:r>
          </a:p>
        </p:txBody>
      </p:sp>
      <p:sp>
        <p:nvSpPr>
          <p:cNvPr id="68" name="Textfeld 67">
            <a:extLst>
              <a:ext uri="{FF2B5EF4-FFF2-40B4-BE49-F238E27FC236}">
                <a16:creationId xmlns:a16="http://schemas.microsoft.com/office/drawing/2014/main" id="{8C59D01C-C4BF-440A-A936-19121553A23D}"/>
              </a:ext>
            </a:extLst>
          </p:cNvPr>
          <p:cNvSpPr txBox="1"/>
          <p:nvPr/>
        </p:nvSpPr>
        <p:spPr>
          <a:xfrm>
            <a:off x="7967870" y="4534915"/>
            <a:ext cx="366780" cy="280762"/>
          </a:xfrm>
          <a:prstGeom prst="rect">
            <a:avLst/>
          </a:prstGeom>
          <a:noFill/>
        </p:spPr>
        <p:txBody>
          <a:bodyPr wrap="none" rtlCol="0">
            <a:spAutoFit/>
          </a:bodyPr>
          <a:lstStyle/>
          <a:p>
            <a:r>
              <a:rPr lang="de-DE" sz="1100"/>
              <a:t>12</a:t>
            </a:r>
          </a:p>
        </p:txBody>
      </p:sp>
      <p:sp>
        <p:nvSpPr>
          <p:cNvPr id="69" name="Textfeld 68">
            <a:extLst>
              <a:ext uri="{FF2B5EF4-FFF2-40B4-BE49-F238E27FC236}">
                <a16:creationId xmlns:a16="http://schemas.microsoft.com/office/drawing/2014/main" id="{26E0B94C-626F-4DA7-90C1-5458D302D11F}"/>
              </a:ext>
            </a:extLst>
          </p:cNvPr>
          <p:cNvSpPr txBox="1"/>
          <p:nvPr/>
        </p:nvSpPr>
        <p:spPr>
          <a:xfrm>
            <a:off x="8579894" y="4534070"/>
            <a:ext cx="366780" cy="280762"/>
          </a:xfrm>
          <a:prstGeom prst="rect">
            <a:avLst/>
          </a:prstGeom>
          <a:noFill/>
        </p:spPr>
        <p:txBody>
          <a:bodyPr wrap="none" rtlCol="0">
            <a:spAutoFit/>
          </a:bodyPr>
          <a:lstStyle/>
          <a:p>
            <a:r>
              <a:rPr lang="de-DE" sz="1100"/>
              <a:t>18</a:t>
            </a:r>
          </a:p>
        </p:txBody>
      </p:sp>
      <p:sp>
        <p:nvSpPr>
          <p:cNvPr id="70" name="Textfeld 69">
            <a:extLst>
              <a:ext uri="{FF2B5EF4-FFF2-40B4-BE49-F238E27FC236}">
                <a16:creationId xmlns:a16="http://schemas.microsoft.com/office/drawing/2014/main" id="{F72AD4CF-CD95-4575-87F1-E715BA1D286B}"/>
              </a:ext>
            </a:extLst>
          </p:cNvPr>
          <p:cNvSpPr txBox="1"/>
          <p:nvPr/>
        </p:nvSpPr>
        <p:spPr>
          <a:xfrm>
            <a:off x="9200905" y="4534070"/>
            <a:ext cx="366780" cy="280762"/>
          </a:xfrm>
          <a:prstGeom prst="rect">
            <a:avLst/>
          </a:prstGeom>
          <a:noFill/>
        </p:spPr>
        <p:txBody>
          <a:bodyPr wrap="none" rtlCol="0">
            <a:spAutoFit/>
          </a:bodyPr>
          <a:lstStyle/>
          <a:p>
            <a:r>
              <a:rPr lang="de-DE" sz="1100"/>
              <a:t>24</a:t>
            </a:r>
          </a:p>
        </p:txBody>
      </p:sp>
      <p:sp>
        <p:nvSpPr>
          <p:cNvPr id="71" name="Textfeld 70">
            <a:extLst>
              <a:ext uri="{FF2B5EF4-FFF2-40B4-BE49-F238E27FC236}">
                <a16:creationId xmlns:a16="http://schemas.microsoft.com/office/drawing/2014/main" id="{A421A2D1-D61F-4F71-9376-141B7A107094}"/>
              </a:ext>
            </a:extLst>
          </p:cNvPr>
          <p:cNvSpPr txBox="1"/>
          <p:nvPr/>
        </p:nvSpPr>
        <p:spPr>
          <a:xfrm>
            <a:off x="9828354" y="4535352"/>
            <a:ext cx="366780" cy="280762"/>
          </a:xfrm>
          <a:prstGeom prst="rect">
            <a:avLst/>
          </a:prstGeom>
          <a:noFill/>
        </p:spPr>
        <p:txBody>
          <a:bodyPr wrap="none" rtlCol="0">
            <a:spAutoFit/>
          </a:bodyPr>
          <a:lstStyle/>
          <a:p>
            <a:r>
              <a:rPr lang="de-DE" sz="1100"/>
              <a:t>30</a:t>
            </a:r>
          </a:p>
        </p:txBody>
      </p:sp>
      <p:sp>
        <p:nvSpPr>
          <p:cNvPr id="72" name="Textfeld 71">
            <a:extLst>
              <a:ext uri="{FF2B5EF4-FFF2-40B4-BE49-F238E27FC236}">
                <a16:creationId xmlns:a16="http://schemas.microsoft.com/office/drawing/2014/main" id="{9B7D4D4B-18EC-4EA7-9023-B5B8483E33F8}"/>
              </a:ext>
            </a:extLst>
          </p:cNvPr>
          <p:cNvSpPr txBox="1"/>
          <p:nvPr/>
        </p:nvSpPr>
        <p:spPr>
          <a:xfrm>
            <a:off x="10450602" y="4535255"/>
            <a:ext cx="366780" cy="280762"/>
          </a:xfrm>
          <a:prstGeom prst="rect">
            <a:avLst/>
          </a:prstGeom>
          <a:noFill/>
        </p:spPr>
        <p:txBody>
          <a:bodyPr wrap="none" rtlCol="0">
            <a:spAutoFit/>
          </a:bodyPr>
          <a:lstStyle/>
          <a:p>
            <a:r>
              <a:rPr lang="de-DE" sz="1100"/>
              <a:t>36</a:t>
            </a:r>
          </a:p>
        </p:txBody>
      </p:sp>
      <p:sp>
        <p:nvSpPr>
          <p:cNvPr id="73" name="Textfeld 72">
            <a:extLst>
              <a:ext uri="{FF2B5EF4-FFF2-40B4-BE49-F238E27FC236}">
                <a16:creationId xmlns:a16="http://schemas.microsoft.com/office/drawing/2014/main" id="{076D3090-B758-48E4-B3F0-8D27B3F4EE57}"/>
              </a:ext>
            </a:extLst>
          </p:cNvPr>
          <p:cNvSpPr txBox="1"/>
          <p:nvPr/>
        </p:nvSpPr>
        <p:spPr>
          <a:xfrm>
            <a:off x="11062713" y="4534070"/>
            <a:ext cx="366780" cy="280762"/>
          </a:xfrm>
          <a:prstGeom prst="rect">
            <a:avLst/>
          </a:prstGeom>
          <a:noFill/>
        </p:spPr>
        <p:txBody>
          <a:bodyPr wrap="none" rtlCol="0">
            <a:spAutoFit/>
          </a:bodyPr>
          <a:lstStyle/>
          <a:p>
            <a:r>
              <a:rPr lang="de-DE" sz="1100"/>
              <a:t>42</a:t>
            </a:r>
          </a:p>
        </p:txBody>
      </p:sp>
      <p:sp>
        <p:nvSpPr>
          <p:cNvPr id="74" name="Textfeld 73">
            <a:extLst>
              <a:ext uri="{FF2B5EF4-FFF2-40B4-BE49-F238E27FC236}">
                <a16:creationId xmlns:a16="http://schemas.microsoft.com/office/drawing/2014/main" id="{361E4865-5C92-4BF8-9B16-C11285E70EEE}"/>
              </a:ext>
            </a:extLst>
          </p:cNvPr>
          <p:cNvSpPr txBox="1"/>
          <p:nvPr/>
        </p:nvSpPr>
        <p:spPr>
          <a:xfrm>
            <a:off x="8437890" y="4773969"/>
            <a:ext cx="1230401" cy="280762"/>
          </a:xfrm>
          <a:prstGeom prst="rect">
            <a:avLst/>
          </a:prstGeom>
          <a:noFill/>
        </p:spPr>
        <p:txBody>
          <a:bodyPr wrap="none" rtlCol="0">
            <a:spAutoFit/>
          </a:bodyPr>
          <a:lstStyle/>
          <a:p>
            <a:r>
              <a:rPr lang="de-DE" sz="1100" b="1"/>
              <a:t>Time (</a:t>
            </a:r>
            <a:r>
              <a:rPr lang="de-DE" sz="1100" b="1" err="1"/>
              <a:t>Months</a:t>
            </a:r>
            <a:r>
              <a:rPr lang="de-DE" sz="1100" b="1"/>
              <a:t>)</a:t>
            </a:r>
          </a:p>
        </p:txBody>
      </p:sp>
      <p:pic>
        <p:nvPicPr>
          <p:cNvPr id="92" name="Grafik 91">
            <a:extLst>
              <a:ext uri="{FF2B5EF4-FFF2-40B4-BE49-F238E27FC236}">
                <a16:creationId xmlns:a16="http://schemas.microsoft.com/office/drawing/2014/main" id="{0EDD77E4-58B5-4F69-87BD-47B919CA41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16430" y="4340235"/>
            <a:ext cx="4760213" cy="59133"/>
          </a:xfrm>
          <a:prstGeom prst="rect">
            <a:avLst/>
          </a:prstGeom>
        </p:spPr>
      </p:pic>
      <p:pic>
        <p:nvPicPr>
          <p:cNvPr id="96" name="Grafik 95">
            <a:extLst>
              <a:ext uri="{FF2B5EF4-FFF2-40B4-BE49-F238E27FC236}">
                <a16:creationId xmlns:a16="http://schemas.microsoft.com/office/drawing/2014/main" id="{3127CAE6-5D8E-48B1-955D-59A730B449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60185" y="4340999"/>
            <a:ext cx="4535646" cy="59289"/>
          </a:xfrm>
          <a:prstGeom prst="rect">
            <a:avLst/>
          </a:prstGeom>
        </p:spPr>
      </p:pic>
      <p:sp>
        <p:nvSpPr>
          <p:cNvPr id="100" name="Textfeld 99">
            <a:extLst>
              <a:ext uri="{FF2B5EF4-FFF2-40B4-BE49-F238E27FC236}">
                <a16:creationId xmlns:a16="http://schemas.microsoft.com/office/drawing/2014/main" id="{658BF3C6-A0DA-4CFA-8E8D-93C0BEBF991D}"/>
              </a:ext>
            </a:extLst>
          </p:cNvPr>
          <p:cNvSpPr txBox="1"/>
          <p:nvPr/>
        </p:nvSpPr>
        <p:spPr>
          <a:xfrm>
            <a:off x="7516803" y="3584168"/>
            <a:ext cx="1842171" cy="461665"/>
          </a:xfrm>
          <a:prstGeom prst="rect">
            <a:avLst/>
          </a:prstGeom>
          <a:noFill/>
        </p:spPr>
        <p:txBody>
          <a:bodyPr wrap="none" rtlCol="0">
            <a:spAutoFit/>
          </a:bodyPr>
          <a:lstStyle/>
          <a:p>
            <a:pPr algn="ctr"/>
            <a:r>
              <a:rPr lang="de-DE" sz="1200">
                <a:solidFill>
                  <a:schemeClr val="accent4">
                    <a:lumMod val="75000"/>
                  </a:schemeClr>
                </a:solidFill>
              </a:rPr>
              <a:t>Non-</a:t>
            </a:r>
            <a:r>
              <a:rPr lang="de-DE" sz="1200" err="1">
                <a:solidFill>
                  <a:schemeClr val="accent4">
                    <a:lumMod val="75000"/>
                  </a:schemeClr>
                </a:solidFill>
              </a:rPr>
              <a:t>randomized</a:t>
            </a:r>
            <a:r>
              <a:rPr lang="de-DE" sz="1200">
                <a:solidFill>
                  <a:schemeClr val="accent4">
                    <a:lumMod val="75000"/>
                  </a:schemeClr>
                </a:solidFill>
              </a:rPr>
              <a:t>, MRD+</a:t>
            </a:r>
          </a:p>
          <a:p>
            <a:pPr algn="ctr"/>
            <a:r>
              <a:rPr lang="de-DE" sz="1200" err="1">
                <a:solidFill>
                  <a:schemeClr val="accent4">
                    <a:lumMod val="75000"/>
                  </a:schemeClr>
                </a:solidFill>
              </a:rPr>
              <a:t>Ibrutinib</a:t>
            </a:r>
            <a:r>
              <a:rPr lang="de-DE" sz="1200">
                <a:solidFill>
                  <a:schemeClr val="accent4">
                    <a:lumMod val="75000"/>
                  </a:schemeClr>
                </a:solidFill>
              </a:rPr>
              <a:t> </a:t>
            </a:r>
            <a:r>
              <a:rPr lang="de-DE" sz="1200" err="1">
                <a:solidFill>
                  <a:schemeClr val="accent4">
                    <a:lumMod val="75000"/>
                  </a:schemeClr>
                </a:solidFill>
              </a:rPr>
              <a:t>maintenance</a:t>
            </a:r>
            <a:endParaRPr lang="de-DE" sz="1200">
              <a:solidFill>
                <a:schemeClr val="accent4">
                  <a:lumMod val="75000"/>
                </a:schemeClr>
              </a:solidFill>
            </a:endParaRPr>
          </a:p>
        </p:txBody>
      </p:sp>
      <p:sp>
        <p:nvSpPr>
          <p:cNvPr id="101" name="Textfeld 100">
            <a:extLst>
              <a:ext uri="{FF2B5EF4-FFF2-40B4-BE49-F238E27FC236}">
                <a16:creationId xmlns:a16="http://schemas.microsoft.com/office/drawing/2014/main" id="{3C05D36E-3179-4AB6-B427-875968BE04ED}"/>
              </a:ext>
            </a:extLst>
          </p:cNvPr>
          <p:cNvSpPr txBox="1"/>
          <p:nvPr/>
        </p:nvSpPr>
        <p:spPr>
          <a:xfrm>
            <a:off x="9283647" y="3254209"/>
            <a:ext cx="1526380" cy="276999"/>
          </a:xfrm>
          <a:prstGeom prst="rect">
            <a:avLst/>
          </a:prstGeom>
          <a:noFill/>
        </p:spPr>
        <p:txBody>
          <a:bodyPr wrap="none" rtlCol="0">
            <a:spAutoFit/>
          </a:bodyPr>
          <a:lstStyle/>
          <a:p>
            <a:r>
              <a:rPr lang="de-DE" sz="1200">
                <a:solidFill>
                  <a:schemeClr val="tx2">
                    <a:lumMod val="50000"/>
                    <a:lumOff val="50000"/>
                  </a:schemeClr>
                </a:solidFill>
              </a:rPr>
              <a:t>Arm B, Observation</a:t>
            </a:r>
          </a:p>
        </p:txBody>
      </p:sp>
      <p:sp>
        <p:nvSpPr>
          <p:cNvPr id="102" name="Textfeld 101">
            <a:extLst>
              <a:ext uri="{FF2B5EF4-FFF2-40B4-BE49-F238E27FC236}">
                <a16:creationId xmlns:a16="http://schemas.microsoft.com/office/drawing/2014/main" id="{5B2E0D48-4C4F-4508-9A8A-D40242866A1A}"/>
              </a:ext>
            </a:extLst>
          </p:cNvPr>
          <p:cNvSpPr txBox="1"/>
          <p:nvPr/>
        </p:nvSpPr>
        <p:spPr>
          <a:xfrm>
            <a:off x="9960010" y="2884361"/>
            <a:ext cx="1326260" cy="297278"/>
          </a:xfrm>
          <a:prstGeom prst="rect">
            <a:avLst/>
          </a:prstGeom>
          <a:noFill/>
        </p:spPr>
        <p:txBody>
          <a:bodyPr wrap="none" rtlCol="0">
            <a:spAutoFit/>
          </a:bodyPr>
          <a:lstStyle/>
          <a:p>
            <a:r>
              <a:rPr lang="de-DE" sz="1200">
                <a:solidFill>
                  <a:schemeClr val="accent4"/>
                </a:solidFill>
              </a:rPr>
              <a:t>Arm A, </a:t>
            </a:r>
            <a:r>
              <a:rPr lang="de-DE" sz="1200" err="1">
                <a:solidFill>
                  <a:schemeClr val="accent4"/>
                </a:solidFill>
              </a:rPr>
              <a:t>Ibrutinib</a:t>
            </a:r>
            <a:endParaRPr lang="de-DE" sz="1200">
              <a:solidFill>
                <a:schemeClr val="accent4"/>
              </a:solidFill>
            </a:endParaRPr>
          </a:p>
        </p:txBody>
      </p:sp>
      <p:cxnSp>
        <p:nvCxnSpPr>
          <p:cNvPr id="105" name="Gerade Verbindung mit Pfeil 104">
            <a:extLst>
              <a:ext uri="{FF2B5EF4-FFF2-40B4-BE49-F238E27FC236}">
                <a16:creationId xmlns:a16="http://schemas.microsoft.com/office/drawing/2014/main" id="{D72CD44D-2A41-4432-8E23-9B85F642ABBD}"/>
              </a:ext>
            </a:extLst>
          </p:cNvPr>
          <p:cNvCxnSpPr>
            <a:cxnSpLocks/>
          </p:cNvCxnSpPr>
          <p:nvPr/>
        </p:nvCxnSpPr>
        <p:spPr>
          <a:xfrm>
            <a:off x="10962795" y="3157641"/>
            <a:ext cx="0" cy="118494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2" name="Titel 11">
            <a:extLst>
              <a:ext uri="{FF2B5EF4-FFF2-40B4-BE49-F238E27FC236}">
                <a16:creationId xmlns:a16="http://schemas.microsoft.com/office/drawing/2014/main" id="{0E6793AE-FAC7-A941-B50F-E9349335EE9F}"/>
              </a:ext>
            </a:extLst>
          </p:cNvPr>
          <p:cNvSpPr>
            <a:spLocks noGrp="1"/>
          </p:cNvSpPr>
          <p:nvPr>
            <p:ph type="title"/>
          </p:nvPr>
        </p:nvSpPr>
        <p:spPr/>
        <p:txBody>
          <a:bodyPr/>
          <a:lstStyle/>
          <a:p>
            <a:r>
              <a:rPr lang="de-DE"/>
              <a:t>Re-initiation </a:t>
            </a:r>
            <a:r>
              <a:rPr lang="de-DE" err="1"/>
              <a:t>of</a:t>
            </a:r>
            <a:r>
              <a:rPr lang="de-DE"/>
              <a:t> </a:t>
            </a:r>
            <a:r>
              <a:rPr lang="de-DE" err="1"/>
              <a:t>treatment</a:t>
            </a:r>
            <a:r>
              <a:rPr lang="de-DE"/>
              <a:t> </a:t>
            </a:r>
          </a:p>
        </p:txBody>
      </p:sp>
      <p:sp>
        <p:nvSpPr>
          <p:cNvPr id="94" name="Rechteck 3">
            <a:extLst>
              <a:ext uri="{FF2B5EF4-FFF2-40B4-BE49-F238E27FC236}">
                <a16:creationId xmlns:a16="http://schemas.microsoft.com/office/drawing/2014/main" id="{259F3EE0-6202-F84D-AFDF-38CAAD7A6CAA}"/>
              </a:ext>
            </a:extLst>
          </p:cNvPr>
          <p:cNvSpPr/>
          <p:nvPr/>
        </p:nvSpPr>
        <p:spPr>
          <a:xfrm>
            <a:off x="828426" y="1808162"/>
            <a:ext cx="5114567" cy="2706077"/>
          </a:xfrm>
          <a:custGeom>
            <a:avLst/>
            <a:gdLst>
              <a:gd name="connsiteX0" fmla="*/ 0 w 7911197"/>
              <a:gd name="connsiteY0" fmla="*/ 0 h 3431808"/>
              <a:gd name="connsiteX1" fmla="*/ 7911197 w 7911197"/>
              <a:gd name="connsiteY1" fmla="*/ 0 h 3431808"/>
              <a:gd name="connsiteX2" fmla="*/ 7911197 w 7911197"/>
              <a:gd name="connsiteY2" fmla="*/ 3431808 h 3431808"/>
              <a:gd name="connsiteX3" fmla="*/ 0 w 7911197"/>
              <a:gd name="connsiteY3" fmla="*/ 3431808 h 3431808"/>
              <a:gd name="connsiteX4" fmla="*/ 0 w 7911197"/>
              <a:gd name="connsiteY4" fmla="*/ 0 h 3431808"/>
              <a:gd name="connsiteX0" fmla="*/ 7911197 w 8002637"/>
              <a:gd name="connsiteY0" fmla="*/ 0 h 3431808"/>
              <a:gd name="connsiteX1" fmla="*/ 7911197 w 8002637"/>
              <a:gd name="connsiteY1" fmla="*/ 3431808 h 3431808"/>
              <a:gd name="connsiteX2" fmla="*/ 0 w 8002637"/>
              <a:gd name="connsiteY2" fmla="*/ 3431808 h 3431808"/>
              <a:gd name="connsiteX3" fmla="*/ 0 w 8002637"/>
              <a:gd name="connsiteY3" fmla="*/ 0 h 3431808"/>
              <a:gd name="connsiteX4" fmla="*/ 8002637 w 8002637"/>
              <a:gd name="connsiteY4" fmla="*/ 91440 h 3431808"/>
              <a:gd name="connsiteX0" fmla="*/ 7911197 w 7911197"/>
              <a:gd name="connsiteY0" fmla="*/ 0 h 3431808"/>
              <a:gd name="connsiteX1" fmla="*/ 7911197 w 7911197"/>
              <a:gd name="connsiteY1" fmla="*/ 3431808 h 3431808"/>
              <a:gd name="connsiteX2" fmla="*/ 0 w 7911197"/>
              <a:gd name="connsiteY2" fmla="*/ 3431808 h 3431808"/>
              <a:gd name="connsiteX3" fmla="*/ 0 w 7911197"/>
              <a:gd name="connsiteY3" fmla="*/ 0 h 3431808"/>
              <a:gd name="connsiteX0" fmla="*/ 7911197 w 7911197"/>
              <a:gd name="connsiteY0" fmla="*/ 3431808 h 3431808"/>
              <a:gd name="connsiteX1" fmla="*/ 0 w 7911197"/>
              <a:gd name="connsiteY1" fmla="*/ 3431808 h 3431808"/>
              <a:gd name="connsiteX2" fmla="*/ 0 w 7911197"/>
              <a:gd name="connsiteY2" fmla="*/ 0 h 3431808"/>
            </a:gdLst>
            <a:ahLst/>
            <a:cxnLst>
              <a:cxn ang="0">
                <a:pos x="connsiteX0" y="connsiteY0"/>
              </a:cxn>
              <a:cxn ang="0">
                <a:pos x="connsiteX1" y="connsiteY1"/>
              </a:cxn>
              <a:cxn ang="0">
                <a:pos x="connsiteX2" y="connsiteY2"/>
              </a:cxn>
            </a:cxnLst>
            <a:rect l="l" t="t" r="r" b="b"/>
            <a:pathLst>
              <a:path w="7911197" h="3431808">
                <a:moveTo>
                  <a:pt x="7911197" y="3431808"/>
                </a:moveTo>
                <a:lnTo>
                  <a:pt x="0" y="3431808"/>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Rechteck 3">
            <a:extLst>
              <a:ext uri="{FF2B5EF4-FFF2-40B4-BE49-F238E27FC236}">
                <a16:creationId xmlns:a16="http://schemas.microsoft.com/office/drawing/2014/main" id="{629AC7EC-A7F8-224E-8E49-FB61072A5C50}"/>
              </a:ext>
            </a:extLst>
          </p:cNvPr>
          <p:cNvSpPr/>
          <p:nvPr/>
        </p:nvSpPr>
        <p:spPr>
          <a:xfrm>
            <a:off x="6656233" y="1813702"/>
            <a:ext cx="5114567" cy="2706077"/>
          </a:xfrm>
          <a:custGeom>
            <a:avLst/>
            <a:gdLst>
              <a:gd name="connsiteX0" fmla="*/ 0 w 7911197"/>
              <a:gd name="connsiteY0" fmla="*/ 0 h 3431808"/>
              <a:gd name="connsiteX1" fmla="*/ 7911197 w 7911197"/>
              <a:gd name="connsiteY1" fmla="*/ 0 h 3431808"/>
              <a:gd name="connsiteX2" fmla="*/ 7911197 w 7911197"/>
              <a:gd name="connsiteY2" fmla="*/ 3431808 h 3431808"/>
              <a:gd name="connsiteX3" fmla="*/ 0 w 7911197"/>
              <a:gd name="connsiteY3" fmla="*/ 3431808 h 3431808"/>
              <a:gd name="connsiteX4" fmla="*/ 0 w 7911197"/>
              <a:gd name="connsiteY4" fmla="*/ 0 h 3431808"/>
              <a:gd name="connsiteX0" fmla="*/ 7911197 w 8002637"/>
              <a:gd name="connsiteY0" fmla="*/ 0 h 3431808"/>
              <a:gd name="connsiteX1" fmla="*/ 7911197 w 8002637"/>
              <a:gd name="connsiteY1" fmla="*/ 3431808 h 3431808"/>
              <a:gd name="connsiteX2" fmla="*/ 0 w 8002637"/>
              <a:gd name="connsiteY2" fmla="*/ 3431808 h 3431808"/>
              <a:gd name="connsiteX3" fmla="*/ 0 w 8002637"/>
              <a:gd name="connsiteY3" fmla="*/ 0 h 3431808"/>
              <a:gd name="connsiteX4" fmla="*/ 8002637 w 8002637"/>
              <a:gd name="connsiteY4" fmla="*/ 91440 h 3431808"/>
              <a:gd name="connsiteX0" fmla="*/ 7911197 w 7911197"/>
              <a:gd name="connsiteY0" fmla="*/ 0 h 3431808"/>
              <a:gd name="connsiteX1" fmla="*/ 7911197 w 7911197"/>
              <a:gd name="connsiteY1" fmla="*/ 3431808 h 3431808"/>
              <a:gd name="connsiteX2" fmla="*/ 0 w 7911197"/>
              <a:gd name="connsiteY2" fmla="*/ 3431808 h 3431808"/>
              <a:gd name="connsiteX3" fmla="*/ 0 w 7911197"/>
              <a:gd name="connsiteY3" fmla="*/ 0 h 3431808"/>
              <a:gd name="connsiteX0" fmla="*/ 7911197 w 7911197"/>
              <a:gd name="connsiteY0" fmla="*/ 3431808 h 3431808"/>
              <a:gd name="connsiteX1" fmla="*/ 0 w 7911197"/>
              <a:gd name="connsiteY1" fmla="*/ 3431808 h 3431808"/>
              <a:gd name="connsiteX2" fmla="*/ 0 w 7911197"/>
              <a:gd name="connsiteY2" fmla="*/ 0 h 3431808"/>
            </a:gdLst>
            <a:ahLst/>
            <a:cxnLst>
              <a:cxn ang="0">
                <a:pos x="connsiteX0" y="connsiteY0"/>
              </a:cxn>
              <a:cxn ang="0">
                <a:pos x="connsiteX1" y="connsiteY1"/>
              </a:cxn>
              <a:cxn ang="0">
                <a:pos x="connsiteX2" y="connsiteY2"/>
              </a:cxn>
            </a:cxnLst>
            <a:rect l="l" t="t" r="r" b="b"/>
            <a:pathLst>
              <a:path w="7911197" h="3431808">
                <a:moveTo>
                  <a:pt x="7911197" y="3431808"/>
                </a:moveTo>
                <a:lnTo>
                  <a:pt x="0" y="3431808"/>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2" name="Gruppieren 191">
            <a:extLst>
              <a:ext uri="{FF2B5EF4-FFF2-40B4-BE49-F238E27FC236}">
                <a16:creationId xmlns:a16="http://schemas.microsoft.com/office/drawing/2014/main" id="{57A3E43F-7B00-C849-BE85-73EA0C771222}"/>
              </a:ext>
            </a:extLst>
          </p:cNvPr>
          <p:cNvGrpSpPr/>
          <p:nvPr/>
        </p:nvGrpSpPr>
        <p:grpSpPr>
          <a:xfrm>
            <a:off x="6873050" y="4149301"/>
            <a:ext cx="4460726" cy="248344"/>
            <a:chOff x="6873050" y="4149301"/>
            <a:chExt cx="4460726" cy="248344"/>
          </a:xfrm>
        </p:grpSpPr>
        <p:sp>
          <p:nvSpPr>
            <p:cNvPr id="45" name="Freihandform 44">
              <a:extLst>
                <a:ext uri="{FF2B5EF4-FFF2-40B4-BE49-F238E27FC236}">
                  <a16:creationId xmlns:a16="http://schemas.microsoft.com/office/drawing/2014/main" id="{23D1D46F-F86F-634D-BEAD-C43ABBB513C4}"/>
                </a:ext>
              </a:extLst>
            </p:cNvPr>
            <p:cNvSpPr/>
            <p:nvPr/>
          </p:nvSpPr>
          <p:spPr>
            <a:xfrm>
              <a:off x="6873050" y="4206011"/>
              <a:ext cx="4460726" cy="183141"/>
            </a:xfrm>
            <a:custGeom>
              <a:avLst/>
              <a:gdLst>
                <a:gd name="connsiteX0" fmla="*/ 0 w 4460726"/>
                <a:gd name="connsiteY0" fmla="*/ 183142 h 183141"/>
                <a:gd name="connsiteX1" fmla="*/ 250946 w 4460726"/>
                <a:gd name="connsiteY1" fmla="*/ 183142 h 183141"/>
                <a:gd name="connsiteX2" fmla="*/ 250946 w 4460726"/>
                <a:gd name="connsiteY2" fmla="*/ 164375 h 183141"/>
                <a:gd name="connsiteX3" fmla="*/ 299436 w 4460726"/>
                <a:gd name="connsiteY3" fmla="*/ 164375 h 183141"/>
                <a:gd name="connsiteX4" fmla="*/ 299436 w 4460726"/>
                <a:gd name="connsiteY4" fmla="*/ 154239 h 183141"/>
                <a:gd name="connsiteX5" fmla="*/ 319709 w 4460726"/>
                <a:gd name="connsiteY5" fmla="*/ 154239 h 183141"/>
                <a:gd name="connsiteX6" fmla="*/ 319709 w 4460726"/>
                <a:gd name="connsiteY6" fmla="*/ 136295 h 183141"/>
                <a:gd name="connsiteX7" fmla="*/ 453812 w 4460726"/>
                <a:gd name="connsiteY7" fmla="*/ 136295 h 183141"/>
                <a:gd name="connsiteX8" fmla="*/ 453812 w 4460726"/>
                <a:gd name="connsiteY8" fmla="*/ 117118 h 183141"/>
                <a:gd name="connsiteX9" fmla="*/ 551067 w 4460726"/>
                <a:gd name="connsiteY9" fmla="*/ 117118 h 183141"/>
                <a:gd name="connsiteX10" fmla="*/ 551067 w 4460726"/>
                <a:gd name="connsiteY10" fmla="*/ 104652 h 183141"/>
                <a:gd name="connsiteX11" fmla="*/ 562163 w 4460726"/>
                <a:gd name="connsiteY11" fmla="*/ 104652 h 183141"/>
                <a:gd name="connsiteX12" fmla="*/ 562163 w 4460726"/>
                <a:gd name="connsiteY12" fmla="*/ 95612 h 183141"/>
                <a:gd name="connsiteX13" fmla="*/ 977757 w 4460726"/>
                <a:gd name="connsiteY13" fmla="*/ 95612 h 183141"/>
                <a:gd name="connsiteX14" fmla="*/ 977757 w 4460726"/>
                <a:gd name="connsiteY14" fmla="*/ 82462 h 183141"/>
                <a:gd name="connsiteX15" fmla="*/ 1033782 w 4460726"/>
                <a:gd name="connsiteY15" fmla="*/ 82462 h 183141"/>
                <a:gd name="connsiteX16" fmla="*/ 1033782 w 4460726"/>
                <a:gd name="connsiteY16" fmla="*/ 67942 h 183141"/>
                <a:gd name="connsiteX17" fmla="*/ 1561563 w 4460726"/>
                <a:gd name="connsiteY17" fmla="*/ 67942 h 183141"/>
                <a:gd name="connsiteX18" fmla="*/ 1561563 w 4460726"/>
                <a:gd name="connsiteY18" fmla="*/ 47121 h 183141"/>
                <a:gd name="connsiteX19" fmla="*/ 3256269 w 4460726"/>
                <a:gd name="connsiteY19" fmla="*/ 47121 h 183141"/>
                <a:gd name="connsiteX20" fmla="*/ 3256269 w 4460726"/>
                <a:gd name="connsiteY20" fmla="*/ 20821 h 183141"/>
                <a:gd name="connsiteX21" fmla="*/ 3360236 w 4460726"/>
                <a:gd name="connsiteY21" fmla="*/ 20821 h 183141"/>
                <a:gd name="connsiteX22" fmla="*/ 3360236 w 4460726"/>
                <a:gd name="connsiteY22" fmla="*/ 0 h 183141"/>
                <a:gd name="connsiteX23" fmla="*/ 4460727 w 4460726"/>
                <a:gd name="connsiteY23" fmla="*/ 0 h 18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60726" h="183141">
                  <a:moveTo>
                    <a:pt x="0" y="183142"/>
                  </a:moveTo>
                  <a:lnTo>
                    <a:pt x="250946" y="183142"/>
                  </a:lnTo>
                  <a:lnTo>
                    <a:pt x="250946" y="164375"/>
                  </a:lnTo>
                  <a:lnTo>
                    <a:pt x="299436" y="164375"/>
                  </a:lnTo>
                  <a:lnTo>
                    <a:pt x="299436" y="154239"/>
                  </a:lnTo>
                  <a:lnTo>
                    <a:pt x="319709" y="154239"/>
                  </a:lnTo>
                  <a:lnTo>
                    <a:pt x="319709" y="136295"/>
                  </a:lnTo>
                  <a:lnTo>
                    <a:pt x="453812" y="136295"/>
                  </a:lnTo>
                  <a:lnTo>
                    <a:pt x="453812" y="117118"/>
                  </a:lnTo>
                  <a:lnTo>
                    <a:pt x="551067" y="117118"/>
                  </a:lnTo>
                  <a:lnTo>
                    <a:pt x="551067" y="104652"/>
                  </a:lnTo>
                  <a:lnTo>
                    <a:pt x="562163" y="104652"/>
                  </a:lnTo>
                  <a:lnTo>
                    <a:pt x="562163" y="95612"/>
                  </a:lnTo>
                  <a:lnTo>
                    <a:pt x="977757" y="95612"/>
                  </a:lnTo>
                  <a:lnTo>
                    <a:pt x="977757" y="82462"/>
                  </a:lnTo>
                  <a:lnTo>
                    <a:pt x="1033782" y="82462"/>
                  </a:lnTo>
                  <a:lnTo>
                    <a:pt x="1033782" y="67942"/>
                  </a:lnTo>
                  <a:lnTo>
                    <a:pt x="1561563" y="67942"/>
                  </a:lnTo>
                  <a:lnTo>
                    <a:pt x="1561563" y="47121"/>
                  </a:lnTo>
                  <a:lnTo>
                    <a:pt x="3256269" y="47121"/>
                  </a:lnTo>
                  <a:lnTo>
                    <a:pt x="3256269" y="20821"/>
                  </a:lnTo>
                  <a:lnTo>
                    <a:pt x="3360236" y="20821"/>
                  </a:lnTo>
                  <a:lnTo>
                    <a:pt x="3360236" y="0"/>
                  </a:lnTo>
                  <a:lnTo>
                    <a:pt x="4460727" y="0"/>
                  </a:lnTo>
                </a:path>
              </a:pathLst>
            </a:custGeom>
            <a:noFill/>
            <a:ln w="20511" cap="flat">
              <a:solidFill>
                <a:schemeClr val="accent4">
                  <a:lumMod val="75000"/>
                </a:schemeClr>
              </a:solidFill>
              <a:prstDash val="solid"/>
              <a:miter/>
            </a:ln>
          </p:spPr>
          <p:txBody>
            <a:bodyPr rtlCol="0" anchor="ctr"/>
            <a:lstStyle/>
            <a:p>
              <a:endParaRPr lang="de-DE"/>
            </a:p>
          </p:txBody>
        </p:sp>
        <p:sp>
          <p:nvSpPr>
            <p:cNvPr id="75" name="Freihandform 74">
              <a:extLst>
                <a:ext uri="{FF2B5EF4-FFF2-40B4-BE49-F238E27FC236}">
                  <a16:creationId xmlns:a16="http://schemas.microsoft.com/office/drawing/2014/main" id="{27B9936E-D6B0-0D46-9FBD-CEC326795ACC}"/>
                </a:ext>
              </a:extLst>
            </p:cNvPr>
            <p:cNvSpPr/>
            <p:nvPr/>
          </p:nvSpPr>
          <p:spPr>
            <a:xfrm>
              <a:off x="11284327"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77" name="Freihandform 76">
              <a:extLst>
                <a:ext uri="{FF2B5EF4-FFF2-40B4-BE49-F238E27FC236}">
                  <a16:creationId xmlns:a16="http://schemas.microsoft.com/office/drawing/2014/main" id="{69410309-4AEC-2045-BFF6-FC32DA2E89BE}"/>
                </a:ext>
              </a:extLst>
            </p:cNvPr>
            <p:cNvSpPr/>
            <p:nvPr/>
          </p:nvSpPr>
          <p:spPr>
            <a:xfrm>
              <a:off x="11270629"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79" name="Freihandform 78">
              <a:extLst>
                <a:ext uri="{FF2B5EF4-FFF2-40B4-BE49-F238E27FC236}">
                  <a16:creationId xmlns:a16="http://schemas.microsoft.com/office/drawing/2014/main" id="{5D4CEC20-5EF5-A64F-BB30-88E76C6C0627}"/>
                </a:ext>
              </a:extLst>
            </p:cNvPr>
            <p:cNvSpPr/>
            <p:nvPr/>
          </p:nvSpPr>
          <p:spPr>
            <a:xfrm>
              <a:off x="11256931"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81" name="Freihandform 80">
              <a:extLst>
                <a:ext uri="{FF2B5EF4-FFF2-40B4-BE49-F238E27FC236}">
                  <a16:creationId xmlns:a16="http://schemas.microsoft.com/office/drawing/2014/main" id="{786976A1-FA24-394A-937A-34E0EAEBD947}"/>
                </a:ext>
              </a:extLst>
            </p:cNvPr>
            <p:cNvSpPr/>
            <p:nvPr/>
          </p:nvSpPr>
          <p:spPr>
            <a:xfrm>
              <a:off x="11243233"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83" name="Freihandform 82">
              <a:extLst>
                <a:ext uri="{FF2B5EF4-FFF2-40B4-BE49-F238E27FC236}">
                  <a16:creationId xmlns:a16="http://schemas.microsoft.com/office/drawing/2014/main" id="{2CD85219-DE56-364F-9CEF-5DA86243699A}"/>
                </a:ext>
              </a:extLst>
            </p:cNvPr>
            <p:cNvSpPr/>
            <p:nvPr/>
          </p:nvSpPr>
          <p:spPr>
            <a:xfrm>
              <a:off x="11202139"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86" name="Freihandform 85">
              <a:extLst>
                <a:ext uri="{FF2B5EF4-FFF2-40B4-BE49-F238E27FC236}">
                  <a16:creationId xmlns:a16="http://schemas.microsoft.com/office/drawing/2014/main" id="{A2F39685-DB49-E246-BBD8-28489D191B06}"/>
                </a:ext>
              </a:extLst>
            </p:cNvPr>
            <p:cNvSpPr/>
            <p:nvPr/>
          </p:nvSpPr>
          <p:spPr>
            <a:xfrm>
              <a:off x="11161045"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88" name="Freihandform 87">
              <a:extLst>
                <a:ext uri="{FF2B5EF4-FFF2-40B4-BE49-F238E27FC236}">
                  <a16:creationId xmlns:a16="http://schemas.microsoft.com/office/drawing/2014/main" id="{31AC2C8A-895F-5F40-AAAD-E3E59326C05C}"/>
                </a:ext>
              </a:extLst>
            </p:cNvPr>
            <p:cNvSpPr/>
            <p:nvPr/>
          </p:nvSpPr>
          <p:spPr>
            <a:xfrm>
              <a:off x="11106254"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91" name="Freihandform 90">
              <a:extLst>
                <a:ext uri="{FF2B5EF4-FFF2-40B4-BE49-F238E27FC236}">
                  <a16:creationId xmlns:a16="http://schemas.microsoft.com/office/drawing/2014/main" id="{90CF4B83-735A-AD46-9695-A7B2473C4B65}"/>
                </a:ext>
              </a:extLst>
            </p:cNvPr>
            <p:cNvSpPr/>
            <p:nvPr/>
          </p:nvSpPr>
          <p:spPr>
            <a:xfrm>
              <a:off x="11092556"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03" name="Freihandform 102">
              <a:extLst>
                <a:ext uri="{FF2B5EF4-FFF2-40B4-BE49-F238E27FC236}">
                  <a16:creationId xmlns:a16="http://schemas.microsoft.com/office/drawing/2014/main" id="{5A64E1D0-D8A4-ED44-AFD9-9E4A97482BBD}"/>
                </a:ext>
              </a:extLst>
            </p:cNvPr>
            <p:cNvSpPr/>
            <p:nvPr/>
          </p:nvSpPr>
          <p:spPr>
            <a:xfrm>
              <a:off x="11078858"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06" name="Freihandform 105">
              <a:extLst>
                <a:ext uri="{FF2B5EF4-FFF2-40B4-BE49-F238E27FC236}">
                  <a16:creationId xmlns:a16="http://schemas.microsoft.com/office/drawing/2014/main" id="{71AB368B-86A8-2A4B-9B92-C011A06FA7DF}"/>
                </a:ext>
              </a:extLst>
            </p:cNvPr>
            <p:cNvSpPr/>
            <p:nvPr/>
          </p:nvSpPr>
          <p:spPr>
            <a:xfrm>
              <a:off x="11065160"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10" name="Freihandform 109">
              <a:extLst>
                <a:ext uri="{FF2B5EF4-FFF2-40B4-BE49-F238E27FC236}">
                  <a16:creationId xmlns:a16="http://schemas.microsoft.com/office/drawing/2014/main" id="{F4FEECEA-3D1E-CD44-990A-6639B98CA1EA}"/>
                </a:ext>
              </a:extLst>
            </p:cNvPr>
            <p:cNvSpPr/>
            <p:nvPr/>
          </p:nvSpPr>
          <p:spPr>
            <a:xfrm>
              <a:off x="11051462"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11" name="Freihandform 110">
              <a:extLst>
                <a:ext uri="{FF2B5EF4-FFF2-40B4-BE49-F238E27FC236}">
                  <a16:creationId xmlns:a16="http://schemas.microsoft.com/office/drawing/2014/main" id="{B3CEEBE1-2BA5-C547-9289-FCE573214477}"/>
                </a:ext>
              </a:extLst>
            </p:cNvPr>
            <p:cNvSpPr/>
            <p:nvPr/>
          </p:nvSpPr>
          <p:spPr>
            <a:xfrm>
              <a:off x="11037764"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12" name="Freihandform 111">
              <a:extLst>
                <a:ext uri="{FF2B5EF4-FFF2-40B4-BE49-F238E27FC236}">
                  <a16:creationId xmlns:a16="http://schemas.microsoft.com/office/drawing/2014/main" id="{2571C0F5-AA83-9449-B464-C28EBB47F588}"/>
                </a:ext>
              </a:extLst>
            </p:cNvPr>
            <p:cNvSpPr/>
            <p:nvPr/>
          </p:nvSpPr>
          <p:spPr>
            <a:xfrm>
              <a:off x="11024066"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13" name="Freihandform 112">
              <a:extLst>
                <a:ext uri="{FF2B5EF4-FFF2-40B4-BE49-F238E27FC236}">
                  <a16:creationId xmlns:a16="http://schemas.microsoft.com/office/drawing/2014/main" id="{F8232D38-61F6-AA4A-97FA-7C8C17EC26DE}"/>
                </a:ext>
              </a:extLst>
            </p:cNvPr>
            <p:cNvSpPr/>
            <p:nvPr/>
          </p:nvSpPr>
          <p:spPr>
            <a:xfrm>
              <a:off x="11010368"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14" name="Freihandform 113">
              <a:extLst>
                <a:ext uri="{FF2B5EF4-FFF2-40B4-BE49-F238E27FC236}">
                  <a16:creationId xmlns:a16="http://schemas.microsoft.com/office/drawing/2014/main" id="{8899A7D5-62E1-F540-A7EB-D9F09E703601}"/>
                </a:ext>
              </a:extLst>
            </p:cNvPr>
            <p:cNvSpPr/>
            <p:nvPr/>
          </p:nvSpPr>
          <p:spPr>
            <a:xfrm>
              <a:off x="10928181"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15" name="Freihandform 114">
              <a:extLst>
                <a:ext uri="{FF2B5EF4-FFF2-40B4-BE49-F238E27FC236}">
                  <a16:creationId xmlns:a16="http://schemas.microsoft.com/office/drawing/2014/main" id="{65EB26D1-3586-AE48-AC5A-BAE73637DB47}"/>
                </a:ext>
              </a:extLst>
            </p:cNvPr>
            <p:cNvSpPr/>
            <p:nvPr/>
          </p:nvSpPr>
          <p:spPr>
            <a:xfrm>
              <a:off x="10887087"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16" name="Freihandform 115">
              <a:extLst>
                <a:ext uri="{FF2B5EF4-FFF2-40B4-BE49-F238E27FC236}">
                  <a16:creationId xmlns:a16="http://schemas.microsoft.com/office/drawing/2014/main" id="{4E43DC8D-3034-6B44-B555-8BC24AB71953}"/>
                </a:ext>
              </a:extLst>
            </p:cNvPr>
            <p:cNvSpPr/>
            <p:nvPr/>
          </p:nvSpPr>
          <p:spPr>
            <a:xfrm>
              <a:off x="10873389"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17" name="Freihandform 116">
              <a:extLst>
                <a:ext uri="{FF2B5EF4-FFF2-40B4-BE49-F238E27FC236}">
                  <a16:creationId xmlns:a16="http://schemas.microsoft.com/office/drawing/2014/main" id="{ECF47B0B-F4F2-044C-A1D8-4B0C4A29F3C7}"/>
                </a:ext>
              </a:extLst>
            </p:cNvPr>
            <p:cNvSpPr/>
            <p:nvPr/>
          </p:nvSpPr>
          <p:spPr>
            <a:xfrm>
              <a:off x="10859691"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18" name="Freihandform 117">
              <a:extLst>
                <a:ext uri="{FF2B5EF4-FFF2-40B4-BE49-F238E27FC236}">
                  <a16:creationId xmlns:a16="http://schemas.microsoft.com/office/drawing/2014/main" id="{2A2B2B97-1551-A649-B599-F18CFB3D7727}"/>
                </a:ext>
              </a:extLst>
            </p:cNvPr>
            <p:cNvSpPr/>
            <p:nvPr/>
          </p:nvSpPr>
          <p:spPr>
            <a:xfrm>
              <a:off x="10845993"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19" name="Freihandform 118">
              <a:extLst>
                <a:ext uri="{FF2B5EF4-FFF2-40B4-BE49-F238E27FC236}">
                  <a16:creationId xmlns:a16="http://schemas.microsoft.com/office/drawing/2014/main" id="{36705864-E0F5-8948-81A8-7F004BA2E5D7}"/>
                </a:ext>
              </a:extLst>
            </p:cNvPr>
            <p:cNvSpPr/>
            <p:nvPr/>
          </p:nvSpPr>
          <p:spPr>
            <a:xfrm>
              <a:off x="10832295"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20" name="Freihandform 119">
              <a:extLst>
                <a:ext uri="{FF2B5EF4-FFF2-40B4-BE49-F238E27FC236}">
                  <a16:creationId xmlns:a16="http://schemas.microsoft.com/office/drawing/2014/main" id="{12AE62A6-70C3-F945-94D0-E1E98D7499AB}"/>
                </a:ext>
              </a:extLst>
            </p:cNvPr>
            <p:cNvSpPr/>
            <p:nvPr/>
          </p:nvSpPr>
          <p:spPr>
            <a:xfrm>
              <a:off x="10818598"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21" name="Freihandform 120">
              <a:extLst>
                <a:ext uri="{FF2B5EF4-FFF2-40B4-BE49-F238E27FC236}">
                  <a16:creationId xmlns:a16="http://schemas.microsoft.com/office/drawing/2014/main" id="{F7174E95-12CA-EE4D-A0C6-C06BF34CD5BD}"/>
                </a:ext>
              </a:extLst>
            </p:cNvPr>
            <p:cNvSpPr/>
            <p:nvPr/>
          </p:nvSpPr>
          <p:spPr>
            <a:xfrm>
              <a:off x="10681618"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22" name="Freihandform 121">
              <a:extLst>
                <a:ext uri="{FF2B5EF4-FFF2-40B4-BE49-F238E27FC236}">
                  <a16:creationId xmlns:a16="http://schemas.microsoft.com/office/drawing/2014/main" id="{9D0C036A-C614-F14C-8FA2-CEC008E2D7F7}"/>
                </a:ext>
              </a:extLst>
            </p:cNvPr>
            <p:cNvSpPr/>
            <p:nvPr/>
          </p:nvSpPr>
          <p:spPr>
            <a:xfrm>
              <a:off x="10667920"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23" name="Freihandform 122">
              <a:extLst>
                <a:ext uri="{FF2B5EF4-FFF2-40B4-BE49-F238E27FC236}">
                  <a16:creationId xmlns:a16="http://schemas.microsoft.com/office/drawing/2014/main" id="{C38E8CDF-C556-A943-933B-BC233FC84BAB}"/>
                </a:ext>
              </a:extLst>
            </p:cNvPr>
            <p:cNvSpPr/>
            <p:nvPr/>
          </p:nvSpPr>
          <p:spPr>
            <a:xfrm>
              <a:off x="10654223"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24" name="Freihandform 123">
              <a:extLst>
                <a:ext uri="{FF2B5EF4-FFF2-40B4-BE49-F238E27FC236}">
                  <a16:creationId xmlns:a16="http://schemas.microsoft.com/office/drawing/2014/main" id="{5964DFB9-C28D-3C48-9E76-3668D08C5C85}"/>
                </a:ext>
              </a:extLst>
            </p:cNvPr>
            <p:cNvSpPr/>
            <p:nvPr/>
          </p:nvSpPr>
          <p:spPr>
            <a:xfrm>
              <a:off x="10640525"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25" name="Freihandform 124">
              <a:extLst>
                <a:ext uri="{FF2B5EF4-FFF2-40B4-BE49-F238E27FC236}">
                  <a16:creationId xmlns:a16="http://schemas.microsoft.com/office/drawing/2014/main" id="{87D7D4CB-22E1-1F42-B97B-0E6E01E544F3}"/>
                </a:ext>
              </a:extLst>
            </p:cNvPr>
            <p:cNvSpPr/>
            <p:nvPr/>
          </p:nvSpPr>
          <p:spPr>
            <a:xfrm>
              <a:off x="10626827"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26" name="Freihandform 125">
              <a:extLst>
                <a:ext uri="{FF2B5EF4-FFF2-40B4-BE49-F238E27FC236}">
                  <a16:creationId xmlns:a16="http://schemas.microsoft.com/office/drawing/2014/main" id="{596F1D10-FED8-BE4A-8271-90365CEC6B0D}"/>
                </a:ext>
              </a:extLst>
            </p:cNvPr>
            <p:cNvSpPr/>
            <p:nvPr/>
          </p:nvSpPr>
          <p:spPr>
            <a:xfrm>
              <a:off x="10613129"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27" name="Freihandform 126">
              <a:extLst>
                <a:ext uri="{FF2B5EF4-FFF2-40B4-BE49-F238E27FC236}">
                  <a16:creationId xmlns:a16="http://schemas.microsoft.com/office/drawing/2014/main" id="{D6F6808C-B4D8-3441-AD15-B6D4322036F0}"/>
                </a:ext>
              </a:extLst>
            </p:cNvPr>
            <p:cNvSpPr/>
            <p:nvPr/>
          </p:nvSpPr>
          <p:spPr>
            <a:xfrm>
              <a:off x="10599431"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28" name="Freihandform 127">
              <a:extLst>
                <a:ext uri="{FF2B5EF4-FFF2-40B4-BE49-F238E27FC236}">
                  <a16:creationId xmlns:a16="http://schemas.microsoft.com/office/drawing/2014/main" id="{194A2E01-48F7-5540-8AA2-C5CDEBC855BD}"/>
                </a:ext>
              </a:extLst>
            </p:cNvPr>
            <p:cNvSpPr/>
            <p:nvPr/>
          </p:nvSpPr>
          <p:spPr>
            <a:xfrm>
              <a:off x="10585733"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29" name="Freihandform 128">
              <a:extLst>
                <a:ext uri="{FF2B5EF4-FFF2-40B4-BE49-F238E27FC236}">
                  <a16:creationId xmlns:a16="http://schemas.microsoft.com/office/drawing/2014/main" id="{03C64F59-FFE8-D94D-9186-60E06153EAEF}"/>
                </a:ext>
              </a:extLst>
            </p:cNvPr>
            <p:cNvSpPr/>
            <p:nvPr/>
          </p:nvSpPr>
          <p:spPr>
            <a:xfrm>
              <a:off x="10558337"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30" name="Freihandform 129">
              <a:extLst>
                <a:ext uri="{FF2B5EF4-FFF2-40B4-BE49-F238E27FC236}">
                  <a16:creationId xmlns:a16="http://schemas.microsoft.com/office/drawing/2014/main" id="{67424E4A-D936-C44E-886B-D038AFCC302E}"/>
                </a:ext>
              </a:extLst>
            </p:cNvPr>
            <p:cNvSpPr/>
            <p:nvPr/>
          </p:nvSpPr>
          <p:spPr>
            <a:xfrm>
              <a:off x="10544639"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31" name="Freihandform 130">
              <a:extLst>
                <a:ext uri="{FF2B5EF4-FFF2-40B4-BE49-F238E27FC236}">
                  <a16:creationId xmlns:a16="http://schemas.microsoft.com/office/drawing/2014/main" id="{3AEE0450-A497-5C43-ADAE-D6C363BCE430}"/>
                </a:ext>
              </a:extLst>
            </p:cNvPr>
            <p:cNvSpPr/>
            <p:nvPr/>
          </p:nvSpPr>
          <p:spPr>
            <a:xfrm>
              <a:off x="10530941"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32" name="Freihandform 131">
              <a:extLst>
                <a:ext uri="{FF2B5EF4-FFF2-40B4-BE49-F238E27FC236}">
                  <a16:creationId xmlns:a16="http://schemas.microsoft.com/office/drawing/2014/main" id="{B8110698-5B57-9E46-A38A-0ED3726B7B02}"/>
                </a:ext>
              </a:extLst>
            </p:cNvPr>
            <p:cNvSpPr/>
            <p:nvPr/>
          </p:nvSpPr>
          <p:spPr>
            <a:xfrm>
              <a:off x="10517243"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33" name="Freihandform 132">
              <a:extLst>
                <a:ext uri="{FF2B5EF4-FFF2-40B4-BE49-F238E27FC236}">
                  <a16:creationId xmlns:a16="http://schemas.microsoft.com/office/drawing/2014/main" id="{D02542D5-7E39-AB49-A83D-12BB43AF2616}"/>
                </a:ext>
              </a:extLst>
            </p:cNvPr>
            <p:cNvSpPr/>
            <p:nvPr/>
          </p:nvSpPr>
          <p:spPr>
            <a:xfrm>
              <a:off x="10476150"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34" name="Freihandform 133">
              <a:extLst>
                <a:ext uri="{FF2B5EF4-FFF2-40B4-BE49-F238E27FC236}">
                  <a16:creationId xmlns:a16="http://schemas.microsoft.com/office/drawing/2014/main" id="{CF0AB150-1E39-334A-8FA6-79BDFE28D9F7}"/>
                </a:ext>
              </a:extLst>
            </p:cNvPr>
            <p:cNvSpPr/>
            <p:nvPr/>
          </p:nvSpPr>
          <p:spPr>
            <a:xfrm>
              <a:off x="10462452"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35" name="Freihandform 134">
              <a:extLst>
                <a:ext uri="{FF2B5EF4-FFF2-40B4-BE49-F238E27FC236}">
                  <a16:creationId xmlns:a16="http://schemas.microsoft.com/office/drawing/2014/main" id="{0C244D19-671F-A541-AD84-34CA5DEBD218}"/>
                </a:ext>
              </a:extLst>
            </p:cNvPr>
            <p:cNvSpPr/>
            <p:nvPr/>
          </p:nvSpPr>
          <p:spPr>
            <a:xfrm>
              <a:off x="10448754"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36" name="Freihandform 135">
              <a:extLst>
                <a:ext uri="{FF2B5EF4-FFF2-40B4-BE49-F238E27FC236}">
                  <a16:creationId xmlns:a16="http://schemas.microsoft.com/office/drawing/2014/main" id="{EE673F43-23B2-024B-8C5F-E8624E68D6BB}"/>
                </a:ext>
              </a:extLst>
            </p:cNvPr>
            <p:cNvSpPr/>
            <p:nvPr/>
          </p:nvSpPr>
          <p:spPr>
            <a:xfrm>
              <a:off x="10435056"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37" name="Freihandform 136">
              <a:extLst>
                <a:ext uri="{FF2B5EF4-FFF2-40B4-BE49-F238E27FC236}">
                  <a16:creationId xmlns:a16="http://schemas.microsoft.com/office/drawing/2014/main" id="{305C0D7A-86B8-A940-81BB-6072BF5A79B5}"/>
                </a:ext>
              </a:extLst>
            </p:cNvPr>
            <p:cNvSpPr/>
            <p:nvPr/>
          </p:nvSpPr>
          <p:spPr>
            <a:xfrm>
              <a:off x="10421358"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38" name="Freihandform 137">
              <a:extLst>
                <a:ext uri="{FF2B5EF4-FFF2-40B4-BE49-F238E27FC236}">
                  <a16:creationId xmlns:a16="http://schemas.microsoft.com/office/drawing/2014/main" id="{0CF2D42C-1C17-1548-8D89-7F259D68D0EA}"/>
                </a:ext>
              </a:extLst>
            </p:cNvPr>
            <p:cNvSpPr/>
            <p:nvPr/>
          </p:nvSpPr>
          <p:spPr>
            <a:xfrm>
              <a:off x="10407660"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39" name="Freihandform 138">
              <a:extLst>
                <a:ext uri="{FF2B5EF4-FFF2-40B4-BE49-F238E27FC236}">
                  <a16:creationId xmlns:a16="http://schemas.microsoft.com/office/drawing/2014/main" id="{47F4BB7C-3331-604D-9B2E-2D129376853D}"/>
                </a:ext>
              </a:extLst>
            </p:cNvPr>
            <p:cNvSpPr/>
            <p:nvPr/>
          </p:nvSpPr>
          <p:spPr>
            <a:xfrm>
              <a:off x="10393962"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40" name="Freihandform 139">
              <a:extLst>
                <a:ext uri="{FF2B5EF4-FFF2-40B4-BE49-F238E27FC236}">
                  <a16:creationId xmlns:a16="http://schemas.microsoft.com/office/drawing/2014/main" id="{0E508575-ABE5-7946-856B-901AFB2FD76A}"/>
                </a:ext>
              </a:extLst>
            </p:cNvPr>
            <p:cNvSpPr/>
            <p:nvPr/>
          </p:nvSpPr>
          <p:spPr>
            <a:xfrm>
              <a:off x="10380264"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41" name="Freihandform 140">
              <a:extLst>
                <a:ext uri="{FF2B5EF4-FFF2-40B4-BE49-F238E27FC236}">
                  <a16:creationId xmlns:a16="http://schemas.microsoft.com/office/drawing/2014/main" id="{7FE5072A-A9C8-4C47-8E19-7EB45F993B1D}"/>
                </a:ext>
              </a:extLst>
            </p:cNvPr>
            <p:cNvSpPr/>
            <p:nvPr/>
          </p:nvSpPr>
          <p:spPr>
            <a:xfrm>
              <a:off x="10366566"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42" name="Freihandform 141">
              <a:extLst>
                <a:ext uri="{FF2B5EF4-FFF2-40B4-BE49-F238E27FC236}">
                  <a16:creationId xmlns:a16="http://schemas.microsoft.com/office/drawing/2014/main" id="{88324B20-1564-AC48-83BB-DA46DDFA7308}"/>
                </a:ext>
              </a:extLst>
            </p:cNvPr>
            <p:cNvSpPr/>
            <p:nvPr/>
          </p:nvSpPr>
          <p:spPr>
            <a:xfrm>
              <a:off x="10352868"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43" name="Freihandform 142">
              <a:extLst>
                <a:ext uri="{FF2B5EF4-FFF2-40B4-BE49-F238E27FC236}">
                  <a16:creationId xmlns:a16="http://schemas.microsoft.com/office/drawing/2014/main" id="{CC63E66A-3AD5-3B4A-B297-69055F986CC1}"/>
                </a:ext>
              </a:extLst>
            </p:cNvPr>
            <p:cNvSpPr/>
            <p:nvPr/>
          </p:nvSpPr>
          <p:spPr>
            <a:xfrm>
              <a:off x="10339170"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44" name="Freihandform 143">
              <a:extLst>
                <a:ext uri="{FF2B5EF4-FFF2-40B4-BE49-F238E27FC236}">
                  <a16:creationId xmlns:a16="http://schemas.microsoft.com/office/drawing/2014/main" id="{9404459F-3B68-4B42-B232-BFE9FA34F2AD}"/>
                </a:ext>
              </a:extLst>
            </p:cNvPr>
            <p:cNvSpPr/>
            <p:nvPr/>
          </p:nvSpPr>
          <p:spPr>
            <a:xfrm>
              <a:off x="10325473"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45" name="Freihandform 144">
              <a:extLst>
                <a:ext uri="{FF2B5EF4-FFF2-40B4-BE49-F238E27FC236}">
                  <a16:creationId xmlns:a16="http://schemas.microsoft.com/office/drawing/2014/main" id="{72C39EFA-FDC7-AA45-928B-3C07C072AD7F}"/>
                </a:ext>
              </a:extLst>
            </p:cNvPr>
            <p:cNvSpPr/>
            <p:nvPr/>
          </p:nvSpPr>
          <p:spPr>
            <a:xfrm>
              <a:off x="10311775"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46" name="Freihandform 145">
              <a:extLst>
                <a:ext uri="{FF2B5EF4-FFF2-40B4-BE49-F238E27FC236}">
                  <a16:creationId xmlns:a16="http://schemas.microsoft.com/office/drawing/2014/main" id="{A9B3584F-777C-A643-BBEB-683465A23C3B}"/>
                </a:ext>
              </a:extLst>
            </p:cNvPr>
            <p:cNvSpPr/>
            <p:nvPr/>
          </p:nvSpPr>
          <p:spPr>
            <a:xfrm>
              <a:off x="10298077"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47" name="Freihandform 146">
              <a:extLst>
                <a:ext uri="{FF2B5EF4-FFF2-40B4-BE49-F238E27FC236}">
                  <a16:creationId xmlns:a16="http://schemas.microsoft.com/office/drawing/2014/main" id="{CF45A9E2-D9B2-3846-9F59-492B1C3A6B44}"/>
                </a:ext>
              </a:extLst>
            </p:cNvPr>
            <p:cNvSpPr/>
            <p:nvPr/>
          </p:nvSpPr>
          <p:spPr>
            <a:xfrm>
              <a:off x="10284379"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48" name="Freihandform 147">
              <a:extLst>
                <a:ext uri="{FF2B5EF4-FFF2-40B4-BE49-F238E27FC236}">
                  <a16:creationId xmlns:a16="http://schemas.microsoft.com/office/drawing/2014/main" id="{87B15EA2-C0B8-4740-A58A-D527704EB33D}"/>
                </a:ext>
              </a:extLst>
            </p:cNvPr>
            <p:cNvSpPr/>
            <p:nvPr/>
          </p:nvSpPr>
          <p:spPr>
            <a:xfrm>
              <a:off x="10270681"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49" name="Freihandform 148">
              <a:extLst>
                <a:ext uri="{FF2B5EF4-FFF2-40B4-BE49-F238E27FC236}">
                  <a16:creationId xmlns:a16="http://schemas.microsoft.com/office/drawing/2014/main" id="{E20A8D18-0E6D-F947-A833-9C1D953EF140}"/>
                </a:ext>
              </a:extLst>
            </p:cNvPr>
            <p:cNvSpPr/>
            <p:nvPr/>
          </p:nvSpPr>
          <p:spPr>
            <a:xfrm>
              <a:off x="10256983"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50" name="Freihandform 149">
              <a:extLst>
                <a:ext uri="{FF2B5EF4-FFF2-40B4-BE49-F238E27FC236}">
                  <a16:creationId xmlns:a16="http://schemas.microsoft.com/office/drawing/2014/main" id="{F8EF13AC-28B8-9C4F-97D4-F0600CE78B4C}"/>
                </a:ext>
              </a:extLst>
            </p:cNvPr>
            <p:cNvSpPr/>
            <p:nvPr/>
          </p:nvSpPr>
          <p:spPr>
            <a:xfrm>
              <a:off x="10243285"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51" name="Freihandform 150">
              <a:extLst>
                <a:ext uri="{FF2B5EF4-FFF2-40B4-BE49-F238E27FC236}">
                  <a16:creationId xmlns:a16="http://schemas.microsoft.com/office/drawing/2014/main" id="{8CC801BB-0B34-A14C-8A69-FB55DBB50612}"/>
                </a:ext>
              </a:extLst>
            </p:cNvPr>
            <p:cNvSpPr/>
            <p:nvPr/>
          </p:nvSpPr>
          <p:spPr>
            <a:xfrm>
              <a:off x="10229587" y="414930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52" name="Freihandform 151">
              <a:extLst>
                <a:ext uri="{FF2B5EF4-FFF2-40B4-BE49-F238E27FC236}">
                  <a16:creationId xmlns:a16="http://schemas.microsoft.com/office/drawing/2014/main" id="{C22C2460-60F7-9240-ADAE-80E4D16E743A}"/>
                </a:ext>
              </a:extLst>
            </p:cNvPr>
            <p:cNvSpPr/>
            <p:nvPr/>
          </p:nvSpPr>
          <p:spPr>
            <a:xfrm>
              <a:off x="10215889" y="4176697"/>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53" name="Freihandform 152">
              <a:extLst>
                <a:ext uri="{FF2B5EF4-FFF2-40B4-BE49-F238E27FC236}">
                  <a16:creationId xmlns:a16="http://schemas.microsoft.com/office/drawing/2014/main" id="{336DBBCF-03F9-8845-A433-866691346345}"/>
                </a:ext>
              </a:extLst>
            </p:cNvPr>
            <p:cNvSpPr/>
            <p:nvPr/>
          </p:nvSpPr>
          <p:spPr>
            <a:xfrm>
              <a:off x="10202191" y="4176697"/>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54" name="Freihandform 153">
              <a:extLst>
                <a:ext uri="{FF2B5EF4-FFF2-40B4-BE49-F238E27FC236}">
                  <a16:creationId xmlns:a16="http://schemas.microsoft.com/office/drawing/2014/main" id="{A53AB45C-525E-304F-9DBF-ABC196F31876}"/>
                </a:ext>
              </a:extLst>
            </p:cNvPr>
            <p:cNvSpPr/>
            <p:nvPr/>
          </p:nvSpPr>
          <p:spPr>
            <a:xfrm>
              <a:off x="10188493" y="4176697"/>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55" name="Freihandform 154">
              <a:extLst>
                <a:ext uri="{FF2B5EF4-FFF2-40B4-BE49-F238E27FC236}">
                  <a16:creationId xmlns:a16="http://schemas.microsoft.com/office/drawing/2014/main" id="{55FD124A-4255-7946-8A5C-D1DD77D6A3D2}"/>
                </a:ext>
              </a:extLst>
            </p:cNvPr>
            <p:cNvSpPr/>
            <p:nvPr/>
          </p:nvSpPr>
          <p:spPr>
            <a:xfrm>
              <a:off x="10174795" y="4176697"/>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56" name="Freihandform 155">
              <a:extLst>
                <a:ext uri="{FF2B5EF4-FFF2-40B4-BE49-F238E27FC236}">
                  <a16:creationId xmlns:a16="http://schemas.microsoft.com/office/drawing/2014/main" id="{AF8E92F1-685B-4644-9BE5-DDCCF9C81FF4}"/>
                </a:ext>
              </a:extLst>
            </p:cNvPr>
            <p:cNvSpPr/>
            <p:nvPr/>
          </p:nvSpPr>
          <p:spPr>
            <a:xfrm>
              <a:off x="10161098" y="4176697"/>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57" name="Freihandform 156">
              <a:extLst>
                <a:ext uri="{FF2B5EF4-FFF2-40B4-BE49-F238E27FC236}">
                  <a16:creationId xmlns:a16="http://schemas.microsoft.com/office/drawing/2014/main" id="{0E651B76-6AA4-8049-BC28-208C20B87D26}"/>
                </a:ext>
              </a:extLst>
            </p:cNvPr>
            <p:cNvSpPr/>
            <p:nvPr/>
          </p:nvSpPr>
          <p:spPr>
            <a:xfrm>
              <a:off x="10147400" y="4176697"/>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58" name="Freihandform 157">
              <a:extLst>
                <a:ext uri="{FF2B5EF4-FFF2-40B4-BE49-F238E27FC236}">
                  <a16:creationId xmlns:a16="http://schemas.microsoft.com/office/drawing/2014/main" id="{FB983EE8-F723-2746-A809-82F02B914F5E}"/>
                </a:ext>
              </a:extLst>
            </p:cNvPr>
            <p:cNvSpPr/>
            <p:nvPr/>
          </p:nvSpPr>
          <p:spPr>
            <a:xfrm>
              <a:off x="10133702" y="4176697"/>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59" name="Freihandform 158">
              <a:extLst>
                <a:ext uri="{FF2B5EF4-FFF2-40B4-BE49-F238E27FC236}">
                  <a16:creationId xmlns:a16="http://schemas.microsoft.com/office/drawing/2014/main" id="{239BD365-EBAF-9947-9EEA-8EF35EE246BE}"/>
                </a:ext>
              </a:extLst>
            </p:cNvPr>
            <p:cNvSpPr/>
            <p:nvPr/>
          </p:nvSpPr>
          <p:spPr>
            <a:xfrm>
              <a:off x="10120004"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60" name="Freihandform 159">
              <a:extLst>
                <a:ext uri="{FF2B5EF4-FFF2-40B4-BE49-F238E27FC236}">
                  <a16:creationId xmlns:a16="http://schemas.microsoft.com/office/drawing/2014/main" id="{00E98836-C31D-9740-9057-BD6DD2C2B81A}"/>
                </a:ext>
              </a:extLst>
            </p:cNvPr>
            <p:cNvSpPr/>
            <p:nvPr/>
          </p:nvSpPr>
          <p:spPr>
            <a:xfrm>
              <a:off x="10106306"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61" name="Freihandform 160">
              <a:extLst>
                <a:ext uri="{FF2B5EF4-FFF2-40B4-BE49-F238E27FC236}">
                  <a16:creationId xmlns:a16="http://schemas.microsoft.com/office/drawing/2014/main" id="{7CD5EC36-21BD-7F40-900B-B1CD9BB23CE3}"/>
                </a:ext>
              </a:extLst>
            </p:cNvPr>
            <p:cNvSpPr/>
            <p:nvPr/>
          </p:nvSpPr>
          <p:spPr>
            <a:xfrm>
              <a:off x="10092608"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62" name="Freihandform 161">
              <a:extLst>
                <a:ext uri="{FF2B5EF4-FFF2-40B4-BE49-F238E27FC236}">
                  <a16:creationId xmlns:a16="http://schemas.microsoft.com/office/drawing/2014/main" id="{40057286-37CD-B04D-9542-44861FEBDECD}"/>
                </a:ext>
              </a:extLst>
            </p:cNvPr>
            <p:cNvSpPr/>
            <p:nvPr/>
          </p:nvSpPr>
          <p:spPr>
            <a:xfrm>
              <a:off x="10078910"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63" name="Freihandform 162">
              <a:extLst>
                <a:ext uri="{FF2B5EF4-FFF2-40B4-BE49-F238E27FC236}">
                  <a16:creationId xmlns:a16="http://schemas.microsoft.com/office/drawing/2014/main" id="{714AE594-EFDF-C041-8C4B-F67774CFD853}"/>
                </a:ext>
              </a:extLst>
            </p:cNvPr>
            <p:cNvSpPr/>
            <p:nvPr/>
          </p:nvSpPr>
          <p:spPr>
            <a:xfrm>
              <a:off x="10065212"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64" name="Freihandform 163">
              <a:extLst>
                <a:ext uri="{FF2B5EF4-FFF2-40B4-BE49-F238E27FC236}">
                  <a16:creationId xmlns:a16="http://schemas.microsoft.com/office/drawing/2014/main" id="{3CEF98F0-76A7-1648-B2ED-24ED6F592C5F}"/>
                </a:ext>
              </a:extLst>
            </p:cNvPr>
            <p:cNvSpPr/>
            <p:nvPr/>
          </p:nvSpPr>
          <p:spPr>
            <a:xfrm>
              <a:off x="10051514"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65" name="Freihandform 164">
              <a:extLst>
                <a:ext uri="{FF2B5EF4-FFF2-40B4-BE49-F238E27FC236}">
                  <a16:creationId xmlns:a16="http://schemas.microsoft.com/office/drawing/2014/main" id="{31F4E20C-3D0D-7540-854E-D253A2687881}"/>
                </a:ext>
              </a:extLst>
            </p:cNvPr>
            <p:cNvSpPr/>
            <p:nvPr/>
          </p:nvSpPr>
          <p:spPr>
            <a:xfrm>
              <a:off x="10010420"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66" name="Freihandform 165">
              <a:extLst>
                <a:ext uri="{FF2B5EF4-FFF2-40B4-BE49-F238E27FC236}">
                  <a16:creationId xmlns:a16="http://schemas.microsoft.com/office/drawing/2014/main" id="{F59BB366-71DE-0D47-822A-3DAA176B5BF5}"/>
                </a:ext>
              </a:extLst>
            </p:cNvPr>
            <p:cNvSpPr/>
            <p:nvPr/>
          </p:nvSpPr>
          <p:spPr>
            <a:xfrm>
              <a:off x="9928233"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67" name="Freihandform 166">
              <a:extLst>
                <a:ext uri="{FF2B5EF4-FFF2-40B4-BE49-F238E27FC236}">
                  <a16:creationId xmlns:a16="http://schemas.microsoft.com/office/drawing/2014/main" id="{BE41C198-9CA5-CD4C-B433-3D4CBD0F0763}"/>
                </a:ext>
              </a:extLst>
            </p:cNvPr>
            <p:cNvSpPr/>
            <p:nvPr/>
          </p:nvSpPr>
          <p:spPr>
            <a:xfrm>
              <a:off x="9914535"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68" name="Freihandform 167">
              <a:extLst>
                <a:ext uri="{FF2B5EF4-FFF2-40B4-BE49-F238E27FC236}">
                  <a16:creationId xmlns:a16="http://schemas.microsoft.com/office/drawing/2014/main" id="{BE66B51C-8E71-0A48-A5EA-1C76D0A3C11C}"/>
                </a:ext>
              </a:extLst>
            </p:cNvPr>
            <p:cNvSpPr/>
            <p:nvPr/>
          </p:nvSpPr>
          <p:spPr>
            <a:xfrm>
              <a:off x="9900837"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69" name="Freihandform 168">
              <a:extLst>
                <a:ext uri="{FF2B5EF4-FFF2-40B4-BE49-F238E27FC236}">
                  <a16:creationId xmlns:a16="http://schemas.microsoft.com/office/drawing/2014/main" id="{864C78AD-2259-474F-B1CA-11FE6ED22960}"/>
                </a:ext>
              </a:extLst>
            </p:cNvPr>
            <p:cNvSpPr/>
            <p:nvPr/>
          </p:nvSpPr>
          <p:spPr>
            <a:xfrm>
              <a:off x="9887139"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70" name="Freihandform 169">
              <a:extLst>
                <a:ext uri="{FF2B5EF4-FFF2-40B4-BE49-F238E27FC236}">
                  <a16:creationId xmlns:a16="http://schemas.microsoft.com/office/drawing/2014/main" id="{7B8FAA64-5247-5046-8EAF-D2243105BD2E}"/>
                </a:ext>
              </a:extLst>
            </p:cNvPr>
            <p:cNvSpPr/>
            <p:nvPr/>
          </p:nvSpPr>
          <p:spPr>
            <a:xfrm>
              <a:off x="9873441"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71" name="Freihandform 170">
              <a:extLst>
                <a:ext uri="{FF2B5EF4-FFF2-40B4-BE49-F238E27FC236}">
                  <a16:creationId xmlns:a16="http://schemas.microsoft.com/office/drawing/2014/main" id="{EA062A2B-4272-F54C-8D57-BEEDCC6DEACA}"/>
                </a:ext>
              </a:extLst>
            </p:cNvPr>
            <p:cNvSpPr/>
            <p:nvPr/>
          </p:nvSpPr>
          <p:spPr>
            <a:xfrm>
              <a:off x="9859743"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72" name="Freihandform 171">
              <a:extLst>
                <a:ext uri="{FF2B5EF4-FFF2-40B4-BE49-F238E27FC236}">
                  <a16:creationId xmlns:a16="http://schemas.microsoft.com/office/drawing/2014/main" id="{1C573103-655A-4241-9CD8-7494DD6FC453}"/>
                </a:ext>
              </a:extLst>
            </p:cNvPr>
            <p:cNvSpPr/>
            <p:nvPr/>
          </p:nvSpPr>
          <p:spPr>
            <a:xfrm>
              <a:off x="9846045"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73" name="Freihandform 172">
              <a:extLst>
                <a:ext uri="{FF2B5EF4-FFF2-40B4-BE49-F238E27FC236}">
                  <a16:creationId xmlns:a16="http://schemas.microsoft.com/office/drawing/2014/main" id="{E52773F3-EA4B-0642-9F78-8BEEDDA8B787}"/>
                </a:ext>
              </a:extLst>
            </p:cNvPr>
            <p:cNvSpPr/>
            <p:nvPr/>
          </p:nvSpPr>
          <p:spPr>
            <a:xfrm>
              <a:off x="9832348"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74" name="Freihandform 173">
              <a:extLst>
                <a:ext uri="{FF2B5EF4-FFF2-40B4-BE49-F238E27FC236}">
                  <a16:creationId xmlns:a16="http://schemas.microsoft.com/office/drawing/2014/main" id="{4715DB6E-A9C2-C649-93B4-6DC6E537020A}"/>
                </a:ext>
              </a:extLst>
            </p:cNvPr>
            <p:cNvSpPr/>
            <p:nvPr/>
          </p:nvSpPr>
          <p:spPr>
            <a:xfrm>
              <a:off x="9818650"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75" name="Freihandform 174">
              <a:extLst>
                <a:ext uri="{FF2B5EF4-FFF2-40B4-BE49-F238E27FC236}">
                  <a16:creationId xmlns:a16="http://schemas.microsoft.com/office/drawing/2014/main" id="{E0882646-48BF-3B47-A8C9-7F2E24162DA5}"/>
                </a:ext>
              </a:extLst>
            </p:cNvPr>
            <p:cNvSpPr/>
            <p:nvPr/>
          </p:nvSpPr>
          <p:spPr>
            <a:xfrm>
              <a:off x="9777556"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76" name="Freihandform 175">
              <a:extLst>
                <a:ext uri="{FF2B5EF4-FFF2-40B4-BE49-F238E27FC236}">
                  <a16:creationId xmlns:a16="http://schemas.microsoft.com/office/drawing/2014/main" id="{87B6CE69-258C-BE47-BFD7-3378881229BD}"/>
                </a:ext>
              </a:extLst>
            </p:cNvPr>
            <p:cNvSpPr/>
            <p:nvPr/>
          </p:nvSpPr>
          <p:spPr>
            <a:xfrm>
              <a:off x="9695368"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77" name="Freihandform 176">
              <a:extLst>
                <a:ext uri="{FF2B5EF4-FFF2-40B4-BE49-F238E27FC236}">
                  <a16:creationId xmlns:a16="http://schemas.microsoft.com/office/drawing/2014/main" id="{DE54AFE7-18A9-5549-A34B-803D0809BD82}"/>
                </a:ext>
              </a:extLst>
            </p:cNvPr>
            <p:cNvSpPr/>
            <p:nvPr/>
          </p:nvSpPr>
          <p:spPr>
            <a:xfrm>
              <a:off x="9640577"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78" name="Freihandform 177">
              <a:extLst>
                <a:ext uri="{FF2B5EF4-FFF2-40B4-BE49-F238E27FC236}">
                  <a16:creationId xmlns:a16="http://schemas.microsoft.com/office/drawing/2014/main" id="{C591B827-0A78-7947-992C-C761CED57CD3}"/>
                </a:ext>
              </a:extLst>
            </p:cNvPr>
            <p:cNvSpPr/>
            <p:nvPr/>
          </p:nvSpPr>
          <p:spPr>
            <a:xfrm>
              <a:off x="9462504"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79" name="Freihandform 178">
              <a:extLst>
                <a:ext uri="{FF2B5EF4-FFF2-40B4-BE49-F238E27FC236}">
                  <a16:creationId xmlns:a16="http://schemas.microsoft.com/office/drawing/2014/main" id="{971CC073-3793-C944-8BDC-617F9C1CFD76}"/>
                </a:ext>
              </a:extLst>
            </p:cNvPr>
            <p:cNvSpPr/>
            <p:nvPr/>
          </p:nvSpPr>
          <p:spPr>
            <a:xfrm>
              <a:off x="9243337"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80" name="Freihandform 179">
              <a:extLst>
                <a:ext uri="{FF2B5EF4-FFF2-40B4-BE49-F238E27FC236}">
                  <a16:creationId xmlns:a16="http://schemas.microsoft.com/office/drawing/2014/main" id="{32E93229-4161-5C40-9CCB-EF8AA8C041D1}"/>
                </a:ext>
              </a:extLst>
            </p:cNvPr>
            <p:cNvSpPr/>
            <p:nvPr/>
          </p:nvSpPr>
          <p:spPr>
            <a:xfrm>
              <a:off x="9078962"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81" name="Freihandform 180">
              <a:extLst>
                <a:ext uri="{FF2B5EF4-FFF2-40B4-BE49-F238E27FC236}">
                  <a16:creationId xmlns:a16="http://schemas.microsoft.com/office/drawing/2014/main" id="{5C4C2C4A-907C-4F46-AA34-5F87C00B1212}"/>
                </a:ext>
              </a:extLst>
            </p:cNvPr>
            <p:cNvSpPr/>
            <p:nvPr/>
          </p:nvSpPr>
          <p:spPr>
            <a:xfrm>
              <a:off x="8531045" y="4204093"/>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82" name="Freihandform 181">
              <a:extLst>
                <a:ext uri="{FF2B5EF4-FFF2-40B4-BE49-F238E27FC236}">
                  <a16:creationId xmlns:a16="http://schemas.microsoft.com/office/drawing/2014/main" id="{82EDE6B4-C465-DD43-AB2D-E59EFC36166F}"/>
                </a:ext>
              </a:extLst>
            </p:cNvPr>
            <p:cNvSpPr/>
            <p:nvPr/>
          </p:nvSpPr>
          <p:spPr>
            <a:xfrm>
              <a:off x="8092712" y="421779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83" name="Freihandform 182">
              <a:extLst>
                <a:ext uri="{FF2B5EF4-FFF2-40B4-BE49-F238E27FC236}">
                  <a16:creationId xmlns:a16="http://schemas.microsoft.com/office/drawing/2014/main" id="{DF492F1E-4806-6F44-87AE-FB9B5533EA3F}"/>
                </a:ext>
              </a:extLst>
            </p:cNvPr>
            <p:cNvSpPr/>
            <p:nvPr/>
          </p:nvSpPr>
          <p:spPr>
            <a:xfrm>
              <a:off x="7996827" y="421779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84" name="Freihandform 183">
              <a:extLst>
                <a:ext uri="{FF2B5EF4-FFF2-40B4-BE49-F238E27FC236}">
                  <a16:creationId xmlns:a16="http://schemas.microsoft.com/office/drawing/2014/main" id="{A411BF25-E5A2-E744-87DD-10E934498D8E}"/>
                </a:ext>
              </a:extLst>
            </p:cNvPr>
            <p:cNvSpPr/>
            <p:nvPr/>
          </p:nvSpPr>
          <p:spPr>
            <a:xfrm>
              <a:off x="7955733" y="421779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85" name="Freihandform 184">
              <a:extLst>
                <a:ext uri="{FF2B5EF4-FFF2-40B4-BE49-F238E27FC236}">
                  <a16:creationId xmlns:a16="http://schemas.microsoft.com/office/drawing/2014/main" id="{6ACC32F6-CFB4-2148-99F5-40DCFF99AC14}"/>
                </a:ext>
              </a:extLst>
            </p:cNvPr>
            <p:cNvSpPr/>
            <p:nvPr/>
          </p:nvSpPr>
          <p:spPr>
            <a:xfrm>
              <a:off x="7928337" y="4217791"/>
              <a:ext cx="13697" cy="56709"/>
            </a:xfrm>
            <a:custGeom>
              <a:avLst/>
              <a:gdLst>
                <a:gd name="connsiteX0" fmla="*/ 0 w 13697"/>
                <a:gd name="connsiteY0" fmla="*/ 56710 h 56709"/>
                <a:gd name="connsiteX1" fmla="*/ 0 w 13697"/>
                <a:gd name="connsiteY1" fmla="*/ 0 h 56709"/>
              </a:gdLst>
              <a:ahLst/>
              <a:cxnLst>
                <a:cxn ang="0">
                  <a:pos x="connsiteX0" y="connsiteY0"/>
                </a:cxn>
                <a:cxn ang="0">
                  <a:pos x="connsiteX1" y="connsiteY1"/>
                </a:cxn>
              </a:cxnLst>
              <a:rect l="l" t="t" r="r" b="b"/>
              <a:pathLst>
                <a:path w="13697" h="56709">
                  <a:moveTo>
                    <a:pt x="0" y="56710"/>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86" name="Freihandform 185">
              <a:extLst>
                <a:ext uri="{FF2B5EF4-FFF2-40B4-BE49-F238E27FC236}">
                  <a16:creationId xmlns:a16="http://schemas.microsoft.com/office/drawing/2014/main" id="{FE97B11F-9255-8E46-914F-3391E6BA997D}"/>
                </a:ext>
              </a:extLst>
            </p:cNvPr>
            <p:cNvSpPr/>
            <p:nvPr/>
          </p:nvSpPr>
          <p:spPr>
            <a:xfrm>
              <a:off x="7373571" y="4274501"/>
              <a:ext cx="13697" cy="56846"/>
            </a:xfrm>
            <a:custGeom>
              <a:avLst/>
              <a:gdLst>
                <a:gd name="connsiteX0" fmla="*/ 0 w 13697"/>
                <a:gd name="connsiteY0" fmla="*/ 56847 h 56846"/>
                <a:gd name="connsiteX1" fmla="*/ 0 w 13697"/>
                <a:gd name="connsiteY1" fmla="*/ 0 h 56846"/>
              </a:gdLst>
              <a:ahLst/>
              <a:cxnLst>
                <a:cxn ang="0">
                  <a:pos x="connsiteX0" y="connsiteY0"/>
                </a:cxn>
                <a:cxn ang="0">
                  <a:pos x="connsiteX1" y="connsiteY1"/>
                </a:cxn>
              </a:cxnLst>
              <a:rect l="l" t="t" r="r" b="b"/>
              <a:pathLst>
                <a:path w="13697" h="56846">
                  <a:moveTo>
                    <a:pt x="0" y="56847"/>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87" name="Freihandform 186">
              <a:extLst>
                <a:ext uri="{FF2B5EF4-FFF2-40B4-BE49-F238E27FC236}">
                  <a16:creationId xmlns:a16="http://schemas.microsoft.com/office/drawing/2014/main" id="{F9790B88-FCAF-B24C-AB39-B74BD316893B}"/>
                </a:ext>
              </a:extLst>
            </p:cNvPr>
            <p:cNvSpPr/>
            <p:nvPr/>
          </p:nvSpPr>
          <p:spPr>
            <a:xfrm>
              <a:off x="7110434" y="4324635"/>
              <a:ext cx="13697" cy="56846"/>
            </a:xfrm>
            <a:custGeom>
              <a:avLst/>
              <a:gdLst>
                <a:gd name="connsiteX0" fmla="*/ 0 w 13697"/>
                <a:gd name="connsiteY0" fmla="*/ 56847 h 56846"/>
                <a:gd name="connsiteX1" fmla="*/ 0 w 13697"/>
                <a:gd name="connsiteY1" fmla="*/ 0 h 56846"/>
              </a:gdLst>
              <a:ahLst/>
              <a:cxnLst>
                <a:cxn ang="0">
                  <a:pos x="connsiteX0" y="connsiteY0"/>
                </a:cxn>
                <a:cxn ang="0">
                  <a:pos x="connsiteX1" y="connsiteY1"/>
                </a:cxn>
              </a:cxnLst>
              <a:rect l="l" t="t" r="r" b="b"/>
              <a:pathLst>
                <a:path w="13697" h="56846">
                  <a:moveTo>
                    <a:pt x="0" y="56847"/>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88" name="Freihandform 187">
              <a:extLst>
                <a:ext uri="{FF2B5EF4-FFF2-40B4-BE49-F238E27FC236}">
                  <a16:creationId xmlns:a16="http://schemas.microsoft.com/office/drawing/2014/main" id="{B4629DC3-F6E4-5B44-B416-E5CC7232B337}"/>
                </a:ext>
              </a:extLst>
            </p:cNvPr>
            <p:cNvSpPr/>
            <p:nvPr/>
          </p:nvSpPr>
          <p:spPr>
            <a:xfrm>
              <a:off x="6997701" y="4340799"/>
              <a:ext cx="13697" cy="56846"/>
            </a:xfrm>
            <a:custGeom>
              <a:avLst/>
              <a:gdLst>
                <a:gd name="connsiteX0" fmla="*/ 0 w 13697"/>
                <a:gd name="connsiteY0" fmla="*/ 56847 h 56846"/>
                <a:gd name="connsiteX1" fmla="*/ 0 w 13697"/>
                <a:gd name="connsiteY1" fmla="*/ 0 h 56846"/>
              </a:gdLst>
              <a:ahLst/>
              <a:cxnLst>
                <a:cxn ang="0">
                  <a:pos x="connsiteX0" y="connsiteY0"/>
                </a:cxn>
                <a:cxn ang="0">
                  <a:pos x="connsiteX1" y="connsiteY1"/>
                </a:cxn>
              </a:cxnLst>
              <a:rect l="l" t="t" r="r" b="b"/>
              <a:pathLst>
                <a:path w="13697" h="56846">
                  <a:moveTo>
                    <a:pt x="0" y="56847"/>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89" name="Freihandform 188">
              <a:extLst>
                <a:ext uri="{FF2B5EF4-FFF2-40B4-BE49-F238E27FC236}">
                  <a16:creationId xmlns:a16="http://schemas.microsoft.com/office/drawing/2014/main" id="{42E44B15-B792-F347-9DAD-9D1EA44DDF7D}"/>
                </a:ext>
              </a:extLst>
            </p:cNvPr>
            <p:cNvSpPr/>
            <p:nvPr/>
          </p:nvSpPr>
          <p:spPr>
            <a:xfrm>
              <a:off x="6956607" y="4340799"/>
              <a:ext cx="13697" cy="56846"/>
            </a:xfrm>
            <a:custGeom>
              <a:avLst/>
              <a:gdLst>
                <a:gd name="connsiteX0" fmla="*/ 0 w 13697"/>
                <a:gd name="connsiteY0" fmla="*/ 56847 h 56846"/>
                <a:gd name="connsiteX1" fmla="*/ 0 w 13697"/>
                <a:gd name="connsiteY1" fmla="*/ 0 h 56846"/>
              </a:gdLst>
              <a:ahLst/>
              <a:cxnLst>
                <a:cxn ang="0">
                  <a:pos x="connsiteX0" y="connsiteY0"/>
                </a:cxn>
                <a:cxn ang="0">
                  <a:pos x="connsiteX1" y="connsiteY1"/>
                </a:cxn>
              </a:cxnLst>
              <a:rect l="l" t="t" r="r" b="b"/>
              <a:pathLst>
                <a:path w="13697" h="56846">
                  <a:moveTo>
                    <a:pt x="0" y="56847"/>
                  </a:moveTo>
                  <a:lnTo>
                    <a:pt x="0" y="0"/>
                  </a:lnTo>
                </a:path>
              </a:pathLst>
            </a:custGeom>
            <a:ln w="20511" cap="flat">
              <a:solidFill>
                <a:schemeClr val="accent4">
                  <a:lumMod val="75000"/>
                </a:schemeClr>
              </a:solidFill>
              <a:prstDash val="solid"/>
              <a:miter/>
            </a:ln>
          </p:spPr>
          <p:txBody>
            <a:bodyPr rtlCol="0" anchor="ctr"/>
            <a:lstStyle/>
            <a:p>
              <a:endParaRPr lang="de-DE"/>
            </a:p>
          </p:txBody>
        </p:sp>
        <p:sp>
          <p:nvSpPr>
            <p:cNvPr id="190" name="Freihandform 189">
              <a:extLst>
                <a:ext uri="{FF2B5EF4-FFF2-40B4-BE49-F238E27FC236}">
                  <a16:creationId xmlns:a16="http://schemas.microsoft.com/office/drawing/2014/main" id="{F01DFE84-05D1-3243-892F-BFB49A9CDDC0}"/>
                </a:ext>
              </a:extLst>
            </p:cNvPr>
            <p:cNvSpPr/>
            <p:nvPr/>
          </p:nvSpPr>
          <p:spPr>
            <a:xfrm>
              <a:off x="6915513" y="4340799"/>
              <a:ext cx="13697" cy="56846"/>
            </a:xfrm>
            <a:custGeom>
              <a:avLst/>
              <a:gdLst>
                <a:gd name="connsiteX0" fmla="*/ 0 w 13697"/>
                <a:gd name="connsiteY0" fmla="*/ 56847 h 56846"/>
                <a:gd name="connsiteX1" fmla="*/ 0 w 13697"/>
                <a:gd name="connsiteY1" fmla="*/ 0 h 56846"/>
              </a:gdLst>
              <a:ahLst/>
              <a:cxnLst>
                <a:cxn ang="0">
                  <a:pos x="connsiteX0" y="connsiteY0"/>
                </a:cxn>
                <a:cxn ang="0">
                  <a:pos x="connsiteX1" y="connsiteY1"/>
                </a:cxn>
              </a:cxnLst>
              <a:rect l="l" t="t" r="r" b="b"/>
              <a:pathLst>
                <a:path w="13697" h="56846">
                  <a:moveTo>
                    <a:pt x="0" y="56847"/>
                  </a:moveTo>
                  <a:lnTo>
                    <a:pt x="0" y="0"/>
                  </a:lnTo>
                </a:path>
              </a:pathLst>
            </a:custGeom>
            <a:ln w="20511" cap="flat">
              <a:solidFill>
                <a:schemeClr val="accent4">
                  <a:lumMod val="75000"/>
                </a:schemeClr>
              </a:solidFill>
              <a:prstDash val="solid"/>
              <a:miter/>
            </a:ln>
          </p:spPr>
          <p:txBody>
            <a:bodyPr rtlCol="0" anchor="ctr"/>
            <a:lstStyle/>
            <a:p>
              <a:endParaRPr lang="de-DE"/>
            </a:p>
          </p:txBody>
        </p:sp>
      </p:grpSp>
      <p:cxnSp>
        <p:nvCxnSpPr>
          <p:cNvPr id="104" name="Gerade Verbindung mit Pfeil 103">
            <a:extLst>
              <a:ext uri="{FF2B5EF4-FFF2-40B4-BE49-F238E27FC236}">
                <a16:creationId xmlns:a16="http://schemas.microsoft.com/office/drawing/2014/main" id="{14DA1F9F-344D-4B05-A9E2-677A7818A681}"/>
              </a:ext>
            </a:extLst>
          </p:cNvPr>
          <p:cNvCxnSpPr/>
          <p:nvPr/>
        </p:nvCxnSpPr>
        <p:spPr>
          <a:xfrm>
            <a:off x="10734497" y="3512850"/>
            <a:ext cx="0" cy="827384"/>
          </a:xfrm>
          <a:prstGeom prst="straightConnector1">
            <a:avLst/>
          </a:prstGeom>
          <a:ln w="3810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4" name="Gruppieren 223">
            <a:extLst>
              <a:ext uri="{FF2B5EF4-FFF2-40B4-BE49-F238E27FC236}">
                <a16:creationId xmlns:a16="http://schemas.microsoft.com/office/drawing/2014/main" id="{7C4D9243-7E46-DB48-AE73-83952FF8A630}"/>
              </a:ext>
            </a:extLst>
          </p:cNvPr>
          <p:cNvGrpSpPr/>
          <p:nvPr/>
        </p:nvGrpSpPr>
        <p:grpSpPr>
          <a:xfrm>
            <a:off x="1035353" y="3689330"/>
            <a:ext cx="4792763" cy="711059"/>
            <a:chOff x="1035353" y="3689330"/>
            <a:chExt cx="4792763" cy="711059"/>
          </a:xfrm>
        </p:grpSpPr>
        <p:sp>
          <p:nvSpPr>
            <p:cNvPr id="225" name="Freihandform 224">
              <a:extLst>
                <a:ext uri="{FF2B5EF4-FFF2-40B4-BE49-F238E27FC236}">
                  <a16:creationId xmlns:a16="http://schemas.microsoft.com/office/drawing/2014/main" id="{B4C28C01-841F-4041-B4A4-5853A3A5E23E}"/>
                </a:ext>
              </a:extLst>
            </p:cNvPr>
            <p:cNvSpPr/>
            <p:nvPr/>
          </p:nvSpPr>
          <p:spPr>
            <a:xfrm>
              <a:off x="1035353" y="3741519"/>
              <a:ext cx="4792763" cy="655582"/>
            </a:xfrm>
            <a:custGeom>
              <a:avLst/>
              <a:gdLst>
                <a:gd name="connsiteX0" fmla="*/ 0 w 4792763"/>
                <a:gd name="connsiteY0" fmla="*/ 655582 h 655582"/>
                <a:gd name="connsiteX1" fmla="*/ 2573153 w 4792763"/>
                <a:gd name="connsiteY1" fmla="*/ 655582 h 655582"/>
                <a:gd name="connsiteX2" fmla="*/ 2573153 w 4792763"/>
                <a:gd name="connsiteY2" fmla="*/ 602023 h 655582"/>
                <a:gd name="connsiteX3" fmla="*/ 3335579 w 4792763"/>
                <a:gd name="connsiteY3" fmla="*/ 602023 h 655582"/>
                <a:gd name="connsiteX4" fmla="*/ 3335579 w 4792763"/>
                <a:gd name="connsiteY4" fmla="*/ 537369 h 655582"/>
                <a:gd name="connsiteX5" fmla="*/ 3379824 w 4792763"/>
                <a:gd name="connsiteY5" fmla="*/ 537369 h 655582"/>
                <a:gd name="connsiteX6" fmla="*/ 3379824 w 4792763"/>
                <a:gd name="connsiteY6" fmla="*/ 483810 h 655582"/>
                <a:gd name="connsiteX7" fmla="*/ 3494338 w 4792763"/>
                <a:gd name="connsiteY7" fmla="*/ 483810 h 655582"/>
                <a:gd name="connsiteX8" fmla="*/ 3494338 w 4792763"/>
                <a:gd name="connsiteY8" fmla="*/ 409979 h 655582"/>
                <a:gd name="connsiteX9" fmla="*/ 3579265 w 4792763"/>
                <a:gd name="connsiteY9" fmla="*/ 409979 h 655582"/>
                <a:gd name="connsiteX10" fmla="*/ 3579265 w 4792763"/>
                <a:gd name="connsiteY10" fmla="*/ 332448 h 655582"/>
                <a:gd name="connsiteX11" fmla="*/ 4087184 w 4792763"/>
                <a:gd name="connsiteY11" fmla="*/ 332448 h 655582"/>
                <a:gd name="connsiteX12" fmla="*/ 4087184 w 4792763"/>
                <a:gd name="connsiteY12" fmla="*/ 193825 h 655582"/>
                <a:gd name="connsiteX13" fmla="*/ 4172111 w 4792763"/>
                <a:gd name="connsiteY13" fmla="*/ 193825 h 655582"/>
                <a:gd name="connsiteX14" fmla="*/ 4172111 w 4792763"/>
                <a:gd name="connsiteY14" fmla="*/ 0 h 655582"/>
                <a:gd name="connsiteX15" fmla="*/ 4792764 w 4792763"/>
                <a:gd name="connsiteY15" fmla="*/ 0 h 65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92763" h="655582">
                  <a:moveTo>
                    <a:pt x="0" y="655582"/>
                  </a:moveTo>
                  <a:lnTo>
                    <a:pt x="2573153" y="655582"/>
                  </a:lnTo>
                  <a:lnTo>
                    <a:pt x="2573153" y="602023"/>
                  </a:lnTo>
                  <a:lnTo>
                    <a:pt x="3335579" y="602023"/>
                  </a:lnTo>
                  <a:lnTo>
                    <a:pt x="3335579" y="537369"/>
                  </a:lnTo>
                  <a:lnTo>
                    <a:pt x="3379824" y="537369"/>
                  </a:lnTo>
                  <a:lnTo>
                    <a:pt x="3379824" y="483810"/>
                  </a:lnTo>
                  <a:lnTo>
                    <a:pt x="3494338" y="483810"/>
                  </a:lnTo>
                  <a:lnTo>
                    <a:pt x="3494338" y="409979"/>
                  </a:lnTo>
                  <a:lnTo>
                    <a:pt x="3579265" y="409979"/>
                  </a:lnTo>
                  <a:lnTo>
                    <a:pt x="3579265" y="332448"/>
                  </a:lnTo>
                  <a:lnTo>
                    <a:pt x="4087184" y="332448"/>
                  </a:lnTo>
                  <a:lnTo>
                    <a:pt x="4087184" y="193825"/>
                  </a:lnTo>
                  <a:lnTo>
                    <a:pt x="4172111" y="193825"/>
                  </a:lnTo>
                  <a:lnTo>
                    <a:pt x="4172111" y="0"/>
                  </a:lnTo>
                  <a:lnTo>
                    <a:pt x="4792764" y="0"/>
                  </a:lnTo>
                </a:path>
              </a:pathLst>
            </a:custGeom>
            <a:noFill/>
            <a:ln w="20533" cap="flat">
              <a:solidFill>
                <a:schemeClr val="tx2">
                  <a:lumMod val="50000"/>
                  <a:lumOff val="50000"/>
                </a:schemeClr>
              </a:solidFill>
              <a:prstDash val="solid"/>
              <a:miter/>
            </a:ln>
          </p:spPr>
          <p:txBody>
            <a:bodyPr rtlCol="0" anchor="ctr"/>
            <a:lstStyle/>
            <a:p>
              <a:endParaRPr lang="de-DE"/>
            </a:p>
          </p:txBody>
        </p:sp>
        <p:sp>
          <p:nvSpPr>
            <p:cNvPr id="226" name="Freihandform 225">
              <a:extLst>
                <a:ext uri="{FF2B5EF4-FFF2-40B4-BE49-F238E27FC236}">
                  <a16:creationId xmlns:a16="http://schemas.microsoft.com/office/drawing/2014/main" id="{D86075F7-0E63-B647-8ADA-7F40780807ED}"/>
                </a:ext>
              </a:extLst>
            </p:cNvPr>
            <p:cNvSpPr/>
            <p:nvPr/>
          </p:nvSpPr>
          <p:spPr>
            <a:xfrm>
              <a:off x="5798117" y="368933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27" name="Freihandform 226">
              <a:extLst>
                <a:ext uri="{FF2B5EF4-FFF2-40B4-BE49-F238E27FC236}">
                  <a16:creationId xmlns:a16="http://schemas.microsoft.com/office/drawing/2014/main" id="{5EC7128C-5A21-B742-9FB3-92663F1B3F7F}"/>
                </a:ext>
              </a:extLst>
            </p:cNvPr>
            <p:cNvSpPr/>
            <p:nvPr/>
          </p:nvSpPr>
          <p:spPr>
            <a:xfrm>
              <a:off x="5729628" y="368933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28" name="Freihandform 227">
              <a:extLst>
                <a:ext uri="{FF2B5EF4-FFF2-40B4-BE49-F238E27FC236}">
                  <a16:creationId xmlns:a16="http://schemas.microsoft.com/office/drawing/2014/main" id="{90553AF7-1322-224F-991A-63C753F60DC3}"/>
                </a:ext>
              </a:extLst>
            </p:cNvPr>
            <p:cNvSpPr/>
            <p:nvPr/>
          </p:nvSpPr>
          <p:spPr>
            <a:xfrm>
              <a:off x="5606346" y="368933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29" name="Freihandform 228">
              <a:extLst>
                <a:ext uri="{FF2B5EF4-FFF2-40B4-BE49-F238E27FC236}">
                  <a16:creationId xmlns:a16="http://schemas.microsoft.com/office/drawing/2014/main" id="{FAAAC8D4-91FE-1B4B-9106-08156C669649}"/>
                </a:ext>
              </a:extLst>
            </p:cNvPr>
            <p:cNvSpPr/>
            <p:nvPr/>
          </p:nvSpPr>
          <p:spPr>
            <a:xfrm>
              <a:off x="5483065" y="368933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30" name="Freihandform 229">
              <a:extLst>
                <a:ext uri="{FF2B5EF4-FFF2-40B4-BE49-F238E27FC236}">
                  <a16:creationId xmlns:a16="http://schemas.microsoft.com/office/drawing/2014/main" id="{CD876D79-DD28-E34C-A0C1-52D1BC36811B}"/>
                </a:ext>
              </a:extLst>
            </p:cNvPr>
            <p:cNvSpPr/>
            <p:nvPr/>
          </p:nvSpPr>
          <p:spPr>
            <a:xfrm>
              <a:off x="5359784" y="368933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31" name="Freihandform 230">
              <a:extLst>
                <a:ext uri="{FF2B5EF4-FFF2-40B4-BE49-F238E27FC236}">
                  <a16:creationId xmlns:a16="http://schemas.microsoft.com/office/drawing/2014/main" id="{7DEDF367-F42E-F340-B1CB-4505732C2170}"/>
                </a:ext>
              </a:extLst>
            </p:cNvPr>
            <p:cNvSpPr/>
            <p:nvPr/>
          </p:nvSpPr>
          <p:spPr>
            <a:xfrm>
              <a:off x="5186231" y="3885484"/>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32" name="Freihandform 231">
              <a:extLst>
                <a:ext uri="{FF2B5EF4-FFF2-40B4-BE49-F238E27FC236}">
                  <a16:creationId xmlns:a16="http://schemas.microsoft.com/office/drawing/2014/main" id="{1237CF3A-2787-FC41-B289-3C3656C52C7F}"/>
                </a:ext>
              </a:extLst>
            </p:cNvPr>
            <p:cNvSpPr/>
            <p:nvPr/>
          </p:nvSpPr>
          <p:spPr>
            <a:xfrm>
              <a:off x="4904602"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33" name="Freihandform 232">
              <a:extLst>
                <a:ext uri="{FF2B5EF4-FFF2-40B4-BE49-F238E27FC236}">
                  <a16:creationId xmlns:a16="http://schemas.microsoft.com/office/drawing/2014/main" id="{B1AA973A-C7B3-6147-A141-3FA48EBB7979}"/>
                </a:ext>
              </a:extLst>
            </p:cNvPr>
            <p:cNvSpPr/>
            <p:nvPr/>
          </p:nvSpPr>
          <p:spPr>
            <a:xfrm>
              <a:off x="4836113"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34" name="Freihandform 233">
              <a:extLst>
                <a:ext uri="{FF2B5EF4-FFF2-40B4-BE49-F238E27FC236}">
                  <a16:creationId xmlns:a16="http://schemas.microsoft.com/office/drawing/2014/main" id="{C4F47750-40E8-BC49-BF93-F6C1708663AE}"/>
                </a:ext>
              </a:extLst>
            </p:cNvPr>
            <p:cNvSpPr/>
            <p:nvPr/>
          </p:nvSpPr>
          <p:spPr>
            <a:xfrm>
              <a:off x="4767623"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35" name="Freihandform 234">
              <a:extLst>
                <a:ext uri="{FF2B5EF4-FFF2-40B4-BE49-F238E27FC236}">
                  <a16:creationId xmlns:a16="http://schemas.microsoft.com/office/drawing/2014/main" id="{F536632B-00A6-C049-A3DF-C563EFF47524}"/>
                </a:ext>
              </a:extLst>
            </p:cNvPr>
            <p:cNvSpPr/>
            <p:nvPr/>
          </p:nvSpPr>
          <p:spPr>
            <a:xfrm>
              <a:off x="4726529"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36" name="Freihandform 235">
              <a:extLst>
                <a:ext uri="{FF2B5EF4-FFF2-40B4-BE49-F238E27FC236}">
                  <a16:creationId xmlns:a16="http://schemas.microsoft.com/office/drawing/2014/main" id="{97F77CD2-D64C-B54B-BB17-C382BB67375F}"/>
                </a:ext>
              </a:extLst>
            </p:cNvPr>
            <p:cNvSpPr/>
            <p:nvPr/>
          </p:nvSpPr>
          <p:spPr>
            <a:xfrm>
              <a:off x="4945696"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37" name="Freihandform 236">
              <a:extLst>
                <a:ext uri="{FF2B5EF4-FFF2-40B4-BE49-F238E27FC236}">
                  <a16:creationId xmlns:a16="http://schemas.microsoft.com/office/drawing/2014/main" id="{DEF46188-4D3B-C849-B6A7-8260FC49D0C6}"/>
                </a:ext>
              </a:extLst>
            </p:cNvPr>
            <p:cNvSpPr/>
            <p:nvPr/>
          </p:nvSpPr>
          <p:spPr>
            <a:xfrm>
              <a:off x="4959394"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38" name="Freihandform 237">
              <a:extLst>
                <a:ext uri="{FF2B5EF4-FFF2-40B4-BE49-F238E27FC236}">
                  <a16:creationId xmlns:a16="http://schemas.microsoft.com/office/drawing/2014/main" id="{6B0D6D97-F8D2-EC4D-B14A-D4D2576755A2}"/>
                </a:ext>
              </a:extLst>
            </p:cNvPr>
            <p:cNvSpPr/>
            <p:nvPr/>
          </p:nvSpPr>
          <p:spPr>
            <a:xfrm>
              <a:off x="4973092"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39" name="Freihandform 238">
              <a:extLst>
                <a:ext uri="{FF2B5EF4-FFF2-40B4-BE49-F238E27FC236}">
                  <a16:creationId xmlns:a16="http://schemas.microsoft.com/office/drawing/2014/main" id="{466514FC-7462-EA40-BF35-C11B9C4063B9}"/>
                </a:ext>
              </a:extLst>
            </p:cNvPr>
            <p:cNvSpPr/>
            <p:nvPr/>
          </p:nvSpPr>
          <p:spPr>
            <a:xfrm>
              <a:off x="4986790"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40" name="Freihandform 239">
              <a:extLst>
                <a:ext uri="{FF2B5EF4-FFF2-40B4-BE49-F238E27FC236}">
                  <a16:creationId xmlns:a16="http://schemas.microsoft.com/office/drawing/2014/main" id="{7BAEABD7-F28F-FA44-B186-5FE3D89E4DBC}"/>
                </a:ext>
              </a:extLst>
            </p:cNvPr>
            <p:cNvSpPr/>
            <p:nvPr/>
          </p:nvSpPr>
          <p:spPr>
            <a:xfrm>
              <a:off x="5000488"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41" name="Freihandform 240">
              <a:extLst>
                <a:ext uri="{FF2B5EF4-FFF2-40B4-BE49-F238E27FC236}">
                  <a16:creationId xmlns:a16="http://schemas.microsoft.com/office/drawing/2014/main" id="{4F9E955C-60FC-2B49-BFC3-68086DE4D0CF}"/>
                </a:ext>
              </a:extLst>
            </p:cNvPr>
            <p:cNvSpPr/>
            <p:nvPr/>
          </p:nvSpPr>
          <p:spPr>
            <a:xfrm>
              <a:off x="5014186"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42" name="Freihandform 241">
              <a:extLst>
                <a:ext uri="{FF2B5EF4-FFF2-40B4-BE49-F238E27FC236}">
                  <a16:creationId xmlns:a16="http://schemas.microsoft.com/office/drawing/2014/main" id="{5E9DE80C-EEA5-0C45-8A39-679F06755C31}"/>
                </a:ext>
              </a:extLst>
            </p:cNvPr>
            <p:cNvSpPr/>
            <p:nvPr/>
          </p:nvSpPr>
          <p:spPr>
            <a:xfrm>
              <a:off x="5027884"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43" name="Freihandform 242">
              <a:extLst>
                <a:ext uri="{FF2B5EF4-FFF2-40B4-BE49-F238E27FC236}">
                  <a16:creationId xmlns:a16="http://schemas.microsoft.com/office/drawing/2014/main" id="{21AB3C24-4823-A542-B59A-C26F0F21878D}"/>
                </a:ext>
              </a:extLst>
            </p:cNvPr>
            <p:cNvSpPr/>
            <p:nvPr/>
          </p:nvSpPr>
          <p:spPr>
            <a:xfrm>
              <a:off x="5041581"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44" name="Freihandform 243">
              <a:extLst>
                <a:ext uri="{FF2B5EF4-FFF2-40B4-BE49-F238E27FC236}">
                  <a16:creationId xmlns:a16="http://schemas.microsoft.com/office/drawing/2014/main" id="{EE846BE0-74AF-2D49-A027-D34FF5ABF9F4}"/>
                </a:ext>
              </a:extLst>
            </p:cNvPr>
            <p:cNvSpPr/>
            <p:nvPr/>
          </p:nvSpPr>
          <p:spPr>
            <a:xfrm>
              <a:off x="5055279"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45" name="Freihandform 244">
              <a:extLst>
                <a:ext uri="{FF2B5EF4-FFF2-40B4-BE49-F238E27FC236}">
                  <a16:creationId xmlns:a16="http://schemas.microsoft.com/office/drawing/2014/main" id="{430AB968-7CB1-3240-ACCC-7AD04DD073BD}"/>
                </a:ext>
              </a:extLst>
            </p:cNvPr>
            <p:cNvSpPr/>
            <p:nvPr/>
          </p:nvSpPr>
          <p:spPr>
            <a:xfrm>
              <a:off x="5068977"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46" name="Freihandform 245">
              <a:extLst>
                <a:ext uri="{FF2B5EF4-FFF2-40B4-BE49-F238E27FC236}">
                  <a16:creationId xmlns:a16="http://schemas.microsoft.com/office/drawing/2014/main" id="{A9B88D5D-0014-7E4E-B3FE-3529DEFDEC20}"/>
                </a:ext>
              </a:extLst>
            </p:cNvPr>
            <p:cNvSpPr/>
            <p:nvPr/>
          </p:nvSpPr>
          <p:spPr>
            <a:xfrm>
              <a:off x="5082675"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47" name="Freihandform 246">
              <a:extLst>
                <a:ext uri="{FF2B5EF4-FFF2-40B4-BE49-F238E27FC236}">
                  <a16:creationId xmlns:a16="http://schemas.microsoft.com/office/drawing/2014/main" id="{3D0DE194-B220-5F40-B3B0-295985D35491}"/>
                </a:ext>
              </a:extLst>
            </p:cNvPr>
            <p:cNvSpPr/>
            <p:nvPr/>
          </p:nvSpPr>
          <p:spPr>
            <a:xfrm>
              <a:off x="5096373"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48" name="Freihandform 247">
              <a:extLst>
                <a:ext uri="{FF2B5EF4-FFF2-40B4-BE49-F238E27FC236}">
                  <a16:creationId xmlns:a16="http://schemas.microsoft.com/office/drawing/2014/main" id="{B6B0DD5F-1E63-C74B-8446-B44BDD1415BE}"/>
                </a:ext>
              </a:extLst>
            </p:cNvPr>
            <p:cNvSpPr/>
            <p:nvPr/>
          </p:nvSpPr>
          <p:spPr>
            <a:xfrm>
              <a:off x="5110071" y="401945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49" name="Freihandform 248">
              <a:extLst>
                <a:ext uri="{FF2B5EF4-FFF2-40B4-BE49-F238E27FC236}">
                  <a16:creationId xmlns:a16="http://schemas.microsoft.com/office/drawing/2014/main" id="{F76AEF0F-301C-2843-8205-0DAC49F101D9}"/>
                </a:ext>
              </a:extLst>
            </p:cNvPr>
            <p:cNvSpPr/>
            <p:nvPr/>
          </p:nvSpPr>
          <p:spPr>
            <a:xfrm>
              <a:off x="4548457" y="4101637"/>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50" name="Freihandform 249">
              <a:extLst>
                <a:ext uri="{FF2B5EF4-FFF2-40B4-BE49-F238E27FC236}">
                  <a16:creationId xmlns:a16="http://schemas.microsoft.com/office/drawing/2014/main" id="{FF62D15B-BC91-6B42-8A22-71E05432B629}"/>
                </a:ext>
              </a:extLst>
            </p:cNvPr>
            <p:cNvSpPr/>
            <p:nvPr/>
          </p:nvSpPr>
          <p:spPr>
            <a:xfrm>
              <a:off x="4507363" y="4170127"/>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51" name="Freihandform 250">
              <a:extLst>
                <a:ext uri="{FF2B5EF4-FFF2-40B4-BE49-F238E27FC236}">
                  <a16:creationId xmlns:a16="http://schemas.microsoft.com/office/drawing/2014/main" id="{5FF27203-E77F-4943-9B2D-E8D2E9A9489F}"/>
                </a:ext>
              </a:extLst>
            </p:cNvPr>
            <p:cNvSpPr/>
            <p:nvPr/>
          </p:nvSpPr>
          <p:spPr>
            <a:xfrm>
              <a:off x="4466269" y="4170127"/>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sp>
          <p:nvSpPr>
            <p:cNvPr id="252" name="Freihandform 251">
              <a:extLst>
                <a:ext uri="{FF2B5EF4-FFF2-40B4-BE49-F238E27FC236}">
                  <a16:creationId xmlns:a16="http://schemas.microsoft.com/office/drawing/2014/main" id="{CD27976B-70A3-C74E-BC27-C748A44669D9}"/>
                </a:ext>
              </a:extLst>
            </p:cNvPr>
            <p:cNvSpPr/>
            <p:nvPr/>
          </p:nvSpPr>
          <p:spPr>
            <a:xfrm>
              <a:off x="2904707" y="4348200"/>
              <a:ext cx="13697" cy="52189"/>
            </a:xfrm>
            <a:custGeom>
              <a:avLst/>
              <a:gdLst>
                <a:gd name="connsiteX0" fmla="*/ 0 w 13697"/>
                <a:gd name="connsiteY0" fmla="*/ 52189 h 52189"/>
                <a:gd name="connsiteX1" fmla="*/ 0 w 13697"/>
                <a:gd name="connsiteY1" fmla="*/ 0 h 52189"/>
              </a:gdLst>
              <a:ahLst/>
              <a:cxnLst>
                <a:cxn ang="0">
                  <a:pos x="connsiteX0" y="connsiteY0"/>
                </a:cxn>
                <a:cxn ang="0">
                  <a:pos x="connsiteX1" y="connsiteY1"/>
                </a:cxn>
              </a:cxnLst>
              <a:rect l="l" t="t" r="r" b="b"/>
              <a:pathLst>
                <a:path w="13697" h="52189">
                  <a:moveTo>
                    <a:pt x="0" y="52189"/>
                  </a:moveTo>
                  <a:lnTo>
                    <a:pt x="0" y="0"/>
                  </a:lnTo>
                </a:path>
              </a:pathLst>
            </a:custGeom>
            <a:ln w="20533" cap="flat">
              <a:solidFill>
                <a:schemeClr val="tx2">
                  <a:lumMod val="50000"/>
                  <a:lumOff val="50000"/>
                </a:schemeClr>
              </a:solidFill>
              <a:prstDash val="solid"/>
              <a:miter/>
            </a:ln>
          </p:spPr>
          <p:txBody>
            <a:bodyPr rtlCol="0" anchor="ctr"/>
            <a:lstStyle/>
            <a:p>
              <a:endParaRPr lang="de-DE"/>
            </a:p>
          </p:txBody>
        </p:sp>
      </p:grpSp>
    </p:spTree>
    <p:extLst>
      <p:ext uri="{BB962C8B-B14F-4D97-AF65-F5344CB8AC3E}">
        <p14:creationId xmlns:p14="http://schemas.microsoft.com/office/powerpoint/2010/main" val="40547854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Freihandform 236">
            <a:extLst>
              <a:ext uri="{FF2B5EF4-FFF2-40B4-BE49-F238E27FC236}">
                <a16:creationId xmlns:a16="http://schemas.microsoft.com/office/drawing/2014/main" id="{457E73B9-438C-D44B-BF02-CB4046E53411}"/>
              </a:ext>
            </a:extLst>
          </p:cNvPr>
          <p:cNvSpPr/>
          <p:nvPr/>
        </p:nvSpPr>
        <p:spPr>
          <a:xfrm>
            <a:off x="1282578" y="2037618"/>
            <a:ext cx="6196548" cy="408537"/>
          </a:xfrm>
          <a:custGeom>
            <a:avLst/>
            <a:gdLst>
              <a:gd name="connsiteX0" fmla="*/ 5589910 w 5589909"/>
              <a:gd name="connsiteY0" fmla="*/ 368541 h 368541"/>
              <a:gd name="connsiteX1" fmla="*/ 5589910 w 5589909"/>
              <a:gd name="connsiteY1" fmla="*/ 99487 h 368541"/>
              <a:gd name="connsiteX2" fmla="*/ 2936931 w 5589909"/>
              <a:gd name="connsiteY2" fmla="*/ 99487 h 368541"/>
              <a:gd name="connsiteX3" fmla="*/ 2936931 w 5589909"/>
              <a:gd name="connsiteY3" fmla="*/ 65418 h 368541"/>
              <a:gd name="connsiteX4" fmla="*/ 1638292 w 5589909"/>
              <a:gd name="connsiteY4" fmla="*/ 65418 h 368541"/>
              <a:gd name="connsiteX5" fmla="*/ 1638292 w 5589909"/>
              <a:gd name="connsiteY5" fmla="*/ 41064 h 368541"/>
              <a:gd name="connsiteX6" fmla="*/ 1183218 w 5589909"/>
              <a:gd name="connsiteY6" fmla="*/ 41064 h 368541"/>
              <a:gd name="connsiteX7" fmla="*/ 1183218 w 5589909"/>
              <a:gd name="connsiteY7" fmla="*/ 26167 h 368541"/>
              <a:gd name="connsiteX8" fmla="*/ 1125573 w 5589909"/>
              <a:gd name="connsiteY8" fmla="*/ 26167 h 368541"/>
              <a:gd name="connsiteX9" fmla="*/ 1125573 w 5589909"/>
              <a:gd name="connsiteY9" fmla="*/ 0 h 368541"/>
              <a:gd name="connsiteX10" fmla="*/ 0 w 5589909"/>
              <a:gd name="connsiteY10" fmla="*/ 0 h 368541"/>
              <a:gd name="connsiteX11" fmla="*/ 0 w 5589909"/>
              <a:gd name="connsiteY11" fmla="*/ 115291 h 368541"/>
              <a:gd name="connsiteX12" fmla="*/ 120472 w 5589909"/>
              <a:gd name="connsiteY12" fmla="*/ 115291 h 368541"/>
              <a:gd name="connsiteX13" fmla="*/ 120472 w 5589909"/>
              <a:gd name="connsiteY13" fmla="*/ 135369 h 368541"/>
              <a:gd name="connsiteX14" fmla="*/ 133556 w 5589909"/>
              <a:gd name="connsiteY14" fmla="*/ 135369 h 368541"/>
              <a:gd name="connsiteX15" fmla="*/ 133556 w 5589909"/>
              <a:gd name="connsiteY15" fmla="*/ 171122 h 368541"/>
              <a:gd name="connsiteX16" fmla="*/ 436550 w 5589909"/>
              <a:gd name="connsiteY16" fmla="*/ 171122 h 368541"/>
              <a:gd name="connsiteX17" fmla="*/ 436550 w 5589909"/>
              <a:gd name="connsiteY17" fmla="*/ 196512 h 368541"/>
              <a:gd name="connsiteX18" fmla="*/ 701200 w 5589909"/>
              <a:gd name="connsiteY18" fmla="*/ 196512 h 368541"/>
              <a:gd name="connsiteX19" fmla="*/ 701200 w 5589909"/>
              <a:gd name="connsiteY19" fmla="*/ 219182 h 368541"/>
              <a:gd name="connsiteX20" fmla="*/ 1141377 w 5589909"/>
              <a:gd name="connsiteY20" fmla="*/ 219182 h 368541"/>
              <a:gd name="connsiteX21" fmla="*/ 1141377 w 5589909"/>
              <a:gd name="connsiteY21" fmla="*/ 259339 h 368541"/>
              <a:gd name="connsiteX22" fmla="*/ 1184125 w 5589909"/>
              <a:gd name="connsiteY22" fmla="*/ 259339 h 368541"/>
              <a:gd name="connsiteX23" fmla="*/ 1184125 w 5589909"/>
              <a:gd name="connsiteY23" fmla="*/ 293408 h 368541"/>
              <a:gd name="connsiteX24" fmla="*/ 1609405 w 5589909"/>
              <a:gd name="connsiteY24" fmla="*/ 293408 h 368541"/>
              <a:gd name="connsiteX25" fmla="*/ 1609405 w 5589909"/>
              <a:gd name="connsiteY25" fmla="*/ 314394 h 368541"/>
              <a:gd name="connsiteX26" fmla="*/ 2433020 w 5589909"/>
              <a:gd name="connsiteY26" fmla="*/ 314394 h 368541"/>
              <a:gd name="connsiteX27" fmla="*/ 2433020 w 5589909"/>
              <a:gd name="connsiteY27" fmla="*/ 340561 h 368541"/>
              <a:gd name="connsiteX28" fmla="*/ 2929936 w 5589909"/>
              <a:gd name="connsiteY28" fmla="*/ 340561 h 368541"/>
              <a:gd name="connsiteX29" fmla="*/ 2929936 w 5589909"/>
              <a:gd name="connsiteY29" fmla="*/ 361546 h 368541"/>
              <a:gd name="connsiteX30" fmla="*/ 5589910 w 5589909"/>
              <a:gd name="connsiteY30" fmla="*/ 368541 h 36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89909" h="368541">
                <a:moveTo>
                  <a:pt x="5589910" y="368541"/>
                </a:moveTo>
                <a:lnTo>
                  <a:pt x="5589910" y="99487"/>
                </a:lnTo>
                <a:lnTo>
                  <a:pt x="2936931" y="99487"/>
                </a:lnTo>
                <a:lnTo>
                  <a:pt x="2936931" y="65418"/>
                </a:lnTo>
                <a:lnTo>
                  <a:pt x="1638292" y="65418"/>
                </a:lnTo>
                <a:lnTo>
                  <a:pt x="1638292" y="41064"/>
                </a:lnTo>
                <a:lnTo>
                  <a:pt x="1183218" y="41064"/>
                </a:lnTo>
                <a:lnTo>
                  <a:pt x="1183218" y="26167"/>
                </a:lnTo>
                <a:lnTo>
                  <a:pt x="1125573" y="26167"/>
                </a:lnTo>
                <a:lnTo>
                  <a:pt x="1125573" y="0"/>
                </a:lnTo>
                <a:lnTo>
                  <a:pt x="0" y="0"/>
                </a:lnTo>
                <a:lnTo>
                  <a:pt x="0" y="115291"/>
                </a:lnTo>
                <a:lnTo>
                  <a:pt x="120472" y="115291"/>
                </a:lnTo>
                <a:lnTo>
                  <a:pt x="120472" y="135369"/>
                </a:lnTo>
                <a:lnTo>
                  <a:pt x="133556" y="135369"/>
                </a:lnTo>
                <a:lnTo>
                  <a:pt x="133556" y="171122"/>
                </a:lnTo>
                <a:lnTo>
                  <a:pt x="436550" y="171122"/>
                </a:lnTo>
                <a:lnTo>
                  <a:pt x="436550" y="196512"/>
                </a:lnTo>
                <a:lnTo>
                  <a:pt x="701200" y="196512"/>
                </a:lnTo>
                <a:lnTo>
                  <a:pt x="701200" y="219182"/>
                </a:lnTo>
                <a:lnTo>
                  <a:pt x="1141377" y="219182"/>
                </a:lnTo>
                <a:lnTo>
                  <a:pt x="1141377" y="259339"/>
                </a:lnTo>
                <a:lnTo>
                  <a:pt x="1184125" y="259339"/>
                </a:lnTo>
                <a:lnTo>
                  <a:pt x="1184125" y="293408"/>
                </a:lnTo>
                <a:lnTo>
                  <a:pt x="1609405" y="293408"/>
                </a:lnTo>
                <a:lnTo>
                  <a:pt x="1609405" y="314394"/>
                </a:lnTo>
                <a:lnTo>
                  <a:pt x="2433020" y="314394"/>
                </a:lnTo>
                <a:lnTo>
                  <a:pt x="2433020" y="340561"/>
                </a:lnTo>
                <a:lnTo>
                  <a:pt x="2929936" y="340561"/>
                </a:lnTo>
                <a:lnTo>
                  <a:pt x="2929936" y="361546"/>
                </a:lnTo>
                <a:lnTo>
                  <a:pt x="5589910" y="368541"/>
                </a:lnTo>
                <a:close/>
              </a:path>
            </a:pathLst>
          </a:custGeom>
          <a:solidFill>
            <a:schemeClr val="accent4">
              <a:lumMod val="60000"/>
              <a:lumOff val="40000"/>
              <a:alpha val="30000"/>
            </a:schemeClr>
          </a:solidFill>
          <a:ln w="14341" cap="flat">
            <a:noFill/>
            <a:prstDash val="solid"/>
            <a:miter/>
          </a:ln>
        </p:spPr>
        <p:txBody>
          <a:bodyPr rtlCol="0" anchor="ctr"/>
          <a:lstStyle/>
          <a:p>
            <a:endParaRPr lang="de-DE"/>
          </a:p>
        </p:txBody>
      </p:sp>
      <p:grpSp>
        <p:nvGrpSpPr>
          <p:cNvPr id="2" name="Gruppieren 1">
            <a:extLst>
              <a:ext uri="{FF2B5EF4-FFF2-40B4-BE49-F238E27FC236}">
                <a16:creationId xmlns:a16="http://schemas.microsoft.com/office/drawing/2014/main" id="{A1D76EEC-762A-764E-A6A4-BC50E24A3B30}"/>
              </a:ext>
            </a:extLst>
          </p:cNvPr>
          <p:cNvGrpSpPr/>
          <p:nvPr/>
        </p:nvGrpSpPr>
        <p:grpSpPr>
          <a:xfrm>
            <a:off x="273391" y="1808163"/>
            <a:ext cx="8702334" cy="4192165"/>
            <a:chOff x="273391" y="1808163"/>
            <a:chExt cx="8702334" cy="4192165"/>
          </a:xfrm>
        </p:grpSpPr>
        <p:cxnSp>
          <p:nvCxnSpPr>
            <p:cNvPr id="50" name="Gerader Verbinder 17">
              <a:extLst>
                <a:ext uri="{FF2B5EF4-FFF2-40B4-BE49-F238E27FC236}">
                  <a16:creationId xmlns:a16="http://schemas.microsoft.com/office/drawing/2014/main" id="{0F5BD1E8-A519-5E49-A33F-FB3DE57926AE}"/>
                </a:ext>
              </a:extLst>
            </p:cNvPr>
            <p:cNvCxnSpPr/>
            <p:nvPr/>
          </p:nvCxnSpPr>
          <p:spPr>
            <a:xfrm flipH="1">
              <a:off x="785676" y="5200734"/>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18">
              <a:extLst>
                <a:ext uri="{FF2B5EF4-FFF2-40B4-BE49-F238E27FC236}">
                  <a16:creationId xmlns:a16="http://schemas.microsoft.com/office/drawing/2014/main" id="{A98E6274-54BF-5A4B-9E76-B3DE2BD9088A}"/>
                </a:ext>
              </a:extLst>
            </p:cNvPr>
            <p:cNvCxnSpPr/>
            <p:nvPr/>
          </p:nvCxnSpPr>
          <p:spPr>
            <a:xfrm flipH="1">
              <a:off x="785676" y="4395687"/>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19">
              <a:extLst>
                <a:ext uri="{FF2B5EF4-FFF2-40B4-BE49-F238E27FC236}">
                  <a16:creationId xmlns:a16="http://schemas.microsoft.com/office/drawing/2014/main" id="{E4097FFC-53FE-1147-A764-ADCF0882B73D}"/>
                </a:ext>
              </a:extLst>
            </p:cNvPr>
            <p:cNvCxnSpPr/>
            <p:nvPr/>
          </p:nvCxnSpPr>
          <p:spPr>
            <a:xfrm flipH="1">
              <a:off x="785676" y="3604701"/>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20">
              <a:extLst>
                <a:ext uri="{FF2B5EF4-FFF2-40B4-BE49-F238E27FC236}">
                  <a16:creationId xmlns:a16="http://schemas.microsoft.com/office/drawing/2014/main" id="{0155A11D-210A-824E-8A67-A7478DF2FFC1}"/>
                </a:ext>
              </a:extLst>
            </p:cNvPr>
            <p:cNvCxnSpPr/>
            <p:nvPr/>
          </p:nvCxnSpPr>
          <p:spPr>
            <a:xfrm flipH="1">
              <a:off x="785676" y="2806684"/>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21">
              <a:extLst>
                <a:ext uri="{FF2B5EF4-FFF2-40B4-BE49-F238E27FC236}">
                  <a16:creationId xmlns:a16="http://schemas.microsoft.com/office/drawing/2014/main" id="{530F4B81-1792-FE41-8FD6-2A062EC5AC94}"/>
                </a:ext>
              </a:extLst>
            </p:cNvPr>
            <p:cNvCxnSpPr/>
            <p:nvPr/>
          </p:nvCxnSpPr>
          <p:spPr>
            <a:xfrm flipH="1">
              <a:off x="785676" y="2008667"/>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22">
              <a:extLst>
                <a:ext uri="{FF2B5EF4-FFF2-40B4-BE49-F238E27FC236}">
                  <a16:creationId xmlns:a16="http://schemas.microsoft.com/office/drawing/2014/main" id="{48F6C160-C629-CB49-9905-FA899FE2218C}"/>
                </a:ext>
              </a:extLst>
            </p:cNvPr>
            <p:cNvCxnSpPr>
              <a:cxnSpLocks/>
            </p:cNvCxnSpPr>
            <p:nvPr/>
          </p:nvCxnSpPr>
          <p:spPr>
            <a:xfrm rot="5400000" flipH="1">
              <a:off x="1165350"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23">
              <a:extLst>
                <a:ext uri="{FF2B5EF4-FFF2-40B4-BE49-F238E27FC236}">
                  <a16:creationId xmlns:a16="http://schemas.microsoft.com/office/drawing/2014/main" id="{29CBAAC3-7667-1B44-B9DC-A6E05CD76F39}"/>
                </a:ext>
              </a:extLst>
            </p:cNvPr>
            <p:cNvCxnSpPr>
              <a:cxnSpLocks/>
            </p:cNvCxnSpPr>
            <p:nvPr/>
          </p:nvCxnSpPr>
          <p:spPr>
            <a:xfrm rot="5400000" flipH="1">
              <a:off x="1980944"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r Verbinder 24">
              <a:extLst>
                <a:ext uri="{FF2B5EF4-FFF2-40B4-BE49-F238E27FC236}">
                  <a16:creationId xmlns:a16="http://schemas.microsoft.com/office/drawing/2014/main" id="{24F9A172-E56B-C64D-AE9D-AAE2CC687218}"/>
                </a:ext>
              </a:extLst>
            </p:cNvPr>
            <p:cNvCxnSpPr>
              <a:cxnSpLocks/>
            </p:cNvCxnSpPr>
            <p:nvPr/>
          </p:nvCxnSpPr>
          <p:spPr>
            <a:xfrm rot="5400000" flipH="1">
              <a:off x="2782476"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r Verbinder 25">
              <a:extLst>
                <a:ext uri="{FF2B5EF4-FFF2-40B4-BE49-F238E27FC236}">
                  <a16:creationId xmlns:a16="http://schemas.microsoft.com/office/drawing/2014/main" id="{E19B162E-B6D4-8142-9A5B-4B3680522E74}"/>
                </a:ext>
              </a:extLst>
            </p:cNvPr>
            <p:cNvCxnSpPr>
              <a:cxnSpLocks/>
            </p:cNvCxnSpPr>
            <p:nvPr/>
          </p:nvCxnSpPr>
          <p:spPr>
            <a:xfrm rot="5400000" flipH="1">
              <a:off x="3587524"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26">
              <a:extLst>
                <a:ext uri="{FF2B5EF4-FFF2-40B4-BE49-F238E27FC236}">
                  <a16:creationId xmlns:a16="http://schemas.microsoft.com/office/drawing/2014/main" id="{078BD9B9-15FF-764D-97D7-E7C14FBB76FA}"/>
                </a:ext>
              </a:extLst>
            </p:cNvPr>
            <p:cNvCxnSpPr>
              <a:cxnSpLocks/>
            </p:cNvCxnSpPr>
            <p:nvPr/>
          </p:nvCxnSpPr>
          <p:spPr>
            <a:xfrm rot="5400000" flipH="1">
              <a:off x="4389057"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27">
              <a:extLst>
                <a:ext uri="{FF2B5EF4-FFF2-40B4-BE49-F238E27FC236}">
                  <a16:creationId xmlns:a16="http://schemas.microsoft.com/office/drawing/2014/main" id="{092DF4F8-2989-6140-84DF-2E31BF59452A}"/>
                </a:ext>
              </a:extLst>
            </p:cNvPr>
            <p:cNvCxnSpPr>
              <a:cxnSpLocks/>
            </p:cNvCxnSpPr>
            <p:nvPr/>
          </p:nvCxnSpPr>
          <p:spPr>
            <a:xfrm rot="5400000" flipH="1">
              <a:off x="5201136"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28">
              <a:extLst>
                <a:ext uri="{FF2B5EF4-FFF2-40B4-BE49-F238E27FC236}">
                  <a16:creationId xmlns:a16="http://schemas.microsoft.com/office/drawing/2014/main" id="{F93F600A-4F7D-3440-AE98-9D9275B05350}"/>
                </a:ext>
              </a:extLst>
            </p:cNvPr>
            <p:cNvCxnSpPr>
              <a:cxnSpLocks/>
            </p:cNvCxnSpPr>
            <p:nvPr/>
          </p:nvCxnSpPr>
          <p:spPr>
            <a:xfrm rot="5400000" flipH="1">
              <a:off x="6006184"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29">
              <a:extLst>
                <a:ext uri="{FF2B5EF4-FFF2-40B4-BE49-F238E27FC236}">
                  <a16:creationId xmlns:a16="http://schemas.microsoft.com/office/drawing/2014/main" id="{7EF18B1C-A86C-DE47-B234-991CB86B134D}"/>
                </a:ext>
              </a:extLst>
            </p:cNvPr>
            <p:cNvCxnSpPr>
              <a:cxnSpLocks/>
            </p:cNvCxnSpPr>
            <p:nvPr/>
          </p:nvCxnSpPr>
          <p:spPr>
            <a:xfrm rot="5400000" flipH="1">
              <a:off x="6807716"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30">
              <a:extLst>
                <a:ext uri="{FF2B5EF4-FFF2-40B4-BE49-F238E27FC236}">
                  <a16:creationId xmlns:a16="http://schemas.microsoft.com/office/drawing/2014/main" id="{68DECD9A-14D3-DF4C-A077-7FAC507FC20D}"/>
                </a:ext>
              </a:extLst>
            </p:cNvPr>
            <p:cNvCxnSpPr>
              <a:cxnSpLocks/>
            </p:cNvCxnSpPr>
            <p:nvPr/>
          </p:nvCxnSpPr>
          <p:spPr>
            <a:xfrm rot="5400000" flipH="1">
              <a:off x="7609248" y="5408148"/>
              <a:ext cx="914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feld 70">
              <a:extLst>
                <a:ext uri="{FF2B5EF4-FFF2-40B4-BE49-F238E27FC236}">
                  <a16:creationId xmlns:a16="http://schemas.microsoft.com/office/drawing/2014/main" id="{D4D37702-C7BA-C14E-9ED4-9AA1DF512E06}"/>
                </a:ext>
              </a:extLst>
            </p:cNvPr>
            <p:cNvSpPr txBox="1"/>
            <p:nvPr/>
          </p:nvSpPr>
          <p:spPr>
            <a:xfrm>
              <a:off x="273393" y="5039936"/>
              <a:ext cx="589626" cy="340784"/>
            </a:xfrm>
            <a:prstGeom prst="rect">
              <a:avLst/>
            </a:prstGeom>
            <a:noFill/>
          </p:spPr>
          <p:txBody>
            <a:bodyPr wrap="none" rtlCol="0">
              <a:spAutoFit/>
            </a:bodyPr>
            <a:lstStyle/>
            <a:p>
              <a:pPr algn="r"/>
              <a:r>
                <a:rPr lang="de-DE" sz="1400"/>
                <a:t>0.00</a:t>
              </a:r>
            </a:p>
          </p:txBody>
        </p:sp>
        <p:sp>
          <p:nvSpPr>
            <p:cNvPr id="72" name="Textfeld 71">
              <a:extLst>
                <a:ext uri="{FF2B5EF4-FFF2-40B4-BE49-F238E27FC236}">
                  <a16:creationId xmlns:a16="http://schemas.microsoft.com/office/drawing/2014/main" id="{CC71EF04-9EAD-1746-BBE0-EE6D1DF4F7F6}"/>
                </a:ext>
              </a:extLst>
            </p:cNvPr>
            <p:cNvSpPr txBox="1"/>
            <p:nvPr/>
          </p:nvSpPr>
          <p:spPr>
            <a:xfrm>
              <a:off x="273393" y="4233560"/>
              <a:ext cx="589626" cy="340784"/>
            </a:xfrm>
            <a:prstGeom prst="rect">
              <a:avLst/>
            </a:prstGeom>
            <a:noFill/>
          </p:spPr>
          <p:txBody>
            <a:bodyPr wrap="none" rtlCol="0">
              <a:spAutoFit/>
            </a:bodyPr>
            <a:lstStyle/>
            <a:p>
              <a:pPr algn="r"/>
              <a:r>
                <a:rPr lang="de-DE" sz="1400"/>
                <a:t>0.25</a:t>
              </a:r>
            </a:p>
          </p:txBody>
        </p:sp>
        <p:sp>
          <p:nvSpPr>
            <p:cNvPr id="73" name="Textfeld 72">
              <a:extLst>
                <a:ext uri="{FF2B5EF4-FFF2-40B4-BE49-F238E27FC236}">
                  <a16:creationId xmlns:a16="http://schemas.microsoft.com/office/drawing/2014/main" id="{3F426B64-3C34-5841-A782-FEA9664115CB}"/>
                </a:ext>
              </a:extLst>
            </p:cNvPr>
            <p:cNvSpPr txBox="1"/>
            <p:nvPr/>
          </p:nvSpPr>
          <p:spPr>
            <a:xfrm>
              <a:off x="273391" y="3443902"/>
              <a:ext cx="589626" cy="340784"/>
            </a:xfrm>
            <a:prstGeom prst="rect">
              <a:avLst/>
            </a:prstGeom>
            <a:noFill/>
          </p:spPr>
          <p:txBody>
            <a:bodyPr wrap="none" rtlCol="0">
              <a:spAutoFit/>
            </a:bodyPr>
            <a:lstStyle/>
            <a:p>
              <a:pPr algn="r"/>
              <a:r>
                <a:rPr lang="de-DE" sz="1400"/>
                <a:t>0.50</a:t>
              </a:r>
            </a:p>
          </p:txBody>
        </p:sp>
        <p:sp>
          <p:nvSpPr>
            <p:cNvPr id="74" name="Textfeld 73">
              <a:extLst>
                <a:ext uri="{FF2B5EF4-FFF2-40B4-BE49-F238E27FC236}">
                  <a16:creationId xmlns:a16="http://schemas.microsoft.com/office/drawing/2014/main" id="{18666A5A-025B-5C4E-9E82-7C02023E752A}"/>
                </a:ext>
              </a:extLst>
            </p:cNvPr>
            <p:cNvSpPr txBox="1"/>
            <p:nvPr/>
          </p:nvSpPr>
          <p:spPr>
            <a:xfrm>
              <a:off x="273391" y="2644813"/>
              <a:ext cx="589626" cy="340784"/>
            </a:xfrm>
            <a:prstGeom prst="rect">
              <a:avLst/>
            </a:prstGeom>
            <a:noFill/>
          </p:spPr>
          <p:txBody>
            <a:bodyPr wrap="none" rtlCol="0">
              <a:spAutoFit/>
            </a:bodyPr>
            <a:lstStyle/>
            <a:p>
              <a:pPr algn="r"/>
              <a:r>
                <a:rPr lang="de-DE" sz="1400"/>
                <a:t>0.75</a:t>
              </a:r>
            </a:p>
          </p:txBody>
        </p:sp>
        <p:sp>
          <p:nvSpPr>
            <p:cNvPr id="75" name="Textfeld 74">
              <a:extLst>
                <a:ext uri="{FF2B5EF4-FFF2-40B4-BE49-F238E27FC236}">
                  <a16:creationId xmlns:a16="http://schemas.microsoft.com/office/drawing/2014/main" id="{CC774BE1-DCC2-1541-A5F0-B1DFCDEB95CB}"/>
                </a:ext>
              </a:extLst>
            </p:cNvPr>
            <p:cNvSpPr txBox="1"/>
            <p:nvPr/>
          </p:nvSpPr>
          <p:spPr>
            <a:xfrm>
              <a:off x="273391" y="1846797"/>
              <a:ext cx="589626" cy="340784"/>
            </a:xfrm>
            <a:prstGeom prst="rect">
              <a:avLst/>
            </a:prstGeom>
            <a:noFill/>
          </p:spPr>
          <p:txBody>
            <a:bodyPr wrap="none" rtlCol="0">
              <a:spAutoFit/>
            </a:bodyPr>
            <a:lstStyle/>
            <a:p>
              <a:pPr algn="r"/>
              <a:r>
                <a:rPr lang="de-DE" sz="1400"/>
                <a:t>1.00</a:t>
              </a:r>
            </a:p>
          </p:txBody>
        </p:sp>
        <p:sp>
          <p:nvSpPr>
            <p:cNvPr id="76" name="Textfeld 75">
              <a:extLst>
                <a:ext uri="{FF2B5EF4-FFF2-40B4-BE49-F238E27FC236}">
                  <a16:creationId xmlns:a16="http://schemas.microsoft.com/office/drawing/2014/main" id="{75D9390C-B910-9A4D-8356-7030EF875CA0}"/>
                </a:ext>
              </a:extLst>
            </p:cNvPr>
            <p:cNvSpPr txBox="1"/>
            <p:nvPr/>
          </p:nvSpPr>
          <p:spPr>
            <a:xfrm>
              <a:off x="1053794" y="5389816"/>
              <a:ext cx="314514" cy="340784"/>
            </a:xfrm>
            <a:prstGeom prst="rect">
              <a:avLst/>
            </a:prstGeom>
            <a:noFill/>
          </p:spPr>
          <p:txBody>
            <a:bodyPr wrap="none" rtlCol="0">
              <a:spAutoFit/>
            </a:bodyPr>
            <a:lstStyle/>
            <a:p>
              <a:pPr algn="ctr"/>
              <a:r>
                <a:rPr lang="de-DE" sz="1400"/>
                <a:t>0</a:t>
              </a:r>
            </a:p>
          </p:txBody>
        </p:sp>
        <p:sp>
          <p:nvSpPr>
            <p:cNvPr id="77" name="Textfeld 76">
              <a:extLst>
                <a:ext uri="{FF2B5EF4-FFF2-40B4-BE49-F238E27FC236}">
                  <a16:creationId xmlns:a16="http://schemas.microsoft.com/office/drawing/2014/main" id="{E810D286-7E15-1840-9DAE-28154BD95B76}"/>
                </a:ext>
              </a:extLst>
            </p:cNvPr>
            <p:cNvSpPr txBox="1"/>
            <p:nvPr/>
          </p:nvSpPr>
          <p:spPr>
            <a:xfrm>
              <a:off x="1869388" y="5389816"/>
              <a:ext cx="314514" cy="340784"/>
            </a:xfrm>
            <a:prstGeom prst="rect">
              <a:avLst/>
            </a:prstGeom>
            <a:noFill/>
          </p:spPr>
          <p:txBody>
            <a:bodyPr wrap="none" rtlCol="0">
              <a:spAutoFit/>
            </a:bodyPr>
            <a:lstStyle/>
            <a:p>
              <a:pPr algn="ctr"/>
              <a:r>
                <a:rPr lang="de-DE" sz="1400"/>
                <a:t>6</a:t>
              </a:r>
            </a:p>
          </p:txBody>
        </p:sp>
        <p:sp>
          <p:nvSpPr>
            <p:cNvPr id="78" name="Textfeld 77">
              <a:extLst>
                <a:ext uri="{FF2B5EF4-FFF2-40B4-BE49-F238E27FC236}">
                  <a16:creationId xmlns:a16="http://schemas.microsoft.com/office/drawing/2014/main" id="{A820B71A-5B15-F64F-B00B-1EFC5F82C7B1}"/>
                </a:ext>
              </a:extLst>
            </p:cNvPr>
            <p:cNvSpPr txBox="1"/>
            <p:nvPr/>
          </p:nvSpPr>
          <p:spPr>
            <a:xfrm>
              <a:off x="2617232" y="5388716"/>
              <a:ext cx="424559" cy="340784"/>
            </a:xfrm>
            <a:prstGeom prst="rect">
              <a:avLst/>
            </a:prstGeom>
            <a:noFill/>
          </p:spPr>
          <p:txBody>
            <a:bodyPr wrap="none" rtlCol="0">
              <a:spAutoFit/>
            </a:bodyPr>
            <a:lstStyle/>
            <a:p>
              <a:pPr algn="ctr"/>
              <a:r>
                <a:rPr lang="de-DE" sz="1400"/>
                <a:t>12</a:t>
              </a:r>
            </a:p>
          </p:txBody>
        </p:sp>
        <p:sp>
          <p:nvSpPr>
            <p:cNvPr id="79" name="Textfeld 78">
              <a:extLst>
                <a:ext uri="{FF2B5EF4-FFF2-40B4-BE49-F238E27FC236}">
                  <a16:creationId xmlns:a16="http://schemas.microsoft.com/office/drawing/2014/main" id="{83A9333D-17D3-3945-B352-C02807E45444}"/>
                </a:ext>
              </a:extLst>
            </p:cNvPr>
            <p:cNvSpPr txBox="1"/>
            <p:nvPr/>
          </p:nvSpPr>
          <p:spPr>
            <a:xfrm>
              <a:off x="3421510" y="5389816"/>
              <a:ext cx="424559" cy="340784"/>
            </a:xfrm>
            <a:prstGeom prst="rect">
              <a:avLst/>
            </a:prstGeom>
            <a:noFill/>
          </p:spPr>
          <p:txBody>
            <a:bodyPr wrap="none" rtlCol="0">
              <a:spAutoFit/>
            </a:bodyPr>
            <a:lstStyle/>
            <a:p>
              <a:pPr algn="ctr"/>
              <a:r>
                <a:rPr lang="de-DE" sz="1400"/>
                <a:t>18</a:t>
              </a:r>
            </a:p>
          </p:txBody>
        </p:sp>
        <p:sp>
          <p:nvSpPr>
            <p:cNvPr id="80" name="Textfeld 79">
              <a:extLst>
                <a:ext uri="{FF2B5EF4-FFF2-40B4-BE49-F238E27FC236}">
                  <a16:creationId xmlns:a16="http://schemas.microsoft.com/office/drawing/2014/main" id="{5D4F2F19-2674-FC4C-862F-9026B472AEAD}"/>
                </a:ext>
              </a:extLst>
            </p:cNvPr>
            <p:cNvSpPr txBox="1"/>
            <p:nvPr/>
          </p:nvSpPr>
          <p:spPr>
            <a:xfrm>
              <a:off x="4223605" y="5387994"/>
              <a:ext cx="424559" cy="340784"/>
            </a:xfrm>
            <a:prstGeom prst="rect">
              <a:avLst/>
            </a:prstGeom>
            <a:noFill/>
          </p:spPr>
          <p:txBody>
            <a:bodyPr wrap="none" rtlCol="0">
              <a:spAutoFit/>
            </a:bodyPr>
            <a:lstStyle/>
            <a:p>
              <a:pPr algn="ctr"/>
              <a:r>
                <a:rPr lang="de-DE" sz="1400"/>
                <a:t>24</a:t>
              </a:r>
            </a:p>
          </p:txBody>
        </p:sp>
        <p:sp>
          <p:nvSpPr>
            <p:cNvPr id="81" name="Textfeld 80">
              <a:extLst>
                <a:ext uri="{FF2B5EF4-FFF2-40B4-BE49-F238E27FC236}">
                  <a16:creationId xmlns:a16="http://schemas.microsoft.com/office/drawing/2014/main" id="{D2D05028-63D2-2D4D-912A-7DB06FF27FCE}"/>
                </a:ext>
              </a:extLst>
            </p:cNvPr>
            <p:cNvSpPr txBox="1"/>
            <p:nvPr/>
          </p:nvSpPr>
          <p:spPr>
            <a:xfrm>
              <a:off x="5035684" y="5387994"/>
              <a:ext cx="424559" cy="340784"/>
            </a:xfrm>
            <a:prstGeom prst="rect">
              <a:avLst/>
            </a:prstGeom>
            <a:noFill/>
          </p:spPr>
          <p:txBody>
            <a:bodyPr wrap="none" rtlCol="0">
              <a:spAutoFit/>
            </a:bodyPr>
            <a:lstStyle/>
            <a:p>
              <a:pPr algn="ctr"/>
              <a:r>
                <a:rPr lang="de-DE" sz="1400"/>
                <a:t>30</a:t>
              </a:r>
            </a:p>
          </p:txBody>
        </p:sp>
        <p:sp>
          <p:nvSpPr>
            <p:cNvPr id="82" name="Textfeld 81">
              <a:extLst>
                <a:ext uri="{FF2B5EF4-FFF2-40B4-BE49-F238E27FC236}">
                  <a16:creationId xmlns:a16="http://schemas.microsoft.com/office/drawing/2014/main" id="{536FC94C-4ECA-3F48-8CD8-4FB527C12A69}"/>
                </a:ext>
              </a:extLst>
            </p:cNvPr>
            <p:cNvSpPr txBox="1"/>
            <p:nvPr/>
          </p:nvSpPr>
          <p:spPr>
            <a:xfrm>
              <a:off x="5839606" y="5387994"/>
              <a:ext cx="424559" cy="340784"/>
            </a:xfrm>
            <a:prstGeom prst="rect">
              <a:avLst/>
            </a:prstGeom>
            <a:noFill/>
          </p:spPr>
          <p:txBody>
            <a:bodyPr wrap="none" rtlCol="0">
              <a:spAutoFit/>
            </a:bodyPr>
            <a:lstStyle/>
            <a:p>
              <a:pPr algn="ctr"/>
              <a:r>
                <a:rPr lang="de-DE" sz="1400"/>
                <a:t>36</a:t>
              </a:r>
            </a:p>
          </p:txBody>
        </p:sp>
        <p:sp>
          <p:nvSpPr>
            <p:cNvPr id="83" name="Textfeld 82">
              <a:extLst>
                <a:ext uri="{FF2B5EF4-FFF2-40B4-BE49-F238E27FC236}">
                  <a16:creationId xmlns:a16="http://schemas.microsoft.com/office/drawing/2014/main" id="{73225B67-49B0-1948-9D1D-237AE7E06065}"/>
                </a:ext>
              </a:extLst>
            </p:cNvPr>
            <p:cNvSpPr txBox="1"/>
            <p:nvPr/>
          </p:nvSpPr>
          <p:spPr>
            <a:xfrm>
              <a:off x="6641774" y="5389816"/>
              <a:ext cx="424559" cy="340784"/>
            </a:xfrm>
            <a:prstGeom prst="rect">
              <a:avLst/>
            </a:prstGeom>
            <a:noFill/>
          </p:spPr>
          <p:txBody>
            <a:bodyPr wrap="none" rtlCol="0">
              <a:spAutoFit/>
            </a:bodyPr>
            <a:lstStyle/>
            <a:p>
              <a:pPr algn="ctr"/>
              <a:r>
                <a:rPr lang="de-DE" sz="1400"/>
                <a:t>42</a:t>
              </a:r>
            </a:p>
          </p:txBody>
        </p:sp>
        <p:sp>
          <p:nvSpPr>
            <p:cNvPr id="84" name="Textfeld 83">
              <a:extLst>
                <a:ext uri="{FF2B5EF4-FFF2-40B4-BE49-F238E27FC236}">
                  <a16:creationId xmlns:a16="http://schemas.microsoft.com/office/drawing/2014/main" id="{4A4E210B-E4D6-3245-B9BD-31D9C6524045}"/>
                </a:ext>
              </a:extLst>
            </p:cNvPr>
            <p:cNvSpPr txBox="1"/>
            <p:nvPr/>
          </p:nvSpPr>
          <p:spPr>
            <a:xfrm>
              <a:off x="7443306" y="5389816"/>
              <a:ext cx="424559" cy="340784"/>
            </a:xfrm>
            <a:prstGeom prst="rect">
              <a:avLst/>
            </a:prstGeom>
            <a:noFill/>
          </p:spPr>
          <p:txBody>
            <a:bodyPr wrap="none" rtlCol="0">
              <a:spAutoFit/>
            </a:bodyPr>
            <a:lstStyle/>
            <a:p>
              <a:pPr algn="ctr"/>
              <a:r>
                <a:rPr lang="de-DE" sz="1400"/>
                <a:t>48</a:t>
              </a:r>
            </a:p>
          </p:txBody>
        </p:sp>
        <p:sp>
          <p:nvSpPr>
            <p:cNvPr id="85" name="Textfeld 84">
              <a:extLst>
                <a:ext uri="{FF2B5EF4-FFF2-40B4-BE49-F238E27FC236}">
                  <a16:creationId xmlns:a16="http://schemas.microsoft.com/office/drawing/2014/main" id="{F1FD0324-68BB-EF44-9625-DD77D8A7EE9C}"/>
                </a:ext>
              </a:extLst>
            </p:cNvPr>
            <p:cNvSpPr txBox="1"/>
            <p:nvPr/>
          </p:nvSpPr>
          <p:spPr>
            <a:xfrm>
              <a:off x="3883791" y="5659544"/>
              <a:ext cx="1565756" cy="340784"/>
            </a:xfrm>
            <a:prstGeom prst="rect">
              <a:avLst/>
            </a:prstGeom>
            <a:noFill/>
          </p:spPr>
          <p:txBody>
            <a:bodyPr wrap="none" rtlCol="0">
              <a:spAutoFit/>
            </a:bodyPr>
            <a:lstStyle/>
            <a:p>
              <a:pPr algn="ctr"/>
              <a:r>
                <a:rPr lang="de-DE" sz="1400" b="1"/>
                <a:t>Time (</a:t>
              </a:r>
              <a:r>
                <a:rPr lang="de-DE" sz="1400" b="1" err="1"/>
                <a:t>months</a:t>
              </a:r>
              <a:r>
                <a:rPr lang="de-DE" sz="1400" b="1"/>
                <a:t>)</a:t>
              </a:r>
            </a:p>
          </p:txBody>
        </p:sp>
        <p:sp>
          <p:nvSpPr>
            <p:cNvPr id="136" name="Rechteck 3">
              <a:extLst>
                <a:ext uri="{FF2B5EF4-FFF2-40B4-BE49-F238E27FC236}">
                  <a16:creationId xmlns:a16="http://schemas.microsoft.com/office/drawing/2014/main" id="{567FA5C7-6072-A444-AE44-E967E1A5B256}"/>
                </a:ext>
              </a:extLst>
            </p:cNvPr>
            <p:cNvSpPr/>
            <p:nvPr/>
          </p:nvSpPr>
          <p:spPr>
            <a:xfrm>
              <a:off x="877079" y="1808163"/>
              <a:ext cx="8098646" cy="3554284"/>
            </a:xfrm>
            <a:custGeom>
              <a:avLst/>
              <a:gdLst>
                <a:gd name="connsiteX0" fmla="*/ 0 w 7911197"/>
                <a:gd name="connsiteY0" fmla="*/ 0 h 3431808"/>
                <a:gd name="connsiteX1" fmla="*/ 7911197 w 7911197"/>
                <a:gd name="connsiteY1" fmla="*/ 0 h 3431808"/>
                <a:gd name="connsiteX2" fmla="*/ 7911197 w 7911197"/>
                <a:gd name="connsiteY2" fmla="*/ 3431808 h 3431808"/>
                <a:gd name="connsiteX3" fmla="*/ 0 w 7911197"/>
                <a:gd name="connsiteY3" fmla="*/ 3431808 h 3431808"/>
                <a:gd name="connsiteX4" fmla="*/ 0 w 7911197"/>
                <a:gd name="connsiteY4" fmla="*/ 0 h 3431808"/>
                <a:gd name="connsiteX0" fmla="*/ 7911197 w 8002637"/>
                <a:gd name="connsiteY0" fmla="*/ 0 h 3431808"/>
                <a:gd name="connsiteX1" fmla="*/ 7911197 w 8002637"/>
                <a:gd name="connsiteY1" fmla="*/ 3431808 h 3431808"/>
                <a:gd name="connsiteX2" fmla="*/ 0 w 8002637"/>
                <a:gd name="connsiteY2" fmla="*/ 3431808 h 3431808"/>
                <a:gd name="connsiteX3" fmla="*/ 0 w 8002637"/>
                <a:gd name="connsiteY3" fmla="*/ 0 h 3431808"/>
                <a:gd name="connsiteX4" fmla="*/ 8002637 w 8002637"/>
                <a:gd name="connsiteY4" fmla="*/ 91440 h 3431808"/>
                <a:gd name="connsiteX0" fmla="*/ 7911197 w 7911197"/>
                <a:gd name="connsiteY0" fmla="*/ 0 h 3431808"/>
                <a:gd name="connsiteX1" fmla="*/ 7911197 w 7911197"/>
                <a:gd name="connsiteY1" fmla="*/ 3431808 h 3431808"/>
                <a:gd name="connsiteX2" fmla="*/ 0 w 7911197"/>
                <a:gd name="connsiteY2" fmla="*/ 3431808 h 3431808"/>
                <a:gd name="connsiteX3" fmla="*/ 0 w 7911197"/>
                <a:gd name="connsiteY3" fmla="*/ 0 h 3431808"/>
                <a:gd name="connsiteX0" fmla="*/ 7911197 w 7911197"/>
                <a:gd name="connsiteY0" fmla="*/ 3431808 h 3431808"/>
                <a:gd name="connsiteX1" fmla="*/ 0 w 7911197"/>
                <a:gd name="connsiteY1" fmla="*/ 3431808 h 3431808"/>
                <a:gd name="connsiteX2" fmla="*/ 0 w 7911197"/>
                <a:gd name="connsiteY2" fmla="*/ 0 h 3431808"/>
              </a:gdLst>
              <a:ahLst/>
              <a:cxnLst>
                <a:cxn ang="0">
                  <a:pos x="connsiteX0" y="connsiteY0"/>
                </a:cxn>
                <a:cxn ang="0">
                  <a:pos x="connsiteX1" y="connsiteY1"/>
                </a:cxn>
                <a:cxn ang="0">
                  <a:pos x="connsiteX2" y="connsiteY2"/>
                </a:cxn>
              </a:cxnLst>
              <a:rect l="l" t="t" r="r" b="b"/>
              <a:pathLst>
                <a:path w="7911197" h="3431808">
                  <a:moveTo>
                    <a:pt x="7911197" y="3431808"/>
                  </a:moveTo>
                  <a:lnTo>
                    <a:pt x="0" y="3431808"/>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object 5"/>
          <p:cNvSpPr txBox="1">
            <a:spLocks noGrp="1"/>
          </p:cNvSpPr>
          <p:nvPr>
            <p:ph type="title"/>
          </p:nvPr>
        </p:nvSpPr>
        <p:spPr/>
        <p:txBody>
          <a:bodyPr/>
          <a:lstStyle/>
          <a:p>
            <a:r>
              <a:rPr lang="en-GB"/>
              <a:t>OS</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MRD, minimal residual disease; OS, overall survival.</a:t>
            </a:r>
          </a:p>
          <a:p>
            <a:r>
              <a:rPr lang="en-US" b="1">
                <a:latin typeface="Arial" panose="020B0604020202020204" pitchFamily="34" charset="0"/>
                <a:cs typeface="Arial" panose="020B0604020202020204" pitchFamily="34" charset="0"/>
              </a:rPr>
              <a:t>Niemann, C. Abstract 69 presented at ASH 2021.</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7EEE86F-96B5-4294-8611-9848331F28AA}"/>
              </a:ext>
            </a:extLst>
          </p:cNvPr>
          <p:cNvSpPr txBox="1"/>
          <p:nvPr/>
        </p:nvSpPr>
        <p:spPr>
          <a:xfrm>
            <a:off x="9156700" y="1817688"/>
            <a:ext cx="2627312" cy="3783012"/>
          </a:xfrm>
          <a:prstGeom prst="rect">
            <a:avLst/>
          </a:prstGeom>
          <a:noFill/>
        </p:spPr>
        <p:txBody>
          <a:bodyPr wrap="square" lIns="0" tIns="0" rIns="0" bIns="0" anchor="t" anchorCtr="0">
            <a:noAutofit/>
          </a:bodyPr>
          <a:lstStyle/>
          <a:p>
            <a:pPr marL="285750" indent="-285750">
              <a:buClr>
                <a:schemeClr val="bg2"/>
              </a:buClr>
              <a:buFont typeface="Arial" panose="020B0604020202020204" pitchFamily="34" charset="0"/>
              <a:buChar char="•"/>
            </a:pPr>
            <a:r>
              <a:rPr lang="en-US" sz="1400"/>
              <a:t>A single event in Arm B</a:t>
            </a:r>
          </a:p>
          <a:p>
            <a:pPr marL="742950" lvl="1" indent="-285750">
              <a:buClr>
                <a:schemeClr val="bg2"/>
              </a:buClr>
              <a:buFont typeface="Arial" panose="020B0604020202020204" pitchFamily="34" charset="0"/>
              <a:buChar char="•"/>
            </a:pPr>
            <a:r>
              <a:rPr lang="en-US" sz="1400"/>
              <a:t>Myelodysplastic syndrome (fatal)</a:t>
            </a:r>
            <a:endParaRPr lang="en-US" sz="1400">
              <a:cs typeface="Arial"/>
            </a:endParaRPr>
          </a:p>
          <a:p>
            <a:pPr lvl="1">
              <a:buClr>
                <a:schemeClr val="bg2"/>
              </a:buClr>
            </a:pPr>
            <a:endParaRPr lang="en-US" sz="1400"/>
          </a:p>
          <a:p>
            <a:pPr marL="285750" indent="-285750">
              <a:buClr>
                <a:schemeClr val="bg2"/>
              </a:buClr>
              <a:buFont typeface="Arial" panose="020B0604020202020204" pitchFamily="34" charset="0"/>
              <a:buChar char="•"/>
            </a:pPr>
            <a:r>
              <a:rPr lang="en-US" sz="1400"/>
              <a:t>In the non-randomized MRD+ group (including all patients with events prior to cycle 15), OS of 92% at month 27</a:t>
            </a:r>
            <a:endParaRPr lang="en-US" sz="1400">
              <a:cs typeface="Arial"/>
            </a:endParaRPr>
          </a:p>
          <a:p>
            <a:pPr>
              <a:buClr>
                <a:schemeClr val="bg2"/>
              </a:buClr>
            </a:pPr>
            <a:endParaRPr lang="en-US" sz="1400"/>
          </a:p>
        </p:txBody>
      </p:sp>
      <p:sp>
        <p:nvSpPr>
          <p:cNvPr id="58" name="Rechteck 57">
            <a:extLst>
              <a:ext uri="{FF2B5EF4-FFF2-40B4-BE49-F238E27FC236}">
                <a16:creationId xmlns:a16="http://schemas.microsoft.com/office/drawing/2014/main" id="{57460844-CDDC-47E4-927E-39448A967615}"/>
              </a:ext>
            </a:extLst>
          </p:cNvPr>
          <p:cNvSpPr/>
          <p:nvPr/>
        </p:nvSpPr>
        <p:spPr>
          <a:xfrm>
            <a:off x="5947299" y="3698925"/>
            <a:ext cx="3025592" cy="13889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de-DE" sz="1400" b="1">
                <a:solidFill>
                  <a:schemeClr val="tx1"/>
                </a:solidFill>
              </a:rPr>
              <a:t>Overall </a:t>
            </a:r>
            <a:r>
              <a:rPr lang="de-DE" sz="1400" b="1" err="1">
                <a:solidFill>
                  <a:schemeClr val="tx1"/>
                </a:solidFill>
              </a:rPr>
              <a:t>Survival</a:t>
            </a:r>
            <a:r>
              <a:rPr lang="de-DE" sz="1400" b="1">
                <a:solidFill>
                  <a:schemeClr val="tx1"/>
                </a:solidFill>
              </a:rPr>
              <a:t> rate at </a:t>
            </a:r>
            <a:r>
              <a:rPr lang="de-DE" sz="1400" b="1" err="1">
                <a:solidFill>
                  <a:schemeClr val="tx1"/>
                </a:solidFill>
              </a:rPr>
              <a:t>Month</a:t>
            </a:r>
            <a:r>
              <a:rPr lang="de-DE" sz="1400" b="1">
                <a:solidFill>
                  <a:schemeClr val="tx1"/>
                </a:solidFill>
              </a:rPr>
              <a:t> 27:</a:t>
            </a:r>
          </a:p>
          <a:p>
            <a:pPr defTabSz="896938">
              <a:lnSpc>
                <a:spcPct val="150000"/>
              </a:lnSpc>
            </a:pPr>
            <a:r>
              <a:rPr lang="de-DE" sz="1400" b="1">
                <a:solidFill>
                  <a:schemeClr val="accent4"/>
                </a:solidFill>
              </a:rPr>
              <a:t>Arm A </a:t>
            </a:r>
            <a:r>
              <a:rPr lang="de-DE" sz="1400" b="1" err="1">
                <a:solidFill>
                  <a:schemeClr val="accent4"/>
                </a:solidFill>
              </a:rPr>
              <a:t>Ibrutinib</a:t>
            </a:r>
            <a:r>
              <a:rPr lang="de-DE" sz="1400" b="1">
                <a:solidFill>
                  <a:schemeClr val="accent4"/>
                </a:solidFill>
              </a:rPr>
              <a:t>:              100%	</a:t>
            </a:r>
          </a:p>
          <a:p>
            <a:pPr defTabSz="896938">
              <a:lnSpc>
                <a:spcPct val="150000"/>
              </a:lnSpc>
            </a:pPr>
            <a:r>
              <a:rPr lang="de-DE" sz="1400" b="1">
                <a:solidFill>
                  <a:srgbClr val="2E8DFF"/>
                </a:solidFill>
              </a:rPr>
              <a:t>Arm B Observation:         98%</a:t>
            </a:r>
          </a:p>
          <a:p>
            <a:pPr defTabSz="896938">
              <a:lnSpc>
                <a:spcPct val="150000"/>
              </a:lnSpc>
            </a:pPr>
            <a:r>
              <a:rPr lang="de-DE" sz="1400" b="1">
                <a:solidFill>
                  <a:schemeClr val="accent4">
                    <a:lumMod val="75000"/>
                  </a:schemeClr>
                </a:solidFill>
              </a:rPr>
              <a:t>Non-</a:t>
            </a:r>
            <a:r>
              <a:rPr lang="de-DE" sz="1400" b="1" err="1">
                <a:solidFill>
                  <a:schemeClr val="accent4">
                    <a:lumMod val="75000"/>
                  </a:schemeClr>
                </a:solidFill>
              </a:rPr>
              <a:t>randomized</a:t>
            </a:r>
            <a:r>
              <a:rPr lang="de-DE" sz="1400" b="1">
                <a:solidFill>
                  <a:schemeClr val="accent4">
                    <a:lumMod val="75000"/>
                  </a:schemeClr>
                </a:solidFill>
              </a:rPr>
              <a:t> MRD+:  92%</a:t>
            </a:r>
          </a:p>
        </p:txBody>
      </p:sp>
      <p:sp>
        <p:nvSpPr>
          <p:cNvPr id="59" name="TextBox 8">
            <a:extLst>
              <a:ext uri="{FF2B5EF4-FFF2-40B4-BE49-F238E27FC236}">
                <a16:creationId xmlns:a16="http://schemas.microsoft.com/office/drawing/2014/main" id="{C4E19FE1-DCE5-439A-A6AE-21E237D8619C}"/>
              </a:ext>
            </a:extLst>
          </p:cNvPr>
          <p:cNvSpPr txBox="1"/>
          <p:nvPr/>
        </p:nvSpPr>
        <p:spPr>
          <a:xfrm>
            <a:off x="410908" y="6000328"/>
            <a:ext cx="7939043" cy="276999"/>
          </a:xfrm>
          <a:prstGeom prst="rect">
            <a:avLst/>
          </a:prstGeom>
          <a:noFill/>
        </p:spPr>
        <p:txBody>
          <a:bodyPr wrap="square" lIns="0" rtlCol="0">
            <a:spAutoFit/>
          </a:bodyPr>
          <a:lstStyle/>
          <a:p>
            <a:r>
              <a:rPr lang="en-US" sz="1200"/>
              <a:t>All patients with events prior to cycle 15 included in non-randomized group</a:t>
            </a:r>
          </a:p>
        </p:txBody>
      </p:sp>
      <p:sp>
        <p:nvSpPr>
          <p:cNvPr id="138" name="Textfeld 137">
            <a:extLst>
              <a:ext uri="{FF2B5EF4-FFF2-40B4-BE49-F238E27FC236}">
                <a16:creationId xmlns:a16="http://schemas.microsoft.com/office/drawing/2014/main" id="{1A8DE0F2-BC5D-E94B-BD66-3BEAED153BF0}"/>
              </a:ext>
            </a:extLst>
          </p:cNvPr>
          <p:cNvSpPr txBox="1"/>
          <p:nvPr/>
        </p:nvSpPr>
        <p:spPr>
          <a:xfrm rot="16200000">
            <a:off x="2280993" y="4254899"/>
            <a:ext cx="1580881" cy="276999"/>
          </a:xfrm>
          <a:prstGeom prst="rect">
            <a:avLst/>
          </a:prstGeom>
          <a:noFill/>
        </p:spPr>
        <p:txBody>
          <a:bodyPr wrap="none" rtlCol="0">
            <a:spAutoFit/>
          </a:bodyPr>
          <a:lstStyle/>
          <a:p>
            <a:r>
              <a:rPr lang="de-DE" sz="1200" err="1"/>
              <a:t>Randomization</a:t>
            </a:r>
            <a:r>
              <a:rPr lang="de-DE" sz="1200"/>
              <a:t> </a:t>
            </a:r>
            <a:r>
              <a:rPr lang="de-DE" sz="1200" err="1"/>
              <a:t>point</a:t>
            </a:r>
            <a:endParaRPr lang="de-DE" sz="1200"/>
          </a:p>
        </p:txBody>
      </p:sp>
      <p:cxnSp>
        <p:nvCxnSpPr>
          <p:cNvPr id="140" name="Gerader Verbinder 41">
            <a:extLst>
              <a:ext uri="{FF2B5EF4-FFF2-40B4-BE49-F238E27FC236}">
                <a16:creationId xmlns:a16="http://schemas.microsoft.com/office/drawing/2014/main" id="{9E04B9C2-1963-2B46-8406-104DC850AF07}"/>
              </a:ext>
            </a:extLst>
          </p:cNvPr>
          <p:cNvCxnSpPr>
            <a:cxnSpLocks/>
          </p:cNvCxnSpPr>
          <p:nvPr/>
        </p:nvCxnSpPr>
        <p:spPr>
          <a:xfrm flipV="1">
            <a:off x="3216194" y="2045209"/>
            <a:ext cx="0" cy="315704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Gerader Verbinder 42">
            <a:extLst>
              <a:ext uri="{FF2B5EF4-FFF2-40B4-BE49-F238E27FC236}">
                <a16:creationId xmlns:a16="http://schemas.microsoft.com/office/drawing/2014/main" id="{35FA64C1-5F9C-6645-88F6-BD7AFABB7184}"/>
              </a:ext>
            </a:extLst>
          </p:cNvPr>
          <p:cNvCxnSpPr>
            <a:cxnSpLocks/>
          </p:cNvCxnSpPr>
          <p:nvPr/>
        </p:nvCxnSpPr>
        <p:spPr>
          <a:xfrm flipV="1">
            <a:off x="4836968" y="2092723"/>
            <a:ext cx="0" cy="311039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2" name="Textfeld 141">
            <a:extLst>
              <a:ext uri="{FF2B5EF4-FFF2-40B4-BE49-F238E27FC236}">
                <a16:creationId xmlns:a16="http://schemas.microsoft.com/office/drawing/2014/main" id="{41C45A08-825C-4D43-8C83-81443CBBA47C}"/>
              </a:ext>
            </a:extLst>
          </p:cNvPr>
          <p:cNvSpPr txBox="1"/>
          <p:nvPr/>
        </p:nvSpPr>
        <p:spPr>
          <a:xfrm rot="16200000">
            <a:off x="4267475" y="4254899"/>
            <a:ext cx="824265" cy="276999"/>
          </a:xfrm>
          <a:prstGeom prst="rect">
            <a:avLst/>
          </a:prstGeom>
          <a:noFill/>
        </p:spPr>
        <p:txBody>
          <a:bodyPr wrap="none" rtlCol="0">
            <a:spAutoFit/>
          </a:bodyPr>
          <a:lstStyle/>
          <a:p>
            <a:r>
              <a:rPr lang="de-DE" sz="1200" err="1"/>
              <a:t>Month</a:t>
            </a:r>
            <a:r>
              <a:rPr lang="de-DE" sz="1200"/>
              <a:t> 27</a:t>
            </a:r>
          </a:p>
        </p:txBody>
      </p:sp>
      <p:pic>
        <p:nvPicPr>
          <p:cNvPr id="143" name="Grafik 142">
            <a:extLst>
              <a:ext uri="{FF2B5EF4-FFF2-40B4-BE49-F238E27FC236}">
                <a16:creationId xmlns:a16="http://schemas.microsoft.com/office/drawing/2014/main" id="{DBB011E8-9995-0244-BF51-9E224BEE3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9835" y="1947507"/>
            <a:ext cx="6168809" cy="84892"/>
          </a:xfrm>
          <a:prstGeom prst="rect">
            <a:avLst/>
          </a:prstGeom>
        </p:spPr>
      </p:pic>
      <p:sp>
        <p:nvSpPr>
          <p:cNvPr id="144" name="Textfeld 143">
            <a:extLst>
              <a:ext uri="{FF2B5EF4-FFF2-40B4-BE49-F238E27FC236}">
                <a16:creationId xmlns:a16="http://schemas.microsoft.com/office/drawing/2014/main" id="{6E7D185D-CB3D-C540-8774-0E67710901BA}"/>
              </a:ext>
            </a:extLst>
          </p:cNvPr>
          <p:cNvSpPr txBox="1"/>
          <p:nvPr/>
        </p:nvSpPr>
        <p:spPr>
          <a:xfrm>
            <a:off x="7307276" y="1754313"/>
            <a:ext cx="1369901" cy="307060"/>
          </a:xfrm>
          <a:prstGeom prst="rect">
            <a:avLst/>
          </a:prstGeom>
          <a:noFill/>
        </p:spPr>
        <p:txBody>
          <a:bodyPr wrap="none" rtlCol="0">
            <a:spAutoFit/>
          </a:bodyPr>
          <a:lstStyle/>
          <a:p>
            <a:r>
              <a:rPr lang="de-DE" sz="1200">
                <a:solidFill>
                  <a:schemeClr val="accent4"/>
                </a:solidFill>
              </a:rPr>
              <a:t>Arm A, </a:t>
            </a:r>
            <a:r>
              <a:rPr lang="de-DE" sz="1200" err="1">
                <a:solidFill>
                  <a:schemeClr val="accent4"/>
                </a:solidFill>
              </a:rPr>
              <a:t>Ibrutinib</a:t>
            </a:r>
            <a:endParaRPr lang="de-DE" sz="1200">
              <a:solidFill>
                <a:schemeClr val="accent4"/>
              </a:solidFill>
            </a:endParaRPr>
          </a:p>
        </p:txBody>
      </p:sp>
      <p:sp>
        <p:nvSpPr>
          <p:cNvPr id="145" name="Textfeld 144">
            <a:extLst>
              <a:ext uri="{FF2B5EF4-FFF2-40B4-BE49-F238E27FC236}">
                <a16:creationId xmlns:a16="http://schemas.microsoft.com/office/drawing/2014/main" id="{8604BA30-5C40-A740-A277-480F888E0D91}"/>
              </a:ext>
            </a:extLst>
          </p:cNvPr>
          <p:cNvSpPr txBox="1"/>
          <p:nvPr/>
        </p:nvSpPr>
        <p:spPr>
          <a:xfrm>
            <a:off x="7289874" y="1960406"/>
            <a:ext cx="1692029" cy="307060"/>
          </a:xfrm>
          <a:prstGeom prst="rect">
            <a:avLst/>
          </a:prstGeom>
          <a:noFill/>
        </p:spPr>
        <p:txBody>
          <a:bodyPr wrap="none" rtlCol="0">
            <a:spAutoFit/>
          </a:bodyPr>
          <a:lstStyle/>
          <a:p>
            <a:r>
              <a:rPr lang="de-DE" sz="1200">
                <a:solidFill>
                  <a:srgbClr val="2E8DFF"/>
                </a:solidFill>
              </a:rPr>
              <a:t>Arm B, Observation</a:t>
            </a:r>
          </a:p>
        </p:txBody>
      </p:sp>
      <p:sp>
        <p:nvSpPr>
          <p:cNvPr id="146" name="Textfeld 145">
            <a:extLst>
              <a:ext uri="{FF2B5EF4-FFF2-40B4-BE49-F238E27FC236}">
                <a16:creationId xmlns:a16="http://schemas.microsoft.com/office/drawing/2014/main" id="{99E08ABB-4B4E-6740-9732-CFE7F5216FA0}"/>
              </a:ext>
            </a:extLst>
          </p:cNvPr>
          <p:cNvSpPr txBox="1"/>
          <p:nvPr/>
        </p:nvSpPr>
        <p:spPr>
          <a:xfrm>
            <a:off x="5517975" y="2446469"/>
            <a:ext cx="2042091" cy="511767"/>
          </a:xfrm>
          <a:prstGeom prst="rect">
            <a:avLst/>
          </a:prstGeom>
          <a:noFill/>
        </p:spPr>
        <p:txBody>
          <a:bodyPr wrap="none" rtlCol="0">
            <a:spAutoFit/>
          </a:bodyPr>
          <a:lstStyle/>
          <a:p>
            <a:pPr algn="ctr"/>
            <a:r>
              <a:rPr lang="de-DE" sz="1200">
                <a:solidFill>
                  <a:schemeClr val="accent4">
                    <a:lumMod val="75000"/>
                  </a:schemeClr>
                </a:solidFill>
              </a:rPr>
              <a:t>Non-</a:t>
            </a:r>
            <a:r>
              <a:rPr lang="de-DE" sz="1200" err="1">
                <a:solidFill>
                  <a:schemeClr val="accent4">
                    <a:lumMod val="75000"/>
                  </a:schemeClr>
                </a:solidFill>
              </a:rPr>
              <a:t>randomized</a:t>
            </a:r>
            <a:r>
              <a:rPr lang="de-DE" sz="1200">
                <a:solidFill>
                  <a:schemeClr val="accent4">
                    <a:lumMod val="75000"/>
                  </a:schemeClr>
                </a:solidFill>
              </a:rPr>
              <a:t>, MRD+</a:t>
            </a:r>
          </a:p>
          <a:p>
            <a:pPr algn="ctr"/>
            <a:r>
              <a:rPr lang="de-DE" sz="1200" err="1">
                <a:solidFill>
                  <a:schemeClr val="accent4">
                    <a:lumMod val="75000"/>
                  </a:schemeClr>
                </a:solidFill>
              </a:rPr>
              <a:t>Ibrutinib</a:t>
            </a:r>
            <a:r>
              <a:rPr lang="de-DE" sz="1200">
                <a:solidFill>
                  <a:schemeClr val="accent4">
                    <a:lumMod val="75000"/>
                  </a:schemeClr>
                </a:solidFill>
              </a:rPr>
              <a:t> </a:t>
            </a:r>
            <a:r>
              <a:rPr lang="de-DE" sz="1200" err="1">
                <a:solidFill>
                  <a:schemeClr val="accent4">
                    <a:lumMod val="75000"/>
                  </a:schemeClr>
                </a:solidFill>
              </a:rPr>
              <a:t>maintenance</a:t>
            </a:r>
            <a:endParaRPr lang="de-DE" sz="1200">
              <a:solidFill>
                <a:schemeClr val="accent4">
                  <a:lumMod val="75000"/>
                </a:schemeClr>
              </a:solidFill>
            </a:endParaRPr>
          </a:p>
        </p:txBody>
      </p:sp>
      <p:sp>
        <p:nvSpPr>
          <p:cNvPr id="239" name="Freihandform 238">
            <a:extLst>
              <a:ext uri="{FF2B5EF4-FFF2-40B4-BE49-F238E27FC236}">
                <a16:creationId xmlns:a16="http://schemas.microsoft.com/office/drawing/2014/main" id="{88D67835-2190-6546-82DB-1FD92728A99A}"/>
              </a:ext>
            </a:extLst>
          </p:cNvPr>
          <p:cNvSpPr/>
          <p:nvPr/>
        </p:nvSpPr>
        <p:spPr>
          <a:xfrm>
            <a:off x="1246912" y="2020232"/>
            <a:ext cx="6036867" cy="73522"/>
          </a:xfrm>
          <a:custGeom>
            <a:avLst/>
            <a:gdLst>
              <a:gd name="connsiteX0" fmla="*/ 0 w 5445861"/>
              <a:gd name="connsiteY0" fmla="*/ 0 h 66324"/>
              <a:gd name="connsiteX1" fmla="*/ 1944007 w 5445861"/>
              <a:gd name="connsiteY1" fmla="*/ 0 h 66324"/>
              <a:gd name="connsiteX2" fmla="*/ 1944007 w 5445861"/>
              <a:gd name="connsiteY2" fmla="*/ 66324 h 66324"/>
              <a:gd name="connsiteX3" fmla="*/ 5445862 w 5445861"/>
              <a:gd name="connsiteY3" fmla="*/ 66324 h 66324"/>
            </a:gdLst>
            <a:ahLst/>
            <a:cxnLst>
              <a:cxn ang="0">
                <a:pos x="connsiteX0" y="connsiteY0"/>
              </a:cxn>
              <a:cxn ang="0">
                <a:pos x="connsiteX1" y="connsiteY1"/>
              </a:cxn>
              <a:cxn ang="0">
                <a:pos x="connsiteX2" y="connsiteY2"/>
              </a:cxn>
              <a:cxn ang="0">
                <a:pos x="connsiteX3" y="connsiteY3"/>
              </a:cxn>
            </a:cxnLst>
            <a:rect l="l" t="t" r="r" b="b"/>
            <a:pathLst>
              <a:path w="5445861" h="66324">
                <a:moveTo>
                  <a:pt x="0" y="0"/>
                </a:moveTo>
                <a:lnTo>
                  <a:pt x="1944007" y="0"/>
                </a:lnTo>
                <a:lnTo>
                  <a:pt x="1944007" y="66324"/>
                </a:lnTo>
                <a:lnTo>
                  <a:pt x="5445862" y="66324"/>
                </a:lnTo>
              </a:path>
            </a:pathLst>
          </a:custGeom>
          <a:noFill/>
          <a:ln w="21533" cap="flat">
            <a:solidFill>
              <a:schemeClr val="tx2">
                <a:lumMod val="50000"/>
                <a:lumOff val="50000"/>
              </a:schemeClr>
            </a:solidFill>
            <a:prstDash val="solid"/>
            <a:miter/>
          </a:ln>
        </p:spPr>
        <p:txBody>
          <a:bodyPr rtlCol="0" anchor="ctr"/>
          <a:lstStyle/>
          <a:p>
            <a:endParaRPr lang="de-DE"/>
          </a:p>
        </p:txBody>
      </p:sp>
      <p:sp>
        <p:nvSpPr>
          <p:cNvPr id="240" name="Freihandform 239">
            <a:extLst>
              <a:ext uri="{FF2B5EF4-FFF2-40B4-BE49-F238E27FC236}">
                <a16:creationId xmlns:a16="http://schemas.microsoft.com/office/drawing/2014/main" id="{C9D0A1BE-D664-1245-9187-210AD8923591}"/>
              </a:ext>
            </a:extLst>
          </p:cNvPr>
          <p:cNvSpPr/>
          <p:nvPr/>
        </p:nvSpPr>
        <p:spPr>
          <a:xfrm>
            <a:off x="7260660"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41" name="Freihandform 240">
            <a:extLst>
              <a:ext uri="{FF2B5EF4-FFF2-40B4-BE49-F238E27FC236}">
                <a16:creationId xmlns:a16="http://schemas.microsoft.com/office/drawing/2014/main" id="{4DC1037E-D7C0-3343-949F-88F2F6D3ADDC}"/>
              </a:ext>
            </a:extLst>
          </p:cNvPr>
          <p:cNvSpPr/>
          <p:nvPr/>
        </p:nvSpPr>
        <p:spPr>
          <a:xfrm>
            <a:off x="7160141"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42" name="Freihandform 241">
            <a:extLst>
              <a:ext uri="{FF2B5EF4-FFF2-40B4-BE49-F238E27FC236}">
                <a16:creationId xmlns:a16="http://schemas.microsoft.com/office/drawing/2014/main" id="{867D849E-5C3C-ED41-A3BC-E120333798D7}"/>
              </a:ext>
            </a:extLst>
          </p:cNvPr>
          <p:cNvSpPr/>
          <p:nvPr/>
        </p:nvSpPr>
        <p:spPr>
          <a:xfrm>
            <a:off x="7016543"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43" name="Freihandform 242">
            <a:extLst>
              <a:ext uri="{FF2B5EF4-FFF2-40B4-BE49-F238E27FC236}">
                <a16:creationId xmlns:a16="http://schemas.microsoft.com/office/drawing/2014/main" id="{612012C4-1165-7142-AF5F-A845EE1C76FE}"/>
              </a:ext>
            </a:extLst>
          </p:cNvPr>
          <p:cNvSpPr/>
          <p:nvPr/>
        </p:nvSpPr>
        <p:spPr>
          <a:xfrm>
            <a:off x="6959104"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44" name="Freihandform 243">
            <a:extLst>
              <a:ext uri="{FF2B5EF4-FFF2-40B4-BE49-F238E27FC236}">
                <a16:creationId xmlns:a16="http://schemas.microsoft.com/office/drawing/2014/main" id="{E635182D-EB88-BB4B-84D6-03046252F42A}"/>
              </a:ext>
            </a:extLst>
          </p:cNvPr>
          <p:cNvSpPr/>
          <p:nvPr/>
        </p:nvSpPr>
        <p:spPr>
          <a:xfrm>
            <a:off x="6872945"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45" name="Freihandform 244">
            <a:extLst>
              <a:ext uri="{FF2B5EF4-FFF2-40B4-BE49-F238E27FC236}">
                <a16:creationId xmlns:a16="http://schemas.microsoft.com/office/drawing/2014/main" id="{60DC5313-4905-2F4C-A5D4-8E3536318B41}"/>
              </a:ext>
            </a:extLst>
          </p:cNvPr>
          <p:cNvSpPr/>
          <p:nvPr/>
        </p:nvSpPr>
        <p:spPr>
          <a:xfrm>
            <a:off x="6858585"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46" name="Freihandform 245">
            <a:extLst>
              <a:ext uri="{FF2B5EF4-FFF2-40B4-BE49-F238E27FC236}">
                <a16:creationId xmlns:a16="http://schemas.microsoft.com/office/drawing/2014/main" id="{80D0BD16-64E5-0F47-A546-6BBECCD7CEA2}"/>
              </a:ext>
            </a:extLst>
          </p:cNvPr>
          <p:cNvSpPr/>
          <p:nvPr/>
        </p:nvSpPr>
        <p:spPr>
          <a:xfrm>
            <a:off x="6786786"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47" name="Freihandform 246">
            <a:extLst>
              <a:ext uri="{FF2B5EF4-FFF2-40B4-BE49-F238E27FC236}">
                <a16:creationId xmlns:a16="http://schemas.microsoft.com/office/drawing/2014/main" id="{04AD89E6-E9CF-2543-9418-E37E0F41A766}"/>
              </a:ext>
            </a:extLst>
          </p:cNvPr>
          <p:cNvSpPr/>
          <p:nvPr/>
        </p:nvSpPr>
        <p:spPr>
          <a:xfrm>
            <a:off x="6729347"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48" name="Freihandform 247">
            <a:extLst>
              <a:ext uri="{FF2B5EF4-FFF2-40B4-BE49-F238E27FC236}">
                <a16:creationId xmlns:a16="http://schemas.microsoft.com/office/drawing/2014/main" id="{D1D8F1E0-EBAE-C748-9F0C-22B52F86636C}"/>
              </a:ext>
            </a:extLst>
          </p:cNvPr>
          <p:cNvSpPr/>
          <p:nvPr/>
        </p:nvSpPr>
        <p:spPr>
          <a:xfrm>
            <a:off x="6643188"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49" name="Freihandform 248">
            <a:extLst>
              <a:ext uri="{FF2B5EF4-FFF2-40B4-BE49-F238E27FC236}">
                <a16:creationId xmlns:a16="http://schemas.microsoft.com/office/drawing/2014/main" id="{D1798D15-9153-264C-9C5B-FEB70A19CA5C}"/>
              </a:ext>
            </a:extLst>
          </p:cNvPr>
          <p:cNvSpPr/>
          <p:nvPr/>
        </p:nvSpPr>
        <p:spPr>
          <a:xfrm>
            <a:off x="6485230"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50" name="Freihandform 249">
            <a:extLst>
              <a:ext uri="{FF2B5EF4-FFF2-40B4-BE49-F238E27FC236}">
                <a16:creationId xmlns:a16="http://schemas.microsoft.com/office/drawing/2014/main" id="{A8BD7CA4-EE06-7141-965E-1490B716297B}"/>
              </a:ext>
            </a:extLst>
          </p:cNvPr>
          <p:cNvSpPr/>
          <p:nvPr/>
        </p:nvSpPr>
        <p:spPr>
          <a:xfrm>
            <a:off x="6341631"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51" name="Freihandform 250">
            <a:extLst>
              <a:ext uri="{FF2B5EF4-FFF2-40B4-BE49-F238E27FC236}">
                <a16:creationId xmlns:a16="http://schemas.microsoft.com/office/drawing/2014/main" id="{115A8CC4-AC52-2240-B7DE-63CA8C0960EE}"/>
              </a:ext>
            </a:extLst>
          </p:cNvPr>
          <p:cNvSpPr/>
          <p:nvPr/>
        </p:nvSpPr>
        <p:spPr>
          <a:xfrm>
            <a:off x="6327272"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52" name="Freihandform 251">
            <a:extLst>
              <a:ext uri="{FF2B5EF4-FFF2-40B4-BE49-F238E27FC236}">
                <a16:creationId xmlns:a16="http://schemas.microsoft.com/office/drawing/2014/main" id="{71797C7A-FA44-304B-A6F6-EA58DACA3139}"/>
              </a:ext>
            </a:extLst>
          </p:cNvPr>
          <p:cNvSpPr/>
          <p:nvPr/>
        </p:nvSpPr>
        <p:spPr>
          <a:xfrm>
            <a:off x="6312912"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53" name="Freihandform 252">
            <a:extLst>
              <a:ext uri="{FF2B5EF4-FFF2-40B4-BE49-F238E27FC236}">
                <a16:creationId xmlns:a16="http://schemas.microsoft.com/office/drawing/2014/main" id="{F2C9EE7D-8E30-BB4A-AEA1-97C9FE0C9F33}"/>
              </a:ext>
            </a:extLst>
          </p:cNvPr>
          <p:cNvSpPr/>
          <p:nvPr/>
        </p:nvSpPr>
        <p:spPr>
          <a:xfrm>
            <a:off x="6140594"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54" name="Freihandform 253">
            <a:extLst>
              <a:ext uri="{FF2B5EF4-FFF2-40B4-BE49-F238E27FC236}">
                <a16:creationId xmlns:a16="http://schemas.microsoft.com/office/drawing/2014/main" id="{EC2C1C27-58D8-7E41-959A-45F255189E2A}"/>
              </a:ext>
            </a:extLst>
          </p:cNvPr>
          <p:cNvSpPr/>
          <p:nvPr/>
        </p:nvSpPr>
        <p:spPr>
          <a:xfrm>
            <a:off x="6126234"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55" name="Freihandform 254">
            <a:extLst>
              <a:ext uri="{FF2B5EF4-FFF2-40B4-BE49-F238E27FC236}">
                <a16:creationId xmlns:a16="http://schemas.microsoft.com/office/drawing/2014/main" id="{3B0F0988-4C0E-AF46-9D84-AEF7525134FE}"/>
              </a:ext>
            </a:extLst>
          </p:cNvPr>
          <p:cNvSpPr/>
          <p:nvPr/>
        </p:nvSpPr>
        <p:spPr>
          <a:xfrm>
            <a:off x="6111874"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56" name="Freihandform 255">
            <a:extLst>
              <a:ext uri="{FF2B5EF4-FFF2-40B4-BE49-F238E27FC236}">
                <a16:creationId xmlns:a16="http://schemas.microsoft.com/office/drawing/2014/main" id="{F3506F27-3BEF-A34B-8079-D638085F3770}"/>
              </a:ext>
            </a:extLst>
          </p:cNvPr>
          <p:cNvSpPr/>
          <p:nvPr/>
        </p:nvSpPr>
        <p:spPr>
          <a:xfrm>
            <a:off x="6083155"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57" name="Freihandform 256">
            <a:extLst>
              <a:ext uri="{FF2B5EF4-FFF2-40B4-BE49-F238E27FC236}">
                <a16:creationId xmlns:a16="http://schemas.microsoft.com/office/drawing/2014/main" id="{1C2F7941-AB25-1E4F-964C-C2122414BDC7}"/>
              </a:ext>
            </a:extLst>
          </p:cNvPr>
          <p:cNvSpPr/>
          <p:nvPr/>
        </p:nvSpPr>
        <p:spPr>
          <a:xfrm>
            <a:off x="6068795"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58" name="Freihandform 257">
            <a:extLst>
              <a:ext uri="{FF2B5EF4-FFF2-40B4-BE49-F238E27FC236}">
                <a16:creationId xmlns:a16="http://schemas.microsoft.com/office/drawing/2014/main" id="{6A1194E1-E7B0-DE43-A22A-6D422E2106BA}"/>
              </a:ext>
            </a:extLst>
          </p:cNvPr>
          <p:cNvSpPr/>
          <p:nvPr/>
        </p:nvSpPr>
        <p:spPr>
          <a:xfrm>
            <a:off x="6054435"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59" name="Freihandform 258">
            <a:extLst>
              <a:ext uri="{FF2B5EF4-FFF2-40B4-BE49-F238E27FC236}">
                <a16:creationId xmlns:a16="http://schemas.microsoft.com/office/drawing/2014/main" id="{08B0EDC8-7D8B-9E46-A878-1328928BE6EC}"/>
              </a:ext>
            </a:extLst>
          </p:cNvPr>
          <p:cNvSpPr/>
          <p:nvPr/>
        </p:nvSpPr>
        <p:spPr>
          <a:xfrm>
            <a:off x="6011356"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60" name="Freihandform 259">
            <a:extLst>
              <a:ext uri="{FF2B5EF4-FFF2-40B4-BE49-F238E27FC236}">
                <a16:creationId xmlns:a16="http://schemas.microsoft.com/office/drawing/2014/main" id="{0D988C12-2621-9244-8698-AE039DD050C6}"/>
              </a:ext>
            </a:extLst>
          </p:cNvPr>
          <p:cNvSpPr/>
          <p:nvPr/>
        </p:nvSpPr>
        <p:spPr>
          <a:xfrm>
            <a:off x="5996996"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61" name="Freihandform 260">
            <a:extLst>
              <a:ext uri="{FF2B5EF4-FFF2-40B4-BE49-F238E27FC236}">
                <a16:creationId xmlns:a16="http://schemas.microsoft.com/office/drawing/2014/main" id="{5C6719BD-FAD6-B844-95CE-E4093207D91D}"/>
              </a:ext>
            </a:extLst>
          </p:cNvPr>
          <p:cNvSpPr/>
          <p:nvPr/>
        </p:nvSpPr>
        <p:spPr>
          <a:xfrm>
            <a:off x="5953916"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62" name="Freihandform 261">
            <a:extLst>
              <a:ext uri="{FF2B5EF4-FFF2-40B4-BE49-F238E27FC236}">
                <a16:creationId xmlns:a16="http://schemas.microsoft.com/office/drawing/2014/main" id="{27882B74-A7B6-C84E-8611-DDAFB48F937D}"/>
              </a:ext>
            </a:extLst>
          </p:cNvPr>
          <p:cNvSpPr/>
          <p:nvPr/>
        </p:nvSpPr>
        <p:spPr>
          <a:xfrm>
            <a:off x="5910837"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63" name="Freihandform 262">
            <a:extLst>
              <a:ext uri="{FF2B5EF4-FFF2-40B4-BE49-F238E27FC236}">
                <a16:creationId xmlns:a16="http://schemas.microsoft.com/office/drawing/2014/main" id="{CD5650F4-FE10-274C-812E-12DC90205667}"/>
              </a:ext>
            </a:extLst>
          </p:cNvPr>
          <p:cNvSpPr/>
          <p:nvPr/>
        </p:nvSpPr>
        <p:spPr>
          <a:xfrm>
            <a:off x="5867757"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64" name="Freihandform 263">
            <a:extLst>
              <a:ext uri="{FF2B5EF4-FFF2-40B4-BE49-F238E27FC236}">
                <a16:creationId xmlns:a16="http://schemas.microsoft.com/office/drawing/2014/main" id="{194BFBB1-305F-634E-A280-D25ADEB9943A}"/>
              </a:ext>
            </a:extLst>
          </p:cNvPr>
          <p:cNvSpPr/>
          <p:nvPr/>
        </p:nvSpPr>
        <p:spPr>
          <a:xfrm>
            <a:off x="5795958"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65" name="Freihandform 264">
            <a:extLst>
              <a:ext uri="{FF2B5EF4-FFF2-40B4-BE49-F238E27FC236}">
                <a16:creationId xmlns:a16="http://schemas.microsoft.com/office/drawing/2014/main" id="{4FF5D9AF-FA83-4D46-B58C-A825017F153D}"/>
              </a:ext>
            </a:extLst>
          </p:cNvPr>
          <p:cNvSpPr/>
          <p:nvPr/>
        </p:nvSpPr>
        <p:spPr>
          <a:xfrm>
            <a:off x="5724160"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66" name="Freihandform 265">
            <a:extLst>
              <a:ext uri="{FF2B5EF4-FFF2-40B4-BE49-F238E27FC236}">
                <a16:creationId xmlns:a16="http://schemas.microsoft.com/office/drawing/2014/main" id="{B3D352A5-1766-7441-947D-951CF39FF6D2}"/>
              </a:ext>
            </a:extLst>
          </p:cNvPr>
          <p:cNvSpPr/>
          <p:nvPr/>
        </p:nvSpPr>
        <p:spPr>
          <a:xfrm>
            <a:off x="5709799"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67" name="Freihandform 266">
            <a:extLst>
              <a:ext uri="{FF2B5EF4-FFF2-40B4-BE49-F238E27FC236}">
                <a16:creationId xmlns:a16="http://schemas.microsoft.com/office/drawing/2014/main" id="{26720421-25D3-C44A-AC35-9EEE77C0D405}"/>
              </a:ext>
            </a:extLst>
          </p:cNvPr>
          <p:cNvSpPr/>
          <p:nvPr/>
        </p:nvSpPr>
        <p:spPr>
          <a:xfrm>
            <a:off x="5623641"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68" name="Freihandform 267">
            <a:extLst>
              <a:ext uri="{FF2B5EF4-FFF2-40B4-BE49-F238E27FC236}">
                <a16:creationId xmlns:a16="http://schemas.microsoft.com/office/drawing/2014/main" id="{3C367FED-DC52-C34B-8A56-A07421705344}"/>
              </a:ext>
            </a:extLst>
          </p:cNvPr>
          <p:cNvSpPr/>
          <p:nvPr/>
        </p:nvSpPr>
        <p:spPr>
          <a:xfrm>
            <a:off x="5580561"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69" name="Freihandform 268">
            <a:extLst>
              <a:ext uri="{FF2B5EF4-FFF2-40B4-BE49-F238E27FC236}">
                <a16:creationId xmlns:a16="http://schemas.microsoft.com/office/drawing/2014/main" id="{9DF654BE-E528-9F47-AB53-5DF323EE0DCC}"/>
              </a:ext>
            </a:extLst>
          </p:cNvPr>
          <p:cNvSpPr/>
          <p:nvPr/>
        </p:nvSpPr>
        <p:spPr>
          <a:xfrm>
            <a:off x="5408244"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70" name="Freihandform 269">
            <a:extLst>
              <a:ext uri="{FF2B5EF4-FFF2-40B4-BE49-F238E27FC236}">
                <a16:creationId xmlns:a16="http://schemas.microsoft.com/office/drawing/2014/main" id="{99141F58-505B-434F-874D-3C5B7303A575}"/>
              </a:ext>
            </a:extLst>
          </p:cNvPr>
          <p:cNvSpPr/>
          <p:nvPr/>
        </p:nvSpPr>
        <p:spPr>
          <a:xfrm>
            <a:off x="5393883"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71" name="Freihandform 270">
            <a:extLst>
              <a:ext uri="{FF2B5EF4-FFF2-40B4-BE49-F238E27FC236}">
                <a16:creationId xmlns:a16="http://schemas.microsoft.com/office/drawing/2014/main" id="{CA7DE2F3-E7F9-0741-95ED-945A4994BC59}"/>
              </a:ext>
            </a:extLst>
          </p:cNvPr>
          <p:cNvSpPr/>
          <p:nvPr/>
        </p:nvSpPr>
        <p:spPr>
          <a:xfrm>
            <a:off x="5379524"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72" name="Freihandform 271">
            <a:extLst>
              <a:ext uri="{FF2B5EF4-FFF2-40B4-BE49-F238E27FC236}">
                <a16:creationId xmlns:a16="http://schemas.microsoft.com/office/drawing/2014/main" id="{E5AE305D-90EE-4D41-8BAF-05E500A92A6E}"/>
              </a:ext>
            </a:extLst>
          </p:cNvPr>
          <p:cNvSpPr/>
          <p:nvPr/>
        </p:nvSpPr>
        <p:spPr>
          <a:xfrm>
            <a:off x="5365164"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73" name="Freihandform 272">
            <a:extLst>
              <a:ext uri="{FF2B5EF4-FFF2-40B4-BE49-F238E27FC236}">
                <a16:creationId xmlns:a16="http://schemas.microsoft.com/office/drawing/2014/main" id="{DFE07CCF-8069-9E42-A855-A616E592B43C}"/>
              </a:ext>
            </a:extLst>
          </p:cNvPr>
          <p:cNvSpPr/>
          <p:nvPr/>
        </p:nvSpPr>
        <p:spPr>
          <a:xfrm>
            <a:off x="5350804"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74" name="Freihandform 273">
            <a:extLst>
              <a:ext uri="{FF2B5EF4-FFF2-40B4-BE49-F238E27FC236}">
                <a16:creationId xmlns:a16="http://schemas.microsoft.com/office/drawing/2014/main" id="{8D30887F-86B5-C54C-B2D7-44970BA74C96}"/>
              </a:ext>
            </a:extLst>
          </p:cNvPr>
          <p:cNvSpPr/>
          <p:nvPr/>
        </p:nvSpPr>
        <p:spPr>
          <a:xfrm>
            <a:off x="5336444"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75" name="Freihandform 274">
            <a:extLst>
              <a:ext uri="{FF2B5EF4-FFF2-40B4-BE49-F238E27FC236}">
                <a16:creationId xmlns:a16="http://schemas.microsoft.com/office/drawing/2014/main" id="{CCDCA649-718A-3243-98F3-E61C5963E1B7}"/>
              </a:ext>
            </a:extLst>
          </p:cNvPr>
          <p:cNvSpPr/>
          <p:nvPr/>
        </p:nvSpPr>
        <p:spPr>
          <a:xfrm>
            <a:off x="5322083"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76" name="Freihandform 275">
            <a:extLst>
              <a:ext uri="{FF2B5EF4-FFF2-40B4-BE49-F238E27FC236}">
                <a16:creationId xmlns:a16="http://schemas.microsoft.com/office/drawing/2014/main" id="{CABC755C-A4EA-C84A-A1CB-5EA4067B5094}"/>
              </a:ext>
            </a:extLst>
          </p:cNvPr>
          <p:cNvSpPr/>
          <p:nvPr/>
        </p:nvSpPr>
        <p:spPr>
          <a:xfrm>
            <a:off x="5307724"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77" name="Freihandform 276">
            <a:extLst>
              <a:ext uri="{FF2B5EF4-FFF2-40B4-BE49-F238E27FC236}">
                <a16:creationId xmlns:a16="http://schemas.microsoft.com/office/drawing/2014/main" id="{554FC2D8-DFC3-AD48-BC71-7740F245B281}"/>
              </a:ext>
            </a:extLst>
          </p:cNvPr>
          <p:cNvSpPr/>
          <p:nvPr/>
        </p:nvSpPr>
        <p:spPr>
          <a:xfrm>
            <a:off x="5293365"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78" name="Freihandform 277">
            <a:extLst>
              <a:ext uri="{FF2B5EF4-FFF2-40B4-BE49-F238E27FC236}">
                <a16:creationId xmlns:a16="http://schemas.microsoft.com/office/drawing/2014/main" id="{1BA58933-263B-4B46-BF72-F271ECB22470}"/>
              </a:ext>
            </a:extLst>
          </p:cNvPr>
          <p:cNvSpPr/>
          <p:nvPr/>
        </p:nvSpPr>
        <p:spPr>
          <a:xfrm>
            <a:off x="5279005"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79" name="Freihandform 278">
            <a:extLst>
              <a:ext uri="{FF2B5EF4-FFF2-40B4-BE49-F238E27FC236}">
                <a16:creationId xmlns:a16="http://schemas.microsoft.com/office/drawing/2014/main" id="{18AED5D0-CDF3-7146-A9B4-F3E3F126EAB8}"/>
              </a:ext>
            </a:extLst>
          </p:cNvPr>
          <p:cNvSpPr/>
          <p:nvPr/>
        </p:nvSpPr>
        <p:spPr>
          <a:xfrm>
            <a:off x="5264645"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80" name="Freihandform 279">
            <a:extLst>
              <a:ext uri="{FF2B5EF4-FFF2-40B4-BE49-F238E27FC236}">
                <a16:creationId xmlns:a16="http://schemas.microsoft.com/office/drawing/2014/main" id="{D32C8F74-E548-6544-9636-20066915F492}"/>
              </a:ext>
            </a:extLst>
          </p:cNvPr>
          <p:cNvSpPr/>
          <p:nvPr/>
        </p:nvSpPr>
        <p:spPr>
          <a:xfrm>
            <a:off x="5250285"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81" name="Freihandform 280">
            <a:extLst>
              <a:ext uri="{FF2B5EF4-FFF2-40B4-BE49-F238E27FC236}">
                <a16:creationId xmlns:a16="http://schemas.microsoft.com/office/drawing/2014/main" id="{3F336EA7-1DE9-8945-92E2-BD7735B5E806}"/>
              </a:ext>
            </a:extLst>
          </p:cNvPr>
          <p:cNvSpPr/>
          <p:nvPr/>
        </p:nvSpPr>
        <p:spPr>
          <a:xfrm>
            <a:off x="5235925"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82" name="Freihandform 281">
            <a:extLst>
              <a:ext uri="{FF2B5EF4-FFF2-40B4-BE49-F238E27FC236}">
                <a16:creationId xmlns:a16="http://schemas.microsoft.com/office/drawing/2014/main" id="{873F3B07-670A-F945-9C66-3FFA93371C2C}"/>
              </a:ext>
            </a:extLst>
          </p:cNvPr>
          <p:cNvSpPr/>
          <p:nvPr/>
        </p:nvSpPr>
        <p:spPr>
          <a:xfrm>
            <a:off x="5221566"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83" name="Freihandform 282">
            <a:extLst>
              <a:ext uri="{FF2B5EF4-FFF2-40B4-BE49-F238E27FC236}">
                <a16:creationId xmlns:a16="http://schemas.microsoft.com/office/drawing/2014/main" id="{627BA97C-A861-7043-87AE-4675D1508E27}"/>
              </a:ext>
            </a:extLst>
          </p:cNvPr>
          <p:cNvSpPr/>
          <p:nvPr/>
        </p:nvSpPr>
        <p:spPr>
          <a:xfrm>
            <a:off x="5178486"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84" name="Freihandform 283">
            <a:extLst>
              <a:ext uri="{FF2B5EF4-FFF2-40B4-BE49-F238E27FC236}">
                <a16:creationId xmlns:a16="http://schemas.microsoft.com/office/drawing/2014/main" id="{D0762406-AAF5-A14B-B65C-25D226F74E36}"/>
              </a:ext>
            </a:extLst>
          </p:cNvPr>
          <p:cNvSpPr/>
          <p:nvPr/>
        </p:nvSpPr>
        <p:spPr>
          <a:xfrm>
            <a:off x="5207206"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85" name="Freihandform 284">
            <a:extLst>
              <a:ext uri="{FF2B5EF4-FFF2-40B4-BE49-F238E27FC236}">
                <a16:creationId xmlns:a16="http://schemas.microsoft.com/office/drawing/2014/main" id="{38CF954C-8653-AB44-887E-99D7A23B9AAC}"/>
              </a:ext>
            </a:extLst>
          </p:cNvPr>
          <p:cNvSpPr/>
          <p:nvPr/>
        </p:nvSpPr>
        <p:spPr>
          <a:xfrm>
            <a:off x="5192846"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86" name="Freihandform 285">
            <a:extLst>
              <a:ext uri="{FF2B5EF4-FFF2-40B4-BE49-F238E27FC236}">
                <a16:creationId xmlns:a16="http://schemas.microsoft.com/office/drawing/2014/main" id="{4638BC2E-B2FF-664F-967A-80EA09257E36}"/>
              </a:ext>
            </a:extLst>
          </p:cNvPr>
          <p:cNvSpPr/>
          <p:nvPr/>
        </p:nvSpPr>
        <p:spPr>
          <a:xfrm>
            <a:off x="5106687"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87" name="Freihandform 286">
            <a:extLst>
              <a:ext uri="{FF2B5EF4-FFF2-40B4-BE49-F238E27FC236}">
                <a16:creationId xmlns:a16="http://schemas.microsoft.com/office/drawing/2014/main" id="{8E216D52-8246-0C4F-BC3F-020522ABC324}"/>
              </a:ext>
            </a:extLst>
          </p:cNvPr>
          <p:cNvSpPr/>
          <p:nvPr/>
        </p:nvSpPr>
        <p:spPr>
          <a:xfrm>
            <a:off x="5092327"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88" name="Freihandform 287">
            <a:extLst>
              <a:ext uri="{FF2B5EF4-FFF2-40B4-BE49-F238E27FC236}">
                <a16:creationId xmlns:a16="http://schemas.microsoft.com/office/drawing/2014/main" id="{FAFD516D-29D4-4D4D-A8E3-B061C13E39EB}"/>
              </a:ext>
            </a:extLst>
          </p:cNvPr>
          <p:cNvSpPr/>
          <p:nvPr/>
        </p:nvSpPr>
        <p:spPr>
          <a:xfrm>
            <a:off x="4977449"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89" name="Freihandform 288">
            <a:extLst>
              <a:ext uri="{FF2B5EF4-FFF2-40B4-BE49-F238E27FC236}">
                <a16:creationId xmlns:a16="http://schemas.microsoft.com/office/drawing/2014/main" id="{008E9E69-2F06-4642-8650-F1F4A194AE5F}"/>
              </a:ext>
            </a:extLst>
          </p:cNvPr>
          <p:cNvSpPr/>
          <p:nvPr/>
        </p:nvSpPr>
        <p:spPr>
          <a:xfrm>
            <a:off x="4963089"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90" name="Freihandform 289">
            <a:extLst>
              <a:ext uri="{FF2B5EF4-FFF2-40B4-BE49-F238E27FC236}">
                <a16:creationId xmlns:a16="http://schemas.microsoft.com/office/drawing/2014/main" id="{4F838BBD-7CF7-434F-8961-C3C54BD4336D}"/>
              </a:ext>
            </a:extLst>
          </p:cNvPr>
          <p:cNvSpPr/>
          <p:nvPr/>
        </p:nvSpPr>
        <p:spPr>
          <a:xfrm>
            <a:off x="4862570"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91" name="Freihandform 290">
            <a:extLst>
              <a:ext uri="{FF2B5EF4-FFF2-40B4-BE49-F238E27FC236}">
                <a16:creationId xmlns:a16="http://schemas.microsoft.com/office/drawing/2014/main" id="{A5A843AF-C650-4648-9DC1-17143D4A4E9A}"/>
              </a:ext>
            </a:extLst>
          </p:cNvPr>
          <p:cNvSpPr/>
          <p:nvPr/>
        </p:nvSpPr>
        <p:spPr>
          <a:xfrm>
            <a:off x="4848211"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92" name="Freihandform 291">
            <a:extLst>
              <a:ext uri="{FF2B5EF4-FFF2-40B4-BE49-F238E27FC236}">
                <a16:creationId xmlns:a16="http://schemas.microsoft.com/office/drawing/2014/main" id="{2766B228-DF5F-0C49-8925-43AC6FBCCAD0}"/>
              </a:ext>
            </a:extLst>
          </p:cNvPr>
          <p:cNvSpPr/>
          <p:nvPr/>
        </p:nvSpPr>
        <p:spPr>
          <a:xfrm>
            <a:off x="4762051" y="2030859"/>
            <a:ext cx="14360" cy="62895"/>
          </a:xfrm>
          <a:custGeom>
            <a:avLst/>
            <a:gdLst>
              <a:gd name="connsiteX0" fmla="*/ 0 w 12954"/>
              <a:gd name="connsiteY0" fmla="*/ 56739 h 56738"/>
              <a:gd name="connsiteX1" fmla="*/ 0 w 12954"/>
              <a:gd name="connsiteY1" fmla="*/ 0 h 56738"/>
            </a:gdLst>
            <a:ahLst/>
            <a:cxnLst>
              <a:cxn ang="0">
                <a:pos x="connsiteX0" y="connsiteY0"/>
              </a:cxn>
              <a:cxn ang="0">
                <a:pos x="connsiteX1" y="connsiteY1"/>
              </a:cxn>
            </a:cxnLst>
            <a:rect l="l" t="t" r="r" b="b"/>
            <a:pathLst>
              <a:path w="12954" h="56738">
                <a:moveTo>
                  <a:pt x="0" y="56739"/>
                </a:moveTo>
                <a:lnTo>
                  <a:pt x="0" y="0"/>
                </a:lnTo>
              </a:path>
            </a:pathLst>
          </a:custGeom>
          <a:ln w="21533" cap="flat">
            <a:solidFill>
              <a:schemeClr val="tx2">
                <a:lumMod val="50000"/>
                <a:lumOff val="50000"/>
              </a:schemeClr>
            </a:solidFill>
            <a:prstDash val="solid"/>
            <a:miter/>
          </a:ln>
        </p:spPr>
        <p:txBody>
          <a:bodyPr rtlCol="0" anchor="ctr"/>
          <a:lstStyle/>
          <a:p>
            <a:endParaRPr lang="de-DE"/>
          </a:p>
        </p:txBody>
      </p:sp>
      <p:sp>
        <p:nvSpPr>
          <p:cNvPr id="293" name="Freihandform 292">
            <a:extLst>
              <a:ext uri="{FF2B5EF4-FFF2-40B4-BE49-F238E27FC236}">
                <a16:creationId xmlns:a16="http://schemas.microsoft.com/office/drawing/2014/main" id="{5D6983C1-FAE6-724B-85FA-87AF62FB0C10}"/>
              </a:ext>
            </a:extLst>
          </p:cNvPr>
          <p:cNvSpPr/>
          <p:nvPr/>
        </p:nvSpPr>
        <p:spPr>
          <a:xfrm>
            <a:off x="3400885" y="2034018"/>
            <a:ext cx="3859775" cy="181507"/>
          </a:xfrm>
          <a:custGeom>
            <a:avLst/>
            <a:gdLst>
              <a:gd name="connsiteX0" fmla="*/ 3481906 w 3481905"/>
              <a:gd name="connsiteY0" fmla="*/ 0 h 163738"/>
              <a:gd name="connsiteX1" fmla="*/ 3481906 w 3481905"/>
              <a:gd name="connsiteY1" fmla="*/ 163739 h 163738"/>
              <a:gd name="connsiteX2" fmla="*/ 0 w 3481905"/>
              <a:gd name="connsiteY2" fmla="*/ 163739 h 163738"/>
              <a:gd name="connsiteX3" fmla="*/ 0 w 3481905"/>
              <a:gd name="connsiteY3" fmla="*/ 0 h 163738"/>
              <a:gd name="connsiteX4" fmla="*/ 3481906 w 3481905"/>
              <a:gd name="connsiteY4" fmla="*/ 0 h 163738"/>
              <a:gd name="connsiteX5" fmla="*/ 3481906 w 3481905"/>
              <a:gd name="connsiteY5" fmla="*/ 0 h 1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1905" h="163738">
                <a:moveTo>
                  <a:pt x="3481906" y="0"/>
                </a:moveTo>
                <a:lnTo>
                  <a:pt x="3481906" y="163739"/>
                </a:lnTo>
                <a:lnTo>
                  <a:pt x="0" y="163739"/>
                </a:lnTo>
                <a:lnTo>
                  <a:pt x="0" y="0"/>
                </a:lnTo>
                <a:lnTo>
                  <a:pt x="3481906" y="0"/>
                </a:lnTo>
                <a:lnTo>
                  <a:pt x="3481906" y="0"/>
                </a:lnTo>
                <a:close/>
              </a:path>
            </a:pathLst>
          </a:custGeom>
          <a:solidFill>
            <a:schemeClr val="tx2">
              <a:lumMod val="25000"/>
              <a:lumOff val="75000"/>
              <a:alpha val="30000"/>
            </a:schemeClr>
          </a:solidFill>
          <a:ln w="14356" cap="flat">
            <a:noFill/>
            <a:prstDash val="solid"/>
            <a:miter/>
          </a:ln>
        </p:spPr>
        <p:txBody>
          <a:bodyPr rtlCol="0" anchor="ctr"/>
          <a:lstStyle/>
          <a:p>
            <a:endParaRPr lang="de-DE"/>
          </a:p>
        </p:txBody>
      </p:sp>
      <p:sp>
        <p:nvSpPr>
          <p:cNvPr id="46" name="Freihandform 45">
            <a:extLst>
              <a:ext uri="{FF2B5EF4-FFF2-40B4-BE49-F238E27FC236}">
                <a16:creationId xmlns:a16="http://schemas.microsoft.com/office/drawing/2014/main" id="{ECA7B045-A1CF-3541-90A5-79F0CB6983E3}"/>
              </a:ext>
            </a:extLst>
          </p:cNvPr>
          <p:cNvSpPr/>
          <p:nvPr/>
        </p:nvSpPr>
        <p:spPr>
          <a:xfrm>
            <a:off x="1166838" y="1967398"/>
            <a:ext cx="6353789" cy="342625"/>
          </a:xfrm>
          <a:custGeom>
            <a:avLst/>
            <a:gdLst>
              <a:gd name="connsiteX0" fmla="*/ 0 w 5731756"/>
              <a:gd name="connsiteY0" fmla="*/ 0 h 309082"/>
              <a:gd name="connsiteX1" fmla="*/ 0 w 5731756"/>
              <a:gd name="connsiteY1" fmla="*/ 45857 h 309082"/>
              <a:gd name="connsiteX2" fmla="*/ 51686 w 5731756"/>
              <a:gd name="connsiteY2" fmla="*/ 45857 h 309082"/>
              <a:gd name="connsiteX3" fmla="*/ 51686 w 5731756"/>
              <a:gd name="connsiteY3" fmla="*/ 70729 h 309082"/>
              <a:gd name="connsiteX4" fmla="*/ 74615 w 5731756"/>
              <a:gd name="connsiteY4" fmla="*/ 70729 h 309082"/>
              <a:gd name="connsiteX5" fmla="*/ 74615 w 5731756"/>
              <a:gd name="connsiteY5" fmla="*/ 93657 h 309082"/>
              <a:gd name="connsiteX6" fmla="*/ 112700 w 5731756"/>
              <a:gd name="connsiteY6" fmla="*/ 93657 h 309082"/>
              <a:gd name="connsiteX7" fmla="*/ 112700 w 5731756"/>
              <a:gd name="connsiteY7" fmla="*/ 113995 h 309082"/>
              <a:gd name="connsiteX8" fmla="*/ 212834 w 5731756"/>
              <a:gd name="connsiteY8" fmla="*/ 113995 h 309082"/>
              <a:gd name="connsiteX9" fmla="*/ 212834 w 5731756"/>
              <a:gd name="connsiteY9" fmla="*/ 129022 h 309082"/>
              <a:gd name="connsiteX10" fmla="*/ 236411 w 5731756"/>
              <a:gd name="connsiteY10" fmla="*/ 129022 h 309082"/>
              <a:gd name="connsiteX11" fmla="*/ 236411 w 5731756"/>
              <a:gd name="connsiteY11" fmla="*/ 146769 h 309082"/>
              <a:gd name="connsiteX12" fmla="*/ 542384 w 5731756"/>
              <a:gd name="connsiteY12" fmla="*/ 146769 h 309082"/>
              <a:gd name="connsiteX13" fmla="*/ 542384 w 5731756"/>
              <a:gd name="connsiteY13" fmla="*/ 168272 h 309082"/>
              <a:gd name="connsiteX14" fmla="*/ 801075 w 5731756"/>
              <a:gd name="connsiteY14" fmla="*/ 168272 h 309082"/>
              <a:gd name="connsiteX15" fmla="*/ 801075 w 5731756"/>
              <a:gd name="connsiteY15" fmla="*/ 184076 h 309082"/>
              <a:gd name="connsiteX16" fmla="*/ 1239180 w 5731756"/>
              <a:gd name="connsiteY16" fmla="*/ 184076 h 309082"/>
              <a:gd name="connsiteX17" fmla="*/ 1239180 w 5731756"/>
              <a:gd name="connsiteY17" fmla="*/ 222032 h 309082"/>
              <a:gd name="connsiteX18" fmla="*/ 1285685 w 5731756"/>
              <a:gd name="connsiteY18" fmla="*/ 222032 h 309082"/>
              <a:gd name="connsiteX19" fmla="*/ 1285685 w 5731756"/>
              <a:gd name="connsiteY19" fmla="*/ 248199 h 309082"/>
              <a:gd name="connsiteX20" fmla="*/ 1720680 w 5731756"/>
              <a:gd name="connsiteY20" fmla="*/ 248199 h 309082"/>
              <a:gd name="connsiteX21" fmla="*/ 1720680 w 5731756"/>
              <a:gd name="connsiteY21" fmla="*/ 265946 h 309082"/>
              <a:gd name="connsiteX22" fmla="*/ 2556342 w 5731756"/>
              <a:gd name="connsiteY22" fmla="*/ 265946 h 309082"/>
              <a:gd name="connsiteX23" fmla="*/ 2556342 w 5731756"/>
              <a:gd name="connsiteY23" fmla="*/ 288227 h 309082"/>
              <a:gd name="connsiteX24" fmla="*/ 3025277 w 5731756"/>
              <a:gd name="connsiteY24" fmla="*/ 288227 h 309082"/>
              <a:gd name="connsiteX25" fmla="*/ 3025277 w 5731756"/>
              <a:gd name="connsiteY25" fmla="*/ 309082 h 309082"/>
              <a:gd name="connsiteX26" fmla="*/ 5645224 w 5731756"/>
              <a:gd name="connsiteY26" fmla="*/ 309082 h 309082"/>
              <a:gd name="connsiteX27" fmla="*/ 5645224 w 5731756"/>
              <a:gd name="connsiteY27" fmla="*/ 280972 h 309082"/>
              <a:gd name="connsiteX28" fmla="*/ 5731757 w 5731756"/>
              <a:gd name="connsiteY28" fmla="*/ 280972 h 30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31756" h="309082">
                <a:moveTo>
                  <a:pt x="0" y="0"/>
                </a:moveTo>
                <a:lnTo>
                  <a:pt x="0" y="45857"/>
                </a:lnTo>
                <a:lnTo>
                  <a:pt x="51686" y="45857"/>
                </a:lnTo>
                <a:lnTo>
                  <a:pt x="51686" y="70729"/>
                </a:lnTo>
                <a:lnTo>
                  <a:pt x="74615" y="70729"/>
                </a:lnTo>
                <a:lnTo>
                  <a:pt x="74615" y="93657"/>
                </a:lnTo>
                <a:lnTo>
                  <a:pt x="112700" y="93657"/>
                </a:lnTo>
                <a:lnTo>
                  <a:pt x="112700" y="113995"/>
                </a:lnTo>
                <a:lnTo>
                  <a:pt x="212834" y="113995"/>
                </a:lnTo>
                <a:lnTo>
                  <a:pt x="212834" y="129022"/>
                </a:lnTo>
                <a:lnTo>
                  <a:pt x="236411" y="129022"/>
                </a:lnTo>
                <a:lnTo>
                  <a:pt x="236411" y="146769"/>
                </a:lnTo>
                <a:lnTo>
                  <a:pt x="542384" y="146769"/>
                </a:lnTo>
                <a:lnTo>
                  <a:pt x="542384" y="168272"/>
                </a:lnTo>
                <a:lnTo>
                  <a:pt x="801075" y="168272"/>
                </a:lnTo>
                <a:lnTo>
                  <a:pt x="801075" y="184076"/>
                </a:lnTo>
                <a:lnTo>
                  <a:pt x="1239180" y="184076"/>
                </a:lnTo>
                <a:lnTo>
                  <a:pt x="1239180" y="222032"/>
                </a:lnTo>
                <a:lnTo>
                  <a:pt x="1285685" y="222032"/>
                </a:lnTo>
                <a:lnTo>
                  <a:pt x="1285685" y="248199"/>
                </a:lnTo>
                <a:lnTo>
                  <a:pt x="1720680" y="248199"/>
                </a:lnTo>
                <a:lnTo>
                  <a:pt x="1720680" y="265946"/>
                </a:lnTo>
                <a:lnTo>
                  <a:pt x="2556342" y="265946"/>
                </a:lnTo>
                <a:lnTo>
                  <a:pt x="2556342" y="288227"/>
                </a:lnTo>
                <a:lnTo>
                  <a:pt x="3025277" y="288227"/>
                </a:lnTo>
                <a:lnTo>
                  <a:pt x="3025277" y="309082"/>
                </a:lnTo>
                <a:lnTo>
                  <a:pt x="5645224" y="309082"/>
                </a:lnTo>
                <a:lnTo>
                  <a:pt x="5645224" y="280972"/>
                </a:lnTo>
                <a:lnTo>
                  <a:pt x="5731757" y="280972"/>
                </a:lnTo>
              </a:path>
            </a:pathLst>
          </a:custGeom>
          <a:noFill/>
          <a:ln w="21512" cap="flat">
            <a:solidFill>
              <a:schemeClr val="accent4">
                <a:lumMod val="75000"/>
              </a:schemeClr>
            </a:solidFill>
            <a:prstDash val="solid"/>
            <a:miter/>
          </a:ln>
        </p:spPr>
        <p:txBody>
          <a:bodyPr rtlCol="0" anchor="ctr"/>
          <a:lstStyle/>
          <a:p>
            <a:endParaRPr lang="de-DE"/>
          </a:p>
        </p:txBody>
      </p:sp>
      <p:sp>
        <p:nvSpPr>
          <p:cNvPr id="149" name="Freihandform 148">
            <a:extLst>
              <a:ext uri="{FF2B5EF4-FFF2-40B4-BE49-F238E27FC236}">
                <a16:creationId xmlns:a16="http://schemas.microsoft.com/office/drawing/2014/main" id="{314532B9-DDA7-2D4F-87EB-686BB80196CF}"/>
              </a:ext>
            </a:extLst>
          </p:cNvPr>
          <p:cNvSpPr/>
          <p:nvPr/>
        </p:nvSpPr>
        <p:spPr>
          <a:xfrm>
            <a:off x="7463906" y="2231619"/>
            <a:ext cx="14360" cy="47243"/>
          </a:xfrm>
          <a:custGeom>
            <a:avLst/>
            <a:gdLst>
              <a:gd name="connsiteX0" fmla="*/ 0 w 12954"/>
              <a:gd name="connsiteY0" fmla="*/ 42619 h 42618"/>
              <a:gd name="connsiteX1" fmla="*/ 0 w 12954"/>
              <a:gd name="connsiteY1" fmla="*/ 0 h 42618"/>
            </a:gdLst>
            <a:ahLst/>
            <a:cxnLst>
              <a:cxn ang="0">
                <a:pos x="connsiteX0" y="connsiteY0"/>
              </a:cxn>
              <a:cxn ang="0">
                <a:pos x="connsiteX1" y="connsiteY1"/>
              </a:cxn>
            </a:cxnLst>
            <a:rect l="l" t="t" r="r" b="b"/>
            <a:pathLst>
              <a:path w="12954" h="42618">
                <a:moveTo>
                  <a:pt x="0" y="42619"/>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50" name="Freihandform 149">
            <a:extLst>
              <a:ext uri="{FF2B5EF4-FFF2-40B4-BE49-F238E27FC236}">
                <a16:creationId xmlns:a16="http://schemas.microsoft.com/office/drawing/2014/main" id="{305A8BD8-DBA0-6E46-AAE8-9048D65B2259}"/>
              </a:ext>
            </a:extLst>
          </p:cNvPr>
          <p:cNvSpPr/>
          <p:nvPr/>
        </p:nvSpPr>
        <p:spPr>
          <a:xfrm>
            <a:off x="7121999"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51" name="Freihandform 150">
            <a:extLst>
              <a:ext uri="{FF2B5EF4-FFF2-40B4-BE49-F238E27FC236}">
                <a16:creationId xmlns:a16="http://schemas.microsoft.com/office/drawing/2014/main" id="{F620556A-3F43-1A40-8A4E-A405D22FCED9}"/>
              </a:ext>
            </a:extLst>
          </p:cNvPr>
          <p:cNvSpPr/>
          <p:nvPr/>
        </p:nvSpPr>
        <p:spPr>
          <a:xfrm>
            <a:off x="7093279"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52" name="Freihandform 151">
            <a:extLst>
              <a:ext uri="{FF2B5EF4-FFF2-40B4-BE49-F238E27FC236}">
                <a16:creationId xmlns:a16="http://schemas.microsoft.com/office/drawing/2014/main" id="{937EF384-1A96-4448-AC96-1704AB15FDEB}"/>
              </a:ext>
            </a:extLst>
          </p:cNvPr>
          <p:cNvSpPr/>
          <p:nvPr/>
        </p:nvSpPr>
        <p:spPr>
          <a:xfrm>
            <a:off x="7078919"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53" name="Freihandform 152">
            <a:extLst>
              <a:ext uri="{FF2B5EF4-FFF2-40B4-BE49-F238E27FC236}">
                <a16:creationId xmlns:a16="http://schemas.microsoft.com/office/drawing/2014/main" id="{FE791AA8-91DC-D143-9DBC-8DC04C3ADB9C}"/>
              </a:ext>
            </a:extLst>
          </p:cNvPr>
          <p:cNvSpPr/>
          <p:nvPr/>
        </p:nvSpPr>
        <p:spPr>
          <a:xfrm>
            <a:off x="7064559"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54" name="Freihandform 153">
            <a:extLst>
              <a:ext uri="{FF2B5EF4-FFF2-40B4-BE49-F238E27FC236}">
                <a16:creationId xmlns:a16="http://schemas.microsoft.com/office/drawing/2014/main" id="{DF8F6705-43C2-8A4B-ACBA-C7BC794F0282}"/>
              </a:ext>
            </a:extLst>
          </p:cNvPr>
          <p:cNvSpPr/>
          <p:nvPr/>
        </p:nvSpPr>
        <p:spPr>
          <a:xfrm>
            <a:off x="7035840"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55" name="Freihandform 154">
            <a:extLst>
              <a:ext uri="{FF2B5EF4-FFF2-40B4-BE49-F238E27FC236}">
                <a16:creationId xmlns:a16="http://schemas.microsoft.com/office/drawing/2014/main" id="{40F83942-8C7A-EB4C-A8B4-51C3254842CD}"/>
              </a:ext>
            </a:extLst>
          </p:cNvPr>
          <p:cNvSpPr/>
          <p:nvPr/>
        </p:nvSpPr>
        <p:spPr>
          <a:xfrm>
            <a:off x="6892242"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56" name="Freihandform 155">
            <a:extLst>
              <a:ext uri="{FF2B5EF4-FFF2-40B4-BE49-F238E27FC236}">
                <a16:creationId xmlns:a16="http://schemas.microsoft.com/office/drawing/2014/main" id="{9C06B301-DA90-8A45-85F1-42CFB613ACFB}"/>
              </a:ext>
            </a:extLst>
          </p:cNvPr>
          <p:cNvSpPr/>
          <p:nvPr/>
        </p:nvSpPr>
        <p:spPr>
          <a:xfrm>
            <a:off x="6877882"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57" name="Freihandform 156">
            <a:extLst>
              <a:ext uri="{FF2B5EF4-FFF2-40B4-BE49-F238E27FC236}">
                <a16:creationId xmlns:a16="http://schemas.microsoft.com/office/drawing/2014/main" id="{93E89DAE-EBCE-2A4A-8FD8-6D2CA312DF3B}"/>
              </a:ext>
            </a:extLst>
          </p:cNvPr>
          <p:cNvSpPr/>
          <p:nvPr/>
        </p:nvSpPr>
        <p:spPr>
          <a:xfrm>
            <a:off x="6863521"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58" name="Freihandform 157">
            <a:extLst>
              <a:ext uri="{FF2B5EF4-FFF2-40B4-BE49-F238E27FC236}">
                <a16:creationId xmlns:a16="http://schemas.microsoft.com/office/drawing/2014/main" id="{92F51FE7-F6D1-FB4B-8147-C116990504B4}"/>
              </a:ext>
            </a:extLst>
          </p:cNvPr>
          <p:cNvSpPr/>
          <p:nvPr/>
        </p:nvSpPr>
        <p:spPr>
          <a:xfrm>
            <a:off x="6820442"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59" name="Freihandform 158">
            <a:extLst>
              <a:ext uri="{FF2B5EF4-FFF2-40B4-BE49-F238E27FC236}">
                <a16:creationId xmlns:a16="http://schemas.microsoft.com/office/drawing/2014/main" id="{E2EF6936-0A8A-9C48-9FF4-5BFCECACB038}"/>
              </a:ext>
            </a:extLst>
          </p:cNvPr>
          <p:cNvSpPr/>
          <p:nvPr/>
        </p:nvSpPr>
        <p:spPr>
          <a:xfrm>
            <a:off x="6806083"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60" name="Freihandform 159">
            <a:extLst>
              <a:ext uri="{FF2B5EF4-FFF2-40B4-BE49-F238E27FC236}">
                <a16:creationId xmlns:a16="http://schemas.microsoft.com/office/drawing/2014/main" id="{7C176350-CC1E-6D45-92AA-175B40A30DE5}"/>
              </a:ext>
            </a:extLst>
          </p:cNvPr>
          <p:cNvSpPr/>
          <p:nvPr/>
        </p:nvSpPr>
        <p:spPr>
          <a:xfrm>
            <a:off x="6748643"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61" name="Freihandform 160">
            <a:extLst>
              <a:ext uri="{FF2B5EF4-FFF2-40B4-BE49-F238E27FC236}">
                <a16:creationId xmlns:a16="http://schemas.microsoft.com/office/drawing/2014/main" id="{FF8FAA96-10DF-B14F-912A-83D650815362}"/>
              </a:ext>
            </a:extLst>
          </p:cNvPr>
          <p:cNvSpPr/>
          <p:nvPr/>
        </p:nvSpPr>
        <p:spPr>
          <a:xfrm>
            <a:off x="6676844"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62" name="Freihandform 161">
            <a:extLst>
              <a:ext uri="{FF2B5EF4-FFF2-40B4-BE49-F238E27FC236}">
                <a16:creationId xmlns:a16="http://schemas.microsoft.com/office/drawing/2014/main" id="{305CCA2F-F3A3-EB40-9182-86C356EBE409}"/>
              </a:ext>
            </a:extLst>
          </p:cNvPr>
          <p:cNvSpPr/>
          <p:nvPr/>
        </p:nvSpPr>
        <p:spPr>
          <a:xfrm>
            <a:off x="6662484"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63" name="Freihandform 162">
            <a:extLst>
              <a:ext uri="{FF2B5EF4-FFF2-40B4-BE49-F238E27FC236}">
                <a16:creationId xmlns:a16="http://schemas.microsoft.com/office/drawing/2014/main" id="{DE7CB87C-E979-DC4D-9969-65C08686E9DA}"/>
              </a:ext>
            </a:extLst>
          </p:cNvPr>
          <p:cNvSpPr/>
          <p:nvPr/>
        </p:nvSpPr>
        <p:spPr>
          <a:xfrm>
            <a:off x="6633764"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64" name="Freihandform 163">
            <a:extLst>
              <a:ext uri="{FF2B5EF4-FFF2-40B4-BE49-F238E27FC236}">
                <a16:creationId xmlns:a16="http://schemas.microsoft.com/office/drawing/2014/main" id="{232B7999-76A6-5E4D-BBD1-F0E2C7B1D364}"/>
              </a:ext>
            </a:extLst>
          </p:cNvPr>
          <p:cNvSpPr/>
          <p:nvPr/>
        </p:nvSpPr>
        <p:spPr>
          <a:xfrm>
            <a:off x="6619405"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65" name="Freihandform 164">
            <a:extLst>
              <a:ext uri="{FF2B5EF4-FFF2-40B4-BE49-F238E27FC236}">
                <a16:creationId xmlns:a16="http://schemas.microsoft.com/office/drawing/2014/main" id="{DBF40B59-0BE8-9D4F-AACE-C40670F3377D}"/>
              </a:ext>
            </a:extLst>
          </p:cNvPr>
          <p:cNvSpPr/>
          <p:nvPr/>
        </p:nvSpPr>
        <p:spPr>
          <a:xfrm>
            <a:off x="6590685"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66" name="Freihandform 165">
            <a:extLst>
              <a:ext uri="{FF2B5EF4-FFF2-40B4-BE49-F238E27FC236}">
                <a16:creationId xmlns:a16="http://schemas.microsoft.com/office/drawing/2014/main" id="{0E25B667-7E5D-9342-BA01-462F883BE173}"/>
              </a:ext>
            </a:extLst>
          </p:cNvPr>
          <p:cNvSpPr/>
          <p:nvPr/>
        </p:nvSpPr>
        <p:spPr>
          <a:xfrm>
            <a:off x="6576326"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67" name="Freihandform 166">
            <a:extLst>
              <a:ext uri="{FF2B5EF4-FFF2-40B4-BE49-F238E27FC236}">
                <a16:creationId xmlns:a16="http://schemas.microsoft.com/office/drawing/2014/main" id="{10A2471A-8AF6-F74E-B541-895B435FA5EC}"/>
              </a:ext>
            </a:extLst>
          </p:cNvPr>
          <p:cNvSpPr/>
          <p:nvPr/>
        </p:nvSpPr>
        <p:spPr>
          <a:xfrm>
            <a:off x="6504526"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68" name="Freihandform 167">
            <a:extLst>
              <a:ext uri="{FF2B5EF4-FFF2-40B4-BE49-F238E27FC236}">
                <a16:creationId xmlns:a16="http://schemas.microsoft.com/office/drawing/2014/main" id="{CE2CA653-B5D2-6A47-981E-41EC9EB7E7F9}"/>
              </a:ext>
            </a:extLst>
          </p:cNvPr>
          <p:cNvSpPr/>
          <p:nvPr/>
        </p:nvSpPr>
        <p:spPr>
          <a:xfrm>
            <a:off x="6518886"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69" name="Freihandform 168">
            <a:extLst>
              <a:ext uri="{FF2B5EF4-FFF2-40B4-BE49-F238E27FC236}">
                <a16:creationId xmlns:a16="http://schemas.microsoft.com/office/drawing/2014/main" id="{A31F2FFA-A98E-834A-B5C7-E3FC687787A1}"/>
              </a:ext>
            </a:extLst>
          </p:cNvPr>
          <p:cNvSpPr/>
          <p:nvPr/>
        </p:nvSpPr>
        <p:spPr>
          <a:xfrm>
            <a:off x="6447087"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70" name="Freihandform 169">
            <a:extLst>
              <a:ext uri="{FF2B5EF4-FFF2-40B4-BE49-F238E27FC236}">
                <a16:creationId xmlns:a16="http://schemas.microsoft.com/office/drawing/2014/main" id="{2364FADF-2D20-F642-A90A-86ED9540DE6C}"/>
              </a:ext>
            </a:extLst>
          </p:cNvPr>
          <p:cNvSpPr/>
          <p:nvPr/>
        </p:nvSpPr>
        <p:spPr>
          <a:xfrm>
            <a:off x="6389647"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71" name="Freihandform 170">
            <a:extLst>
              <a:ext uri="{FF2B5EF4-FFF2-40B4-BE49-F238E27FC236}">
                <a16:creationId xmlns:a16="http://schemas.microsoft.com/office/drawing/2014/main" id="{2A846465-491C-BA4A-BDC4-3DF7ED6B662E}"/>
              </a:ext>
            </a:extLst>
          </p:cNvPr>
          <p:cNvSpPr/>
          <p:nvPr/>
        </p:nvSpPr>
        <p:spPr>
          <a:xfrm>
            <a:off x="6346568"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72" name="Freihandform 171">
            <a:extLst>
              <a:ext uri="{FF2B5EF4-FFF2-40B4-BE49-F238E27FC236}">
                <a16:creationId xmlns:a16="http://schemas.microsoft.com/office/drawing/2014/main" id="{2796C6EF-4CC6-BF4E-9227-51C5FC6E219F}"/>
              </a:ext>
            </a:extLst>
          </p:cNvPr>
          <p:cNvSpPr/>
          <p:nvPr/>
        </p:nvSpPr>
        <p:spPr>
          <a:xfrm>
            <a:off x="6332209"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73" name="Freihandform 172">
            <a:extLst>
              <a:ext uri="{FF2B5EF4-FFF2-40B4-BE49-F238E27FC236}">
                <a16:creationId xmlns:a16="http://schemas.microsoft.com/office/drawing/2014/main" id="{B9C3D1E9-2ED4-7B4B-B472-B374053E341D}"/>
              </a:ext>
            </a:extLst>
          </p:cNvPr>
          <p:cNvSpPr/>
          <p:nvPr/>
        </p:nvSpPr>
        <p:spPr>
          <a:xfrm>
            <a:off x="6317848"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74" name="Freihandform 173">
            <a:extLst>
              <a:ext uri="{FF2B5EF4-FFF2-40B4-BE49-F238E27FC236}">
                <a16:creationId xmlns:a16="http://schemas.microsoft.com/office/drawing/2014/main" id="{54BECC7C-841A-264B-8BAB-AB101CD83776}"/>
              </a:ext>
            </a:extLst>
          </p:cNvPr>
          <p:cNvSpPr/>
          <p:nvPr/>
        </p:nvSpPr>
        <p:spPr>
          <a:xfrm>
            <a:off x="6303489"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75" name="Freihandform 174">
            <a:extLst>
              <a:ext uri="{FF2B5EF4-FFF2-40B4-BE49-F238E27FC236}">
                <a16:creationId xmlns:a16="http://schemas.microsoft.com/office/drawing/2014/main" id="{5B849C95-C826-4443-8F94-7BE9F3B984DE}"/>
              </a:ext>
            </a:extLst>
          </p:cNvPr>
          <p:cNvSpPr/>
          <p:nvPr/>
        </p:nvSpPr>
        <p:spPr>
          <a:xfrm>
            <a:off x="6217330"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76" name="Freihandform 175">
            <a:extLst>
              <a:ext uri="{FF2B5EF4-FFF2-40B4-BE49-F238E27FC236}">
                <a16:creationId xmlns:a16="http://schemas.microsoft.com/office/drawing/2014/main" id="{A055E7D1-6746-A845-B0B7-C2B77308F3E0}"/>
              </a:ext>
            </a:extLst>
          </p:cNvPr>
          <p:cNvSpPr/>
          <p:nvPr/>
        </p:nvSpPr>
        <p:spPr>
          <a:xfrm>
            <a:off x="6202970"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77" name="Freihandform 176">
            <a:extLst>
              <a:ext uri="{FF2B5EF4-FFF2-40B4-BE49-F238E27FC236}">
                <a16:creationId xmlns:a16="http://schemas.microsoft.com/office/drawing/2014/main" id="{0A33DD9C-7C2D-EA41-BE68-E407D2628F78}"/>
              </a:ext>
            </a:extLst>
          </p:cNvPr>
          <p:cNvSpPr/>
          <p:nvPr/>
        </p:nvSpPr>
        <p:spPr>
          <a:xfrm>
            <a:off x="6188610"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78" name="Freihandform 177">
            <a:extLst>
              <a:ext uri="{FF2B5EF4-FFF2-40B4-BE49-F238E27FC236}">
                <a16:creationId xmlns:a16="http://schemas.microsoft.com/office/drawing/2014/main" id="{27AC833F-6EAD-5141-BDE0-D4416419A404}"/>
              </a:ext>
            </a:extLst>
          </p:cNvPr>
          <p:cNvSpPr/>
          <p:nvPr/>
        </p:nvSpPr>
        <p:spPr>
          <a:xfrm>
            <a:off x="6174251"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79" name="Freihandform 178">
            <a:extLst>
              <a:ext uri="{FF2B5EF4-FFF2-40B4-BE49-F238E27FC236}">
                <a16:creationId xmlns:a16="http://schemas.microsoft.com/office/drawing/2014/main" id="{4F47408B-20BA-1C4E-ACDB-565589C6E930}"/>
              </a:ext>
            </a:extLst>
          </p:cNvPr>
          <p:cNvSpPr/>
          <p:nvPr/>
        </p:nvSpPr>
        <p:spPr>
          <a:xfrm>
            <a:off x="6116811"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80" name="Freihandform 179">
            <a:extLst>
              <a:ext uri="{FF2B5EF4-FFF2-40B4-BE49-F238E27FC236}">
                <a16:creationId xmlns:a16="http://schemas.microsoft.com/office/drawing/2014/main" id="{6471EDEB-C8BD-A24D-A914-F7DEEB012729}"/>
              </a:ext>
            </a:extLst>
          </p:cNvPr>
          <p:cNvSpPr/>
          <p:nvPr/>
        </p:nvSpPr>
        <p:spPr>
          <a:xfrm>
            <a:off x="6102451"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81" name="Freihandform 180">
            <a:extLst>
              <a:ext uri="{FF2B5EF4-FFF2-40B4-BE49-F238E27FC236}">
                <a16:creationId xmlns:a16="http://schemas.microsoft.com/office/drawing/2014/main" id="{C3708CA4-9E9D-FD43-9FB5-11622A40BF96}"/>
              </a:ext>
            </a:extLst>
          </p:cNvPr>
          <p:cNvSpPr/>
          <p:nvPr/>
        </p:nvSpPr>
        <p:spPr>
          <a:xfrm>
            <a:off x="6088092"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82" name="Freihandform 181">
            <a:extLst>
              <a:ext uri="{FF2B5EF4-FFF2-40B4-BE49-F238E27FC236}">
                <a16:creationId xmlns:a16="http://schemas.microsoft.com/office/drawing/2014/main" id="{DB6F6D6F-8A58-1B42-BAAA-ABD0201AE9C5}"/>
              </a:ext>
            </a:extLst>
          </p:cNvPr>
          <p:cNvSpPr/>
          <p:nvPr/>
        </p:nvSpPr>
        <p:spPr>
          <a:xfrm>
            <a:off x="6073731"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83" name="Freihandform 182">
            <a:extLst>
              <a:ext uri="{FF2B5EF4-FFF2-40B4-BE49-F238E27FC236}">
                <a16:creationId xmlns:a16="http://schemas.microsoft.com/office/drawing/2014/main" id="{214B9780-C38E-AE46-8B2B-D8CBB0AD9111}"/>
              </a:ext>
            </a:extLst>
          </p:cNvPr>
          <p:cNvSpPr/>
          <p:nvPr/>
        </p:nvSpPr>
        <p:spPr>
          <a:xfrm>
            <a:off x="6059372"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84" name="Freihandform 183">
            <a:extLst>
              <a:ext uri="{FF2B5EF4-FFF2-40B4-BE49-F238E27FC236}">
                <a16:creationId xmlns:a16="http://schemas.microsoft.com/office/drawing/2014/main" id="{7B13D4B7-4F51-0A44-92A6-2081E153444D}"/>
              </a:ext>
            </a:extLst>
          </p:cNvPr>
          <p:cNvSpPr/>
          <p:nvPr/>
        </p:nvSpPr>
        <p:spPr>
          <a:xfrm>
            <a:off x="6045012"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85" name="Freihandform 184">
            <a:extLst>
              <a:ext uri="{FF2B5EF4-FFF2-40B4-BE49-F238E27FC236}">
                <a16:creationId xmlns:a16="http://schemas.microsoft.com/office/drawing/2014/main" id="{B97C7F44-27FD-A142-800B-E34CCDA3B2C2}"/>
              </a:ext>
            </a:extLst>
          </p:cNvPr>
          <p:cNvSpPr/>
          <p:nvPr/>
        </p:nvSpPr>
        <p:spPr>
          <a:xfrm>
            <a:off x="6001932"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86" name="Freihandform 185">
            <a:extLst>
              <a:ext uri="{FF2B5EF4-FFF2-40B4-BE49-F238E27FC236}">
                <a16:creationId xmlns:a16="http://schemas.microsoft.com/office/drawing/2014/main" id="{BB551E36-AD52-534E-9CAE-8A0513BCC4E8}"/>
              </a:ext>
            </a:extLst>
          </p:cNvPr>
          <p:cNvSpPr/>
          <p:nvPr/>
        </p:nvSpPr>
        <p:spPr>
          <a:xfrm>
            <a:off x="5958853"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87" name="Freihandform 186">
            <a:extLst>
              <a:ext uri="{FF2B5EF4-FFF2-40B4-BE49-F238E27FC236}">
                <a16:creationId xmlns:a16="http://schemas.microsoft.com/office/drawing/2014/main" id="{19BD6637-C21F-0A4E-8C56-4A2CB354075C}"/>
              </a:ext>
            </a:extLst>
          </p:cNvPr>
          <p:cNvSpPr/>
          <p:nvPr/>
        </p:nvSpPr>
        <p:spPr>
          <a:xfrm>
            <a:off x="5944493"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88" name="Freihandform 187">
            <a:extLst>
              <a:ext uri="{FF2B5EF4-FFF2-40B4-BE49-F238E27FC236}">
                <a16:creationId xmlns:a16="http://schemas.microsoft.com/office/drawing/2014/main" id="{4A840A1F-0058-E34E-BBF7-CB1A107A69F9}"/>
              </a:ext>
            </a:extLst>
          </p:cNvPr>
          <p:cNvSpPr/>
          <p:nvPr/>
        </p:nvSpPr>
        <p:spPr>
          <a:xfrm>
            <a:off x="5930134"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89" name="Freihandform 188">
            <a:extLst>
              <a:ext uri="{FF2B5EF4-FFF2-40B4-BE49-F238E27FC236}">
                <a16:creationId xmlns:a16="http://schemas.microsoft.com/office/drawing/2014/main" id="{FD9823C6-18A6-3C45-8970-914C15D702C7}"/>
              </a:ext>
            </a:extLst>
          </p:cNvPr>
          <p:cNvSpPr/>
          <p:nvPr/>
        </p:nvSpPr>
        <p:spPr>
          <a:xfrm>
            <a:off x="5915773"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90" name="Freihandform 189">
            <a:extLst>
              <a:ext uri="{FF2B5EF4-FFF2-40B4-BE49-F238E27FC236}">
                <a16:creationId xmlns:a16="http://schemas.microsoft.com/office/drawing/2014/main" id="{797E6E32-6DD2-6440-9234-15E8A80C75EF}"/>
              </a:ext>
            </a:extLst>
          </p:cNvPr>
          <p:cNvSpPr/>
          <p:nvPr/>
        </p:nvSpPr>
        <p:spPr>
          <a:xfrm>
            <a:off x="5901414"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91" name="Freihandform 190">
            <a:extLst>
              <a:ext uri="{FF2B5EF4-FFF2-40B4-BE49-F238E27FC236}">
                <a16:creationId xmlns:a16="http://schemas.microsoft.com/office/drawing/2014/main" id="{71254934-2BCE-D04D-8BC3-A6350F110BFF}"/>
              </a:ext>
            </a:extLst>
          </p:cNvPr>
          <p:cNvSpPr/>
          <p:nvPr/>
        </p:nvSpPr>
        <p:spPr>
          <a:xfrm>
            <a:off x="5843974"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92" name="Freihandform 191">
            <a:extLst>
              <a:ext uri="{FF2B5EF4-FFF2-40B4-BE49-F238E27FC236}">
                <a16:creationId xmlns:a16="http://schemas.microsoft.com/office/drawing/2014/main" id="{9A223C83-EF79-184E-823E-503A346747B7}"/>
              </a:ext>
            </a:extLst>
          </p:cNvPr>
          <p:cNvSpPr/>
          <p:nvPr/>
        </p:nvSpPr>
        <p:spPr>
          <a:xfrm>
            <a:off x="5829615"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93" name="Freihandform 192">
            <a:extLst>
              <a:ext uri="{FF2B5EF4-FFF2-40B4-BE49-F238E27FC236}">
                <a16:creationId xmlns:a16="http://schemas.microsoft.com/office/drawing/2014/main" id="{EEEE1D61-021D-8B4E-83C2-B62C36C55278}"/>
              </a:ext>
            </a:extLst>
          </p:cNvPr>
          <p:cNvSpPr/>
          <p:nvPr/>
        </p:nvSpPr>
        <p:spPr>
          <a:xfrm>
            <a:off x="5815255"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94" name="Freihandform 193">
            <a:extLst>
              <a:ext uri="{FF2B5EF4-FFF2-40B4-BE49-F238E27FC236}">
                <a16:creationId xmlns:a16="http://schemas.microsoft.com/office/drawing/2014/main" id="{C0776180-AEF8-E545-A867-5624AA36EF41}"/>
              </a:ext>
            </a:extLst>
          </p:cNvPr>
          <p:cNvSpPr/>
          <p:nvPr/>
        </p:nvSpPr>
        <p:spPr>
          <a:xfrm>
            <a:off x="5757815"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95" name="Freihandform 194">
            <a:extLst>
              <a:ext uri="{FF2B5EF4-FFF2-40B4-BE49-F238E27FC236}">
                <a16:creationId xmlns:a16="http://schemas.microsoft.com/office/drawing/2014/main" id="{EA27E043-E6A5-B947-A1E4-D9BAD0D9C212}"/>
              </a:ext>
            </a:extLst>
          </p:cNvPr>
          <p:cNvSpPr/>
          <p:nvPr/>
        </p:nvSpPr>
        <p:spPr>
          <a:xfrm>
            <a:off x="5743456"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96" name="Freihandform 195">
            <a:extLst>
              <a:ext uri="{FF2B5EF4-FFF2-40B4-BE49-F238E27FC236}">
                <a16:creationId xmlns:a16="http://schemas.microsoft.com/office/drawing/2014/main" id="{B8BE6E9A-8372-7947-A7F5-41E94E907F3A}"/>
              </a:ext>
            </a:extLst>
          </p:cNvPr>
          <p:cNvSpPr/>
          <p:nvPr/>
        </p:nvSpPr>
        <p:spPr>
          <a:xfrm>
            <a:off x="5729096"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97" name="Freihandform 196">
            <a:extLst>
              <a:ext uri="{FF2B5EF4-FFF2-40B4-BE49-F238E27FC236}">
                <a16:creationId xmlns:a16="http://schemas.microsoft.com/office/drawing/2014/main" id="{9BFC6C7D-EF70-464D-AA35-B9CE7B9B8232}"/>
              </a:ext>
            </a:extLst>
          </p:cNvPr>
          <p:cNvSpPr/>
          <p:nvPr/>
        </p:nvSpPr>
        <p:spPr>
          <a:xfrm>
            <a:off x="5714736"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98" name="Freihandform 197">
            <a:extLst>
              <a:ext uri="{FF2B5EF4-FFF2-40B4-BE49-F238E27FC236}">
                <a16:creationId xmlns:a16="http://schemas.microsoft.com/office/drawing/2014/main" id="{1EFC6C67-D772-6948-90B1-22F133B32D29}"/>
              </a:ext>
            </a:extLst>
          </p:cNvPr>
          <p:cNvSpPr/>
          <p:nvPr/>
        </p:nvSpPr>
        <p:spPr>
          <a:xfrm>
            <a:off x="5700377"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199" name="Freihandform 198">
            <a:extLst>
              <a:ext uri="{FF2B5EF4-FFF2-40B4-BE49-F238E27FC236}">
                <a16:creationId xmlns:a16="http://schemas.microsoft.com/office/drawing/2014/main" id="{23464594-3AE9-BF45-A233-74648240FCC2}"/>
              </a:ext>
            </a:extLst>
          </p:cNvPr>
          <p:cNvSpPr/>
          <p:nvPr/>
        </p:nvSpPr>
        <p:spPr>
          <a:xfrm>
            <a:off x="5642937"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00" name="Freihandform 199">
            <a:extLst>
              <a:ext uri="{FF2B5EF4-FFF2-40B4-BE49-F238E27FC236}">
                <a16:creationId xmlns:a16="http://schemas.microsoft.com/office/drawing/2014/main" id="{4C6F87E6-3684-BF4F-90ED-3D3FDFDF8143}"/>
              </a:ext>
            </a:extLst>
          </p:cNvPr>
          <p:cNvSpPr/>
          <p:nvPr/>
        </p:nvSpPr>
        <p:spPr>
          <a:xfrm>
            <a:off x="5628577"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01" name="Freihandform 200">
            <a:extLst>
              <a:ext uri="{FF2B5EF4-FFF2-40B4-BE49-F238E27FC236}">
                <a16:creationId xmlns:a16="http://schemas.microsoft.com/office/drawing/2014/main" id="{00D78B63-3648-A346-B351-E14282FC5717}"/>
              </a:ext>
            </a:extLst>
          </p:cNvPr>
          <p:cNvSpPr/>
          <p:nvPr/>
        </p:nvSpPr>
        <p:spPr>
          <a:xfrm>
            <a:off x="5614218"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02" name="Freihandform 201">
            <a:extLst>
              <a:ext uri="{FF2B5EF4-FFF2-40B4-BE49-F238E27FC236}">
                <a16:creationId xmlns:a16="http://schemas.microsoft.com/office/drawing/2014/main" id="{40F17040-4BCE-224E-B877-C4D9EF147508}"/>
              </a:ext>
            </a:extLst>
          </p:cNvPr>
          <p:cNvSpPr/>
          <p:nvPr/>
        </p:nvSpPr>
        <p:spPr>
          <a:xfrm>
            <a:off x="5556778"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03" name="Freihandform 202">
            <a:extLst>
              <a:ext uri="{FF2B5EF4-FFF2-40B4-BE49-F238E27FC236}">
                <a16:creationId xmlns:a16="http://schemas.microsoft.com/office/drawing/2014/main" id="{0E0819D0-8D35-D041-8CCB-9D32322BD1A4}"/>
              </a:ext>
            </a:extLst>
          </p:cNvPr>
          <p:cNvSpPr/>
          <p:nvPr/>
        </p:nvSpPr>
        <p:spPr>
          <a:xfrm>
            <a:off x="5542419"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04" name="Freihandform 203">
            <a:extLst>
              <a:ext uri="{FF2B5EF4-FFF2-40B4-BE49-F238E27FC236}">
                <a16:creationId xmlns:a16="http://schemas.microsoft.com/office/drawing/2014/main" id="{2DB7ED86-917E-D049-9F03-DF8240D16763}"/>
              </a:ext>
            </a:extLst>
          </p:cNvPr>
          <p:cNvSpPr/>
          <p:nvPr/>
        </p:nvSpPr>
        <p:spPr>
          <a:xfrm>
            <a:off x="5528058"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05" name="Freihandform 204">
            <a:extLst>
              <a:ext uri="{FF2B5EF4-FFF2-40B4-BE49-F238E27FC236}">
                <a16:creationId xmlns:a16="http://schemas.microsoft.com/office/drawing/2014/main" id="{8B0B2A23-82A7-484C-9B08-F1C24532C2B8}"/>
              </a:ext>
            </a:extLst>
          </p:cNvPr>
          <p:cNvSpPr/>
          <p:nvPr/>
        </p:nvSpPr>
        <p:spPr>
          <a:xfrm>
            <a:off x="5484979"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06" name="Freihandform 205">
            <a:extLst>
              <a:ext uri="{FF2B5EF4-FFF2-40B4-BE49-F238E27FC236}">
                <a16:creationId xmlns:a16="http://schemas.microsoft.com/office/drawing/2014/main" id="{779EF441-2438-364B-ACAB-16F8A2887FF5}"/>
              </a:ext>
            </a:extLst>
          </p:cNvPr>
          <p:cNvSpPr/>
          <p:nvPr/>
        </p:nvSpPr>
        <p:spPr>
          <a:xfrm>
            <a:off x="5441899"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07" name="Freihandform 206">
            <a:extLst>
              <a:ext uri="{FF2B5EF4-FFF2-40B4-BE49-F238E27FC236}">
                <a16:creationId xmlns:a16="http://schemas.microsoft.com/office/drawing/2014/main" id="{59B54D99-0B8B-DC4A-9CAA-29B5435ADDF9}"/>
              </a:ext>
            </a:extLst>
          </p:cNvPr>
          <p:cNvSpPr/>
          <p:nvPr/>
        </p:nvSpPr>
        <p:spPr>
          <a:xfrm>
            <a:off x="5427540"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08" name="Freihandform 207">
            <a:extLst>
              <a:ext uri="{FF2B5EF4-FFF2-40B4-BE49-F238E27FC236}">
                <a16:creationId xmlns:a16="http://schemas.microsoft.com/office/drawing/2014/main" id="{5531D433-BEA6-F547-A746-CA03796BF76B}"/>
              </a:ext>
            </a:extLst>
          </p:cNvPr>
          <p:cNvSpPr/>
          <p:nvPr/>
        </p:nvSpPr>
        <p:spPr>
          <a:xfrm>
            <a:off x="5413180"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09" name="Freihandform 208">
            <a:extLst>
              <a:ext uri="{FF2B5EF4-FFF2-40B4-BE49-F238E27FC236}">
                <a16:creationId xmlns:a16="http://schemas.microsoft.com/office/drawing/2014/main" id="{8359FD0B-CBA1-3440-A98F-9664BA605606}"/>
              </a:ext>
            </a:extLst>
          </p:cNvPr>
          <p:cNvSpPr/>
          <p:nvPr/>
        </p:nvSpPr>
        <p:spPr>
          <a:xfrm>
            <a:off x="5398820"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10" name="Freihandform 209">
            <a:extLst>
              <a:ext uri="{FF2B5EF4-FFF2-40B4-BE49-F238E27FC236}">
                <a16:creationId xmlns:a16="http://schemas.microsoft.com/office/drawing/2014/main" id="{7C7DEA11-2FD1-DE41-9C74-7B70485CABB6}"/>
              </a:ext>
            </a:extLst>
          </p:cNvPr>
          <p:cNvSpPr/>
          <p:nvPr/>
        </p:nvSpPr>
        <p:spPr>
          <a:xfrm>
            <a:off x="5370101"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11" name="Freihandform 210">
            <a:extLst>
              <a:ext uri="{FF2B5EF4-FFF2-40B4-BE49-F238E27FC236}">
                <a16:creationId xmlns:a16="http://schemas.microsoft.com/office/drawing/2014/main" id="{5A6FEFF8-ABD5-5E40-9BE7-20406FFB4A5E}"/>
              </a:ext>
            </a:extLst>
          </p:cNvPr>
          <p:cNvSpPr/>
          <p:nvPr/>
        </p:nvSpPr>
        <p:spPr>
          <a:xfrm>
            <a:off x="5355740"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12" name="Freihandform 211">
            <a:extLst>
              <a:ext uri="{FF2B5EF4-FFF2-40B4-BE49-F238E27FC236}">
                <a16:creationId xmlns:a16="http://schemas.microsoft.com/office/drawing/2014/main" id="{66C9D076-E03C-CF43-8AA2-B18C2C7FE8D1}"/>
              </a:ext>
            </a:extLst>
          </p:cNvPr>
          <p:cNvSpPr/>
          <p:nvPr/>
        </p:nvSpPr>
        <p:spPr>
          <a:xfrm>
            <a:off x="5341381"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13" name="Freihandform 212">
            <a:extLst>
              <a:ext uri="{FF2B5EF4-FFF2-40B4-BE49-F238E27FC236}">
                <a16:creationId xmlns:a16="http://schemas.microsoft.com/office/drawing/2014/main" id="{7B97745E-9966-4844-A862-4DC5039F1BBC}"/>
              </a:ext>
            </a:extLst>
          </p:cNvPr>
          <p:cNvSpPr/>
          <p:nvPr/>
        </p:nvSpPr>
        <p:spPr>
          <a:xfrm>
            <a:off x="5327021"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14" name="Freihandform 213">
            <a:extLst>
              <a:ext uri="{FF2B5EF4-FFF2-40B4-BE49-F238E27FC236}">
                <a16:creationId xmlns:a16="http://schemas.microsoft.com/office/drawing/2014/main" id="{BB6A6317-321A-C049-802F-B9DE5C3745CC}"/>
              </a:ext>
            </a:extLst>
          </p:cNvPr>
          <p:cNvSpPr/>
          <p:nvPr/>
        </p:nvSpPr>
        <p:spPr>
          <a:xfrm>
            <a:off x="5312661"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15" name="Freihandform 214">
            <a:extLst>
              <a:ext uri="{FF2B5EF4-FFF2-40B4-BE49-F238E27FC236}">
                <a16:creationId xmlns:a16="http://schemas.microsoft.com/office/drawing/2014/main" id="{5203DA4C-CE0B-1940-BF73-36FCE38DE9A8}"/>
              </a:ext>
            </a:extLst>
          </p:cNvPr>
          <p:cNvSpPr/>
          <p:nvPr/>
        </p:nvSpPr>
        <p:spPr>
          <a:xfrm>
            <a:off x="5298302"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16" name="Freihandform 215">
            <a:extLst>
              <a:ext uri="{FF2B5EF4-FFF2-40B4-BE49-F238E27FC236}">
                <a16:creationId xmlns:a16="http://schemas.microsoft.com/office/drawing/2014/main" id="{F187A6C0-56AD-3B46-8834-35A6EB777AC3}"/>
              </a:ext>
            </a:extLst>
          </p:cNvPr>
          <p:cNvSpPr/>
          <p:nvPr/>
        </p:nvSpPr>
        <p:spPr>
          <a:xfrm>
            <a:off x="5255222"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17" name="Freihandform 216">
            <a:extLst>
              <a:ext uri="{FF2B5EF4-FFF2-40B4-BE49-F238E27FC236}">
                <a16:creationId xmlns:a16="http://schemas.microsoft.com/office/drawing/2014/main" id="{92C12C37-EE89-4140-8622-E343F3AECD1C}"/>
              </a:ext>
            </a:extLst>
          </p:cNvPr>
          <p:cNvSpPr/>
          <p:nvPr/>
        </p:nvSpPr>
        <p:spPr>
          <a:xfrm>
            <a:off x="5240862"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18" name="Freihandform 217">
            <a:extLst>
              <a:ext uri="{FF2B5EF4-FFF2-40B4-BE49-F238E27FC236}">
                <a16:creationId xmlns:a16="http://schemas.microsoft.com/office/drawing/2014/main" id="{B9DBC44B-032A-4E4A-ABFD-5114D1107828}"/>
              </a:ext>
            </a:extLst>
          </p:cNvPr>
          <p:cNvSpPr/>
          <p:nvPr/>
        </p:nvSpPr>
        <p:spPr>
          <a:xfrm>
            <a:off x="5226502"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19" name="Freihandform 218">
            <a:extLst>
              <a:ext uri="{FF2B5EF4-FFF2-40B4-BE49-F238E27FC236}">
                <a16:creationId xmlns:a16="http://schemas.microsoft.com/office/drawing/2014/main" id="{A49740BF-A1A2-BC44-9A21-217E9E954E91}"/>
              </a:ext>
            </a:extLst>
          </p:cNvPr>
          <p:cNvSpPr/>
          <p:nvPr/>
        </p:nvSpPr>
        <p:spPr>
          <a:xfrm>
            <a:off x="5212143"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20" name="Freihandform 219">
            <a:extLst>
              <a:ext uri="{FF2B5EF4-FFF2-40B4-BE49-F238E27FC236}">
                <a16:creationId xmlns:a16="http://schemas.microsoft.com/office/drawing/2014/main" id="{CB7628B3-86BA-A14F-9AB6-CA2FB7320DA4}"/>
              </a:ext>
            </a:extLst>
          </p:cNvPr>
          <p:cNvSpPr/>
          <p:nvPr/>
        </p:nvSpPr>
        <p:spPr>
          <a:xfrm>
            <a:off x="5140344"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21" name="Freihandform 220">
            <a:extLst>
              <a:ext uri="{FF2B5EF4-FFF2-40B4-BE49-F238E27FC236}">
                <a16:creationId xmlns:a16="http://schemas.microsoft.com/office/drawing/2014/main" id="{293BEA1F-7738-0B47-9421-44108259BF1C}"/>
              </a:ext>
            </a:extLst>
          </p:cNvPr>
          <p:cNvSpPr/>
          <p:nvPr/>
        </p:nvSpPr>
        <p:spPr>
          <a:xfrm>
            <a:off x="5097264"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22" name="Freihandform 221">
            <a:extLst>
              <a:ext uri="{FF2B5EF4-FFF2-40B4-BE49-F238E27FC236}">
                <a16:creationId xmlns:a16="http://schemas.microsoft.com/office/drawing/2014/main" id="{9CD9845E-6D08-6E43-BBCB-2202179D11A8}"/>
              </a:ext>
            </a:extLst>
          </p:cNvPr>
          <p:cNvSpPr/>
          <p:nvPr/>
        </p:nvSpPr>
        <p:spPr>
          <a:xfrm>
            <a:off x="5054185"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23" name="Freihandform 222">
            <a:extLst>
              <a:ext uri="{FF2B5EF4-FFF2-40B4-BE49-F238E27FC236}">
                <a16:creationId xmlns:a16="http://schemas.microsoft.com/office/drawing/2014/main" id="{7B4ABA5D-27F8-4241-BF71-61F1ADF9553A}"/>
              </a:ext>
            </a:extLst>
          </p:cNvPr>
          <p:cNvSpPr/>
          <p:nvPr/>
        </p:nvSpPr>
        <p:spPr>
          <a:xfrm>
            <a:off x="5068544"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24" name="Freihandform 223">
            <a:extLst>
              <a:ext uri="{FF2B5EF4-FFF2-40B4-BE49-F238E27FC236}">
                <a16:creationId xmlns:a16="http://schemas.microsoft.com/office/drawing/2014/main" id="{39462885-EFD3-9F4F-82F2-78F850775B19}"/>
              </a:ext>
            </a:extLst>
          </p:cNvPr>
          <p:cNvSpPr/>
          <p:nvPr/>
        </p:nvSpPr>
        <p:spPr>
          <a:xfrm>
            <a:off x="5011105"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25" name="Freihandform 224">
            <a:extLst>
              <a:ext uri="{FF2B5EF4-FFF2-40B4-BE49-F238E27FC236}">
                <a16:creationId xmlns:a16="http://schemas.microsoft.com/office/drawing/2014/main" id="{55713CCB-CE5B-9C44-8C79-F147EBAEB66E}"/>
              </a:ext>
            </a:extLst>
          </p:cNvPr>
          <p:cNvSpPr/>
          <p:nvPr/>
        </p:nvSpPr>
        <p:spPr>
          <a:xfrm>
            <a:off x="4996745"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26" name="Freihandform 225">
            <a:extLst>
              <a:ext uri="{FF2B5EF4-FFF2-40B4-BE49-F238E27FC236}">
                <a16:creationId xmlns:a16="http://schemas.microsoft.com/office/drawing/2014/main" id="{FCCBA364-A93D-C549-8A8E-A198438C02D6}"/>
              </a:ext>
            </a:extLst>
          </p:cNvPr>
          <p:cNvSpPr/>
          <p:nvPr/>
        </p:nvSpPr>
        <p:spPr>
          <a:xfrm>
            <a:off x="4982386"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27" name="Freihandform 226">
            <a:extLst>
              <a:ext uri="{FF2B5EF4-FFF2-40B4-BE49-F238E27FC236}">
                <a16:creationId xmlns:a16="http://schemas.microsoft.com/office/drawing/2014/main" id="{A14AD24A-F776-F849-9CE1-CF42F63A8610}"/>
              </a:ext>
            </a:extLst>
          </p:cNvPr>
          <p:cNvSpPr/>
          <p:nvPr/>
        </p:nvSpPr>
        <p:spPr>
          <a:xfrm>
            <a:off x="4968025"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28" name="Freihandform 227">
            <a:extLst>
              <a:ext uri="{FF2B5EF4-FFF2-40B4-BE49-F238E27FC236}">
                <a16:creationId xmlns:a16="http://schemas.microsoft.com/office/drawing/2014/main" id="{16BCE6DD-D538-0C48-8762-7BE637D9DB9E}"/>
              </a:ext>
            </a:extLst>
          </p:cNvPr>
          <p:cNvSpPr/>
          <p:nvPr/>
        </p:nvSpPr>
        <p:spPr>
          <a:xfrm>
            <a:off x="4924946"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29" name="Freihandform 228">
            <a:extLst>
              <a:ext uri="{FF2B5EF4-FFF2-40B4-BE49-F238E27FC236}">
                <a16:creationId xmlns:a16="http://schemas.microsoft.com/office/drawing/2014/main" id="{C75A7B2F-F672-CA4A-98D6-757656858EAD}"/>
              </a:ext>
            </a:extLst>
          </p:cNvPr>
          <p:cNvSpPr/>
          <p:nvPr/>
        </p:nvSpPr>
        <p:spPr>
          <a:xfrm>
            <a:off x="4810067"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30" name="Freihandform 229">
            <a:extLst>
              <a:ext uri="{FF2B5EF4-FFF2-40B4-BE49-F238E27FC236}">
                <a16:creationId xmlns:a16="http://schemas.microsoft.com/office/drawing/2014/main" id="{6F3C5EFC-D2EB-1849-8BE4-BE99D2979B8E}"/>
              </a:ext>
            </a:extLst>
          </p:cNvPr>
          <p:cNvSpPr/>
          <p:nvPr/>
        </p:nvSpPr>
        <p:spPr>
          <a:xfrm>
            <a:off x="4766988" y="2237506"/>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31" name="Freihandform 230">
            <a:extLst>
              <a:ext uri="{FF2B5EF4-FFF2-40B4-BE49-F238E27FC236}">
                <a16:creationId xmlns:a16="http://schemas.microsoft.com/office/drawing/2014/main" id="{7EAB570E-9F54-3249-9912-E8046B4D8D78}"/>
              </a:ext>
            </a:extLst>
          </p:cNvPr>
          <p:cNvSpPr/>
          <p:nvPr/>
        </p:nvSpPr>
        <p:spPr>
          <a:xfrm>
            <a:off x="4235675" y="2223147"/>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32" name="Freihandform 231">
            <a:extLst>
              <a:ext uri="{FF2B5EF4-FFF2-40B4-BE49-F238E27FC236}">
                <a16:creationId xmlns:a16="http://schemas.microsoft.com/office/drawing/2014/main" id="{048C8BC5-CE77-DF41-857B-587ECD59855E}"/>
              </a:ext>
            </a:extLst>
          </p:cNvPr>
          <p:cNvSpPr/>
          <p:nvPr/>
        </p:nvSpPr>
        <p:spPr>
          <a:xfrm>
            <a:off x="4163875" y="2223147"/>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33" name="Freihandform 232">
            <a:extLst>
              <a:ext uri="{FF2B5EF4-FFF2-40B4-BE49-F238E27FC236}">
                <a16:creationId xmlns:a16="http://schemas.microsoft.com/office/drawing/2014/main" id="{706B08CC-5DF7-3549-9621-D1A1A2237FC9}"/>
              </a:ext>
            </a:extLst>
          </p:cNvPr>
          <p:cNvSpPr/>
          <p:nvPr/>
        </p:nvSpPr>
        <p:spPr>
          <a:xfrm>
            <a:off x="3299989" y="2191125"/>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34" name="Freihandform 233">
            <a:extLst>
              <a:ext uri="{FF2B5EF4-FFF2-40B4-BE49-F238E27FC236}">
                <a16:creationId xmlns:a16="http://schemas.microsoft.com/office/drawing/2014/main" id="{A7F1C606-398B-C847-8610-448229E7FFE1}"/>
              </a:ext>
            </a:extLst>
          </p:cNvPr>
          <p:cNvSpPr/>
          <p:nvPr/>
        </p:nvSpPr>
        <p:spPr>
          <a:xfrm>
            <a:off x="3242551" y="2191125"/>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35" name="Freihandform 234">
            <a:extLst>
              <a:ext uri="{FF2B5EF4-FFF2-40B4-BE49-F238E27FC236}">
                <a16:creationId xmlns:a16="http://schemas.microsoft.com/office/drawing/2014/main" id="{A663C698-CD58-764E-9F80-C77FB4642420}"/>
              </a:ext>
            </a:extLst>
          </p:cNvPr>
          <p:cNvSpPr/>
          <p:nvPr/>
        </p:nvSpPr>
        <p:spPr>
          <a:xfrm>
            <a:off x="2726458" y="2169441"/>
            <a:ext cx="14360" cy="72516"/>
          </a:xfrm>
          <a:custGeom>
            <a:avLst/>
            <a:gdLst>
              <a:gd name="connsiteX0" fmla="*/ 0 w 12954"/>
              <a:gd name="connsiteY0" fmla="*/ 65418 h 65417"/>
              <a:gd name="connsiteX1" fmla="*/ 0 w 12954"/>
              <a:gd name="connsiteY1" fmla="*/ 0 h 65417"/>
            </a:gdLst>
            <a:ahLst/>
            <a:cxnLst>
              <a:cxn ang="0">
                <a:pos x="connsiteX0" y="connsiteY0"/>
              </a:cxn>
              <a:cxn ang="0">
                <a:pos x="connsiteX1" y="connsiteY1"/>
              </a:cxn>
            </a:cxnLst>
            <a:rect l="l" t="t" r="r" b="b"/>
            <a:pathLst>
              <a:path w="12954" h="65417">
                <a:moveTo>
                  <a:pt x="0" y="65418"/>
                </a:moveTo>
                <a:lnTo>
                  <a:pt x="0" y="0"/>
                </a:lnTo>
              </a:path>
            </a:pathLst>
          </a:custGeom>
          <a:ln w="21512" cap="flat">
            <a:solidFill>
              <a:schemeClr val="accent4">
                <a:lumMod val="75000"/>
              </a:schemeClr>
            </a:solidFill>
            <a:prstDash val="solid"/>
            <a:miter/>
          </a:ln>
        </p:spPr>
        <p:txBody>
          <a:bodyPr rtlCol="0" anchor="ctr"/>
          <a:lstStyle/>
          <a:p>
            <a:endParaRPr lang="de-DE"/>
          </a:p>
        </p:txBody>
      </p:sp>
      <p:sp>
        <p:nvSpPr>
          <p:cNvPr id="236" name="Freihandform 235">
            <a:extLst>
              <a:ext uri="{FF2B5EF4-FFF2-40B4-BE49-F238E27FC236}">
                <a16:creationId xmlns:a16="http://schemas.microsoft.com/office/drawing/2014/main" id="{BFC01750-C4B9-C540-AD95-A36EDAA9B42B}"/>
              </a:ext>
            </a:extLst>
          </p:cNvPr>
          <p:cNvSpPr/>
          <p:nvPr/>
        </p:nvSpPr>
        <p:spPr>
          <a:xfrm>
            <a:off x="2496988" y="2102381"/>
            <a:ext cx="14360" cy="72660"/>
          </a:xfrm>
          <a:custGeom>
            <a:avLst/>
            <a:gdLst>
              <a:gd name="connsiteX0" fmla="*/ 0 w 12954"/>
              <a:gd name="connsiteY0" fmla="*/ 65547 h 65547"/>
              <a:gd name="connsiteX1" fmla="*/ 0 w 12954"/>
              <a:gd name="connsiteY1" fmla="*/ 0 h 65547"/>
            </a:gdLst>
            <a:ahLst/>
            <a:cxnLst>
              <a:cxn ang="0">
                <a:pos x="connsiteX0" y="connsiteY0"/>
              </a:cxn>
              <a:cxn ang="0">
                <a:pos x="connsiteX1" y="connsiteY1"/>
              </a:cxn>
            </a:cxnLst>
            <a:rect l="l" t="t" r="r" b="b"/>
            <a:pathLst>
              <a:path w="12954" h="65547">
                <a:moveTo>
                  <a:pt x="0" y="65547"/>
                </a:moveTo>
                <a:lnTo>
                  <a:pt x="0" y="0"/>
                </a:lnTo>
              </a:path>
            </a:pathLst>
          </a:custGeom>
          <a:ln w="21512" cap="flat">
            <a:solidFill>
              <a:schemeClr val="accent4">
                <a:lumMod val="75000"/>
              </a:schemeClr>
            </a:solidFill>
            <a:prstDash val="solid"/>
            <a:miter/>
          </a:ln>
        </p:spPr>
        <p:txBody>
          <a:bodyPr rtlCol="0" anchor="ctr"/>
          <a:lstStyle/>
          <a:p>
            <a:endParaRPr lang="de-DE"/>
          </a:p>
        </p:txBody>
      </p:sp>
    </p:spTree>
    <p:extLst>
      <p:ext uri="{BB962C8B-B14F-4D97-AF65-F5344CB8AC3E}">
        <p14:creationId xmlns:p14="http://schemas.microsoft.com/office/powerpoint/2010/main" val="19157049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All fatalities included, whether on or off treatment; whether reported as AE or not</a:t>
            </a:r>
          </a:p>
          <a:p>
            <a:r>
              <a:rPr lang="en-US">
                <a:latin typeface="Arial" panose="020B0604020202020204" pitchFamily="34" charset="0"/>
                <a:cs typeface="Arial" panose="020B0604020202020204" pitchFamily="34" charset="0"/>
              </a:rPr>
              <a:t>AE, adverse event; CTCAE, Common Terminology Criteria for Adverse Events.</a:t>
            </a:r>
          </a:p>
          <a:p>
            <a:r>
              <a:rPr lang="en-US" b="1">
                <a:latin typeface="Arial" panose="020B0604020202020204" pitchFamily="34" charset="0"/>
                <a:cs typeface="Arial" panose="020B0604020202020204" pitchFamily="34" charset="0"/>
              </a:rPr>
              <a:t>Niemann, C. Abstract 69 presented at ASH 2021.</a:t>
            </a:r>
            <a:endParaRPr lang="en-US">
              <a:latin typeface="Arial" panose="020B0604020202020204" pitchFamily="34" charset="0"/>
              <a:cs typeface="Arial" panose="020B0604020202020204" pitchFamily="34" charset="0"/>
            </a:endParaRPr>
          </a:p>
        </p:txBody>
      </p:sp>
      <p:graphicFrame>
        <p:nvGraphicFramePr>
          <p:cNvPr id="10" name="Table 10">
            <a:extLst>
              <a:ext uri="{FF2B5EF4-FFF2-40B4-BE49-F238E27FC236}">
                <a16:creationId xmlns:a16="http://schemas.microsoft.com/office/drawing/2014/main" id="{47FACA83-8D8A-4C2E-A365-B560183E0ED4}"/>
              </a:ext>
            </a:extLst>
          </p:cNvPr>
          <p:cNvGraphicFramePr>
            <a:graphicFrameLocks noGrp="1"/>
          </p:cNvGraphicFramePr>
          <p:nvPr>
            <p:extLst>
              <p:ext uri="{D42A27DB-BD31-4B8C-83A1-F6EECF244321}">
                <p14:modId xmlns:p14="http://schemas.microsoft.com/office/powerpoint/2010/main" val="3140287567"/>
              </p:ext>
            </p:extLst>
          </p:nvPr>
        </p:nvGraphicFramePr>
        <p:xfrm>
          <a:off x="416533" y="1808163"/>
          <a:ext cx="11358934" cy="3962400"/>
        </p:xfrm>
        <a:graphic>
          <a:graphicData uri="http://schemas.openxmlformats.org/drawingml/2006/table">
            <a:tbl>
              <a:tblPr firstRow="1" bandRow="1">
                <a:tableStyleId>{5C22544A-7EE6-4342-B048-85BDC9FD1C3A}</a:tableStyleId>
              </a:tblPr>
              <a:tblGrid>
                <a:gridCol w="4066306">
                  <a:extLst>
                    <a:ext uri="{9D8B030D-6E8A-4147-A177-3AD203B41FA5}">
                      <a16:colId xmlns:a16="http://schemas.microsoft.com/office/drawing/2014/main" val="132337547"/>
                    </a:ext>
                  </a:extLst>
                </a:gridCol>
                <a:gridCol w="1823157">
                  <a:extLst>
                    <a:ext uri="{9D8B030D-6E8A-4147-A177-3AD203B41FA5}">
                      <a16:colId xmlns:a16="http://schemas.microsoft.com/office/drawing/2014/main" val="3709849324"/>
                    </a:ext>
                  </a:extLst>
                </a:gridCol>
                <a:gridCol w="1823157">
                  <a:extLst>
                    <a:ext uri="{9D8B030D-6E8A-4147-A177-3AD203B41FA5}">
                      <a16:colId xmlns:a16="http://schemas.microsoft.com/office/drawing/2014/main" val="3261380038"/>
                    </a:ext>
                  </a:extLst>
                </a:gridCol>
                <a:gridCol w="1823157">
                  <a:extLst>
                    <a:ext uri="{9D8B030D-6E8A-4147-A177-3AD203B41FA5}">
                      <a16:colId xmlns:a16="http://schemas.microsoft.com/office/drawing/2014/main" val="3521265335"/>
                    </a:ext>
                  </a:extLst>
                </a:gridCol>
                <a:gridCol w="1823157">
                  <a:extLst>
                    <a:ext uri="{9D8B030D-6E8A-4147-A177-3AD203B41FA5}">
                      <a16:colId xmlns:a16="http://schemas.microsoft.com/office/drawing/2014/main" val="520983071"/>
                    </a:ext>
                  </a:extLst>
                </a:gridCol>
              </a:tblGrid>
              <a:tr h="0">
                <a:tc>
                  <a:txBody>
                    <a:bodyPr/>
                    <a:lstStyle/>
                    <a:p>
                      <a:r>
                        <a:rPr lang="en-US" sz="1400"/>
                        <a:t>CTCAE Term, n (%)</a:t>
                      </a:r>
                    </a:p>
                  </a:txBody>
                  <a:tcPr anchor="ctr"/>
                </a:tc>
                <a:tc>
                  <a:txBody>
                    <a:bodyPr/>
                    <a:lstStyle/>
                    <a:p>
                      <a:pPr algn="ctr"/>
                      <a:r>
                        <a:rPr lang="en-US" sz="1400"/>
                        <a:t>Grade 2</a:t>
                      </a:r>
                    </a:p>
                  </a:txBody>
                  <a:tcPr anchor="ctr"/>
                </a:tc>
                <a:tc>
                  <a:txBody>
                    <a:bodyPr/>
                    <a:lstStyle/>
                    <a:p>
                      <a:pPr algn="ctr"/>
                      <a:r>
                        <a:rPr lang="en-US" sz="1400"/>
                        <a:t>Grade 3</a:t>
                      </a:r>
                    </a:p>
                  </a:txBody>
                  <a:tcPr anchor="ctr"/>
                </a:tc>
                <a:tc>
                  <a:txBody>
                    <a:bodyPr/>
                    <a:lstStyle/>
                    <a:p>
                      <a:pPr algn="ctr"/>
                      <a:r>
                        <a:rPr lang="en-US" sz="1400"/>
                        <a:t>Grade 4</a:t>
                      </a:r>
                    </a:p>
                  </a:txBody>
                  <a:tcPr anchor="ctr"/>
                </a:tc>
                <a:tc>
                  <a:txBody>
                    <a:bodyPr/>
                    <a:lstStyle/>
                    <a:p>
                      <a:pPr algn="ctr"/>
                      <a:r>
                        <a:rPr lang="en-US" sz="1400"/>
                        <a:t>Fatalities</a:t>
                      </a:r>
                    </a:p>
                  </a:txBody>
                  <a:tcPr anchor="ctr"/>
                </a:tc>
                <a:extLst>
                  <a:ext uri="{0D108BD9-81ED-4DB2-BD59-A6C34878D82A}">
                    <a16:rowId xmlns:a16="http://schemas.microsoft.com/office/drawing/2014/main" val="1566164754"/>
                  </a:ext>
                </a:extLst>
              </a:tr>
              <a:tr h="0">
                <a:tc>
                  <a:txBody>
                    <a:bodyPr/>
                    <a:lstStyle/>
                    <a:p>
                      <a:r>
                        <a:rPr lang="en-US" sz="1400"/>
                        <a:t>Patients with any AE, highest grade</a:t>
                      </a:r>
                    </a:p>
                  </a:txBody>
                  <a:tcPr anchor="ctr"/>
                </a:tc>
                <a:tc>
                  <a:txBody>
                    <a:bodyPr/>
                    <a:lstStyle/>
                    <a:p>
                      <a:pPr algn="ctr"/>
                      <a:r>
                        <a:rPr lang="en-US" sz="1400"/>
                        <a:t>56 (25%)</a:t>
                      </a:r>
                    </a:p>
                  </a:txBody>
                  <a:tcPr anchor="ctr"/>
                </a:tc>
                <a:tc>
                  <a:txBody>
                    <a:bodyPr/>
                    <a:lstStyle/>
                    <a:p>
                      <a:pPr algn="ctr"/>
                      <a:r>
                        <a:rPr lang="en-US" sz="1400"/>
                        <a:t>90 (40%)</a:t>
                      </a:r>
                    </a:p>
                  </a:txBody>
                  <a:tcPr anchor="ctr"/>
                </a:tc>
                <a:tc>
                  <a:txBody>
                    <a:bodyPr/>
                    <a:lstStyle/>
                    <a:p>
                      <a:pPr algn="ctr"/>
                      <a:r>
                        <a:rPr lang="en-US" sz="1400"/>
                        <a:t>57 (25%)</a:t>
                      </a:r>
                    </a:p>
                  </a:txBody>
                  <a:tcPr anchor="ctr"/>
                </a:tc>
                <a:tc>
                  <a:txBody>
                    <a:bodyPr/>
                    <a:lstStyle/>
                    <a:p>
                      <a:pPr algn="ctr"/>
                      <a:r>
                        <a:rPr lang="en-US" sz="1400"/>
                        <a:t>11 (15%)</a:t>
                      </a:r>
                    </a:p>
                  </a:txBody>
                  <a:tcPr anchor="ctr"/>
                </a:tc>
                <a:extLst>
                  <a:ext uri="{0D108BD9-81ED-4DB2-BD59-A6C34878D82A}">
                    <a16:rowId xmlns:a16="http://schemas.microsoft.com/office/drawing/2014/main" val="3602326936"/>
                  </a:ext>
                </a:extLst>
              </a:tr>
              <a:tr h="0">
                <a:tc>
                  <a:txBody>
                    <a:bodyPr/>
                    <a:lstStyle/>
                    <a:p>
                      <a:r>
                        <a:rPr lang="en-US" sz="1400"/>
                        <a:t>Infections</a:t>
                      </a:r>
                    </a:p>
                  </a:txBody>
                  <a:tcPr anchor="ctr"/>
                </a:tc>
                <a:tc>
                  <a:txBody>
                    <a:bodyPr/>
                    <a:lstStyle/>
                    <a:p>
                      <a:pPr algn="ctr"/>
                      <a:r>
                        <a:rPr lang="en-US" sz="1400"/>
                        <a:t>68 (30%)</a:t>
                      </a:r>
                    </a:p>
                  </a:txBody>
                  <a:tcPr anchor="ctr"/>
                </a:tc>
                <a:tc>
                  <a:txBody>
                    <a:bodyPr/>
                    <a:lstStyle/>
                    <a:p>
                      <a:pPr algn="ctr"/>
                      <a:r>
                        <a:rPr lang="en-US" sz="1400"/>
                        <a:t>57 (25%)</a:t>
                      </a:r>
                    </a:p>
                  </a:txBody>
                  <a:tcPr anchor="ctr"/>
                </a:tc>
                <a:tc>
                  <a:txBody>
                    <a:bodyPr/>
                    <a:lstStyle/>
                    <a:p>
                      <a:pPr algn="ctr"/>
                      <a:r>
                        <a:rPr lang="en-US" sz="1400"/>
                        <a:t>4 (2%)</a:t>
                      </a:r>
                    </a:p>
                  </a:txBody>
                  <a:tcPr anchor="ctr"/>
                </a:tc>
                <a:tc>
                  <a:txBody>
                    <a:bodyPr/>
                    <a:lstStyle/>
                    <a:p>
                      <a:pPr algn="ctr"/>
                      <a:r>
                        <a:rPr lang="en-US" sz="1400"/>
                        <a:t>1 (0.4%)</a:t>
                      </a:r>
                    </a:p>
                  </a:txBody>
                  <a:tcPr anchor="ctr"/>
                </a:tc>
                <a:extLst>
                  <a:ext uri="{0D108BD9-81ED-4DB2-BD59-A6C34878D82A}">
                    <a16:rowId xmlns:a16="http://schemas.microsoft.com/office/drawing/2014/main" val="1838740931"/>
                  </a:ext>
                </a:extLst>
              </a:tr>
              <a:tr h="0">
                <a:tc>
                  <a:txBody>
                    <a:bodyPr/>
                    <a:lstStyle/>
                    <a:p>
                      <a:r>
                        <a:rPr lang="en-US" sz="1400"/>
                        <a:t>Neutropenia</a:t>
                      </a:r>
                    </a:p>
                  </a:txBody>
                  <a:tcPr anchor="ctr"/>
                </a:tc>
                <a:tc>
                  <a:txBody>
                    <a:bodyPr/>
                    <a:lstStyle/>
                    <a:p>
                      <a:pPr algn="ctr"/>
                      <a:r>
                        <a:rPr lang="en-US" sz="1400"/>
                        <a:t>11 (5%)</a:t>
                      </a:r>
                    </a:p>
                  </a:txBody>
                  <a:tcPr anchor="ctr"/>
                </a:tc>
                <a:tc>
                  <a:txBody>
                    <a:bodyPr/>
                    <a:lstStyle/>
                    <a:p>
                      <a:pPr algn="ctr"/>
                      <a:r>
                        <a:rPr lang="en-US" sz="1400"/>
                        <a:t>39 (17%)</a:t>
                      </a:r>
                    </a:p>
                  </a:txBody>
                  <a:tcPr anchor="ctr"/>
                </a:tc>
                <a:tc>
                  <a:txBody>
                    <a:bodyPr/>
                    <a:lstStyle/>
                    <a:p>
                      <a:pPr algn="ctr"/>
                      <a:r>
                        <a:rPr lang="en-US" sz="1400"/>
                        <a:t>41 (18%)</a:t>
                      </a:r>
                    </a:p>
                  </a:txBody>
                  <a:tcPr anchor="ctr"/>
                </a:tc>
                <a:tc>
                  <a:txBody>
                    <a:bodyPr/>
                    <a:lstStyle/>
                    <a:p>
                      <a:pPr algn="ctr"/>
                      <a:endParaRPr lang="en-US" sz="1400"/>
                    </a:p>
                  </a:txBody>
                  <a:tcPr anchor="ctr"/>
                </a:tc>
                <a:extLst>
                  <a:ext uri="{0D108BD9-81ED-4DB2-BD59-A6C34878D82A}">
                    <a16:rowId xmlns:a16="http://schemas.microsoft.com/office/drawing/2014/main" val="2989814061"/>
                  </a:ext>
                </a:extLst>
              </a:tr>
              <a:tr h="0">
                <a:tc>
                  <a:txBody>
                    <a:bodyPr/>
                    <a:lstStyle/>
                    <a:p>
                      <a:r>
                        <a:rPr lang="en-US" sz="1400"/>
                        <a:t>Diarrhea and abdominal discomfort</a:t>
                      </a:r>
                    </a:p>
                  </a:txBody>
                  <a:tcPr anchor="ctr"/>
                </a:tc>
                <a:tc>
                  <a:txBody>
                    <a:bodyPr/>
                    <a:lstStyle/>
                    <a:p>
                      <a:pPr algn="ctr"/>
                      <a:r>
                        <a:rPr lang="en-US" sz="1400"/>
                        <a:t>40 (18%)</a:t>
                      </a:r>
                    </a:p>
                  </a:txBody>
                  <a:tcPr anchor="ctr"/>
                </a:tc>
                <a:tc>
                  <a:txBody>
                    <a:bodyPr/>
                    <a:lstStyle/>
                    <a:p>
                      <a:pPr algn="ctr"/>
                      <a:r>
                        <a:rPr lang="en-US" sz="1400"/>
                        <a:t>13 (6%)</a:t>
                      </a:r>
                    </a:p>
                  </a:txBody>
                  <a:tcPr anchor="ctr"/>
                </a:tc>
                <a:tc>
                  <a:txBody>
                    <a:bodyPr/>
                    <a:lstStyle/>
                    <a:p>
                      <a:pPr algn="ctr"/>
                      <a:endParaRPr lang="en-US" sz="1400"/>
                    </a:p>
                  </a:txBody>
                  <a:tcPr anchor="ctr"/>
                </a:tc>
                <a:tc>
                  <a:txBody>
                    <a:bodyPr/>
                    <a:lstStyle/>
                    <a:p>
                      <a:pPr algn="ctr"/>
                      <a:endParaRPr lang="en-US" sz="1400"/>
                    </a:p>
                  </a:txBody>
                  <a:tcPr anchor="ctr"/>
                </a:tc>
                <a:extLst>
                  <a:ext uri="{0D108BD9-81ED-4DB2-BD59-A6C34878D82A}">
                    <a16:rowId xmlns:a16="http://schemas.microsoft.com/office/drawing/2014/main" val="470129565"/>
                  </a:ext>
                </a:extLst>
              </a:tr>
              <a:tr h="0">
                <a:tc>
                  <a:txBody>
                    <a:bodyPr/>
                    <a:lstStyle/>
                    <a:p>
                      <a:r>
                        <a:rPr lang="en-US" sz="1400"/>
                        <a:t>Bleeding and fatal stroke</a:t>
                      </a:r>
                    </a:p>
                  </a:txBody>
                  <a:tcPr anchor="ctr"/>
                </a:tc>
                <a:tc>
                  <a:txBody>
                    <a:bodyPr/>
                    <a:lstStyle/>
                    <a:p>
                      <a:pPr algn="ctr"/>
                      <a:r>
                        <a:rPr lang="en-US" sz="1400"/>
                        <a:t>30 (13%)</a:t>
                      </a:r>
                    </a:p>
                  </a:txBody>
                  <a:tcPr anchor="ctr"/>
                </a:tc>
                <a:tc>
                  <a:txBody>
                    <a:bodyPr/>
                    <a:lstStyle/>
                    <a:p>
                      <a:pPr algn="ctr"/>
                      <a:r>
                        <a:rPr lang="en-US" sz="1400"/>
                        <a:t>2 (1%)</a:t>
                      </a:r>
                    </a:p>
                  </a:txBody>
                  <a:tcPr anchor="ctr"/>
                </a:tc>
                <a:tc>
                  <a:txBody>
                    <a:bodyPr/>
                    <a:lstStyle/>
                    <a:p>
                      <a:pPr algn="ctr"/>
                      <a:endParaRPr lang="en-US" sz="1400"/>
                    </a:p>
                  </a:txBody>
                  <a:tcPr anchor="ctr"/>
                </a:tc>
                <a:tc>
                  <a:txBody>
                    <a:bodyPr/>
                    <a:lstStyle/>
                    <a:p>
                      <a:pPr algn="ctr"/>
                      <a:r>
                        <a:rPr lang="en-US" sz="1400"/>
                        <a:t>2 (1%)</a:t>
                      </a:r>
                    </a:p>
                  </a:txBody>
                  <a:tcPr anchor="ctr"/>
                </a:tc>
                <a:extLst>
                  <a:ext uri="{0D108BD9-81ED-4DB2-BD59-A6C34878D82A}">
                    <a16:rowId xmlns:a16="http://schemas.microsoft.com/office/drawing/2014/main" val="1408056354"/>
                  </a:ext>
                </a:extLst>
              </a:tr>
              <a:tr h="0">
                <a:tc>
                  <a:txBody>
                    <a:bodyPr/>
                    <a:lstStyle/>
                    <a:p>
                      <a:r>
                        <a:rPr lang="en-US" sz="1400"/>
                        <a:t>Arthralgia and muscle pain</a:t>
                      </a:r>
                    </a:p>
                  </a:txBody>
                  <a:tcPr anchor="ctr"/>
                </a:tc>
                <a:tc>
                  <a:txBody>
                    <a:bodyPr/>
                    <a:lstStyle/>
                    <a:p>
                      <a:pPr algn="ctr"/>
                      <a:r>
                        <a:rPr lang="en-US" sz="1400"/>
                        <a:t>26 (12%)</a:t>
                      </a:r>
                    </a:p>
                  </a:txBody>
                  <a:tcPr anchor="ctr"/>
                </a:tc>
                <a:tc>
                  <a:txBody>
                    <a:bodyPr/>
                    <a:lstStyle/>
                    <a:p>
                      <a:pPr algn="ctr"/>
                      <a:r>
                        <a:rPr lang="en-US" sz="1400"/>
                        <a:t>5 (2%)</a:t>
                      </a:r>
                    </a:p>
                  </a:txBody>
                  <a:tcPr anchor="ctr"/>
                </a:tc>
                <a:tc>
                  <a:txBody>
                    <a:bodyPr/>
                    <a:lstStyle/>
                    <a:p>
                      <a:pPr algn="ctr"/>
                      <a:endParaRPr lang="en-US" sz="1400"/>
                    </a:p>
                  </a:txBody>
                  <a:tcPr anchor="ctr"/>
                </a:tc>
                <a:tc>
                  <a:txBody>
                    <a:bodyPr/>
                    <a:lstStyle/>
                    <a:p>
                      <a:pPr algn="ctr"/>
                      <a:endParaRPr lang="en-US" sz="1400"/>
                    </a:p>
                  </a:txBody>
                  <a:tcPr anchor="ctr"/>
                </a:tc>
                <a:extLst>
                  <a:ext uri="{0D108BD9-81ED-4DB2-BD59-A6C34878D82A}">
                    <a16:rowId xmlns:a16="http://schemas.microsoft.com/office/drawing/2014/main" val="34103297"/>
                  </a:ext>
                </a:extLst>
              </a:tr>
              <a:tr h="0">
                <a:tc>
                  <a:txBody>
                    <a:bodyPr/>
                    <a:lstStyle/>
                    <a:p>
                      <a:r>
                        <a:rPr lang="en-US" sz="1400"/>
                        <a:t>Atrial fibrillation and cardiac death</a:t>
                      </a:r>
                    </a:p>
                  </a:txBody>
                  <a:tcPr anchor="ctr"/>
                </a:tc>
                <a:tc>
                  <a:txBody>
                    <a:bodyPr/>
                    <a:lstStyle/>
                    <a:p>
                      <a:pPr algn="ctr"/>
                      <a:r>
                        <a:rPr lang="en-US" sz="1400"/>
                        <a:t>22 (10%)</a:t>
                      </a:r>
                    </a:p>
                  </a:txBody>
                  <a:tcPr anchor="ctr"/>
                </a:tc>
                <a:tc>
                  <a:txBody>
                    <a:bodyPr/>
                    <a:lstStyle/>
                    <a:p>
                      <a:pPr algn="ctr"/>
                      <a:r>
                        <a:rPr lang="en-US" sz="1400"/>
                        <a:t>7 (3%)</a:t>
                      </a:r>
                    </a:p>
                  </a:txBody>
                  <a:tcPr anchor="ctr"/>
                </a:tc>
                <a:tc>
                  <a:txBody>
                    <a:bodyPr/>
                    <a:lstStyle/>
                    <a:p>
                      <a:pPr algn="ctr"/>
                      <a:endParaRPr lang="en-US" sz="1400"/>
                    </a:p>
                  </a:txBody>
                  <a:tcPr anchor="ctr"/>
                </a:tc>
                <a:tc>
                  <a:txBody>
                    <a:bodyPr/>
                    <a:lstStyle/>
                    <a:p>
                      <a:pPr algn="ctr"/>
                      <a:r>
                        <a:rPr lang="en-US" sz="1400"/>
                        <a:t>1 (0.4%)</a:t>
                      </a:r>
                    </a:p>
                  </a:txBody>
                  <a:tcPr anchor="ctr"/>
                </a:tc>
                <a:extLst>
                  <a:ext uri="{0D108BD9-81ED-4DB2-BD59-A6C34878D82A}">
                    <a16:rowId xmlns:a16="http://schemas.microsoft.com/office/drawing/2014/main" val="3426607535"/>
                  </a:ext>
                </a:extLst>
              </a:tr>
              <a:tr h="0">
                <a:tc>
                  <a:txBody>
                    <a:bodyPr/>
                    <a:lstStyle/>
                    <a:p>
                      <a:r>
                        <a:rPr lang="en-US" sz="1400"/>
                        <a:t>Malignancies and fatal progressions </a:t>
                      </a:r>
                    </a:p>
                  </a:txBody>
                  <a:tcPr anchor="ctr"/>
                </a:tc>
                <a:tc>
                  <a:txBody>
                    <a:bodyPr/>
                    <a:lstStyle/>
                    <a:p>
                      <a:pPr algn="ctr"/>
                      <a:r>
                        <a:rPr lang="en-US" sz="1400"/>
                        <a:t>9 (4%)</a:t>
                      </a:r>
                    </a:p>
                  </a:txBody>
                  <a:tcPr anchor="ctr"/>
                </a:tc>
                <a:tc>
                  <a:txBody>
                    <a:bodyPr/>
                    <a:lstStyle/>
                    <a:p>
                      <a:pPr algn="ctr"/>
                      <a:r>
                        <a:rPr lang="en-US" sz="1400"/>
                        <a:t>5 (2%)</a:t>
                      </a:r>
                    </a:p>
                  </a:txBody>
                  <a:tcPr anchor="ctr"/>
                </a:tc>
                <a:tc>
                  <a:txBody>
                    <a:bodyPr/>
                    <a:lstStyle/>
                    <a:p>
                      <a:pPr algn="ctr"/>
                      <a:r>
                        <a:rPr lang="en-US" sz="1400"/>
                        <a:t>4 (2%)</a:t>
                      </a:r>
                    </a:p>
                  </a:txBody>
                  <a:tcPr anchor="ctr"/>
                </a:tc>
                <a:tc>
                  <a:txBody>
                    <a:bodyPr/>
                    <a:lstStyle/>
                    <a:p>
                      <a:pPr algn="ctr"/>
                      <a:r>
                        <a:rPr lang="en-US" sz="1400"/>
                        <a:t>6 (3%)</a:t>
                      </a:r>
                    </a:p>
                  </a:txBody>
                  <a:tcPr anchor="ctr"/>
                </a:tc>
                <a:extLst>
                  <a:ext uri="{0D108BD9-81ED-4DB2-BD59-A6C34878D82A}">
                    <a16:rowId xmlns:a16="http://schemas.microsoft.com/office/drawing/2014/main" val="3438511967"/>
                  </a:ext>
                </a:extLst>
              </a:tr>
              <a:tr h="0">
                <a:tc>
                  <a:txBody>
                    <a:bodyPr/>
                    <a:lstStyle/>
                    <a:p>
                      <a:r>
                        <a:rPr lang="en-US" sz="1400"/>
                        <a:t>Hypertension</a:t>
                      </a:r>
                    </a:p>
                  </a:txBody>
                  <a:tcPr anchor="ctr"/>
                </a:tc>
                <a:tc>
                  <a:txBody>
                    <a:bodyPr/>
                    <a:lstStyle/>
                    <a:p>
                      <a:pPr algn="ctr"/>
                      <a:r>
                        <a:rPr lang="en-US" sz="1400"/>
                        <a:t>10 (4%)</a:t>
                      </a:r>
                    </a:p>
                  </a:txBody>
                  <a:tcPr anchor="ctr"/>
                </a:tc>
                <a:tc>
                  <a:txBody>
                    <a:bodyPr/>
                    <a:lstStyle/>
                    <a:p>
                      <a:pPr algn="ctr"/>
                      <a:r>
                        <a:rPr lang="en-US" sz="1400"/>
                        <a:t>13 (6%)</a:t>
                      </a:r>
                    </a:p>
                  </a:txBody>
                  <a:tcPr anchor="ctr"/>
                </a:tc>
                <a:tc>
                  <a:txBody>
                    <a:bodyPr/>
                    <a:lstStyle/>
                    <a:p>
                      <a:pPr algn="ctr"/>
                      <a:endParaRPr lang="en-US" sz="1400"/>
                    </a:p>
                  </a:txBody>
                  <a:tcPr anchor="ctr"/>
                </a:tc>
                <a:tc>
                  <a:txBody>
                    <a:bodyPr/>
                    <a:lstStyle/>
                    <a:p>
                      <a:pPr algn="ctr"/>
                      <a:endParaRPr lang="en-US" sz="1400"/>
                    </a:p>
                  </a:txBody>
                  <a:tcPr anchor="ctr"/>
                </a:tc>
                <a:extLst>
                  <a:ext uri="{0D108BD9-81ED-4DB2-BD59-A6C34878D82A}">
                    <a16:rowId xmlns:a16="http://schemas.microsoft.com/office/drawing/2014/main" val="3846585967"/>
                  </a:ext>
                </a:extLst>
              </a:tr>
              <a:tr h="0">
                <a:tc>
                  <a:txBody>
                    <a:bodyPr/>
                    <a:lstStyle/>
                    <a:p>
                      <a:r>
                        <a:rPr lang="en-US" sz="1400"/>
                        <a:t>Headache</a:t>
                      </a:r>
                    </a:p>
                  </a:txBody>
                  <a:tcPr anchor="ctr"/>
                </a:tc>
                <a:tc>
                  <a:txBody>
                    <a:bodyPr/>
                    <a:lstStyle/>
                    <a:p>
                      <a:pPr algn="ctr"/>
                      <a:r>
                        <a:rPr lang="en-US" sz="1400"/>
                        <a:t>6 (3%)</a:t>
                      </a:r>
                    </a:p>
                  </a:txBody>
                  <a:tcPr anchor="ctr"/>
                </a:tc>
                <a:tc>
                  <a:txBody>
                    <a:bodyPr/>
                    <a:lstStyle/>
                    <a:p>
                      <a:pPr algn="ctr"/>
                      <a:r>
                        <a:rPr lang="en-US" sz="1400"/>
                        <a:t>2 (1%)</a:t>
                      </a:r>
                    </a:p>
                  </a:txBody>
                  <a:tcPr anchor="ctr"/>
                </a:tc>
                <a:tc>
                  <a:txBody>
                    <a:bodyPr/>
                    <a:lstStyle/>
                    <a:p>
                      <a:pPr algn="ctr"/>
                      <a:endParaRPr lang="en-US" sz="1400"/>
                    </a:p>
                  </a:txBody>
                  <a:tcPr anchor="ctr"/>
                </a:tc>
                <a:tc>
                  <a:txBody>
                    <a:bodyPr/>
                    <a:lstStyle/>
                    <a:p>
                      <a:pPr algn="ctr"/>
                      <a:endParaRPr lang="en-US" sz="1400"/>
                    </a:p>
                  </a:txBody>
                  <a:tcPr anchor="ctr"/>
                </a:tc>
                <a:extLst>
                  <a:ext uri="{0D108BD9-81ED-4DB2-BD59-A6C34878D82A}">
                    <a16:rowId xmlns:a16="http://schemas.microsoft.com/office/drawing/2014/main" val="1778614507"/>
                  </a:ext>
                </a:extLst>
              </a:tr>
              <a:tr h="0">
                <a:tc>
                  <a:txBody>
                    <a:bodyPr/>
                    <a:lstStyle/>
                    <a:p>
                      <a:r>
                        <a:rPr lang="en-US" sz="1400"/>
                        <a:t>Nail changes</a:t>
                      </a:r>
                    </a:p>
                  </a:txBody>
                  <a:tcPr anchor="ctr"/>
                </a:tc>
                <a:tc>
                  <a:txBody>
                    <a:bodyPr/>
                    <a:lstStyle/>
                    <a:p>
                      <a:pPr algn="ctr"/>
                      <a:r>
                        <a:rPr lang="en-US" sz="1400"/>
                        <a:t>4 (2%)</a:t>
                      </a:r>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extLst>
                  <a:ext uri="{0D108BD9-81ED-4DB2-BD59-A6C34878D82A}">
                    <a16:rowId xmlns:a16="http://schemas.microsoft.com/office/drawing/2014/main" val="4211893190"/>
                  </a:ext>
                </a:extLst>
              </a:tr>
              <a:tr h="0">
                <a:tc>
                  <a:txBody>
                    <a:bodyPr/>
                    <a:lstStyle/>
                    <a:p>
                      <a:r>
                        <a:rPr lang="en-US" sz="1400"/>
                        <a:t>Tumor lysis syndrome</a:t>
                      </a:r>
                    </a:p>
                  </a:txBody>
                  <a:tcPr anchor="ctr"/>
                </a:tc>
                <a:tc>
                  <a:txBody>
                    <a:bodyPr/>
                    <a:lstStyle/>
                    <a:p>
                      <a:pPr algn="ctr"/>
                      <a:r>
                        <a:rPr lang="en-US" sz="1400"/>
                        <a:t>1 (0.4%)</a:t>
                      </a:r>
                    </a:p>
                  </a:txBody>
                  <a:tcPr anchor="ctr"/>
                </a:tc>
                <a:tc>
                  <a:txBody>
                    <a:bodyPr/>
                    <a:lstStyle/>
                    <a:p>
                      <a:pPr algn="ctr"/>
                      <a:r>
                        <a:rPr lang="en-US" sz="1400"/>
                        <a:t>10 (4%)</a:t>
                      </a:r>
                    </a:p>
                  </a:txBody>
                  <a:tcPr anchor="ctr"/>
                </a:tc>
                <a:tc>
                  <a:txBody>
                    <a:bodyPr/>
                    <a:lstStyle/>
                    <a:p>
                      <a:pPr algn="ctr"/>
                      <a:endParaRPr lang="en-US" sz="1400"/>
                    </a:p>
                  </a:txBody>
                  <a:tcPr anchor="ctr"/>
                </a:tc>
                <a:tc>
                  <a:txBody>
                    <a:bodyPr/>
                    <a:lstStyle/>
                    <a:p>
                      <a:pPr algn="ctr"/>
                      <a:endParaRPr lang="en-US" sz="1400"/>
                    </a:p>
                  </a:txBody>
                  <a:tcPr anchor="ctr"/>
                </a:tc>
                <a:extLst>
                  <a:ext uri="{0D108BD9-81ED-4DB2-BD59-A6C34878D82A}">
                    <a16:rowId xmlns:a16="http://schemas.microsoft.com/office/drawing/2014/main" val="541190539"/>
                  </a:ext>
                </a:extLst>
              </a:tr>
            </a:tbl>
          </a:graphicData>
        </a:graphic>
      </p:graphicFrame>
      <p:sp>
        <p:nvSpPr>
          <p:cNvPr id="2" name="Rechteck 1">
            <a:extLst>
              <a:ext uri="{FF2B5EF4-FFF2-40B4-BE49-F238E27FC236}">
                <a16:creationId xmlns:a16="http://schemas.microsoft.com/office/drawing/2014/main" id="{0E2ACA16-FE43-4346-A260-D467F5A4BCFB}"/>
              </a:ext>
            </a:extLst>
          </p:cNvPr>
          <p:cNvSpPr/>
          <p:nvPr/>
        </p:nvSpPr>
        <p:spPr>
          <a:xfrm>
            <a:off x="416533" y="6032857"/>
            <a:ext cx="8375691"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285750" indent="-285750">
              <a:buClr>
                <a:schemeClr val="bg2"/>
              </a:buClr>
              <a:buFont typeface="Arial" panose="020B0604020202020204" pitchFamily="34" charset="0"/>
              <a:buChar char="•"/>
            </a:pPr>
            <a:r>
              <a:rPr lang="en-US" sz="1400">
                <a:solidFill>
                  <a:schemeClr val="tx1"/>
                </a:solidFill>
              </a:rPr>
              <a:t>Similar to the profile seen to date with ibrutinib or venetoclax as single agents and for the combination </a:t>
            </a:r>
          </a:p>
        </p:txBody>
      </p:sp>
      <p:sp>
        <p:nvSpPr>
          <p:cNvPr id="4" name="Titel 3">
            <a:extLst>
              <a:ext uri="{FF2B5EF4-FFF2-40B4-BE49-F238E27FC236}">
                <a16:creationId xmlns:a16="http://schemas.microsoft.com/office/drawing/2014/main" id="{35198738-1D69-ED4D-9CF2-E953485C8E28}"/>
              </a:ext>
            </a:extLst>
          </p:cNvPr>
          <p:cNvSpPr>
            <a:spLocks noGrp="1"/>
          </p:cNvSpPr>
          <p:nvPr>
            <p:ph type="title"/>
          </p:nvPr>
        </p:nvSpPr>
        <p:spPr/>
        <p:txBody>
          <a:bodyPr/>
          <a:lstStyle/>
          <a:p>
            <a:r>
              <a:rPr lang="de-DE"/>
              <a:t>AEs </a:t>
            </a:r>
            <a:r>
              <a:rPr lang="de-DE" err="1"/>
              <a:t>during</a:t>
            </a:r>
            <a:r>
              <a:rPr lang="de-DE"/>
              <a:t> </a:t>
            </a:r>
            <a:r>
              <a:rPr lang="de-DE" err="1"/>
              <a:t>first</a:t>
            </a:r>
            <a:r>
              <a:rPr lang="de-DE"/>
              <a:t> 15 </a:t>
            </a:r>
            <a:r>
              <a:rPr lang="de-DE" err="1"/>
              <a:t>Cycles</a:t>
            </a:r>
            <a:endParaRPr lang="de-DE"/>
          </a:p>
        </p:txBody>
      </p:sp>
    </p:spTree>
    <p:extLst>
      <p:ext uri="{BB962C8B-B14F-4D97-AF65-F5344CB8AC3E}">
        <p14:creationId xmlns:p14="http://schemas.microsoft.com/office/powerpoint/2010/main" val="679617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AEs during after Cycle 15</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All fatalities included, whether on or off treatment; whether reported as AE or not</a:t>
            </a:r>
          </a:p>
          <a:p>
            <a:r>
              <a:rPr lang="en-US">
                <a:latin typeface="Arial" panose="020B0604020202020204" pitchFamily="34" charset="0"/>
                <a:cs typeface="Arial" panose="020B0604020202020204" pitchFamily="34" charset="0"/>
              </a:rPr>
              <a:t>AE, adverse event; CTCAE, Common Terminology Criteria for Adverse Events; Ibr, ibrutinib; Observation; rdm, random.</a:t>
            </a:r>
          </a:p>
          <a:p>
            <a:r>
              <a:rPr lang="en-US" b="1">
                <a:latin typeface="Arial" panose="020B0604020202020204" pitchFamily="34" charset="0"/>
                <a:cs typeface="Arial" panose="020B0604020202020204" pitchFamily="34" charset="0"/>
              </a:rPr>
              <a:t>Niemann, C. Abstract 69 presented at ASH 2021.</a:t>
            </a:r>
            <a:endParaRPr lang="en-US">
              <a:latin typeface="Arial" panose="020B0604020202020204" pitchFamily="34" charset="0"/>
              <a:cs typeface="Arial" panose="020B0604020202020204" pitchFamily="34" charset="0"/>
            </a:endParaRPr>
          </a:p>
        </p:txBody>
      </p:sp>
      <p:graphicFrame>
        <p:nvGraphicFramePr>
          <p:cNvPr id="9" name="Table 10">
            <a:extLst>
              <a:ext uri="{FF2B5EF4-FFF2-40B4-BE49-F238E27FC236}">
                <a16:creationId xmlns:a16="http://schemas.microsoft.com/office/drawing/2014/main" id="{2C37EA72-30B4-4427-ABFC-BD0CB5284847}"/>
              </a:ext>
            </a:extLst>
          </p:cNvPr>
          <p:cNvGraphicFramePr>
            <a:graphicFrameLocks noGrp="1"/>
          </p:cNvGraphicFramePr>
          <p:nvPr>
            <p:extLst>
              <p:ext uri="{D42A27DB-BD31-4B8C-83A1-F6EECF244321}">
                <p14:modId xmlns:p14="http://schemas.microsoft.com/office/powerpoint/2010/main" val="4219252721"/>
              </p:ext>
            </p:extLst>
          </p:nvPr>
        </p:nvGraphicFramePr>
        <p:xfrm>
          <a:off x="416533" y="1808163"/>
          <a:ext cx="11358938" cy="3855600"/>
        </p:xfrm>
        <a:graphic>
          <a:graphicData uri="http://schemas.openxmlformats.org/drawingml/2006/table">
            <a:tbl>
              <a:tblPr firstRow="1" bandRow="1">
                <a:tableStyleId>{5C22544A-7EE6-4342-B048-85BDC9FD1C3A}</a:tableStyleId>
              </a:tblPr>
              <a:tblGrid>
                <a:gridCol w="2009988">
                  <a:extLst>
                    <a:ext uri="{9D8B030D-6E8A-4147-A177-3AD203B41FA5}">
                      <a16:colId xmlns:a16="http://schemas.microsoft.com/office/drawing/2014/main" val="132337547"/>
                    </a:ext>
                  </a:extLst>
                </a:gridCol>
                <a:gridCol w="934895">
                  <a:extLst>
                    <a:ext uri="{9D8B030D-6E8A-4147-A177-3AD203B41FA5}">
                      <a16:colId xmlns:a16="http://schemas.microsoft.com/office/drawing/2014/main" val="3709849324"/>
                    </a:ext>
                  </a:extLst>
                </a:gridCol>
                <a:gridCol w="934895">
                  <a:extLst>
                    <a:ext uri="{9D8B030D-6E8A-4147-A177-3AD203B41FA5}">
                      <a16:colId xmlns:a16="http://schemas.microsoft.com/office/drawing/2014/main" val="7155462"/>
                    </a:ext>
                  </a:extLst>
                </a:gridCol>
                <a:gridCol w="934895">
                  <a:extLst>
                    <a:ext uri="{9D8B030D-6E8A-4147-A177-3AD203B41FA5}">
                      <a16:colId xmlns:a16="http://schemas.microsoft.com/office/drawing/2014/main" val="1446926295"/>
                    </a:ext>
                  </a:extLst>
                </a:gridCol>
                <a:gridCol w="934895">
                  <a:extLst>
                    <a:ext uri="{9D8B030D-6E8A-4147-A177-3AD203B41FA5}">
                      <a16:colId xmlns:a16="http://schemas.microsoft.com/office/drawing/2014/main" val="3261380038"/>
                    </a:ext>
                  </a:extLst>
                </a:gridCol>
                <a:gridCol w="934895">
                  <a:extLst>
                    <a:ext uri="{9D8B030D-6E8A-4147-A177-3AD203B41FA5}">
                      <a16:colId xmlns:a16="http://schemas.microsoft.com/office/drawing/2014/main" val="3391705404"/>
                    </a:ext>
                  </a:extLst>
                </a:gridCol>
                <a:gridCol w="934895">
                  <a:extLst>
                    <a:ext uri="{9D8B030D-6E8A-4147-A177-3AD203B41FA5}">
                      <a16:colId xmlns:a16="http://schemas.microsoft.com/office/drawing/2014/main" val="2474692447"/>
                    </a:ext>
                  </a:extLst>
                </a:gridCol>
                <a:gridCol w="934895">
                  <a:extLst>
                    <a:ext uri="{9D8B030D-6E8A-4147-A177-3AD203B41FA5}">
                      <a16:colId xmlns:a16="http://schemas.microsoft.com/office/drawing/2014/main" val="3521265335"/>
                    </a:ext>
                  </a:extLst>
                </a:gridCol>
                <a:gridCol w="934895">
                  <a:extLst>
                    <a:ext uri="{9D8B030D-6E8A-4147-A177-3AD203B41FA5}">
                      <a16:colId xmlns:a16="http://schemas.microsoft.com/office/drawing/2014/main" val="467785287"/>
                    </a:ext>
                  </a:extLst>
                </a:gridCol>
                <a:gridCol w="934895">
                  <a:extLst>
                    <a:ext uri="{9D8B030D-6E8A-4147-A177-3AD203B41FA5}">
                      <a16:colId xmlns:a16="http://schemas.microsoft.com/office/drawing/2014/main" val="520983071"/>
                    </a:ext>
                  </a:extLst>
                </a:gridCol>
                <a:gridCol w="934895">
                  <a:extLst>
                    <a:ext uri="{9D8B030D-6E8A-4147-A177-3AD203B41FA5}">
                      <a16:colId xmlns:a16="http://schemas.microsoft.com/office/drawing/2014/main" val="3035294815"/>
                    </a:ext>
                  </a:extLst>
                </a:gridCol>
              </a:tblGrid>
              <a:tr h="218157">
                <a:tc>
                  <a:txBody>
                    <a:bodyPr/>
                    <a:lstStyle/>
                    <a:p>
                      <a:r>
                        <a:rPr lang="en-US" sz="1400"/>
                        <a:t>CTCAE Term, n (%)</a:t>
                      </a:r>
                    </a:p>
                  </a:txBody>
                  <a:tcPr marT="25200" marB="25200">
                    <a:lnB w="12700" cap="flat" cmpd="sng" algn="ctr">
                      <a:solidFill>
                        <a:schemeClr val="bg1"/>
                      </a:solidFill>
                      <a:prstDash val="solid"/>
                      <a:round/>
                      <a:headEnd type="none" w="med" len="med"/>
                      <a:tailEnd type="none" w="med" len="med"/>
                    </a:lnB>
                  </a:tcPr>
                </a:tc>
                <a:tc gridSpan="3">
                  <a:txBody>
                    <a:bodyPr/>
                    <a:lstStyle/>
                    <a:p>
                      <a:pPr algn="ctr"/>
                      <a:r>
                        <a:rPr lang="en-US" sz="1400"/>
                        <a:t>Grade 2</a:t>
                      </a:r>
                    </a:p>
                  </a:txBody>
                  <a:tcPr marT="25200" marB="25200">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r>
                        <a:rPr lang="en-US" sz="1400"/>
                        <a:t>Grade 3</a:t>
                      </a:r>
                    </a:p>
                  </a:txBody>
                  <a:tcPr marT="25200" marB="25200">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a:r>
                        <a:rPr lang="en-US" sz="1400"/>
                        <a:t>Grade 4</a:t>
                      </a:r>
                    </a:p>
                  </a:txBody>
                  <a:tcPr marT="25200" marB="25200">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a:r>
                        <a:rPr lang="en-US" sz="1400"/>
                        <a:t>Fatalities</a:t>
                      </a:r>
                    </a:p>
                  </a:txBody>
                  <a:tcPr marT="25200" marB="25200">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66164754"/>
                  </a:ext>
                </a:extLst>
              </a:tr>
              <a:tr h="544383">
                <a:tc>
                  <a:txBody>
                    <a:bodyPr/>
                    <a:lstStyle/>
                    <a:p>
                      <a:endParaRPr lang="en-US" sz="1400">
                        <a:solidFill>
                          <a:schemeClr val="bg1"/>
                        </a:solidFill>
                      </a:endParaRPr>
                    </a:p>
                  </a:txBody>
                  <a:tcPr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r>
                        <a:rPr lang="en-US" sz="1400">
                          <a:solidFill>
                            <a:schemeClr val="bg1"/>
                          </a:solidFill>
                        </a:rPr>
                        <a:t>Non-rdm Ibr</a:t>
                      </a:r>
                    </a:p>
                    <a:p>
                      <a:pPr algn="ctr"/>
                      <a:r>
                        <a:rPr lang="en-US" sz="1400">
                          <a:solidFill>
                            <a:schemeClr val="bg1"/>
                          </a:solidFill>
                        </a:rPr>
                        <a:t>(N=116)</a:t>
                      </a:r>
                    </a:p>
                  </a:txBody>
                  <a:tcPr marL="0" marR="0"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75000"/>
                      </a:schemeClr>
                    </a:solidFill>
                  </a:tcPr>
                </a:tc>
                <a:tc>
                  <a:txBody>
                    <a:bodyPr/>
                    <a:lstStyle/>
                    <a:p>
                      <a:pPr algn="ctr"/>
                      <a:r>
                        <a:rPr lang="en-US" sz="1400">
                          <a:solidFill>
                            <a:schemeClr val="bg1"/>
                          </a:solidFill>
                        </a:rPr>
                        <a:t>Arm A</a:t>
                      </a:r>
                    </a:p>
                    <a:p>
                      <a:pPr algn="ctr"/>
                      <a:r>
                        <a:rPr lang="en-US" sz="1400">
                          <a:solidFill>
                            <a:schemeClr val="bg1"/>
                          </a:solidFill>
                        </a:rPr>
                        <a:t>Ibr</a:t>
                      </a:r>
                    </a:p>
                    <a:p>
                      <a:pPr algn="ctr"/>
                      <a:r>
                        <a:rPr lang="en-US" sz="1400">
                          <a:solidFill>
                            <a:schemeClr val="bg1"/>
                          </a:solidFill>
                        </a:rPr>
                        <a:t>(N=24)</a:t>
                      </a:r>
                    </a:p>
                  </a:txBody>
                  <a:tcPr marL="0" marR="0"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en-US" sz="1400">
                          <a:solidFill>
                            <a:schemeClr val="bg1"/>
                          </a:solidFill>
                        </a:rPr>
                        <a:t>Arm B </a:t>
                      </a:r>
                    </a:p>
                    <a:p>
                      <a:pPr algn="ctr"/>
                      <a:r>
                        <a:rPr lang="en-US" sz="1400">
                          <a:solidFill>
                            <a:schemeClr val="bg1"/>
                          </a:solidFill>
                        </a:rPr>
                        <a:t>Obs</a:t>
                      </a:r>
                    </a:p>
                    <a:p>
                      <a:pPr algn="ctr"/>
                      <a:r>
                        <a:rPr lang="en-US" sz="1400">
                          <a:solidFill>
                            <a:schemeClr val="bg1"/>
                          </a:solidFill>
                        </a:rPr>
                        <a:t>(N=48)</a:t>
                      </a:r>
                    </a:p>
                  </a:txBody>
                  <a:tcPr marL="0" marR="0"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E8DFF"/>
                    </a:solidFill>
                  </a:tcPr>
                </a:tc>
                <a:tc>
                  <a:txBody>
                    <a:bodyPr/>
                    <a:lstStyle/>
                    <a:p>
                      <a:pPr algn="ctr"/>
                      <a:r>
                        <a:rPr lang="en-US" sz="1400">
                          <a:solidFill>
                            <a:schemeClr val="bg1"/>
                          </a:solidFill>
                        </a:rPr>
                        <a:t>Non-rdm Ibr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(N=116)</a:t>
                      </a:r>
                    </a:p>
                  </a:txBody>
                  <a:tcPr marL="0" marR="0"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75000"/>
                      </a:schemeClr>
                    </a:solidFill>
                  </a:tcPr>
                </a:tc>
                <a:tc>
                  <a:txBody>
                    <a:bodyPr/>
                    <a:lstStyle/>
                    <a:p>
                      <a:pPr algn="ctr"/>
                      <a:r>
                        <a:rPr lang="en-US" sz="1400">
                          <a:solidFill>
                            <a:schemeClr val="bg1"/>
                          </a:solidFill>
                        </a:rPr>
                        <a:t>Arm 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Ibr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(N=24)</a:t>
                      </a:r>
                    </a:p>
                  </a:txBody>
                  <a:tcPr marL="0" marR="0"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en-US" sz="1400">
                          <a:solidFill>
                            <a:schemeClr val="bg1"/>
                          </a:solidFill>
                        </a:rPr>
                        <a:t>Arm B </a:t>
                      </a:r>
                    </a:p>
                    <a:p>
                      <a:pPr algn="ctr"/>
                      <a:r>
                        <a:rPr lang="en-US" sz="1400">
                          <a:solidFill>
                            <a:schemeClr val="bg1"/>
                          </a:solidFill>
                        </a:rPr>
                        <a:t>Obs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(N=48)</a:t>
                      </a:r>
                    </a:p>
                  </a:txBody>
                  <a:tcPr marL="0" marR="0"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E8D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Non-rdm Ibr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(N=116)</a:t>
                      </a:r>
                    </a:p>
                  </a:txBody>
                  <a:tcPr marL="0" marR="0"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75000"/>
                      </a:schemeClr>
                    </a:solidFill>
                  </a:tcPr>
                </a:tc>
                <a:tc>
                  <a:txBody>
                    <a:bodyPr/>
                    <a:lstStyle/>
                    <a:p>
                      <a:pPr algn="ctr"/>
                      <a:r>
                        <a:rPr lang="en-US" sz="1400">
                          <a:solidFill>
                            <a:schemeClr val="bg1"/>
                          </a:solidFill>
                        </a:rPr>
                        <a:t>Arm A</a:t>
                      </a:r>
                    </a:p>
                    <a:p>
                      <a:pPr algn="ctr"/>
                      <a:r>
                        <a:rPr lang="en-US" sz="1400">
                          <a:solidFill>
                            <a:schemeClr val="bg1"/>
                          </a:solidFill>
                        </a:rPr>
                        <a:t>Ibr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(N=24)</a:t>
                      </a:r>
                    </a:p>
                  </a:txBody>
                  <a:tcPr marL="0" marR="0"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Non-rdm Ibr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(N=116)</a:t>
                      </a:r>
                    </a:p>
                  </a:txBody>
                  <a:tcPr marL="0" marR="0"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75000"/>
                      </a:schemeClr>
                    </a:solidFill>
                  </a:tcPr>
                </a:tc>
                <a:tc>
                  <a:txBody>
                    <a:bodyPr/>
                    <a:lstStyle/>
                    <a:p>
                      <a:pPr algn="ctr"/>
                      <a:r>
                        <a:rPr lang="en-US" sz="1400">
                          <a:solidFill>
                            <a:schemeClr val="bg1"/>
                          </a:solidFill>
                        </a:rPr>
                        <a:t>Arm B</a:t>
                      </a:r>
                    </a:p>
                    <a:p>
                      <a:pPr algn="ctr"/>
                      <a:r>
                        <a:rPr lang="en-US" sz="1400">
                          <a:solidFill>
                            <a:schemeClr val="bg1"/>
                          </a:solidFill>
                        </a:rPr>
                        <a:t>Obs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(N=48)</a:t>
                      </a:r>
                    </a:p>
                  </a:txBody>
                  <a:tcPr marL="0" marR="0"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E8DFF"/>
                    </a:solidFill>
                  </a:tcPr>
                </a:tc>
                <a:extLst>
                  <a:ext uri="{0D108BD9-81ED-4DB2-BD59-A6C34878D82A}">
                    <a16:rowId xmlns:a16="http://schemas.microsoft.com/office/drawing/2014/main" val="68724260"/>
                  </a:ext>
                </a:extLst>
              </a:tr>
              <a:tr h="218157">
                <a:tc>
                  <a:txBody>
                    <a:bodyPr/>
                    <a:lstStyle/>
                    <a:p>
                      <a:r>
                        <a:rPr lang="en-US" sz="1400"/>
                        <a:t>Any AE</a:t>
                      </a:r>
                    </a:p>
                  </a:txBody>
                  <a:tcPr marT="25200" marB="25200">
                    <a:lnT w="38100" cap="flat" cmpd="sng" algn="ctr">
                      <a:solidFill>
                        <a:schemeClr val="bg1"/>
                      </a:solidFill>
                      <a:prstDash val="solid"/>
                      <a:round/>
                      <a:headEnd type="none" w="med" len="med"/>
                      <a:tailEnd type="none" w="med" len="med"/>
                    </a:lnT>
                  </a:tcPr>
                </a:tc>
                <a:tc>
                  <a:txBody>
                    <a:bodyPr/>
                    <a:lstStyle/>
                    <a:p>
                      <a:pPr algn="ctr"/>
                      <a:r>
                        <a:rPr lang="en-US" sz="1400"/>
                        <a:t>37 (32)</a:t>
                      </a:r>
                    </a:p>
                  </a:txBody>
                  <a:tcPr marT="25200" marB="25200">
                    <a:lnT w="38100" cap="flat" cmpd="sng" algn="ctr">
                      <a:solidFill>
                        <a:schemeClr val="bg1"/>
                      </a:solidFill>
                      <a:prstDash val="solid"/>
                      <a:round/>
                      <a:headEnd type="none" w="med" len="med"/>
                      <a:tailEnd type="none" w="med" len="med"/>
                    </a:lnT>
                    <a:solidFill>
                      <a:srgbClr val="E7E8EA"/>
                    </a:solidFill>
                  </a:tcPr>
                </a:tc>
                <a:tc>
                  <a:txBody>
                    <a:bodyPr/>
                    <a:lstStyle/>
                    <a:p>
                      <a:pPr algn="ctr"/>
                      <a:r>
                        <a:rPr lang="en-US" sz="1400"/>
                        <a:t>9 (38)</a:t>
                      </a:r>
                    </a:p>
                  </a:txBody>
                  <a:tcPr marT="25200" marB="25200">
                    <a:lnT w="38100" cap="flat" cmpd="sng" algn="ctr">
                      <a:solidFill>
                        <a:schemeClr val="bg1"/>
                      </a:solidFill>
                      <a:prstDash val="solid"/>
                      <a:round/>
                      <a:headEnd type="none" w="med" len="med"/>
                      <a:tailEnd type="none" w="med" len="med"/>
                    </a:lnT>
                    <a:solidFill>
                      <a:srgbClr val="E7E8EA"/>
                    </a:solidFill>
                  </a:tcPr>
                </a:tc>
                <a:tc>
                  <a:txBody>
                    <a:bodyPr/>
                    <a:lstStyle/>
                    <a:p>
                      <a:pPr algn="ctr"/>
                      <a:r>
                        <a:rPr lang="en-US" sz="1400"/>
                        <a:t>7 (15)</a:t>
                      </a:r>
                    </a:p>
                  </a:txBody>
                  <a:tcPr marT="25200" marB="25200">
                    <a:lnT w="38100" cap="flat" cmpd="sng" algn="ctr">
                      <a:solidFill>
                        <a:schemeClr val="bg1"/>
                      </a:solidFill>
                      <a:prstDash val="solid"/>
                      <a:round/>
                      <a:headEnd type="none" w="med" len="med"/>
                      <a:tailEnd type="none" w="med" len="med"/>
                    </a:lnT>
                    <a:solidFill>
                      <a:srgbClr val="E7E8EA"/>
                    </a:solidFill>
                  </a:tcPr>
                </a:tc>
                <a:tc>
                  <a:txBody>
                    <a:bodyPr/>
                    <a:lstStyle/>
                    <a:p>
                      <a:pPr algn="ctr"/>
                      <a:r>
                        <a:rPr lang="en-US" sz="1400"/>
                        <a:t>40 (34)</a:t>
                      </a:r>
                    </a:p>
                  </a:txBody>
                  <a:tcPr marT="25200" marB="25200">
                    <a:lnT w="38100" cap="flat" cmpd="sng" algn="ctr">
                      <a:solidFill>
                        <a:schemeClr val="bg1"/>
                      </a:solidFill>
                      <a:prstDash val="solid"/>
                      <a:round/>
                      <a:headEnd type="none" w="med" len="med"/>
                      <a:tailEnd type="none" w="med" len="med"/>
                    </a:lnT>
                    <a:solidFill>
                      <a:srgbClr val="E7E8EA"/>
                    </a:solidFill>
                  </a:tcPr>
                </a:tc>
                <a:tc>
                  <a:txBody>
                    <a:bodyPr/>
                    <a:lstStyle/>
                    <a:p>
                      <a:pPr algn="ctr"/>
                      <a:r>
                        <a:rPr lang="en-US" sz="1400"/>
                        <a:t>7 (29)</a:t>
                      </a:r>
                    </a:p>
                  </a:txBody>
                  <a:tcPr marT="25200" marB="25200">
                    <a:lnT w="38100" cap="flat" cmpd="sng" algn="ctr">
                      <a:solidFill>
                        <a:schemeClr val="bg1"/>
                      </a:solidFill>
                      <a:prstDash val="solid"/>
                      <a:round/>
                      <a:headEnd type="none" w="med" len="med"/>
                      <a:tailEnd type="none" w="med" len="med"/>
                    </a:lnT>
                    <a:solidFill>
                      <a:srgbClr val="E7E8EA"/>
                    </a:solidFill>
                  </a:tcPr>
                </a:tc>
                <a:tc>
                  <a:txBody>
                    <a:bodyPr/>
                    <a:lstStyle/>
                    <a:p>
                      <a:pPr algn="ctr"/>
                      <a:r>
                        <a:rPr lang="en-US" sz="1400"/>
                        <a:t>7 (15)</a:t>
                      </a:r>
                    </a:p>
                  </a:txBody>
                  <a:tcPr marT="25200" marB="25200">
                    <a:lnT w="38100" cap="flat" cmpd="sng" algn="ctr">
                      <a:solidFill>
                        <a:schemeClr val="bg1"/>
                      </a:solidFill>
                      <a:prstDash val="solid"/>
                      <a:round/>
                      <a:headEnd type="none" w="med" len="med"/>
                      <a:tailEnd type="none" w="med" len="med"/>
                    </a:lnT>
                    <a:solidFill>
                      <a:srgbClr val="E7E8EA"/>
                    </a:solidFill>
                  </a:tcPr>
                </a:tc>
                <a:tc>
                  <a:txBody>
                    <a:bodyPr/>
                    <a:lstStyle/>
                    <a:p>
                      <a:pPr algn="ctr"/>
                      <a:r>
                        <a:rPr lang="en-US" sz="1400"/>
                        <a:t>7 (6)</a:t>
                      </a:r>
                    </a:p>
                  </a:txBody>
                  <a:tcPr marT="25200" marB="25200">
                    <a:lnT w="38100" cap="flat" cmpd="sng" algn="ctr">
                      <a:solidFill>
                        <a:schemeClr val="bg1"/>
                      </a:solidFill>
                      <a:prstDash val="solid"/>
                      <a:round/>
                      <a:headEnd type="none" w="med" len="med"/>
                      <a:tailEnd type="none" w="med" len="med"/>
                    </a:lnT>
                    <a:solidFill>
                      <a:srgbClr val="E7E8EA"/>
                    </a:solidFill>
                  </a:tcPr>
                </a:tc>
                <a:tc>
                  <a:txBody>
                    <a:bodyPr/>
                    <a:lstStyle/>
                    <a:p>
                      <a:pPr algn="ctr"/>
                      <a:r>
                        <a:rPr lang="en-US" sz="1400"/>
                        <a:t>2 (8)</a:t>
                      </a:r>
                    </a:p>
                  </a:txBody>
                  <a:tcPr marT="25200" marB="25200">
                    <a:lnT w="38100" cap="flat" cmpd="sng" algn="ctr">
                      <a:solidFill>
                        <a:schemeClr val="bg1"/>
                      </a:solidFill>
                      <a:prstDash val="solid"/>
                      <a:round/>
                      <a:headEnd type="none" w="med" len="med"/>
                      <a:tailEnd type="none" w="med" len="med"/>
                    </a:lnT>
                    <a:solidFill>
                      <a:srgbClr val="E7E8EA"/>
                    </a:solidFill>
                  </a:tcPr>
                </a:tc>
                <a:tc>
                  <a:txBody>
                    <a:bodyPr/>
                    <a:lstStyle/>
                    <a:p>
                      <a:pPr algn="ctr"/>
                      <a:r>
                        <a:rPr lang="en-US" sz="1400"/>
                        <a:t>2 (2)</a:t>
                      </a:r>
                    </a:p>
                  </a:txBody>
                  <a:tcPr marT="25200" marB="25200">
                    <a:lnT w="38100" cap="flat" cmpd="sng" algn="ctr">
                      <a:solidFill>
                        <a:schemeClr val="bg1"/>
                      </a:solidFill>
                      <a:prstDash val="solid"/>
                      <a:round/>
                      <a:headEnd type="none" w="med" len="med"/>
                      <a:tailEnd type="none" w="med" len="med"/>
                    </a:lnT>
                    <a:solidFill>
                      <a:srgbClr val="E7E8EA"/>
                    </a:solidFill>
                  </a:tcPr>
                </a:tc>
                <a:tc>
                  <a:txBody>
                    <a:bodyPr/>
                    <a:lstStyle/>
                    <a:p>
                      <a:pPr algn="ctr"/>
                      <a:r>
                        <a:rPr lang="en-US" sz="1400"/>
                        <a:t>1 (2)</a:t>
                      </a:r>
                    </a:p>
                  </a:txBody>
                  <a:tcPr marT="25200" marB="25200">
                    <a:lnT w="38100" cap="flat" cmpd="sng" algn="ctr">
                      <a:solidFill>
                        <a:schemeClr val="bg1"/>
                      </a:solidFill>
                      <a:prstDash val="solid"/>
                      <a:round/>
                      <a:headEnd type="none" w="med" len="med"/>
                      <a:tailEnd type="none" w="med" len="med"/>
                    </a:lnT>
                    <a:solidFill>
                      <a:srgbClr val="E7E8EA"/>
                    </a:solidFill>
                  </a:tcPr>
                </a:tc>
                <a:extLst>
                  <a:ext uri="{0D108BD9-81ED-4DB2-BD59-A6C34878D82A}">
                    <a16:rowId xmlns:a16="http://schemas.microsoft.com/office/drawing/2014/main" val="3602326936"/>
                  </a:ext>
                </a:extLst>
              </a:tr>
              <a:tr h="218157">
                <a:tc>
                  <a:txBody>
                    <a:bodyPr/>
                    <a:lstStyle/>
                    <a:p>
                      <a:r>
                        <a:rPr lang="en-US" sz="1400"/>
                        <a:t>Infections</a:t>
                      </a:r>
                    </a:p>
                  </a:txBody>
                  <a:tcPr marT="25200" marB="25200"/>
                </a:tc>
                <a:tc>
                  <a:txBody>
                    <a:bodyPr/>
                    <a:lstStyle/>
                    <a:p>
                      <a:pPr algn="ctr"/>
                      <a:r>
                        <a:rPr lang="en-US" sz="1400"/>
                        <a:t>31 (27)</a:t>
                      </a:r>
                    </a:p>
                  </a:txBody>
                  <a:tcPr marT="25200" marB="25200">
                    <a:solidFill>
                      <a:srgbClr val="CBCDD2"/>
                    </a:solidFill>
                  </a:tcPr>
                </a:tc>
                <a:tc>
                  <a:txBody>
                    <a:bodyPr/>
                    <a:lstStyle/>
                    <a:p>
                      <a:pPr algn="ctr"/>
                      <a:r>
                        <a:rPr lang="en-US" sz="1400"/>
                        <a:t>9 (38)</a:t>
                      </a:r>
                    </a:p>
                  </a:txBody>
                  <a:tcPr marT="25200" marB="25200">
                    <a:solidFill>
                      <a:srgbClr val="CBCDD2"/>
                    </a:solidFill>
                  </a:tcPr>
                </a:tc>
                <a:tc>
                  <a:txBody>
                    <a:bodyPr/>
                    <a:lstStyle/>
                    <a:p>
                      <a:pPr algn="ctr"/>
                      <a:r>
                        <a:rPr lang="en-US" sz="1400"/>
                        <a:t>5 (10)</a:t>
                      </a:r>
                    </a:p>
                  </a:txBody>
                  <a:tcPr marT="25200" marB="25200">
                    <a:solidFill>
                      <a:srgbClr val="CBCDD2"/>
                    </a:solidFill>
                  </a:tcPr>
                </a:tc>
                <a:tc>
                  <a:txBody>
                    <a:bodyPr/>
                    <a:lstStyle/>
                    <a:p>
                      <a:pPr algn="ctr"/>
                      <a:r>
                        <a:rPr lang="en-US" sz="1400"/>
                        <a:t>14 (12)</a:t>
                      </a:r>
                    </a:p>
                  </a:txBody>
                  <a:tcPr marT="25200" marB="25200">
                    <a:solidFill>
                      <a:srgbClr val="CBCDD2"/>
                    </a:solidFill>
                  </a:tcPr>
                </a:tc>
                <a:tc>
                  <a:txBody>
                    <a:bodyPr/>
                    <a:lstStyle/>
                    <a:p>
                      <a:pPr algn="ctr"/>
                      <a:r>
                        <a:rPr lang="en-US" sz="1400"/>
                        <a:t>5 (21)</a:t>
                      </a:r>
                    </a:p>
                  </a:txBody>
                  <a:tcPr marT="25200" marB="25200">
                    <a:solidFill>
                      <a:srgbClr val="CBCDD2"/>
                    </a:solidFill>
                  </a:tcPr>
                </a:tc>
                <a:tc>
                  <a:txBody>
                    <a:bodyPr/>
                    <a:lstStyle/>
                    <a:p>
                      <a:pPr algn="ctr"/>
                      <a:r>
                        <a:rPr lang="en-US" sz="1400"/>
                        <a:t>2 (4)</a:t>
                      </a:r>
                    </a:p>
                  </a:txBody>
                  <a:tcPr marT="25200" marB="25200">
                    <a:solidFill>
                      <a:srgbClr val="CBCDD2"/>
                    </a:solidFill>
                  </a:tcPr>
                </a:tc>
                <a:tc>
                  <a:txBody>
                    <a:bodyPr/>
                    <a:lstStyle/>
                    <a:p>
                      <a:pPr algn="ctr"/>
                      <a:r>
                        <a:rPr lang="en-US" sz="1400"/>
                        <a:t>2 (2)</a:t>
                      </a:r>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r>
                        <a:rPr lang="en-US" sz="1400"/>
                        <a:t>1 (1)</a:t>
                      </a:r>
                    </a:p>
                  </a:txBody>
                  <a:tcPr marT="25200" marB="25200">
                    <a:solidFill>
                      <a:srgbClr val="CBCDD2"/>
                    </a:solidFill>
                  </a:tcPr>
                </a:tc>
                <a:tc>
                  <a:txBody>
                    <a:bodyPr/>
                    <a:lstStyle/>
                    <a:p>
                      <a:pPr algn="ctr"/>
                      <a:endParaRPr lang="en-US" sz="1400"/>
                    </a:p>
                  </a:txBody>
                  <a:tcPr marT="25200" marB="25200">
                    <a:solidFill>
                      <a:srgbClr val="CBCDD2"/>
                    </a:solidFill>
                  </a:tcPr>
                </a:tc>
                <a:extLst>
                  <a:ext uri="{0D108BD9-81ED-4DB2-BD59-A6C34878D82A}">
                    <a16:rowId xmlns:a16="http://schemas.microsoft.com/office/drawing/2014/main" val="1838740931"/>
                  </a:ext>
                </a:extLst>
              </a:tr>
              <a:tr h="218157">
                <a:tc>
                  <a:txBody>
                    <a:bodyPr/>
                    <a:lstStyle/>
                    <a:p>
                      <a:r>
                        <a:rPr lang="en-US" sz="1400"/>
                        <a:t>Neutropenia</a:t>
                      </a:r>
                    </a:p>
                  </a:txBody>
                  <a:tcPr marT="25200" marB="25200"/>
                </a:tc>
                <a:tc>
                  <a:txBody>
                    <a:bodyPr/>
                    <a:lstStyle/>
                    <a:p>
                      <a:pPr algn="ctr"/>
                      <a:r>
                        <a:rPr lang="en-US" sz="1400"/>
                        <a:t>2 (2)</a:t>
                      </a:r>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r>
                        <a:rPr lang="en-US" sz="1400"/>
                        <a:t>2 (2)</a:t>
                      </a:r>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r>
                        <a:rPr lang="en-US" sz="1400"/>
                        <a:t>2 (4)</a:t>
                      </a:r>
                    </a:p>
                  </a:txBody>
                  <a:tcPr marT="25200" marB="25200">
                    <a:solidFill>
                      <a:srgbClr val="E7E8EA"/>
                    </a:solidFill>
                  </a:tcPr>
                </a:tc>
                <a:tc>
                  <a:txBody>
                    <a:bodyPr/>
                    <a:lstStyle/>
                    <a:p>
                      <a:pPr algn="ctr"/>
                      <a:r>
                        <a:rPr lang="en-US" sz="1400"/>
                        <a:t>2 (2)</a:t>
                      </a:r>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extLst>
                  <a:ext uri="{0D108BD9-81ED-4DB2-BD59-A6C34878D82A}">
                    <a16:rowId xmlns:a16="http://schemas.microsoft.com/office/drawing/2014/main" val="2989814061"/>
                  </a:ext>
                </a:extLst>
              </a:tr>
              <a:tr h="218157">
                <a:tc>
                  <a:txBody>
                    <a:bodyPr/>
                    <a:lstStyle/>
                    <a:p>
                      <a:r>
                        <a:rPr lang="en-US" sz="1400"/>
                        <a:t>Abdominal discomfort</a:t>
                      </a:r>
                    </a:p>
                  </a:txBody>
                  <a:tcPr marT="25200" marB="25200"/>
                </a:tc>
                <a:tc>
                  <a:txBody>
                    <a:bodyPr/>
                    <a:lstStyle/>
                    <a:p>
                      <a:pPr algn="ctr"/>
                      <a:r>
                        <a:rPr lang="en-US" sz="1400"/>
                        <a:t>7 (6)</a:t>
                      </a:r>
                    </a:p>
                  </a:txBody>
                  <a:tcPr marT="25200" marB="25200">
                    <a:solidFill>
                      <a:srgbClr val="CBCDD2"/>
                    </a:solidFill>
                  </a:tcPr>
                </a:tc>
                <a:tc>
                  <a:txBody>
                    <a:bodyPr/>
                    <a:lstStyle/>
                    <a:p>
                      <a:pPr algn="ctr"/>
                      <a:r>
                        <a:rPr lang="en-US" sz="1400"/>
                        <a:t>2 (8)</a:t>
                      </a:r>
                    </a:p>
                  </a:txBody>
                  <a:tcPr marT="25200" marB="25200">
                    <a:solidFill>
                      <a:srgbClr val="CBCDD2"/>
                    </a:solidFill>
                  </a:tcPr>
                </a:tc>
                <a:tc>
                  <a:txBody>
                    <a:bodyPr/>
                    <a:lstStyle/>
                    <a:p>
                      <a:pPr algn="ctr"/>
                      <a:r>
                        <a:rPr lang="en-US" sz="1400"/>
                        <a:t>1 (2)</a:t>
                      </a:r>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extLst>
                  <a:ext uri="{0D108BD9-81ED-4DB2-BD59-A6C34878D82A}">
                    <a16:rowId xmlns:a16="http://schemas.microsoft.com/office/drawing/2014/main" val="470129565"/>
                  </a:ext>
                </a:extLst>
              </a:tr>
              <a:tr h="218157">
                <a:tc>
                  <a:txBody>
                    <a:bodyPr/>
                    <a:lstStyle/>
                    <a:p>
                      <a:r>
                        <a:rPr lang="en-US" sz="1400"/>
                        <a:t>Bleeding</a:t>
                      </a:r>
                    </a:p>
                  </a:txBody>
                  <a:tcPr marT="25200" marB="25200"/>
                </a:tc>
                <a:tc>
                  <a:txBody>
                    <a:bodyPr/>
                    <a:lstStyle/>
                    <a:p>
                      <a:pPr algn="ctr"/>
                      <a:r>
                        <a:rPr lang="en-US" sz="1400"/>
                        <a:t>10 (9)</a:t>
                      </a:r>
                    </a:p>
                  </a:txBody>
                  <a:tcPr marT="25200" marB="25200">
                    <a:solidFill>
                      <a:srgbClr val="E7E8EA"/>
                    </a:solidFill>
                  </a:tcPr>
                </a:tc>
                <a:tc>
                  <a:txBody>
                    <a:bodyPr/>
                    <a:lstStyle/>
                    <a:p>
                      <a:pPr algn="ctr"/>
                      <a:r>
                        <a:rPr lang="en-US" sz="1400"/>
                        <a:t>1 (4)</a:t>
                      </a:r>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r>
                        <a:rPr lang="en-US" sz="1400"/>
                        <a:t>1 (4)</a:t>
                      </a:r>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extLst>
                  <a:ext uri="{0D108BD9-81ED-4DB2-BD59-A6C34878D82A}">
                    <a16:rowId xmlns:a16="http://schemas.microsoft.com/office/drawing/2014/main" val="1408056354"/>
                  </a:ext>
                </a:extLst>
              </a:tr>
              <a:tr h="218157">
                <a:tc>
                  <a:txBody>
                    <a:bodyPr/>
                    <a:lstStyle/>
                    <a:p>
                      <a:r>
                        <a:rPr lang="en-US" sz="1400"/>
                        <a:t>Arthralgia</a:t>
                      </a:r>
                    </a:p>
                  </a:txBody>
                  <a:tcPr marT="25200" marB="25200"/>
                </a:tc>
                <a:tc>
                  <a:txBody>
                    <a:bodyPr/>
                    <a:lstStyle/>
                    <a:p>
                      <a:pPr algn="ctr"/>
                      <a:r>
                        <a:rPr lang="en-US" sz="1400"/>
                        <a:t>3 (3)</a:t>
                      </a:r>
                    </a:p>
                  </a:txBody>
                  <a:tcPr marT="25200" marB="25200">
                    <a:solidFill>
                      <a:srgbClr val="CBCDD2"/>
                    </a:solidFill>
                  </a:tcPr>
                </a:tc>
                <a:tc>
                  <a:txBody>
                    <a:bodyPr/>
                    <a:lstStyle/>
                    <a:p>
                      <a:pPr algn="ctr"/>
                      <a:r>
                        <a:rPr lang="en-US" sz="1400"/>
                        <a:t>1 (4)</a:t>
                      </a:r>
                    </a:p>
                  </a:txBody>
                  <a:tcPr marT="25200" marB="25200">
                    <a:solidFill>
                      <a:srgbClr val="CBCDD2"/>
                    </a:solidFill>
                  </a:tcPr>
                </a:tc>
                <a:tc>
                  <a:txBody>
                    <a:bodyPr/>
                    <a:lstStyle/>
                    <a:p>
                      <a:pPr algn="ctr"/>
                      <a:r>
                        <a:rPr lang="en-US" sz="1400"/>
                        <a:t>1 (2)</a:t>
                      </a:r>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extLst>
                  <a:ext uri="{0D108BD9-81ED-4DB2-BD59-A6C34878D82A}">
                    <a16:rowId xmlns:a16="http://schemas.microsoft.com/office/drawing/2014/main" val="34103297"/>
                  </a:ext>
                </a:extLst>
              </a:tr>
              <a:tr h="218157">
                <a:tc>
                  <a:txBody>
                    <a:bodyPr/>
                    <a:lstStyle/>
                    <a:p>
                      <a:r>
                        <a:rPr lang="en-US" sz="1400"/>
                        <a:t>Atrial fibrillation</a:t>
                      </a:r>
                    </a:p>
                  </a:txBody>
                  <a:tcPr marT="25200" marB="25200"/>
                </a:tc>
                <a:tc>
                  <a:txBody>
                    <a:bodyPr/>
                    <a:lstStyle/>
                    <a:p>
                      <a:pPr algn="ctr"/>
                      <a:r>
                        <a:rPr lang="en-US" sz="1400"/>
                        <a:t>3 (3)</a:t>
                      </a:r>
                    </a:p>
                  </a:txBody>
                  <a:tcPr marT="25200" marB="25200">
                    <a:solidFill>
                      <a:srgbClr val="E7E8EA"/>
                    </a:solidFill>
                  </a:tcPr>
                </a:tc>
                <a:tc>
                  <a:txBody>
                    <a:bodyPr/>
                    <a:lstStyle/>
                    <a:p>
                      <a:pPr algn="ctr"/>
                      <a:r>
                        <a:rPr lang="en-US" sz="1400"/>
                        <a:t>1 (4)</a:t>
                      </a:r>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extLst>
                  <a:ext uri="{0D108BD9-81ED-4DB2-BD59-A6C34878D82A}">
                    <a16:rowId xmlns:a16="http://schemas.microsoft.com/office/drawing/2014/main" val="3426607535"/>
                  </a:ext>
                </a:extLst>
              </a:tr>
              <a:tr h="218157">
                <a:tc>
                  <a:txBody>
                    <a:bodyPr/>
                    <a:lstStyle/>
                    <a:p>
                      <a:r>
                        <a:rPr lang="en-US" sz="1400"/>
                        <a:t>Malignancies</a:t>
                      </a:r>
                    </a:p>
                  </a:txBody>
                  <a:tcPr marT="25200" marB="25200"/>
                </a:tc>
                <a:tc>
                  <a:txBody>
                    <a:bodyPr/>
                    <a:lstStyle/>
                    <a:p>
                      <a:pPr algn="ctr"/>
                      <a:r>
                        <a:rPr lang="en-US" sz="1400"/>
                        <a:t>4 (3)</a:t>
                      </a:r>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r>
                        <a:rPr lang="en-US" sz="1400"/>
                        <a:t>3 (6)</a:t>
                      </a:r>
                    </a:p>
                  </a:txBody>
                  <a:tcPr marT="25200" marB="25200">
                    <a:solidFill>
                      <a:srgbClr val="CBCDD2"/>
                    </a:solidFill>
                  </a:tcPr>
                </a:tc>
                <a:tc>
                  <a:txBody>
                    <a:bodyPr/>
                    <a:lstStyle/>
                    <a:p>
                      <a:pPr algn="ctr"/>
                      <a:r>
                        <a:rPr lang="en-US" sz="1400"/>
                        <a:t>7 (6)</a:t>
                      </a:r>
                    </a:p>
                  </a:txBody>
                  <a:tcPr marT="25200" marB="25200">
                    <a:solidFill>
                      <a:srgbClr val="CBCDD2"/>
                    </a:solidFill>
                  </a:tcPr>
                </a:tc>
                <a:tc>
                  <a:txBody>
                    <a:bodyPr/>
                    <a:lstStyle/>
                    <a:p>
                      <a:pPr algn="ctr"/>
                      <a:r>
                        <a:rPr lang="en-US" sz="1400"/>
                        <a:t>1 (4)</a:t>
                      </a:r>
                    </a:p>
                  </a:txBody>
                  <a:tcPr marT="25200" marB="25200">
                    <a:solidFill>
                      <a:srgbClr val="CBCDD2"/>
                    </a:solidFill>
                  </a:tcPr>
                </a:tc>
                <a:tc>
                  <a:txBody>
                    <a:bodyPr/>
                    <a:lstStyle/>
                    <a:p>
                      <a:pPr lvl="0" algn="ctr">
                        <a:buNone/>
                      </a:pPr>
                      <a:r>
                        <a:rPr lang="en-US" sz="1400" b="0" i="0" u="none" strike="noStrike" noProof="0">
                          <a:latin typeface="Arial"/>
                        </a:rPr>
                        <a:t>1 (2)</a:t>
                      </a:r>
                      <a:endParaRPr lang="de-DE"/>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lvl="0" algn="ctr">
                        <a:buNone/>
                      </a:pPr>
                      <a:r>
                        <a:rPr lang="en-US" sz="1400"/>
                        <a:t>1 (4)</a:t>
                      </a:r>
                      <a:endParaRPr lang="de-DE"/>
                    </a:p>
                  </a:txBody>
                  <a:tcPr marT="25200" marB="25200">
                    <a:solidFill>
                      <a:srgbClr val="CBCDD2"/>
                    </a:solidFill>
                  </a:tcPr>
                </a:tc>
                <a:tc>
                  <a:txBody>
                    <a:bodyPr/>
                    <a:lstStyle/>
                    <a:p>
                      <a:pPr lvl="0" algn="ctr">
                        <a:buNone/>
                      </a:pPr>
                      <a:endParaRPr lang="en-US" sz="1400"/>
                    </a:p>
                  </a:txBody>
                  <a:tcPr marT="25200" marB="25200">
                    <a:solidFill>
                      <a:srgbClr val="CBCDD2"/>
                    </a:solidFill>
                  </a:tcPr>
                </a:tc>
                <a:tc>
                  <a:txBody>
                    <a:bodyPr/>
                    <a:lstStyle/>
                    <a:p>
                      <a:pPr lvl="0" algn="ctr">
                        <a:buNone/>
                      </a:pPr>
                      <a:r>
                        <a:rPr lang="en-US" sz="1400"/>
                        <a:t>1 (2)</a:t>
                      </a:r>
                      <a:endParaRPr lang="de-DE"/>
                    </a:p>
                  </a:txBody>
                  <a:tcPr marT="25200" marB="25200">
                    <a:solidFill>
                      <a:srgbClr val="CBCDD2"/>
                    </a:solidFill>
                  </a:tcPr>
                </a:tc>
                <a:extLst>
                  <a:ext uri="{0D108BD9-81ED-4DB2-BD59-A6C34878D82A}">
                    <a16:rowId xmlns:a16="http://schemas.microsoft.com/office/drawing/2014/main" val="3438511967"/>
                  </a:ext>
                </a:extLst>
              </a:tr>
              <a:tr h="218157">
                <a:tc>
                  <a:txBody>
                    <a:bodyPr/>
                    <a:lstStyle/>
                    <a:p>
                      <a:r>
                        <a:rPr lang="en-US" sz="1400"/>
                        <a:t>Hypertension</a:t>
                      </a:r>
                    </a:p>
                  </a:txBody>
                  <a:tcPr marT="25200" marB="25200"/>
                </a:tc>
                <a:tc>
                  <a:txBody>
                    <a:bodyPr/>
                    <a:lstStyle/>
                    <a:p>
                      <a:pPr algn="ctr"/>
                      <a:r>
                        <a:rPr lang="en-US" sz="1400"/>
                        <a:t>5 (4)</a:t>
                      </a:r>
                    </a:p>
                  </a:txBody>
                  <a:tcPr marT="25200" marB="25200">
                    <a:solidFill>
                      <a:srgbClr val="E7E8EA"/>
                    </a:solidFill>
                  </a:tcPr>
                </a:tc>
                <a:tc>
                  <a:txBody>
                    <a:bodyPr/>
                    <a:lstStyle/>
                    <a:p>
                      <a:pPr algn="ctr"/>
                      <a:r>
                        <a:rPr lang="en-US" sz="1400"/>
                        <a:t>2 (8)</a:t>
                      </a:r>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r>
                        <a:rPr lang="en-US" sz="1400"/>
                        <a:t>2 (2)</a:t>
                      </a:r>
                    </a:p>
                  </a:txBody>
                  <a:tcPr marT="25200" marB="25200">
                    <a:solidFill>
                      <a:srgbClr val="E7E8EA"/>
                    </a:solidFill>
                  </a:tcPr>
                </a:tc>
                <a:tc>
                  <a:txBody>
                    <a:bodyPr/>
                    <a:lstStyle/>
                    <a:p>
                      <a:pPr algn="ctr"/>
                      <a:r>
                        <a:rPr lang="en-US" sz="1400"/>
                        <a:t>1 (4)</a:t>
                      </a:r>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extLst>
                  <a:ext uri="{0D108BD9-81ED-4DB2-BD59-A6C34878D82A}">
                    <a16:rowId xmlns:a16="http://schemas.microsoft.com/office/drawing/2014/main" val="3846585967"/>
                  </a:ext>
                </a:extLst>
              </a:tr>
              <a:tr h="218157">
                <a:tc>
                  <a:txBody>
                    <a:bodyPr/>
                    <a:lstStyle/>
                    <a:p>
                      <a:r>
                        <a:rPr lang="en-US" sz="1400"/>
                        <a:t>Headache</a:t>
                      </a:r>
                    </a:p>
                  </a:txBody>
                  <a:tcPr marT="25200" marB="25200"/>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r>
                        <a:rPr lang="en-US" sz="1400"/>
                        <a:t>2 (4)</a:t>
                      </a:r>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tc>
                  <a:txBody>
                    <a:bodyPr/>
                    <a:lstStyle/>
                    <a:p>
                      <a:pPr algn="ctr"/>
                      <a:endParaRPr lang="en-US" sz="1400"/>
                    </a:p>
                  </a:txBody>
                  <a:tcPr marT="25200" marB="25200">
                    <a:solidFill>
                      <a:srgbClr val="CBCDD2"/>
                    </a:solidFill>
                  </a:tcPr>
                </a:tc>
                <a:extLst>
                  <a:ext uri="{0D108BD9-81ED-4DB2-BD59-A6C34878D82A}">
                    <a16:rowId xmlns:a16="http://schemas.microsoft.com/office/drawing/2014/main" val="1778614507"/>
                  </a:ext>
                </a:extLst>
              </a:tr>
              <a:tr h="218157">
                <a:tc>
                  <a:txBody>
                    <a:bodyPr/>
                    <a:lstStyle/>
                    <a:p>
                      <a:r>
                        <a:rPr lang="en-US" sz="1400"/>
                        <a:t>Nail changes</a:t>
                      </a:r>
                    </a:p>
                  </a:txBody>
                  <a:tcPr marT="25200" marB="25200"/>
                </a:tc>
                <a:tc>
                  <a:txBody>
                    <a:bodyPr/>
                    <a:lstStyle/>
                    <a:p>
                      <a:pPr algn="ctr"/>
                      <a:r>
                        <a:rPr lang="en-US" sz="1400"/>
                        <a:t>1 (1)</a:t>
                      </a:r>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tc>
                  <a:txBody>
                    <a:bodyPr/>
                    <a:lstStyle/>
                    <a:p>
                      <a:pPr algn="ctr"/>
                      <a:endParaRPr lang="en-US" sz="1400"/>
                    </a:p>
                  </a:txBody>
                  <a:tcPr marT="25200" marB="25200">
                    <a:solidFill>
                      <a:srgbClr val="E7E8EA"/>
                    </a:solidFill>
                  </a:tcPr>
                </a:tc>
                <a:extLst>
                  <a:ext uri="{0D108BD9-81ED-4DB2-BD59-A6C34878D82A}">
                    <a16:rowId xmlns:a16="http://schemas.microsoft.com/office/drawing/2014/main" val="4211893190"/>
                  </a:ext>
                </a:extLst>
              </a:tr>
            </a:tbl>
          </a:graphicData>
        </a:graphic>
      </p:graphicFrame>
      <p:sp>
        <p:nvSpPr>
          <p:cNvPr id="2" name="Rechteck 1">
            <a:extLst>
              <a:ext uri="{FF2B5EF4-FFF2-40B4-BE49-F238E27FC236}">
                <a16:creationId xmlns:a16="http://schemas.microsoft.com/office/drawing/2014/main" id="{5B619C42-C6F4-449F-B904-1251A8D3B992}"/>
              </a:ext>
            </a:extLst>
          </p:cNvPr>
          <p:cNvSpPr/>
          <p:nvPr/>
        </p:nvSpPr>
        <p:spPr>
          <a:xfrm>
            <a:off x="410908" y="5867404"/>
            <a:ext cx="6860853"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285750" indent="-285750">
              <a:buClr>
                <a:schemeClr val="bg2"/>
              </a:buClr>
              <a:buFont typeface="Arial" panose="020B0604020202020204" pitchFamily="34" charset="0"/>
              <a:buChar char="•"/>
            </a:pPr>
            <a:r>
              <a:rPr lang="en-US" sz="1200">
                <a:solidFill>
                  <a:schemeClr val="tx1"/>
                </a:solidFill>
              </a:rPr>
              <a:t>Less events during this period, including less events of bleeding and no events of atrial fibrillation</a:t>
            </a:r>
          </a:p>
          <a:p>
            <a:pPr marL="285750" indent="-285750">
              <a:buClr>
                <a:schemeClr val="bg2"/>
              </a:buClr>
              <a:buFont typeface="Arial" panose="020B0604020202020204" pitchFamily="34" charset="0"/>
              <a:buChar char="•"/>
            </a:pPr>
            <a:r>
              <a:rPr lang="en-US" sz="1200">
                <a:solidFill>
                  <a:schemeClr val="tx1"/>
                </a:solidFill>
              </a:rPr>
              <a:t>Risk of infection appears lower in the observation arm</a:t>
            </a:r>
          </a:p>
        </p:txBody>
      </p:sp>
    </p:spTree>
    <p:extLst>
      <p:ext uri="{BB962C8B-B14F-4D97-AF65-F5344CB8AC3E}">
        <p14:creationId xmlns:p14="http://schemas.microsoft.com/office/powerpoint/2010/main" val="8125757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VISION 141HO Conclusions</a:t>
            </a:r>
          </a:p>
        </p:txBody>
      </p:sp>
      <p:sp>
        <p:nvSpPr>
          <p:cNvPr id="2" name="Inhaltsplatzhalter 1">
            <a:extLst>
              <a:ext uri="{FF2B5EF4-FFF2-40B4-BE49-F238E27FC236}">
                <a16:creationId xmlns:a16="http://schemas.microsoft.com/office/drawing/2014/main" id="{B5D74958-9851-6B4B-827B-987ECC939EBE}"/>
              </a:ext>
            </a:extLst>
          </p:cNvPr>
          <p:cNvSpPr>
            <a:spLocks noGrp="1"/>
          </p:cNvSpPr>
          <p:nvPr>
            <p:ph idx="1"/>
          </p:nvPr>
        </p:nvSpPr>
        <p:spPr/>
        <p:txBody>
          <a:bodyPr/>
          <a:lstStyle/>
          <a:p>
            <a:r>
              <a:rPr lang="de-DE" sz="2000"/>
              <a:t>MRD </a:t>
            </a:r>
            <a:r>
              <a:rPr lang="de-DE" sz="2000" err="1"/>
              <a:t>guided</a:t>
            </a:r>
            <a:r>
              <a:rPr lang="de-DE" sz="2000"/>
              <a:t> </a:t>
            </a:r>
            <a:r>
              <a:rPr lang="de-DE" sz="2000" err="1"/>
              <a:t>ibrutinib-venetoclax</a:t>
            </a:r>
            <a:r>
              <a:rPr lang="de-DE" sz="2000"/>
              <a:t> </a:t>
            </a:r>
            <a:r>
              <a:rPr lang="de-DE" sz="2000" err="1"/>
              <a:t>for</a:t>
            </a:r>
            <a:r>
              <a:rPr lang="de-DE" sz="2000"/>
              <a:t> R/R CLL </a:t>
            </a:r>
            <a:r>
              <a:rPr lang="de-DE" sz="2000" err="1"/>
              <a:t>is</a:t>
            </a:r>
            <a:r>
              <a:rPr lang="de-DE" sz="2000"/>
              <a:t> </a:t>
            </a:r>
            <a:r>
              <a:rPr lang="de-DE" sz="2000" err="1"/>
              <a:t>feasible</a:t>
            </a:r>
            <a:endParaRPr lang="de-DE" sz="2000"/>
          </a:p>
          <a:p>
            <a:r>
              <a:rPr lang="de-DE" sz="2000"/>
              <a:t>The </a:t>
            </a:r>
            <a:r>
              <a:rPr lang="de-DE" sz="2000" err="1"/>
              <a:t>primary</a:t>
            </a:r>
            <a:r>
              <a:rPr lang="de-DE" sz="2000"/>
              <a:t> end </a:t>
            </a:r>
            <a:r>
              <a:rPr lang="de-DE" sz="2000" err="1"/>
              <a:t>point</a:t>
            </a:r>
            <a:r>
              <a:rPr lang="de-DE" sz="2000"/>
              <a:t> was </a:t>
            </a:r>
            <a:r>
              <a:rPr lang="de-DE" sz="2000" err="1"/>
              <a:t>met</a:t>
            </a:r>
            <a:r>
              <a:rPr lang="de-DE" sz="2000"/>
              <a:t>, </a:t>
            </a:r>
            <a:r>
              <a:rPr lang="de-DE" sz="2000" err="1"/>
              <a:t>with</a:t>
            </a:r>
            <a:r>
              <a:rPr lang="de-DE" sz="2000"/>
              <a:t> PFS 98% at 1 </a:t>
            </a:r>
            <a:r>
              <a:rPr lang="de-DE" sz="2000" err="1"/>
              <a:t>year</a:t>
            </a:r>
            <a:r>
              <a:rPr lang="de-DE" sz="2000"/>
              <a:t> after </a:t>
            </a:r>
            <a:r>
              <a:rPr lang="de-DE" sz="2000" err="1"/>
              <a:t>stopping</a:t>
            </a:r>
            <a:r>
              <a:rPr lang="de-DE" sz="2000"/>
              <a:t> </a:t>
            </a:r>
            <a:r>
              <a:rPr lang="de-DE" sz="2000" err="1"/>
              <a:t>therapy</a:t>
            </a:r>
            <a:endParaRPr lang="de-DE" sz="2000"/>
          </a:p>
          <a:p>
            <a:r>
              <a:rPr lang="de-DE" sz="2000"/>
              <a:t>MRD </a:t>
            </a:r>
            <a:r>
              <a:rPr lang="de-DE" sz="2000" err="1"/>
              <a:t>levels</a:t>
            </a:r>
            <a:r>
              <a:rPr lang="de-DE" sz="2000"/>
              <a:t> </a:t>
            </a:r>
            <a:r>
              <a:rPr lang="de-DE" sz="2000" err="1"/>
              <a:t>remained</a:t>
            </a:r>
            <a:r>
              <a:rPr lang="de-DE" sz="2000"/>
              <a:t> </a:t>
            </a:r>
            <a:r>
              <a:rPr lang="de-DE" sz="2000" err="1"/>
              <a:t>stable</a:t>
            </a:r>
            <a:r>
              <a:rPr lang="de-DE" sz="2000"/>
              <a:t> after </a:t>
            </a:r>
            <a:r>
              <a:rPr lang="de-DE" sz="2000" err="1"/>
              <a:t>reinitiating</a:t>
            </a:r>
            <a:r>
              <a:rPr lang="de-DE" sz="2000"/>
              <a:t> </a:t>
            </a:r>
            <a:r>
              <a:rPr lang="de-DE" sz="2000" err="1"/>
              <a:t>therapy</a:t>
            </a:r>
            <a:r>
              <a:rPr lang="de-DE" sz="2000"/>
              <a:t> upon positive MRD</a:t>
            </a:r>
          </a:p>
          <a:p>
            <a:pPr lvl="1"/>
            <a:r>
              <a:rPr lang="de-DE" err="1"/>
              <a:t>Achieved</a:t>
            </a:r>
            <a:r>
              <a:rPr lang="de-DE"/>
              <a:t> </a:t>
            </a:r>
            <a:r>
              <a:rPr lang="de-DE" err="1"/>
              <a:t>complete</a:t>
            </a:r>
            <a:r>
              <a:rPr lang="de-DE"/>
              <a:t> </a:t>
            </a:r>
            <a:r>
              <a:rPr lang="de-DE" err="1"/>
              <a:t>remission</a:t>
            </a:r>
            <a:r>
              <a:rPr lang="de-DE"/>
              <a:t> de </a:t>
            </a:r>
            <a:r>
              <a:rPr lang="de-DE" err="1"/>
              <a:t>novo</a:t>
            </a:r>
            <a:endParaRPr lang="de-DE"/>
          </a:p>
          <a:p>
            <a:r>
              <a:rPr lang="de-DE" sz="2000" b="1"/>
              <a:t>MRD </a:t>
            </a:r>
            <a:r>
              <a:rPr lang="de-DE" sz="2000" b="1" err="1"/>
              <a:t>guided</a:t>
            </a:r>
            <a:r>
              <a:rPr lang="de-DE" sz="2000" b="1"/>
              <a:t> </a:t>
            </a:r>
            <a:r>
              <a:rPr lang="de-DE" sz="2000" b="1" err="1"/>
              <a:t>Stop</a:t>
            </a:r>
            <a:r>
              <a:rPr lang="de-DE" sz="2000" b="1"/>
              <a:t>/Start </a:t>
            </a:r>
            <a:r>
              <a:rPr lang="de-DE" sz="2000" b="1" err="1"/>
              <a:t>of</a:t>
            </a:r>
            <a:r>
              <a:rPr lang="de-DE" sz="2000" b="1"/>
              <a:t> </a:t>
            </a:r>
            <a:r>
              <a:rPr lang="de-DE" sz="2000" b="1" err="1"/>
              <a:t>ibrutinib-venetoclax</a:t>
            </a:r>
            <a:r>
              <a:rPr lang="de-DE" sz="2000" b="1"/>
              <a:t> in R/R CLL </a:t>
            </a:r>
            <a:r>
              <a:rPr lang="de-DE" sz="2000" b="1" err="1"/>
              <a:t>is</a:t>
            </a:r>
            <a:r>
              <a:rPr lang="de-DE" sz="2000" b="1"/>
              <a:t> </a:t>
            </a:r>
            <a:r>
              <a:rPr lang="de-DE" sz="2000" b="1" err="1"/>
              <a:t>feasible</a:t>
            </a:r>
            <a:r>
              <a:rPr lang="de-DE" sz="2000" b="1"/>
              <a:t> </a:t>
            </a:r>
            <a:r>
              <a:rPr lang="de-DE" sz="2000" b="1" err="1"/>
              <a:t>and</a:t>
            </a:r>
            <a:r>
              <a:rPr lang="de-DE" sz="2000" b="1"/>
              <a:t> </a:t>
            </a:r>
            <a:r>
              <a:rPr lang="de-DE" sz="2000" b="1" err="1"/>
              <a:t>can</a:t>
            </a:r>
            <a:r>
              <a:rPr lang="de-DE" sz="2000" b="1"/>
              <a:t> </a:t>
            </a:r>
            <a:r>
              <a:rPr lang="de-DE" sz="2000" b="1" err="1"/>
              <a:t>be</a:t>
            </a:r>
            <a:r>
              <a:rPr lang="de-DE" sz="2000" b="1"/>
              <a:t> </a:t>
            </a:r>
            <a:r>
              <a:rPr lang="de-DE" sz="2000" b="1" err="1"/>
              <a:t>recommended</a:t>
            </a:r>
            <a:r>
              <a:rPr lang="de-DE" sz="2000" b="1"/>
              <a:t> </a:t>
            </a:r>
            <a:r>
              <a:rPr lang="de-DE" sz="2000" b="1" err="1"/>
              <a:t>similar</a:t>
            </a:r>
            <a:r>
              <a:rPr lang="de-DE" sz="2000" b="1"/>
              <a:t> </a:t>
            </a:r>
            <a:r>
              <a:rPr lang="de-DE" sz="2000" b="1" err="1"/>
              <a:t>to</a:t>
            </a:r>
            <a:r>
              <a:rPr lang="de-DE" sz="2000" b="1"/>
              <a:t> CML</a:t>
            </a:r>
          </a:p>
          <a:p>
            <a:endParaRPr lang="de-DE" sz="2000"/>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a:latin typeface="Arial"/>
                <a:cs typeface="Arial"/>
              </a:rPr>
              <a:t>CLL, chronic lymphocytic leukemia; CML, c</a:t>
            </a:r>
            <a:r>
              <a:rPr lang="en-US">
                <a:ea typeface="+mn-lt"/>
                <a:cs typeface="+mn-lt"/>
              </a:rPr>
              <a:t>hronic myeloid leukemia</a:t>
            </a:r>
            <a:r>
              <a:rPr lang="en-US">
                <a:latin typeface="Arial"/>
                <a:cs typeface="Arial"/>
              </a:rPr>
              <a:t>; MRD, minimal residual disease; R/R, relapsed/refractory.</a:t>
            </a:r>
          </a:p>
          <a:p>
            <a:r>
              <a:rPr lang="en-US" b="1">
                <a:latin typeface="Arial"/>
                <a:cs typeface="Arial"/>
              </a:rPr>
              <a:t>Niemann, C. Abstract 69 presented at ASH 2021.</a:t>
            </a:r>
            <a:endParaRPr lang="en-US">
              <a:latin typeface="Arial"/>
              <a:cs typeface="Arial"/>
            </a:endParaRPr>
          </a:p>
        </p:txBody>
      </p:sp>
    </p:spTree>
    <p:extLst>
      <p:ext uri="{BB962C8B-B14F-4D97-AF65-F5344CB8AC3E}">
        <p14:creationId xmlns:p14="http://schemas.microsoft.com/office/powerpoint/2010/main" val="3671468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baseline="30000">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Safety was assessed in patients who received ≥1 dose of treatment; 1 patient in Arm A and 11 patients in Arm B did not receive treatment.</a:t>
            </a:r>
          </a:p>
          <a:p>
            <a:r>
              <a:rPr lang="en-US">
                <a:latin typeface="Arial" panose="020B0604020202020204" pitchFamily="34" charset="0"/>
                <a:cs typeface="Arial" panose="020B0604020202020204" pitchFamily="34" charset="0"/>
              </a:rPr>
              <a:t>AE, adverse event.</a:t>
            </a:r>
          </a:p>
          <a:p>
            <a:r>
              <a:rPr lang="en-US" b="1">
                <a:latin typeface="Arial" panose="020B0604020202020204" pitchFamily="34" charset="0"/>
                <a:cs typeface="Arial" panose="020B0604020202020204" pitchFamily="34" charset="0"/>
              </a:rPr>
              <a:t>Tam, C. Abstract 396 presented at ASH 2021.</a:t>
            </a:r>
          </a:p>
        </p:txBody>
      </p:sp>
      <p:sp>
        <p:nvSpPr>
          <p:cNvPr id="2" name="Textplatzhalter 1">
            <a:extLst>
              <a:ext uri="{FF2B5EF4-FFF2-40B4-BE49-F238E27FC236}">
                <a16:creationId xmlns:a16="http://schemas.microsoft.com/office/drawing/2014/main" id="{424089AF-13C7-1E45-B582-20232CF9DF68}"/>
              </a:ext>
            </a:extLst>
          </p:cNvPr>
          <p:cNvSpPr>
            <a:spLocks noGrp="1"/>
          </p:cNvSpPr>
          <p:nvPr>
            <p:ph type="body" sz="quarter" idx="12"/>
          </p:nvPr>
        </p:nvSpPr>
        <p:spPr/>
        <p:txBody>
          <a:bodyPr/>
          <a:lstStyle/>
          <a:p>
            <a:r>
              <a:rPr lang="de-DE"/>
              <a:t>AEs </a:t>
            </a:r>
            <a:r>
              <a:rPr lang="de-DE" err="1"/>
              <a:t>were</a:t>
            </a:r>
            <a:r>
              <a:rPr lang="de-DE"/>
              <a:t> </a:t>
            </a:r>
            <a:r>
              <a:rPr lang="de-DE" err="1"/>
              <a:t>recorded</a:t>
            </a:r>
            <a:r>
              <a:rPr lang="de-DE"/>
              <a:t> </a:t>
            </a:r>
            <a:r>
              <a:rPr lang="de-DE" err="1"/>
              <a:t>until</a:t>
            </a:r>
            <a:r>
              <a:rPr lang="de-DE"/>
              <a:t> </a:t>
            </a:r>
            <a:r>
              <a:rPr lang="de-DE" err="1"/>
              <a:t>disease</a:t>
            </a:r>
            <a:r>
              <a:rPr lang="de-DE"/>
              <a:t> </a:t>
            </a:r>
            <a:r>
              <a:rPr lang="de-DE" err="1"/>
              <a:t>progression</a:t>
            </a:r>
            <a:r>
              <a:rPr lang="de-DE"/>
              <a:t> </a:t>
            </a:r>
            <a:r>
              <a:rPr lang="de-DE" err="1"/>
              <a:t>to</a:t>
            </a:r>
            <a:r>
              <a:rPr lang="de-DE"/>
              <a:t> </a:t>
            </a:r>
            <a:r>
              <a:rPr lang="de-DE" err="1"/>
              <a:t>support</a:t>
            </a:r>
            <a:r>
              <a:rPr lang="de-DE"/>
              <a:t> </a:t>
            </a:r>
            <a:r>
              <a:rPr lang="de-DE" err="1"/>
              <a:t>safety</a:t>
            </a:r>
            <a:r>
              <a:rPr lang="de-DE"/>
              <a:t> </a:t>
            </a:r>
            <a:r>
              <a:rPr lang="de-DE" err="1"/>
              <a:t>evaluation</a:t>
            </a:r>
            <a:r>
              <a:rPr lang="de-DE"/>
              <a:t> </a:t>
            </a:r>
            <a:r>
              <a:rPr lang="de-DE" err="1"/>
              <a:t>over</a:t>
            </a:r>
            <a:r>
              <a:rPr lang="de-DE"/>
              <a:t> an </a:t>
            </a:r>
            <a:r>
              <a:rPr lang="de-DE" err="1"/>
              <a:t>equivalent</a:t>
            </a:r>
            <a:r>
              <a:rPr lang="de-DE"/>
              <a:t> time </a:t>
            </a:r>
            <a:r>
              <a:rPr lang="de-DE" err="1"/>
              <a:t>period</a:t>
            </a:r>
            <a:endParaRPr lang="de-DE"/>
          </a:p>
        </p:txBody>
      </p:sp>
      <p:graphicFrame>
        <p:nvGraphicFramePr>
          <p:cNvPr id="9" name="Table 9">
            <a:extLst>
              <a:ext uri="{FF2B5EF4-FFF2-40B4-BE49-F238E27FC236}">
                <a16:creationId xmlns:a16="http://schemas.microsoft.com/office/drawing/2014/main" id="{5FB8D088-7C6E-4ADB-8217-880075B74E79}"/>
              </a:ext>
            </a:extLst>
          </p:cNvPr>
          <p:cNvGraphicFramePr>
            <a:graphicFrameLocks noGrp="1"/>
          </p:cNvGraphicFramePr>
          <p:nvPr>
            <p:extLst>
              <p:ext uri="{D42A27DB-BD31-4B8C-83A1-F6EECF244321}">
                <p14:modId xmlns:p14="http://schemas.microsoft.com/office/powerpoint/2010/main" val="207682735"/>
              </p:ext>
            </p:extLst>
          </p:nvPr>
        </p:nvGraphicFramePr>
        <p:xfrm>
          <a:off x="407987" y="1808163"/>
          <a:ext cx="11376025" cy="3418840"/>
        </p:xfrm>
        <a:graphic>
          <a:graphicData uri="http://schemas.openxmlformats.org/drawingml/2006/table">
            <a:tbl>
              <a:tblPr firstRow="1" bandRow="1">
                <a:tableStyleId>{5C22544A-7EE6-4342-B048-85BDC9FD1C3A}</a:tableStyleId>
              </a:tblPr>
              <a:tblGrid>
                <a:gridCol w="4167143">
                  <a:extLst>
                    <a:ext uri="{9D8B030D-6E8A-4147-A177-3AD203B41FA5}">
                      <a16:colId xmlns:a16="http://schemas.microsoft.com/office/drawing/2014/main" val="3181331699"/>
                    </a:ext>
                  </a:extLst>
                </a:gridCol>
                <a:gridCol w="3604441">
                  <a:extLst>
                    <a:ext uri="{9D8B030D-6E8A-4147-A177-3AD203B41FA5}">
                      <a16:colId xmlns:a16="http://schemas.microsoft.com/office/drawing/2014/main" val="341471472"/>
                    </a:ext>
                  </a:extLst>
                </a:gridCol>
                <a:gridCol w="3604441">
                  <a:extLst>
                    <a:ext uri="{9D8B030D-6E8A-4147-A177-3AD203B41FA5}">
                      <a16:colId xmlns:a16="http://schemas.microsoft.com/office/drawing/2014/main" val="1466718652"/>
                    </a:ext>
                  </a:extLst>
                </a:gridCol>
              </a:tblGrid>
              <a:tr h="370840">
                <a:tc>
                  <a:txBody>
                    <a:bodyPr/>
                    <a:lstStyle/>
                    <a:p>
                      <a:endParaRPr lang="en-US" sz="1600"/>
                    </a:p>
                  </a:txBody>
                  <a:tcPr anchor="ctr"/>
                </a:tc>
                <a:tc>
                  <a:txBody>
                    <a:bodyPr/>
                    <a:lstStyle/>
                    <a:p>
                      <a:pPr algn="ctr"/>
                      <a:r>
                        <a:rPr lang="en-US" sz="1600"/>
                        <a:t>Arm A</a:t>
                      </a:r>
                    </a:p>
                    <a:p>
                      <a:pPr algn="ctr"/>
                      <a:r>
                        <a:rPr lang="en-US" sz="1600"/>
                        <a:t>Zanubrutinib </a:t>
                      </a:r>
                      <a:br>
                        <a:rPr lang="en-US" sz="1600"/>
                      </a:br>
                      <a:r>
                        <a:rPr lang="en-US" sz="1600"/>
                        <a:t>(n=240</a:t>
                      </a:r>
                      <a:r>
                        <a:rPr lang="en-US" sz="1600" baseline="30000"/>
                        <a:t>a</a:t>
                      </a:r>
                      <a:r>
                        <a:rPr lang="en-US" sz="1600"/>
                        <a:t>)</a:t>
                      </a:r>
                    </a:p>
                  </a:txBody>
                  <a:tcPr marL="36000" anchor="ctr">
                    <a:solidFill>
                      <a:schemeClr val="accent5"/>
                    </a:solidFill>
                  </a:tcPr>
                </a:tc>
                <a:tc>
                  <a:txBody>
                    <a:bodyPr/>
                    <a:lstStyle/>
                    <a:p>
                      <a:pPr algn="ctr"/>
                      <a:r>
                        <a:rPr lang="pt-BR" sz="1600"/>
                        <a:t>Arm B </a:t>
                      </a:r>
                    </a:p>
                    <a:p>
                      <a:pPr algn="ctr"/>
                      <a:r>
                        <a:rPr lang="pt-BR" sz="1600"/>
                        <a:t>Bendamustine + Rituximab  (n=227</a:t>
                      </a:r>
                      <a:r>
                        <a:rPr lang="pt-BR" sz="1600" baseline="30000"/>
                        <a:t>a</a:t>
                      </a:r>
                      <a:r>
                        <a:rPr lang="pt-BR" sz="1600"/>
                        <a:t>)</a:t>
                      </a:r>
                      <a:endParaRPr lang="en-US" sz="1600"/>
                    </a:p>
                  </a:txBody>
                  <a:tcPr marL="36000" anchor="ctr">
                    <a:solidFill>
                      <a:schemeClr val="tx2">
                        <a:lumMod val="50000"/>
                        <a:lumOff val="50000"/>
                      </a:schemeClr>
                    </a:solidFill>
                  </a:tcPr>
                </a:tc>
                <a:extLst>
                  <a:ext uri="{0D108BD9-81ED-4DB2-BD59-A6C34878D82A}">
                    <a16:rowId xmlns:a16="http://schemas.microsoft.com/office/drawing/2014/main" val="1206041568"/>
                  </a:ext>
                </a:extLst>
              </a:tr>
              <a:tr h="370840">
                <a:tc>
                  <a:txBody>
                    <a:bodyPr/>
                    <a:lstStyle/>
                    <a:p>
                      <a:r>
                        <a:rPr lang="en-US" sz="1600">
                          <a:solidFill>
                            <a:schemeClr val="tx1"/>
                          </a:solidFill>
                        </a:rPr>
                        <a:t>Any AE, n (%)</a:t>
                      </a:r>
                    </a:p>
                  </a:txBody>
                  <a:tcPr anchor="ctr"/>
                </a:tc>
                <a:tc>
                  <a:txBody>
                    <a:bodyPr/>
                    <a:lstStyle/>
                    <a:p>
                      <a:pPr algn="ctr"/>
                      <a:r>
                        <a:rPr lang="en-US" sz="1600">
                          <a:solidFill>
                            <a:schemeClr val="tx1"/>
                          </a:solidFill>
                        </a:rPr>
                        <a:t>224 (93.3)</a:t>
                      </a:r>
                    </a:p>
                  </a:txBody>
                  <a:tcPr anchor="ctr"/>
                </a:tc>
                <a:tc>
                  <a:txBody>
                    <a:bodyPr/>
                    <a:lstStyle/>
                    <a:p>
                      <a:pPr algn="ctr"/>
                      <a:r>
                        <a:rPr lang="en-US" sz="1600">
                          <a:solidFill>
                            <a:schemeClr val="tx1"/>
                          </a:solidFill>
                        </a:rPr>
                        <a:t>218 (96.0)</a:t>
                      </a:r>
                    </a:p>
                  </a:txBody>
                  <a:tcPr anchor="ctr"/>
                </a:tc>
                <a:extLst>
                  <a:ext uri="{0D108BD9-81ED-4DB2-BD59-A6C34878D82A}">
                    <a16:rowId xmlns:a16="http://schemas.microsoft.com/office/drawing/2014/main" val="2154174627"/>
                  </a:ext>
                </a:extLst>
              </a:tr>
              <a:tr h="370840">
                <a:tc>
                  <a:txBody>
                    <a:bodyPr/>
                    <a:lstStyle/>
                    <a:p>
                      <a:r>
                        <a:rPr lang="en-US" sz="1600">
                          <a:solidFill>
                            <a:schemeClr val="tx1"/>
                          </a:solidFill>
                        </a:rPr>
                        <a:t>Grade ≥3 AE, n (%)</a:t>
                      </a:r>
                    </a:p>
                  </a:txBody>
                  <a:tcPr anchor="ctr"/>
                </a:tc>
                <a:tc>
                  <a:txBody>
                    <a:bodyPr/>
                    <a:lstStyle/>
                    <a:p>
                      <a:pPr algn="ctr"/>
                      <a:r>
                        <a:rPr lang="en-US" sz="1600">
                          <a:solidFill>
                            <a:schemeClr val="tx1"/>
                          </a:solidFill>
                        </a:rPr>
                        <a:t>126 (52.5)</a:t>
                      </a:r>
                    </a:p>
                  </a:txBody>
                  <a:tcPr anchor="ctr"/>
                </a:tc>
                <a:tc>
                  <a:txBody>
                    <a:bodyPr/>
                    <a:lstStyle/>
                    <a:p>
                      <a:pPr algn="ctr"/>
                      <a:r>
                        <a:rPr lang="en-US" sz="1600">
                          <a:solidFill>
                            <a:schemeClr val="tx1"/>
                          </a:solidFill>
                        </a:rPr>
                        <a:t>181 (79.9)</a:t>
                      </a:r>
                    </a:p>
                  </a:txBody>
                  <a:tcPr anchor="ctr"/>
                </a:tc>
                <a:extLst>
                  <a:ext uri="{0D108BD9-81ED-4DB2-BD59-A6C34878D82A}">
                    <a16:rowId xmlns:a16="http://schemas.microsoft.com/office/drawing/2014/main" val="2329938095"/>
                  </a:ext>
                </a:extLst>
              </a:tr>
              <a:tr h="370840">
                <a:tc>
                  <a:txBody>
                    <a:bodyPr/>
                    <a:lstStyle/>
                    <a:p>
                      <a:r>
                        <a:rPr lang="en-US" sz="1600">
                          <a:solidFill>
                            <a:schemeClr val="tx1"/>
                          </a:solidFill>
                        </a:rPr>
                        <a:t>Serious AE, n (%)</a:t>
                      </a:r>
                    </a:p>
                  </a:txBody>
                  <a:tcPr anchor="ctr"/>
                </a:tc>
                <a:tc>
                  <a:txBody>
                    <a:bodyPr/>
                    <a:lstStyle/>
                    <a:p>
                      <a:pPr algn="ctr"/>
                      <a:r>
                        <a:rPr lang="en-US" sz="1600">
                          <a:solidFill>
                            <a:schemeClr val="tx1"/>
                          </a:solidFill>
                        </a:rPr>
                        <a:t>88 (36.7)</a:t>
                      </a:r>
                    </a:p>
                  </a:txBody>
                  <a:tcPr anchor="ctr"/>
                </a:tc>
                <a:tc>
                  <a:txBody>
                    <a:bodyPr/>
                    <a:lstStyle/>
                    <a:p>
                      <a:pPr algn="ctr"/>
                      <a:r>
                        <a:rPr lang="en-US" sz="1600">
                          <a:solidFill>
                            <a:schemeClr val="tx1"/>
                          </a:solidFill>
                        </a:rPr>
                        <a:t>113 (49.8)</a:t>
                      </a:r>
                    </a:p>
                  </a:txBody>
                  <a:tcPr anchor="ctr"/>
                </a:tc>
                <a:extLst>
                  <a:ext uri="{0D108BD9-81ED-4DB2-BD59-A6C34878D82A}">
                    <a16:rowId xmlns:a16="http://schemas.microsoft.com/office/drawing/2014/main" val="1490354443"/>
                  </a:ext>
                </a:extLst>
              </a:tr>
              <a:tr h="370840">
                <a:tc>
                  <a:txBody>
                    <a:bodyPr/>
                    <a:lstStyle/>
                    <a:p>
                      <a:r>
                        <a:rPr lang="en-US" sz="1600">
                          <a:solidFill>
                            <a:schemeClr val="tx1"/>
                          </a:solidFill>
                        </a:rPr>
                        <a:t>Fatal AE, n (%)</a:t>
                      </a:r>
                    </a:p>
                  </a:txBody>
                  <a:tcPr anchor="ctr"/>
                </a:tc>
                <a:tc>
                  <a:txBody>
                    <a:bodyPr/>
                    <a:lstStyle/>
                    <a:p>
                      <a:pPr algn="ctr"/>
                      <a:r>
                        <a:rPr lang="en-US" sz="1600">
                          <a:solidFill>
                            <a:schemeClr val="tx1"/>
                          </a:solidFill>
                        </a:rPr>
                        <a:t>11 (4.6)</a:t>
                      </a:r>
                    </a:p>
                  </a:txBody>
                  <a:tcPr anchor="ctr"/>
                </a:tc>
                <a:tc>
                  <a:txBody>
                    <a:bodyPr/>
                    <a:lstStyle/>
                    <a:p>
                      <a:pPr algn="ctr"/>
                      <a:r>
                        <a:rPr lang="en-US" sz="1600">
                          <a:solidFill>
                            <a:schemeClr val="tx1"/>
                          </a:solidFill>
                        </a:rPr>
                        <a:t>11 (4.8)</a:t>
                      </a:r>
                    </a:p>
                  </a:txBody>
                  <a:tcPr anchor="ctr"/>
                </a:tc>
                <a:extLst>
                  <a:ext uri="{0D108BD9-81ED-4DB2-BD59-A6C34878D82A}">
                    <a16:rowId xmlns:a16="http://schemas.microsoft.com/office/drawing/2014/main" val="1033085283"/>
                  </a:ext>
                </a:extLst>
              </a:tr>
              <a:tr h="370840">
                <a:tc>
                  <a:txBody>
                    <a:bodyPr/>
                    <a:lstStyle/>
                    <a:p>
                      <a:r>
                        <a:rPr lang="en-US" sz="1600">
                          <a:solidFill>
                            <a:schemeClr val="tx1"/>
                          </a:solidFill>
                        </a:rPr>
                        <a:t>AE leading to dose reduction, n (%)</a:t>
                      </a:r>
                    </a:p>
                  </a:txBody>
                  <a:tcPr anchor="ctr"/>
                </a:tc>
                <a:tc>
                  <a:txBody>
                    <a:bodyPr/>
                    <a:lstStyle/>
                    <a:p>
                      <a:pPr algn="ctr"/>
                      <a:r>
                        <a:rPr lang="en-US" sz="1600">
                          <a:solidFill>
                            <a:schemeClr val="tx1"/>
                          </a:solidFill>
                        </a:rPr>
                        <a:t>18 (7.5)</a:t>
                      </a:r>
                    </a:p>
                  </a:txBody>
                  <a:tcPr anchor="ctr"/>
                </a:tc>
                <a:tc>
                  <a:txBody>
                    <a:bodyPr/>
                    <a:lstStyle/>
                    <a:p>
                      <a:pPr algn="ctr"/>
                      <a:r>
                        <a:rPr lang="en-US" sz="1600">
                          <a:solidFill>
                            <a:schemeClr val="tx1"/>
                          </a:solidFill>
                        </a:rPr>
                        <a:t>84 (37.4)</a:t>
                      </a:r>
                    </a:p>
                  </a:txBody>
                  <a:tcPr anchor="ctr"/>
                </a:tc>
                <a:extLst>
                  <a:ext uri="{0D108BD9-81ED-4DB2-BD59-A6C34878D82A}">
                    <a16:rowId xmlns:a16="http://schemas.microsoft.com/office/drawing/2014/main" val="3573435535"/>
                  </a:ext>
                </a:extLst>
              </a:tr>
              <a:tr h="370840">
                <a:tc>
                  <a:txBody>
                    <a:bodyPr/>
                    <a:lstStyle/>
                    <a:p>
                      <a:r>
                        <a:rPr lang="en-US" sz="1600">
                          <a:solidFill>
                            <a:schemeClr val="tx1"/>
                          </a:solidFill>
                        </a:rPr>
                        <a:t>AE leading to dose interruption/delay, n (%)</a:t>
                      </a:r>
                    </a:p>
                  </a:txBody>
                  <a:tcPr anchor="ctr"/>
                </a:tc>
                <a:tc>
                  <a:txBody>
                    <a:bodyPr/>
                    <a:lstStyle/>
                    <a:p>
                      <a:pPr algn="ctr"/>
                      <a:r>
                        <a:rPr lang="en-US" sz="1600">
                          <a:solidFill>
                            <a:schemeClr val="tx1"/>
                          </a:solidFill>
                        </a:rPr>
                        <a:t>111 (46.3)</a:t>
                      </a:r>
                    </a:p>
                  </a:txBody>
                  <a:tcPr anchor="ctr"/>
                </a:tc>
                <a:tc>
                  <a:txBody>
                    <a:bodyPr/>
                    <a:lstStyle/>
                    <a:p>
                      <a:pPr algn="ctr"/>
                      <a:r>
                        <a:rPr lang="en-US" sz="1600">
                          <a:solidFill>
                            <a:schemeClr val="tx1"/>
                          </a:solidFill>
                        </a:rPr>
                        <a:t>154 (67.8)</a:t>
                      </a:r>
                    </a:p>
                  </a:txBody>
                  <a:tcPr anchor="ctr"/>
                </a:tc>
                <a:extLst>
                  <a:ext uri="{0D108BD9-81ED-4DB2-BD59-A6C34878D82A}">
                    <a16:rowId xmlns:a16="http://schemas.microsoft.com/office/drawing/2014/main" val="4285954216"/>
                  </a:ext>
                </a:extLst>
              </a:tr>
              <a:tr h="370840">
                <a:tc>
                  <a:txBody>
                    <a:bodyPr/>
                    <a:lstStyle/>
                    <a:p>
                      <a:r>
                        <a:rPr lang="en-US" sz="1600">
                          <a:solidFill>
                            <a:schemeClr val="tx1"/>
                          </a:solidFill>
                        </a:rPr>
                        <a:t>AE leading to discontinuation, n (%)</a:t>
                      </a:r>
                    </a:p>
                  </a:txBody>
                  <a:tcPr anchor="ctr"/>
                </a:tc>
                <a:tc>
                  <a:txBody>
                    <a:bodyPr/>
                    <a:lstStyle/>
                    <a:p>
                      <a:pPr algn="ctr"/>
                      <a:r>
                        <a:rPr lang="en-US" sz="1600">
                          <a:solidFill>
                            <a:schemeClr val="tx1"/>
                          </a:solidFill>
                        </a:rPr>
                        <a:t>20 (8.3)</a:t>
                      </a:r>
                    </a:p>
                  </a:txBody>
                  <a:tcPr anchor="ctr"/>
                </a:tc>
                <a:tc>
                  <a:txBody>
                    <a:bodyPr/>
                    <a:lstStyle/>
                    <a:p>
                      <a:pPr algn="ctr"/>
                      <a:r>
                        <a:rPr lang="en-US" sz="1600">
                          <a:solidFill>
                            <a:schemeClr val="tx1"/>
                          </a:solidFill>
                        </a:rPr>
                        <a:t>31 (13.7)</a:t>
                      </a:r>
                    </a:p>
                  </a:txBody>
                  <a:tcPr anchor="ctr"/>
                </a:tc>
                <a:extLst>
                  <a:ext uri="{0D108BD9-81ED-4DB2-BD59-A6C34878D82A}">
                    <a16:rowId xmlns:a16="http://schemas.microsoft.com/office/drawing/2014/main" val="1562301107"/>
                  </a:ext>
                </a:extLst>
              </a:tr>
            </a:tbl>
          </a:graphicData>
        </a:graphic>
      </p:graphicFrame>
      <p:sp>
        <p:nvSpPr>
          <p:cNvPr id="12" name="TextBox 11">
            <a:extLst>
              <a:ext uri="{FF2B5EF4-FFF2-40B4-BE49-F238E27FC236}">
                <a16:creationId xmlns:a16="http://schemas.microsoft.com/office/drawing/2014/main" id="{DDB94541-E2E8-4FF2-8C3E-EFC5A3843937}"/>
              </a:ext>
            </a:extLst>
          </p:cNvPr>
          <p:cNvSpPr txBox="1"/>
          <p:nvPr/>
        </p:nvSpPr>
        <p:spPr>
          <a:xfrm>
            <a:off x="407987" y="5354221"/>
            <a:ext cx="11367479" cy="246221"/>
          </a:xfrm>
          <a:prstGeom prst="rect">
            <a:avLst/>
          </a:prstGeom>
          <a:noFill/>
        </p:spPr>
        <p:txBody>
          <a:bodyPr wrap="square" lIns="0" tIns="0" rIns="0" bIns="0">
            <a:spAutoFit/>
          </a:bodyPr>
          <a:lstStyle/>
          <a:p>
            <a:pPr marL="285750" indent="-285750">
              <a:buClr>
                <a:schemeClr val="bg2"/>
              </a:buClr>
              <a:buFont typeface="Arial" panose="020B0604020202020204" pitchFamily="34" charset="0"/>
              <a:buChar char="•"/>
            </a:pPr>
            <a:r>
              <a:rPr lang="en-US" sz="1600"/>
              <a:t>Fewer Grade 3+, serious AEs, AEs leading to dose reduction and discontinuations in the zanubrutinib arm</a:t>
            </a:r>
          </a:p>
        </p:txBody>
      </p:sp>
      <p:sp>
        <p:nvSpPr>
          <p:cNvPr id="7" name="Titel 6">
            <a:extLst>
              <a:ext uri="{FF2B5EF4-FFF2-40B4-BE49-F238E27FC236}">
                <a16:creationId xmlns:a16="http://schemas.microsoft.com/office/drawing/2014/main" id="{22B54B82-E607-4B4C-88FB-BBB6526D6632}"/>
              </a:ext>
            </a:extLst>
          </p:cNvPr>
          <p:cNvSpPr>
            <a:spLocks noGrp="1"/>
          </p:cNvSpPr>
          <p:nvPr>
            <p:ph type="title"/>
          </p:nvPr>
        </p:nvSpPr>
        <p:spPr/>
        <p:txBody>
          <a:bodyPr/>
          <a:lstStyle/>
          <a:p>
            <a:r>
              <a:rPr lang="de-DE"/>
              <a:t>AE </a:t>
            </a:r>
            <a:r>
              <a:rPr lang="de-DE" err="1"/>
              <a:t>summary</a:t>
            </a:r>
            <a:r>
              <a:rPr lang="de-DE"/>
              <a:t> </a:t>
            </a:r>
          </a:p>
        </p:txBody>
      </p:sp>
    </p:spTree>
    <p:extLst>
      <p:ext uri="{BB962C8B-B14F-4D97-AF65-F5344CB8AC3E}">
        <p14:creationId xmlns:p14="http://schemas.microsoft.com/office/powerpoint/2010/main" val="16768983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5B88E83-48B1-7543-BC3A-2274AD6B1D5B}"/>
              </a:ext>
            </a:extLst>
          </p:cNvPr>
          <p:cNvSpPr>
            <a:spLocks noGrp="1"/>
          </p:cNvSpPr>
          <p:nvPr>
            <p:ph type="title"/>
          </p:nvPr>
        </p:nvSpPr>
        <p:spPr/>
        <p:txBody>
          <a:bodyPr/>
          <a:lstStyle/>
          <a:p>
            <a:r>
              <a:rPr lang="de-DE" err="1"/>
              <a:t>Zanubrutinib</a:t>
            </a:r>
            <a:r>
              <a:rPr lang="de-DE"/>
              <a:t> in </a:t>
            </a:r>
            <a:r>
              <a:rPr lang="de-DE" err="1"/>
              <a:t>BTKi</a:t>
            </a:r>
            <a:r>
              <a:rPr lang="de-DE"/>
              <a:t>-intolerant </a:t>
            </a:r>
            <a:r>
              <a:rPr lang="de-DE" err="1"/>
              <a:t>relapsed</a:t>
            </a:r>
            <a:r>
              <a:rPr lang="de-DE"/>
              <a:t>/</a:t>
            </a:r>
            <a:r>
              <a:rPr lang="de-DE" err="1"/>
              <a:t>refractory</a:t>
            </a:r>
            <a:r>
              <a:rPr lang="de-DE"/>
              <a:t> </a:t>
            </a:r>
            <a:br>
              <a:rPr lang="de-DE"/>
            </a:br>
            <a:r>
              <a:rPr lang="de-DE"/>
              <a:t>B-</a:t>
            </a:r>
            <a:r>
              <a:rPr lang="de-DE" err="1"/>
              <a:t>cell</a:t>
            </a:r>
            <a:r>
              <a:rPr lang="de-DE"/>
              <a:t> </a:t>
            </a:r>
            <a:r>
              <a:rPr lang="de-DE" err="1"/>
              <a:t>malignancies</a:t>
            </a:r>
            <a:endParaRPr lang="de-DE"/>
          </a:p>
        </p:txBody>
      </p:sp>
      <p:sp>
        <p:nvSpPr>
          <p:cNvPr id="7" name="Textplatzhalter 6">
            <a:extLst>
              <a:ext uri="{FF2B5EF4-FFF2-40B4-BE49-F238E27FC236}">
                <a16:creationId xmlns:a16="http://schemas.microsoft.com/office/drawing/2014/main" id="{DC4B4859-F4AE-734C-8320-D31B1E796830}"/>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40835304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a:extLst>
              <a:ext uri="{FF2B5EF4-FFF2-40B4-BE49-F238E27FC236}">
                <a16:creationId xmlns:a16="http://schemas.microsoft.com/office/drawing/2014/main" id="{02F421BF-E320-45C2-AF69-E19158F6A3F8}"/>
              </a:ext>
            </a:extLst>
          </p:cNvPr>
          <p:cNvSpPr>
            <a:spLocks noGrp="1"/>
          </p:cNvSpPr>
          <p:nvPr>
            <p:ph type="ftr" sz="quarter" idx="11"/>
          </p:nvPr>
        </p:nvSpPr>
        <p:spPr/>
        <p:txBody>
          <a:bodyPr/>
          <a:lstStyle/>
          <a:p>
            <a:r>
              <a:rPr lang="en-US" sz="800">
                <a:latin typeface="Arial" panose="020B0604020202020204" pitchFamily="34" charset="0"/>
                <a:cs typeface="Arial" panose="020B0604020202020204" pitchFamily="34" charset="0"/>
              </a:rPr>
              <a:t>AE, adverse event; BID, twice daily; BTKi, Bruton’s tyrosine kinase inhibitor; CLL, chronic lymphocytic leukemia; DCR, disease control rate; MCL, mantle cell lymphoma; MZL, marginal zone lymphoma; ORR, objective response rate; PD, progressive disease; PFS, progression-free survival; PO, orally; QD, once daily; SLL, small lymphocytic lymphoma; WM, Waldenström macroglobulinemia.</a:t>
            </a:r>
          </a:p>
          <a:p>
            <a:r>
              <a:rPr lang="en-US" sz="800" b="1">
                <a:latin typeface="Arial" panose="020B0604020202020204" pitchFamily="34" charset="0"/>
                <a:cs typeface="Arial" panose="020B0604020202020204" pitchFamily="34" charset="0"/>
              </a:rPr>
              <a:t>Shadman</a:t>
            </a:r>
            <a:r>
              <a:rPr lang="en-US" b="1">
                <a:latin typeface="Arial" panose="020B0604020202020204" pitchFamily="34" charset="0"/>
                <a:cs typeface="Arial" panose="020B0604020202020204" pitchFamily="34" charset="0"/>
              </a:rPr>
              <a:t>, M. Abstract 1410 presented at ASH 2021</a:t>
            </a:r>
            <a:r>
              <a:rPr lang="en-US">
                <a:latin typeface="Arial" panose="020B0604020202020204" pitchFamily="34" charset="0"/>
                <a:cs typeface="Arial" panose="020B0604020202020204" pitchFamily="34" charset="0"/>
              </a:rPr>
              <a:t>.</a:t>
            </a:r>
          </a:p>
        </p:txBody>
      </p:sp>
      <p:sp>
        <p:nvSpPr>
          <p:cNvPr id="9" name="Textplatzhalter 8">
            <a:extLst>
              <a:ext uri="{FF2B5EF4-FFF2-40B4-BE49-F238E27FC236}">
                <a16:creationId xmlns:a16="http://schemas.microsoft.com/office/drawing/2014/main" id="{61694379-6B0F-8046-B922-1E3F16482FE5}"/>
              </a:ext>
            </a:extLst>
          </p:cNvPr>
          <p:cNvSpPr>
            <a:spLocks noGrp="1"/>
          </p:cNvSpPr>
          <p:nvPr>
            <p:ph type="body" sz="quarter" idx="12"/>
          </p:nvPr>
        </p:nvSpPr>
        <p:spPr/>
        <p:txBody>
          <a:bodyPr>
            <a:normAutofit/>
          </a:bodyPr>
          <a:lstStyle/>
          <a:p>
            <a:r>
              <a:rPr lang="de-DE" sz="1400" err="1"/>
              <a:t>Ongoing</a:t>
            </a:r>
            <a:r>
              <a:rPr lang="de-DE" sz="1400"/>
              <a:t> US, Phase 2, </a:t>
            </a:r>
            <a:r>
              <a:rPr lang="de-DE" sz="1400" err="1"/>
              <a:t>multicenter</a:t>
            </a:r>
            <a:r>
              <a:rPr lang="de-DE" sz="1400"/>
              <a:t>, single-arm, open-label </a:t>
            </a:r>
            <a:r>
              <a:rPr lang="de-DE" sz="1400" err="1"/>
              <a:t>study</a:t>
            </a:r>
            <a:r>
              <a:rPr lang="de-DE" sz="1400"/>
              <a:t> </a:t>
            </a:r>
            <a:r>
              <a:rPr lang="de-DE" sz="1400" err="1"/>
              <a:t>evaluating</a:t>
            </a:r>
            <a:r>
              <a:rPr lang="de-DE" sz="1400"/>
              <a:t> </a:t>
            </a:r>
            <a:r>
              <a:rPr lang="de-DE" sz="1400" err="1"/>
              <a:t>the</a:t>
            </a:r>
            <a:r>
              <a:rPr lang="de-DE" sz="1400"/>
              <a:t> </a:t>
            </a:r>
            <a:r>
              <a:rPr lang="de-DE" sz="1400" err="1"/>
              <a:t>safety</a:t>
            </a:r>
            <a:r>
              <a:rPr lang="de-DE" sz="1400"/>
              <a:t> </a:t>
            </a:r>
            <a:r>
              <a:rPr lang="de-DE" sz="1400" err="1"/>
              <a:t>and</a:t>
            </a:r>
            <a:r>
              <a:rPr lang="de-DE" sz="1400"/>
              <a:t> </a:t>
            </a:r>
            <a:r>
              <a:rPr lang="de-DE" sz="1400" err="1"/>
              <a:t>efficacy</a:t>
            </a:r>
            <a:r>
              <a:rPr lang="de-DE" sz="1400"/>
              <a:t> </a:t>
            </a:r>
            <a:r>
              <a:rPr lang="de-DE" sz="1400" err="1"/>
              <a:t>of</a:t>
            </a:r>
            <a:r>
              <a:rPr lang="de-DE" sz="1400"/>
              <a:t> </a:t>
            </a:r>
            <a:r>
              <a:rPr lang="de-DE" sz="1400" err="1"/>
              <a:t>zanubrutinib</a:t>
            </a:r>
            <a:r>
              <a:rPr lang="de-DE" sz="1400"/>
              <a:t> </a:t>
            </a:r>
            <a:r>
              <a:rPr lang="de-DE" sz="1400" err="1"/>
              <a:t>monotherapy</a:t>
            </a:r>
            <a:r>
              <a:rPr lang="de-DE" sz="1400"/>
              <a:t> in </a:t>
            </a:r>
            <a:r>
              <a:rPr lang="de-DE" sz="1400" err="1"/>
              <a:t>patients</a:t>
            </a:r>
            <a:r>
              <a:rPr lang="de-DE" sz="1400"/>
              <a:t> </a:t>
            </a:r>
            <a:r>
              <a:rPr lang="de-DE" sz="1400" err="1"/>
              <a:t>with</a:t>
            </a:r>
            <a:r>
              <a:rPr lang="de-DE" sz="1400"/>
              <a:t> B-</a:t>
            </a:r>
            <a:r>
              <a:rPr lang="de-DE" sz="1400" err="1"/>
              <a:t>cell</a:t>
            </a:r>
            <a:r>
              <a:rPr lang="de-DE" sz="1400"/>
              <a:t> </a:t>
            </a:r>
            <a:r>
              <a:rPr lang="de-DE" sz="1400" err="1"/>
              <a:t>malignancies</a:t>
            </a:r>
            <a:r>
              <a:rPr lang="de-DE" sz="1400"/>
              <a:t> </a:t>
            </a:r>
            <a:r>
              <a:rPr lang="de-DE" sz="1400" err="1"/>
              <a:t>who</a:t>
            </a:r>
            <a:r>
              <a:rPr lang="de-DE" sz="1400"/>
              <a:t> </a:t>
            </a:r>
            <a:r>
              <a:rPr lang="de-DE" sz="1400" err="1"/>
              <a:t>met</a:t>
            </a:r>
            <a:r>
              <a:rPr lang="de-DE" sz="1400"/>
              <a:t> </a:t>
            </a:r>
            <a:r>
              <a:rPr lang="de-DE" sz="1400" err="1"/>
              <a:t>criteria</a:t>
            </a:r>
            <a:r>
              <a:rPr lang="de-DE" sz="1400"/>
              <a:t> </a:t>
            </a:r>
            <a:r>
              <a:rPr lang="de-DE" sz="1400" err="1"/>
              <a:t>for</a:t>
            </a:r>
            <a:r>
              <a:rPr lang="de-DE" sz="1400"/>
              <a:t> </a:t>
            </a:r>
            <a:r>
              <a:rPr lang="de-DE" sz="1400" err="1"/>
              <a:t>continued</a:t>
            </a:r>
            <a:r>
              <a:rPr lang="de-DE" sz="1400"/>
              <a:t> </a:t>
            </a:r>
            <a:r>
              <a:rPr lang="de-DE" sz="1400" err="1"/>
              <a:t>treatment</a:t>
            </a:r>
            <a:r>
              <a:rPr lang="de-DE" sz="1400"/>
              <a:t> after </a:t>
            </a:r>
            <a:r>
              <a:rPr lang="de-DE" sz="1400" err="1"/>
              <a:t>having</a:t>
            </a:r>
            <a:r>
              <a:rPr lang="de-DE" sz="1400"/>
              <a:t> </a:t>
            </a:r>
            <a:r>
              <a:rPr lang="de-DE" sz="1400" err="1"/>
              <a:t>become</a:t>
            </a:r>
            <a:r>
              <a:rPr lang="de-DE" sz="1400"/>
              <a:t> intolerant </a:t>
            </a:r>
            <a:r>
              <a:rPr lang="de-DE" sz="1400" err="1"/>
              <a:t>to</a:t>
            </a:r>
            <a:r>
              <a:rPr lang="de-DE" sz="1400"/>
              <a:t> </a:t>
            </a:r>
            <a:r>
              <a:rPr lang="de-DE" sz="1400" err="1"/>
              <a:t>prior</a:t>
            </a:r>
            <a:r>
              <a:rPr lang="de-DE" sz="1400"/>
              <a:t> </a:t>
            </a:r>
            <a:r>
              <a:rPr lang="de-DE" sz="1400" err="1"/>
              <a:t>BTKi</a:t>
            </a:r>
            <a:r>
              <a:rPr lang="de-DE" sz="1400"/>
              <a:t> </a:t>
            </a:r>
            <a:r>
              <a:rPr lang="de-DE" sz="1400" err="1"/>
              <a:t>therapy</a:t>
            </a:r>
            <a:endParaRPr lang="de-DE" sz="1400"/>
          </a:p>
        </p:txBody>
      </p:sp>
      <p:sp>
        <p:nvSpPr>
          <p:cNvPr id="12" name="TextBox 11">
            <a:extLst>
              <a:ext uri="{FF2B5EF4-FFF2-40B4-BE49-F238E27FC236}">
                <a16:creationId xmlns:a16="http://schemas.microsoft.com/office/drawing/2014/main" id="{E18D346B-7E52-42EA-B368-84C2DF0DFAB3}"/>
              </a:ext>
            </a:extLst>
          </p:cNvPr>
          <p:cNvSpPr txBox="1"/>
          <p:nvPr/>
        </p:nvSpPr>
        <p:spPr>
          <a:xfrm>
            <a:off x="7032171" y="3411218"/>
            <a:ext cx="4751842" cy="1596197"/>
          </a:xfrm>
          <a:prstGeom prst="rect">
            <a:avLst/>
          </a:prstGeom>
          <a:solidFill>
            <a:schemeClr val="bg2">
              <a:lumMod val="20000"/>
              <a:lumOff val="80000"/>
            </a:schemeClr>
          </a:solidFill>
        </p:spPr>
        <p:txBody>
          <a:bodyPr wrap="square" lIns="108000" tIns="72000">
            <a:spAutoFit/>
          </a:bodyPr>
          <a:lstStyle/>
          <a:p>
            <a:pPr marL="182563" indent="-182563">
              <a:buClr>
                <a:schemeClr val="bg2"/>
              </a:buClr>
              <a:buFont typeface="Arial" panose="020B0604020202020204" pitchFamily="34" charset="0"/>
              <a:buChar char="•"/>
            </a:pPr>
            <a:r>
              <a:rPr lang="en-US" sz="1200" b="1"/>
              <a:t>Primary objective</a:t>
            </a:r>
            <a:r>
              <a:rPr lang="en-US" sz="1200"/>
              <a:t>: Evaluate zanubrutinib safety in patients intolerant to ibrutinib and/or acalabrutinib treatment vs ibrutinib and/or acalabrutinib intolerance as assessed by recurrence and change in severity of AEs</a:t>
            </a:r>
          </a:p>
          <a:p>
            <a:pPr marL="182563" indent="-182563">
              <a:buClr>
                <a:schemeClr val="bg2"/>
              </a:buClr>
              <a:buFont typeface="Arial" panose="020B0604020202020204" pitchFamily="34" charset="0"/>
              <a:buChar char="•"/>
            </a:pPr>
            <a:r>
              <a:rPr lang="en-US" sz="1200" b="1"/>
              <a:t>Secondary objectives</a:t>
            </a:r>
            <a:r>
              <a:rPr lang="en-US" sz="1200"/>
              <a:t>: Evaluate zanubrutinib efficacy with respect to investigator-assessed ORR, investigator-assessed DCR, investigator-assessed PFS, and patient-reported outcomes</a:t>
            </a:r>
          </a:p>
        </p:txBody>
      </p:sp>
      <p:sp>
        <p:nvSpPr>
          <p:cNvPr id="2" name="Rechteck 1">
            <a:extLst>
              <a:ext uri="{FF2B5EF4-FFF2-40B4-BE49-F238E27FC236}">
                <a16:creationId xmlns:a16="http://schemas.microsoft.com/office/drawing/2014/main" id="{A20C0E91-5BEE-4FE4-B0AF-9CBF3261DABC}"/>
              </a:ext>
            </a:extLst>
          </p:cNvPr>
          <p:cNvSpPr/>
          <p:nvPr/>
        </p:nvSpPr>
        <p:spPr>
          <a:xfrm>
            <a:off x="416532" y="3411218"/>
            <a:ext cx="6457913" cy="244258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91440" bIns="45720" rtlCol="0" anchor="t" anchorCtr="0">
            <a:spAutoFit/>
          </a:bodyPr>
          <a:lstStyle/>
          <a:p>
            <a:r>
              <a:rPr lang="en-US" sz="1200" b="1">
                <a:solidFill>
                  <a:schemeClr val="tx1"/>
                </a:solidFill>
              </a:rPr>
              <a:t>Key Inclusion Criteria</a:t>
            </a:r>
          </a:p>
          <a:p>
            <a:pPr marL="171450" indent="-171450">
              <a:buClr>
                <a:schemeClr val="bg2"/>
              </a:buClr>
              <a:buFont typeface="Arial" panose="020B0604020202020204" pitchFamily="34" charset="0"/>
              <a:buChar char="•"/>
            </a:pPr>
            <a:r>
              <a:rPr lang="en-US" sz="1200">
                <a:solidFill>
                  <a:schemeClr val="tx1"/>
                </a:solidFill>
              </a:rPr>
              <a:t>Ibrutinib and acalabrutinib intolerance</a:t>
            </a:r>
            <a:endParaRPr lang="en-US" sz="1200">
              <a:solidFill>
                <a:schemeClr val="tx1"/>
              </a:solidFill>
              <a:cs typeface="Arial"/>
            </a:endParaRPr>
          </a:p>
          <a:p>
            <a:pPr marL="628650" lvl="1" indent="-171450">
              <a:buClr>
                <a:schemeClr val="bg2"/>
              </a:buClr>
              <a:buFont typeface="Arial" panose="020B0604020202020204" pitchFamily="34" charset="0"/>
              <a:buChar char="•"/>
            </a:pPr>
            <a:r>
              <a:rPr lang="en-US" sz="1100">
                <a:solidFill>
                  <a:schemeClr val="tx1"/>
                </a:solidFill>
              </a:rPr>
              <a:t>Grade ≥2 non-hematologic toxicity for &gt;7 days</a:t>
            </a:r>
            <a:endParaRPr lang="en-US" sz="1100">
              <a:solidFill>
                <a:schemeClr val="tx1"/>
              </a:solidFill>
              <a:cs typeface="Arial"/>
            </a:endParaRPr>
          </a:p>
          <a:p>
            <a:pPr marL="628650" lvl="1" indent="-171450">
              <a:buClr>
                <a:schemeClr val="bg2"/>
              </a:buClr>
              <a:buFont typeface="Arial" panose="020B0604020202020204" pitchFamily="34" charset="0"/>
              <a:buChar char="•"/>
            </a:pPr>
            <a:r>
              <a:rPr lang="en-US" sz="1100">
                <a:solidFill>
                  <a:schemeClr val="tx1"/>
                </a:solidFill>
              </a:rPr>
              <a:t>Grade ≥3 non-hematologic toxicity for any duration</a:t>
            </a:r>
            <a:endParaRPr lang="en-US" sz="1100">
              <a:solidFill>
                <a:schemeClr val="tx1"/>
              </a:solidFill>
              <a:cs typeface="Arial"/>
            </a:endParaRPr>
          </a:p>
          <a:p>
            <a:pPr marL="628650" lvl="1" indent="-171450">
              <a:buClr>
                <a:schemeClr val="bg2"/>
              </a:buClr>
              <a:buFont typeface="Arial" panose="020B0604020202020204" pitchFamily="34" charset="0"/>
              <a:buChar char="•"/>
            </a:pPr>
            <a:r>
              <a:rPr lang="en-US" sz="1100">
                <a:solidFill>
                  <a:schemeClr val="tx1"/>
                </a:solidFill>
              </a:rPr>
              <a:t>Grade 3 neutropenia with infection or fever</a:t>
            </a:r>
            <a:endParaRPr lang="en-US" sz="1100">
              <a:solidFill>
                <a:schemeClr val="tx1"/>
              </a:solidFill>
              <a:cs typeface="Arial"/>
            </a:endParaRPr>
          </a:p>
          <a:p>
            <a:pPr marL="628650" lvl="1" indent="-171450">
              <a:buClr>
                <a:schemeClr val="bg2"/>
              </a:buClr>
              <a:buFont typeface="Arial" panose="020B0604020202020204" pitchFamily="34" charset="0"/>
              <a:buChar char="•"/>
            </a:pPr>
            <a:r>
              <a:rPr lang="en-US" sz="1100">
                <a:solidFill>
                  <a:schemeClr val="tx1"/>
                </a:solidFill>
              </a:rPr>
              <a:t>Grade 4 hematologic toxicity that persists until BTKi therapy is discontinued due to toxicity</a:t>
            </a:r>
            <a:endParaRPr lang="en-US" sz="1100">
              <a:solidFill>
                <a:schemeClr val="tx1"/>
              </a:solidFill>
              <a:cs typeface="Arial"/>
            </a:endParaRPr>
          </a:p>
          <a:p>
            <a:pPr marL="628650" lvl="1" indent="-171450">
              <a:buClr>
                <a:schemeClr val="bg2"/>
              </a:buClr>
              <a:buFont typeface="Arial" panose="020B0604020202020204" pitchFamily="34" charset="0"/>
              <a:buChar char="•"/>
            </a:pPr>
            <a:r>
              <a:rPr lang="en-US" sz="1100">
                <a:solidFill>
                  <a:schemeClr val="tx1"/>
                </a:solidFill>
              </a:rPr>
              <a:t>Resolution of BTKi toxicities to grade ≤1 or baseline before initiating </a:t>
            </a:r>
            <a:r>
              <a:rPr lang="en-US" sz="1100" err="1">
                <a:solidFill>
                  <a:schemeClr val="tx1"/>
                </a:solidFill>
              </a:rPr>
              <a:t>zanubrutinib</a:t>
            </a:r>
            <a:r>
              <a:rPr lang="en-US" sz="1100">
                <a:solidFill>
                  <a:schemeClr val="tx1"/>
                </a:solidFill>
              </a:rPr>
              <a:t> treatment</a:t>
            </a:r>
            <a:endParaRPr lang="en-US" sz="1100">
              <a:solidFill>
                <a:schemeClr val="tx1"/>
              </a:solidFill>
              <a:cs typeface="Arial"/>
            </a:endParaRPr>
          </a:p>
          <a:p>
            <a:pPr marL="171450" indent="-171450">
              <a:buClr>
                <a:schemeClr val="bg2"/>
              </a:buClr>
              <a:buFont typeface="Arial" panose="020B0604020202020204" pitchFamily="34" charset="0"/>
              <a:buChar char="•"/>
            </a:pPr>
            <a:r>
              <a:rPr lang="en-US" sz="1200">
                <a:solidFill>
                  <a:schemeClr val="tx1"/>
                </a:solidFill>
              </a:rPr>
              <a:t>Additional acalabrutinib intolerance criteria</a:t>
            </a:r>
            <a:endParaRPr lang="en-US" sz="1200">
              <a:solidFill>
                <a:schemeClr val="tx1"/>
              </a:solidFill>
              <a:cs typeface="Arial"/>
            </a:endParaRPr>
          </a:p>
          <a:p>
            <a:pPr marL="628650" lvl="1" indent="-171450">
              <a:buClr>
                <a:schemeClr val="bg2"/>
              </a:buClr>
              <a:buFont typeface="Arial" panose="020B0604020202020204" pitchFamily="34" charset="0"/>
              <a:buChar char="•"/>
            </a:pPr>
            <a:r>
              <a:rPr lang="en-US" sz="1100">
                <a:solidFill>
                  <a:schemeClr val="tx1"/>
                </a:solidFill>
              </a:rPr>
              <a:t>Grade ≥1 non-hematologic toxicity for &gt;7 days</a:t>
            </a:r>
            <a:endParaRPr lang="en-US" sz="1100">
              <a:solidFill>
                <a:schemeClr val="tx1"/>
              </a:solidFill>
              <a:cs typeface="Arial"/>
            </a:endParaRPr>
          </a:p>
          <a:p>
            <a:pPr marL="628650" lvl="1" indent="-171450">
              <a:buClr>
                <a:schemeClr val="bg2"/>
              </a:buClr>
              <a:buFont typeface="Arial" panose="020B0604020202020204" pitchFamily="34" charset="0"/>
              <a:buChar char="•"/>
            </a:pPr>
            <a:r>
              <a:rPr lang="en-US" sz="1100">
                <a:solidFill>
                  <a:schemeClr val="tx1"/>
                </a:solidFill>
              </a:rPr>
              <a:t>Grade ≥1 non-hematologic toxicity of any duration with ≥3 recurrent episodes</a:t>
            </a:r>
            <a:endParaRPr lang="en-US" sz="1100">
              <a:solidFill>
                <a:schemeClr val="tx1"/>
              </a:solidFill>
              <a:cs typeface="Arial"/>
            </a:endParaRPr>
          </a:p>
          <a:p>
            <a:pPr marL="628650" lvl="1" indent="-171450">
              <a:buClr>
                <a:schemeClr val="bg2"/>
              </a:buClr>
              <a:buFont typeface="Arial" panose="020B0604020202020204" pitchFamily="34" charset="0"/>
              <a:buChar char="•"/>
            </a:pPr>
            <a:r>
              <a:rPr lang="en-US" sz="1100">
                <a:solidFill>
                  <a:schemeClr val="tx1"/>
                </a:solidFill>
              </a:rPr>
              <a:t>Inability to use acid-reducing agents or anticoagulants due to current BTKi use</a:t>
            </a:r>
            <a:endParaRPr lang="en-US" sz="1100">
              <a:solidFill>
                <a:schemeClr val="tx1"/>
              </a:solidFill>
              <a:cs typeface="Arial"/>
            </a:endParaRPr>
          </a:p>
          <a:p>
            <a:pPr marL="171450" indent="-171450">
              <a:buClr>
                <a:schemeClr val="bg2"/>
              </a:buClr>
              <a:buFont typeface="Arial" panose="020B0604020202020204" pitchFamily="34" charset="0"/>
              <a:buChar char="•"/>
            </a:pPr>
            <a:r>
              <a:rPr lang="en-US" sz="1200">
                <a:solidFill>
                  <a:schemeClr val="tx1"/>
                </a:solidFill>
              </a:rPr>
              <a:t>Resolution of grade 1 BTKi toxicities to grade 0 or baseline before initiating </a:t>
            </a:r>
            <a:r>
              <a:rPr lang="en-US" sz="1200" err="1">
                <a:solidFill>
                  <a:schemeClr val="tx1"/>
                </a:solidFill>
              </a:rPr>
              <a:t>zanubrutinib</a:t>
            </a:r>
            <a:r>
              <a:rPr lang="en-US" sz="1200">
                <a:solidFill>
                  <a:schemeClr val="tx1"/>
                </a:solidFill>
              </a:rPr>
              <a:t> treatment</a:t>
            </a:r>
            <a:endParaRPr lang="en-US" sz="1200">
              <a:solidFill>
                <a:schemeClr val="tx1"/>
              </a:solidFill>
              <a:cs typeface="Arial"/>
            </a:endParaRPr>
          </a:p>
        </p:txBody>
      </p:sp>
      <p:sp>
        <p:nvSpPr>
          <p:cNvPr id="4" name="Rechteck 3">
            <a:extLst>
              <a:ext uri="{FF2B5EF4-FFF2-40B4-BE49-F238E27FC236}">
                <a16:creationId xmlns:a16="http://schemas.microsoft.com/office/drawing/2014/main" id="{A5D010F7-C30D-451B-BE79-66317315DCC9}"/>
              </a:ext>
            </a:extLst>
          </p:cNvPr>
          <p:cNvSpPr/>
          <p:nvPr/>
        </p:nvSpPr>
        <p:spPr>
          <a:xfrm>
            <a:off x="7031286" y="5179548"/>
            <a:ext cx="4752726" cy="65087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US" sz="1200" b="1">
                <a:solidFill>
                  <a:schemeClr val="tx1"/>
                </a:solidFill>
              </a:rPr>
              <a:t>Key Exclusion Criteria</a:t>
            </a:r>
            <a:endParaRPr lang="en-US" sz="1200">
              <a:solidFill>
                <a:schemeClr val="tx1"/>
              </a:solidFill>
            </a:endParaRPr>
          </a:p>
          <a:p>
            <a:pPr marL="171450" indent="-171450">
              <a:buClr>
                <a:schemeClr val="bg2"/>
              </a:buClr>
              <a:buFont typeface="Arial" panose="020B0604020202020204" pitchFamily="34" charset="0"/>
              <a:buChar char="•"/>
            </a:pPr>
            <a:r>
              <a:rPr lang="en-US" sz="1200">
                <a:solidFill>
                  <a:schemeClr val="tx1"/>
                </a:solidFill>
              </a:rPr>
              <a:t>Disease progression during prior BTKi treatment</a:t>
            </a:r>
          </a:p>
        </p:txBody>
      </p:sp>
      <p:sp>
        <p:nvSpPr>
          <p:cNvPr id="6" name="Rechteck 5">
            <a:extLst>
              <a:ext uri="{FF2B5EF4-FFF2-40B4-BE49-F238E27FC236}">
                <a16:creationId xmlns:a16="http://schemas.microsoft.com/office/drawing/2014/main" id="{A5A9C0A2-E6DE-4718-9DC3-C81419EB785E}"/>
              </a:ext>
            </a:extLst>
          </p:cNvPr>
          <p:cNvSpPr/>
          <p:nvPr/>
        </p:nvSpPr>
        <p:spPr>
          <a:xfrm>
            <a:off x="413248" y="1808163"/>
            <a:ext cx="3924000"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91440" bIns="45720" rtlCol="0" anchor="t" anchorCtr="0"/>
          <a:lstStyle/>
          <a:p>
            <a:pPr>
              <a:spcAft>
                <a:spcPts val="600"/>
              </a:spcAft>
            </a:pPr>
            <a:r>
              <a:rPr lang="en-US" sz="1400" b="1">
                <a:solidFill>
                  <a:schemeClr val="bg1"/>
                </a:solidFill>
              </a:rPr>
              <a:t>Previously treated patients with CLL/SLL, WM, MCL, or MZL intolerant to prior BTKi</a:t>
            </a:r>
          </a:p>
          <a:p>
            <a:pPr>
              <a:spcAft>
                <a:spcPts val="600"/>
              </a:spcAft>
            </a:pPr>
            <a:r>
              <a:rPr lang="en-US" sz="1400">
                <a:solidFill>
                  <a:schemeClr val="bg1"/>
                </a:solidFill>
              </a:rPr>
              <a:t>Cohort 1: Intolerant to ibrutinib (n≈50)</a:t>
            </a:r>
            <a:endParaRPr lang="en-US" sz="1400">
              <a:solidFill>
                <a:schemeClr val="bg1"/>
              </a:solidFill>
              <a:cs typeface="Arial"/>
            </a:endParaRPr>
          </a:p>
          <a:p>
            <a:pPr>
              <a:spcAft>
                <a:spcPts val="600"/>
              </a:spcAft>
            </a:pPr>
            <a:r>
              <a:rPr lang="en-US" sz="1400">
                <a:solidFill>
                  <a:schemeClr val="bg1"/>
                </a:solidFill>
              </a:rPr>
              <a:t>Cohort 2: Intolerant to acalabrutinib alone/and ibrutinib (n≈40 [min 20])</a:t>
            </a:r>
            <a:endParaRPr lang="en-US" sz="1400">
              <a:solidFill>
                <a:schemeClr val="bg1"/>
              </a:solidFill>
              <a:cs typeface="Arial"/>
            </a:endParaRPr>
          </a:p>
        </p:txBody>
      </p:sp>
      <p:sp>
        <p:nvSpPr>
          <p:cNvPr id="22" name="Rechteck 21">
            <a:extLst>
              <a:ext uri="{FF2B5EF4-FFF2-40B4-BE49-F238E27FC236}">
                <a16:creationId xmlns:a16="http://schemas.microsoft.com/office/drawing/2014/main" id="{608D49C7-1420-4E4C-A96A-397636589FFD}"/>
              </a:ext>
            </a:extLst>
          </p:cNvPr>
          <p:cNvSpPr/>
          <p:nvPr/>
        </p:nvSpPr>
        <p:spPr>
          <a:xfrm>
            <a:off x="4988207" y="1808163"/>
            <a:ext cx="1832076" cy="14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rPr>
              <a:t>Screening </a:t>
            </a:r>
            <a:br>
              <a:rPr lang="en-US" sz="1400"/>
            </a:br>
            <a:r>
              <a:rPr lang="en-US" sz="1400">
                <a:solidFill>
                  <a:schemeClr val="bg1"/>
                </a:solidFill>
              </a:rPr>
              <a:t>at ≤14 days</a:t>
            </a:r>
          </a:p>
        </p:txBody>
      </p:sp>
      <p:sp>
        <p:nvSpPr>
          <p:cNvPr id="23" name="Rechteck 22">
            <a:extLst>
              <a:ext uri="{FF2B5EF4-FFF2-40B4-BE49-F238E27FC236}">
                <a16:creationId xmlns:a16="http://schemas.microsoft.com/office/drawing/2014/main" id="{4033F399-CBC7-44AA-AF94-9CF4D730FEE9}"/>
              </a:ext>
            </a:extLst>
          </p:cNvPr>
          <p:cNvSpPr/>
          <p:nvPr/>
        </p:nvSpPr>
        <p:spPr>
          <a:xfrm>
            <a:off x="7471242" y="1808163"/>
            <a:ext cx="1832076" cy="14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Zanubrutinib</a:t>
            </a:r>
          </a:p>
          <a:p>
            <a:pPr algn="ctr"/>
            <a:r>
              <a:rPr lang="en-US" sz="1400">
                <a:solidFill>
                  <a:schemeClr val="bg1"/>
                </a:solidFill>
              </a:rPr>
              <a:t>160 mg BID or </a:t>
            </a:r>
            <a:br>
              <a:rPr lang="en-US" sz="1400">
                <a:solidFill>
                  <a:schemeClr val="bg1"/>
                </a:solidFill>
              </a:rPr>
            </a:br>
            <a:r>
              <a:rPr lang="en-US" sz="1400">
                <a:solidFill>
                  <a:schemeClr val="bg1"/>
                </a:solidFill>
              </a:rPr>
              <a:t>320 mg QD</a:t>
            </a:r>
          </a:p>
        </p:txBody>
      </p:sp>
      <p:sp>
        <p:nvSpPr>
          <p:cNvPr id="24" name="Rechteck 23">
            <a:extLst>
              <a:ext uri="{FF2B5EF4-FFF2-40B4-BE49-F238E27FC236}">
                <a16:creationId xmlns:a16="http://schemas.microsoft.com/office/drawing/2014/main" id="{51129703-086D-48CA-AD03-27EB0FB3A973}"/>
              </a:ext>
            </a:extLst>
          </p:cNvPr>
          <p:cNvSpPr/>
          <p:nvPr/>
        </p:nvSpPr>
        <p:spPr>
          <a:xfrm>
            <a:off x="9954277" y="1808163"/>
            <a:ext cx="1832076"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Treatment until PD, unacceptable toxicity, treatment consent withdrawal, or study termination</a:t>
            </a:r>
          </a:p>
        </p:txBody>
      </p:sp>
      <p:cxnSp>
        <p:nvCxnSpPr>
          <p:cNvPr id="10" name="Gerade Verbindung mit Pfeil 9">
            <a:extLst>
              <a:ext uri="{FF2B5EF4-FFF2-40B4-BE49-F238E27FC236}">
                <a16:creationId xmlns:a16="http://schemas.microsoft.com/office/drawing/2014/main" id="{D0E49622-CC59-4B21-B980-E4E0F958B9EF}"/>
              </a:ext>
            </a:extLst>
          </p:cNvPr>
          <p:cNvCxnSpPr>
            <a:stCxn id="6" idx="3"/>
            <a:endCxn id="22" idx="1"/>
          </p:cNvCxnSpPr>
          <p:nvPr/>
        </p:nvCxnSpPr>
        <p:spPr>
          <a:xfrm>
            <a:off x="4337248" y="2528163"/>
            <a:ext cx="65095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4D440AB0-0194-4ED5-8B40-E323121749AC}"/>
              </a:ext>
            </a:extLst>
          </p:cNvPr>
          <p:cNvCxnSpPr>
            <a:stCxn id="22" idx="3"/>
            <a:endCxn id="23" idx="1"/>
          </p:cNvCxnSpPr>
          <p:nvPr/>
        </p:nvCxnSpPr>
        <p:spPr>
          <a:xfrm>
            <a:off x="6820283" y="2528163"/>
            <a:ext cx="65095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89D0EFC3-7E6D-4C39-8851-9CE17DC6F0D4}"/>
              </a:ext>
            </a:extLst>
          </p:cNvPr>
          <p:cNvCxnSpPr>
            <a:stCxn id="23" idx="3"/>
            <a:endCxn id="24" idx="1"/>
          </p:cNvCxnSpPr>
          <p:nvPr/>
        </p:nvCxnSpPr>
        <p:spPr>
          <a:xfrm>
            <a:off x="9303318" y="2528163"/>
            <a:ext cx="65095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itel 12">
            <a:extLst>
              <a:ext uri="{FF2B5EF4-FFF2-40B4-BE49-F238E27FC236}">
                <a16:creationId xmlns:a16="http://schemas.microsoft.com/office/drawing/2014/main" id="{E9970599-FF36-124F-AD2A-516F046195E0}"/>
              </a:ext>
            </a:extLst>
          </p:cNvPr>
          <p:cNvSpPr>
            <a:spLocks noGrp="1"/>
          </p:cNvSpPr>
          <p:nvPr>
            <p:ph type="title"/>
          </p:nvPr>
        </p:nvSpPr>
        <p:spPr/>
        <p:txBody>
          <a:bodyPr/>
          <a:lstStyle/>
          <a:p>
            <a:r>
              <a:rPr lang="de-DE"/>
              <a:t>Study design</a:t>
            </a:r>
          </a:p>
        </p:txBody>
      </p:sp>
    </p:spTree>
    <p:extLst>
      <p:ext uri="{BB962C8B-B14F-4D97-AF65-F5344CB8AC3E}">
        <p14:creationId xmlns:p14="http://schemas.microsoft.com/office/powerpoint/2010/main" val="19945683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A5027437-6B25-2947-8D93-BA01790676CD}"/>
              </a:ext>
            </a:extLst>
          </p:cNvPr>
          <p:cNvSpPr>
            <a:spLocks noGrp="1"/>
          </p:cNvSpPr>
          <p:nvPr>
            <p:ph idx="1"/>
          </p:nvPr>
        </p:nvSpPr>
        <p:spPr>
          <a:xfrm>
            <a:off x="416534" y="1825625"/>
            <a:ext cx="5534021" cy="4351338"/>
          </a:xfrm>
        </p:spPr>
        <p:txBody>
          <a:bodyPr/>
          <a:lstStyle/>
          <a:p>
            <a:pPr marL="171450" indent="-171450">
              <a:spcBef>
                <a:spcPts val="0"/>
              </a:spcBef>
              <a:spcAft>
                <a:spcPts val="300"/>
              </a:spcAft>
            </a:pPr>
            <a:r>
              <a:rPr lang="en-US" sz="1200" b="1"/>
              <a:t>Most ibrutinib and acalabrutinib intolerances did not recur on zanubrutinib</a:t>
            </a:r>
          </a:p>
          <a:p>
            <a:pPr marL="171450" indent="-171450">
              <a:spcBef>
                <a:spcPts val="0"/>
              </a:spcBef>
              <a:spcAft>
                <a:spcPts val="300"/>
              </a:spcAft>
            </a:pPr>
            <a:r>
              <a:rPr lang="en-US" sz="1200" b="1"/>
              <a:t>No ibrutinib or acalabrutinib intolerance events recurred at a higher severity </a:t>
            </a:r>
          </a:p>
          <a:p>
            <a:pPr marL="171450" indent="-171450">
              <a:spcBef>
                <a:spcPts val="0"/>
              </a:spcBef>
              <a:spcAft>
                <a:spcPts val="300"/>
              </a:spcAft>
            </a:pPr>
            <a:r>
              <a:rPr lang="en-US" sz="1200"/>
              <a:t>81/115 (70.4%) ibrutinib intolerance events and 15/18 (83.3%) acalabrutinib intolerance events did not recur</a:t>
            </a:r>
          </a:p>
          <a:p>
            <a:pPr marL="365760" lvl="1" indent="-171450">
              <a:spcBef>
                <a:spcPts val="0"/>
              </a:spcBef>
              <a:spcAft>
                <a:spcPts val="300"/>
              </a:spcAft>
            </a:pPr>
            <a:r>
              <a:rPr lang="en-US" sz="1200"/>
              <a:t>Of the 34 recurrent ibrutinib intolerance events, 26 (76.5%) recurred at lower severity, and 8 (23.5%) recurred at the same severity</a:t>
            </a:r>
          </a:p>
          <a:p>
            <a:pPr marL="365760" lvl="1" indent="-171450">
              <a:spcBef>
                <a:spcPts val="0"/>
              </a:spcBef>
              <a:spcAft>
                <a:spcPts val="300"/>
              </a:spcAft>
            </a:pPr>
            <a:r>
              <a:rPr lang="en-US" sz="1200"/>
              <a:t>Of the 3 recurrent acalabrutinib intolerance events, 1 (33.3%) recurred at lower severity, and 2 (66.6%) recurred at the same severity</a:t>
            </a:r>
          </a:p>
          <a:p>
            <a:pPr marL="171450" indent="-171450">
              <a:spcBef>
                <a:spcPts val="0"/>
              </a:spcBef>
              <a:spcAft>
                <a:spcPts val="300"/>
              </a:spcAft>
            </a:pPr>
            <a:r>
              <a:rPr lang="en-US" sz="1200"/>
              <a:t>34/57 (59.6%) of patients who took ibrutinib and 7/10 (70.0%) of patients who took acalabrutinib did not have recurrence of any intolerance event</a:t>
            </a:r>
          </a:p>
          <a:p>
            <a:pPr marL="171450" indent="-171450">
              <a:spcBef>
                <a:spcPts val="0"/>
              </a:spcBef>
              <a:spcAft>
                <a:spcPts val="300"/>
              </a:spcAft>
            </a:pPr>
            <a:r>
              <a:rPr lang="en-US" sz="1200"/>
              <a:t>25/38 (65.8%) grade 3 ibrutinib intolerance events and 3/4 (75.0%) grade 3 acalabrutinib intolerance events did not recur while on zanubrutinib</a:t>
            </a:r>
          </a:p>
          <a:p>
            <a:pPr marL="365760" lvl="1" indent="-171450">
              <a:spcBef>
                <a:spcPts val="0"/>
              </a:spcBef>
              <a:spcAft>
                <a:spcPts val="300"/>
              </a:spcAft>
            </a:pPr>
            <a:r>
              <a:rPr lang="en-US" sz="1200"/>
              <a:t>Of the grade 3 ibrutinib intolerance events that recurred, 12 recurred at a lower severity and 1 at the same severity</a:t>
            </a:r>
          </a:p>
          <a:p>
            <a:pPr marL="365760" lvl="1" indent="-171450">
              <a:spcBef>
                <a:spcPts val="0"/>
              </a:spcBef>
              <a:spcAft>
                <a:spcPts val="300"/>
              </a:spcAft>
            </a:pPr>
            <a:r>
              <a:rPr lang="en-US" sz="1200"/>
              <a:t>Of the grade 3 acalabrutinib intolerance events that recurred, all recurred at a lower severity</a:t>
            </a:r>
          </a:p>
          <a:p>
            <a:pPr marL="171450" indent="-171450">
              <a:spcBef>
                <a:spcPts val="0"/>
              </a:spcBef>
              <a:spcAft>
                <a:spcPts val="300"/>
              </a:spcAft>
            </a:pPr>
            <a:r>
              <a:rPr lang="en-US" sz="1200" b="1"/>
              <a:t>All grade 4 intolerance events (neutropenia [n=2], ALT increase [n=1], AST increase [n=1]) did not recur on zanubrutinib</a:t>
            </a:r>
          </a:p>
          <a:p>
            <a:pPr marL="171450" indent="-171450">
              <a:spcBef>
                <a:spcPts val="0"/>
              </a:spcBef>
              <a:spcAft>
                <a:spcPts val="300"/>
              </a:spcAft>
            </a:pPr>
            <a:r>
              <a:rPr lang="en-US" sz="1200"/>
              <a:t>1 patient (1.5%) discontinued zanubrutinib due to recurrence of a prior intolerant event (myalgia; acalabrutinib)</a:t>
            </a:r>
          </a:p>
          <a:p>
            <a:pPr marL="0" indent="0">
              <a:spcBef>
                <a:spcPts val="0"/>
              </a:spcBef>
              <a:spcAft>
                <a:spcPts val="300"/>
              </a:spcAft>
              <a:buNone/>
            </a:pPr>
            <a:endParaRPr lang="de-DE" sz="1200"/>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baseline="30000">
                <a:latin typeface="Arial" panose="020B0604020202020204" pitchFamily="34" charset="0"/>
                <a:cs typeface="Arial" panose="020B0604020202020204" pitchFamily="34" charset="0"/>
              </a:rPr>
              <a:t>a</a:t>
            </a:r>
            <a:r>
              <a:rPr lang="en-US" sz="800">
                <a:latin typeface="Arial" panose="020B0604020202020204" pitchFamily="34" charset="0"/>
                <a:cs typeface="Arial" panose="020B0604020202020204" pitchFamily="34" charset="0"/>
              </a:rPr>
              <a:t>18 ibrutinib intolerance events (arthritis, bone pain, bronchitis, embolism, heart rate irregular, malaise, pericardial effusion, pleural effusion, pneumonia, psoriasis, pyrexia, sinusitis, subcutaneous abscess, supraventricular tachycardia, transaminases increased, ventricular extrasystoles, vertigo, and vomiting) occurred in 1 patient and did not recur on zanubrutinib.</a:t>
            </a:r>
          </a:p>
          <a:p>
            <a:r>
              <a:rPr lang="en-US" sz="800" baseline="30000">
                <a:latin typeface="Arial" panose="020B0604020202020204" pitchFamily="34" charset="0"/>
                <a:cs typeface="Arial" panose="020B0604020202020204" pitchFamily="34" charset="0"/>
              </a:rPr>
              <a:t>b</a:t>
            </a:r>
            <a:r>
              <a:rPr lang="en-US" sz="800">
                <a:latin typeface="Arial" panose="020B0604020202020204" pitchFamily="34" charset="0"/>
                <a:cs typeface="Arial" panose="020B0604020202020204" pitchFamily="34" charset="0"/>
              </a:rPr>
              <a:t>11 acalabrutinib intolerance events (abdominal pain, asthenia, atrial fibrillation, dyspepsia, fatigue, groin pain, headache, insomnia, malaise, pain in extremity, and rash) occurred in 1 patient and did not recur on zanubrutinib (not shown in figure).</a:t>
            </a:r>
          </a:p>
          <a:p>
            <a:r>
              <a:rPr lang="en-US" sz="800">
                <a:latin typeface="Arial" panose="020B0604020202020204" pitchFamily="34" charset="0"/>
                <a:cs typeface="Arial" panose="020B0604020202020204" pitchFamily="34" charset="0"/>
              </a:rPr>
              <a:t>ALT, alanine transaminase; AST; Aspartate transaminase.</a:t>
            </a:r>
          </a:p>
          <a:p>
            <a:r>
              <a:rPr lang="en-US" sz="800" b="1" err="1">
                <a:latin typeface="Arial" panose="020B0604020202020204" pitchFamily="34" charset="0"/>
                <a:cs typeface="Arial" panose="020B0604020202020204" pitchFamily="34" charset="0"/>
              </a:rPr>
              <a:t>Shadman</a:t>
            </a:r>
            <a:r>
              <a:rPr lang="en-US" b="1">
                <a:latin typeface="Arial" panose="020B0604020202020204" pitchFamily="34" charset="0"/>
                <a:cs typeface="Arial" panose="020B0604020202020204" pitchFamily="34" charset="0"/>
              </a:rPr>
              <a:t>, M. Abstract 1410 presented at ASH 2021</a:t>
            </a:r>
            <a:r>
              <a:rPr lang="en-US">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128BF6DE-EEB8-4549-A12A-70DBD868C4DE}"/>
              </a:ext>
            </a:extLst>
          </p:cNvPr>
          <p:cNvSpPr txBox="1"/>
          <p:nvPr/>
        </p:nvSpPr>
        <p:spPr>
          <a:xfrm>
            <a:off x="6176272" y="3263963"/>
            <a:ext cx="1096860" cy="600164"/>
          </a:xfrm>
          <a:prstGeom prst="rect">
            <a:avLst/>
          </a:prstGeom>
          <a:noFill/>
        </p:spPr>
        <p:txBody>
          <a:bodyPr wrap="square">
            <a:spAutoFit/>
          </a:bodyPr>
          <a:lstStyle/>
          <a:p>
            <a:r>
              <a:rPr lang="en-US" sz="1100"/>
              <a:t>Intolerance Events: </a:t>
            </a:r>
            <a:r>
              <a:rPr lang="en-US" sz="1100" err="1"/>
              <a:t>Ibrutinib</a:t>
            </a:r>
            <a:r>
              <a:rPr lang="en-US" sz="1100" baseline="30000" err="1"/>
              <a:t>a</a:t>
            </a:r>
            <a:endParaRPr lang="en-US" sz="1100" baseline="30000"/>
          </a:p>
        </p:txBody>
      </p:sp>
      <p:sp>
        <p:nvSpPr>
          <p:cNvPr id="12" name="TextBox 11">
            <a:extLst>
              <a:ext uri="{FF2B5EF4-FFF2-40B4-BE49-F238E27FC236}">
                <a16:creationId xmlns:a16="http://schemas.microsoft.com/office/drawing/2014/main" id="{C2524781-36C7-4F09-BCB1-44780159EA6E}"/>
              </a:ext>
            </a:extLst>
          </p:cNvPr>
          <p:cNvSpPr txBox="1"/>
          <p:nvPr/>
        </p:nvSpPr>
        <p:spPr>
          <a:xfrm>
            <a:off x="6138172" y="5183252"/>
            <a:ext cx="1335310" cy="600164"/>
          </a:xfrm>
          <a:prstGeom prst="rect">
            <a:avLst/>
          </a:prstGeom>
          <a:noFill/>
        </p:spPr>
        <p:txBody>
          <a:bodyPr wrap="square">
            <a:spAutoFit/>
          </a:bodyPr>
          <a:lstStyle/>
          <a:p>
            <a:r>
              <a:rPr lang="en-US" sz="1100"/>
              <a:t>Intolerance Events:</a:t>
            </a:r>
          </a:p>
          <a:p>
            <a:r>
              <a:rPr lang="en-US" sz="1100" err="1"/>
              <a:t>Acalabrutinib</a:t>
            </a:r>
            <a:r>
              <a:rPr lang="en-US" sz="1100" baseline="30000" err="1"/>
              <a:t>b</a:t>
            </a:r>
            <a:endParaRPr lang="en-US" sz="1100" baseline="30000"/>
          </a:p>
        </p:txBody>
      </p:sp>
      <p:grpSp>
        <p:nvGrpSpPr>
          <p:cNvPr id="30" name="Gruppieren 29">
            <a:extLst>
              <a:ext uri="{FF2B5EF4-FFF2-40B4-BE49-F238E27FC236}">
                <a16:creationId xmlns:a16="http://schemas.microsoft.com/office/drawing/2014/main" id="{6916A237-0EA6-4D3E-89A7-06C49DAD10B7}"/>
              </a:ext>
            </a:extLst>
          </p:cNvPr>
          <p:cNvGrpSpPr/>
          <p:nvPr/>
        </p:nvGrpSpPr>
        <p:grpSpPr>
          <a:xfrm>
            <a:off x="8343900" y="5669941"/>
            <a:ext cx="3362325" cy="57150"/>
            <a:chOff x="7753350" y="5626895"/>
            <a:chExt cx="3362325" cy="57150"/>
          </a:xfrm>
        </p:grpSpPr>
        <p:cxnSp>
          <p:nvCxnSpPr>
            <p:cNvPr id="13" name="Gerader Verbinder 12">
              <a:extLst>
                <a:ext uri="{FF2B5EF4-FFF2-40B4-BE49-F238E27FC236}">
                  <a16:creationId xmlns:a16="http://schemas.microsoft.com/office/drawing/2014/main" id="{AEDDD163-19A6-47BA-9DB1-259849EC629E}"/>
                </a:ext>
              </a:extLst>
            </p:cNvPr>
            <p:cNvCxnSpPr>
              <a:cxnSpLocks/>
            </p:cNvCxnSpPr>
            <p:nvPr/>
          </p:nvCxnSpPr>
          <p:spPr>
            <a:xfrm>
              <a:off x="7753350" y="5634038"/>
              <a:ext cx="33623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6F906070-9424-4F73-BA55-8590574AB2C5}"/>
                </a:ext>
              </a:extLst>
            </p:cNvPr>
            <p:cNvCxnSpPr>
              <a:cxnSpLocks/>
            </p:cNvCxnSpPr>
            <p:nvPr/>
          </p:nvCxnSpPr>
          <p:spPr>
            <a:xfrm>
              <a:off x="8017669" y="5626895"/>
              <a:ext cx="0" cy="5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5968553B-CFA4-4B03-A683-DB208B4E2A14}"/>
                </a:ext>
              </a:extLst>
            </p:cNvPr>
            <p:cNvCxnSpPr>
              <a:cxnSpLocks/>
            </p:cNvCxnSpPr>
            <p:nvPr/>
          </p:nvCxnSpPr>
          <p:spPr>
            <a:xfrm>
              <a:off x="8272462" y="5626895"/>
              <a:ext cx="0" cy="5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F7D9E4B6-97FB-42C6-AB7E-C5AA0AF9B9D2}"/>
                </a:ext>
              </a:extLst>
            </p:cNvPr>
            <p:cNvCxnSpPr>
              <a:cxnSpLocks/>
            </p:cNvCxnSpPr>
            <p:nvPr/>
          </p:nvCxnSpPr>
          <p:spPr>
            <a:xfrm>
              <a:off x="8529637" y="5626895"/>
              <a:ext cx="0" cy="5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23D4ACDE-4048-40BC-BC46-78AEB02D2856}"/>
                </a:ext>
              </a:extLst>
            </p:cNvPr>
            <p:cNvCxnSpPr>
              <a:cxnSpLocks/>
            </p:cNvCxnSpPr>
            <p:nvPr/>
          </p:nvCxnSpPr>
          <p:spPr>
            <a:xfrm>
              <a:off x="8784431" y="5626895"/>
              <a:ext cx="0" cy="5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B881B9FF-9478-490B-85EA-02F66ACAD07D}"/>
                </a:ext>
              </a:extLst>
            </p:cNvPr>
            <p:cNvCxnSpPr>
              <a:cxnSpLocks/>
            </p:cNvCxnSpPr>
            <p:nvPr/>
          </p:nvCxnSpPr>
          <p:spPr>
            <a:xfrm>
              <a:off x="9041606" y="5626895"/>
              <a:ext cx="0" cy="5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D33CC014-D85E-40F2-BB9B-F36AC5E2A8E3}"/>
                </a:ext>
              </a:extLst>
            </p:cNvPr>
            <p:cNvCxnSpPr>
              <a:cxnSpLocks/>
            </p:cNvCxnSpPr>
            <p:nvPr/>
          </p:nvCxnSpPr>
          <p:spPr>
            <a:xfrm>
              <a:off x="9296400" y="5626895"/>
              <a:ext cx="0" cy="5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A1F06B24-E9C7-4F15-92FC-0279BF39BDE1}"/>
                </a:ext>
              </a:extLst>
            </p:cNvPr>
            <p:cNvCxnSpPr>
              <a:cxnSpLocks/>
            </p:cNvCxnSpPr>
            <p:nvPr/>
          </p:nvCxnSpPr>
          <p:spPr>
            <a:xfrm>
              <a:off x="9555956" y="5626895"/>
              <a:ext cx="0" cy="5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131A1309-59B3-441F-BAC6-C51662380041}"/>
                </a:ext>
              </a:extLst>
            </p:cNvPr>
            <p:cNvCxnSpPr>
              <a:cxnSpLocks/>
            </p:cNvCxnSpPr>
            <p:nvPr/>
          </p:nvCxnSpPr>
          <p:spPr>
            <a:xfrm>
              <a:off x="9815512" y="5626895"/>
              <a:ext cx="0" cy="5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78E44C2E-051F-4151-AE73-D5D4195E5E1B}"/>
                </a:ext>
              </a:extLst>
            </p:cNvPr>
            <p:cNvCxnSpPr>
              <a:cxnSpLocks/>
            </p:cNvCxnSpPr>
            <p:nvPr/>
          </p:nvCxnSpPr>
          <p:spPr>
            <a:xfrm>
              <a:off x="10070306" y="5626895"/>
              <a:ext cx="0" cy="5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499DABE5-2FA3-42BD-A62C-9F6AE8FD96C3}"/>
                </a:ext>
              </a:extLst>
            </p:cNvPr>
            <p:cNvCxnSpPr>
              <a:cxnSpLocks/>
            </p:cNvCxnSpPr>
            <p:nvPr/>
          </p:nvCxnSpPr>
          <p:spPr>
            <a:xfrm>
              <a:off x="10317956" y="5626895"/>
              <a:ext cx="0" cy="5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16F70964-1CB8-412F-88EF-C253FEC98520}"/>
                </a:ext>
              </a:extLst>
            </p:cNvPr>
            <p:cNvCxnSpPr>
              <a:cxnSpLocks/>
            </p:cNvCxnSpPr>
            <p:nvPr/>
          </p:nvCxnSpPr>
          <p:spPr>
            <a:xfrm>
              <a:off x="10575131" y="5626895"/>
              <a:ext cx="0" cy="5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D2B65165-F14C-4205-8ADB-6E9A14F96277}"/>
                </a:ext>
              </a:extLst>
            </p:cNvPr>
            <p:cNvCxnSpPr>
              <a:cxnSpLocks/>
            </p:cNvCxnSpPr>
            <p:nvPr/>
          </p:nvCxnSpPr>
          <p:spPr>
            <a:xfrm>
              <a:off x="10834687" y="5626895"/>
              <a:ext cx="0" cy="5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DEA7BE18-74F0-4DE4-9FB9-2108057E06AF}"/>
                </a:ext>
              </a:extLst>
            </p:cNvPr>
            <p:cNvCxnSpPr>
              <a:cxnSpLocks/>
            </p:cNvCxnSpPr>
            <p:nvPr/>
          </p:nvCxnSpPr>
          <p:spPr>
            <a:xfrm>
              <a:off x="11096624" y="5626895"/>
              <a:ext cx="0" cy="5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Rechteck 41">
            <a:extLst>
              <a:ext uri="{FF2B5EF4-FFF2-40B4-BE49-F238E27FC236}">
                <a16:creationId xmlns:a16="http://schemas.microsoft.com/office/drawing/2014/main" id="{7B63CC05-5900-48B0-B6E9-0D490B04442B}"/>
              </a:ext>
            </a:extLst>
          </p:cNvPr>
          <p:cNvSpPr/>
          <p:nvPr/>
        </p:nvSpPr>
        <p:spPr>
          <a:xfrm>
            <a:off x="8343896" y="3777176"/>
            <a:ext cx="519105"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4D0F4498-1B7F-45A8-9405-FDDC3940909F}"/>
              </a:ext>
            </a:extLst>
          </p:cNvPr>
          <p:cNvSpPr/>
          <p:nvPr/>
        </p:nvSpPr>
        <p:spPr>
          <a:xfrm>
            <a:off x="8343896" y="4117360"/>
            <a:ext cx="519105"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3F8C03F5-E106-4810-96FA-F8CE445F6E80}"/>
              </a:ext>
            </a:extLst>
          </p:cNvPr>
          <p:cNvSpPr/>
          <p:nvPr/>
        </p:nvSpPr>
        <p:spPr>
          <a:xfrm>
            <a:off x="8343896" y="4287452"/>
            <a:ext cx="519105"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3718FC95-13BB-4C31-9855-30A6D5BD7823}"/>
              </a:ext>
            </a:extLst>
          </p:cNvPr>
          <p:cNvSpPr/>
          <p:nvPr/>
        </p:nvSpPr>
        <p:spPr>
          <a:xfrm>
            <a:off x="8343896" y="4457544"/>
            <a:ext cx="519105"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E24FA3B0-43AF-4DD1-AF1A-9CE47BDB2531}"/>
              </a:ext>
            </a:extLst>
          </p:cNvPr>
          <p:cNvSpPr/>
          <p:nvPr/>
        </p:nvSpPr>
        <p:spPr>
          <a:xfrm>
            <a:off x="8343896" y="4627636"/>
            <a:ext cx="519105"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4" name="Gruppieren 73">
            <a:extLst>
              <a:ext uri="{FF2B5EF4-FFF2-40B4-BE49-F238E27FC236}">
                <a16:creationId xmlns:a16="http://schemas.microsoft.com/office/drawing/2014/main" id="{45FFF983-548F-46BC-A55D-44C64913400A}"/>
              </a:ext>
            </a:extLst>
          </p:cNvPr>
          <p:cNvGrpSpPr/>
          <p:nvPr/>
        </p:nvGrpSpPr>
        <p:grpSpPr>
          <a:xfrm>
            <a:off x="8343896" y="2242127"/>
            <a:ext cx="2564595" cy="135038"/>
            <a:chOff x="7753351" y="2198191"/>
            <a:chExt cx="2564595" cy="135038"/>
          </a:xfrm>
        </p:grpSpPr>
        <p:sp>
          <p:nvSpPr>
            <p:cNvPr id="33" name="Rechteck 32">
              <a:extLst>
                <a:ext uri="{FF2B5EF4-FFF2-40B4-BE49-F238E27FC236}">
                  <a16:creationId xmlns:a16="http://schemas.microsoft.com/office/drawing/2014/main" id="{097A434C-2761-421F-9C13-F7C367C03EB6}"/>
                </a:ext>
              </a:extLst>
            </p:cNvPr>
            <p:cNvSpPr/>
            <p:nvPr/>
          </p:nvSpPr>
          <p:spPr>
            <a:xfrm>
              <a:off x="7753351" y="2198192"/>
              <a:ext cx="1543050"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1AC31550-78F7-4154-96BD-E81EF4A11D74}"/>
                </a:ext>
              </a:extLst>
            </p:cNvPr>
            <p:cNvSpPr/>
            <p:nvPr/>
          </p:nvSpPr>
          <p:spPr>
            <a:xfrm>
              <a:off x="9296399" y="2198191"/>
              <a:ext cx="1021547" cy="135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5" name="Gruppieren 74">
            <a:extLst>
              <a:ext uri="{FF2B5EF4-FFF2-40B4-BE49-F238E27FC236}">
                <a16:creationId xmlns:a16="http://schemas.microsoft.com/office/drawing/2014/main" id="{DE10411F-5E77-40D5-BCC3-3B00C5D51BB5}"/>
              </a:ext>
            </a:extLst>
          </p:cNvPr>
          <p:cNvGrpSpPr/>
          <p:nvPr/>
        </p:nvGrpSpPr>
        <p:grpSpPr>
          <a:xfrm>
            <a:off x="8343896" y="2412220"/>
            <a:ext cx="2564596" cy="135337"/>
            <a:chOff x="7753350" y="2356588"/>
            <a:chExt cx="2564596" cy="135337"/>
          </a:xfrm>
        </p:grpSpPr>
        <p:sp>
          <p:nvSpPr>
            <p:cNvPr id="34" name="Rechteck 33">
              <a:extLst>
                <a:ext uri="{FF2B5EF4-FFF2-40B4-BE49-F238E27FC236}">
                  <a16:creationId xmlns:a16="http://schemas.microsoft.com/office/drawing/2014/main" id="{536CD1EC-4EB1-4A09-906C-C80CAA76FFCB}"/>
                </a:ext>
              </a:extLst>
            </p:cNvPr>
            <p:cNvSpPr/>
            <p:nvPr/>
          </p:nvSpPr>
          <p:spPr>
            <a:xfrm>
              <a:off x="7753350" y="2356888"/>
              <a:ext cx="2316951"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5A305D57-7358-4066-9515-B57803504607}"/>
                </a:ext>
              </a:extLst>
            </p:cNvPr>
            <p:cNvSpPr/>
            <p:nvPr/>
          </p:nvSpPr>
          <p:spPr>
            <a:xfrm>
              <a:off x="10064358" y="2356588"/>
              <a:ext cx="253588" cy="135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77">
            <a:extLst>
              <a:ext uri="{FF2B5EF4-FFF2-40B4-BE49-F238E27FC236}">
                <a16:creationId xmlns:a16="http://schemas.microsoft.com/office/drawing/2014/main" id="{7749CDE2-F70D-48EA-BB10-50BA5D3649E0}"/>
              </a:ext>
            </a:extLst>
          </p:cNvPr>
          <p:cNvGrpSpPr/>
          <p:nvPr/>
        </p:nvGrpSpPr>
        <p:grpSpPr>
          <a:xfrm>
            <a:off x="8343896" y="2924584"/>
            <a:ext cx="1284075" cy="135283"/>
            <a:chOff x="7753350" y="2870812"/>
            <a:chExt cx="1284075" cy="135283"/>
          </a:xfrm>
        </p:grpSpPr>
        <p:sp>
          <p:nvSpPr>
            <p:cNvPr id="37" name="Rechteck 36">
              <a:extLst>
                <a:ext uri="{FF2B5EF4-FFF2-40B4-BE49-F238E27FC236}">
                  <a16:creationId xmlns:a16="http://schemas.microsoft.com/office/drawing/2014/main" id="{6316938C-D164-449A-A202-91509185110A}"/>
                </a:ext>
              </a:extLst>
            </p:cNvPr>
            <p:cNvSpPr/>
            <p:nvPr/>
          </p:nvSpPr>
          <p:spPr>
            <a:xfrm>
              <a:off x="7753350" y="2871058"/>
              <a:ext cx="1031079"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1A654A1A-489D-42FB-84AB-1A2E7DE27407}"/>
                </a:ext>
              </a:extLst>
            </p:cNvPr>
            <p:cNvSpPr/>
            <p:nvPr/>
          </p:nvSpPr>
          <p:spPr>
            <a:xfrm>
              <a:off x="8784426" y="2870812"/>
              <a:ext cx="252999" cy="135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0" name="Gruppieren 79">
            <a:extLst>
              <a:ext uri="{FF2B5EF4-FFF2-40B4-BE49-F238E27FC236}">
                <a16:creationId xmlns:a16="http://schemas.microsoft.com/office/drawing/2014/main" id="{7C3B89E6-E102-4ED7-8D10-2DE4C10E71DA}"/>
              </a:ext>
            </a:extLst>
          </p:cNvPr>
          <p:cNvGrpSpPr/>
          <p:nvPr/>
        </p:nvGrpSpPr>
        <p:grpSpPr>
          <a:xfrm>
            <a:off x="8343896" y="3265220"/>
            <a:ext cx="1028696" cy="135304"/>
            <a:chOff x="7753348" y="3199232"/>
            <a:chExt cx="1028696" cy="135304"/>
          </a:xfrm>
        </p:grpSpPr>
        <p:sp>
          <p:nvSpPr>
            <p:cNvPr id="39" name="Rechteck 38">
              <a:extLst>
                <a:ext uri="{FF2B5EF4-FFF2-40B4-BE49-F238E27FC236}">
                  <a16:creationId xmlns:a16="http://schemas.microsoft.com/office/drawing/2014/main" id="{F2FE8DBA-B801-4F01-BA81-D7AE1298B4D8}"/>
                </a:ext>
              </a:extLst>
            </p:cNvPr>
            <p:cNvSpPr/>
            <p:nvPr/>
          </p:nvSpPr>
          <p:spPr>
            <a:xfrm>
              <a:off x="7753348" y="3199499"/>
              <a:ext cx="519111"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extLst>
                <a:ext uri="{FF2B5EF4-FFF2-40B4-BE49-F238E27FC236}">
                  <a16:creationId xmlns:a16="http://schemas.microsoft.com/office/drawing/2014/main" id="{32457E64-210B-417E-BCFE-88F776C5AE02}"/>
                </a:ext>
              </a:extLst>
            </p:cNvPr>
            <p:cNvSpPr/>
            <p:nvPr/>
          </p:nvSpPr>
          <p:spPr>
            <a:xfrm>
              <a:off x="8268890" y="3199232"/>
              <a:ext cx="513154" cy="135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5" name="Gruppieren 14">
            <a:extLst>
              <a:ext uri="{FF2B5EF4-FFF2-40B4-BE49-F238E27FC236}">
                <a16:creationId xmlns:a16="http://schemas.microsoft.com/office/drawing/2014/main" id="{9A4B7E84-3ADC-5C4D-9775-3550E1C39DC1}"/>
              </a:ext>
            </a:extLst>
          </p:cNvPr>
          <p:cNvGrpSpPr/>
          <p:nvPr/>
        </p:nvGrpSpPr>
        <p:grpSpPr>
          <a:xfrm>
            <a:off x="8343896" y="3436227"/>
            <a:ext cx="1026308" cy="135037"/>
            <a:chOff x="8343896" y="3436227"/>
            <a:chExt cx="1026308" cy="135037"/>
          </a:xfrm>
        </p:grpSpPr>
        <p:sp>
          <p:nvSpPr>
            <p:cNvPr id="40" name="Rechteck 39">
              <a:extLst>
                <a:ext uri="{FF2B5EF4-FFF2-40B4-BE49-F238E27FC236}">
                  <a16:creationId xmlns:a16="http://schemas.microsoft.com/office/drawing/2014/main" id="{2140A442-439D-416D-8BD3-3F5321B21216}"/>
                </a:ext>
              </a:extLst>
            </p:cNvPr>
            <p:cNvSpPr/>
            <p:nvPr/>
          </p:nvSpPr>
          <p:spPr>
            <a:xfrm>
              <a:off x="8343896" y="3436227"/>
              <a:ext cx="264320"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6CBAC634-9AA5-4101-A917-41328D809C31}"/>
                </a:ext>
              </a:extLst>
            </p:cNvPr>
            <p:cNvSpPr/>
            <p:nvPr/>
          </p:nvSpPr>
          <p:spPr>
            <a:xfrm>
              <a:off x="8607027" y="3436227"/>
              <a:ext cx="763177" cy="135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9" name="Rechteck 58">
            <a:extLst>
              <a:ext uri="{FF2B5EF4-FFF2-40B4-BE49-F238E27FC236}">
                <a16:creationId xmlns:a16="http://schemas.microsoft.com/office/drawing/2014/main" id="{C30C8D7F-FC79-4CED-8F11-199A9267E77C}"/>
              </a:ext>
            </a:extLst>
          </p:cNvPr>
          <p:cNvSpPr/>
          <p:nvPr/>
        </p:nvSpPr>
        <p:spPr>
          <a:xfrm>
            <a:off x="8343896" y="3947268"/>
            <a:ext cx="522674" cy="135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60916F77-12AE-4BA4-AFED-7F850588CF3D}"/>
              </a:ext>
            </a:extLst>
          </p:cNvPr>
          <p:cNvSpPr/>
          <p:nvPr/>
        </p:nvSpPr>
        <p:spPr>
          <a:xfrm>
            <a:off x="8343896" y="5138398"/>
            <a:ext cx="260752" cy="135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5" name="Gruppieren 84">
            <a:extLst>
              <a:ext uri="{FF2B5EF4-FFF2-40B4-BE49-F238E27FC236}">
                <a16:creationId xmlns:a16="http://schemas.microsoft.com/office/drawing/2014/main" id="{8CCD88E9-7519-462F-A162-C5392C2FBAF4}"/>
              </a:ext>
            </a:extLst>
          </p:cNvPr>
          <p:cNvGrpSpPr/>
          <p:nvPr/>
        </p:nvGrpSpPr>
        <p:grpSpPr>
          <a:xfrm>
            <a:off x="8343896" y="5509572"/>
            <a:ext cx="774510" cy="135037"/>
            <a:chOff x="7755131" y="5436046"/>
            <a:chExt cx="774510" cy="135037"/>
          </a:xfrm>
        </p:grpSpPr>
        <p:sp>
          <p:nvSpPr>
            <p:cNvPr id="49" name="Rechteck 48">
              <a:extLst>
                <a:ext uri="{FF2B5EF4-FFF2-40B4-BE49-F238E27FC236}">
                  <a16:creationId xmlns:a16="http://schemas.microsoft.com/office/drawing/2014/main" id="{7C2FB55A-1C76-454F-ABD4-3E621F51C3CA}"/>
                </a:ext>
              </a:extLst>
            </p:cNvPr>
            <p:cNvSpPr/>
            <p:nvPr/>
          </p:nvSpPr>
          <p:spPr>
            <a:xfrm>
              <a:off x="7755131" y="5436046"/>
              <a:ext cx="260754"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a:extLst>
                <a:ext uri="{FF2B5EF4-FFF2-40B4-BE49-F238E27FC236}">
                  <a16:creationId xmlns:a16="http://schemas.microsoft.com/office/drawing/2014/main" id="{949F5141-68F5-44E3-9A4E-929694268463}"/>
                </a:ext>
              </a:extLst>
            </p:cNvPr>
            <p:cNvSpPr/>
            <p:nvPr/>
          </p:nvSpPr>
          <p:spPr>
            <a:xfrm>
              <a:off x="8012007" y="5436046"/>
              <a:ext cx="260752" cy="135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a:extLst>
                <a:ext uri="{FF2B5EF4-FFF2-40B4-BE49-F238E27FC236}">
                  <a16:creationId xmlns:a16="http://schemas.microsoft.com/office/drawing/2014/main" id="{BEC3ECD4-769F-491A-B21F-0C6E28DED9AB}"/>
                </a:ext>
              </a:extLst>
            </p:cNvPr>
            <p:cNvSpPr/>
            <p:nvPr/>
          </p:nvSpPr>
          <p:spPr>
            <a:xfrm>
              <a:off x="8268889" y="5436046"/>
              <a:ext cx="260752" cy="135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4" name="Gruppieren 83">
            <a:extLst>
              <a:ext uri="{FF2B5EF4-FFF2-40B4-BE49-F238E27FC236}">
                <a16:creationId xmlns:a16="http://schemas.microsoft.com/office/drawing/2014/main" id="{08A9F598-4CD0-478C-BC14-4DDCB2690459}"/>
              </a:ext>
            </a:extLst>
          </p:cNvPr>
          <p:cNvGrpSpPr/>
          <p:nvPr/>
        </p:nvGrpSpPr>
        <p:grpSpPr>
          <a:xfrm>
            <a:off x="8343896" y="5338970"/>
            <a:ext cx="1034656" cy="135543"/>
            <a:chOff x="7755131" y="5271912"/>
            <a:chExt cx="1034656" cy="135543"/>
          </a:xfrm>
        </p:grpSpPr>
        <p:sp>
          <p:nvSpPr>
            <p:cNvPr id="48" name="Rechteck 47">
              <a:extLst>
                <a:ext uri="{FF2B5EF4-FFF2-40B4-BE49-F238E27FC236}">
                  <a16:creationId xmlns:a16="http://schemas.microsoft.com/office/drawing/2014/main" id="{B597F8FE-0365-46C8-BFD9-6E301DF8AF1E}"/>
                </a:ext>
              </a:extLst>
            </p:cNvPr>
            <p:cNvSpPr/>
            <p:nvPr/>
          </p:nvSpPr>
          <p:spPr>
            <a:xfrm>
              <a:off x="7755131" y="5272418"/>
              <a:ext cx="774505"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a:extLst>
                <a:ext uri="{FF2B5EF4-FFF2-40B4-BE49-F238E27FC236}">
                  <a16:creationId xmlns:a16="http://schemas.microsoft.com/office/drawing/2014/main" id="{3A876081-89F0-4BC3-8568-E918A5BC1B33}"/>
                </a:ext>
              </a:extLst>
            </p:cNvPr>
            <p:cNvSpPr/>
            <p:nvPr/>
          </p:nvSpPr>
          <p:spPr>
            <a:xfrm>
              <a:off x="8529035" y="5271912"/>
              <a:ext cx="260752" cy="135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4" name="Rechteck 63">
            <a:extLst>
              <a:ext uri="{FF2B5EF4-FFF2-40B4-BE49-F238E27FC236}">
                <a16:creationId xmlns:a16="http://schemas.microsoft.com/office/drawing/2014/main" id="{D6CC691F-3FD5-4112-B964-DC641DB17964}"/>
              </a:ext>
            </a:extLst>
          </p:cNvPr>
          <p:cNvSpPr/>
          <p:nvPr/>
        </p:nvSpPr>
        <p:spPr>
          <a:xfrm>
            <a:off x="8343896" y="4968306"/>
            <a:ext cx="260752" cy="135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3" name="Gruppieren 82">
            <a:extLst>
              <a:ext uri="{FF2B5EF4-FFF2-40B4-BE49-F238E27FC236}">
                <a16:creationId xmlns:a16="http://schemas.microsoft.com/office/drawing/2014/main" id="{5497B194-A225-4C2B-A841-16A1FF0CE51C}"/>
              </a:ext>
            </a:extLst>
          </p:cNvPr>
          <p:cNvGrpSpPr/>
          <p:nvPr/>
        </p:nvGrpSpPr>
        <p:grpSpPr>
          <a:xfrm>
            <a:off x="8343896" y="4797728"/>
            <a:ext cx="518520" cy="135523"/>
            <a:chOff x="7756916" y="4705190"/>
            <a:chExt cx="518520" cy="135523"/>
          </a:xfrm>
        </p:grpSpPr>
        <p:sp>
          <p:nvSpPr>
            <p:cNvPr id="47" name="Rechteck 46">
              <a:extLst>
                <a:ext uri="{FF2B5EF4-FFF2-40B4-BE49-F238E27FC236}">
                  <a16:creationId xmlns:a16="http://schemas.microsoft.com/office/drawing/2014/main" id="{89805790-159D-4B24-891A-230E16EBE7A7}"/>
                </a:ext>
              </a:extLst>
            </p:cNvPr>
            <p:cNvSpPr/>
            <p:nvPr/>
          </p:nvSpPr>
          <p:spPr>
            <a:xfrm>
              <a:off x="7756916" y="4705190"/>
              <a:ext cx="260754"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1A2BE78F-1AB1-4CAA-8231-3928AD449973}"/>
                </a:ext>
              </a:extLst>
            </p:cNvPr>
            <p:cNvSpPr/>
            <p:nvPr/>
          </p:nvSpPr>
          <p:spPr>
            <a:xfrm>
              <a:off x="8014684" y="4705676"/>
              <a:ext cx="260752" cy="135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2" name="Gruppieren 81">
            <a:extLst>
              <a:ext uri="{FF2B5EF4-FFF2-40B4-BE49-F238E27FC236}">
                <a16:creationId xmlns:a16="http://schemas.microsoft.com/office/drawing/2014/main" id="{A92890C6-76E3-44EF-B6C7-C55F75804909}"/>
              </a:ext>
            </a:extLst>
          </p:cNvPr>
          <p:cNvGrpSpPr/>
          <p:nvPr/>
        </p:nvGrpSpPr>
        <p:grpSpPr>
          <a:xfrm>
            <a:off x="8343896" y="3606967"/>
            <a:ext cx="776294" cy="135154"/>
            <a:chOff x="7753347" y="3529147"/>
            <a:chExt cx="776294" cy="135154"/>
          </a:xfrm>
        </p:grpSpPr>
        <p:sp>
          <p:nvSpPr>
            <p:cNvPr id="41" name="Rechteck 40">
              <a:extLst>
                <a:ext uri="{FF2B5EF4-FFF2-40B4-BE49-F238E27FC236}">
                  <a16:creationId xmlns:a16="http://schemas.microsoft.com/office/drawing/2014/main" id="{0A90F60D-308C-4247-9758-A82694A913BF}"/>
                </a:ext>
              </a:extLst>
            </p:cNvPr>
            <p:cNvSpPr/>
            <p:nvPr/>
          </p:nvSpPr>
          <p:spPr>
            <a:xfrm>
              <a:off x="7753347" y="3529147"/>
              <a:ext cx="519105"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CE961597-91EF-4221-97B9-879D635C7D94}"/>
                </a:ext>
              </a:extLst>
            </p:cNvPr>
            <p:cNvSpPr/>
            <p:nvPr/>
          </p:nvSpPr>
          <p:spPr>
            <a:xfrm>
              <a:off x="8268889" y="3529264"/>
              <a:ext cx="260752" cy="135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9" name="Gruppieren 78">
            <a:extLst>
              <a:ext uri="{FF2B5EF4-FFF2-40B4-BE49-F238E27FC236}">
                <a16:creationId xmlns:a16="http://schemas.microsoft.com/office/drawing/2014/main" id="{CC4B4EDE-924E-4607-BA95-E989AE79C0FE}"/>
              </a:ext>
            </a:extLst>
          </p:cNvPr>
          <p:cNvGrpSpPr/>
          <p:nvPr/>
        </p:nvGrpSpPr>
        <p:grpSpPr>
          <a:xfrm>
            <a:off x="8343896" y="3094922"/>
            <a:ext cx="1286266" cy="135243"/>
            <a:chOff x="7753349" y="3027911"/>
            <a:chExt cx="1286266" cy="135243"/>
          </a:xfrm>
        </p:grpSpPr>
        <p:sp>
          <p:nvSpPr>
            <p:cNvPr id="38" name="Rechteck 37">
              <a:extLst>
                <a:ext uri="{FF2B5EF4-FFF2-40B4-BE49-F238E27FC236}">
                  <a16:creationId xmlns:a16="http://schemas.microsoft.com/office/drawing/2014/main" id="{4EFDD9AF-D2D5-4291-ADCB-F84289738601}"/>
                </a:ext>
              </a:extLst>
            </p:cNvPr>
            <p:cNvSpPr/>
            <p:nvPr/>
          </p:nvSpPr>
          <p:spPr>
            <a:xfrm>
              <a:off x="7753349" y="3027911"/>
              <a:ext cx="264320"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5A6A97A-C8D3-4445-881A-4CBEA7B01BCA}"/>
                </a:ext>
              </a:extLst>
            </p:cNvPr>
            <p:cNvSpPr/>
            <p:nvPr/>
          </p:nvSpPr>
          <p:spPr>
            <a:xfrm>
              <a:off x="8015386" y="3028117"/>
              <a:ext cx="763483" cy="135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55BBF4AA-E0B0-43DB-AD4E-CAC6BE9CEA03}"/>
                </a:ext>
              </a:extLst>
            </p:cNvPr>
            <p:cNvSpPr/>
            <p:nvPr/>
          </p:nvSpPr>
          <p:spPr>
            <a:xfrm>
              <a:off x="8778863" y="3028117"/>
              <a:ext cx="260752" cy="135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7" name="Gruppieren 76">
            <a:extLst>
              <a:ext uri="{FF2B5EF4-FFF2-40B4-BE49-F238E27FC236}">
                <a16:creationId xmlns:a16="http://schemas.microsoft.com/office/drawing/2014/main" id="{EE6D9891-92EE-4462-A587-C67F54A48A65}"/>
              </a:ext>
            </a:extLst>
          </p:cNvPr>
          <p:cNvGrpSpPr/>
          <p:nvPr/>
        </p:nvGrpSpPr>
        <p:grpSpPr>
          <a:xfrm>
            <a:off x="8343896" y="2754255"/>
            <a:ext cx="1546622" cy="135274"/>
            <a:chOff x="7753350" y="2700958"/>
            <a:chExt cx="1546622" cy="135274"/>
          </a:xfrm>
        </p:grpSpPr>
        <p:sp>
          <p:nvSpPr>
            <p:cNvPr id="36" name="Rechteck 35">
              <a:extLst>
                <a:ext uri="{FF2B5EF4-FFF2-40B4-BE49-F238E27FC236}">
                  <a16:creationId xmlns:a16="http://schemas.microsoft.com/office/drawing/2014/main" id="{57152579-5939-464B-BF98-AA1703F303AA}"/>
                </a:ext>
              </a:extLst>
            </p:cNvPr>
            <p:cNvSpPr/>
            <p:nvPr/>
          </p:nvSpPr>
          <p:spPr>
            <a:xfrm>
              <a:off x="7753350" y="2700958"/>
              <a:ext cx="1288254"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C84E23C9-7C16-48A4-AFC3-7A9445CCF6B5}"/>
                </a:ext>
              </a:extLst>
            </p:cNvPr>
            <p:cNvSpPr/>
            <p:nvPr/>
          </p:nvSpPr>
          <p:spPr>
            <a:xfrm>
              <a:off x="9039220" y="2701195"/>
              <a:ext cx="260752" cy="135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6" name="Gruppieren 75">
            <a:extLst>
              <a:ext uri="{FF2B5EF4-FFF2-40B4-BE49-F238E27FC236}">
                <a16:creationId xmlns:a16="http://schemas.microsoft.com/office/drawing/2014/main" id="{1367D9BF-AC1A-444B-BF8D-7FD6F3253DA1}"/>
              </a:ext>
            </a:extLst>
          </p:cNvPr>
          <p:cNvGrpSpPr/>
          <p:nvPr/>
        </p:nvGrpSpPr>
        <p:grpSpPr>
          <a:xfrm>
            <a:off x="8343896" y="2582612"/>
            <a:ext cx="2571757" cy="136588"/>
            <a:chOff x="7753350" y="2528476"/>
            <a:chExt cx="2571757" cy="136588"/>
          </a:xfrm>
        </p:grpSpPr>
        <p:sp>
          <p:nvSpPr>
            <p:cNvPr id="35" name="Rechteck 34">
              <a:extLst>
                <a:ext uri="{FF2B5EF4-FFF2-40B4-BE49-F238E27FC236}">
                  <a16:creationId xmlns:a16="http://schemas.microsoft.com/office/drawing/2014/main" id="{259D4B47-A4DF-4355-BF4E-E1175C225304}"/>
                </a:ext>
              </a:extLst>
            </p:cNvPr>
            <p:cNvSpPr/>
            <p:nvPr/>
          </p:nvSpPr>
          <p:spPr>
            <a:xfrm>
              <a:off x="7753350" y="2528476"/>
              <a:ext cx="1543050"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id="{318CC829-6E0C-4209-9E76-6C1C36A1F5CC}"/>
                </a:ext>
              </a:extLst>
            </p:cNvPr>
            <p:cNvSpPr/>
            <p:nvPr/>
          </p:nvSpPr>
          <p:spPr>
            <a:xfrm>
              <a:off x="9296398" y="2530027"/>
              <a:ext cx="767957" cy="135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F64C2A63-6917-4F6C-82AB-61918098E4F7}"/>
                </a:ext>
              </a:extLst>
            </p:cNvPr>
            <p:cNvSpPr/>
            <p:nvPr/>
          </p:nvSpPr>
          <p:spPr>
            <a:xfrm>
              <a:off x="10064355" y="2530027"/>
              <a:ext cx="260752" cy="135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3" name="Gruppieren 72">
            <a:extLst>
              <a:ext uri="{FF2B5EF4-FFF2-40B4-BE49-F238E27FC236}">
                <a16:creationId xmlns:a16="http://schemas.microsoft.com/office/drawing/2014/main" id="{1168D8E1-BD6A-4764-90E2-E946AA12B31B}"/>
              </a:ext>
            </a:extLst>
          </p:cNvPr>
          <p:cNvGrpSpPr/>
          <p:nvPr/>
        </p:nvGrpSpPr>
        <p:grpSpPr>
          <a:xfrm>
            <a:off x="8343896" y="2070513"/>
            <a:ext cx="2825348" cy="136559"/>
            <a:chOff x="7753350" y="2040653"/>
            <a:chExt cx="2825348" cy="136559"/>
          </a:xfrm>
        </p:grpSpPr>
        <p:sp>
          <p:nvSpPr>
            <p:cNvPr id="32" name="Rechteck 31">
              <a:extLst>
                <a:ext uri="{FF2B5EF4-FFF2-40B4-BE49-F238E27FC236}">
                  <a16:creationId xmlns:a16="http://schemas.microsoft.com/office/drawing/2014/main" id="{7ABB3BA1-0399-4895-A3A3-8DB11FE88A66}"/>
                </a:ext>
              </a:extLst>
            </p:cNvPr>
            <p:cNvSpPr/>
            <p:nvPr/>
          </p:nvSpPr>
          <p:spPr>
            <a:xfrm>
              <a:off x="7753350" y="2042175"/>
              <a:ext cx="2062155"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BFB6E8CB-F22B-4A6C-9675-81641E543B0B}"/>
                </a:ext>
              </a:extLst>
            </p:cNvPr>
            <p:cNvSpPr/>
            <p:nvPr/>
          </p:nvSpPr>
          <p:spPr>
            <a:xfrm>
              <a:off x="9815505" y="2041993"/>
              <a:ext cx="502446" cy="135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16F51EA8-295D-4161-ACDC-10FA08E6CECE}"/>
                </a:ext>
              </a:extLst>
            </p:cNvPr>
            <p:cNvSpPr/>
            <p:nvPr/>
          </p:nvSpPr>
          <p:spPr>
            <a:xfrm>
              <a:off x="10317946" y="2040653"/>
              <a:ext cx="260752" cy="135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2" name="Gruppieren 71">
            <a:extLst>
              <a:ext uri="{FF2B5EF4-FFF2-40B4-BE49-F238E27FC236}">
                <a16:creationId xmlns:a16="http://schemas.microsoft.com/office/drawing/2014/main" id="{0D5553CC-A329-4651-A0D5-CE959F277806}"/>
              </a:ext>
            </a:extLst>
          </p:cNvPr>
          <p:cNvGrpSpPr/>
          <p:nvPr/>
        </p:nvGrpSpPr>
        <p:grpSpPr>
          <a:xfrm>
            <a:off x="8343896" y="1900420"/>
            <a:ext cx="3337326" cy="135038"/>
            <a:chOff x="7753350" y="1857374"/>
            <a:chExt cx="3337326" cy="135038"/>
          </a:xfrm>
        </p:grpSpPr>
        <p:sp>
          <p:nvSpPr>
            <p:cNvPr id="31" name="Rechteck 30">
              <a:extLst>
                <a:ext uri="{FF2B5EF4-FFF2-40B4-BE49-F238E27FC236}">
                  <a16:creationId xmlns:a16="http://schemas.microsoft.com/office/drawing/2014/main" id="{8D2C5C6E-BFF5-43AF-9921-441652AAF4DC}"/>
                </a:ext>
              </a:extLst>
            </p:cNvPr>
            <p:cNvSpPr/>
            <p:nvPr/>
          </p:nvSpPr>
          <p:spPr>
            <a:xfrm>
              <a:off x="7753350" y="1857375"/>
              <a:ext cx="2062156" cy="135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82FFEA76-02D7-42A1-8C8D-F0A466A268B6}"/>
                </a:ext>
              </a:extLst>
            </p:cNvPr>
            <p:cNvSpPr/>
            <p:nvPr/>
          </p:nvSpPr>
          <p:spPr>
            <a:xfrm>
              <a:off x="9815505" y="1857375"/>
              <a:ext cx="1019182" cy="135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6DC48280-EC1A-4F2F-83DC-B73E6AF1644E}"/>
                </a:ext>
              </a:extLst>
            </p:cNvPr>
            <p:cNvSpPr/>
            <p:nvPr/>
          </p:nvSpPr>
          <p:spPr>
            <a:xfrm>
              <a:off x="10829924" y="1857374"/>
              <a:ext cx="260752" cy="135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9" name="Gruppieren 108">
            <a:extLst>
              <a:ext uri="{FF2B5EF4-FFF2-40B4-BE49-F238E27FC236}">
                <a16:creationId xmlns:a16="http://schemas.microsoft.com/office/drawing/2014/main" id="{26453A47-58A9-4A04-997D-A6478D5B938B}"/>
              </a:ext>
            </a:extLst>
          </p:cNvPr>
          <p:cNvGrpSpPr/>
          <p:nvPr/>
        </p:nvGrpSpPr>
        <p:grpSpPr>
          <a:xfrm>
            <a:off x="7173234" y="1822588"/>
            <a:ext cx="1226618" cy="3869512"/>
            <a:chOff x="6582684" y="1779542"/>
            <a:chExt cx="1226618" cy="3869512"/>
          </a:xfrm>
        </p:grpSpPr>
        <p:sp>
          <p:nvSpPr>
            <p:cNvPr id="86" name="Textfeld 85">
              <a:extLst>
                <a:ext uri="{FF2B5EF4-FFF2-40B4-BE49-F238E27FC236}">
                  <a16:creationId xmlns:a16="http://schemas.microsoft.com/office/drawing/2014/main" id="{0EE9991D-C38B-485D-ACCB-0A4B1D4A421E}"/>
                </a:ext>
              </a:extLst>
            </p:cNvPr>
            <p:cNvSpPr txBox="1"/>
            <p:nvPr/>
          </p:nvSpPr>
          <p:spPr>
            <a:xfrm>
              <a:off x="7153353" y="1779542"/>
              <a:ext cx="655949" cy="261610"/>
            </a:xfrm>
            <a:prstGeom prst="rect">
              <a:avLst/>
            </a:prstGeom>
            <a:noFill/>
          </p:spPr>
          <p:txBody>
            <a:bodyPr wrap="none" rtlCol="0">
              <a:spAutoFit/>
            </a:bodyPr>
            <a:lstStyle/>
            <a:p>
              <a:r>
                <a:rPr lang="de-DE" sz="1100"/>
                <a:t>Fatigue</a:t>
              </a:r>
            </a:p>
          </p:txBody>
        </p:sp>
        <p:sp>
          <p:nvSpPr>
            <p:cNvPr id="87" name="Textfeld 86">
              <a:extLst>
                <a:ext uri="{FF2B5EF4-FFF2-40B4-BE49-F238E27FC236}">
                  <a16:creationId xmlns:a16="http://schemas.microsoft.com/office/drawing/2014/main" id="{D16489EB-BC41-422A-A329-F807B4AE76CD}"/>
                </a:ext>
              </a:extLst>
            </p:cNvPr>
            <p:cNvSpPr txBox="1"/>
            <p:nvPr/>
          </p:nvSpPr>
          <p:spPr>
            <a:xfrm>
              <a:off x="6792677" y="1949500"/>
              <a:ext cx="1016625" cy="261610"/>
            </a:xfrm>
            <a:prstGeom prst="rect">
              <a:avLst/>
            </a:prstGeom>
            <a:noFill/>
          </p:spPr>
          <p:txBody>
            <a:bodyPr wrap="none" rtlCol="0">
              <a:spAutoFit/>
            </a:bodyPr>
            <a:lstStyle/>
            <a:p>
              <a:r>
                <a:rPr lang="de-DE" sz="1100"/>
                <a:t>Hypertension</a:t>
              </a:r>
            </a:p>
          </p:txBody>
        </p:sp>
        <p:sp>
          <p:nvSpPr>
            <p:cNvPr id="88" name="Textfeld 87">
              <a:extLst>
                <a:ext uri="{FF2B5EF4-FFF2-40B4-BE49-F238E27FC236}">
                  <a16:creationId xmlns:a16="http://schemas.microsoft.com/office/drawing/2014/main" id="{44FA36E9-2784-4308-B991-C875E025800E}"/>
                </a:ext>
              </a:extLst>
            </p:cNvPr>
            <p:cNvSpPr txBox="1"/>
            <p:nvPr/>
          </p:nvSpPr>
          <p:spPr>
            <a:xfrm>
              <a:off x="7294417" y="2119458"/>
              <a:ext cx="514885" cy="261610"/>
            </a:xfrm>
            <a:prstGeom prst="rect">
              <a:avLst/>
            </a:prstGeom>
            <a:noFill/>
          </p:spPr>
          <p:txBody>
            <a:bodyPr wrap="none" rtlCol="0">
              <a:spAutoFit/>
            </a:bodyPr>
            <a:lstStyle/>
            <a:p>
              <a:r>
                <a:rPr lang="de-DE" sz="1100" err="1"/>
                <a:t>Rash</a:t>
              </a:r>
              <a:endParaRPr lang="de-DE" sz="1100"/>
            </a:p>
          </p:txBody>
        </p:sp>
        <p:sp>
          <p:nvSpPr>
            <p:cNvPr id="89" name="Textfeld 88">
              <a:extLst>
                <a:ext uri="{FF2B5EF4-FFF2-40B4-BE49-F238E27FC236}">
                  <a16:creationId xmlns:a16="http://schemas.microsoft.com/office/drawing/2014/main" id="{554CB00C-4213-4819-88FC-1052AE11EF93}"/>
                </a:ext>
              </a:extLst>
            </p:cNvPr>
            <p:cNvSpPr txBox="1"/>
            <p:nvPr/>
          </p:nvSpPr>
          <p:spPr>
            <a:xfrm>
              <a:off x="6666040" y="2289416"/>
              <a:ext cx="1143262" cy="261610"/>
            </a:xfrm>
            <a:prstGeom prst="rect">
              <a:avLst/>
            </a:prstGeom>
            <a:noFill/>
          </p:spPr>
          <p:txBody>
            <a:bodyPr wrap="none" rtlCol="0">
              <a:spAutoFit/>
            </a:bodyPr>
            <a:lstStyle/>
            <a:p>
              <a:r>
                <a:rPr lang="de-DE" sz="1100"/>
                <a:t>Atrial </a:t>
              </a:r>
              <a:r>
                <a:rPr lang="de-DE" sz="1100" err="1"/>
                <a:t>fibrillation</a:t>
              </a:r>
              <a:endParaRPr lang="de-DE" sz="1100"/>
            </a:p>
          </p:txBody>
        </p:sp>
        <p:sp>
          <p:nvSpPr>
            <p:cNvPr id="90" name="Textfeld 89">
              <a:extLst>
                <a:ext uri="{FF2B5EF4-FFF2-40B4-BE49-F238E27FC236}">
                  <a16:creationId xmlns:a16="http://schemas.microsoft.com/office/drawing/2014/main" id="{C67506A1-F01F-4CB5-B542-0C8E81731B06}"/>
                </a:ext>
              </a:extLst>
            </p:cNvPr>
            <p:cNvSpPr txBox="1"/>
            <p:nvPr/>
          </p:nvSpPr>
          <p:spPr>
            <a:xfrm>
              <a:off x="7020303" y="2459374"/>
              <a:ext cx="788999" cy="261610"/>
            </a:xfrm>
            <a:prstGeom prst="rect">
              <a:avLst/>
            </a:prstGeom>
            <a:noFill/>
          </p:spPr>
          <p:txBody>
            <a:bodyPr wrap="none" rtlCol="0">
              <a:spAutoFit/>
            </a:bodyPr>
            <a:lstStyle/>
            <a:p>
              <a:r>
                <a:rPr lang="de-DE" sz="1100" err="1"/>
                <a:t>Arthralgia</a:t>
              </a:r>
              <a:endParaRPr lang="de-DE" sz="1100"/>
            </a:p>
          </p:txBody>
        </p:sp>
        <p:sp>
          <p:nvSpPr>
            <p:cNvPr id="91" name="Textfeld 90">
              <a:extLst>
                <a:ext uri="{FF2B5EF4-FFF2-40B4-BE49-F238E27FC236}">
                  <a16:creationId xmlns:a16="http://schemas.microsoft.com/office/drawing/2014/main" id="{FAEF75C6-5B61-48B8-9608-9C9A6C86CE1E}"/>
                </a:ext>
              </a:extLst>
            </p:cNvPr>
            <p:cNvSpPr txBox="1"/>
            <p:nvPr/>
          </p:nvSpPr>
          <p:spPr>
            <a:xfrm>
              <a:off x="7005877" y="2629332"/>
              <a:ext cx="803425" cy="261610"/>
            </a:xfrm>
            <a:prstGeom prst="rect">
              <a:avLst/>
            </a:prstGeom>
            <a:noFill/>
          </p:spPr>
          <p:txBody>
            <a:bodyPr wrap="none" rtlCol="0">
              <a:spAutoFit/>
            </a:bodyPr>
            <a:lstStyle/>
            <a:p>
              <a:r>
                <a:rPr lang="de-DE" sz="1100"/>
                <a:t>Stomatitis</a:t>
              </a:r>
            </a:p>
          </p:txBody>
        </p:sp>
        <p:sp>
          <p:nvSpPr>
            <p:cNvPr id="92" name="Textfeld 91">
              <a:extLst>
                <a:ext uri="{FF2B5EF4-FFF2-40B4-BE49-F238E27FC236}">
                  <a16:creationId xmlns:a16="http://schemas.microsoft.com/office/drawing/2014/main" id="{C6AEE97E-4039-4153-8A97-0E0B9E0FDBBE}"/>
                </a:ext>
              </a:extLst>
            </p:cNvPr>
            <p:cNvSpPr txBox="1"/>
            <p:nvPr/>
          </p:nvSpPr>
          <p:spPr>
            <a:xfrm>
              <a:off x="6723748" y="2799290"/>
              <a:ext cx="1085554" cy="261610"/>
            </a:xfrm>
            <a:prstGeom prst="rect">
              <a:avLst/>
            </a:prstGeom>
            <a:noFill/>
          </p:spPr>
          <p:txBody>
            <a:bodyPr wrap="none" rtlCol="0">
              <a:spAutoFit/>
            </a:bodyPr>
            <a:lstStyle/>
            <a:p>
              <a:r>
                <a:rPr lang="de-DE" sz="1100"/>
                <a:t>Muscle </a:t>
              </a:r>
              <a:r>
                <a:rPr lang="de-DE" sz="1100" err="1"/>
                <a:t>spasm</a:t>
              </a:r>
              <a:endParaRPr lang="de-DE" sz="1100"/>
            </a:p>
          </p:txBody>
        </p:sp>
        <p:sp>
          <p:nvSpPr>
            <p:cNvPr id="93" name="Textfeld 92">
              <a:extLst>
                <a:ext uri="{FF2B5EF4-FFF2-40B4-BE49-F238E27FC236}">
                  <a16:creationId xmlns:a16="http://schemas.microsoft.com/office/drawing/2014/main" id="{128FCF63-36DA-414D-B913-619CF1B6068C}"/>
                </a:ext>
              </a:extLst>
            </p:cNvPr>
            <p:cNvSpPr txBox="1"/>
            <p:nvPr/>
          </p:nvSpPr>
          <p:spPr>
            <a:xfrm>
              <a:off x="6840767" y="2969248"/>
              <a:ext cx="968535" cy="261610"/>
            </a:xfrm>
            <a:prstGeom prst="rect">
              <a:avLst/>
            </a:prstGeom>
            <a:noFill/>
          </p:spPr>
          <p:txBody>
            <a:bodyPr wrap="none" rtlCol="0">
              <a:spAutoFit/>
            </a:bodyPr>
            <a:lstStyle/>
            <a:p>
              <a:r>
                <a:rPr lang="de-DE" sz="1100" err="1"/>
                <a:t>Hemorrhage</a:t>
              </a:r>
              <a:endParaRPr lang="de-DE" sz="1100"/>
            </a:p>
          </p:txBody>
        </p:sp>
        <p:sp>
          <p:nvSpPr>
            <p:cNvPr id="94" name="Textfeld 93">
              <a:extLst>
                <a:ext uri="{FF2B5EF4-FFF2-40B4-BE49-F238E27FC236}">
                  <a16:creationId xmlns:a16="http://schemas.microsoft.com/office/drawing/2014/main" id="{6A02FA60-2E59-40AA-80A0-F2AD50687C10}"/>
                </a:ext>
              </a:extLst>
            </p:cNvPr>
            <p:cNvSpPr txBox="1"/>
            <p:nvPr/>
          </p:nvSpPr>
          <p:spPr>
            <a:xfrm>
              <a:off x="7137323" y="3139206"/>
              <a:ext cx="671979" cy="261610"/>
            </a:xfrm>
            <a:prstGeom prst="rect">
              <a:avLst/>
            </a:prstGeom>
            <a:noFill/>
          </p:spPr>
          <p:txBody>
            <a:bodyPr wrap="none" rtlCol="0">
              <a:spAutoFit/>
            </a:bodyPr>
            <a:lstStyle/>
            <a:p>
              <a:r>
                <a:rPr lang="de-DE" sz="1100" err="1"/>
                <a:t>Myalgia</a:t>
              </a:r>
              <a:endParaRPr lang="de-DE" sz="1100"/>
            </a:p>
          </p:txBody>
        </p:sp>
        <p:sp>
          <p:nvSpPr>
            <p:cNvPr id="95" name="Textfeld 94">
              <a:extLst>
                <a:ext uri="{FF2B5EF4-FFF2-40B4-BE49-F238E27FC236}">
                  <a16:creationId xmlns:a16="http://schemas.microsoft.com/office/drawing/2014/main" id="{9CB2B8AF-4601-4D6D-9A0E-E0BD35E6FBC1}"/>
                </a:ext>
              </a:extLst>
            </p:cNvPr>
            <p:cNvSpPr txBox="1"/>
            <p:nvPr/>
          </p:nvSpPr>
          <p:spPr>
            <a:xfrm>
              <a:off x="6980229" y="3309164"/>
              <a:ext cx="829073" cy="261610"/>
            </a:xfrm>
            <a:prstGeom prst="rect">
              <a:avLst/>
            </a:prstGeom>
            <a:noFill/>
          </p:spPr>
          <p:txBody>
            <a:bodyPr wrap="none" rtlCol="0">
              <a:spAutoFit/>
            </a:bodyPr>
            <a:lstStyle/>
            <a:p>
              <a:r>
                <a:rPr lang="de-DE" sz="1100" err="1"/>
                <a:t>Headache</a:t>
              </a:r>
              <a:endParaRPr lang="de-DE" sz="1100"/>
            </a:p>
          </p:txBody>
        </p:sp>
        <p:sp>
          <p:nvSpPr>
            <p:cNvPr id="96" name="Textfeld 95">
              <a:extLst>
                <a:ext uri="{FF2B5EF4-FFF2-40B4-BE49-F238E27FC236}">
                  <a16:creationId xmlns:a16="http://schemas.microsoft.com/office/drawing/2014/main" id="{E3107405-06FC-4209-81EF-58CE9CD36EC0}"/>
                </a:ext>
              </a:extLst>
            </p:cNvPr>
            <p:cNvSpPr txBox="1"/>
            <p:nvPr/>
          </p:nvSpPr>
          <p:spPr>
            <a:xfrm>
              <a:off x="6839165" y="3479122"/>
              <a:ext cx="970137" cy="261610"/>
            </a:xfrm>
            <a:prstGeom prst="rect">
              <a:avLst/>
            </a:prstGeom>
            <a:noFill/>
          </p:spPr>
          <p:txBody>
            <a:bodyPr wrap="none" rtlCol="0">
              <a:spAutoFit/>
            </a:bodyPr>
            <a:lstStyle/>
            <a:p>
              <a:r>
                <a:rPr lang="de-DE" sz="1100" err="1"/>
                <a:t>Constipation</a:t>
              </a:r>
              <a:endParaRPr lang="de-DE" sz="1100"/>
            </a:p>
          </p:txBody>
        </p:sp>
        <p:sp>
          <p:nvSpPr>
            <p:cNvPr id="97" name="Textfeld 96">
              <a:extLst>
                <a:ext uri="{FF2B5EF4-FFF2-40B4-BE49-F238E27FC236}">
                  <a16:creationId xmlns:a16="http://schemas.microsoft.com/office/drawing/2014/main" id="{B4FA29E6-4F8B-4C4A-87FF-F8C3A1529099}"/>
                </a:ext>
              </a:extLst>
            </p:cNvPr>
            <p:cNvSpPr txBox="1"/>
            <p:nvPr/>
          </p:nvSpPr>
          <p:spPr>
            <a:xfrm>
              <a:off x="6691688" y="3649080"/>
              <a:ext cx="1117614" cy="261610"/>
            </a:xfrm>
            <a:prstGeom prst="rect">
              <a:avLst/>
            </a:prstGeom>
            <a:noFill/>
          </p:spPr>
          <p:txBody>
            <a:bodyPr wrap="none" rtlCol="0">
              <a:spAutoFit/>
            </a:bodyPr>
            <a:lstStyle/>
            <a:p>
              <a:r>
                <a:rPr lang="de-DE" sz="1100" err="1"/>
                <a:t>Lymphoedema</a:t>
              </a:r>
              <a:endParaRPr lang="de-DE" sz="1100"/>
            </a:p>
          </p:txBody>
        </p:sp>
        <p:sp>
          <p:nvSpPr>
            <p:cNvPr id="98" name="Textfeld 97">
              <a:extLst>
                <a:ext uri="{FF2B5EF4-FFF2-40B4-BE49-F238E27FC236}">
                  <a16:creationId xmlns:a16="http://schemas.microsoft.com/office/drawing/2014/main" id="{5F556F18-34F1-4671-A60B-9C8147B003C6}"/>
                </a:ext>
              </a:extLst>
            </p:cNvPr>
            <p:cNvSpPr txBox="1"/>
            <p:nvPr/>
          </p:nvSpPr>
          <p:spPr>
            <a:xfrm>
              <a:off x="7082821" y="3819038"/>
              <a:ext cx="726481" cy="261610"/>
            </a:xfrm>
            <a:prstGeom prst="rect">
              <a:avLst/>
            </a:prstGeom>
            <a:noFill/>
          </p:spPr>
          <p:txBody>
            <a:bodyPr wrap="none" rtlCol="0">
              <a:spAutoFit/>
            </a:bodyPr>
            <a:lstStyle/>
            <a:p>
              <a:r>
                <a:rPr lang="de-DE" sz="1100" err="1"/>
                <a:t>Diarrhea</a:t>
              </a:r>
              <a:endParaRPr lang="de-DE" sz="1100"/>
            </a:p>
          </p:txBody>
        </p:sp>
        <p:sp>
          <p:nvSpPr>
            <p:cNvPr id="99" name="Textfeld 98">
              <a:extLst>
                <a:ext uri="{FF2B5EF4-FFF2-40B4-BE49-F238E27FC236}">
                  <a16:creationId xmlns:a16="http://schemas.microsoft.com/office/drawing/2014/main" id="{96A0D372-C6A2-441E-A5BE-3ACCADD209F9}"/>
                </a:ext>
              </a:extLst>
            </p:cNvPr>
            <p:cNvSpPr txBox="1"/>
            <p:nvPr/>
          </p:nvSpPr>
          <p:spPr>
            <a:xfrm>
              <a:off x="6698100" y="3988996"/>
              <a:ext cx="1111202" cy="261610"/>
            </a:xfrm>
            <a:prstGeom prst="rect">
              <a:avLst/>
            </a:prstGeom>
            <a:noFill/>
          </p:spPr>
          <p:txBody>
            <a:bodyPr wrap="none" rtlCol="0">
              <a:spAutoFit/>
            </a:bodyPr>
            <a:lstStyle/>
            <a:p>
              <a:r>
                <a:rPr lang="de-DE" sz="1100"/>
                <a:t>AST </a:t>
              </a:r>
              <a:r>
                <a:rPr lang="de-DE" sz="1100" err="1"/>
                <a:t>increased</a:t>
              </a:r>
              <a:endParaRPr lang="de-DE" sz="1100"/>
            </a:p>
          </p:txBody>
        </p:sp>
        <p:sp>
          <p:nvSpPr>
            <p:cNvPr id="100" name="Textfeld 99">
              <a:extLst>
                <a:ext uri="{FF2B5EF4-FFF2-40B4-BE49-F238E27FC236}">
                  <a16:creationId xmlns:a16="http://schemas.microsoft.com/office/drawing/2014/main" id="{0F7134F6-B31E-4351-AA74-0CEFD3C19918}"/>
                </a:ext>
              </a:extLst>
            </p:cNvPr>
            <p:cNvSpPr txBox="1"/>
            <p:nvPr/>
          </p:nvSpPr>
          <p:spPr>
            <a:xfrm>
              <a:off x="6714130" y="4158954"/>
              <a:ext cx="1095172" cy="261610"/>
            </a:xfrm>
            <a:prstGeom prst="rect">
              <a:avLst/>
            </a:prstGeom>
            <a:noFill/>
          </p:spPr>
          <p:txBody>
            <a:bodyPr wrap="none" rtlCol="0">
              <a:spAutoFit/>
            </a:bodyPr>
            <a:lstStyle/>
            <a:p>
              <a:r>
                <a:rPr lang="de-DE" sz="1100"/>
                <a:t>ALT </a:t>
              </a:r>
              <a:r>
                <a:rPr lang="de-DE" sz="1100" err="1"/>
                <a:t>increased</a:t>
              </a:r>
              <a:endParaRPr lang="de-DE" sz="1100"/>
            </a:p>
          </p:txBody>
        </p:sp>
        <p:sp>
          <p:nvSpPr>
            <p:cNvPr id="101" name="Textfeld 100">
              <a:extLst>
                <a:ext uri="{FF2B5EF4-FFF2-40B4-BE49-F238E27FC236}">
                  <a16:creationId xmlns:a16="http://schemas.microsoft.com/office/drawing/2014/main" id="{7F47ED3C-CD4B-4A4C-B9FF-91C61203209E}"/>
                </a:ext>
              </a:extLst>
            </p:cNvPr>
            <p:cNvSpPr txBox="1"/>
            <p:nvPr/>
          </p:nvSpPr>
          <p:spPr>
            <a:xfrm>
              <a:off x="6582684" y="4328912"/>
              <a:ext cx="1226618" cy="261610"/>
            </a:xfrm>
            <a:prstGeom prst="rect">
              <a:avLst/>
            </a:prstGeom>
            <a:noFill/>
          </p:spPr>
          <p:txBody>
            <a:bodyPr wrap="none" rtlCol="0">
              <a:spAutoFit/>
            </a:bodyPr>
            <a:lstStyle/>
            <a:p>
              <a:r>
                <a:rPr lang="de-DE" sz="1100"/>
                <a:t>Pain in </a:t>
              </a:r>
              <a:r>
                <a:rPr lang="de-DE" sz="1100" err="1"/>
                <a:t>extremity</a:t>
              </a:r>
              <a:endParaRPr lang="de-DE" sz="1100"/>
            </a:p>
          </p:txBody>
        </p:sp>
        <p:sp>
          <p:nvSpPr>
            <p:cNvPr id="102" name="Textfeld 101">
              <a:extLst>
                <a:ext uri="{FF2B5EF4-FFF2-40B4-BE49-F238E27FC236}">
                  <a16:creationId xmlns:a16="http://schemas.microsoft.com/office/drawing/2014/main" id="{CC35D7A2-6C23-4D83-AA72-729022FA5CF5}"/>
                </a:ext>
              </a:extLst>
            </p:cNvPr>
            <p:cNvSpPr txBox="1"/>
            <p:nvPr/>
          </p:nvSpPr>
          <p:spPr>
            <a:xfrm>
              <a:off x="6855195" y="4498870"/>
              <a:ext cx="954107" cy="261610"/>
            </a:xfrm>
            <a:prstGeom prst="rect">
              <a:avLst/>
            </a:prstGeom>
            <a:noFill/>
          </p:spPr>
          <p:txBody>
            <a:bodyPr wrap="none" rtlCol="0">
              <a:spAutoFit/>
            </a:bodyPr>
            <a:lstStyle/>
            <a:p>
              <a:r>
                <a:rPr lang="de-DE" sz="1100" err="1"/>
                <a:t>Neutropenia</a:t>
              </a:r>
              <a:endParaRPr lang="de-DE" sz="1100"/>
            </a:p>
          </p:txBody>
        </p:sp>
        <p:sp>
          <p:nvSpPr>
            <p:cNvPr id="103" name="Textfeld 102">
              <a:extLst>
                <a:ext uri="{FF2B5EF4-FFF2-40B4-BE49-F238E27FC236}">
                  <a16:creationId xmlns:a16="http://schemas.microsoft.com/office/drawing/2014/main" id="{C9BBCC37-C333-4A9C-AFCA-803C8CB0FA45}"/>
                </a:ext>
              </a:extLst>
            </p:cNvPr>
            <p:cNvSpPr txBox="1"/>
            <p:nvPr/>
          </p:nvSpPr>
          <p:spPr>
            <a:xfrm>
              <a:off x="7137323" y="4668828"/>
              <a:ext cx="671979" cy="261610"/>
            </a:xfrm>
            <a:prstGeom prst="rect">
              <a:avLst/>
            </a:prstGeom>
            <a:noFill/>
          </p:spPr>
          <p:txBody>
            <a:bodyPr wrap="none" rtlCol="0">
              <a:spAutoFit/>
            </a:bodyPr>
            <a:lstStyle/>
            <a:p>
              <a:r>
                <a:rPr lang="de-DE" sz="1100"/>
                <a:t>Nausea</a:t>
              </a:r>
            </a:p>
          </p:txBody>
        </p:sp>
        <p:sp>
          <p:nvSpPr>
            <p:cNvPr id="104" name="Textfeld 103">
              <a:extLst>
                <a:ext uri="{FF2B5EF4-FFF2-40B4-BE49-F238E27FC236}">
                  <a16:creationId xmlns:a16="http://schemas.microsoft.com/office/drawing/2014/main" id="{79707571-F25D-423A-AD94-94B315FB9D11}"/>
                </a:ext>
              </a:extLst>
            </p:cNvPr>
            <p:cNvSpPr txBox="1"/>
            <p:nvPr/>
          </p:nvSpPr>
          <p:spPr>
            <a:xfrm>
              <a:off x="7052364" y="4838786"/>
              <a:ext cx="756938" cy="261610"/>
            </a:xfrm>
            <a:prstGeom prst="rect">
              <a:avLst/>
            </a:prstGeom>
            <a:noFill/>
          </p:spPr>
          <p:txBody>
            <a:bodyPr wrap="none" rtlCol="0">
              <a:spAutoFit/>
            </a:bodyPr>
            <a:lstStyle/>
            <a:p>
              <a:r>
                <a:rPr lang="de-DE" sz="1100" err="1"/>
                <a:t>Insomnia</a:t>
              </a:r>
              <a:endParaRPr lang="de-DE" sz="1100"/>
            </a:p>
          </p:txBody>
        </p:sp>
        <p:sp>
          <p:nvSpPr>
            <p:cNvPr id="105" name="Textfeld 104">
              <a:extLst>
                <a:ext uri="{FF2B5EF4-FFF2-40B4-BE49-F238E27FC236}">
                  <a16:creationId xmlns:a16="http://schemas.microsoft.com/office/drawing/2014/main" id="{FC3F537B-071C-4D3D-8F89-1010F0A0D810}"/>
                </a:ext>
              </a:extLst>
            </p:cNvPr>
            <p:cNvSpPr txBox="1"/>
            <p:nvPr/>
          </p:nvSpPr>
          <p:spPr>
            <a:xfrm>
              <a:off x="7018701" y="5008746"/>
              <a:ext cx="790601" cy="261610"/>
            </a:xfrm>
            <a:prstGeom prst="rect">
              <a:avLst/>
            </a:prstGeom>
            <a:noFill/>
          </p:spPr>
          <p:txBody>
            <a:bodyPr wrap="none" rtlCol="0">
              <a:spAutoFit/>
            </a:bodyPr>
            <a:lstStyle/>
            <a:p>
              <a:r>
                <a:rPr lang="de-DE" sz="1100" err="1"/>
                <a:t>Dizziness</a:t>
              </a:r>
              <a:endParaRPr lang="de-DE" sz="1100"/>
            </a:p>
          </p:txBody>
        </p:sp>
        <p:sp>
          <p:nvSpPr>
            <p:cNvPr id="106" name="Textfeld 105">
              <a:extLst>
                <a:ext uri="{FF2B5EF4-FFF2-40B4-BE49-F238E27FC236}">
                  <a16:creationId xmlns:a16="http://schemas.microsoft.com/office/drawing/2014/main" id="{A01E9DC6-112F-4EC0-98DD-F45E09C0F52B}"/>
                </a:ext>
              </a:extLst>
            </p:cNvPr>
            <p:cNvSpPr txBox="1"/>
            <p:nvPr/>
          </p:nvSpPr>
          <p:spPr>
            <a:xfrm>
              <a:off x="7020303" y="5223141"/>
              <a:ext cx="788999" cy="261610"/>
            </a:xfrm>
            <a:prstGeom prst="rect">
              <a:avLst/>
            </a:prstGeom>
            <a:noFill/>
          </p:spPr>
          <p:txBody>
            <a:bodyPr wrap="none" rtlCol="0">
              <a:spAutoFit/>
            </a:bodyPr>
            <a:lstStyle/>
            <a:p>
              <a:r>
                <a:rPr lang="de-DE" sz="1100" err="1"/>
                <a:t>Arthralgia</a:t>
              </a:r>
              <a:endParaRPr lang="de-DE" sz="1100"/>
            </a:p>
          </p:txBody>
        </p:sp>
        <p:sp>
          <p:nvSpPr>
            <p:cNvPr id="107" name="Textfeld 106">
              <a:extLst>
                <a:ext uri="{FF2B5EF4-FFF2-40B4-BE49-F238E27FC236}">
                  <a16:creationId xmlns:a16="http://schemas.microsoft.com/office/drawing/2014/main" id="{5AB5532E-390E-41F8-8A67-C51D11FB1F7C}"/>
                </a:ext>
              </a:extLst>
            </p:cNvPr>
            <p:cNvSpPr txBox="1"/>
            <p:nvPr/>
          </p:nvSpPr>
          <p:spPr>
            <a:xfrm>
              <a:off x="7137323" y="5387444"/>
              <a:ext cx="671979" cy="261610"/>
            </a:xfrm>
            <a:prstGeom prst="rect">
              <a:avLst/>
            </a:prstGeom>
            <a:noFill/>
          </p:spPr>
          <p:txBody>
            <a:bodyPr wrap="none" rtlCol="0">
              <a:spAutoFit/>
            </a:bodyPr>
            <a:lstStyle/>
            <a:p>
              <a:r>
                <a:rPr lang="de-DE" sz="1100" err="1"/>
                <a:t>Myalgia</a:t>
              </a:r>
              <a:endParaRPr lang="de-DE" sz="1100"/>
            </a:p>
          </p:txBody>
        </p:sp>
      </p:grpSp>
      <p:sp>
        <p:nvSpPr>
          <p:cNvPr id="112" name="Textfeld 111">
            <a:extLst>
              <a:ext uri="{FF2B5EF4-FFF2-40B4-BE49-F238E27FC236}">
                <a16:creationId xmlns:a16="http://schemas.microsoft.com/office/drawing/2014/main" id="{5B2B7588-8A76-4B62-8BFF-6F6C5CE36DA0}"/>
              </a:ext>
            </a:extLst>
          </p:cNvPr>
          <p:cNvSpPr txBox="1"/>
          <p:nvPr/>
        </p:nvSpPr>
        <p:spPr>
          <a:xfrm>
            <a:off x="8472245" y="5692825"/>
            <a:ext cx="269626" cy="276999"/>
          </a:xfrm>
          <a:prstGeom prst="rect">
            <a:avLst/>
          </a:prstGeom>
          <a:noFill/>
        </p:spPr>
        <p:txBody>
          <a:bodyPr wrap="none" rtlCol="0">
            <a:spAutoFit/>
          </a:bodyPr>
          <a:lstStyle/>
          <a:p>
            <a:r>
              <a:rPr lang="de-DE" sz="1200"/>
              <a:t>1</a:t>
            </a:r>
          </a:p>
        </p:txBody>
      </p:sp>
      <p:sp>
        <p:nvSpPr>
          <p:cNvPr id="113" name="Textfeld 112">
            <a:extLst>
              <a:ext uri="{FF2B5EF4-FFF2-40B4-BE49-F238E27FC236}">
                <a16:creationId xmlns:a16="http://schemas.microsoft.com/office/drawing/2014/main" id="{7CEF0BB6-9184-4B06-9345-9D8B1260B48A}"/>
              </a:ext>
            </a:extLst>
          </p:cNvPr>
          <p:cNvSpPr txBox="1"/>
          <p:nvPr/>
        </p:nvSpPr>
        <p:spPr>
          <a:xfrm>
            <a:off x="8728865" y="5692825"/>
            <a:ext cx="269626" cy="276999"/>
          </a:xfrm>
          <a:prstGeom prst="rect">
            <a:avLst/>
          </a:prstGeom>
          <a:noFill/>
        </p:spPr>
        <p:txBody>
          <a:bodyPr wrap="none" rtlCol="0">
            <a:spAutoFit/>
          </a:bodyPr>
          <a:lstStyle/>
          <a:p>
            <a:r>
              <a:rPr lang="de-DE" sz="1200"/>
              <a:t>2</a:t>
            </a:r>
          </a:p>
        </p:txBody>
      </p:sp>
      <p:sp>
        <p:nvSpPr>
          <p:cNvPr id="114" name="Textfeld 113">
            <a:extLst>
              <a:ext uri="{FF2B5EF4-FFF2-40B4-BE49-F238E27FC236}">
                <a16:creationId xmlns:a16="http://schemas.microsoft.com/office/drawing/2014/main" id="{95BC9EB6-D574-45F2-B82C-94DA0ADDAA09}"/>
              </a:ext>
            </a:extLst>
          </p:cNvPr>
          <p:cNvSpPr txBox="1"/>
          <p:nvPr/>
        </p:nvSpPr>
        <p:spPr>
          <a:xfrm>
            <a:off x="8985485" y="5692825"/>
            <a:ext cx="269626" cy="276999"/>
          </a:xfrm>
          <a:prstGeom prst="rect">
            <a:avLst/>
          </a:prstGeom>
          <a:noFill/>
        </p:spPr>
        <p:txBody>
          <a:bodyPr wrap="none" rtlCol="0">
            <a:spAutoFit/>
          </a:bodyPr>
          <a:lstStyle/>
          <a:p>
            <a:r>
              <a:rPr lang="de-DE" sz="1200"/>
              <a:t>3</a:t>
            </a:r>
          </a:p>
        </p:txBody>
      </p:sp>
      <p:sp>
        <p:nvSpPr>
          <p:cNvPr id="115" name="Textfeld 114">
            <a:extLst>
              <a:ext uri="{FF2B5EF4-FFF2-40B4-BE49-F238E27FC236}">
                <a16:creationId xmlns:a16="http://schemas.microsoft.com/office/drawing/2014/main" id="{F6192F0F-98FD-4872-89D0-47C45E61BC06}"/>
              </a:ext>
            </a:extLst>
          </p:cNvPr>
          <p:cNvSpPr txBox="1"/>
          <p:nvPr/>
        </p:nvSpPr>
        <p:spPr>
          <a:xfrm>
            <a:off x="9238930" y="5692825"/>
            <a:ext cx="269626" cy="276999"/>
          </a:xfrm>
          <a:prstGeom prst="rect">
            <a:avLst/>
          </a:prstGeom>
          <a:noFill/>
        </p:spPr>
        <p:txBody>
          <a:bodyPr wrap="none" rtlCol="0">
            <a:spAutoFit/>
          </a:bodyPr>
          <a:lstStyle/>
          <a:p>
            <a:r>
              <a:rPr lang="de-DE" sz="1200"/>
              <a:t>4</a:t>
            </a:r>
          </a:p>
        </p:txBody>
      </p:sp>
      <p:sp>
        <p:nvSpPr>
          <p:cNvPr id="116" name="Textfeld 115">
            <a:extLst>
              <a:ext uri="{FF2B5EF4-FFF2-40B4-BE49-F238E27FC236}">
                <a16:creationId xmlns:a16="http://schemas.microsoft.com/office/drawing/2014/main" id="{A0C28012-0054-4C8C-A264-B8A1086FD507}"/>
              </a:ext>
            </a:extLst>
          </p:cNvPr>
          <p:cNvSpPr txBox="1"/>
          <p:nvPr/>
        </p:nvSpPr>
        <p:spPr>
          <a:xfrm>
            <a:off x="9495550" y="5692825"/>
            <a:ext cx="269626" cy="276999"/>
          </a:xfrm>
          <a:prstGeom prst="rect">
            <a:avLst/>
          </a:prstGeom>
          <a:noFill/>
        </p:spPr>
        <p:txBody>
          <a:bodyPr wrap="none" rtlCol="0">
            <a:spAutoFit/>
          </a:bodyPr>
          <a:lstStyle/>
          <a:p>
            <a:r>
              <a:rPr lang="de-DE" sz="1200"/>
              <a:t>5</a:t>
            </a:r>
          </a:p>
        </p:txBody>
      </p:sp>
      <p:sp>
        <p:nvSpPr>
          <p:cNvPr id="117" name="Textfeld 116">
            <a:extLst>
              <a:ext uri="{FF2B5EF4-FFF2-40B4-BE49-F238E27FC236}">
                <a16:creationId xmlns:a16="http://schemas.microsoft.com/office/drawing/2014/main" id="{FE1F0C6B-330C-4CCB-B525-DDBD2FE2FF09}"/>
              </a:ext>
            </a:extLst>
          </p:cNvPr>
          <p:cNvSpPr txBox="1"/>
          <p:nvPr/>
        </p:nvSpPr>
        <p:spPr>
          <a:xfrm>
            <a:off x="9752170" y="5692825"/>
            <a:ext cx="269626" cy="276999"/>
          </a:xfrm>
          <a:prstGeom prst="rect">
            <a:avLst/>
          </a:prstGeom>
          <a:noFill/>
        </p:spPr>
        <p:txBody>
          <a:bodyPr wrap="none" rtlCol="0">
            <a:spAutoFit/>
          </a:bodyPr>
          <a:lstStyle/>
          <a:p>
            <a:r>
              <a:rPr lang="de-DE" sz="1200"/>
              <a:t>6</a:t>
            </a:r>
          </a:p>
        </p:txBody>
      </p:sp>
      <p:sp>
        <p:nvSpPr>
          <p:cNvPr id="118" name="Textfeld 117">
            <a:extLst>
              <a:ext uri="{FF2B5EF4-FFF2-40B4-BE49-F238E27FC236}">
                <a16:creationId xmlns:a16="http://schemas.microsoft.com/office/drawing/2014/main" id="{036FAD73-5692-4BD7-BE41-74DC3B4B8001}"/>
              </a:ext>
            </a:extLst>
          </p:cNvPr>
          <p:cNvSpPr txBox="1"/>
          <p:nvPr/>
        </p:nvSpPr>
        <p:spPr>
          <a:xfrm>
            <a:off x="10011965" y="5692825"/>
            <a:ext cx="269626" cy="276999"/>
          </a:xfrm>
          <a:prstGeom prst="rect">
            <a:avLst/>
          </a:prstGeom>
          <a:noFill/>
        </p:spPr>
        <p:txBody>
          <a:bodyPr wrap="none" rtlCol="0">
            <a:spAutoFit/>
          </a:bodyPr>
          <a:lstStyle/>
          <a:p>
            <a:r>
              <a:rPr lang="de-DE" sz="1200"/>
              <a:t>7</a:t>
            </a:r>
          </a:p>
        </p:txBody>
      </p:sp>
      <p:sp>
        <p:nvSpPr>
          <p:cNvPr id="119" name="Textfeld 118">
            <a:extLst>
              <a:ext uri="{FF2B5EF4-FFF2-40B4-BE49-F238E27FC236}">
                <a16:creationId xmlns:a16="http://schemas.microsoft.com/office/drawing/2014/main" id="{16E04F3C-92B9-4153-AF6C-F51DD930D3B8}"/>
              </a:ext>
            </a:extLst>
          </p:cNvPr>
          <p:cNvSpPr txBox="1"/>
          <p:nvPr/>
        </p:nvSpPr>
        <p:spPr>
          <a:xfrm>
            <a:off x="10268585" y="5692825"/>
            <a:ext cx="269626" cy="276999"/>
          </a:xfrm>
          <a:prstGeom prst="rect">
            <a:avLst/>
          </a:prstGeom>
          <a:noFill/>
        </p:spPr>
        <p:txBody>
          <a:bodyPr wrap="none" rtlCol="0">
            <a:spAutoFit/>
          </a:bodyPr>
          <a:lstStyle/>
          <a:p>
            <a:r>
              <a:rPr lang="de-DE" sz="1200"/>
              <a:t>8</a:t>
            </a:r>
          </a:p>
        </p:txBody>
      </p:sp>
      <p:sp>
        <p:nvSpPr>
          <p:cNvPr id="120" name="Textfeld 119">
            <a:extLst>
              <a:ext uri="{FF2B5EF4-FFF2-40B4-BE49-F238E27FC236}">
                <a16:creationId xmlns:a16="http://schemas.microsoft.com/office/drawing/2014/main" id="{F3393AF9-F39A-46BC-8638-54F62675253F}"/>
              </a:ext>
            </a:extLst>
          </p:cNvPr>
          <p:cNvSpPr txBox="1"/>
          <p:nvPr/>
        </p:nvSpPr>
        <p:spPr>
          <a:xfrm>
            <a:off x="10531555" y="5692825"/>
            <a:ext cx="269626" cy="276999"/>
          </a:xfrm>
          <a:prstGeom prst="rect">
            <a:avLst/>
          </a:prstGeom>
          <a:noFill/>
        </p:spPr>
        <p:txBody>
          <a:bodyPr wrap="none" rtlCol="0">
            <a:spAutoFit/>
          </a:bodyPr>
          <a:lstStyle/>
          <a:p>
            <a:r>
              <a:rPr lang="de-DE" sz="1200"/>
              <a:t>9</a:t>
            </a:r>
          </a:p>
        </p:txBody>
      </p:sp>
      <p:sp>
        <p:nvSpPr>
          <p:cNvPr id="121" name="Textfeld 120">
            <a:extLst>
              <a:ext uri="{FF2B5EF4-FFF2-40B4-BE49-F238E27FC236}">
                <a16:creationId xmlns:a16="http://schemas.microsoft.com/office/drawing/2014/main" id="{31903A56-C5E6-45D5-8B2A-108A4CB78675}"/>
              </a:ext>
            </a:extLst>
          </p:cNvPr>
          <p:cNvSpPr txBox="1"/>
          <p:nvPr/>
        </p:nvSpPr>
        <p:spPr>
          <a:xfrm>
            <a:off x="10731025" y="5692825"/>
            <a:ext cx="354584" cy="276999"/>
          </a:xfrm>
          <a:prstGeom prst="rect">
            <a:avLst/>
          </a:prstGeom>
          <a:noFill/>
        </p:spPr>
        <p:txBody>
          <a:bodyPr wrap="none" rtlCol="0">
            <a:spAutoFit/>
          </a:bodyPr>
          <a:lstStyle/>
          <a:p>
            <a:r>
              <a:rPr lang="de-DE" sz="1200"/>
              <a:t>10</a:t>
            </a:r>
          </a:p>
        </p:txBody>
      </p:sp>
      <p:sp>
        <p:nvSpPr>
          <p:cNvPr id="122" name="Textfeld 121">
            <a:extLst>
              <a:ext uri="{FF2B5EF4-FFF2-40B4-BE49-F238E27FC236}">
                <a16:creationId xmlns:a16="http://schemas.microsoft.com/office/drawing/2014/main" id="{DAA07F21-D287-4C4C-97AC-A343B975E1EE}"/>
              </a:ext>
            </a:extLst>
          </p:cNvPr>
          <p:cNvSpPr txBox="1"/>
          <p:nvPr/>
        </p:nvSpPr>
        <p:spPr>
          <a:xfrm>
            <a:off x="10993228" y="5692825"/>
            <a:ext cx="343171" cy="276999"/>
          </a:xfrm>
          <a:prstGeom prst="rect">
            <a:avLst/>
          </a:prstGeom>
          <a:noFill/>
        </p:spPr>
        <p:txBody>
          <a:bodyPr wrap="none" rtlCol="0">
            <a:spAutoFit/>
          </a:bodyPr>
          <a:lstStyle/>
          <a:p>
            <a:r>
              <a:rPr lang="de-DE" sz="1200"/>
              <a:t>11</a:t>
            </a:r>
          </a:p>
        </p:txBody>
      </p:sp>
      <p:sp>
        <p:nvSpPr>
          <p:cNvPr id="123" name="Textfeld 122">
            <a:extLst>
              <a:ext uri="{FF2B5EF4-FFF2-40B4-BE49-F238E27FC236}">
                <a16:creationId xmlns:a16="http://schemas.microsoft.com/office/drawing/2014/main" id="{83852461-39BB-47F7-B688-B4C5D218E287}"/>
              </a:ext>
            </a:extLst>
          </p:cNvPr>
          <p:cNvSpPr txBox="1"/>
          <p:nvPr/>
        </p:nvSpPr>
        <p:spPr>
          <a:xfrm>
            <a:off x="11244018" y="5692825"/>
            <a:ext cx="354584" cy="276999"/>
          </a:xfrm>
          <a:prstGeom prst="rect">
            <a:avLst/>
          </a:prstGeom>
          <a:noFill/>
        </p:spPr>
        <p:txBody>
          <a:bodyPr wrap="none" rtlCol="0">
            <a:spAutoFit/>
          </a:bodyPr>
          <a:lstStyle/>
          <a:p>
            <a:r>
              <a:rPr lang="de-DE" sz="1200"/>
              <a:t>12</a:t>
            </a:r>
          </a:p>
        </p:txBody>
      </p:sp>
      <p:sp>
        <p:nvSpPr>
          <p:cNvPr id="124" name="Textfeld 123">
            <a:extLst>
              <a:ext uri="{FF2B5EF4-FFF2-40B4-BE49-F238E27FC236}">
                <a16:creationId xmlns:a16="http://schemas.microsoft.com/office/drawing/2014/main" id="{5596EC5F-453E-4781-9ACC-BF26B9D888D1}"/>
              </a:ext>
            </a:extLst>
          </p:cNvPr>
          <p:cNvSpPr txBox="1"/>
          <p:nvPr/>
        </p:nvSpPr>
        <p:spPr>
          <a:xfrm>
            <a:off x="11503044" y="5692825"/>
            <a:ext cx="354584" cy="276999"/>
          </a:xfrm>
          <a:prstGeom prst="rect">
            <a:avLst/>
          </a:prstGeom>
          <a:noFill/>
        </p:spPr>
        <p:txBody>
          <a:bodyPr wrap="none" rtlCol="0">
            <a:spAutoFit/>
          </a:bodyPr>
          <a:lstStyle/>
          <a:p>
            <a:r>
              <a:rPr lang="de-DE" sz="1200"/>
              <a:t>13</a:t>
            </a:r>
          </a:p>
        </p:txBody>
      </p:sp>
      <p:sp>
        <p:nvSpPr>
          <p:cNvPr id="126" name="Geschweifte Klammer links 125">
            <a:extLst>
              <a:ext uri="{FF2B5EF4-FFF2-40B4-BE49-F238E27FC236}">
                <a16:creationId xmlns:a16="http://schemas.microsoft.com/office/drawing/2014/main" id="{6D5BD761-0AF6-4C22-B161-BCEAFD15E747}"/>
              </a:ext>
            </a:extLst>
          </p:cNvPr>
          <p:cNvSpPr/>
          <p:nvPr/>
        </p:nvSpPr>
        <p:spPr>
          <a:xfrm>
            <a:off x="6929915" y="1847530"/>
            <a:ext cx="482495" cy="344095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7" name="Geschweifte Klammer links 126">
            <a:extLst>
              <a:ext uri="{FF2B5EF4-FFF2-40B4-BE49-F238E27FC236}">
                <a16:creationId xmlns:a16="http://schemas.microsoft.com/office/drawing/2014/main" id="{15A69F71-7D11-4845-AF58-A81A049A071F}"/>
              </a:ext>
            </a:extLst>
          </p:cNvPr>
          <p:cNvSpPr/>
          <p:nvPr/>
        </p:nvSpPr>
        <p:spPr>
          <a:xfrm>
            <a:off x="6929915" y="5309418"/>
            <a:ext cx="482495" cy="38909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8" name="Textfeld 127">
            <a:extLst>
              <a:ext uri="{FF2B5EF4-FFF2-40B4-BE49-F238E27FC236}">
                <a16:creationId xmlns:a16="http://schemas.microsoft.com/office/drawing/2014/main" id="{8E34E6EF-B018-4143-8698-534B6FDF1DC2}"/>
              </a:ext>
            </a:extLst>
          </p:cNvPr>
          <p:cNvSpPr txBox="1"/>
          <p:nvPr/>
        </p:nvSpPr>
        <p:spPr>
          <a:xfrm>
            <a:off x="9970696" y="4144864"/>
            <a:ext cx="990977" cy="261610"/>
          </a:xfrm>
          <a:prstGeom prst="rect">
            <a:avLst/>
          </a:prstGeom>
          <a:noFill/>
        </p:spPr>
        <p:txBody>
          <a:bodyPr wrap="none" rtlCol="0">
            <a:spAutoFit/>
          </a:bodyPr>
          <a:lstStyle/>
          <a:p>
            <a:r>
              <a:rPr lang="de-DE" sz="1100" err="1"/>
              <a:t>Did</a:t>
            </a:r>
            <a:r>
              <a:rPr lang="de-DE" sz="1100"/>
              <a:t> not </a:t>
            </a:r>
            <a:r>
              <a:rPr lang="de-DE" sz="1100" err="1"/>
              <a:t>recur</a:t>
            </a:r>
            <a:endParaRPr lang="de-DE" sz="1100"/>
          </a:p>
        </p:txBody>
      </p:sp>
      <p:sp>
        <p:nvSpPr>
          <p:cNvPr id="129" name="Textfeld 128">
            <a:extLst>
              <a:ext uri="{FF2B5EF4-FFF2-40B4-BE49-F238E27FC236}">
                <a16:creationId xmlns:a16="http://schemas.microsoft.com/office/drawing/2014/main" id="{AB6839E4-C7E6-42D7-B9EA-B070AA2C01C8}"/>
              </a:ext>
            </a:extLst>
          </p:cNvPr>
          <p:cNvSpPr txBox="1"/>
          <p:nvPr/>
        </p:nvSpPr>
        <p:spPr>
          <a:xfrm>
            <a:off x="9970696" y="4314734"/>
            <a:ext cx="1813317" cy="261610"/>
          </a:xfrm>
          <a:prstGeom prst="rect">
            <a:avLst/>
          </a:prstGeom>
          <a:noFill/>
        </p:spPr>
        <p:txBody>
          <a:bodyPr wrap="none" rtlCol="0">
            <a:spAutoFit/>
          </a:bodyPr>
          <a:lstStyle/>
          <a:p>
            <a:r>
              <a:rPr lang="de-DE" sz="1100" err="1"/>
              <a:t>Recurred</a:t>
            </a:r>
            <a:r>
              <a:rPr lang="de-DE" sz="1100"/>
              <a:t> at a </a:t>
            </a:r>
            <a:r>
              <a:rPr lang="de-DE" sz="1100" err="1"/>
              <a:t>lower</a:t>
            </a:r>
            <a:r>
              <a:rPr lang="de-DE" sz="1100"/>
              <a:t> grade</a:t>
            </a:r>
          </a:p>
        </p:txBody>
      </p:sp>
      <p:sp>
        <p:nvSpPr>
          <p:cNvPr id="130" name="Textfeld 129">
            <a:extLst>
              <a:ext uri="{FF2B5EF4-FFF2-40B4-BE49-F238E27FC236}">
                <a16:creationId xmlns:a16="http://schemas.microsoft.com/office/drawing/2014/main" id="{DA4865F1-1360-45DC-ADE7-EB40A897E153}"/>
              </a:ext>
            </a:extLst>
          </p:cNvPr>
          <p:cNvSpPr txBox="1"/>
          <p:nvPr/>
        </p:nvSpPr>
        <p:spPr>
          <a:xfrm>
            <a:off x="9970696" y="4487319"/>
            <a:ext cx="1702710" cy="261610"/>
          </a:xfrm>
          <a:prstGeom prst="rect">
            <a:avLst/>
          </a:prstGeom>
          <a:noFill/>
        </p:spPr>
        <p:txBody>
          <a:bodyPr wrap="none" rtlCol="0">
            <a:spAutoFit/>
          </a:bodyPr>
          <a:lstStyle/>
          <a:p>
            <a:r>
              <a:rPr lang="de-DE" sz="1100" err="1"/>
              <a:t>Recurred</a:t>
            </a:r>
            <a:r>
              <a:rPr lang="de-DE" sz="1100"/>
              <a:t> at same grade</a:t>
            </a:r>
          </a:p>
        </p:txBody>
      </p:sp>
      <p:sp>
        <p:nvSpPr>
          <p:cNvPr id="131" name="Textfeld 130">
            <a:extLst>
              <a:ext uri="{FF2B5EF4-FFF2-40B4-BE49-F238E27FC236}">
                <a16:creationId xmlns:a16="http://schemas.microsoft.com/office/drawing/2014/main" id="{96F55D94-BAC9-482E-8131-CD68A49D25FA}"/>
              </a:ext>
            </a:extLst>
          </p:cNvPr>
          <p:cNvSpPr txBox="1"/>
          <p:nvPr/>
        </p:nvSpPr>
        <p:spPr>
          <a:xfrm>
            <a:off x="9970696" y="4636446"/>
            <a:ext cx="1750800" cy="261610"/>
          </a:xfrm>
          <a:prstGeom prst="rect">
            <a:avLst/>
          </a:prstGeom>
          <a:noFill/>
        </p:spPr>
        <p:txBody>
          <a:bodyPr wrap="none" rtlCol="0">
            <a:spAutoFit/>
          </a:bodyPr>
          <a:lstStyle/>
          <a:p>
            <a:r>
              <a:rPr lang="de-DE" sz="1100" err="1"/>
              <a:t>Recurred</a:t>
            </a:r>
            <a:r>
              <a:rPr lang="de-DE" sz="1100"/>
              <a:t> at </a:t>
            </a:r>
            <a:r>
              <a:rPr lang="de-DE" sz="1100" err="1"/>
              <a:t>higher</a:t>
            </a:r>
            <a:r>
              <a:rPr lang="de-DE" sz="1100"/>
              <a:t> grade</a:t>
            </a:r>
          </a:p>
        </p:txBody>
      </p:sp>
      <p:sp>
        <p:nvSpPr>
          <p:cNvPr id="132" name="Rechteck 131">
            <a:extLst>
              <a:ext uri="{FF2B5EF4-FFF2-40B4-BE49-F238E27FC236}">
                <a16:creationId xmlns:a16="http://schemas.microsoft.com/office/drawing/2014/main" id="{6D4FD5D1-60BD-4CCD-A1ED-02E117E677F0}"/>
              </a:ext>
            </a:extLst>
          </p:cNvPr>
          <p:cNvSpPr/>
          <p:nvPr/>
        </p:nvSpPr>
        <p:spPr>
          <a:xfrm>
            <a:off x="9921540" y="4236657"/>
            <a:ext cx="83344" cy="857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Rechteck 132">
            <a:extLst>
              <a:ext uri="{FF2B5EF4-FFF2-40B4-BE49-F238E27FC236}">
                <a16:creationId xmlns:a16="http://schemas.microsoft.com/office/drawing/2014/main" id="{BC02A926-8447-49EA-8F0D-9A8B7A9A203F}"/>
              </a:ext>
            </a:extLst>
          </p:cNvPr>
          <p:cNvSpPr/>
          <p:nvPr/>
        </p:nvSpPr>
        <p:spPr>
          <a:xfrm>
            <a:off x="9923351" y="4402645"/>
            <a:ext cx="83344" cy="85787"/>
          </a:xfrm>
          <a:prstGeom prst="rect">
            <a:avLst/>
          </a:prstGeom>
          <a:solidFill>
            <a:srgbClr val="F47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Rechteck 133">
            <a:extLst>
              <a:ext uri="{FF2B5EF4-FFF2-40B4-BE49-F238E27FC236}">
                <a16:creationId xmlns:a16="http://schemas.microsoft.com/office/drawing/2014/main" id="{3CF74F71-D014-4388-863F-E3135BFB665E}"/>
              </a:ext>
            </a:extLst>
          </p:cNvPr>
          <p:cNvSpPr/>
          <p:nvPr/>
        </p:nvSpPr>
        <p:spPr>
          <a:xfrm>
            <a:off x="9921129" y="4578105"/>
            <a:ext cx="83344" cy="85787"/>
          </a:xfrm>
          <a:prstGeom prst="rect">
            <a:avLst/>
          </a:prstGeom>
          <a:solidFill>
            <a:srgbClr val="FD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5" name="Rechteck 134">
            <a:extLst>
              <a:ext uri="{FF2B5EF4-FFF2-40B4-BE49-F238E27FC236}">
                <a16:creationId xmlns:a16="http://schemas.microsoft.com/office/drawing/2014/main" id="{53EA81EE-C19E-4941-BD4F-846DB1552EFB}"/>
              </a:ext>
            </a:extLst>
          </p:cNvPr>
          <p:cNvSpPr/>
          <p:nvPr/>
        </p:nvSpPr>
        <p:spPr>
          <a:xfrm>
            <a:off x="9921129" y="4725774"/>
            <a:ext cx="83344" cy="857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itel 10">
            <a:extLst>
              <a:ext uri="{FF2B5EF4-FFF2-40B4-BE49-F238E27FC236}">
                <a16:creationId xmlns:a16="http://schemas.microsoft.com/office/drawing/2014/main" id="{8805EAE9-CA8B-9147-AB9E-1F30EB809882}"/>
              </a:ext>
            </a:extLst>
          </p:cNvPr>
          <p:cNvSpPr>
            <a:spLocks noGrp="1"/>
          </p:cNvSpPr>
          <p:nvPr>
            <p:ph type="title"/>
          </p:nvPr>
        </p:nvSpPr>
        <p:spPr/>
        <p:txBody>
          <a:bodyPr/>
          <a:lstStyle/>
          <a:p>
            <a:r>
              <a:rPr lang="de-DE" err="1"/>
              <a:t>Recurrence</a:t>
            </a:r>
            <a:r>
              <a:rPr lang="de-DE"/>
              <a:t> </a:t>
            </a:r>
            <a:r>
              <a:rPr lang="de-DE" err="1"/>
              <a:t>of</a:t>
            </a:r>
            <a:r>
              <a:rPr lang="de-DE"/>
              <a:t> </a:t>
            </a:r>
            <a:r>
              <a:rPr lang="de-DE" err="1"/>
              <a:t>ibrutinib</a:t>
            </a:r>
            <a:r>
              <a:rPr lang="de-DE"/>
              <a:t> </a:t>
            </a:r>
            <a:r>
              <a:rPr lang="de-DE" err="1"/>
              <a:t>and</a:t>
            </a:r>
            <a:r>
              <a:rPr lang="de-DE"/>
              <a:t> </a:t>
            </a:r>
            <a:r>
              <a:rPr lang="de-DE" err="1"/>
              <a:t>acalabrutinib</a:t>
            </a:r>
            <a:r>
              <a:rPr lang="de-DE"/>
              <a:t> </a:t>
            </a:r>
            <a:r>
              <a:rPr lang="de-DE" err="1"/>
              <a:t>intolerance</a:t>
            </a:r>
            <a:r>
              <a:rPr lang="de-DE"/>
              <a:t> </a:t>
            </a:r>
            <a:r>
              <a:rPr lang="de-DE" err="1"/>
              <a:t>events</a:t>
            </a:r>
            <a:r>
              <a:rPr lang="de-DE"/>
              <a:t> on </a:t>
            </a:r>
            <a:r>
              <a:rPr lang="de-DE" err="1"/>
              <a:t>zanubrutinib</a:t>
            </a:r>
            <a:endParaRPr lang="de-DE"/>
          </a:p>
        </p:txBody>
      </p:sp>
      <p:cxnSp>
        <p:nvCxnSpPr>
          <p:cNvPr id="7" name="Gerader Verbinder 6">
            <a:extLst>
              <a:ext uri="{FF2B5EF4-FFF2-40B4-BE49-F238E27FC236}">
                <a16:creationId xmlns:a16="http://schemas.microsoft.com/office/drawing/2014/main" id="{5EE6A765-CA46-4D1C-90D4-7C19E000287D}"/>
              </a:ext>
            </a:extLst>
          </p:cNvPr>
          <p:cNvCxnSpPr/>
          <p:nvPr/>
        </p:nvCxnSpPr>
        <p:spPr>
          <a:xfrm>
            <a:off x="8343900" y="1800409"/>
            <a:ext cx="0" cy="39433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Textfeld 137">
            <a:extLst>
              <a:ext uri="{FF2B5EF4-FFF2-40B4-BE49-F238E27FC236}">
                <a16:creationId xmlns:a16="http://schemas.microsoft.com/office/drawing/2014/main" id="{340539E1-CD16-D544-BAEB-63692E0F1F48}"/>
              </a:ext>
            </a:extLst>
          </p:cNvPr>
          <p:cNvSpPr txBox="1"/>
          <p:nvPr/>
        </p:nvSpPr>
        <p:spPr>
          <a:xfrm>
            <a:off x="8212450" y="5692825"/>
            <a:ext cx="269626" cy="276999"/>
          </a:xfrm>
          <a:prstGeom prst="rect">
            <a:avLst/>
          </a:prstGeom>
          <a:noFill/>
        </p:spPr>
        <p:txBody>
          <a:bodyPr wrap="none" rtlCol="0">
            <a:spAutoFit/>
          </a:bodyPr>
          <a:lstStyle/>
          <a:p>
            <a:r>
              <a:rPr lang="de-DE" sz="1200"/>
              <a:t>0</a:t>
            </a:r>
          </a:p>
        </p:txBody>
      </p:sp>
    </p:spTree>
    <p:extLst>
      <p:ext uri="{BB962C8B-B14F-4D97-AF65-F5344CB8AC3E}">
        <p14:creationId xmlns:p14="http://schemas.microsoft.com/office/powerpoint/2010/main" val="16526399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Safety summary</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sz="800" baseline="30000">
                <a:latin typeface="Arial" panose="020B0604020202020204" pitchFamily="34" charset="0"/>
                <a:cs typeface="Arial" panose="020B0604020202020204" pitchFamily="34" charset="0"/>
              </a:rPr>
              <a:t>a</a:t>
            </a:r>
            <a:r>
              <a:rPr lang="en-US" sz="800">
                <a:latin typeface="Arial" panose="020B0604020202020204" pitchFamily="34" charset="0"/>
                <a:cs typeface="Arial" panose="020B0604020202020204" pitchFamily="34" charset="0"/>
              </a:rPr>
              <a:t>COVID-19 pneumonia.</a:t>
            </a:r>
          </a:p>
          <a:p>
            <a:r>
              <a:rPr lang="en-US" sz="800">
                <a:latin typeface="Arial" panose="020B0604020202020204" pitchFamily="34" charset="0"/>
                <a:cs typeface="Arial" panose="020B0604020202020204" pitchFamily="34" charset="0"/>
              </a:rPr>
              <a:t>AE, adverse event.</a:t>
            </a:r>
          </a:p>
          <a:p>
            <a:r>
              <a:rPr lang="en-US" sz="800" b="1" err="1">
                <a:latin typeface="Arial" panose="020B0604020202020204" pitchFamily="34" charset="0"/>
                <a:cs typeface="Arial" panose="020B0604020202020204" pitchFamily="34" charset="0"/>
              </a:rPr>
              <a:t>Shadman</a:t>
            </a:r>
            <a:r>
              <a:rPr lang="en-US" b="1">
                <a:latin typeface="Arial" panose="020B0604020202020204" pitchFamily="34" charset="0"/>
                <a:cs typeface="Arial" panose="020B0604020202020204" pitchFamily="34" charset="0"/>
              </a:rPr>
              <a:t>, M. Abstract 1410 presented at ASH 2021</a:t>
            </a:r>
            <a:r>
              <a:rPr lang="en-US">
                <a:latin typeface="Arial" panose="020B0604020202020204" pitchFamily="34" charset="0"/>
                <a:cs typeface="Arial" panose="020B0604020202020204" pitchFamily="34" charset="0"/>
              </a:rPr>
              <a:t>.</a:t>
            </a:r>
          </a:p>
        </p:txBody>
      </p:sp>
      <p:graphicFrame>
        <p:nvGraphicFramePr>
          <p:cNvPr id="4" name="Table 7">
            <a:extLst>
              <a:ext uri="{FF2B5EF4-FFF2-40B4-BE49-F238E27FC236}">
                <a16:creationId xmlns:a16="http://schemas.microsoft.com/office/drawing/2014/main" id="{2B1A2D7A-BD33-46A1-B68D-52A0FC17B4F1}"/>
              </a:ext>
            </a:extLst>
          </p:cNvPr>
          <p:cNvGraphicFramePr>
            <a:graphicFrameLocks noGrp="1"/>
          </p:cNvGraphicFramePr>
          <p:nvPr>
            <p:extLst>
              <p:ext uri="{D42A27DB-BD31-4B8C-83A1-F6EECF244321}">
                <p14:modId xmlns:p14="http://schemas.microsoft.com/office/powerpoint/2010/main" val="3956230072"/>
              </p:ext>
            </p:extLst>
          </p:nvPr>
        </p:nvGraphicFramePr>
        <p:xfrm>
          <a:off x="410907" y="1808163"/>
          <a:ext cx="11364560" cy="3505200"/>
        </p:xfrm>
        <a:graphic>
          <a:graphicData uri="http://schemas.openxmlformats.org/drawingml/2006/table">
            <a:tbl>
              <a:tblPr firstRow="1" bandRow="1">
                <a:tableStyleId>{5C22544A-7EE6-4342-B048-85BDC9FD1C3A}</a:tableStyleId>
              </a:tblPr>
              <a:tblGrid>
                <a:gridCol w="2536574">
                  <a:extLst>
                    <a:ext uri="{9D8B030D-6E8A-4147-A177-3AD203B41FA5}">
                      <a16:colId xmlns:a16="http://schemas.microsoft.com/office/drawing/2014/main" val="1415760532"/>
                    </a:ext>
                  </a:extLst>
                </a:gridCol>
                <a:gridCol w="2942662">
                  <a:extLst>
                    <a:ext uri="{9D8B030D-6E8A-4147-A177-3AD203B41FA5}">
                      <a16:colId xmlns:a16="http://schemas.microsoft.com/office/drawing/2014/main" val="1898636573"/>
                    </a:ext>
                  </a:extLst>
                </a:gridCol>
                <a:gridCol w="2942662">
                  <a:extLst>
                    <a:ext uri="{9D8B030D-6E8A-4147-A177-3AD203B41FA5}">
                      <a16:colId xmlns:a16="http://schemas.microsoft.com/office/drawing/2014/main" val="1401623871"/>
                    </a:ext>
                  </a:extLst>
                </a:gridCol>
                <a:gridCol w="2942662">
                  <a:extLst>
                    <a:ext uri="{9D8B030D-6E8A-4147-A177-3AD203B41FA5}">
                      <a16:colId xmlns:a16="http://schemas.microsoft.com/office/drawing/2014/main" val="2923275161"/>
                    </a:ext>
                  </a:extLst>
                </a:gridCol>
              </a:tblGrid>
              <a:tr h="393314">
                <a:tc>
                  <a:txBody>
                    <a:bodyPr/>
                    <a:lstStyle/>
                    <a:p>
                      <a:endParaRPr lang="en-US" sz="1400"/>
                    </a:p>
                    <a:p>
                      <a:r>
                        <a:rPr lang="en-US" sz="1400"/>
                        <a:t>Category, n (%)</a:t>
                      </a:r>
                    </a:p>
                    <a:p>
                      <a:endParaRPr lang="en-US" sz="1400"/>
                    </a:p>
                  </a:txBody>
                  <a:tcPr anchor="ctr"/>
                </a:tc>
                <a:tc>
                  <a:txBody>
                    <a:bodyPr/>
                    <a:lstStyle/>
                    <a:p>
                      <a:pPr algn="ctr"/>
                      <a:r>
                        <a:rPr lang="pt-BR" sz="1400"/>
                        <a:t>Cohort 1</a:t>
                      </a:r>
                    </a:p>
                    <a:p>
                      <a:pPr algn="ctr"/>
                      <a:r>
                        <a:rPr lang="pt-BR" sz="1400"/>
                        <a:t>(prior ibrutinib)</a:t>
                      </a:r>
                    </a:p>
                    <a:p>
                      <a:pPr algn="ctr"/>
                      <a:r>
                        <a:rPr lang="pt-BR" sz="1400"/>
                        <a:t>(n=57)</a:t>
                      </a:r>
                      <a:endParaRPr lang="en-US" sz="1400"/>
                    </a:p>
                  </a:txBody>
                  <a:tcPr anchor="ctr"/>
                </a:tc>
                <a:tc>
                  <a:txBody>
                    <a:bodyPr/>
                    <a:lstStyle/>
                    <a:p>
                      <a:pPr algn="ctr"/>
                      <a:r>
                        <a:rPr lang="pt-BR" sz="1400"/>
                        <a:t>Cohort 2</a:t>
                      </a:r>
                    </a:p>
                    <a:p>
                      <a:pPr algn="ctr"/>
                      <a:r>
                        <a:rPr lang="pt-BR" sz="1400"/>
                        <a:t>(prior acalabrutinib +/- ibrutinib)</a:t>
                      </a:r>
                    </a:p>
                    <a:p>
                      <a:pPr algn="ctr"/>
                      <a:r>
                        <a:rPr lang="pt-BR" sz="1400"/>
                        <a:t>(n=10)</a:t>
                      </a:r>
                      <a:endParaRPr lang="en-US" sz="1400"/>
                    </a:p>
                  </a:txBody>
                  <a:tcPr anchor="ctr"/>
                </a:tc>
                <a:tc>
                  <a:txBody>
                    <a:bodyPr/>
                    <a:lstStyle/>
                    <a:p>
                      <a:pPr algn="ctr"/>
                      <a:r>
                        <a:rPr lang="en-US" sz="1400"/>
                        <a:t>Total</a:t>
                      </a:r>
                    </a:p>
                    <a:p>
                      <a:pPr algn="ctr"/>
                      <a:r>
                        <a:rPr lang="en-US" sz="1400"/>
                        <a:t>(n=67)</a:t>
                      </a:r>
                    </a:p>
                  </a:txBody>
                  <a:tcPr anchor="ctr"/>
                </a:tc>
                <a:extLst>
                  <a:ext uri="{0D108BD9-81ED-4DB2-BD59-A6C34878D82A}">
                    <a16:rowId xmlns:a16="http://schemas.microsoft.com/office/drawing/2014/main" val="2581217914"/>
                  </a:ext>
                </a:extLst>
              </a:tr>
              <a:tr h="126875">
                <a:tc>
                  <a:txBody>
                    <a:bodyPr/>
                    <a:lstStyle/>
                    <a:p>
                      <a:r>
                        <a:rPr lang="en-US" sz="1400" b="1"/>
                        <a:t>Patients with at least 1 AE</a:t>
                      </a:r>
                    </a:p>
                  </a:txBody>
                  <a:tcPr anchor="ctr"/>
                </a:tc>
                <a:tc>
                  <a:txBody>
                    <a:bodyPr/>
                    <a:lstStyle/>
                    <a:p>
                      <a:pPr algn="ctr"/>
                      <a:r>
                        <a:rPr lang="en-US" sz="1400"/>
                        <a:t>54 (94.7)</a:t>
                      </a:r>
                    </a:p>
                  </a:txBody>
                  <a:tcPr anchor="ctr"/>
                </a:tc>
                <a:tc>
                  <a:txBody>
                    <a:bodyPr/>
                    <a:lstStyle/>
                    <a:p>
                      <a:pPr algn="ctr"/>
                      <a:r>
                        <a:rPr lang="en-US" sz="1400"/>
                        <a:t>10 (100)</a:t>
                      </a:r>
                    </a:p>
                  </a:txBody>
                  <a:tcPr anchor="ctr"/>
                </a:tc>
                <a:tc>
                  <a:txBody>
                    <a:bodyPr/>
                    <a:lstStyle/>
                    <a:p>
                      <a:pPr algn="ctr"/>
                      <a:r>
                        <a:rPr lang="en-US" sz="1400"/>
                        <a:t>64 (95.5)</a:t>
                      </a:r>
                    </a:p>
                  </a:txBody>
                  <a:tcPr anchor="ctr"/>
                </a:tc>
                <a:extLst>
                  <a:ext uri="{0D108BD9-81ED-4DB2-BD59-A6C34878D82A}">
                    <a16:rowId xmlns:a16="http://schemas.microsoft.com/office/drawing/2014/main" val="2364221899"/>
                  </a:ext>
                </a:extLst>
              </a:tr>
              <a:tr h="126875">
                <a:tc>
                  <a:txBody>
                    <a:bodyPr/>
                    <a:lstStyle/>
                    <a:p>
                      <a:pPr lvl="1"/>
                      <a:r>
                        <a:rPr lang="en-US" sz="1400"/>
                        <a:t>Grade ≥3</a:t>
                      </a:r>
                    </a:p>
                  </a:txBody>
                  <a:tcPr anchor="ctr"/>
                </a:tc>
                <a:tc>
                  <a:txBody>
                    <a:bodyPr/>
                    <a:lstStyle/>
                    <a:p>
                      <a:pPr algn="ctr"/>
                      <a:r>
                        <a:rPr lang="en-US" sz="1400"/>
                        <a:t>17 (29.8)</a:t>
                      </a:r>
                    </a:p>
                  </a:txBody>
                  <a:tcPr anchor="ctr"/>
                </a:tc>
                <a:tc>
                  <a:txBody>
                    <a:bodyPr/>
                    <a:lstStyle/>
                    <a:p>
                      <a:pPr algn="ctr"/>
                      <a:r>
                        <a:rPr lang="en-US" sz="1400"/>
                        <a:t>3 (30.0)</a:t>
                      </a:r>
                    </a:p>
                  </a:txBody>
                  <a:tcPr anchor="ctr"/>
                </a:tc>
                <a:tc>
                  <a:txBody>
                    <a:bodyPr/>
                    <a:lstStyle/>
                    <a:p>
                      <a:pPr algn="ctr"/>
                      <a:r>
                        <a:rPr lang="en-US" sz="1400"/>
                        <a:t>20 (29.9)</a:t>
                      </a:r>
                    </a:p>
                  </a:txBody>
                  <a:tcPr anchor="ctr"/>
                </a:tc>
                <a:extLst>
                  <a:ext uri="{0D108BD9-81ED-4DB2-BD59-A6C34878D82A}">
                    <a16:rowId xmlns:a16="http://schemas.microsoft.com/office/drawing/2014/main" val="3448962635"/>
                  </a:ext>
                </a:extLst>
              </a:tr>
              <a:tr h="126875">
                <a:tc>
                  <a:txBody>
                    <a:bodyPr/>
                    <a:lstStyle/>
                    <a:p>
                      <a:pPr lvl="1"/>
                      <a:r>
                        <a:rPr lang="en-US" sz="1400"/>
                        <a:t>Serious AE</a:t>
                      </a:r>
                    </a:p>
                  </a:txBody>
                  <a:tcPr anchor="ctr"/>
                </a:tc>
                <a:tc>
                  <a:txBody>
                    <a:bodyPr/>
                    <a:lstStyle/>
                    <a:p>
                      <a:pPr algn="ctr"/>
                      <a:r>
                        <a:rPr lang="en-US" sz="1400"/>
                        <a:t>6 (10.5)</a:t>
                      </a:r>
                    </a:p>
                  </a:txBody>
                  <a:tcPr anchor="ctr"/>
                </a:tc>
                <a:tc>
                  <a:txBody>
                    <a:bodyPr/>
                    <a:lstStyle/>
                    <a:p>
                      <a:pPr algn="ctr"/>
                      <a:r>
                        <a:rPr lang="en-US" sz="1400"/>
                        <a:t>2 (20.0)</a:t>
                      </a:r>
                    </a:p>
                  </a:txBody>
                  <a:tcPr anchor="ctr"/>
                </a:tc>
                <a:tc>
                  <a:txBody>
                    <a:bodyPr/>
                    <a:lstStyle/>
                    <a:p>
                      <a:pPr algn="ctr"/>
                      <a:r>
                        <a:rPr lang="en-US" sz="1400"/>
                        <a:t>8 (11.9)</a:t>
                      </a:r>
                    </a:p>
                  </a:txBody>
                  <a:tcPr anchor="ctr"/>
                </a:tc>
                <a:extLst>
                  <a:ext uri="{0D108BD9-81ED-4DB2-BD59-A6C34878D82A}">
                    <a16:rowId xmlns:a16="http://schemas.microsoft.com/office/drawing/2014/main" val="3789575684"/>
                  </a:ext>
                </a:extLst>
              </a:tr>
              <a:tr h="215688">
                <a:tc>
                  <a:txBody>
                    <a:bodyPr/>
                    <a:lstStyle/>
                    <a:p>
                      <a:pPr lvl="1"/>
                      <a:r>
                        <a:rPr lang="en-US" sz="1400"/>
                        <a:t>AE leading to treatment discontinuation</a:t>
                      </a:r>
                    </a:p>
                  </a:txBody>
                  <a:tcPr anchor="ctr"/>
                </a:tc>
                <a:tc>
                  <a:txBody>
                    <a:bodyPr/>
                    <a:lstStyle/>
                    <a:p>
                      <a:pPr algn="ctr"/>
                      <a:r>
                        <a:rPr lang="en-US" sz="1400"/>
                        <a:t>4 (7.0)</a:t>
                      </a:r>
                    </a:p>
                  </a:txBody>
                  <a:tcPr anchor="ctr"/>
                </a:tc>
                <a:tc>
                  <a:txBody>
                    <a:bodyPr/>
                    <a:lstStyle/>
                    <a:p>
                      <a:pPr algn="ctr"/>
                      <a:r>
                        <a:rPr lang="en-US" sz="1400"/>
                        <a:t>1 (10.0)</a:t>
                      </a:r>
                    </a:p>
                  </a:txBody>
                  <a:tcPr anchor="ctr"/>
                </a:tc>
                <a:tc>
                  <a:txBody>
                    <a:bodyPr/>
                    <a:lstStyle/>
                    <a:p>
                      <a:pPr algn="ctr"/>
                      <a:r>
                        <a:rPr lang="en-US" sz="1400"/>
                        <a:t>5 (7.5)</a:t>
                      </a:r>
                    </a:p>
                  </a:txBody>
                  <a:tcPr anchor="ctr"/>
                </a:tc>
                <a:extLst>
                  <a:ext uri="{0D108BD9-81ED-4DB2-BD59-A6C34878D82A}">
                    <a16:rowId xmlns:a16="http://schemas.microsoft.com/office/drawing/2014/main" val="4256776849"/>
                  </a:ext>
                </a:extLst>
              </a:tr>
              <a:tr h="215688">
                <a:tc>
                  <a:txBody>
                    <a:bodyPr/>
                    <a:lstStyle/>
                    <a:p>
                      <a:pPr lvl="1"/>
                      <a:r>
                        <a:rPr lang="en-US" sz="1400"/>
                        <a:t>AE leading to dose interruption</a:t>
                      </a:r>
                    </a:p>
                  </a:txBody>
                  <a:tcPr anchor="ctr"/>
                </a:tc>
                <a:tc>
                  <a:txBody>
                    <a:bodyPr/>
                    <a:lstStyle/>
                    <a:p>
                      <a:pPr algn="ctr"/>
                      <a:r>
                        <a:rPr lang="en-US" sz="1400"/>
                        <a:t>16 (28.1)</a:t>
                      </a:r>
                    </a:p>
                  </a:txBody>
                  <a:tcPr anchor="ctr"/>
                </a:tc>
                <a:tc>
                  <a:txBody>
                    <a:bodyPr/>
                    <a:lstStyle/>
                    <a:p>
                      <a:pPr algn="ctr"/>
                      <a:r>
                        <a:rPr lang="en-US" sz="1400"/>
                        <a:t>4 (40.0)</a:t>
                      </a:r>
                    </a:p>
                  </a:txBody>
                  <a:tcPr anchor="ctr"/>
                </a:tc>
                <a:tc>
                  <a:txBody>
                    <a:bodyPr/>
                    <a:lstStyle/>
                    <a:p>
                      <a:pPr algn="ctr"/>
                      <a:r>
                        <a:rPr lang="en-US" sz="1400"/>
                        <a:t>20 (29.9)</a:t>
                      </a:r>
                    </a:p>
                  </a:txBody>
                  <a:tcPr anchor="ctr"/>
                </a:tc>
                <a:extLst>
                  <a:ext uri="{0D108BD9-81ED-4DB2-BD59-A6C34878D82A}">
                    <a16:rowId xmlns:a16="http://schemas.microsoft.com/office/drawing/2014/main" val="4132229147"/>
                  </a:ext>
                </a:extLst>
              </a:tr>
              <a:tr h="215688">
                <a:tc>
                  <a:txBody>
                    <a:bodyPr/>
                    <a:lstStyle/>
                    <a:p>
                      <a:pPr lvl="1"/>
                      <a:r>
                        <a:rPr lang="en-US" sz="1400"/>
                        <a:t>AE leading to dose reduction</a:t>
                      </a:r>
                    </a:p>
                  </a:txBody>
                  <a:tcPr anchor="ctr"/>
                </a:tc>
                <a:tc>
                  <a:txBody>
                    <a:bodyPr/>
                    <a:lstStyle/>
                    <a:p>
                      <a:pPr algn="ctr"/>
                      <a:r>
                        <a:rPr lang="en-US" sz="1400"/>
                        <a:t>5 (8.8)</a:t>
                      </a:r>
                    </a:p>
                  </a:txBody>
                  <a:tcPr anchor="ctr"/>
                </a:tc>
                <a:tc>
                  <a:txBody>
                    <a:bodyPr/>
                    <a:lstStyle/>
                    <a:p>
                      <a:pPr algn="ctr"/>
                      <a:r>
                        <a:rPr lang="en-US" sz="1400"/>
                        <a:t>1 (10.0)</a:t>
                      </a:r>
                    </a:p>
                  </a:txBody>
                  <a:tcPr anchor="ctr"/>
                </a:tc>
                <a:tc>
                  <a:txBody>
                    <a:bodyPr/>
                    <a:lstStyle/>
                    <a:p>
                      <a:pPr algn="ctr"/>
                      <a:r>
                        <a:rPr lang="en-US" sz="1400"/>
                        <a:t>6 (9.0)</a:t>
                      </a:r>
                    </a:p>
                  </a:txBody>
                  <a:tcPr anchor="ctr"/>
                </a:tc>
                <a:extLst>
                  <a:ext uri="{0D108BD9-81ED-4DB2-BD59-A6C34878D82A}">
                    <a16:rowId xmlns:a16="http://schemas.microsoft.com/office/drawing/2014/main" val="3715912488"/>
                  </a:ext>
                </a:extLst>
              </a:tr>
              <a:tr h="126875">
                <a:tc>
                  <a:txBody>
                    <a:bodyPr/>
                    <a:lstStyle/>
                    <a:p>
                      <a:pPr lvl="1"/>
                      <a:r>
                        <a:rPr lang="en-US" sz="1400"/>
                        <a:t>AE leading to death</a:t>
                      </a:r>
                    </a:p>
                  </a:txBody>
                  <a:tcPr anchor="ctr"/>
                </a:tc>
                <a:tc>
                  <a:txBody>
                    <a:bodyPr/>
                    <a:lstStyle/>
                    <a:p>
                      <a:pPr algn="ctr"/>
                      <a:r>
                        <a:rPr lang="en-US" sz="1400"/>
                        <a:t>1 (1.8)</a:t>
                      </a:r>
                      <a:r>
                        <a:rPr lang="en-US" sz="1400" baseline="30000"/>
                        <a:t>a</a:t>
                      </a:r>
                    </a:p>
                  </a:txBody>
                  <a:tcPr anchor="ctr"/>
                </a:tc>
                <a:tc>
                  <a:txBody>
                    <a:bodyPr/>
                    <a:lstStyle/>
                    <a:p>
                      <a:pPr algn="ctr"/>
                      <a:r>
                        <a:rPr lang="en-US" sz="1400"/>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 (1.5)</a:t>
                      </a:r>
                    </a:p>
                  </a:txBody>
                  <a:tcPr anchor="ctr"/>
                </a:tc>
                <a:extLst>
                  <a:ext uri="{0D108BD9-81ED-4DB2-BD59-A6C34878D82A}">
                    <a16:rowId xmlns:a16="http://schemas.microsoft.com/office/drawing/2014/main" val="2085783285"/>
                  </a:ext>
                </a:extLst>
              </a:tr>
            </a:tbl>
          </a:graphicData>
        </a:graphic>
      </p:graphicFrame>
    </p:spTree>
    <p:extLst>
      <p:ext uri="{BB962C8B-B14F-4D97-AF65-F5344CB8AC3E}">
        <p14:creationId xmlns:p14="http://schemas.microsoft.com/office/powerpoint/2010/main" val="25315795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Adverse events</a:t>
            </a:r>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sz="800">
                <a:latin typeface="Arial"/>
                <a:cs typeface="Arial"/>
              </a:rPr>
              <a:t>AE, adverse event</a:t>
            </a:r>
            <a:r>
              <a:rPr lang="en-US">
                <a:latin typeface="Arial"/>
                <a:cs typeface="Arial"/>
              </a:rPr>
              <a:t>; AF, </a:t>
            </a:r>
            <a:r>
              <a:rPr lang="en-US">
                <a:ea typeface="+mn-lt"/>
                <a:cs typeface="+mn-lt"/>
              </a:rPr>
              <a:t>atrial fibrillation.</a:t>
            </a:r>
            <a:endParaRPr lang="en-US" sz="800">
              <a:latin typeface="Arial"/>
              <a:cs typeface="Arial"/>
            </a:endParaRPr>
          </a:p>
          <a:p>
            <a:r>
              <a:rPr lang="en-US" sz="800" b="1">
                <a:latin typeface="Arial"/>
                <a:cs typeface="Arial"/>
              </a:rPr>
              <a:t>Shadman</a:t>
            </a:r>
            <a:r>
              <a:rPr lang="en-US" b="1">
                <a:latin typeface="Arial"/>
                <a:cs typeface="Arial"/>
              </a:rPr>
              <a:t>, M. Abstract 1410 presented at ASH 2021</a:t>
            </a:r>
            <a:r>
              <a:rPr lang="en-US">
                <a:latin typeface="Arial"/>
                <a:cs typeface="Arial"/>
              </a:rPr>
              <a:t>.</a:t>
            </a:r>
          </a:p>
        </p:txBody>
      </p:sp>
      <p:graphicFrame>
        <p:nvGraphicFramePr>
          <p:cNvPr id="4" name="Table 9">
            <a:extLst>
              <a:ext uri="{FF2B5EF4-FFF2-40B4-BE49-F238E27FC236}">
                <a16:creationId xmlns:a16="http://schemas.microsoft.com/office/drawing/2014/main" id="{83CD2388-75C6-4B6F-9A9D-887FBD142D2B}"/>
              </a:ext>
            </a:extLst>
          </p:cNvPr>
          <p:cNvGraphicFramePr>
            <a:graphicFrameLocks noGrp="1"/>
          </p:cNvGraphicFramePr>
          <p:nvPr>
            <p:extLst>
              <p:ext uri="{D42A27DB-BD31-4B8C-83A1-F6EECF244321}">
                <p14:modId xmlns:p14="http://schemas.microsoft.com/office/powerpoint/2010/main" val="3945307275"/>
              </p:ext>
            </p:extLst>
          </p:nvPr>
        </p:nvGraphicFramePr>
        <p:xfrm>
          <a:off x="410908" y="1808163"/>
          <a:ext cx="5540630" cy="4392617"/>
        </p:xfrm>
        <a:graphic>
          <a:graphicData uri="http://schemas.openxmlformats.org/drawingml/2006/table">
            <a:tbl>
              <a:tblPr firstRow="1" bandRow="1">
                <a:tableStyleId>{5C22544A-7EE6-4342-B048-85BDC9FD1C3A}</a:tableStyleId>
              </a:tblPr>
              <a:tblGrid>
                <a:gridCol w="2827125">
                  <a:extLst>
                    <a:ext uri="{9D8B030D-6E8A-4147-A177-3AD203B41FA5}">
                      <a16:colId xmlns:a16="http://schemas.microsoft.com/office/drawing/2014/main" val="1545927221"/>
                    </a:ext>
                  </a:extLst>
                </a:gridCol>
                <a:gridCol w="1419857">
                  <a:extLst>
                    <a:ext uri="{9D8B030D-6E8A-4147-A177-3AD203B41FA5}">
                      <a16:colId xmlns:a16="http://schemas.microsoft.com/office/drawing/2014/main" val="1314186755"/>
                    </a:ext>
                  </a:extLst>
                </a:gridCol>
                <a:gridCol w="1293648">
                  <a:extLst>
                    <a:ext uri="{9D8B030D-6E8A-4147-A177-3AD203B41FA5}">
                      <a16:colId xmlns:a16="http://schemas.microsoft.com/office/drawing/2014/main" val="1311179771"/>
                    </a:ext>
                  </a:extLst>
                </a:gridCol>
              </a:tblGrid>
              <a:tr h="406481">
                <a:tc>
                  <a:txBody>
                    <a:bodyPr/>
                    <a:lstStyle/>
                    <a:p>
                      <a:r>
                        <a:rPr lang="en-US" sz="1200"/>
                        <a:t>Most common AEs in ≥7.5% of Patients, n (%)</a:t>
                      </a:r>
                    </a:p>
                  </a:txBody>
                  <a:tcPr marT="18000" marB="18000" anchor="ctr"/>
                </a:tc>
                <a:tc>
                  <a:txBody>
                    <a:bodyPr/>
                    <a:lstStyle/>
                    <a:p>
                      <a:pPr algn="ctr"/>
                      <a:r>
                        <a:rPr lang="en-US" sz="1200"/>
                        <a:t>All Grades</a:t>
                      </a:r>
                    </a:p>
                    <a:p>
                      <a:pPr algn="ctr"/>
                      <a:r>
                        <a:rPr lang="en-US" sz="1200"/>
                        <a:t>(N=67)</a:t>
                      </a:r>
                    </a:p>
                  </a:txBody>
                  <a:tcPr marT="18000" marB="18000" anchor="ctr"/>
                </a:tc>
                <a:tc>
                  <a:txBody>
                    <a:bodyPr/>
                    <a:lstStyle/>
                    <a:p>
                      <a:pPr algn="ctr"/>
                      <a:r>
                        <a:rPr lang="en-US" sz="1200"/>
                        <a:t>Grade ≥3</a:t>
                      </a:r>
                    </a:p>
                    <a:p>
                      <a:pPr algn="ctr"/>
                      <a:r>
                        <a:rPr lang="en-US" sz="1200"/>
                        <a:t>(N=67)</a:t>
                      </a:r>
                    </a:p>
                  </a:txBody>
                  <a:tcPr marT="18000" marB="18000" anchor="ctr"/>
                </a:tc>
                <a:extLst>
                  <a:ext uri="{0D108BD9-81ED-4DB2-BD59-A6C34878D82A}">
                    <a16:rowId xmlns:a16="http://schemas.microsoft.com/office/drawing/2014/main" val="1802020608"/>
                  </a:ext>
                </a:extLst>
              </a:tr>
              <a:tr h="221452">
                <a:tc>
                  <a:txBody>
                    <a:bodyPr/>
                    <a:lstStyle/>
                    <a:p>
                      <a:r>
                        <a:rPr lang="en-US" sz="1200"/>
                        <a:t>Contusion/bruising</a:t>
                      </a:r>
                    </a:p>
                  </a:txBody>
                  <a:tcPr marT="18000" marB="18000" anchor="ctr"/>
                </a:tc>
                <a:tc>
                  <a:txBody>
                    <a:bodyPr/>
                    <a:lstStyle/>
                    <a:p>
                      <a:pPr algn="ctr"/>
                      <a:r>
                        <a:rPr lang="en-US" sz="1200"/>
                        <a:t>15 (22.4)</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1279121503"/>
                  </a:ext>
                </a:extLst>
              </a:tr>
              <a:tr h="221452">
                <a:tc>
                  <a:txBody>
                    <a:bodyPr/>
                    <a:lstStyle/>
                    <a:p>
                      <a:r>
                        <a:rPr lang="en-US" sz="1200"/>
                        <a:t>Fatigue</a:t>
                      </a:r>
                    </a:p>
                  </a:txBody>
                  <a:tcPr marT="18000" marB="18000" anchor="ctr"/>
                </a:tc>
                <a:tc>
                  <a:txBody>
                    <a:bodyPr/>
                    <a:lstStyle/>
                    <a:p>
                      <a:pPr algn="ctr"/>
                      <a:r>
                        <a:rPr lang="en-US" sz="1200"/>
                        <a:t>14 (20.9)</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2537020809"/>
                  </a:ext>
                </a:extLst>
              </a:tr>
              <a:tr h="221452">
                <a:tc>
                  <a:txBody>
                    <a:bodyPr/>
                    <a:lstStyle/>
                    <a:p>
                      <a:r>
                        <a:rPr lang="en-US" sz="1200"/>
                        <a:t>Myalgia</a:t>
                      </a:r>
                    </a:p>
                  </a:txBody>
                  <a:tcPr marT="18000" marB="18000" anchor="ctr"/>
                </a:tc>
                <a:tc>
                  <a:txBody>
                    <a:bodyPr/>
                    <a:lstStyle/>
                    <a:p>
                      <a:pPr algn="ctr"/>
                      <a:r>
                        <a:rPr lang="en-US" sz="1200"/>
                        <a:t>10 (14.9)</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3671462372"/>
                  </a:ext>
                </a:extLst>
              </a:tr>
              <a:tr h="221452">
                <a:tc>
                  <a:txBody>
                    <a:bodyPr/>
                    <a:lstStyle/>
                    <a:p>
                      <a:r>
                        <a:rPr lang="en-US" sz="1200"/>
                        <a:t>Arthralgia</a:t>
                      </a:r>
                    </a:p>
                  </a:txBody>
                  <a:tcPr marT="18000" marB="18000" anchor="ctr"/>
                </a:tc>
                <a:tc>
                  <a:txBody>
                    <a:bodyPr/>
                    <a:lstStyle/>
                    <a:p>
                      <a:pPr algn="ctr"/>
                      <a:r>
                        <a:rPr lang="en-US" sz="1200"/>
                        <a:t>9 (13.4)</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231640929"/>
                  </a:ext>
                </a:extLst>
              </a:tr>
              <a:tr h="221452">
                <a:tc>
                  <a:txBody>
                    <a:bodyPr/>
                    <a:lstStyle/>
                    <a:p>
                      <a:r>
                        <a:rPr lang="en-US" sz="1200"/>
                        <a:t>Diarrhea</a:t>
                      </a:r>
                    </a:p>
                  </a:txBody>
                  <a:tcPr marT="18000" marB="18000" anchor="ctr"/>
                </a:tc>
                <a:tc>
                  <a:txBody>
                    <a:bodyPr/>
                    <a:lstStyle/>
                    <a:p>
                      <a:pPr algn="ctr"/>
                      <a:r>
                        <a:rPr lang="en-US" sz="1200"/>
                        <a:t>9 (13.4)</a:t>
                      </a:r>
                    </a:p>
                  </a:txBody>
                  <a:tcPr marT="18000" marB="18000" anchor="ctr"/>
                </a:tc>
                <a:tc>
                  <a:txBody>
                    <a:bodyPr/>
                    <a:lstStyle/>
                    <a:p>
                      <a:pPr algn="ctr"/>
                      <a:r>
                        <a:rPr lang="en-US" sz="1200"/>
                        <a:t>1 (1.5)</a:t>
                      </a:r>
                    </a:p>
                  </a:txBody>
                  <a:tcPr marT="18000" marB="18000" anchor="ctr"/>
                </a:tc>
                <a:extLst>
                  <a:ext uri="{0D108BD9-81ED-4DB2-BD59-A6C34878D82A}">
                    <a16:rowId xmlns:a16="http://schemas.microsoft.com/office/drawing/2014/main" val="3347547308"/>
                  </a:ext>
                </a:extLst>
              </a:tr>
              <a:tr h="221452">
                <a:tc>
                  <a:txBody>
                    <a:bodyPr/>
                    <a:lstStyle/>
                    <a:p>
                      <a:r>
                        <a:rPr lang="en-US" sz="1200"/>
                        <a:t>Hypertension</a:t>
                      </a:r>
                    </a:p>
                  </a:txBody>
                  <a:tcPr marT="18000" marB="18000" anchor="ctr"/>
                </a:tc>
                <a:tc>
                  <a:txBody>
                    <a:bodyPr/>
                    <a:lstStyle/>
                    <a:p>
                      <a:pPr algn="ctr"/>
                      <a:r>
                        <a:rPr lang="en-US" sz="1200"/>
                        <a:t>8 (11.9)</a:t>
                      </a:r>
                    </a:p>
                  </a:txBody>
                  <a:tcPr marT="18000" marB="18000" anchor="ctr"/>
                </a:tc>
                <a:tc>
                  <a:txBody>
                    <a:bodyPr/>
                    <a:lstStyle/>
                    <a:p>
                      <a:pPr algn="ctr"/>
                      <a:r>
                        <a:rPr lang="en-US" sz="1200"/>
                        <a:t>1 (1.5)</a:t>
                      </a:r>
                    </a:p>
                  </a:txBody>
                  <a:tcPr marT="18000" marB="18000" anchor="ctr"/>
                </a:tc>
                <a:extLst>
                  <a:ext uri="{0D108BD9-81ED-4DB2-BD59-A6C34878D82A}">
                    <a16:rowId xmlns:a16="http://schemas.microsoft.com/office/drawing/2014/main" val="4065691539"/>
                  </a:ext>
                </a:extLst>
              </a:tr>
              <a:tr h="221452">
                <a:tc>
                  <a:txBody>
                    <a:bodyPr/>
                    <a:lstStyle/>
                    <a:p>
                      <a:r>
                        <a:rPr lang="en-US" sz="1200"/>
                        <a:t>Dizziness</a:t>
                      </a:r>
                    </a:p>
                  </a:txBody>
                  <a:tcPr marT="18000" marB="18000" anchor="ctr"/>
                </a:tc>
                <a:tc>
                  <a:txBody>
                    <a:bodyPr/>
                    <a:lstStyle/>
                    <a:p>
                      <a:pPr algn="ctr"/>
                      <a:r>
                        <a:rPr lang="en-US" sz="1200"/>
                        <a:t>7 (10.4)</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1743260169"/>
                  </a:ext>
                </a:extLst>
              </a:tr>
              <a:tr h="221452">
                <a:tc>
                  <a:txBody>
                    <a:bodyPr/>
                    <a:lstStyle/>
                    <a:p>
                      <a:r>
                        <a:rPr lang="en-US" sz="1200"/>
                        <a:t>Nausea</a:t>
                      </a:r>
                    </a:p>
                  </a:txBody>
                  <a:tcPr marT="18000" marB="18000" anchor="ctr"/>
                </a:tc>
                <a:tc>
                  <a:txBody>
                    <a:bodyPr/>
                    <a:lstStyle/>
                    <a:p>
                      <a:pPr algn="ctr"/>
                      <a:r>
                        <a:rPr lang="en-US" sz="1200"/>
                        <a:t>7 (10.4)</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3448714979"/>
                  </a:ext>
                </a:extLst>
              </a:tr>
              <a:tr h="221452">
                <a:tc>
                  <a:txBody>
                    <a:bodyPr/>
                    <a:lstStyle/>
                    <a:p>
                      <a:r>
                        <a:rPr lang="en-US" sz="1200"/>
                        <a:t>Pain in extremity</a:t>
                      </a:r>
                    </a:p>
                  </a:txBody>
                  <a:tcPr marT="18000" marB="18000" anchor="ctr"/>
                </a:tc>
                <a:tc>
                  <a:txBody>
                    <a:bodyPr/>
                    <a:lstStyle/>
                    <a:p>
                      <a:pPr algn="ctr"/>
                      <a:r>
                        <a:rPr lang="en-US" sz="1200"/>
                        <a:t>6 (9.0)</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2729165945"/>
                  </a:ext>
                </a:extLst>
              </a:tr>
              <a:tr h="221452">
                <a:tc>
                  <a:txBody>
                    <a:bodyPr/>
                    <a:lstStyle/>
                    <a:p>
                      <a:r>
                        <a:rPr lang="en-US" sz="1200"/>
                        <a:t>Cough</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5 (7.5)</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427691479"/>
                  </a:ext>
                </a:extLst>
              </a:tr>
              <a:tr h="221452">
                <a:tc>
                  <a:txBody>
                    <a:bodyPr/>
                    <a:lstStyle/>
                    <a:p>
                      <a:r>
                        <a:rPr lang="en-US" sz="1200"/>
                        <a:t>Epistaxis</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5 (7.5)</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1786375088"/>
                  </a:ext>
                </a:extLst>
              </a:tr>
              <a:tr h="221452">
                <a:tc>
                  <a:txBody>
                    <a:bodyPr/>
                    <a:lstStyle/>
                    <a:p>
                      <a:r>
                        <a:rPr lang="en-US" sz="1200"/>
                        <a:t>Insomnia</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5 (7.5)</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1209125871"/>
                  </a:ext>
                </a:extLst>
              </a:tr>
              <a:tr h="221452">
                <a:tc>
                  <a:txBody>
                    <a:bodyPr/>
                    <a:lstStyle/>
                    <a:p>
                      <a:r>
                        <a:rPr lang="en-US" sz="1200"/>
                        <a:t>Muscle spasms</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5 (7.5)</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650378420"/>
                  </a:ext>
                </a:extLst>
              </a:tr>
              <a:tr h="221452">
                <a:tc>
                  <a:txBody>
                    <a:bodyPr/>
                    <a:lstStyle/>
                    <a:p>
                      <a:r>
                        <a:rPr lang="en-US" sz="1200"/>
                        <a:t>Neutropenia</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5 (7.5)</a:t>
                      </a:r>
                    </a:p>
                  </a:txBody>
                  <a:tcPr marT="18000" marB="18000" anchor="ctr"/>
                </a:tc>
                <a:tc>
                  <a:txBody>
                    <a:bodyPr/>
                    <a:lstStyle/>
                    <a:p>
                      <a:pPr algn="ctr"/>
                      <a:r>
                        <a:rPr lang="en-US" sz="1200"/>
                        <a:t>5 (7.5)</a:t>
                      </a:r>
                    </a:p>
                  </a:txBody>
                  <a:tcPr marT="18000" marB="18000" anchor="ctr"/>
                </a:tc>
                <a:extLst>
                  <a:ext uri="{0D108BD9-81ED-4DB2-BD59-A6C34878D82A}">
                    <a16:rowId xmlns:a16="http://schemas.microsoft.com/office/drawing/2014/main" val="3996216226"/>
                  </a:ext>
                </a:extLst>
              </a:tr>
              <a:tr h="221452">
                <a:tc>
                  <a:txBody>
                    <a:bodyPr/>
                    <a:lstStyle/>
                    <a:p>
                      <a:r>
                        <a:rPr lang="en-US" sz="1200"/>
                        <a:t>Neutrophil count decreased</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5 (7.5)</a:t>
                      </a:r>
                    </a:p>
                  </a:txBody>
                  <a:tcPr marT="18000" marB="18000" anchor="ctr"/>
                </a:tc>
                <a:tc>
                  <a:txBody>
                    <a:bodyPr/>
                    <a:lstStyle/>
                    <a:p>
                      <a:pPr algn="ctr"/>
                      <a:r>
                        <a:rPr lang="en-US" sz="1200"/>
                        <a:t>3 (4.5)</a:t>
                      </a:r>
                    </a:p>
                  </a:txBody>
                  <a:tcPr marT="18000" marB="18000" anchor="ctr"/>
                </a:tc>
                <a:extLst>
                  <a:ext uri="{0D108BD9-81ED-4DB2-BD59-A6C34878D82A}">
                    <a16:rowId xmlns:a16="http://schemas.microsoft.com/office/drawing/2014/main" val="4212048421"/>
                  </a:ext>
                </a:extLst>
              </a:tr>
              <a:tr h="221452">
                <a:tc>
                  <a:txBody>
                    <a:bodyPr/>
                    <a:lstStyle/>
                    <a:p>
                      <a:r>
                        <a:rPr lang="en-US" sz="1200"/>
                        <a:t>Petechiae</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5 (7.5)</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178189623"/>
                  </a:ext>
                </a:extLst>
              </a:tr>
              <a:tr h="221452">
                <a:tc>
                  <a:txBody>
                    <a:bodyPr/>
                    <a:lstStyle/>
                    <a:p>
                      <a:r>
                        <a:rPr lang="en-US" sz="1200"/>
                        <a:t>Rash</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5 (7.5)</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3637554399"/>
                  </a:ext>
                </a:extLst>
              </a:tr>
              <a:tr h="221452">
                <a:tc>
                  <a:txBody>
                    <a:bodyPr/>
                    <a:lstStyle/>
                    <a:p>
                      <a:r>
                        <a:rPr lang="en-US" sz="1200"/>
                        <a:t>Urinary tract infection</a:t>
                      </a:r>
                    </a:p>
                  </a:txBody>
                  <a:tcPr marT="18000" marB="18000" anchor="ctr"/>
                </a:tc>
                <a:tc>
                  <a:txBody>
                    <a:bodyPr/>
                    <a:lstStyle/>
                    <a:p>
                      <a:pPr algn="ctr"/>
                      <a:r>
                        <a:rPr lang="en-US" sz="1200"/>
                        <a:t>5 (7.5)</a:t>
                      </a:r>
                    </a:p>
                  </a:txBody>
                  <a:tcPr marT="18000" marB="18000" anchor="ctr"/>
                </a:tc>
                <a:tc>
                  <a:txBody>
                    <a:bodyPr/>
                    <a:lstStyle/>
                    <a:p>
                      <a:pPr algn="ctr"/>
                      <a:r>
                        <a:rPr lang="en-US" sz="1200"/>
                        <a:t>0</a:t>
                      </a:r>
                    </a:p>
                  </a:txBody>
                  <a:tcPr marT="18000" marB="18000" anchor="ctr"/>
                </a:tc>
                <a:extLst>
                  <a:ext uri="{0D108BD9-81ED-4DB2-BD59-A6C34878D82A}">
                    <a16:rowId xmlns:a16="http://schemas.microsoft.com/office/drawing/2014/main" val="1056694480"/>
                  </a:ext>
                </a:extLst>
              </a:tr>
            </a:tbl>
          </a:graphicData>
        </a:graphic>
      </p:graphicFrame>
      <p:sp>
        <p:nvSpPr>
          <p:cNvPr id="2" name="Rechteck 1">
            <a:extLst>
              <a:ext uri="{FF2B5EF4-FFF2-40B4-BE49-F238E27FC236}">
                <a16:creationId xmlns:a16="http://schemas.microsoft.com/office/drawing/2014/main" id="{53332739-8986-4410-856B-08F0178D9023}"/>
              </a:ext>
            </a:extLst>
          </p:cNvPr>
          <p:cNvSpPr/>
          <p:nvPr/>
        </p:nvSpPr>
        <p:spPr>
          <a:xfrm>
            <a:off x="6240463" y="1808164"/>
            <a:ext cx="5540628" cy="4392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171450" indent="-171450">
              <a:spcAft>
                <a:spcPts val="600"/>
              </a:spcAft>
              <a:buClr>
                <a:schemeClr val="bg2"/>
              </a:buClr>
              <a:buFont typeface="Arial" panose="020B0604020202020204" pitchFamily="34" charset="0"/>
              <a:buChar char="•"/>
            </a:pPr>
            <a:r>
              <a:rPr lang="en-US" sz="1200" b="1">
                <a:solidFill>
                  <a:schemeClr val="tx1"/>
                </a:solidFill>
              </a:rPr>
              <a:t>The most common grade ≥3 AEs</a:t>
            </a:r>
          </a:p>
          <a:p>
            <a:pPr marL="628650" lvl="1" indent="-171450">
              <a:spcAft>
                <a:spcPts val="600"/>
              </a:spcAft>
              <a:buClr>
                <a:schemeClr val="bg2"/>
              </a:buClr>
              <a:buFont typeface="Arial" panose="020B0604020202020204" pitchFamily="34" charset="0"/>
              <a:buChar char="•"/>
            </a:pPr>
            <a:r>
              <a:rPr lang="en-US" sz="1200">
                <a:solidFill>
                  <a:schemeClr val="tx1"/>
                </a:solidFill>
              </a:rPr>
              <a:t>Neutropenia/neutrophil count decrease: 8 (12.0%)</a:t>
            </a:r>
            <a:endParaRPr lang="en-US" sz="1200">
              <a:solidFill>
                <a:schemeClr val="tx1"/>
              </a:solidFill>
              <a:cs typeface="Arial"/>
            </a:endParaRPr>
          </a:p>
          <a:p>
            <a:pPr marL="628650" lvl="1" indent="-171450">
              <a:spcAft>
                <a:spcPts val="600"/>
              </a:spcAft>
              <a:buClr>
                <a:schemeClr val="bg2"/>
              </a:buClr>
              <a:buFont typeface="Arial" panose="020B0604020202020204" pitchFamily="34" charset="0"/>
              <a:buChar char="•"/>
            </a:pPr>
            <a:r>
              <a:rPr lang="en-US" sz="1200">
                <a:solidFill>
                  <a:schemeClr val="tx1"/>
                </a:solidFill>
              </a:rPr>
              <a:t>Syncope: 2 (3.0%)</a:t>
            </a:r>
          </a:p>
          <a:p>
            <a:pPr marL="171450" indent="-171450">
              <a:spcAft>
                <a:spcPts val="600"/>
              </a:spcAft>
              <a:buClr>
                <a:schemeClr val="bg2"/>
              </a:buClr>
              <a:buFont typeface="Arial" panose="020B0604020202020204" pitchFamily="34" charset="0"/>
              <a:buChar char="•"/>
            </a:pPr>
            <a:r>
              <a:rPr lang="en-US" sz="1200" b="1">
                <a:solidFill>
                  <a:schemeClr val="tx1"/>
                </a:solidFill>
              </a:rPr>
              <a:t>Bleeding events occurred in 25 patients (37.3%; grade 1: 19 [28.4%], grade 2: 6 [9.0%])</a:t>
            </a:r>
            <a:endParaRPr lang="en-US" sz="1200" b="1">
              <a:solidFill>
                <a:schemeClr val="tx1"/>
              </a:solidFill>
              <a:cs typeface="Arial"/>
            </a:endParaRPr>
          </a:p>
          <a:p>
            <a:pPr marL="171450" indent="-171450">
              <a:spcAft>
                <a:spcPts val="600"/>
              </a:spcAft>
              <a:buClr>
                <a:schemeClr val="bg2"/>
              </a:buClr>
              <a:buFont typeface="Arial" panose="020B0604020202020204" pitchFamily="34" charset="0"/>
              <a:buChar char="•"/>
            </a:pPr>
            <a:r>
              <a:rPr lang="en-US" sz="1200" b="1">
                <a:solidFill>
                  <a:schemeClr val="tx1"/>
                </a:solidFill>
              </a:rPr>
              <a:t>Atrial fibrillation occurred in 3 patients (4.5%; all grade 2)</a:t>
            </a:r>
            <a:endParaRPr lang="en-US" sz="1200" b="1">
              <a:solidFill>
                <a:schemeClr val="tx1"/>
              </a:solidFill>
              <a:cs typeface="Arial"/>
            </a:endParaRPr>
          </a:p>
          <a:p>
            <a:pPr marL="628650" lvl="1" indent="-171450">
              <a:spcAft>
                <a:spcPts val="600"/>
              </a:spcAft>
              <a:buClr>
                <a:schemeClr val="bg2"/>
              </a:buClr>
              <a:buFont typeface="Arial" panose="020B0604020202020204" pitchFamily="34" charset="0"/>
              <a:buChar char="•"/>
            </a:pPr>
            <a:r>
              <a:rPr lang="en-US" sz="1200">
                <a:solidFill>
                  <a:schemeClr val="tx1"/>
                </a:solidFill>
              </a:rPr>
              <a:t>2 patients had prior history of AF. First patient developed grade 3 AF </a:t>
            </a:r>
            <a:br>
              <a:rPr lang="en-US" sz="1200">
                <a:solidFill>
                  <a:schemeClr val="tx1"/>
                </a:solidFill>
              </a:rPr>
            </a:br>
            <a:r>
              <a:rPr lang="en-US" sz="1200">
                <a:solidFill>
                  <a:schemeClr val="tx1"/>
                </a:solidFill>
              </a:rPr>
              <a:t>after starting ibrutinib + rituximab and was treated with digoxin. Second patient had history of grade 2 AF prior to starting ibrutinib and was treated with diltiazem. In both patients, AF resolved after treatment. Zanubrutinib was never held, or dose reduced. Both patients remain on study</a:t>
            </a:r>
            <a:endParaRPr lang="en-US" sz="1200">
              <a:solidFill>
                <a:schemeClr val="tx1"/>
              </a:solidFill>
              <a:cs typeface="Arial"/>
            </a:endParaRPr>
          </a:p>
          <a:p>
            <a:pPr marL="628650" lvl="1" indent="-171450">
              <a:spcAft>
                <a:spcPts val="600"/>
              </a:spcAft>
              <a:buClr>
                <a:schemeClr val="bg2"/>
              </a:buClr>
              <a:buFont typeface="Arial" panose="020B0604020202020204" pitchFamily="34" charset="0"/>
              <a:buChar char="•"/>
            </a:pPr>
            <a:r>
              <a:rPr lang="en-US" sz="1200">
                <a:solidFill>
                  <a:schemeClr val="tx1"/>
                </a:solidFill>
              </a:rPr>
              <a:t>1 patient had a prior history of hypertension (grade 1). The patient was treated with metoprolol and </a:t>
            </a:r>
            <a:r>
              <a:rPr lang="en-US" sz="1200" err="1">
                <a:solidFill>
                  <a:schemeClr val="tx1"/>
                </a:solidFill>
              </a:rPr>
              <a:t>zanubrutinib</a:t>
            </a:r>
            <a:r>
              <a:rPr lang="en-US" sz="1200">
                <a:solidFill>
                  <a:schemeClr val="tx1"/>
                </a:solidFill>
              </a:rPr>
              <a:t> dose was held. AF remains ongoing. Patient remains on study</a:t>
            </a:r>
          </a:p>
          <a:p>
            <a:pPr marL="171450" indent="-171450">
              <a:spcAft>
                <a:spcPts val="600"/>
              </a:spcAft>
              <a:buClr>
                <a:schemeClr val="bg2"/>
              </a:buClr>
              <a:buFont typeface="Arial" panose="020B0604020202020204" pitchFamily="34" charset="0"/>
              <a:buChar char="•"/>
            </a:pPr>
            <a:r>
              <a:rPr lang="en-US" sz="1200" b="1">
                <a:solidFill>
                  <a:schemeClr val="tx1"/>
                </a:solidFill>
              </a:rPr>
              <a:t>Infections occurred in 26 patients (38.8%; grade 1: 3 [4.5%], </a:t>
            </a:r>
            <a:br>
              <a:rPr lang="en-US" sz="1200" b="1">
                <a:solidFill>
                  <a:schemeClr val="tx1"/>
                </a:solidFill>
              </a:rPr>
            </a:br>
            <a:r>
              <a:rPr lang="en-US" sz="1200" b="1">
                <a:solidFill>
                  <a:schemeClr val="tx1"/>
                </a:solidFill>
              </a:rPr>
              <a:t>grade 2: 18 [26.9%], grade 3: 6 [6.0%]; grade 5: 1 [COVID-19; 1.5%])</a:t>
            </a:r>
            <a:endParaRPr lang="en-US" sz="1200" b="1">
              <a:solidFill>
                <a:schemeClr val="tx1"/>
              </a:solidFill>
              <a:cs typeface="Arial"/>
            </a:endParaRPr>
          </a:p>
          <a:p>
            <a:pPr marL="171450" indent="-171450">
              <a:spcAft>
                <a:spcPts val="600"/>
              </a:spcAft>
              <a:buClr>
                <a:schemeClr val="bg2"/>
              </a:buClr>
              <a:buFont typeface="Arial" panose="020B0604020202020204" pitchFamily="34" charset="0"/>
              <a:buChar char="•"/>
            </a:pPr>
            <a:r>
              <a:rPr lang="en-US" sz="1200" b="1">
                <a:solidFill>
                  <a:schemeClr val="tx1"/>
                </a:solidFill>
              </a:rPr>
              <a:t>Anemia occurred in 3 patients (3.1%; grade 1: 1 [1.5%], grade 2: 2 [3.0%])</a:t>
            </a:r>
            <a:endParaRPr lang="en-US" sz="1200" b="1">
              <a:solidFill>
                <a:schemeClr val="tx1"/>
              </a:solidFill>
              <a:cs typeface="Arial"/>
            </a:endParaRPr>
          </a:p>
          <a:p>
            <a:pPr marL="171450" indent="-171450">
              <a:spcAft>
                <a:spcPts val="600"/>
              </a:spcAft>
              <a:buClr>
                <a:schemeClr val="bg2"/>
              </a:buClr>
              <a:buFont typeface="Arial" panose="020B0604020202020204" pitchFamily="34" charset="0"/>
              <a:buChar char="•"/>
            </a:pPr>
            <a:r>
              <a:rPr lang="en-US" sz="1200" b="1">
                <a:solidFill>
                  <a:schemeClr val="tx1"/>
                </a:solidFill>
              </a:rPr>
              <a:t>Thrombocytopenia/platelet count decrease occurred in 3 patients </a:t>
            </a:r>
            <a:br>
              <a:rPr lang="en-US" sz="1200" b="1">
                <a:solidFill>
                  <a:schemeClr val="tx1"/>
                </a:solidFill>
              </a:rPr>
            </a:br>
            <a:r>
              <a:rPr lang="en-US" sz="1200" b="1">
                <a:solidFill>
                  <a:schemeClr val="tx1"/>
                </a:solidFill>
              </a:rPr>
              <a:t>(4.5%; all grade 1)</a:t>
            </a:r>
            <a:endParaRPr lang="en-US" sz="1200" b="1">
              <a:solidFill>
                <a:schemeClr val="tx1"/>
              </a:solidFill>
              <a:cs typeface="Arial"/>
            </a:endParaRPr>
          </a:p>
        </p:txBody>
      </p:sp>
    </p:spTree>
    <p:extLst>
      <p:ext uri="{BB962C8B-B14F-4D97-AF65-F5344CB8AC3E}">
        <p14:creationId xmlns:p14="http://schemas.microsoft.com/office/powerpoint/2010/main" val="34058497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baseline="30000" err="1">
                <a:latin typeface="Arial" panose="020B0604020202020204" pitchFamily="34" charset="0"/>
                <a:cs typeface="Arial" panose="020B0604020202020204" pitchFamily="34" charset="0"/>
              </a:rPr>
              <a:t>a</a:t>
            </a:r>
            <a:r>
              <a:rPr lang="en-US" sz="800" err="1">
                <a:latin typeface="Arial" panose="020B0604020202020204" pitchFamily="34" charset="0"/>
                <a:cs typeface="Arial" panose="020B0604020202020204" pitchFamily="34" charset="0"/>
              </a:rPr>
              <a:t>Disease</a:t>
            </a:r>
            <a:r>
              <a:rPr lang="en-US" sz="800">
                <a:latin typeface="Arial" panose="020B0604020202020204" pitchFamily="34" charset="0"/>
                <a:cs typeface="Arial" panose="020B0604020202020204" pitchFamily="34" charset="0"/>
              </a:rPr>
              <a:t> parameters performed at study entry, in most cases after recent BTKi therapy, were used as baseline for response assessment. </a:t>
            </a:r>
            <a:r>
              <a:rPr lang="en-US" baseline="30000" err="1">
                <a:latin typeface="Arial" panose="020B0604020202020204" pitchFamily="34" charset="0"/>
                <a:cs typeface="Arial" panose="020B0604020202020204" pitchFamily="34" charset="0"/>
              </a:rPr>
              <a:t>b</a:t>
            </a:r>
            <a:r>
              <a:rPr lang="en-US" sz="800" err="1">
                <a:latin typeface="Arial" panose="020B0604020202020204" pitchFamily="34" charset="0"/>
                <a:cs typeface="Arial" panose="020B0604020202020204" pitchFamily="34" charset="0"/>
              </a:rPr>
              <a:t>PR</a:t>
            </a:r>
            <a:r>
              <a:rPr lang="en-US" sz="800">
                <a:latin typeface="Arial" panose="020B0604020202020204" pitchFamily="34" charset="0"/>
                <a:cs typeface="Arial" panose="020B0604020202020204" pitchFamily="34" charset="0"/>
              </a:rPr>
              <a:t> or better includes nodular partial response and very good partial response. </a:t>
            </a:r>
            <a:r>
              <a:rPr lang="en-US" sz="800" baseline="30000">
                <a:latin typeface="Arial" panose="020B0604020202020204" pitchFamily="34" charset="0"/>
                <a:cs typeface="Arial" panose="020B0604020202020204" pitchFamily="34" charset="0"/>
              </a:rPr>
              <a:t>c</a:t>
            </a:r>
            <a:r>
              <a:rPr lang="en-US" sz="800">
                <a:latin typeface="Arial" panose="020B0604020202020204" pitchFamily="34" charset="0"/>
                <a:cs typeface="Arial" panose="020B0604020202020204" pitchFamily="34" charset="0"/>
              </a:rPr>
              <a:t>1 patient withdrew from study before first assessment timepoint due to syncope; 1 patient died from COVID-19 pneumonia before first response assessment.</a:t>
            </a:r>
          </a:p>
          <a:p>
            <a:r>
              <a:rPr lang="en-US" sz="800">
                <a:latin typeface="Arial" panose="020B0604020202020204" pitchFamily="34" charset="0"/>
                <a:cs typeface="Arial" panose="020B0604020202020204" pitchFamily="34" charset="0"/>
              </a:rPr>
              <a:t>BOR, best overall response; PD, progressive disease; PR, partial response; SD, stable disease.</a:t>
            </a:r>
          </a:p>
          <a:p>
            <a:r>
              <a:rPr lang="en-US" sz="800" b="1" err="1">
                <a:latin typeface="Arial" panose="020B0604020202020204" pitchFamily="34" charset="0"/>
                <a:cs typeface="Arial" panose="020B0604020202020204" pitchFamily="34" charset="0"/>
              </a:rPr>
              <a:t>Shadman</a:t>
            </a:r>
            <a:r>
              <a:rPr lang="en-US" b="1">
                <a:latin typeface="Arial" panose="020B0604020202020204" pitchFamily="34" charset="0"/>
                <a:cs typeface="Arial" panose="020B0604020202020204" pitchFamily="34" charset="0"/>
              </a:rPr>
              <a:t>, M. Abstract 1410 presented at ASH 2021</a:t>
            </a:r>
            <a:r>
              <a:rPr lang="en-US">
                <a:latin typeface="Arial" panose="020B0604020202020204" pitchFamily="34" charset="0"/>
                <a:cs typeface="Arial" panose="020B0604020202020204" pitchFamily="34" charset="0"/>
              </a:rPr>
              <a:t>.</a:t>
            </a:r>
          </a:p>
        </p:txBody>
      </p:sp>
      <p:graphicFrame>
        <p:nvGraphicFramePr>
          <p:cNvPr id="9" name="Table 7">
            <a:extLst>
              <a:ext uri="{FF2B5EF4-FFF2-40B4-BE49-F238E27FC236}">
                <a16:creationId xmlns:a16="http://schemas.microsoft.com/office/drawing/2014/main" id="{08946D61-5695-490E-ADF9-6E3EC4A6DAA5}"/>
              </a:ext>
            </a:extLst>
          </p:cNvPr>
          <p:cNvGraphicFramePr>
            <a:graphicFrameLocks noGrp="1"/>
          </p:cNvGraphicFramePr>
          <p:nvPr>
            <p:extLst>
              <p:ext uri="{D42A27DB-BD31-4B8C-83A1-F6EECF244321}">
                <p14:modId xmlns:p14="http://schemas.microsoft.com/office/powerpoint/2010/main" val="2985457012"/>
              </p:ext>
            </p:extLst>
          </p:nvPr>
        </p:nvGraphicFramePr>
        <p:xfrm>
          <a:off x="412260" y="1808163"/>
          <a:ext cx="11376000" cy="3688080"/>
        </p:xfrm>
        <a:graphic>
          <a:graphicData uri="http://schemas.openxmlformats.org/drawingml/2006/table">
            <a:tbl>
              <a:tblPr firstRow="1" bandRow="1">
                <a:tableStyleId>{5C22544A-7EE6-4342-B048-85BDC9FD1C3A}</a:tableStyleId>
              </a:tblPr>
              <a:tblGrid>
                <a:gridCol w="4896000">
                  <a:extLst>
                    <a:ext uri="{9D8B030D-6E8A-4147-A177-3AD203B41FA5}">
                      <a16:colId xmlns:a16="http://schemas.microsoft.com/office/drawing/2014/main" val="1415760532"/>
                    </a:ext>
                  </a:extLst>
                </a:gridCol>
                <a:gridCol w="2160000">
                  <a:extLst>
                    <a:ext uri="{9D8B030D-6E8A-4147-A177-3AD203B41FA5}">
                      <a16:colId xmlns:a16="http://schemas.microsoft.com/office/drawing/2014/main" val="1898636573"/>
                    </a:ext>
                  </a:extLst>
                </a:gridCol>
                <a:gridCol w="2160000">
                  <a:extLst>
                    <a:ext uri="{9D8B030D-6E8A-4147-A177-3AD203B41FA5}">
                      <a16:colId xmlns:a16="http://schemas.microsoft.com/office/drawing/2014/main" val="1401623871"/>
                    </a:ext>
                  </a:extLst>
                </a:gridCol>
                <a:gridCol w="2160000">
                  <a:extLst>
                    <a:ext uri="{9D8B030D-6E8A-4147-A177-3AD203B41FA5}">
                      <a16:colId xmlns:a16="http://schemas.microsoft.com/office/drawing/2014/main" val="2923275161"/>
                    </a:ext>
                  </a:extLst>
                </a:gridCol>
              </a:tblGrid>
              <a:tr h="415256">
                <a:tc>
                  <a:txBody>
                    <a:bodyPr/>
                    <a:lstStyle/>
                    <a:p>
                      <a:endParaRPr lang="en-US" sz="1400"/>
                    </a:p>
                    <a:p>
                      <a:r>
                        <a:rPr lang="en-US" sz="1400"/>
                        <a:t>Response</a:t>
                      </a:r>
                      <a:r>
                        <a:rPr lang="en-US" sz="1400" baseline="30000"/>
                        <a:t>a</a:t>
                      </a:r>
                    </a:p>
                    <a:p>
                      <a:endParaRPr lang="en-US" sz="1400"/>
                    </a:p>
                  </a:txBody>
                  <a:tcPr marL="144000" anchor="ctr"/>
                </a:tc>
                <a:tc>
                  <a:txBody>
                    <a:bodyPr/>
                    <a:lstStyle/>
                    <a:p>
                      <a:pPr algn="ctr"/>
                      <a:r>
                        <a:rPr lang="pt-BR" sz="1400"/>
                        <a:t>Cohort 1</a:t>
                      </a:r>
                    </a:p>
                    <a:p>
                      <a:pPr algn="ctr"/>
                      <a:r>
                        <a:rPr lang="pt-BR" sz="1400"/>
                        <a:t>(prior ibrutinib)</a:t>
                      </a:r>
                    </a:p>
                    <a:p>
                      <a:pPr algn="ctr"/>
                      <a:r>
                        <a:rPr lang="pt-BR" sz="1400"/>
                        <a:t>(n=57)</a:t>
                      </a:r>
                      <a:endParaRPr lang="en-US" sz="1400"/>
                    </a:p>
                  </a:txBody>
                  <a:tcPr anchor="ctr"/>
                </a:tc>
                <a:tc>
                  <a:txBody>
                    <a:bodyPr/>
                    <a:lstStyle/>
                    <a:p>
                      <a:pPr algn="ctr"/>
                      <a:r>
                        <a:rPr lang="pt-BR" sz="1400"/>
                        <a:t>Cohort 2</a:t>
                      </a:r>
                    </a:p>
                    <a:p>
                      <a:pPr algn="ctr"/>
                      <a:r>
                        <a:rPr lang="pt-BR" sz="1400"/>
                        <a:t>(prior acalabrutinib +/- ibrutinib)</a:t>
                      </a:r>
                    </a:p>
                    <a:p>
                      <a:pPr algn="ctr"/>
                      <a:r>
                        <a:rPr lang="pt-BR" sz="1400"/>
                        <a:t>(n=7)</a:t>
                      </a:r>
                      <a:endParaRPr lang="en-US" sz="1400"/>
                    </a:p>
                  </a:txBody>
                  <a:tcPr anchor="ctr"/>
                </a:tc>
                <a:tc>
                  <a:txBody>
                    <a:bodyPr/>
                    <a:lstStyle/>
                    <a:p>
                      <a:pPr algn="ctr"/>
                      <a:r>
                        <a:rPr lang="en-US" sz="1400"/>
                        <a:t>Total</a:t>
                      </a:r>
                    </a:p>
                    <a:p>
                      <a:pPr algn="ctr"/>
                      <a:r>
                        <a:rPr lang="en-US" sz="1400"/>
                        <a:t>(N=64)</a:t>
                      </a:r>
                    </a:p>
                  </a:txBody>
                  <a:tcPr anchor="ctr"/>
                </a:tc>
                <a:extLst>
                  <a:ext uri="{0D108BD9-81ED-4DB2-BD59-A6C34878D82A}">
                    <a16:rowId xmlns:a16="http://schemas.microsoft.com/office/drawing/2014/main" val="2581217914"/>
                  </a:ext>
                </a:extLst>
              </a:tr>
              <a:tr h="133953">
                <a:tc>
                  <a:txBody>
                    <a:bodyPr/>
                    <a:lstStyle/>
                    <a:p>
                      <a:r>
                        <a:rPr lang="en-US" sz="1400" b="1"/>
                        <a:t>Disease control rate [SD or better], n (%)</a:t>
                      </a:r>
                    </a:p>
                  </a:txBody>
                  <a:tcPr marL="144000" anchor="ctr"/>
                </a:tc>
                <a:tc>
                  <a:txBody>
                    <a:bodyPr/>
                    <a:lstStyle/>
                    <a:p>
                      <a:pPr algn="ctr"/>
                      <a:r>
                        <a:rPr lang="en-US" sz="1400"/>
                        <a:t>54 (94.7)</a:t>
                      </a:r>
                    </a:p>
                  </a:txBody>
                  <a:tcPr anchor="ctr"/>
                </a:tc>
                <a:tc>
                  <a:txBody>
                    <a:bodyPr/>
                    <a:lstStyle/>
                    <a:p>
                      <a:pPr algn="ctr"/>
                      <a:r>
                        <a:rPr lang="en-US" sz="1400"/>
                        <a:t>6 (85.7)</a:t>
                      </a:r>
                    </a:p>
                  </a:txBody>
                  <a:tcPr anchor="ctr"/>
                </a:tc>
                <a:tc>
                  <a:txBody>
                    <a:bodyPr/>
                    <a:lstStyle/>
                    <a:p>
                      <a:pPr algn="ctr"/>
                      <a:r>
                        <a:rPr lang="en-US" sz="1400"/>
                        <a:t>60 (93.8)</a:t>
                      </a:r>
                    </a:p>
                  </a:txBody>
                  <a:tcPr anchor="ctr"/>
                </a:tc>
                <a:extLst>
                  <a:ext uri="{0D108BD9-81ED-4DB2-BD59-A6C34878D82A}">
                    <a16:rowId xmlns:a16="http://schemas.microsoft.com/office/drawing/2014/main" val="1758158372"/>
                  </a:ext>
                </a:extLst>
              </a:tr>
              <a:tr h="133953">
                <a:tc>
                  <a:txBody>
                    <a:bodyPr/>
                    <a:lstStyle/>
                    <a:p>
                      <a:r>
                        <a:rPr lang="en-US" sz="1400" b="1"/>
                        <a:t>Overall response rate [better than SD], n (%)</a:t>
                      </a:r>
                    </a:p>
                  </a:txBody>
                  <a:tcPr marL="144000" anchor="ctr"/>
                </a:tc>
                <a:tc>
                  <a:txBody>
                    <a:bodyPr/>
                    <a:lstStyle/>
                    <a:p>
                      <a:pPr algn="ctr"/>
                      <a:r>
                        <a:rPr lang="en-US" sz="1400"/>
                        <a:t>36 (63.2)</a:t>
                      </a:r>
                    </a:p>
                  </a:txBody>
                  <a:tcPr anchor="ctr"/>
                </a:tc>
                <a:tc>
                  <a:txBody>
                    <a:bodyPr/>
                    <a:lstStyle/>
                    <a:p>
                      <a:pPr algn="ctr"/>
                      <a:r>
                        <a:rPr lang="en-US" sz="1400"/>
                        <a:t>5 (71.4)</a:t>
                      </a:r>
                    </a:p>
                  </a:txBody>
                  <a:tcPr anchor="ctr"/>
                </a:tc>
                <a:tc>
                  <a:txBody>
                    <a:bodyPr/>
                    <a:lstStyle/>
                    <a:p>
                      <a:pPr algn="ctr"/>
                      <a:r>
                        <a:rPr lang="en-US" sz="1400"/>
                        <a:t>41 (64.1)</a:t>
                      </a:r>
                    </a:p>
                  </a:txBody>
                  <a:tcPr anchor="ctr"/>
                </a:tc>
                <a:extLst>
                  <a:ext uri="{0D108BD9-81ED-4DB2-BD59-A6C34878D82A}">
                    <a16:rowId xmlns:a16="http://schemas.microsoft.com/office/drawing/2014/main" val="2997731992"/>
                  </a:ext>
                </a:extLst>
              </a:tr>
              <a:tr h="133953">
                <a:tc>
                  <a:txBody>
                    <a:bodyPr/>
                    <a:lstStyle/>
                    <a:p>
                      <a:r>
                        <a:rPr lang="en-US" sz="1400" b="1"/>
                        <a:t>BOR rate, n (%)</a:t>
                      </a:r>
                    </a:p>
                  </a:txBody>
                  <a:tcPr marL="144000"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extLst>
                  <a:ext uri="{0D108BD9-81ED-4DB2-BD59-A6C34878D82A}">
                    <a16:rowId xmlns:a16="http://schemas.microsoft.com/office/drawing/2014/main" val="3503097663"/>
                  </a:ext>
                </a:extLst>
              </a:tr>
              <a:tr h="133953">
                <a:tc>
                  <a:txBody>
                    <a:bodyPr/>
                    <a:lstStyle/>
                    <a:p>
                      <a:pPr lvl="1"/>
                      <a:r>
                        <a:rPr lang="en-US" sz="1400"/>
                        <a:t>PR or better</a:t>
                      </a:r>
                      <a:r>
                        <a:rPr lang="en-US" sz="1400" baseline="30000"/>
                        <a:t>b</a:t>
                      </a:r>
                    </a:p>
                  </a:txBody>
                  <a:tcPr marL="144000" anchor="ctr"/>
                </a:tc>
                <a:tc>
                  <a:txBody>
                    <a:bodyPr/>
                    <a:lstStyle/>
                    <a:p>
                      <a:pPr algn="ctr"/>
                      <a:r>
                        <a:rPr lang="en-US" sz="1400"/>
                        <a:t>36 (63.2)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5 (71.4)</a:t>
                      </a:r>
                    </a:p>
                  </a:txBody>
                  <a:tcPr anchor="ctr"/>
                </a:tc>
                <a:tc>
                  <a:txBody>
                    <a:bodyPr/>
                    <a:lstStyle/>
                    <a:p>
                      <a:pPr algn="ctr"/>
                      <a:r>
                        <a:rPr lang="en-US" sz="1400"/>
                        <a:t>41 (64.1)</a:t>
                      </a:r>
                    </a:p>
                  </a:txBody>
                  <a:tcPr anchor="ctr"/>
                </a:tc>
                <a:extLst>
                  <a:ext uri="{0D108BD9-81ED-4DB2-BD59-A6C34878D82A}">
                    <a16:rowId xmlns:a16="http://schemas.microsoft.com/office/drawing/2014/main" val="2725735038"/>
                  </a:ext>
                </a:extLst>
              </a:tr>
              <a:tr h="133953">
                <a:tc>
                  <a:txBody>
                    <a:bodyPr/>
                    <a:lstStyle/>
                    <a:p>
                      <a:pPr lvl="1"/>
                      <a:r>
                        <a:rPr lang="en-US" sz="1400"/>
                        <a:t>SD</a:t>
                      </a:r>
                    </a:p>
                  </a:txBody>
                  <a:tcPr marL="144000" anchor="ctr"/>
                </a:tc>
                <a:tc>
                  <a:txBody>
                    <a:bodyPr/>
                    <a:lstStyle/>
                    <a:p>
                      <a:pPr algn="ctr"/>
                      <a:r>
                        <a:rPr lang="en-US" sz="1400"/>
                        <a:t>18 (31.6)</a:t>
                      </a:r>
                    </a:p>
                  </a:txBody>
                  <a:tcPr anchor="ctr"/>
                </a:tc>
                <a:tc>
                  <a:txBody>
                    <a:bodyPr/>
                    <a:lstStyle/>
                    <a:p>
                      <a:pPr algn="ctr"/>
                      <a:r>
                        <a:rPr lang="en-US" sz="1400"/>
                        <a:t>1 (14.3)</a:t>
                      </a:r>
                    </a:p>
                  </a:txBody>
                  <a:tcPr anchor="ctr"/>
                </a:tc>
                <a:tc>
                  <a:txBody>
                    <a:bodyPr/>
                    <a:lstStyle/>
                    <a:p>
                      <a:pPr algn="ctr"/>
                      <a:r>
                        <a:rPr lang="en-US" sz="1400"/>
                        <a:t>19 (29.7)</a:t>
                      </a:r>
                    </a:p>
                  </a:txBody>
                  <a:tcPr anchor="ctr"/>
                </a:tc>
                <a:extLst>
                  <a:ext uri="{0D108BD9-81ED-4DB2-BD59-A6C34878D82A}">
                    <a16:rowId xmlns:a16="http://schemas.microsoft.com/office/drawing/2014/main" val="3461951182"/>
                  </a:ext>
                </a:extLst>
              </a:tr>
              <a:tr h="133953">
                <a:tc>
                  <a:txBody>
                    <a:bodyPr/>
                    <a:lstStyle/>
                    <a:p>
                      <a:pPr lvl="1"/>
                      <a:r>
                        <a:rPr lang="en-US" sz="1400"/>
                        <a:t>PD</a:t>
                      </a:r>
                    </a:p>
                  </a:txBody>
                  <a:tcPr marL="144000" anchor="ctr"/>
                </a:tc>
                <a:tc>
                  <a:txBody>
                    <a:bodyPr/>
                    <a:lstStyle/>
                    <a:p>
                      <a:pPr algn="ctr"/>
                      <a:r>
                        <a:rPr lang="en-US" sz="1400"/>
                        <a:t>1 (1.8)</a:t>
                      </a:r>
                      <a:endParaRPr lang="en-US" sz="1400" baseline="300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 (14.3)</a:t>
                      </a:r>
                    </a:p>
                  </a:txBody>
                  <a:tcPr anchor="ctr"/>
                </a:tc>
                <a:tc>
                  <a:txBody>
                    <a:bodyPr/>
                    <a:lstStyle/>
                    <a:p>
                      <a:pPr algn="ctr"/>
                      <a:r>
                        <a:rPr lang="en-US" sz="1400"/>
                        <a:t>2 (3.1)</a:t>
                      </a:r>
                    </a:p>
                  </a:txBody>
                  <a:tcPr anchor="ctr"/>
                </a:tc>
                <a:extLst>
                  <a:ext uri="{0D108BD9-81ED-4DB2-BD59-A6C34878D82A}">
                    <a16:rowId xmlns:a16="http://schemas.microsoft.com/office/drawing/2014/main" val="807541661"/>
                  </a:ext>
                </a:extLst>
              </a:tr>
              <a:tr h="133953">
                <a:tc>
                  <a:txBody>
                    <a:bodyPr/>
                    <a:lstStyle/>
                    <a:p>
                      <a:pPr lvl="1"/>
                      <a:r>
                        <a:rPr lang="en-US" sz="1400"/>
                        <a:t>Not done</a:t>
                      </a:r>
                    </a:p>
                  </a:txBody>
                  <a:tcPr marL="144000" anchor="ctr"/>
                </a:tc>
                <a:tc>
                  <a:txBody>
                    <a:bodyPr/>
                    <a:lstStyle/>
                    <a:p>
                      <a:pPr algn="ctr"/>
                      <a:r>
                        <a:rPr lang="en-US" sz="1400"/>
                        <a:t>2 (3.5)</a:t>
                      </a:r>
                      <a:r>
                        <a:rPr lang="en-US" sz="1400" baseline="30000"/>
                        <a:t>c</a:t>
                      </a:r>
                      <a:endParaRPr lang="en-US" sz="1400"/>
                    </a:p>
                  </a:txBody>
                  <a:tcPr anchor="ctr"/>
                </a:tc>
                <a:tc>
                  <a:txBody>
                    <a:bodyPr/>
                    <a:lstStyle/>
                    <a:p>
                      <a:pPr algn="ctr"/>
                      <a:r>
                        <a:rPr lang="en-US" sz="1400"/>
                        <a:t>0</a:t>
                      </a:r>
                    </a:p>
                  </a:txBody>
                  <a:tcPr anchor="ctr"/>
                </a:tc>
                <a:tc>
                  <a:txBody>
                    <a:bodyPr/>
                    <a:lstStyle/>
                    <a:p>
                      <a:pPr algn="ctr"/>
                      <a:r>
                        <a:rPr lang="en-US" sz="1400"/>
                        <a:t>2 (3.1)</a:t>
                      </a:r>
                    </a:p>
                  </a:txBody>
                  <a:tcPr anchor="ctr"/>
                </a:tc>
                <a:extLst>
                  <a:ext uri="{0D108BD9-81ED-4DB2-BD59-A6C34878D82A}">
                    <a16:rowId xmlns:a16="http://schemas.microsoft.com/office/drawing/2014/main" val="1251527508"/>
                  </a:ext>
                </a:extLst>
              </a:tr>
              <a:tr h="133953">
                <a:tc>
                  <a:txBody>
                    <a:bodyPr/>
                    <a:lstStyle/>
                    <a:p>
                      <a:r>
                        <a:rPr lang="en-US" sz="1400" b="1"/>
                        <a:t>Time to BOR, median (range), months</a:t>
                      </a:r>
                    </a:p>
                  </a:txBody>
                  <a:tcPr marL="144000" anchor="ctr"/>
                </a:tc>
                <a:tc>
                  <a:txBody>
                    <a:bodyPr/>
                    <a:lstStyle/>
                    <a:p>
                      <a:pPr algn="ctr"/>
                      <a:r>
                        <a:rPr lang="en-US" sz="1400"/>
                        <a:t>5.5 (2.6-11.3)</a:t>
                      </a:r>
                    </a:p>
                  </a:txBody>
                  <a:tcPr anchor="ctr"/>
                </a:tc>
                <a:tc>
                  <a:txBody>
                    <a:bodyPr/>
                    <a:lstStyle/>
                    <a:p>
                      <a:pPr algn="ctr"/>
                      <a:r>
                        <a:rPr lang="en-US" sz="1400"/>
                        <a:t>7.9 (2.9-11.1)</a:t>
                      </a:r>
                    </a:p>
                  </a:txBody>
                  <a:tcPr anchor="ctr"/>
                </a:tc>
                <a:tc>
                  <a:txBody>
                    <a:bodyPr/>
                    <a:lstStyle/>
                    <a:p>
                      <a:pPr algn="ctr"/>
                      <a:r>
                        <a:rPr lang="en-US" sz="1400"/>
                        <a:t>5.6 (2.6-11.3)</a:t>
                      </a:r>
                    </a:p>
                  </a:txBody>
                  <a:tcPr anchor="ctr"/>
                </a:tc>
                <a:extLst>
                  <a:ext uri="{0D108BD9-81ED-4DB2-BD59-A6C34878D82A}">
                    <a16:rowId xmlns:a16="http://schemas.microsoft.com/office/drawing/2014/main" val="912286720"/>
                  </a:ext>
                </a:extLst>
              </a:tr>
              <a:tr h="133953">
                <a:tc>
                  <a:txBody>
                    <a:bodyPr/>
                    <a:lstStyle/>
                    <a:p>
                      <a:r>
                        <a:rPr lang="en-US" sz="1400" b="1"/>
                        <a:t>Time to first overall response, median (range), months</a:t>
                      </a:r>
                    </a:p>
                  </a:txBody>
                  <a:tcPr marL="144000" anchor="ctr"/>
                </a:tc>
                <a:tc>
                  <a:txBody>
                    <a:bodyPr/>
                    <a:lstStyle/>
                    <a:p>
                      <a:pPr algn="ctr"/>
                      <a:r>
                        <a:rPr lang="en-US" sz="1400"/>
                        <a:t>2.92 (2.6-11.1)</a:t>
                      </a:r>
                    </a:p>
                  </a:txBody>
                  <a:tcPr anchor="ctr"/>
                </a:tc>
                <a:tc>
                  <a:txBody>
                    <a:bodyPr/>
                    <a:lstStyle/>
                    <a:p>
                      <a:pPr algn="ctr"/>
                      <a:r>
                        <a:rPr lang="en-US" sz="1400"/>
                        <a:t>3.02 (2.7-11.1)</a:t>
                      </a:r>
                    </a:p>
                  </a:txBody>
                  <a:tcPr anchor="ctr"/>
                </a:tc>
                <a:tc>
                  <a:txBody>
                    <a:bodyPr/>
                    <a:lstStyle/>
                    <a:p>
                      <a:pPr algn="ctr"/>
                      <a:r>
                        <a:rPr lang="en-US" sz="1400"/>
                        <a:t>2.96 (2.6-11.1)</a:t>
                      </a:r>
                    </a:p>
                  </a:txBody>
                  <a:tcPr anchor="ctr"/>
                </a:tc>
                <a:extLst>
                  <a:ext uri="{0D108BD9-81ED-4DB2-BD59-A6C34878D82A}">
                    <a16:rowId xmlns:a16="http://schemas.microsoft.com/office/drawing/2014/main" val="1099714539"/>
                  </a:ext>
                </a:extLst>
              </a:tr>
            </a:tbl>
          </a:graphicData>
        </a:graphic>
      </p:graphicFrame>
      <p:sp>
        <p:nvSpPr>
          <p:cNvPr id="4" name="Titel 3">
            <a:extLst>
              <a:ext uri="{FF2B5EF4-FFF2-40B4-BE49-F238E27FC236}">
                <a16:creationId xmlns:a16="http://schemas.microsoft.com/office/drawing/2014/main" id="{2B28D105-3D87-3940-8066-16045D722144}"/>
              </a:ext>
            </a:extLst>
          </p:cNvPr>
          <p:cNvSpPr>
            <a:spLocks noGrp="1"/>
          </p:cNvSpPr>
          <p:nvPr>
            <p:ph type="title"/>
          </p:nvPr>
        </p:nvSpPr>
        <p:spPr/>
        <p:txBody>
          <a:bodyPr/>
          <a:lstStyle/>
          <a:p>
            <a:r>
              <a:rPr lang="de-DE" err="1"/>
              <a:t>Efficacy</a:t>
            </a:r>
            <a:r>
              <a:rPr lang="de-DE"/>
              <a:t> </a:t>
            </a:r>
            <a:r>
              <a:rPr lang="de-DE" err="1"/>
              <a:t>by</a:t>
            </a:r>
            <a:r>
              <a:rPr lang="de-DE"/>
              <a:t> </a:t>
            </a:r>
            <a:r>
              <a:rPr lang="de-DE" err="1"/>
              <a:t>investigator</a:t>
            </a:r>
            <a:r>
              <a:rPr lang="de-DE"/>
              <a:t> </a:t>
            </a:r>
            <a:r>
              <a:rPr lang="de-DE" err="1"/>
              <a:t>assessment</a:t>
            </a:r>
            <a:r>
              <a:rPr lang="de-DE"/>
              <a:t> in </a:t>
            </a:r>
            <a:r>
              <a:rPr lang="de-DE" err="1"/>
              <a:t>patients</a:t>
            </a:r>
            <a:r>
              <a:rPr lang="de-DE"/>
              <a:t> </a:t>
            </a:r>
            <a:r>
              <a:rPr lang="de-DE" err="1"/>
              <a:t>with</a:t>
            </a:r>
            <a:r>
              <a:rPr lang="de-DE"/>
              <a:t> &gt;90-day </a:t>
            </a:r>
            <a:r>
              <a:rPr lang="de-DE" err="1"/>
              <a:t>study</a:t>
            </a:r>
            <a:r>
              <a:rPr lang="de-DE"/>
              <a:t> </a:t>
            </a:r>
            <a:r>
              <a:rPr lang="de-DE" err="1"/>
              <a:t>duration</a:t>
            </a:r>
            <a:endParaRPr lang="de-DE"/>
          </a:p>
        </p:txBody>
      </p:sp>
    </p:spTree>
    <p:extLst>
      <p:ext uri="{BB962C8B-B14F-4D97-AF65-F5344CB8AC3E}">
        <p14:creationId xmlns:p14="http://schemas.microsoft.com/office/powerpoint/2010/main" val="16168668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baseline="30000" err="1">
                <a:latin typeface="Arial" panose="020B0604020202020204" pitchFamily="34" charset="0"/>
                <a:cs typeface="Arial" panose="020B0604020202020204" pitchFamily="34" charset="0"/>
              </a:rPr>
              <a:t>a</a:t>
            </a:r>
            <a:r>
              <a:rPr lang="en-US" sz="800" err="1">
                <a:latin typeface="Arial" panose="020B0604020202020204" pitchFamily="34" charset="0"/>
                <a:cs typeface="Arial" panose="020B0604020202020204" pitchFamily="34" charset="0"/>
              </a:rPr>
              <a:t>Initial</a:t>
            </a:r>
            <a:r>
              <a:rPr lang="en-US" sz="800">
                <a:latin typeface="Arial" panose="020B0604020202020204" pitchFamily="34" charset="0"/>
                <a:cs typeface="Arial" panose="020B0604020202020204" pitchFamily="34" charset="0"/>
              </a:rPr>
              <a:t> sample collected on study day 87. </a:t>
            </a:r>
            <a:r>
              <a:rPr lang="en-US" sz="800" baseline="30000" err="1">
                <a:latin typeface="Arial" panose="020B0604020202020204" pitchFamily="34" charset="0"/>
                <a:cs typeface="Arial" panose="020B0604020202020204" pitchFamily="34" charset="0"/>
              </a:rPr>
              <a:t>b</a:t>
            </a:r>
            <a:r>
              <a:rPr lang="en-US" sz="800" err="1">
                <a:latin typeface="Arial" panose="020B0604020202020204" pitchFamily="34" charset="0"/>
                <a:cs typeface="Arial" panose="020B0604020202020204" pitchFamily="34" charset="0"/>
              </a:rPr>
              <a:t>Patient</a:t>
            </a:r>
            <a:r>
              <a:rPr lang="en-US" sz="800">
                <a:latin typeface="Arial" panose="020B0604020202020204" pitchFamily="34" charset="0"/>
                <a:cs typeface="Arial" panose="020B0604020202020204" pitchFamily="34" charset="0"/>
              </a:rPr>
              <a:t> with MCL with CCND1-IGH fusion at both baseline and relapse, which was reported to contribute to BTKi resistance in MCL.6 </a:t>
            </a:r>
            <a:r>
              <a:rPr lang="en-US" baseline="30000" err="1">
                <a:latin typeface="Arial" panose="020B0604020202020204" pitchFamily="34" charset="0"/>
                <a:cs typeface="Arial" panose="020B0604020202020204" pitchFamily="34" charset="0"/>
              </a:rPr>
              <a:t>c</a:t>
            </a:r>
            <a:r>
              <a:rPr lang="en-US" sz="800" err="1">
                <a:latin typeface="Arial" panose="020B0604020202020204" pitchFamily="34" charset="0"/>
                <a:cs typeface="Arial" panose="020B0604020202020204" pitchFamily="34" charset="0"/>
              </a:rPr>
              <a:t>Initial</a:t>
            </a:r>
            <a:r>
              <a:rPr lang="en-US" sz="800">
                <a:latin typeface="Arial" panose="020B0604020202020204" pitchFamily="34" charset="0"/>
                <a:cs typeface="Arial" panose="020B0604020202020204" pitchFamily="34" charset="0"/>
              </a:rPr>
              <a:t> sample collected on study day 141.</a:t>
            </a:r>
          </a:p>
          <a:p>
            <a:r>
              <a:rPr lang="en-US" sz="800">
                <a:latin typeface="Arial" panose="020B0604020202020204" pitchFamily="34" charset="0"/>
                <a:cs typeface="Arial" panose="020B0604020202020204" pitchFamily="34" charset="0"/>
              </a:rPr>
              <a:t>BTKi, Bruton’s tyrosine kinase inhibitor; CLL, chronic lymphocytic leukemia; MCL, mantle cell lymphoma; PD, progressive disease; PLCG2, phospholipase C gamma 2; PR, partial response; SD, stable disease; SLL, small lymphocytic lymphoma.</a:t>
            </a:r>
          </a:p>
          <a:p>
            <a:r>
              <a:rPr lang="en-US" sz="800" b="1" err="1">
                <a:latin typeface="Arial" panose="020B0604020202020204" pitchFamily="34" charset="0"/>
                <a:cs typeface="Arial" panose="020B0604020202020204" pitchFamily="34" charset="0"/>
              </a:rPr>
              <a:t>Shadman</a:t>
            </a:r>
            <a:r>
              <a:rPr lang="en-US" b="1">
                <a:latin typeface="Arial" panose="020B0604020202020204" pitchFamily="34" charset="0"/>
                <a:cs typeface="Arial" panose="020B0604020202020204" pitchFamily="34" charset="0"/>
              </a:rPr>
              <a:t>, M. Abstract 1410 presented at ASH 2021</a:t>
            </a:r>
            <a:r>
              <a:rPr lang="en-US">
                <a:latin typeface="Arial" panose="020B0604020202020204" pitchFamily="34" charset="0"/>
                <a:cs typeface="Arial" panose="020B0604020202020204" pitchFamily="34" charset="0"/>
              </a:rPr>
              <a:t>.</a:t>
            </a:r>
          </a:p>
        </p:txBody>
      </p:sp>
      <p:graphicFrame>
        <p:nvGraphicFramePr>
          <p:cNvPr id="4" name="Table 8">
            <a:extLst>
              <a:ext uri="{FF2B5EF4-FFF2-40B4-BE49-F238E27FC236}">
                <a16:creationId xmlns:a16="http://schemas.microsoft.com/office/drawing/2014/main" id="{FBDB7E1B-A3AA-4603-B274-6DEE1CEB2C99}"/>
              </a:ext>
            </a:extLst>
          </p:cNvPr>
          <p:cNvGraphicFramePr>
            <a:graphicFrameLocks noGrp="1"/>
          </p:cNvGraphicFramePr>
          <p:nvPr>
            <p:extLst>
              <p:ext uri="{D42A27DB-BD31-4B8C-83A1-F6EECF244321}">
                <p14:modId xmlns:p14="http://schemas.microsoft.com/office/powerpoint/2010/main" val="1486288043"/>
              </p:ext>
            </p:extLst>
          </p:nvPr>
        </p:nvGraphicFramePr>
        <p:xfrm>
          <a:off x="410908" y="1808163"/>
          <a:ext cx="11367480" cy="2714880"/>
        </p:xfrm>
        <a:graphic>
          <a:graphicData uri="http://schemas.openxmlformats.org/drawingml/2006/table">
            <a:tbl>
              <a:tblPr firstRow="1" bandRow="1">
                <a:tableStyleId>{5C22544A-7EE6-4342-B048-85BDC9FD1C3A}</a:tableStyleId>
              </a:tblPr>
              <a:tblGrid>
                <a:gridCol w="921282">
                  <a:extLst>
                    <a:ext uri="{9D8B030D-6E8A-4147-A177-3AD203B41FA5}">
                      <a16:colId xmlns:a16="http://schemas.microsoft.com/office/drawing/2014/main" val="543412718"/>
                    </a:ext>
                  </a:extLst>
                </a:gridCol>
                <a:gridCol w="1492314">
                  <a:extLst>
                    <a:ext uri="{9D8B030D-6E8A-4147-A177-3AD203B41FA5}">
                      <a16:colId xmlns:a16="http://schemas.microsoft.com/office/drawing/2014/main" val="880121846"/>
                    </a:ext>
                  </a:extLst>
                </a:gridCol>
                <a:gridCol w="1492314">
                  <a:extLst>
                    <a:ext uri="{9D8B030D-6E8A-4147-A177-3AD203B41FA5}">
                      <a16:colId xmlns:a16="http://schemas.microsoft.com/office/drawing/2014/main" val="4137704078"/>
                    </a:ext>
                  </a:extLst>
                </a:gridCol>
                <a:gridCol w="1492314">
                  <a:extLst>
                    <a:ext uri="{9D8B030D-6E8A-4147-A177-3AD203B41FA5}">
                      <a16:colId xmlns:a16="http://schemas.microsoft.com/office/drawing/2014/main" val="131171055"/>
                    </a:ext>
                  </a:extLst>
                </a:gridCol>
                <a:gridCol w="1492314">
                  <a:extLst>
                    <a:ext uri="{9D8B030D-6E8A-4147-A177-3AD203B41FA5}">
                      <a16:colId xmlns:a16="http://schemas.microsoft.com/office/drawing/2014/main" val="2290737682"/>
                    </a:ext>
                  </a:extLst>
                </a:gridCol>
                <a:gridCol w="1492314">
                  <a:extLst>
                    <a:ext uri="{9D8B030D-6E8A-4147-A177-3AD203B41FA5}">
                      <a16:colId xmlns:a16="http://schemas.microsoft.com/office/drawing/2014/main" val="1969508608"/>
                    </a:ext>
                  </a:extLst>
                </a:gridCol>
                <a:gridCol w="1492314">
                  <a:extLst>
                    <a:ext uri="{9D8B030D-6E8A-4147-A177-3AD203B41FA5}">
                      <a16:colId xmlns:a16="http://schemas.microsoft.com/office/drawing/2014/main" val="2236568922"/>
                    </a:ext>
                  </a:extLst>
                </a:gridCol>
                <a:gridCol w="1492314">
                  <a:extLst>
                    <a:ext uri="{9D8B030D-6E8A-4147-A177-3AD203B41FA5}">
                      <a16:colId xmlns:a16="http://schemas.microsoft.com/office/drawing/2014/main" val="3012061967"/>
                    </a:ext>
                  </a:extLst>
                </a:gridCol>
              </a:tblGrid>
              <a:tr h="230080">
                <a:tc rowSpan="2">
                  <a:txBody>
                    <a:bodyPr/>
                    <a:lstStyle/>
                    <a:p>
                      <a:pPr algn="ctr"/>
                      <a:r>
                        <a:rPr lang="en-US" sz="1400"/>
                        <a:t>Patient</a:t>
                      </a:r>
                    </a:p>
                  </a:txBody>
                  <a:tcPr marT="72000" marB="72000" anchor="ctr"/>
                </a:tc>
                <a:tc rowSpan="2">
                  <a:txBody>
                    <a:bodyPr/>
                    <a:lstStyle/>
                    <a:p>
                      <a:pPr algn="ctr"/>
                      <a:r>
                        <a:rPr lang="en-US" sz="1400"/>
                        <a:t>Indication</a:t>
                      </a:r>
                    </a:p>
                  </a:txBody>
                  <a:tcPr marT="72000" marB="72000" anchor="ctr"/>
                </a:tc>
                <a:tc rowSpan="2">
                  <a:txBody>
                    <a:bodyPr/>
                    <a:lstStyle/>
                    <a:p>
                      <a:pPr algn="ctr"/>
                      <a:r>
                        <a:rPr lang="en-US" sz="1400"/>
                        <a:t>Best response to zanubrutinib</a:t>
                      </a:r>
                    </a:p>
                  </a:txBody>
                  <a:tcPr marT="72000" marB="72000" anchor="ctr"/>
                </a:tc>
                <a:tc rowSpan="2">
                  <a:txBody>
                    <a:bodyPr/>
                    <a:lstStyle/>
                    <a:p>
                      <a:pPr algn="ctr"/>
                      <a:r>
                        <a:rPr lang="en-US" sz="1400"/>
                        <a:t>Days on zanubrutinib</a:t>
                      </a:r>
                    </a:p>
                  </a:txBody>
                  <a:tcPr marT="72000" marB="72000" anchor="ctr"/>
                </a:tc>
                <a:tc gridSpan="2">
                  <a:txBody>
                    <a:bodyPr/>
                    <a:lstStyle/>
                    <a:p>
                      <a:pPr algn="ctr"/>
                      <a:r>
                        <a:rPr lang="en-US" sz="1400" i="1"/>
                        <a:t>BTK</a:t>
                      </a:r>
                      <a:r>
                        <a:rPr lang="en-US" sz="1400"/>
                        <a:t> mutational status</a:t>
                      </a:r>
                    </a:p>
                  </a:txBody>
                  <a:tcPr marT="72000" marB="72000" anchor="ctr">
                    <a:lnB w="12700" cap="flat" cmpd="sng" algn="ctr">
                      <a:solidFill>
                        <a:schemeClr val="bg1"/>
                      </a:solidFill>
                      <a:prstDash val="solid"/>
                      <a:round/>
                      <a:headEnd type="none" w="med" len="med"/>
                      <a:tailEnd type="none" w="med" len="med"/>
                    </a:lnB>
                  </a:tcPr>
                </a:tc>
                <a:tc hMerge="1">
                  <a:txBody>
                    <a:bodyPr/>
                    <a:lstStyle/>
                    <a:p>
                      <a:endParaRPr lang="en-US" sz="140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a:t>PLCG2</a:t>
                      </a:r>
                      <a:r>
                        <a:rPr lang="en-US" sz="1400"/>
                        <a:t> mutational status</a:t>
                      </a:r>
                    </a:p>
                  </a:txBody>
                  <a:tcPr marT="72000" marB="72000" anchor="ctr">
                    <a:lnB w="12700" cap="flat" cmpd="sng" algn="ctr">
                      <a:solidFill>
                        <a:schemeClr val="bg1"/>
                      </a:solidFill>
                      <a:prstDash val="solid"/>
                      <a:round/>
                      <a:headEnd type="none" w="med" len="med"/>
                      <a:tailEnd type="none" w="med" len="med"/>
                    </a:lnB>
                  </a:tcPr>
                </a:tc>
                <a:tc hMerge="1">
                  <a:txBody>
                    <a:bodyPr/>
                    <a:lstStyle/>
                    <a:p>
                      <a:endParaRPr lang="en-US" sz="1400"/>
                    </a:p>
                  </a:txBody>
                  <a:tcPr/>
                </a:tc>
                <a:extLst>
                  <a:ext uri="{0D108BD9-81ED-4DB2-BD59-A6C34878D82A}">
                    <a16:rowId xmlns:a16="http://schemas.microsoft.com/office/drawing/2014/main" val="695053129"/>
                  </a:ext>
                </a:extLst>
              </a:tr>
              <a:tr h="39113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algn="ctr" defTabSz="914400" rtl="0" eaLnBrk="1" latinLnBrk="0" hangingPunct="1"/>
                      <a:r>
                        <a:rPr lang="en-US" sz="1400" b="1" kern="1200">
                          <a:solidFill>
                            <a:schemeClr val="lt1"/>
                          </a:solidFill>
                          <a:latin typeface="+mn-lt"/>
                          <a:ea typeface="+mn-ea"/>
                          <a:cs typeface="+mn-cs"/>
                        </a:rPr>
                        <a:t>At start of study</a:t>
                      </a:r>
                    </a:p>
                  </a:txBody>
                  <a:tcPr marT="72000" marB="72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a:txBody>
                    <a:bodyPr/>
                    <a:lstStyle/>
                    <a:p>
                      <a:pPr marL="0" algn="ctr" defTabSz="914400" rtl="0" eaLnBrk="1" latinLnBrk="0" hangingPunct="1"/>
                      <a:r>
                        <a:rPr lang="en-US" sz="1400" b="1" kern="1200">
                          <a:solidFill>
                            <a:schemeClr val="lt1"/>
                          </a:solidFill>
                          <a:latin typeface="+mn-lt"/>
                          <a:ea typeface="+mn-ea"/>
                          <a:cs typeface="+mn-cs"/>
                        </a:rPr>
                        <a:t>At/after progression</a:t>
                      </a: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a:txBody>
                    <a:bodyPr/>
                    <a:lstStyle/>
                    <a:p>
                      <a:pPr marL="0" algn="ctr" defTabSz="914400" rtl="0" eaLnBrk="1" latinLnBrk="0" hangingPunct="1"/>
                      <a:r>
                        <a:rPr lang="en-US" sz="1400" b="1" kern="1200">
                          <a:solidFill>
                            <a:schemeClr val="lt1"/>
                          </a:solidFill>
                          <a:latin typeface="+mn-lt"/>
                          <a:ea typeface="+mn-ea"/>
                          <a:cs typeface="+mn-cs"/>
                        </a:rPr>
                        <a:t>At start of study</a:t>
                      </a: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a:txBody>
                    <a:bodyPr/>
                    <a:lstStyle/>
                    <a:p>
                      <a:pPr marL="0" algn="ctr" defTabSz="914400" rtl="0" eaLnBrk="1" latinLnBrk="0" hangingPunct="1"/>
                      <a:r>
                        <a:rPr lang="en-US" sz="1400" b="1" kern="1200">
                          <a:solidFill>
                            <a:schemeClr val="lt1"/>
                          </a:solidFill>
                          <a:latin typeface="+mn-lt"/>
                          <a:ea typeface="+mn-ea"/>
                          <a:cs typeface="+mn-cs"/>
                        </a:rPr>
                        <a:t>At/after progression</a:t>
                      </a: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extLst>
                  <a:ext uri="{0D108BD9-81ED-4DB2-BD59-A6C34878D82A}">
                    <a16:rowId xmlns:a16="http://schemas.microsoft.com/office/drawing/2014/main" val="1843313160"/>
                  </a:ext>
                </a:extLst>
              </a:tr>
              <a:tr h="230080">
                <a:tc>
                  <a:txBody>
                    <a:bodyPr/>
                    <a:lstStyle/>
                    <a:p>
                      <a:pPr algn="ctr"/>
                      <a:r>
                        <a:rPr lang="en-US" sz="1400" b="1"/>
                        <a:t>1</a:t>
                      </a:r>
                    </a:p>
                  </a:txBody>
                  <a:tcPr marT="72000" marB="72000" anchor="ctr"/>
                </a:tc>
                <a:tc>
                  <a:txBody>
                    <a:bodyPr/>
                    <a:lstStyle/>
                    <a:p>
                      <a:pPr algn="ctr"/>
                      <a:r>
                        <a:rPr lang="en-US" sz="1400"/>
                        <a:t>CLL</a:t>
                      </a:r>
                    </a:p>
                  </a:txBody>
                  <a:tcPr marT="72000" marB="72000" anchor="ctr"/>
                </a:tc>
                <a:tc>
                  <a:txBody>
                    <a:bodyPr/>
                    <a:lstStyle/>
                    <a:p>
                      <a:pPr algn="ctr"/>
                      <a:r>
                        <a:rPr lang="en-US" sz="1400"/>
                        <a:t>PR</a:t>
                      </a:r>
                    </a:p>
                  </a:txBody>
                  <a:tcPr marT="72000" marB="72000" anchor="ctr"/>
                </a:tc>
                <a:tc>
                  <a:txBody>
                    <a:bodyPr/>
                    <a:lstStyle/>
                    <a:p>
                      <a:pPr algn="ctr"/>
                      <a:r>
                        <a:rPr lang="en-US" sz="1400"/>
                        <a:t>280</a:t>
                      </a:r>
                    </a:p>
                  </a:txBody>
                  <a:tcPr marT="72000" marB="72000" anchor="ctr"/>
                </a:tc>
                <a:tc>
                  <a:txBody>
                    <a:bodyPr/>
                    <a:lstStyle/>
                    <a:p>
                      <a:pPr algn="ctr"/>
                      <a:r>
                        <a:rPr lang="en-US" sz="1400">
                          <a:solidFill>
                            <a:schemeClr val="tx2"/>
                          </a:solidFill>
                        </a:rPr>
                        <a:t>Not detected</a:t>
                      </a:r>
                      <a:r>
                        <a:rPr lang="en-US" sz="1400" baseline="30000">
                          <a:solidFill>
                            <a:schemeClr val="tx2"/>
                          </a:solidFill>
                        </a:rPr>
                        <a:t>a</a:t>
                      </a:r>
                    </a:p>
                  </a:txBody>
                  <a:tcPr marT="72000" marB="72000" anchor="ctr">
                    <a:lnT w="38100" cap="flat" cmpd="sng" algn="ctr">
                      <a:solidFill>
                        <a:schemeClr val="bg1"/>
                      </a:solidFill>
                      <a:prstDash val="solid"/>
                      <a:round/>
                      <a:headEnd type="none" w="med" len="med"/>
                      <a:tailEnd type="none" w="med" len="med"/>
                    </a:lnT>
                    <a:solidFill>
                      <a:srgbClr val="E7E8EA"/>
                    </a:solidFill>
                  </a:tcPr>
                </a:tc>
                <a:tc>
                  <a:txBody>
                    <a:bodyPr/>
                    <a:lstStyle/>
                    <a:p>
                      <a:pPr algn="ctr"/>
                      <a:r>
                        <a:rPr lang="en-US" sz="1400">
                          <a:solidFill>
                            <a:schemeClr val="accent2"/>
                          </a:solidFill>
                        </a:rPr>
                        <a:t>Detected</a:t>
                      </a:r>
                    </a:p>
                  </a:txBody>
                  <a:tcPr marT="72000" marB="72000" anchor="ctr">
                    <a:lnT w="38100" cap="flat" cmpd="sng" algn="ctr">
                      <a:solidFill>
                        <a:schemeClr val="bg1"/>
                      </a:solidFill>
                      <a:prstDash val="solid"/>
                      <a:round/>
                      <a:headEnd type="none" w="med" len="med"/>
                      <a:tailEnd type="none" w="med" len="med"/>
                    </a:lnT>
                    <a:solidFill>
                      <a:srgbClr val="E7E8EA"/>
                    </a:solidFill>
                  </a:tcPr>
                </a:tc>
                <a:tc>
                  <a:txBody>
                    <a:bodyPr/>
                    <a:lstStyle/>
                    <a:p>
                      <a:pPr algn="ctr"/>
                      <a:r>
                        <a:rPr lang="en-US" sz="1400">
                          <a:solidFill>
                            <a:schemeClr val="tx2"/>
                          </a:solidFill>
                        </a:rPr>
                        <a:t>Not detected</a:t>
                      </a:r>
                      <a:r>
                        <a:rPr lang="en-US" sz="1400" baseline="30000">
                          <a:solidFill>
                            <a:schemeClr val="tx2"/>
                          </a:solidFill>
                        </a:rPr>
                        <a:t>a</a:t>
                      </a:r>
                    </a:p>
                  </a:txBody>
                  <a:tcPr marT="72000" marB="72000" anchor="ctr">
                    <a:lnT w="38100" cap="flat" cmpd="sng" algn="ctr">
                      <a:solidFill>
                        <a:schemeClr val="bg1"/>
                      </a:solidFill>
                      <a:prstDash val="solid"/>
                      <a:round/>
                      <a:headEnd type="none" w="med" len="med"/>
                      <a:tailEnd type="none" w="med" len="med"/>
                    </a:lnT>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accent2"/>
                          </a:solidFill>
                        </a:rPr>
                        <a:t>Detected</a:t>
                      </a:r>
                    </a:p>
                  </a:txBody>
                  <a:tcPr marT="72000" marB="72000" anchor="ctr">
                    <a:lnT w="38100" cap="flat" cmpd="sng" algn="ctr">
                      <a:solidFill>
                        <a:schemeClr val="bg1"/>
                      </a:solidFill>
                      <a:prstDash val="solid"/>
                      <a:round/>
                      <a:headEnd type="none" w="med" len="med"/>
                      <a:tailEnd type="none" w="med" len="med"/>
                    </a:lnT>
                    <a:solidFill>
                      <a:srgbClr val="E7E8EA"/>
                    </a:solidFill>
                  </a:tcPr>
                </a:tc>
                <a:extLst>
                  <a:ext uri="{0D108BD9-81ED-4DB2-BD59-A6C34878D82A}">
                    <a16:rowId xmlns:a16="http://schemas.microsoft.com/office/drawing/2014/main" val="2906089237"/>
                  </a:ext>
                </a:extLst>
              </a:tr>
              <a:tr h="230080">
                <a:tc>
                  <a:txBody>
                    <a:bodyPr/>
                    <a:lstStyle/>
                    <a:p>
                      <a:pPr algn="ctr"/>
                      <a:r>
                        <a:rPr lang="en-US" sz="1400" b="1"/>
                        <a:t>2</a:t>
                      </a:r>
                    </a:p>
                  </a:txBody>
                  <a:tcPr marT="72000" marB="72000" anchor="ctr"/>
                </a:tc>
                <a:tc>
                  <a:txBody>
                    <a:bodyPr/>
                    <a:lstStyle/>
                    <a:p>
                      <a:pPr algn="ctr"/>
                      <a:r>
                        <a:rPr lang="en-US" sz="1400"/>
                        <a:t>SLL</a:t>
                      </a:r>
                    </a:p>
                  </a:txBody>
                  <a:tcPr marT="72000" marB="72000" anchor="ctr"/>
                </a:tc>
                <a:tc>
                  <a:txBody>
                    <a:bodyPr/>
                    <a:lstStyle/>
                    <a:p>
                      <a:pPr algn="ctr"/>
                      <a:r>
                        <a:rPr lang="en-US" sz="1400"/>
                        <a:t>PR</a:t>
                      </a:r>
                    </a:p>
                  </a:txBody>
                  <a:tcPr marT="72000" marB="72000" anchor="ctr"/>
                </a:tc>
                <a:tc>
                  <a:txBody>
                    <a:bodyPr/>
                    <a:lstStyle/>
                    <a:p>
                      <a:pPr algn="ctr"/>
                      <a:r>
                        <a:rPr lang="en-US" sz="1400"/>
                        <a:t>545</a:t>
                      </a:r>
                    </a:p>
                  </a:txBody>
                  <a:tcPr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Not detected</a:t>
                      </a:r>
                      <a:endParaRPr lang="en-US" sz="1400" baseline="30000">
                        <a:solidFill>
                          <a:schemeClr val="tx2"/>
                        </a:solidFill>
                      </a:endParaRPr>
                    </a:p>
                  </a:txBody>
                  <a:tcPr marT="72000" marB="7200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accent2"/>
                          </a:solidFill>
                        </a:rPr>
                        <a:t>Detected</a:t>
                      </a:r>
                    </a:p>
                  </a:txBody>
                  <a:tcPr marT="72000" marB="72000" anchor="ctr">
                    <a:solidFill>
                      <a:srgbClr val="CBCDD2"/>
                    </a:solidFill>
                  </a:tcPr>
                </a:tc>
                <a:tc>
                  <a:txBody>
                    <a:bodyPr/>
                    <a:lstStyle/>
                    <a:p>
                      <a:pPr algn="ctr"/>
                      <a:r>
                        <a:rPr lang="en-US" sz="1400">
                          <a:solidFill>
                            <a:schemeClr val="tx2"/>
                          </a:solidFill>
                        </a:rPr>
                        <a:t>Not detected</a:t>
                      </a:r>
                    </a:p>
                  </a:txBody>
                  <a:tcPr marT="72000" marB="7200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accent2"/>
                          </a:solidFill>
                        </a:rPr>
                        <a:t>Detected</a:t>
                      </a:r>
                    </a:p>
                  </a:txBody>
                  <a:tcPr marT="72000" marB="72000" anchor="ctr">
                    <a:solidFill>
                      <a:srgbClr val="CBCDD2"/>
                    </a:solidFill>
                  </a:tcPr>
                </a:tc>
                <a:extLst>
                  <a:ext uri="{0D108BD9-81ED-4DB2-BD59-A6C34878D82A}">
                    <a16:rowId xmlns:a16="http://schemas.microsoft.com/office/drawing/2014/main" val="3556889152"/>
                  </a:ext>
                </a:extLst>
              </a:tr>
              <a:tr h="230080">
                <a:tc>
                  <a:txBody>
                    <a:bodyPr/>
                    <a:lstStyle/>
                    <a:p>
                      <a:pPr algn="ctr"/>
                      <a:r>
                        <a:rPr lang="en-US" sz="1400" b="1"/>
                        <a:t>3</a:t>
                      </a:r>
                    </a:p>
                  </a:txBody>
                  <a:tcPr marT="72000" marB="72000" anchor="ctr"/>
                </a:tc>
                <a:tc>
                  <a:txBody>
                    <a:bodyPr/>
                    <a:lstStyle/>
                    <a:p>
                      <a:pPr algn="ctr"/>
                      <a:r>
                        <a:rPr lang="en-US" sz="1400"/>
                        <a:t>CLL</a:t>
                      </a:r>
                    </a:p>
                  </a:txBody>
                  <a:tcPr marT="72000" marB="72000" anchor="ctr"/>
                </a:tc>
                <a:tc>
                  <a:txBody>
                    <a:bodyPr/>
                    <a:lstStyle/>
                    <a:p>
                      <a:pPr algn="ctr"/>
                      <a:r>
                        <a:rPr lang="en-US" sz="1400"/>
                        <a:t>PD</a:t>
                      </a:r>
                    </a:p>
                  </a:txBody>
                  <a:tcPr marT="72000" marB="72000" anchor="ctr"/>
                </a:tc>
                <a:tc>
                  <a:txBody>
                    <a:bodyPr/>
                    <a:lstStyle/>
                    <a:p>
                      <a:pPr algn="ctr"/>
                      <a:r>
                        <a:rPr lang="en-US" sz="1400"/>
                        <a:t>140</a:t>
                      </a:r>
                    </a:p>
                  </a:txBody>
                  <a:tcPr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accent2"/>
                          </a:solidFill>
                        </a:rPr>
                        <a:t>Detected</a:t>
                      </a:r>
                    </a:p>
                  </a:txBody>
                  <a:tcPr marT="72000" marB="7200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accent2"/>
                          </a:solidFill>
                        </a:rPr>
                        <a:t>Detected</a:t>
                      </a:r>
                    </a:p>
                  </a:txBody>
                  <a:tcPr marT="72000" marB="7200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Not detected</a:t>
                      </a:r>
                      <a:endParaRPr lang="en-US" sz="1400" baseline="30000">
                        <a:solidFill>
                          <a:schemeClr val="tx2"/>
                        </a:solidFill>
                      </a:endParaRPr>
                    </a:p>
                  </a:txBody>
                  <a:tcPr marT="72000" marB="7200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Not detected</a:t>
                      </a:r>
                      <a:endParaRPr lang="en-US" sz="1400" baseline="30000">
                        <a:solidFill>
                          <a:schemeClr val="tx2"/>
                        </a:solidFill>
                      </a:endParaRPr>
                    </a:p>
                  </a:txBody>
                  <a:tcPr marT="72000" marB="72000" anchor="ctr">
                    <a:solidFill>
                      <a:srgbClr val="E7E8EA"/>
                    </a:solidFill>
                  </a:tcPr>
                </a:tc>
                <a:extLst>
                  <a:ext uri="{0D108BD9-81ED-4DB2-BD59-A6C34878D82A}">
                    <a16:rowId xmlns:a16="http://schemas.microsoft.com/office/drawing/2014/main" val="810848606"/>
                  </a:ext>
                </a:extLst>
              </a:tr>
              <a:tr h="230080">
                <a:tc>
                  <a:txBody>
                    <a:bodyPr/>
                    <a:lstStyle/>
                    <a:p>
                      <a:pPr algn="ctr"/>
                      <a:r>
                        <a:rPr lang="en-US" sz="1400" b="1"/>
                        <a:t>4</a:t>
                      </a:r>
                    </a:p>
                  </a:txBody>
                  <a:tcPr marT="72000" marB="72000" anchor="ctr"/>
                </a:tc>
                <a:tc>
                  <a:txBody>
                    <a:bodyPr/>
                    <a:lstStyle/>
                    <a:p>
                      <a:pPr algn="ctr"/>
                      <a:r>
                        <a:rPr lang="en-US" sz="1400"/>
                        <a:t>CLL</a:t>
                      </a:r>
                    </a:p>
                  </a:txBody>
                  <a:tcPr marT="72000" marB="72000" anchor="ctr"/>
                </a:tc>
                <a:tc>
                  <a:txBody>
                    <a:bodyPr/>
                    <a:lstStyle/>
                    <a:p>
                      <a:pPr algn="ctr"/>
                      <a:r>
                        <a:rPr lang="en-US" sz="1400"/>
                        <a:t>PD</a:t>
                      </a:r>
                    </a:p>
                  </a:txBody>
                  <a:tcPr marT="72000" marB="72000" anchor="ctr"/>
                </a:tc>
                <a:tc>
                  <a:txBody>
                    <a:bodyPr/>
                    <a:lstStyle/>
                    <a:p>
                      <a:pPr algn="ctr"/>
                      <a:r>
                        <a:rPr lang="en-US" sz="1400"/>
                        <a:t>288</a:t>
                      </a:r>
                    </a:p>
                  </a:txBody>
                  <a:tcPr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Not detected</a:t>
                      </a:r>
                      <a:endParaRPr lang="en-US" sz="1400" baseline="30000">
                        <a:solidFill>
                          <a:schemeClr val="tx2"/>
                        </a:solidFill>
                      </a:endParaRPr>
                    </a:p>
                  </a:txBody>
                  <a:tcPr marT="72000" marB="7200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Not detected</a:t>
                      </a:r>
                      <a:endParaRPr lang="en-US" sz="1400" baseline="30000">
                        <a:solidFill>
                          <a:schemeClr val="tx2"/>
                        </a:solidFill>
                      </a:endParaRPr>
                    </a:p>
                  </a:txBody>
                  <a:tcPr marT="72000" marB="7200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Not detected</a:t>
                      </a:r>
                      <a:endParaRPr lang="en-US" sz="1400" baseline="30000">
                        <a:solidFill>
                          <a:schemeClr val="tx2"/>
                        </a:solidFill>
                      </a:endParaRPr>
                    </a:p>
                  </a:txBody>
                  <a:tcPr marT="72000" marB="7200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Not detected</a:t>
                      </a:r>
                      <a:endParaRPr lang="en-US" sz="1400" baseline="30000">
                        <a:solidFill>
                          <a:schemeClr val="tx2"/>
                        </a:solidFill>
                      </a:endParaRPr>
                    </a:p>
                  </a:txBody>
                  <a:tcPr marT="72000" marB="72000" anchor="ctr">
                    <a:solidFill>
                      <a:srgbClr val="CBCDD2"/>
                    </a:solidFill>
                  </a:tcPr>
                </a:tc>
                <a:extLst>
                  <a:ext uri="{0D108BD9-81ED-4DB2-BD59-A6C34878D82A}">
                    <a16:rowId xmlns:a16="http://schemas.microsoft.com/office/drawing/2014/main" val="3942912039"/>
                  </a:ext>
                </a:extLst>
              </a:tr>
              <a:tr h="230080">
                <a:tc>
                  <a:txBody>
                    <a:bodyPr/>
                    <a:lstStyle/>
                    <a:p>
                      <a:pPr algn="ctr"/>
                      <a:r>
                        <a:rPr lang="en-US" sz="1400" b="1"/>
                        <a:t>5</a:t>
                      </a:r>
                      <a:r>
                        <a:rPr lang="en-US" sz="1400" b="1" baseline="30000"/>
                        <a:t>b</a:t>
                      </a:r>
                    </a:p>
                  </a:txBody>
                  <a:tcPr marT="72000" marB="72000" anchor="ctr"/>
                </a:tc>
                <a:tc>
                  <a:txBody>
                    <a:bodyPr/>
                    <a:lstStyle/>
                    <a:p>
                      <a:pPr algn="ctr"/>
                      <a:r>
                        <a:rPr lang="en-US" sz="1400"/>
                        <a:t>MCL</a:t>
                      </a:r>
                    </a:p>
                  </a:txBody>
                  <a:tcPr marT="72000" marB="72000" anchor="ctr"/>
                </a:tc>
                <a:tc>
                  <a:txBody>
                    <a:bodyPr/>
                    <a:lstStyle/>
                    <a:p>
                      <a:pPr algn="ctr"/>
                      <a:r>
                        <a:rPr lang="en-US" sz="1400"/>
                        <a:t>SD</a:t>
                      </a:r>
                    </a:p>
                  </a:txBody>
                  <a:tcPr marT="72000" marB="72000" anchor="ctr"/>
                </a:tc>
                <a:tc>
                  <a:txBody>
                    <a:bodyPr/>
                    <a:lstStyle/>
                    <a:p>
                      <a:pPr algn="ctr"/>
                      <a:r>
                        <a:rPr lang="en-US" sz="1400"/>
                        <a:t>264</a:t>
                      </a:r>
                    </a:p>
                  </a:txBody>
                  <a:tcPr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Not detected</a:t>
                      </a:r>
                      <a:endParaRPr lang="en-US" sz="1400" baseline="30000">
                        <a:solidFill>
                          <a:schemeClr val="tx2"/>
                        </a:solidFill>
                      </a:endParaRPr>
                    </a:p>
                  </a:txBody>
                  <a:tcPr marT="72000" marB="7200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Not detected</a:t>
                      </a:r>
                      <a:endParaRPr lang="en-US" sz="1400" baseline="30000">
                        <a:solidFill>
                          <a:schemeClr val="tx2"/>
                        </a:solidFill>
                      </a:endParaRPr>
                    </a:p>
                  </a:txBody>
                  <a:tcPr marT="72000" marB="7200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Not detected</a:t>
                      </a:r>
                      <a:r>
                        <a:rPr lang="en-US" sz="1400" baseline="30000">
                          <a:solidFill>
                            <a:schemeClr val="tx2"/>
                          </a:solidFill>
                        </a:rPr>
                        <a:t>c</a:t>
                      </a:r>
                      <a:endParaRPr lang="en-US" sz="1400">
                        <a:solidFill>
                          <a:schemeClr val="tx2"/>
                        </a:solidFill>
                      </a:endParaRPr>
                    </a:p>
                  </a:txBody>
                  <a:tcPr marT="72000" marB="7200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Not detected</a:t>
                      </a:r>
                      <a:endParaRPr lang="en-US" sz="1400" baseline="30000">
                        <a:solidFill>
                          <a:schemeClr val="tx2"/>
                        </a:solidFill>
                      </a:endParaRPr>
                    </a:p>
                  </a:txBody>
                  <a:tcPr marT="72000" marB="72000" anchor="ctr">
                    <a:solidFill>
                      <a:srgbClr val="E7E8EA"/>
                    </a:solidFill>
                  </a:tcPr>
                </a:tc>
                <a:extLst>
                  <a:ext uri="{0D108BD9-81ED-4DB2-BD59-A6C34878D82A}">
                    <a16:rowId xmlns:a16="http://schemas.microsoft.com/office/drawing/2014/main" val="1107755816"/>
                  </a:ext>
                </a:extLst>
              </a:tr>
            </a:tbl>
          </a:graphicData>
        </a:graphic>
      </p:graphicFrame>
      <p:sp>
        <p:nvSpPr>
          <p:cNvPr id="2" name="Rechteck 1">
            <a:extLst>
              <a:ext uri="{FF2B5EF4-FFF2-40B4-BE49-F238E27FC236}">
                <a16:creationId xmlns:a16="http://schemas.microsoft.com/office/drawing/2014/main" id="{F11387E0-63E6-439E-B205-3155CBC7735D}"/>
              </a:ext>
            </a:extLst>
          </p:cNvPr>
          <p:cNvSpPr/>
          <p:nvPr/>
        </p:nvSpPr>
        <p:spPr>
          <a:xfrm>
            <a:off x="420635" y="4681332"/>
            <a:ext cx="11373105" cy="469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285750" indent="-285750">
              <a:buClr>
                <a:schemeClr val="bg2"/>
              </a:buClr>
              <a:buFont typeface="Arial" panose="020B0604020202020204" pitchFamily="34" charset="0"/>
              <a:buChar char="•"/>
            </a:pPr>
            <a:r>
              <a:rPr lang="en-US" sz="1600">
                <a:solidFill>
                  <a:schemeClr val="tx1"/>
                </a:solidFill>
              </a:rPr>
              <a:t>3 of 5 patients who progressed had </a:t>
            </a:r>
            <a:r>
              <a:rPr lang="en-US" sz="1600" i="1">
                <a:solidFill>
                  <a:schemeClr val="tx1"/>
                </a:solidFill>
              </a:rPr>
              <a:t>BTK/PLCG2 </a:t>
            </a:r>
            <a:r>
              <a:rPr lang="en-US" sz="1600">
                <a:solidFill>
                  <a:schemeClr val="tx1"/>
                </a:solidFill>
              </a:rPr>
              <a:t>mutations associated with BTKi resistance at/after progression</a:t>
            </a:r>
          </a:p>
        </p:txBody>
      </p:sp>
      <p:sp>
        <p:nvSpPr>
          <p:cNvPr id="10" name="Titel 9">
            <a:extLst>
              <a:ext uri="{FF2B5EF4-FFF2-40B4-BE49-F238E27FC236}">
                <a16:creationId xmlns:a16="http://schemas.microsoft.com/office/drawing/2014/main" id="{093DB0C4-63B3-2642-8395-EA9FEBC2CA46}"/>
              </a:ext>
            </a:extLst>
          </p:cNvPr>
          <p:cNvSpPr>
            <a:spLocks noGrp="1"/>
          </p:cNvSpPr>
          <p:nvPr>
            <p:ph type="title"/>
          </p:nvPr>
        </p:nvSpPr>
        <p:spPr/>
        <p:txBody>
          <a:bodyPr/>
          <a:lstStyle/>
          <a:p>
            <a:r>
              <a:rPr lang="de-DE"/>
              <a:t>BTK </a:t>
            </a:r>
            <a:r>
              <a:rPr lang="de-DE" err="1"/>
              <a:t>and</a:t>
            </a:r>
            <a:r>
              <a:rPr lang="de-DE"/>
              <a:t> PLCG2 </a:t>
            </a:r>
            <a:r>
              <a:rPr lang="de-DE" err="1"/>
              <a:t>mutational</a:t>
            </a:r>
            <a:r>
              <a:rPr lang="de-DE"/>
              <a:t> </a:t>
            </a:r>
            <a:r>
              <a:rPr lang="de-DE" err="1"/>
              <a:t>status</a:t>
            </a:r>
            <a:r>
              <a:rPr lang="de-DE"/>
              <a:t> at </a:t>
            </a:r>
            <a:r>
              <a:rPr lang="de-DE" err="1"/>
              <a:t>start</a:t>
            </a:r>
            <a:r>
              <a:rPr lang="de-DE"/>
              <a:t> </a:t>
            </a:r>
            <a:r>
              <a:rPr lang="de-DE" err="1"/>
              <a:t>of</a:t>
            </a:r>
            <a:r>
              <a:rPr lang="de-DE"/>
              <a:t> </a:t>
            </a:r>
            <a:r>
              <a:rPr lang="de-DE" err="1"/>
              <a:t>study</a:t>
            </a:r>
            <a:r>
              <a:rPr lang="de-DE"/>
              <a:t> </a:t>
            </a:r>
            <a:r>
              <a:rPr lang="de-DE" err="1"/>
              <a:t>and</a:t>
            </a:r>
            <a:r>
              <a:rPr lang="de-DE"/>
              <a:t> at/after </a:t>
            </a:r>
            <a:r>
              <a:rPr lang="de-DE" err="1"/>
              <a:t>progression</a:t>
            </a:r>
            <a:endParaRPr lang="de-DE"/>
          </a:p>
        </p:txBody>
      </p:sp>
      <p:sp>
        <p:nvSpPr>
          <p:cNvPr id="3" name="Textfeld 2">
            <a:extLst>
              <a:ext uri="{FF2B5EF4-FFF2-40B4-BE49-F238E27FC236}">
                <a16:creationId xmlns:a16="http://schemas.microsoft.com/office/drawing/2014/main" id="{A6DD4A4D-1AC4-4FA7-A9DA-DBB338AB1282}"/>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a:t>Text hinzufügen</a:t>
            </a:r>
          </a:p>
        </p:txBody>
      </p:sp>
    </p:spTree>
    <p:extLst>
      <p:ext uri="{BB962C8B-B14F-4D97-AF65-F5344CB8AC3E}">
        <p14:creationId xmlns:p14="http://schemas.microsoft.com/office/powerpoint/2010/main" val="38951989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GB"/>
              <a:t>Conclusions</a:t>
            </a:r>
          </a:p>
        </p:txBody>
      </p:sp>
      <p:sp>
        <p:nvSpPr>
          <p:cNvPr id="3" name="Inhaltsplatzhalter 2">
            <a:extLst>
              <a:ext uri="{FF2B5EF4-FFF2-40B4-BE49-F238E27FC236}">
                <a16:creationId xmlns:a16="http://schemas.microsoft.com/office/drawing/2014/main" id="{F6BA7BF6-EC26-B242-807A-1C923AEA915D}"/>
              </a:ext>
            </a:extLst>
          </p:cNvPr>
          <p:cNvSpPr>
            <a:spLocks noGrp="1"/>
          </p:cNvSpPr>
          <p:nvPr>
            <p:ph idx="1"/>
          </p:nvPr>
        </p:nvSpPr>
        <p:spPr/>
        <p:txBody>
          <a:bodyPr vert="horz" lIns="0" tIns="0" rIns="0" bIns="0" rtlCol="0" anchor="t">
            <a:noAutofit/>
          </a:bodyPr>
          <a:lstStyle/>
          <a:p>
            <a:pPr>
              <a:spcBef>
                <a:spcPts val="0"/>
              </a:spcBef>
              <a:spcAft>
                <a:spcPts val="600"/>
              </a:spcAft>
            </a:pPr>
            <a:r>
              <a:rPr lang="de-DE" sz="1600"/>
              <a:t>Intolerable AEs </a:t>
            </a:r>
            <a:r>
              <a:rPr lang="de-DE" sz="1600" err="1"/>
              <a:t>experienced</a:t>
            </a:r>
            <a:r>
              <a:rPr lang="de-DE" sz="1600"/>
              <a:t> on </a:t>
            </a:r>
            <a:r>
              <a:rPr lang="de-DE" sz="1600" err="1"/>
              <a:t>ibrutinib</a:t>
            </a:r>
            <a:r>
              <a:rPr lang="de-DE" sz="1600"/>
              <a:t> and/</a:t>
            </a:r>
            <a:r>
              <a:rPr lang="de-DE" sz="1600" err="1"/>
              <a:t>or</a:t>
            </a:r>
            <a:r>
              <a:rPr lang="de-DE" sz="1600"/>
              <a:t> </a:t>
            </a:r>
            <a:r>
              <a:rPr lang="de-DE" sz="1600" err="1"/>
              <a:t>acalabrutinib</a:t>
            </a:r>
            <a:r>
              <a:rPr lang="de-DE" sz="1600"/>
              <a:t> </a:t>
            </a:r>
            <a:r>
              <a:rPr lang="de-DE" sz="1600" err="1"/>
              <a:t>were</a:t>
            </a:r>
            <a:r>
              <a:rPr lang="de-DE" sz="1600"/>
              <a:t> </a:t>
            </a:r>
            <a:r>
              <a:rPr lang="de-DE" sz="1600" err="1"/>
              <a:t>unlikely</a:t>
            </a:r>
            <a:r>
              <a:rPr lang="de-DE" sz="1600"/>
              <a:t> </a:t>
            </a:r>
            <a:r>
              <a:rPr lang="de-DE" sz="1600" err="1"/>
              <a:t>to</a:t>
            </a:r>
            <a:r>
              <a:rPr lang="de-DE" sz="1600"/>
              <a:t> </a:t>
            </a:r>
            <a:r>
              <a:rPr lang="de-DE" sz="1600" err="1"/>
              <a:t>recur</a:t>
            </a:r>
            <a:r>
              <a:rPr lang="de-DE" sz="1600"/>
              <a:t> </a:t>
            </a:r>
            <a:r>
              <a:rPr lang="de-DE" sz="1600" err="1"/>
              <a:t>while</a:t>
            </a:r>
            <a:r>
              <a:rPr lang="de-DE" sz="1600"/>
              <a:t> on </a:t>
            </a:r>
            <a:r>
              <a:rPr lang="de-DE" sz="1600" err="1"/>
              <a:t>zanubrutinib</a:t>
            </a:r>
            <a:endParaRPr lang="de-DE" sz="1600"/>
          </a:p>
          <a:p>
            <a:pPr lvl="1">
              <a:spcBef>
                <a:spcPts val="0"/>
              </a:spcBef>
              <a:spcAft>
                <a:spcPts val="600"/>
              </a:spcAft>
            </a:pPr>
            <a:r>
              <a:rPr lang="de-DE" sz="1200" err="1"/>
              <a:t>With</a:t>
            </a:r>
            <a:r>
              <a:rPr lang="de-DE" sz="1200"/>
              <a:t> a median follow-</a:t>
            </a:r>
            <a:r>
              <a:rPr lang="de-DE" sz="1200" err="1"/>
              <a:t>up</a:t>
            </a:r>
            <a:r>
              <a:rPr lang="de-DE" sz="1200"/>
              <a:t> </a:t>
            </a:r>
            <a:r>
              <a:rPr lang="de-DE" sz="1200" err="1"/>
              <a:t>of</a:t>
            </a:r>
            <a:r>
              <a:rPr lang="de-DE" sz="1200"/>
              <a:t> 12.0 </a:t>
            </a:r>
            <a:r>
              <a:rPr lang="de-DE" sz="1200" err="1"/>
              <a:t>months</a:t>
            </a:r>
            <a:r>
              <a:rPr lang="de-DE" sz="1200"/>
              <a:t>, 70.4% </a:t>
            </a:r>
            <a:r>
              <a:rPr lang="de-DE" sz="1200" err="1"/>
              <a:t>of</a:t>
            </a:r>
            <a:r>
              <a:rPr lang="de-DE" sz="1200"/>
              <a:t> </a:t>
            </a:r>
            <a:r>
              <a:rPr lang="de-DE" sz="1200" err="1"/>
              <a:t>ibrutinib</a:t>
            </a:r>
            <a:r>
              <a:rPr lang="de-DE" sz="1200"/>
              <a:t> </a:t>
            </a:r>
            <a:r>
              <a:rPr lang="de-DE" sz="1200" err="1"/>
              <a:t>intolerance</a:t>
            </a:r>
            <a:r>
              <a:rPr lang="de-DE" sz="1200"/>
              <a:t> </a:t>
            </a:r>
            <a:r>
              <a:rPr lang="de-DE" sz="1200" err="1"/>
              <a:t>events</a:t>
            </a:r>
            <a:r>
              <a:rPr lang="de-DE" sz="1200"/>
              <a:t> and 83.3% </a:t>
            </a:r>
            <a:r>
              <a:rPr lang="de-DE" sz="1200" err="1"/>
              <a:t>of</a:t>
            </a:r>
            <a:r>
              <a:rPr lang="de-DE" sz="1200"/>
              <a:t> </a:t>
            </a:r>
            <a:r>
              <a:rPr lang="de-DE" sz="1200" err="1"/>
              <a:t>acalabrutinib</a:t>
            </a:r>
            <a:r>
              <a:rPr lang="de-DE" sz="1200"/>
              <a:t> </a:t>
            </a:r>
            <a:r>
              <a:rPr lang="de-DE" sz="1200" err="1"/>
              <a:t>intolerance</a:t>
            </a:r>
            <a:r>
              <a:rPr lang="de-DE" sz="1200"/>
              <a:t> </a:t>
            </a:r>
            <a:r>
              <a:rPr lang="de-DE" sz="1200" err="1"/>
              <a:t>events</a:t>
            </a:r>
            <a:r>
              <a:rPr lang="de-DE" sz="1200"/>
              <a:t> </a:t>
            </a:r>
            <a:r>
              <a:rPr lang="de-DE" sz="1200" err="1"/>
              <a:t>did</a:t>
            </a:r>
            <a:r>
              <a:rPr lang="de-DE" sz="1200"/>
              <a:t> not </a:t>
            </a:r>
            <a:r>
              <a:rPr lang="de-DE" sz="1200" err="1"/>
              <a:t>recur</a:t>
            </a:r>
            <a:r>
              <a:rPr lang="de-DE" sz="1200"/>
              <a:t> </a:t>
            </a:r>
            <a:r>
              <a:rPr lang="de-DE" sz="1200" err="1"/>
              <a:t>while</a:t>
            </a:r>
            <a:r>
              <a:rPr lang="de-DE" sz="1200"/>
              <a:t> on </a:t>
            </a:r>
            <a:r>
              <a:rPr lang="de-DE" sz="1200" err="1"/>
              <a:t>zanubrutinib</a:t>
            </a:r>
            <a:endParaRPr lang="de-DE" sz="1200">
              <a:cs typeface="Arial"/>
            </a:endParaRPr>
          </a:p>
          <a:p>
            <a:pPr lvl="1">
              <a:spcBef>
                <a:spcPts val="0"/>
              </a:spcBef>
              <a:spcAft>
                <a:spcPts val="600"/>
              </a:spcAft>
            </a:pPr>
            <a:r>
              <a:rPr lang="de-DE" sz="1200" err="1"/>
              <a:t>Of</a:t>
            </a:r>
            <a:r>
              <a:rPr lang="de-DE" sz="1200"/>
              <a:t> </a:t>
            </a:r>
            <a:r>
              <a:rPr lang="de-DE" sz="1200" err="1"/>
              <a:t>the</a:t>
            </a:r>
            <a:r>
              <a:rPr lang="de-DE" sz="1200"/>
              <a:t> </a:t>
            </a:r>
            <a:r>
              <a:rPr lang="de-DE" sz="1200" err="1"/>
              <a:t>intolerance</a:t>
            </a:r>
            <a:r>
              <a:rPr lang="de-DE" sz="1200"/>
              <a:t> </a:t>
            </a:r>
            <a:r>
              <a:rPr lang="de-DE" sz="1200" err="1"/>
              <a:t>events</a:t>
            </a:r>
            <a:r>
              <a:rPr lang="de-DE" sz="1200"/>
              <a:t> </a:t>
            </a:r>
            <a:r>
              <a:rPr lang="de-DE" sz="1200" err="1"/>
              <a:t>that</a:t>
            </a:r>
            <a:r>
              <a:rPr lang="de-DE" sz="1200"/>
              <a:t> </a:t>
            </a:r>
            <a:r>
              <a:rPr lang="de-DE" sz="1200" err="1"/>
              <a:t>recurred</a:t>
            </a:r>
            <a:r>
              <a:rPr lang="de-DE" sz="1200"/>
              <a:t>, 76.4% </a:t>
            </a:r>
            <a:r>
              <a:rPr lang="de-DE" sz="1200" err="1"/>
              <a:t>of</a:t>
            </a:r>
            <a:r>
              <a:rPr lang="de-DE" sz="1200"/>
              <a:t> </a:t>
            </a:r>
            <a:r>
              <a:rPr lang="de-DE" sz="1200" err="1"/>
              <a:t>ibrutinib</a:t>
            </a:r>
            <a:r>
              <a:rPr lang="de-DE" sz="1200"/>
              <a:t> </a:t>
            </a:r>
            <a:r>
              <a:rPr lang="de-DE" sz="1200" err="1"/>
              <a:t>intolerance</a:t>
            </a:r>
            <a:r>
              <a:rPr lang="de-DE" sz="1200"/>
              <a:t> and 33.3% </a:t>
            </a:r>
            <a:r>
              <a:rPr lang="de-DE" sz="1200" err="1"/>
              <a:t>of</a:t>
            </a:r>
            <a:r>
              <a:rPr lang="de-DE" sz="1200"/>
              <a:t> </a:t>
            </a:r>
            <a:r>
              <a:rPr lang="de-DE" sz="1200" err="1"/>
              <a:t>acalabrutinib</a:t>
            </a:r>
            <a:r>
              <a:rPr lang="de-DE" sz="1200"/>
              <a:t> </a:t>
            </a:r>
            <a:r>
              <a:rPr lang="de-DE" sz="1200" err="1"/>
              <a:t>intolerance</a:t>
            </a:r>
            <a:r>
              <a:rPr lang="de-DE" sz="1200"/>
              <a:t> </a:t>
            </a:r>
            <a:r>
              <a:rPr lang="de-DE" sz="1200" err="1"/>
              <a:t>events</a:t>
            </a:r>
            <a:r>
              <a:rPr lang="de-DE" sz="1200"/>
              <a:t> </a:t>
            </a:r>
            <a:r>
              <a:rPr lang="de-DE" sz="1200" err="1"/>
              <a:t>recurred</a:t>
            </a:r>
            <a:r>
              <a:rPr lang="de-DE" sz="1200"/>
              <a:t> at a </a:t>
            </a:r>
            <a:r>
              <a:rPr lang="de-DE" sz="1200" err="1"/>
              <a:t>lower</a:t>
            </a:r>
            <a:r>
              <a:rPr lang="de-DE" sz="1200"/>
              <a:t> </a:t>
            </a:r>
            <a:r>
              <a:rPr lang="de-DE" sz="1200" err="1"/>
              <a:t>severity</a:t>
            </a:r>
            <a:r>
              <a:rPr lang="de-DE" sz="1200"/>
              <a:t>; 23.5% </a:t>
            </a:r>
            <a:r>
              <a:rPr lang="de-DE" sz="1200" err="1"/>
              <a:t>of</a:t>
            </a:r>
            <a:r>
              <a:rPr lang="de-DE" sz="1200"/>
              <a:t> </a:t>
            </a:r>
            <a:r>
              <a:rPr lang="de-DE" sz="1200" err="1"/>
              <a:t>ibrutinib</a:t>
            </a:r>
            <a:r>
              <a:rPr lang="de-DE" sz="1200"/>
              <a:t> </a:t>
            </a:r>
            <a:r>
              <a:rPr lang="de-DE" sz="1200" err="1"/>
              <a:t>intolerance</a:t>
            </a:r>
            <a:r>
              <a:rPr lang="de-DE" sz="1200"/>
              <a:t> and 66.6% </a:t>
            </a:r>
            <a:r>
              <a:rPr lang="de-DE" sz="1200" err="1"/>
              <a:t>of</a:t>
            </a:r>
            <a:r>
              <a:rPr lang="de-DE" sz="1200"/>
              <a:t> </a:t>
            </a:r>
            <a:r>
              <a:rPr lang="de-DE" sz="1200" err="1"/>
              <a:t>acalabrutinib</a:t>
            </a:r>
            <a:r>
              <a:rPr lang="de-DE" sz="1200"/>
              <a:t> </a:t>
            </a:r>
            <a:r>
              <a:rPr lang="de-DE" sz="1200" err="1"/>
              <a:t>intolerance</a:t>
            </a:r>
            <a:r>
              <a:rPr lang="de-DE" sz="1200"/>
              <a:t> </a:t>
            </a:r>
            <a:r>
              <a:rPr lang="de-DE" sz="1200" err="1"/>
              <a:t>events</a:t>
            </a:r>
            <a:r>
              <a:rPr lang="de-DE" sz="1200"/>
              <a:t> </a:t>
            </a:r>
            <a:r>
              <a:rPr lang="de-DE" sz="1200" err="1"/>
              <a:t>occurred</a:t>
            </a:r>
            <a:r>
              <a:rPr lang="de-DE" sz="1200"/>
              <a:t> at </a:t>
            </a:r>
            <a:r>
              <a:rPr lang="de-DE" sz="1200" err="1"/>
              <a:t>the</a:t>
            </a:r>
            <a:r>
              <a:rPr lang="de-DE" sz="1200"/>
              <a:t> same </a:t>
            </a:r>
            <a:r>
              <a:rPr lang="de-DE" sz="1200" err="1"/>
              <a:t>severity</a:t>
            </a:r>
            <a:endParaRPr lang="de-DE" sz="1200">
              <a:cs typeface="Arial"/>
            </a:endParaRPr>
          </a:p>
          <a:p>
            <a:pPr lvl="1">
              <a:spcBef>
                <a:spcPts val="0"/>
              </a:spcBef>
              <a:spcAft>
                <a:spcPts val="600"/>
              </a:spcAft>
            </a:pPr>
            <a:r>
              <a:rPr lang="de-DE" sz="1200" err="1"/>
              <a:t>No</a:t>
            </a:r>
            <a:r>
              <a:rPr lang="de-DE" sz="1200"/>
              <a:t> </a:t>
            </a:r>
            <a:r>
              <a:rPr lang="de-DE" sz="1200" err="1"/>
              <a:t>events</a:t>
            </a:r>
            <a:r>
              <a:rPr lang="de-DE" sz="1200"/>
              <a:t> </a:t>
            </a:r>
            <a:r>
              <a:rPr lang="de-DE" sz="1200" err="1"/>
              <a:t>recurred</a:t>
            </a:r>
            <a:r>
              <a:rPr lang="de-DE" sz="1200"/>
              <a:t> at a </a:t>
            </a:r>
            <a:r>
              <a:rPr lang="de-DE" sz="1200" err="1"/>
              <a:t>higher</a:t>
            </a:r>
            <a:r>
              <a:rPr lang="de-DE" sz="1200"/>
              <a:t> </a:t>
            </a:r>
            <a:r>
              <a:rPr lang="de-DE" sz="1200" err="1"/>
              <a:t>severity</a:t>
            </a:r>
            <a:endParaRPr lang="de-DE" sz="1200">
              <a:cs typeface="Arial"/>
            </a:endParaRPr>
          </a:p>
          <a:p>
            <a:pPr lvl="1">
              <a:spcBef>
                <a:spcPts val="0"/>
              </a:spcBef>
              <a:spcAft>
                <a:spcPts val="600"/>
              </a:spcAft>
            </a:pPr>
            <a:r>
              <a:rPr lang="de-DE" sz="1200" err="1"/>
              <a:t>Only</a:t>
            </a:r>
            <a:r>
              <a:rPr lang="de-DE" sz="1200"/>
              <a:t> 1 </a:t>
            </a:r>
            <a:r>
              <a:rPr lang="de-DE" sz="1200" err="1"/>
              <a:t>patient</a:t>
            </a:r>
            <a:r>
              <a:rPr lang="de-DE" sz="1200"/>
              <a:t> (1.5%) </a:t>
            </a:r>
            <a:r>
              <a:rPr lang="de-DE" sz="1200" err="1"/>
              <a:t>discontinued</a:t>
            </a:r>
            <a:r>
              <a:rPr lang="de-DE" sz="1200"/>
              <a:t> </a:t>
            </a:r>
            <a:r>
              <a:rPr lang="de-DE" sz="1200" err="1"/>
              <a:t>zanubrutinib</a:t>
            </a:r>
            <a:r>
              <a:rPr lang="de-DE" sz="1200"/>
              <a:t> due </a:t>
            </a:r>
            <a:r>
              <a:rPr lang="de-DE" sz="1200" err="1"/>
              <a:t>to</a:t>
            </a:r>
            <a:r>
              <a:rPr lang="de-DE" sz="1200"/>
              <a:t> </a:t>
            </a:r>
            <a:r>
              <a:rPr lang="de-DE" sz="1200" err="1"/>
              <a:t>recurrence</a:t>
            </a:r>
            <a:r>
              <a:rPr lang="de-DE" sz="1200"/>
              <a:t> </a:t>
            </a:r>
            <a:r>
              <a:rPr lang="de-DE" sz="1200" err="1"/>
              <a:t>of</a:t>
            </a:r>
            <a:r>
              <a:rPr lang="de-DE" sz="1200"/>
              <a:t> a </a:t>
            </a:r>
            <a:r>
              <a:rPr lang="de-DE" sz="1200" err="1"/>
              <a:t>prior</a:t>
            </a:r>
            <a:r>
              <a:rPr lang="de-DE" sz="1200"/>
              <a:t> </a:t>
            </a:r>
            <a:r>
              <a:rPr lang="de-DE" sz="1200" err="1"/>
              <a:t>intolerance</a:t>
            </a:r>
            <a:r>
              <a:rPr lang="de-DE" sz="1200"/>
              <a:t> </a:t>
            </a:r>
            <a:r>
              <a:rPr lang="de-DE" sz="1200" err="1"/>
              <a:t>event</a:t>
            </a:r>
            <a:r>
              <a:rPr lang="de-DE" sz="1200"/>
              <a:t> (</a:t>
            </a:r>
            <a:r>
              <a:rPr lang="de-DE" sz="1200" err="1"/>
              <a:t>acalabrutinib</a:t>
            </a:r>
            <a:r>
              <a:rPr lang="de-DE" sz="1200"/>
              <a:t>)</a:t>
            </a:r>
            <a:endParaRPr lang="de-DE" sz="1200">
              <a:cs typeface="Arial"/>
            </a:endParaRPr>
          </a:p>
          <a:p>
            <a:pPr>
              <a:spcBef>
                <a:spcPts val="0"/>
              </a:spcBef>
              <a:spcAft>
                <a:spcPts val="600"/>
              </a:spcAft>
            </a:pPr>
            <a:r>
              <a:rPr lang="de-DE" sz="1600" b="1" err="1"/>
              <a:t>Zanubrutinib</a:t>
            </a:r>
            <a:r>
              <a:rPr lang="de-DE" sz="1600" b="1"/>
              <a:t> was tolerable </a:t>
            </a:r>
            <a:r>
              <a:rPr lang="de-DE" sz="1600" b="1" err="1"/>
              <a:t>with</a:t>
            </a:r>
            <a:r>
              <a:rPr lang="de-DE" sz="1600" b="1"/>
              <a:t> 83.6% </a:t>
            </a:r>
            <a:r>
              <a:rPr lang="de-DE" sz="1600" b="1" err="1"/>
              <a:t>of</a:t>
            </a:r>
            <a:r>
              <a:rPr lang="de-DE" sz="1600" b="1"/>
              <a:t> </a:t>
            </a:r>
            <a:r>
              <a:rPr lang="de-DE" sz="1600" b="1" err="1"/>
              <a:t>patients</a:t>
            </a:r>
            <a:r>
              <a:rPr lang="de-DE" sz="1600" b="1"/>
              <a:t> </a:t>
            </a:r>
            <a:r>
              <a:rPr lang="de-DE" sz="1600" b="1" err="1"/>
              <a:t>remaining</a:t>
            </a:r>
            <a:r>
              <a:rPr lang="de-DE" sz="1600" b="1"/>
              <a:t> on </a:t>
            </a:r>
            <a:r>
              <a:rPr lang="de-DE" sz="1600" b="1" err="1"/>
              <a:t>zanubrutinib</a:t>
            </a:r>
            <a:r>
              <a:rPr lang="de-DE" sz="1600" b="1"/>
              <a:t>, and 7.5% </a:t>
            </a:r>
            <a:r>
              <a:rPr lang="de-DE" sz="1600" b="1" err="1"/>
              <a:t>of</a:t>
            </a:r>
            <a:r>
              <a:rPr lang="de-DE" sz="1600" b="1"/>
              <a:t> </a:t>
            </a:r>
            <a:r>
              <a:rPr lang="de-DE" sz="1600" b="1" err="1"/>
              <a:t>patients</a:t>
            </a:r>
            <a:r>
              <a:rPr lang="de-DE" sz="1600" b="1"/>
              <a:t> </a:t>
            </a:r>
            <a:r>
              <a:rPr lang="de-DE" sz="1600" b="1" err="1"/>
              <a:t>discontinued</a:t>
            </a:r>
            <a:r>
              <a:rPr lang="de-DE" sz="1600" b="1"/>
              <a:t> </a:t>
            </a:r>
            <a:r>
              <a:rPr lang="de-DE" sz="1600" b="1" err="1"/>
              <a:t>zanubrutinib</a:t>
            </a:r>
            <a:r>
              <a:rPr lang="de-DE" sz="1600" b="1"/>
              <a:t> due </a:t>
            </a:r>
            <a:r>
              <a:rPr lang="de-DE" sz="1600" b="1" err="1"/>
              <a:t>to</a:t>
            </a:r>
            <a:r>
              <a:rPr lang="de-DE" sz="1600" b="1"/>
              <a:t> AEs at </a:t>
            </a:r>
            <a:r>
              <a:rPr lang="de-DE" sz="1600" b="1" err="1"/>
              <a:t>the</a:t>
            </a:r>
            <a:r>
              <a:rPr lang="de-DE" sz="1600" b="1"/>
              <a:t> time </a:t>
            </a:r>
            <a:r>
              <a:rPr lang="de-DE" sz="1600" b="1" err="1"/>
              <a:t>of</a:t>
            </a:r>
            <a:r>
              <a:rPr lang="de-DE" sz="1600" b="1"/>
              <a:t> </a:t>
            </a:r>
            <a:r>
              <a:rPr lang="de-DE" sz="1600" b="1" err="1"/>
              <a:t>data</a:t>
            </a:r>
            <a:r>
              <a:rPr lang="de-DE" sz="1600" b="1"/>
              <a:t> </a:t>
            </a:r>
            <a:r>
              <a:rPr lang="de-DE" sz="1600" b="1" err="1"/>
              <a:t>cutoff</a:t>
            </a:r>
            <a:endParaRPr lang="de-DE" sz="1600" b="1">
              <a:cs typeface="Arial"/>
            </a:endParaRPr>
          </a:p>
          <a:p>
            <a:pPr>
              <a:spcBef>
                <a:spcPts val="0"/>
              </a:spcBef>
              <a:spcAft>
                <a:spcPts val="600"/>
              </a:spcAft>
            </a:pPr>
            <a:r>
              <a:rPr lang="de-DE" sz="1600" b="1" err="1"/>
              <a:t>Zanubrutinib</a:t>
            </a:r>
            <a:r>
              <a:rPr lang="de-DE" sz="1600" b="1"/>
              <a:t> was </a:t>
            </a:r>
            <a:r>
              <a:rPr lang="de-DE" sz="1600" b="1" err="1"/>
              <a:t>effective</a:t>
            </a:r>
            <a:r>
              <a:rPr lang="de-DE" sz="1600" b="1"/>
              <a:t> in at least </a:t>
            </a:r>
            <a:r>
              <a:rPr lang="de-DE" sz="1600" b="1" err="1"/>
              <a:t>maintaining</a:t>
            </a:r>
            <a:r>
              <a:rPr lang="de-DE" sz="1600" b="1"/>
              <a:t> </a:t>
            </a:r>
            <a:r>
              <a:rPr lang="de-DE" sz="1600" b="1" err="1"/>
              <a:t>response</a:t>
            </a:r>
            <a:r>
              <a:rPr lang="de-DE" sz="1600" b="1"/>
              <a:t> in 93.8% </a:t>
            </a:r>
            <a:r>
              <a:rPr lang="de-DE" sz="1600" b="1" err="1"/>
              <a:t>or</a:t>
            </a:r>
            <a:r>
              <a:rPr lang="de-DE" sz="1600" b="1"/>
              <a:t> </a:t>
            </a:r>
            <a:r>
              <a:rPr lang="de-DE" sz="1600" b="1" err="1"/>
              <a:t>improving</a:t>
            </a:r>
            <a:r>
              <a:rPr lang="de-DE" sz="1600" b="1"/>
              <a:t> </a:t>
            </a:r>
            <a:r>
              <a:rPr lang="de-DE" sz="1600" b="1" err="1"/>
              <a:t>response</a:t>
            </a:r>
            <a:r>
              <a:rPr lang="de-DE" sz="1600" b="1"/>
              <a:t> </a:t>
            </a:r>
            <a:r>
              <a:rPr lang="de-DE" sz="1600" b="1" err="1"/>
              <a:t>from</a:t>
            </a:r>
            <a:r>
              <a:rPr lang="de-DE" sz="1600" b="1"/>
              <a:t> </a:t>
            </a:r>
            <a:r>
              <a:rPr lang="de-DE" sz="1600" b="1" err="1"/>
              <a:t>baseline</a:t>
            </a:r>
            <a:r>
              <a:rPr lang="de-DE" sz="1600" b="1"/>
              <a:t> in 64.1% </a:t>
            </a:r>
            <a:r>
              <a:rPr lang="de-DE" sz="1600" b="1" err="1"/>
              <a:t>of</a:t>
            </a:r>
            <a:r>
              <a:rPr lang="de-DE" sz="1600" b="1"/>
              <a:t> </a:t>
            </a:r>
            <a:r>
              <a:rPr lang="de-DE" sz="1600" b="1" err="1"/>
              <a:t>patients</a:t>
            </a:r>
            <a:endParaRPr lang="de-DE" sz="1600" b="1"/>
          </a:p>
          <a:p>
            <a:pPr>
              <a:spcBef>
                <a:spcPts val="0"/>
              </a:spcBef>
              <a:spcAft>
                <a:spcPts val="600"/>
              </a:spcAft>
            </a:pPr>
            <a:r>
              <a:rPr lang="de-DE" sz="1600" err="1"/>
              <a:t>Exploratory</a:t>
            </a:r>
            <a:r>
              <a:rPr lang="de-DE" sz="1600"/>
              <a:t> </a:t>
            </a:r>
            <a:r>
              <a:rPr lang="de-DE" sz="1600" err="1"/>
              <a:t>biomarkers</a:t>
            </a:r>
            <a:r>
              <a:rPr lang="de-DE" sz="1600"/>
              <a:t> </a:t>
            </a:r>
            <a:r>
              <a:rPr lang="de-DE" sz="1600" err="1"/>
              <a:t>analysis</a:t>
            </a:r>
            <a:r>
              <a:rPr lang="de-DE" sz="1600"/>
              <a:t> </a:t>
            </a:r>
            <a:r>
              <a:rPr lang="de-DE" sz="1600" err="1"/>
              <a:t>findings</a:t>
            </a:r>
            <a:r>
              <a:rPr lang="de-DE" sz="1600"/>
              <a:t> </a:t>
            </a:r>
            <a:r>
              <a:rPr lang="de-DE" sz="1600" err="1"/>
              <a:t>indicate</a:t>
            </a:r>
            <a:r>
              <a:rPr lang="de-DE" sz="1600"/>
              <a:t> </a:t>
            </a:r>
            <a:r>
              <a:rPr lang="de-DE" sz="1600" err="1"/>
              <a:t>that</a:t>
            </a:r>
            <a:r>
              <a:rPr lang="de-DE" sz="1600"/>
              <a:t> </a:t>
            </a:r>
            <a:r>
              <a:rPr lang="de-DE" sz="1600" err="1"/>
              <a:t>relapse</a:t>
            </a:r>
            <a:r>
              <a:rPr lang="de-DE" sz="1600"/>
              <a:t> on </a:t>
            </a:r>
            <a:r>
              <a:rPr lang="de-DE" sz="1600" err="1"/>
              <a:t>zanubrutinib</a:t>
            </a:r>
            <a:r>
              <a:rPr lang="de-DE" sz="1600"/>
              <a:t> was </a:t>
            </a:r>
            <a:r>
              <a:rPr lang="de-DE" sz="1600" err="1"/>
              <a:t>associated</a:t>
            </a:r>
            <a:r>
              <a:rPr lang="de-DE" sz="1600"/>
              <a:t> </a:t>
            </a:r>
            <a:r>
              <a:rPr lang="de-DE" sz="1600" err="1"/>
              <a:t>with</a:t>
            </a:r>
            <a:r>
              <a:rPr lang="de-DE" sz="1600"/>
              <a:t> </a:t>
            </a:r>
            <a:r>
              <a:rPr lang="de-DE" sz="1600" err="1"/>
              <a:t>BTKi-resistance</a:t>
            </a:r>
            <a:r>
              <a:rPr lang="de-DE" sz="1600"/>
              <a:t> </a:t>
            </a:r>
            <a:r>
              <a:rPr lang="de-DE" sz="1600" err="1"/>
              <a:t>mutations</a:t>
            </a:r>
            <a:endParaRPr lang="de-DE" sz="1600"/>
          </a:p>
          <a:p>
            <a:pPr>
              <a:spcBef>
                <a:spcPts val="0"/>
              </a:spcBef>
              <a:spcAft>
                <a:spcPts val="600"/>
              </a:spcAft>
            </a:pPr>
            <a:r>
              <a:rPr lang="de-DE" sz="1600" err="1"/>
              <a:t>Zanubrutinib</a:t>
            </a:r>
            <a:r>
              <a:rPr lang="de-DE" sz="1600"/>
              <a:t> </a:t>
            </a:r>
            <a:r>
              <a:rPr lang="de-DE" sz="1600" err="1"/>
              <a:t>demonstrated</a:t>
            </a:r>
            <a:r>
              <a:rPr lang="de-DE" sz="1600"/>
              <a:t> favorable </a:t>
            </a:r>
            <a:r>
              <a:rPr lang="de-DE" sz="1600" err="1"/>
              <a:t>BTKi</a:t>
            </a:r>
            <a:r>
              <a:rPr lang="de-DE" sz="1600"/>
              <a:t> </a:t>
            </a:r>
            <a:r>
              <a:rPr lang="de-DE" sz="1600" err="1"/>
              <a:t>selectivity</a:t>
            </a:r>
            <a:r>
              <a:rPr lang="de-DE" sz="1600"/>
              <a:t> </a:t>
            </a:r>
            <a:r>
              <a:rPr lang="de-DE" sz="1600" err="1"/>
              <a:t>profiles</a:t>
            </a:r>
            <a:r>
              <a:rPr lang="de-DE" sz="1600"/>
              <a:t> </a:t>
            </a:r>
            <a:r>
              <a:rPr lang="de-DE" sz="1600" err="1"/>
              <a:t>over</a:t>
            </a:r>
            <a:r>
              <a:rPr lang="de-DE" sz="1600"/>
              <a:t> </a:t>
            </a:r>
            <a:r>
              <a:rPr lang="de-DE" sz="1600" err="1"/>
              <a:t>ibrutinib</a:t>
            </a:r>
            <a:r>
              <a:rPr lang="de-DE" sz="1600"/>
              <a:t> and </a:t>
            </a:r>
            <a:r>
              <a:rPr lang="de-DE" sz="1600" err="1"/>
              <a:t>acalabrutinib</a:t>
            </a:r>
            <a:r>
              <a:rPr lang="de-DE" sz="1600"/>
              <a:t> </a:t>
            </a:r>
            <a:r>
              <a:rPr lang="de-DE" sz="1600" err="1"/>
              <a:t>to</a:t>
            </a:r>
            <a:r>
              <a:rPr lang="de-DE" sz="1600"/>
              <a:t> support </a:t>
            </a:r>
            <a:r>
              <a:rPr lang="de-DE" sz="1600" err="1"/>
              <a:t>clinical</a:t>
            </a:r>
            <a:r>
              <a:rPr lang="de-DE" sz="1600"/>
              <a:t> </a:t>
            </a:r>
            <a:r>
              <a:rPr lang="de-DE" sz="1600" err="1"/>
              <a:t>findings</a:t>
            </a:r>
            <a:endParaRPr lang="de-DE" sz="1600"/>
          </a:p>
          <a:p>
            <a:pPr>
              <a:spcBef>
                <a:spcPts val="0"/>
              </a:spcBef>
              <a:spcAft>
                <a:spcPts val="600"/>
              </a:spcAft>
            </a:pPr>
            <a:r>
              <a:rPr lang="de-DE" sz="1600" b="1"/>
              <a:t>These </a:t>
            </a:r>
            <a:r>
              <a:rPr lang="de-DE" sz="1600" b="1" err="1"/>
              <a:t>data</a:t>
            </a:r>
            <a:r>
              <a:rPr lang="de-DE" sz="1600" b="1"/>
              <a:t> </a:t>
            </a:r>
            <a:r>
              <a:rPr lang="de-DE" sz="1600" b="1" err="1"/>
              <a:t>suggest</a:t>
            </a:r>
            <a:r>
              <a:rPr lang="de-DE" sz="1600" b="1"/>
              <a:t> </a:t>
            </a:r>
            <a:r>
              <a:rPr lang="de-DE" sz="1600" b="1" err="1"/>
              <a:t>that</a:t>
            </a:r>
            <a:r>
              <a:rPr lang="de-DE" sz="1600" b="1"/>
              <a:t> </a:t>
            </a:r>
            <a:r>
              <a:rPr lang="de-DE" sz="1600" b="1" err="1"/>
              <a:t>zanubrutinib</a:t>
            </a:r>
            <a:r>
              <a:rPr lang="de-DE" sz="1600" b="1"/>
              <a:t> </a:t>
            </a:r>
            <a:r>
              <a:rPr lang="de-DE" sz="1600" b="1" err="1"/>
              <a:t>may</a:t>
            </a:r>
            <a:r>
              <a:rPr lang="de-DE" sz="1600" b="1"/>
              <a:t> </a:t>
            </a:r>
            <a:r>
              <a:rPr lang="de-DE" sz="1600" b="1" err="1"/>
              <a:t>provide</a:t>
            </a:r>
            <a:r>
              <a:rPr lang="de-DE" sz="1600" b="1"/>
              <a:t> a </a:t>
            </a:r>
            <a:r>
              <a:rPr lang="de-DE" sz="1600" b="1" err="1"/>
              <a:t>therapeutic</a:t>
            </a:r>
            <a:r>
              <a:rPr lang="de-DE" sz="1600" b="1"/>
              <a:t> </a:t>
            </a:r>
            <a:r>
              <a:rPr lang="de-DE" sz="1600" b="1" err="1"/>
              <a:t>option</a:t>
            </a:r>
            <a:r>
              <a:rPr lang="de-DE" sz="1600" b="1"/>
              <a:t> in </a:t>
            </a:r>
            <a:r>
              <a:rPr lang="de-DE" sz="1600" b="1" err="1"/>
              <a:t>patients</a:t>
            </a:r>
            <a:r>
              <a:rPr lang="de-DE" sz="1600" b="1"/>
              <a:t> intolerant </a:t>
            </a:r>
            <a:r>
              <a:rPr lang="de-DE" sz="1600" b="1" err="1"/>
              <a:t>to</a:t>
            </a:r>
            <a:r>
              <a:rPr lang="de-DE" sz="1600" b="1"/>
              <a:t> </a:t>
            </a:r>
            <a:r>
              <a:rPr lang="de-DE" sz="1600" b="1" err="1"/>
              <a:t>other</a:t>
            </a:r>
            <a:r>
              <a:rPr lang="de-DE" sz="1600" b="1"/>
              <a:t> </a:t>
            </a:r>
            <a:r>
              <a:rPr lang="de-DE" sz="1600" b="1" err="1"/>
              <a:t>BTKi</a:t>
            </a:r>
            <a:r>
              <a:rPr lang="de-DE" sz="1600" b="1"/>
              <a:t> </a:t>
            </a:r>
            <a:r>
              <a:rPr lang="de-DE" sz="1600" b="1" err="1"/>
              <a:t>across</a:t>
            </a:r>
            <a:r>
              <a:rPr lang="de-DE" sz="1600" b="1"/>
              <a:t> </a:t>
            </a:r>
            <a:r>
              <a:rPr lang="de-DE" sz="1600" b="1" err="1"/>
              <a:t>hematologic</a:t>
            </a:r>
            <a:r>
              <a:rPr lang="de-DE" sz="1600" b="1"/>
              <a:t> </a:t>
            </a:r>
            <a:r>
              <a:rPr lang="de-DE" sz="1600" b="1" err="1"/>
              <a:t>malignancies</a:t>
            </a:r>
            <a:endParaRPr lang="de-DE" sz="1600" b="1"/>
          </a:p>
        </p:txBody>
      </p:sp>
      <p:sp>
        <p:nvSpPr>
          <p:cNvPr id="6" name="Footer Placeholder 5">
            <a:extLst>
              <a:ext uri="{FF2B5EF4-FFF2-40B4-BE49-F238E27FC236}">
                <a16:creationId xmlns:a16="http://schemas.microsoft.com/office/drawing/2014/main" id="{A3A9DDE2-0241-409D-A5CB-5FCABCC948EF}"/>
              </a:ext>
            </a:extLst>
          </p:cNvPr>
          <p:cNvSpPr>
            <a:spLocks noGrp="1"/>
          </p:cNvSpPr>
          <p:nvPr>
            <p:ph type="ftr" sz="quarter" idx="11"/>
          </p:nvPr>
        </p:nvSpPr>
        <p:spPr/>
        <p:txBody>
          <a:bodyPr/>
          <a:lstStyle/>
          <a:p>
            <a:r>
              <a:rPr lang="en-US" sz="800">
                <a:latin typeface="Arial" panose="020B0604020202020204" pitchFamily="34" charset="0"/>
                <a:cs typeface="Arial" panose="020B0604020202020204" pitchFamily="34" charset="0"/>
              </a:rPr>
              <a:t>AE, adverse event; BTKi, Bruton’s tyrosine kinase inhibitor</a:t>
            </a:r>
            <a:r>
              <a:rPr lang="en-US" sz="800" b="1">
                <a:latin typeface="Arial" panose="020B0604020202020204" pitchFamily="34" charset="0"/>
                <a:cs typeface="Arial" panose="020B0604020202020204" pitchFamily="34" charset="0"/>
              </a:rPr>
              <a:t>.</a:t>
            </a:r>
          </a:p>
          <a:p>
            <a:r>
              <a:rPr lang="en-US" sz="800" b="1">
                <a:latin typeface="Arial" panose="020B0604020202020204" pitchFamily="34" charset="0"/>
                <a:cs typeface="Arial" panose="020B0604020202020204" pitchFamily="34" charset="0"/>
              </a:rPr>
              <a:t>Shadman</a:t>
            </a:r>
            <a:r>
              <a:rPr lang="en-US" b="1">
                <a:latin typeface="Arial" panose="020B0604020202020204" pitchFamily="34" charset="0"/>
                <a:cs typeface="Arial" panose="020B0604020202020204" pitchFamily="34" charset="0"/>
              </a:rPr>
              <a:t>, M. Abstract 1410 presented at ASH 2021</a:t>
            </a:r>
            <a:r>
              <a:rPr lang="en-US">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006768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505630-18CC-454C-AFBD-5D9BE94EAAD7}"/>
              </a:ext>
            </a:extLst>
          </p:cNvPr>
          <p:cNvSpPr>
            <a:spLocks noGrp="1"/>
          </p:cNvSpPr>
          <p:nvPr>
            <p:ph type="title"/>
          </p:nvPr>
        </p:nvSpPr>
        <p:spPr/>
        <p:txBody>
          <a:bodyPr>
            <a:normAutofit fontScale="90000"/>
          </a:bodyPr>
          <a:lstStyle/>
          <a:p>
            <a:r>
              <a:rPr lang="de-DE" err="1"/>
              <a:t>Zanubrutinib</a:t>
            </a:r>
            <a:r>
              <a:rPr lang="de-DE"/>
              <a:t>, </a:t>
            </a:r>
            <a:r>
              <a:rPr lang="de-DE" err="1"/>
              <a:t>obinutuzumab</a:t>
            </a:r>
            <a:r>
              <a:rPr lang="de-DE"/>
              <a:t>, </a:t>
            </a:r>
            <a:br>
              <a:rPr lang="de-DE"/>
            </a:br>
            <a:r>
              <a:rPr lang="de-DE" err="1"/>
              <a:t>and</a:t>
            </a:r>
            <a:r>
              <a:rPr lang="de-DE"/>
              <a:t> </a:t>
            </a:r>
            <a:r>
              <a:rPr lang="de-DE" err="1"/>
              <a:t>venetoclax</a:t>
            </a:r>
            <a:r>
              <a:rPr lang="de-DE"/>
              <a:t> (</a:t>
            </a:r>
            <a:r>
              <a:rPr lang="de-DE" err="1"/>
              <a:t>BOVen</a:t>
            </a:r>
            <a:r>
              <a:rPr lang="de-DE"/>
              <a:t>) in </a:t>
            </a:r>
            <a:r>
              <a:rPr lang="de-DE" err="1"/>
              <a:t>untreated</a:t>
            </a:r>
            <a:r>
              <a:rPr lang="de-DE"/>
              <a:t> TP53 </a:t>
            </a:r>
            <a:r>
              <a:rPr lang="de-DE" err="1"/>
              <a:t>mutant</a:t>
            </a:r>
            <a:r>
              <a:rPr lang="de-DE"/>
              <a:t> MCL</a:t>
            </a:r>
          </a:p>
        </p:txBody>
      </p:sp>
      <p:sp>
        <p:nvSpPr>
          <p:cNvPr id="8" name="Textplatzhalter 7">
            <a:extLst>
              <a:ext uri="{FF2B5EF4-FFF2-40B4-BE49-F238E27FC236}">
                <a16:creationId xmlns:a16="http://schemas.microsoft.com/office/drawing/2014/main" id="{B8B2B26F-3B7F-EC46-87FF-8B066F93B7A3}"/>
              </a:ext>
            </a:extLst>
          </p:cNvPr>
          <p:cNvSpPr>
            <a:spLocks noGrp="1"/>
          </p:cNvSpPr>
          <p:nvPr>
            <p:ph type="body" idx="1"/>
          </p:nvPr>
        </p:nvSpPr>
        <p:spPr/>
        <p:txBody>
          <a:bodyPr/>
          <a:lstStyle/>
          <a:p>
            <a:r>
              <a:rPr lang="de-DE" err="1"/>
              <a:t>Preliminary</a:t>
            </a:r>
            <a:r>
              <a:rPr lang="de-DE"/>
              <a:t> </a:t>
            </a:r>
            <a:r>
              <a:rPr lang="de-DE" err="1"/>
              <a:t>safety</a:t>
            </a:r>
            <a:r>
              <a:rPr lang="de-DE"/>
              <a:t> </a:t>
            </a:r>
            <a:r>
              <a:rPr lang="de-DE" err="1"/>
              <a:t>and</a:t>
            </a:r>
            <a:r>
              <a:rPr lang="de-DE"/>
              <a:t> </a:t>
            </a:r>
            <a:r>
              <a:rPr lang="de-DE" err="1"/>
              <a:t>efficacy</a:t>
            </a:r>
            <a:endParaRPr lang="de-DE"/>
          </a:p>
          <a:p>
            <a:endParaRPr lang="de-DE"/>
          </a:p>
        </p:txBody>
      </p:sp>
    </p:spTree>
    <p:extLst>
      <p:ext uri="{BB962C8B-B14F-4D97-AF65-F5344CB8AC3E}">
        <p14:creationId xmlns:p14="http://schemas.microsoft.com/office/powerpoint/2010/main" val="28045519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DB2CAAD0-AA68-EF41-8801-70477762002F}"/>
              </a:ext>
            </a:extLst>
          </p:cNvPr>
          <p:cNvSpPr/>
          <p:nvPr/>
        </p:nvSpPr>
        <p:spPr>
          <a:xfrm>
            <a:off x="3182809" y="1816912"/>
            <a:ext cx="8601204" cy="206066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ooter Placeholder 5">
            <a:extLst>
              <a:ext uri="{FF2B5EF4-FFF2-40B4-BE49-F238E27FC236}">
                <a16:creationId xmlns:a16="http://schemas.microsoft.com/office/drawing/2014/main" id="{02F421BF-E320-45C2-AF69-E19158F6A3F8}"/>
              </a:ext>
            </a:extLst>
          </p:cNvPr>
          <p:cNvSpPr>
            <a:spLocks noGrp="1"/>
          </p:cNvSpPr>
          <p:nvPr>
            <p:ph type="ftr" sz="quarter" idx="11"/>
          </p:nvPr>
        </p:nvSpPr>
        <p:spPr/>
        <p:txBody>
          <a:bodyPr/>
          <a:lstStyle/>
          <a:p>
            <a:endParaRPr lang="en-US" sz="800">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ANC, absolute neutrophil count; BID, twice daily; CR, complete response; ECOG PS, Eastern Cooperative Oncology Group performance status; EOT, end of treatment; HGB, hemoglobin; MCL, mantle cell lymphoma; MRD, minimal residual disease; PLT, platelet; PO, orally; RT, radiotherapy; uMRD, undetectable minimal residual disease.</a:t>
            </a:r>
          </a:p>
          <a:p>
            <a:r>
              <a:rPr lang="en-US" sz="800" b="1">
                <a:latin typeface="Arial" panose="020B0604020202020204" pitchFamily="34" charset="0"/>
                <a:cs typeface="Arial" panose="020B0604020202020204" pitchFamily="34" charset="0"/>
              </a:rPr>
              <a:t>Kumar, A</a:t>
            </a:r>
            <a:r>
              <a:rPr lang="en-US" b="1">
                <a:latin typeface="Arial" panose="020B0604020202020204" pitchFamily="34" charset="0"/>
                <a:cs typeface="Arial" panose="020B0604020202020204" pitchFamily="34" charset="0"/>
              </a:rPr>
              <a:t>. Abstract 3540 presented at ASH 2021.</a:t>
            </a:r>
          </a:p>
        </p:txBody>
      </p:sp>
      <p:sp>
        <p:nvSpPr>
          <p:cNvPr id="5" name="object 5"/>
          <p:cNvSpPr txBox="1">
            <a:spLocks noGrp="1"/>
          </p:cNvSpPr>
          <p:nvPr>
            <p:ph type="title"/>
          </p:nvPr>
        </p:nvSpPr>
        <p:spPr/>
        <p:txBody>
          <a:bodyPr/>
          <a:lstStyle/>
          <a:p>
            <a:r>
              <a:rPr lang="en-GB"/>
              <a:t>Study design</a:t>
            </a:r>
          </a:p>
        </p:txBody>
      </p:sp>
      <p:sp>
        <p:nvSpPr>
          <p:cNvPr id="13" name="Textplatzhalter 12">
            <a:extLst>
              <a:ext uri="{FF2B5EF4-FFF2-40B4-BE49-F238E27FC236}">
                <a16:creationId xmlns:a16="http://schemas.microsoft.com/office/drawing/2014/main" id="{EA0E9B56-AD81-7740-99C0-287150C519B3}"/>
              </a:ext>
            </a:extLst>
          </p:cNvPr>
          <p:cNvSpPr>
            <a:spLocks noGrp="1"/>
          </p:cNvSpPr>
          <p:nvPr>
            <p:ph type="body" sz="quarter" idx="12"/>
          </p:nvPr>
        </p:nvSpPr>
        <p:spPr/>
        <p:txBody>
          <a:bodyPr/>
          <a:lstStyle/>
          <a:p>
            <a:r>
              <a:rPr lang="de-DE"/>
              <a:t>Open </a:t>
            </a:r>
            <a:r>
              <a:rPr lang="de-DE" err="1"/>
              <a:t>label</a:t>
            </a:r>
            <a:r>
              <a:rPr lang="de-DE"/>
              <a:t> Phase 2 </a:t>
            </a:r>
            <a:r>
              <a:rPr lang="de-DE" err="1"/>
              <a:t>study</a:t>
            </a:r>
            <a:r>
              <a:rPr lang="de-DE"/>
              <a:t> </a:t>
            </a:r>
            <a:r>
              <a:rPr lang="de-DE" err="1"/>
              <a:t>of</a:t>
            </a:r>
            <a:r>
              <a:rPr lang="de-DE"/>
              <a:t> </a:t>
            </a:r>
            <a:r>
              <a:rPr lang="de-DE" err="1"/>
              <a:t>zanubrutinib</a:t>
            </a:r>
            <a:r>
              <a:rPr lang="de-DE"/>
              <a:t> + </a:t>
            </a:r>
            <a:r>
              <a:rPr lang="de-DE" err="1"/>
              <a:t>obinutuzumab</a:t>
            </a:r>
            <a:r>
              <a:rPr lang="de-DE"/>
              <a:t> + </a:t>
            </a:r>
            <a:r>
              <a:rPr lang="de-DE" err="1"/>
              <a:t>venetoclax</a:t>
            </a:r>
            <a:r>
              <a:rPr lang="de-DE"/>
              <a:t> in </a:t>
            </a:r>
            <a:r>
              <a:rPr lang="de-DE" err="1"/>
              <a:t>previously</a:t>
            </a:r>
            <a:r>
              <a:rPr lang="de-DE"/>
              <a:t> </a:t>
            </a:r>
            <a:r>
              <a:rPr lang="de-DE" err="1"/>
              <a:t>untreated</a:t>
            </a:r>
            <a:r>
              <a:rPr lang="de-DE"/>
              <a:t> MCL</a:t>
            </a:r>
          </a:p>
        </p:txBody>
      </p:sp>
      <p:sp>
        <p:nvSpPr>
          <p:cNvPr id="2" name="Rechteck 1">
            <a:extLst>
              <a:ext uri="{FF2B5EF4-FFF2-40B4-BE49-F238E27FC236}">
                <a16:creationId xmlns:a16="http://schemas.microsoft.com/office/drawing/2014/main" id="{1AB60D53-CAF4-4A5F-B676-229C29947010}"/>
              </a:ext>
            </a:extLst>
          </p:cNvPr>
          <p:cNvSpPr/>
          <p:nvPr/>
        </p:nvSpPr>
        <p:spPr>
          <a:xfrm>
            <a:off x="407988" y="1816912"/>
            <a:ext cx="2398712" cy="31981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tlCol="0" anchor="t" anchorCtr="0"/>
          <a:lstStyle/>
          <a:p>
            <a:pPr>
              <a:spcAft>
                <a:spcPts val="600"/>
              </a:spcAft>
            </a:pPr>
            <a:r>
              <a:rPr lang="en-US" sz="1400" b="1">
                <a:solidFill>
                  <a:schemeClr val="bg1"/>
                </a:solidFill>
              </a:rPr>
              <a:t>Key eligibility criteria</a:t>
            </a:r>
          </a:p>
          <a:p>
            <a:pPr marL="285750" indent="-285750">
              <a:spcAft>
                <a:spcPts val="600"/>
              </a:spcAft>
              <a:buClr>
                <a:schemeClr val="bg1"/>
              </a:buClr>
              <a:buFont typeface="Arial" panose="020B0604020202020204" pitchFamily="34" charset="0"/>
              <a:buChar char="•"/>
            </a:pPr>
            <a:r>
              <a:rPr lang="en-US" sz="1400">
                <a:solidFill>
                  <a:schemeClr val="bg1"/>
                </a:solidFill>
              </a:rPr>
              <a:t>Previously untreated MCL (except localized RT prior)</a:t>
            </a:r>
          </a:p>
          <a:p>
            <a:pPr marL="285750" indent="-285750">
              <a:spcAft>
                <a:spcPts val="600"/>
              </a:spcAft>
              <a:buClr>
                <a:schemeClr val="bg1"/>
              </a:buClr>
              <a:buFont typeface="Arial" panose="020B0604020202020204" pitchFamily="34" charset="0"/>
              <a:buChar char="•"/>
            </a:pPr>
            <a:r>
              <a:rPr lang="en-US" sz="1400">
                <a:solidFill>
                  <a:schemeClr val="bg1"/>
                </a:solidFill>
              </a:rPr>
              <a:t>TP53 mutation (any variant allele frequency allowed)</a:t>
            </a:r>
          </a:p>
          <a:p>
            <a:pPr marL="285750" indent="-285750">
              <a:spcAft>
                <a:spcPts val="600"/>
              </a:spcAft>
              <a:buClr>
                <a:schemeClr val="bg1"/>
              </a:buClr>
              <a:buFont typeface="Arial" panose="020B0604020202020204" pitchFamily="34" charset="0"/>
              <a:buChar char="•"/>
            </a:pPr>
            <a:r>
              <a:rPr lang="en-US" sz="1400">
                <a:solidFill>
                  <a:schemeClr val="bg1"/>
                </a:solidFill>
              </a:rPr>
              <a:t>ECOG PS ≤2</a:t>
            </a:r>
          </a:p>
          <a:p>
            <a:pPr marL="285750" indent="-285750">
              <a:spcAft>
                <a:spcPts val="600"/>
              </a:spcAft>
              <a:buClr>
                <a:schemeClr val="bg1"/>
              </a:buClr>
              <a:buFont typeface="Arial" panose="020B0604020202020204" pitchFamily="34" charset="0"/>
              <a:buChar char="•"/>
            </a:pPr>
            <a:r>
              <a:rPr lang="en-US" sz="1400">
                <a:solidFill>
                  <a:schemeClr val="bg1"/>
                </a:solidFill>
              </a:rPr>
              <a:t>ANC &gt;1, PLT &gt;75, HGB ≥9 (unless if due to MCL)</a:t>
            </a:r>
          </a:p>
        </p:txBody>
      </p:sp>
      <p:sp>
        <p:nvSpPr>
          <p:cNvPr id="9" name="Rechteck 8">
            <a:extLst>
              <a:ext uri="{FF2B5EF4-FFF2-40B4-BE49-F238E27FC236}">
                <a16:creationId xmlns:a16="http://schemas.microsoft.com/office/drawing/2014/main" id="{EC5D0F2A-EC6B-48BB-A91C-3BBF7757F0FC}"/>
              </a:ext>
            </a:extLst>
          </p:cNvPr>
          <p:cNvSpPr/>
          <p:nvPr/>
        </p:nvSpPr>
        <p:spPr>
          <a:xfrm>
            <a:off x="3182809" y="4120719"/>
            <a:ext cx="2219772" cy="8943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Zanubrutinib 160 mg PO BID until EOT or intolerance</a:t>
            </a:r>
          </a:p>
        </p:txBody>
      </p:sp>
      <p:sp>
        <p:nvSpPr>
          <p:cNvPr id="34" name="Rechteck 33">
            <a:extLst>
              <a:ext uri="{FF2B5EF4-FFF2-40B4-BE49-F238E27FC236}">
                <a16:creationId xmlns:a16="http://schemas.microsoft.com/office/drawing/2014/main" id="{B88C1E15-3F49-4EAD-B6A0-5DEFB6D10DF4}"/>
              </a:ext>
            </a:extLst>
          </p:cNvPr>
          <p:cNvSpPr/>
          <p:nvPr/>
        </p:nvSpPr>
        <p:spPr>
          <a:xfrm>
            <a:off x="5740243" y="4120719"/>
            <a:ext cx="2219772" cy="8943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Obinutuzumab 1000 mg IVPB</a:t>
            </a:r>
          </a:p>
          <a:p>
            <a:pPr algn="ctr"/>
            <a:r>
              <a:rPr lang="en-US" sz="1200">
                <a:solidFill>
                  <a:schemeClr val="bg1"/>
                </a:solidFill>
              </a:rPr>
              <a:t>Cycle 1: Day 1, 8, 15</a:t>
            </a:r>
            <a:endParaRPr lang="en-US" sz="1200">
              <a:solidFill>
                <a:schemeClr val="bg1"/>
              </a:solidFill>
              <a:cs typeface="Arial"/>
            </a:endParaRPr>
          </a:p>
          <a:p>
            <a:pPr algn="ctr"/>
            <a:r>
              <a:rPr lang="en-US" sz="1200">
                <a:solidFill>
                  <a:schemeClr val="bg1"/>
                </a:solidFill>
                <a:cs typeface="Arial"/>
              </a:rPr>
              <a:t>Cycle 2-8: Day 1</a:t>
            </a:r>
          </a:p>
        </p:txBody>
      </p:sp>
      <p:sp>
        <p:nvSpPr>
          <p:cNvPr id="35" name="Rechteck 34">
            <a:extLst>
              <a:ext uri="{FF2B5EF4-FFF2-40B4-BE49-F238E27FC236}">
                <a16:creationId xmlns:a16="http://schemas.microsoft.com/office/drawing/2014/main" id="{DFF970B3-662D-4DF8-AEBB-85225F695584}"/>
              </a:ext>
            </a:extLst>
          </p:cNvPr>
          <p:cNvSpPr/>
          <p:nvPr/>
        </p:nvSpPr>
        <p:spPr>
          <a:xfrm>
            <a:off x="8297678" y="4120719"/>
            <a:ext cx="3486335" cy="894327"/>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err="1">
                <a:solidFill>
                  <a:schemeClr val="bg1"/>
                </a:solidFill>
              </a:rPr>
              <a:t>Venetoclax</a:t>
            </a:r>
            <a:r>
              <a:rPr lang="en-US" sz="1200">
                <a:solidFill>
                  <a:schemeClr val="bg1"/>
                </a:solidFill>
              </a:rPr>
              <a:t> 400 mg PO daily</a:t>
            </a:r>
          </a:p>
          <a:p>
            <a:pPr algn="ctr"/>
            <a:r>
              <a:rPr lang="en-US" sz="1200">
                <a:solidFill>
                  <a:schemeClr val="bg1"/>
                </a:solidFill>
              </a:rPr>
              <a:t>5-week ramp-up: 1 week each of 20mg; 50 mg; 100mg; 200mg; 400mg PO until EOT until EOT or intolerance</a:t>
            </a:r>
            <a:endParaRPr lang="en-US" sz="1200">
              <a:solidFill>
                <a:schemeClr val="bg1"/>
              </a:solidFill>
              <a:cs typeface="Arial"/>
            </a:endParaRPr>
          </a:p>
        </p:txBody>
      </p:sp>
      <p:sp>
        <p:nvSpPr>
          <p:cNvPr id="10" name="Rechteck 9">
            <a:extLst>
              <a:ext uri="{FF2B5EF4-FFF2-40B4-BE49-F238E27FC236}">
                <a16:creationId xmlns:a16="http://schemas.microsoft.com/office/drawing/2014/main" id="{70DBCCD8-9EBF-433C-AFBA-AC39EFD3BB22}"/>
              </a:ext>
            </a:extLst>
          </p:cNvPr>
          <p:cNvSpPr/>
          <p:nvPr/>
        </p:nvSpPr>
        <p:spPr>
          <a:xfrm>
            <a:off x="6240463" y="5223072"/>
            <a:ext cx="5543549" cy="97770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chemeClr val="tx1"/>
                </a:solidFill>
              </a:rPr>
              <a:t>Primary endpoint</a:t>
            </a:r>
            <a:r>
              <a:rPr lang="en-US" sz="1200">
                <a:solidFill>
                  <a:schemeClr val="tx1"/>
                </a:solidFill>
              </a:rPr>
              <a:t>: Determine 2-year PFS associated with BOVen in TP53-mutant MCL</a:t>
            </a:r>
          </a:p>
          <a:p>
            <a:endParaRPr lang="en-US" sz="1200">
              <a:solidFill>
                <a:schemeClr val="tx1"/>
              </a:solidFill>
            </a:endParaRPr>
          </a:p>
          <a:p>
            <a:r>
              <a:rPr lang="en-US" sz="1200" b="1">
                <a:solidFill>
                  <a:schemeClr val="tx1"/>
                </a:solidFill>
              </a:rPr>
              <a:t>Key secondary endpoints</a:t>
            </a:r>
            <a:r>
              <a:rPr lang="en-US" sz="1200">
                <a:solidFill>
                  <a:schemeClr val="tx1"/>
                </a:solidFill>
              </a:rPr>
              <a:t>: Assess safety and tolerability of the combination</a:t>
            </a:r>
          </a:p>
        </p:txBody>
      </p:sp>
      <p:sp>
        <p:nvSpPr>
          <p:cNvPr id="73" name="Textfeld 72">
            <a:extLst>
              <a:ext uri="{FF2B5EF4-FFF2-40B4-BE49-F238E27FC236}">
                <a16:creationId xmlns:a16="http://schemas.microsoft.com/office/drawing/2014/main" id="{AE2170C1-3613-4208-A2B8-9AE9131B4A0F}"/>
              </a:ext>
            </a:extLst>
          </p:cNvPr>
          <p:cNvSpPr txBox="1"/>
          <p:nvPr/>
        </p:nvSpPr>
        <p:spPr>
          <a:xfrm>
            <a:off x="11043524" y="3445068"/>
            <a:ext cx="269626" cy="276999"/>
          </a:xfrm>
          <a:prstGeom prst="rect">
            <a:avLst/>
          </a:prstGeom>
          <a:noFill/>
        </p:spPr>
        <p:txBody>
          <a:bodyPr wrap="none" rtlCol="0">
            <a:spAutoFit/>
          </a:bodyPr>
          <a:lstStyle/>
          <a:p>
            <a:r>
              <a:rPr lang="de-DE" sz="1200"/>
              <a:t>†</a:t>
            </a:r>
          </a:p>
        </p:txBody>
      </p:sp>
      <p:sp>
        <p:nvSpPr>
          <p:cNvPr id="4" name="Rechteck 3">
            <a:extLst>
              <a:ext uri="{FF2B5EF4-FFF2-40B4-BE49-F238E27FC236}">
                <a16:creationId xmlns:a16="http://schemas.microsoft.com/office/drawing/2014/main" id="{38B474F9-C5BE-470B-94B1-F503E8872C93}"/>
              </a:ext>
            </a:extLst>
          </p:cNvPr>
          <p:cNvSpPr/>
          <p:nvPr/>
        </p:nvSpPr>
        <p:spPr>
          <a:xfrm>
            <a:off x="3328012" y="2182192"/>
            <a:ext cx="1638300" cy="2395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err="1">
                <a:solidFill>
                  <a:schemeClr val="bg1"/>
                </a:solidFill>
              </a:rPr>
              <a:t>Zanubrutinib</a:t>
            </a:r>
            <a:endParaRPr lang="de-DE" sz="1200">
              <a:solidFill>
                <a:schemeClr val="bg1"/>
              </a:solidFill>
            </a:endParaRPr>
          </a:p>
        </p:txBody>
      </p:sp>
      <p:sp>
        <p:nvSpPr>
          <p:cNvPr id="32" name="Rechteck 31">
            <a:extLst>
              <a:ext uri="{FF2B5EF4-FFF2-40B4-BE49-F238E27FC236}">
                <a16:creationId xmlns:a16="http://schemas.microsoft.com/office/drawing/2014/main" id="{704FB7E6-73C5-4B59-87AE-9FB00B47C986}"/>
              </a:ext>
            </a:extLst>
          </p:cNvPr>
          <p:cNvSpPr/>
          <p:nvPr/>
        </p:nvSpPr>
        <p:spPr>
          <a:xfrm>
            <a:off x="3328012" y="2483676"/>
            <a:ext cx="1638300" cy="2395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err="1">
                <a:solidFill>
                  <a:schemeClr val="bg1"/>
                </a:solidFill>
              </a:rPr>
              <a:t>Obinutuzumab</a:t>
            </a:r>
            <a:endParaRPr lang="de-DE" sz="1200">
              <a:solidFill>
                <a:schemeClr val="bg1"/>
              </a:solidFill>
            </a:endParaRPr>
          </a:p>
        </p:txBody>
      </p:sp>
      <p:sp>
        <p:nvSpPr>
          <p:cNvPr id="33" name="Rechteck 32">
            <a:extLst>
              <a:ext uri="{FF2B5EF4-FFF2-40B4-BE49-F238E27FC236}">
                <a16:creationId xmlns:a16="http://schemas.microsoft.com/office/drawing/2014/main" id="{8E3F8DEF-1E3D-4EFF-869D-C81CAADD44EC}"/>
              </a:ext>
            </a:extLst>
          </p:cNvPr>
          <p:cNvSpPr/>
          <p:nvPr/>
        </p:nvSpPr>
        <p:spPr>
          <a:xfrm>
            <a:off x="3328012" y="2785160"/>
            <a:ext cx="1638300" cy="239505"/>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err="1">
                <a:solidFill>
                  <a:schemeClr val="bg1"/>
                </a:solidFill>
              </a:rPr>
              <a:t>Venetoclax</a:t>
            </a:r>
            <a:endParaRPr lang="de-DE" sz="1200">
              <a:solidFill>
                <a:schemeClr val="bg1"/>
              </a:solidFill>
            </a:endParaRPr>
          </a:p>
        </p:txBody>
      </p:sp>
      <p:sp>
        <p:nvSpPr>
          <p:cNvPr id="11" name="Rechteck 10">
            <a:extLst>
              <a:ext uri="{FF2B5EF4-FFF2-40B4-BE49-F238E27FC236}">
                <a16:creationId xmlns:a16="http://schemas.microsoft.com/office/drawing/2014/main" id="{AB9E1F56-A6F5-42C5-BEA1-1902A524F731}"/>
              </a:ext>
            </a:extLst>
          </p:cNvPr>
          <p:cNvSpPr/>
          <p:nvPr/>
        </p:nvSpPr>
        <p:spPr>
          <a:xfrm>
            <a:off x="3328012" y="3183152"/>
            <a:ext cx="1638301" cy="2395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MRD PBL </a:t>
            </a:r>
          </a:p>
        </p:txBody>
      </p:sp>
      <p:sp>
        <p:nvSpPr>
          <p:cNvPr id="37" name="Rechteck 36">
            <a:extLst>
              <a:ext uri="{FF2B5EF4-FFF2-40B4-BE49-F238E27FC236}">
                <a16:creationId xmlns:a16="http://schemas.microsoft.com/office/drawing/2014/main" id="{7A709819-5EA2-4276-8789-C2694AD3A1BB}"/>
              </a:ext>
            </a:extLst>
          </p:cNvPr>
          <p:cNvSpPr/>
          <p:nvPr/>
        </p:nvSpPr>
        <p:spPr>
          <a:xfrm>
            <a:off x="5133557" y="2181660"/>
            <a:ext cx="6180905" cy="2395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8" name="Pfeil: nach rechts 37">
            <a:extLst>
              <a:ext uri="{FF2B5EF4-FFF2-40B4-BE49-F238E27FC236}">
                <a16:creationId xmlns:a16="http://schemas.microsoft.com/office/drawing/2014/main" id="{9B5F1005-47D9-467D-ADA8-D6729B68505B}"/>
              </a:ext>
            </a:extLst>
          </p:cNvPr>
          <p:cNvSpPr/>
          <p:nvPr/>
        </p:nvSpPr>
        <p:spPr>
          <a:xfrm rot="16200000">
            <a:off x="5092225" y="2514925"/>
            <a:ext cx="282202" cy="17647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Pfeil: nach rechts 38">
            <a:extLst>
              <a:ext uri="{FF2B5EF4-FFF2-40B4-BE49-F238E27FC236}">
                <a16:creationId xmlns:a16="http://schemas.microsoft.com/office/drawing/2014/main" id="{B68925F1-DD15-4B1C-9870-91B60DB40C98}"/>
              </a:ext>
            </a:extLst>
          </p:cNvPr>
          <p:cNvSpPr/>
          <p:nvPr/>
        </p:nvSpPr>
        <p:spPr>
          <a:xfrm rot="16200000">
            <a:off x="5228697" y="2514925"/>
            <a:ext cx="282202" cy="17647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Pfeil: nach rechts 39">
            <a:extLst>
              <a:ext uri="{FF2B5EF4-FFF2-40B4-BE49-F238E27FC236}">
                <a16:creationId xmlns:a16="http://schemas.microsoft.com/office/drawing/2014/main" id="{69300C06-0CE2-4BBD-88AC-6B9ABF622A0D}"/>
              </a:ext>
            </a:extLst>
          </p:cNvPr>
          <p:cNvSpPr/>
          <p:nvPr/>
        </p:nvSpPr>
        <p:spPr>
          <a:xfrm rot="16200000">
            <a:off x="5390094" y="2514925"/>
            <a:ext cx="282202" cy="17647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Pfeil: nach rechts 40">
            <a:extLst>
              <a:ext uri="{FF2B5EF4-FFF2-40B4-BE49-F238E27FC236}">
                <a16:creationId xmlns:a16="http://schemas.microsoft.com/office/drawing/2014/main" id="{98078E80-6BF0-49BA-9AC6-3ACF87CC7E6F}"/>
              </a:ext>
            </a:extLst>
          </p:cNvPr>
          <p:cNvSpPr/>
          <p:nvPr/>
        </p:nvSpPr>
        <p:spPr>
          <a:xfrm rot="16200000">
            <a:off x="5679024" y="2514925"/>
            <a:ext cx="282202" cy="17647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Pfeil: nach rechts 41">
            <a:extLst>
              <a:ext uri="{FF2B5EF4-FFF2-40B4-BE49-F238E27FC236}">
                <a16:creationId xmlns:a16="http://schemas.microsoft.com/office/drawing/2014/main" id="{8D06A8D9-313C-4E58-AE07-FAA59E8C033A}"/>
              </a:ext>
            </a:extLst>
          </p:cNvPr>
          <p:cNvSpPr/>
          <p:nvPr/>
        </p:nvSpPr>
        <p:spPr>
          <a:xfrm rot="16200000">
            <a:off x="6283166" y="2514925"/>
            <a:ext cx="282202" cy="17647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Pfeil: nach rechts 42">
            <a:extLst>
              <a:ext uri="{FF2B5EF4-FFF2-40B4-BE49-F238E27FC236}">
                <a16:creationId xmlns:a16="http://schemas.microsoft.com/office/drawing/2014/main" id="{636D9EC1-4FEB-4092-BC4B-71BA1FDAF217}"/>
              </a:ext>
            </a:extLst>
          </p:cNvPr>
          <p:cNvSpPr/>
          <p:nvPr/>
        </p:nvSpPr>
        <p:spPr>
          <a:xfrm rot="16200000">
            <a:off x="6887308" y="2514925"/>
            <a:ext cx="282202" cy="17647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Pfeil: nach rechts 43">
            <a:extLst>
              <a:ext uri="{FF2B5EF4-FFF2-40B4-BE49-F238E27FC236}">
                <a16:creationId xmlns:a16="http://schemas.microsoft.com/office/drawing/2014/main" id="{8EC84D18-71F7-48D8-9151-70C50C9AD4F7}"/>
              </a:ext>
            </a:extLst>
          </p:cNvPr>
          <p:cNvSpPr/>
          <p:nvPr/>
        </p:nvSpPr>
        <p:spPr>
          <a:xfrm rot="16200000">
            <a:off x="7491450" y="2514925"/>
            <a:ext cx="282202" cy="17647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Pfeil: nach rechts 44">
            <a:extLst>
              <a:ext uri="{FF2B5EF4-FFF2-40B4-BE49-F238E27FC236}">
                <a16:creationId xmlns:a16="http://schemas.microsoft.com/office/drawing/2014/main" id="{0C425217-BCD9-4FC6-A1D5-1FCC3BB3F9FF}"/>
              </a:ext>
            </a:extLst>
          </p:cNvPr>
          <p:cNvSpPr/>
          <p:nvPr/>
        </p:nvSpPr>
        <p:spPr>
          <a:xfrm rot="16200000">
            <a:off x="8082908" y="2514925"/>
            <a:ext cx="282202" cy="17647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Pfeil: nach rechts 45">
            <a:extLst>
              <a:ext uri="{FF2B5EF4-FFF2-40B4-BE49-F238E27FC236}">
                <a16:creationId xmlns:a16="http://schemas.microsoft.com/office/drawing/2014/main" id="{159E505E-1FC1-4D32-8D02-8F43CF7444F6}"/>
              </a:ext>
            </a:extLst>
          </p:cNvPr>
          <p:cNvSpPr/>
          <p:nvPr/>
        </p:nvSpPr>
        <p:spPr>
          <a:xfrm rot="16200000">
            <a:off x="8674366" y="2514925"/>
            <a:ext cx="282202" cy="17647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Pfeil: nach rechts 46">
            <a:extLst>
              <a:ext uri="{FF2B5EF4-FFF2-40B4-BE49-F238E27FC236}">
                <a16:creationId xmlns:a16="http://schemas.microsoft.com/office/drawing/2014/main" id="{593B51E1-0AC8-421F-A0DE-783D75A6ACD2}"/>
              </a:ext>
            </a:extLst>
          </p:cNvPr>
          <p:cNvSpPr/>
          <p:nvPr/>
        </p:nvSpPr>
        <p:spPr>
          <a:xfrm rot="16200000">
            <a:off x="9265824" y="2514925"/>
            <a:ext cx="282202" cy="17647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0FB63F20-AC2B-489E-B84C-34A69D497114}"/>
              </a:ext>
            </a:extLst>
          </p:cNvPr>
          <p:cNvSpPr/>
          <p:nvPr/>
        </p:nvSpPr>
        <p:spPr>
          <a:xfrm>
            <a:off x="7258903" y="2785160"/>
            <a:ext cx="4055559" cy="239505"/>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winkliges Dreieck 49">
            <a:extLst>
              <a:ext uri="{FF2B5EF4-FFF2-40B4-BE49-F238E27FC236}">
                <a16:creationId xmlns:a16="http://schemas.microsoft.com/office/drawing/2014/main" id="{CA9ACE28-7014-4407-BD6A-FBD9E309C8DF}"/>
              </a:ext>
            </a:extLst>
          </p:cNvPr>
          <p:cNvSpPr/>
          <p:nvPr/>
        </p:nvSpPr>
        <p:spPr>
          <a:xfrm flipH="1">
            <a:off x="6336028" y="2785160"/>
            <a:ext cx="922874" cy="239504"/>
          </a:xfrm>
          <a:prstGeom prst="rtTriangl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08337EB5-1302-4DD1-9FD2-BC1A0208DF02}"/>
              </a:ext>
            </a:extLst>
          </p:cNvPr>
          <p:cNvSpPr txBox="1"/>
          <p:nvPr/>
        </p:nvSpPr>
        <p:spPr>
          <a:xfrm>
            <a:off x="5087790" y="1940651"/>
            <a:ext cx="269626" cy="276999"/>
          </a:xfrm>
          <a:prstGeom prst="rect">
            <a:avLst/>
          </a:prstGeom>
          <a:noFill/>
        </p:spPr>
        <p:txBody>
          <a:bodyPr wrap="none" rtlCol="0">
            <a:spAutoFit/>
          </a:bodyPr>
          <a:lstStyle/>
          <a:p>
            <a:r>
              <a:rPr lang="de-DE" sz="1200"/>
              <a:t>1</a:t>
            </a:r>
          </a:p>
        </p:txBody>
      </p:sp>
      <p:sp>
        <p:nvSpPr>
          <p:cNvPr id="52" name="Textfeld 51">
            <a:extLst>
              <a:ext uri="{FF2B5EF4-FFF2-40B4-BE49-F238E27FC236}">
                <a16:creationId xmlns:a16="http://schemas.microsoft.com/office/drawing/2014/main" id="{41E3E0F6-AE3C-4D56-ADB2-802FF20E6CDA}"/>
              </a:ext>
            </a:extLst>
          </p:cNvPr>
          <p:cNvSpPr txBox="1"/>
          <p:nvPr/>
        </p:nvSpPr>
        <p:spPr>
          <a:xfrm>
            <a:off x="5687403" y="1940651"/>
            <a:ext cx="269626" cy="276999"/>
          </a:xfrm>
          <a:prstGeom prst="rect">
            <a:avLst/>
          </a:prstGeom>
          <a:noFill/>
        </p:spPr>
        <p:txBody>
          <a:bodyPr wrap="none" rtlCol="0">
            <a:spAutoFit/>
          </a:bodyPr>
          <a:lstStyle/>
          <a:p>
            <a:r>
              <a:rPr lang="de-DE" sz="1200"/>
              <a:t>2</a:t>
            </a:r>
          </a:p>
        </p:txBody>
      </p:sp>
      <p:sp>
        <p:nvSpPr>
          <p:cNvPr id="53" name="Textfeld 52">
            <a:extLst>
              <a:ext uri="{FF2B5EF4-FFF2-40B4-BE49-F238E27FC236}">
                <a16:creationId xmlns:a16="http://schemas.microsoft.com/office/drawing/2014/main" id="{45C7273C-A292-487C-B6CC-B197FAC3EA13}"/>
              </a:ext>
            </a:extLst>
          </p:cNvPr>
          <p:cNvSpPr txBox="1"/>
          <p:nvPr/>
        </p:nvSpPr>
        <p:spPr>
          <a:xfrm>
            <a:off x="6287016" y="1940651"/>
            <a:ext cx="269626" cy="276999"/>
          </a:xfrm>
          <a:prstGeom prst="rect">
            <a:avLst/>
          </a:prstGeom>
          <a:noFill/>
        </p:spPr>
        <p:txBody>
          <a:bodyPr wrap="none" rtlCol="0">
            <a:spAutoFit/>
          </a:bodyPr>
          <a:lstStyle/>
          <a:p>
            <a:r>
              <a:rPr lang="de-DE" sz="1200"/>
              <a:t>3</a:t>
            </a:r>
          </a:p>
        </p:txBody>
      </p:sp>
      <p:sp>
        <p:nvSpPr>
          <p:cNvPr id="54" name="Textfeld 53">
            <a:extLst>
              <a:ext uri="{FF2B5EF4-FFF2-40B4-BE49-F238E27FC236}">
                <a16:creationId xmlns:a16="http://schemas.microsoft.com/office/drawing/2014/main" id="{1325CD96-0247-417B-B629-07301E66F7C4}"/>
              </a:ext>
            </a:extLst>
          </p:cNvPr>
          <p:cNvSpPr txBox="1"/>
          <p:nvPr/>
        </p:nvSpPr>
        <p:spPr>
          <a:xfrm>
            <a:off x="6893596" y="1940651"/>
            <a:ext cx="269626" cy="276999"/>
          </a:xfrm>
          <a:prstGeom prst="rect">
            <a:avLst/>
          </a:prstGeom>
          <a:noFill/>
        </p:spPr>
        <p:txBody>
          <a:bodyPr wrap="none" rtlCol="0">
            <a:spAutoFit/>
          </a:bodyPr>
          <a:lstStyle/>
          <a:p>
            <a:r>
              <a:rPr lang="de-DE" sz="1200"/>
              <a:t>4</a:t>
            </a:r>
          </a:p>
        </p:txBody>
      </p:sp>
      <p:sp>
        <p:nvSpPr>
          <p:cNvPr id="55" name="Textfeld 54">
            <a:extLst>
              <a:ext uri="{FF2B5EF4-FFF2-40B4-BE49-F238E27FC236}">
                <a16:creationId xmlns:a16="http://schemas.microsoft.com/office/drawing/2014/main" id="{B2418AA9-F34B-44EF-B012-92F572535000}"/>
              </a:ext>
            </a:extLst>
          </p:cNvPr>
          <p:cNvSpPr txBox="1"/>
          <p:nvPr/>
        </p:nvSpPr>
        <p:spPr>
          <a:xfrm>
            <a:off x="7497738" y="1940651"/>
            <a:ext cx="269626" cy="276999"/>
          </a:xfrm>
          <a:prstGeom prst="rect">
            <a:avLst/>
          </a:prstGeom>
          <a:noFill/>
        </p:spPr>
        <p:txBody>
          <a:bodyPr wrap="none" rtlCol="0">
            <a:spAutoFit/>
          </a:bodyPr>
          <a:lstStyle/>
          <a:p>
            <a:r>
              <a:rPr lang="de-DE" sz="1200"/>
              <a:t>5</a:t>
            </a:r>
          </a:p>
        </p:txBody>
      </p:sp>
      <p:sp>
        <p:nvSpPr>
          <p:cNvPr id="56" name="Textfeld 55">
            <a:extLst>
              <a:ext uri="{FF2B5EF4-FFF2-40B4-BE49-F238E27FC236}">
                <a16:creationId xmlns:a16="http://schemas.microsoft.com/office/drawing/2014/main" id="{8C512DD0-48DC-472C-A96A-FDEB3BAAAFD0}"/>
              </a:ext>
            </a:extLst>
          </p:cNvPr>
          <p:cNvSpPr txBox="1"/>
          <p:nvPr/>
        </p:nvSpPr>
        <p:spPr>
          <a:xfrm>
            <a:off x="8089196" y="1940651"/>
            <a:ext cx="269626" cy="276999"/>
          </a:xfrm>
          <a:prstGeom prst="rect">
            <a:avLst/>
          </a:prstGeom>
          <a:noFill/>
        </p:spPr>
        <p:txBody>
          <a:bodyPr wrap="none" rtlCol="0">
            <a:spAutoFit/>
          </a:bodyPr>
          <a:lstStyle/>
          <a:p>
            <a:r>
              <a:rPr lang="de-DE" sz="1200"/>
              <a:t>6</a:t>
            </a:r>
          </a:p>
        </p:txBody>
      </p:sp>
      <p:sp>
        <p:nvSpPr>
          <p:cNvPr id="57" name="Textfeld 56">
            <a:extLst>
              <a:ext uri="{FF2B5EF4-FFF2-40B4-BE49-F238E27FC236}">
                <a16:creationId xmlns:a16="http://schemas.microsoft.com/office/drawing/2014/main" id="{0C4CB9B0-A0C2-431D-881A-3D15E40AD2B4}"/>
              </a:ext>
            </a:extLst>
          </p:cNvPr>
          <p:cNvSpPr txBox="1"/>
          <p:nvPr/>
        </p:nvSpPr>
        <p:spPr>
          <a:xfrm>
            <a:off x="8712177" y="1940651"/>
            <a:ext cx="269626" cy="276999"/>
          </a:xfrm>
          <a:prstGeom prst="rect">
            <a:avLst/>
          </a:prstGeom>
          <a:noFill/>
        </p:spPr>
        <p:txBody>
          <a:bodyPr wrap="none" rtlCol="0">
            <a:spAutoFit/>
          </a:bodyPr>
          <a:lstStyle/>
          <a:p>
            <a:r>
              <a:rPr lang="de-DE" sz="1200"/>
              <a:t>7</a:t>
            </a:r>
          </a:p>
        </p:txBody>
      </p:sp>
      <p:sp>
        <p:nvSpPr>
          <p:cNvPr id="58" name="Textfeld 57">
            <a:extLst>
              <a:ext uri="{FF2B5EF4-FFF2-40B4-BE49-F238E27FC236}">
                <a16:creationId xmlns:a16="http://schemas.microsoft.com/office/drawing/2014/main" id="{C952AED0-3407-409F-BAD8-29A606C3A746}"/>
              </a:ext>
            </a:extLst>
          </p:cNvPr>
          <p:cNvSpPr txBox="1"/>
          <p:nvPr/>
        </p:nvSpPr>
        <p:spPr>
          <a:xfrm>
            <a:off x="9316319" y="1940651"/>
            <a:ext cx="269626" cy="276999"/>
          </a:xfrm>
          <a:prstGeom prst="rect">
            <a:avLst/>
          </a:prstGeom>
          <a:noFill/>
        </p:spPr>
        <p:txBody>
          <a:bodyPr wrap="none" rtlCol="0">
            <a:spAutoFit/>
          </a:bodyPr>
          <a:lstStyle/>
          <a:p>
            <a:r>
              <a:rPr lang="de-DE" sz="1200"/>
              <a:t>8</a:t>
            </a:r>
          </a:p>
        </p:txBody>
      </p:sp>
      <p:sp>
        <p:nvSpPr>
          <p:cNvPr id="59" name="Textfeld 58">
            <a:extLst>
              <a:ext uri="{FF2B5EF4-FFF2-40B4-BE49-F238E27FC236}">
                <a16:creationId xmlns:a16="http://schemas.microsoft.com/office/drawing/2014/main" id="{8BD50BAA-8FF6-435B-93A2-F9E75EADD0C5}"/>
              </a:ext>
            </a:extLst>
          </p:cNvPr>
          <p:cNvSpPr txBox="1"/>
          <p:nvPr/>
        </p:nvSpPr>
        <p:spPr>
          <a:xfrm>
            <a:off x="9851828" y="1940651"/>
            <a:ext cx="388248" cy="276999"/>
          </a:xfrm>
          <a:prstGeom prst="rect">
            <a:avLst/>
          </a:prstGeom>
          <a:noFill/>
        </p:spPr>
        <p:txBody>
          <a:bodyPr wrap="none" rtlCol="0">
            <a:spAutoFit/>
          </a:bodyPr>
          <a:lstStyle/>
          <a:p>
            <a:r>
              <a:rPr lang="de-DE" sz="1200"/>
              <a:t>9**</a:t>
            </a:r>
          </a:p>
        </p:txBody>
      </p:sp>
      <p:sp>
        <p:nvSpPr>
          <p:cNvPr id="60" name="Textfeld 59">
            <a:extLst>
              <a:ext uri="{FF2B5EF4-FFF2-40B4-BE49-F238E27FC236}">
                <a16:creationId xmlns:a16="http://schemas.microsoft.com/office/drawing/2014/main" id="{9DB9C4E9-DE23-4E02-8DC6-FD3B320BE217}"/>
              </a:ext>
            </a:extLst>
          </p:cNvPr>
          <p:cNvSpPr txBox="1"/>
          <p:nvPr/>
        </p:nvSpPr>
        <p:spPr>
          <a:xfrm>
            <a:off x="10360355" y="1940651"/>
            <a:ext cx="473206" cy="276999"/>
          </a:xfrm>
          <a:prstGeom prst="rect">
            <a:avLst/>
          </a:prstGeom>
          <a:noFill/>
        </p:spPr>
        <p:txBody>
          <a:bodyPr wrap="none" rtlCol="0">
            <a:spAutoFit/>
          </a:bodyPr>
          <a:lstStyle/>
          <a:p>
            <a:r>
              <a:rPr lang="de-DE" sz="1200"/>
              <a:t>10**</a:t>
            </a:r>
          </a:p>
        </p:txBody>
      </p:sp>
      <p:sp>
        <p:nvSpPr>
          <p:cNvPr id="61" name="Textfeld 60">
            <a:extLst>
              <a:ext uri="{FF2B5EF4-FFF2-40B4-BE49-F238E27FC236}">
                <a16:creationId xmlns:a16="http://schemas.microsoft.com/office/drawing/2014/main" id="{CEEB6573-ABDD-4A52-9B9C-1A4E3E6B4D23}"/>
              </a:ext>
            </a:extLst>
          </p:cNvPr>
          <p:cNvSpPr txBox="1"/>
          <p:nvPr/>
        </p:nvSpPr>
        <p:spPr>
          <a:xfrm>
            <a:off x="11023129" y="1940651"/>
            <a:ext cx="615681" cy="276999"/>
          </a:xfrm>
          <a:prstGeom prst="rect">
            <a:avLst/>
          </a:prstGeom>
          <a:noFill/>
        </p:spPr>
        <p:txBody>
          <a:bodyPr wrap="none" rtlCol="0">
            <a:spAutoFit/>
          </a:bodyPr>
          <a:lstStyle/>
          <a:p>
            <a:r>
              <a:rPr lang="de-DE" sz="1200"/>
              <a:t>11…**</a:t>
            </a:r>
          </a:p>
        </p:txBody>
      </p:sp>
      <p:cxnSp>
        <p:nvCxnSpPr>
          <p:cNvPr id="63" name="Gerade Verbindung mit Pfeil 62">
            <a:extLst>
              <a:ext uri="{FF2B5EF4-FFF2-40B4-BE49-F238E27FC236}">
                <a16:creationId xmlns:a16="http://schemas.microsoft.com/office/drawing/2014/main" id="{81534111-AA7E-4F5C-8CA2-661D70BE7245}"/>
              </a:ext>
            </a:extLst>
          </p:cNvPr>
          <p:cNvCxnSpPr>
            <a:cxnSpLocks/>
          </p:cNvCxnSpPr>
          <p:nvPr/>
        </p:nvCxnSpPr>
        <p:spPr>
          <a:xfrm flipV="1">
            <a:off x="5133557" y="3270492"/>
            <a:ext cx="0" cy="152165"/>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4" name="Rechteck 63">
            <a:extLst>
              <a:ext uri="{FF2B5EF4-FFF2-40B4-BE49-F238E27FC236}">
                <a16:creationId xmlns:a16="http://schemas.microsoft.com/office/drawing/2014/main" id="{AD522AD2-F060-4D7D-9F4C-2C9EEDB9EEA7}"/>
              </a:ext>
            </a:extLst>
          </p:cNvPr>
          <p:cNvSpPr/>
          <p:nvPr/>
        </p:nvSpPr>
        <p:spPr>
          <a:xfrm>
            <a:off x="3328012" y="3506555"/>
            <a:ext cx="1638301" cy="2395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imaging</a:t>
            </a:r>
          </a:p>
        </p:txBody>
      </p:sp>
      <p:cxnSp>
        <p:nvCxnSpPr>
          <p:cNvPr id="67" name="Gerade Verbindung mit Pfeil 66">
            <a:extLst>
              <a:ext uri="{FF2B5EF4-FFF2-40B4-BE49-F238E27FC236}">
                <a16:creationId xmlns:a16="http://schemas.microsoft.com/office/drawing/2014/main" id="{01BC72F6-075D-4747-86DC-594A1B1376A2}"/>
              </a:ext>
            </a:extLst>
          </p:cNvPr>
          <p:cNvCxnSpPr>
            <a:cxnSpLocks/>
          </p:cNvCxnSpPr>
          <p:nvPr/>
        </p:nvCxnSpPr>
        <p:spPr>
          <a:xfrm flipV="1">
            <a:off x="6326503" y="3270491"/>
            <a:ext cx="0" cy="152165"/>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449817E5-35C5-45B2-AC6F-5733B2B8891D}"/>
              </a:ext>
            </a:extLst>
          </p:cNvPr>
          <p:cNvCxnSpPr>
            <a:cxnSpLocks/>
          </p:cNvCxnSpPr>
          <p:nvPr/>
        </p:nvCxnSpPr>
        <p:spPr>
          <a:xfrm flipV="1">
            <a:off x="5133557" y="3550224"/>
            <a:ext cx="0" cy="1521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68">
            <a:extLst>
              <a:ext uri="{FF2B5EF4-FFF2-40B4-BE49-F238E27FC236}">
                <a16:creationId xmlns:a16="http://schemas.microsoft.com/office/drawing/2014/main" id="{78A49E74-80D0-4782-8369-FB123C9A75EA}"/>
              </a:ext>
            </a:extLst>
          </p:cNvPr>
          <p:cNvCxnSpPr>
            <a:cxnSpLocks/>
          </p:cNvCxnSpPr>
          <p:nvPr/>
        </p:nvCxnSpPr>
        <p:spPr>
          <a:xfrm flipV="1">
            <a:off x="6326503" y="3550223"/>
            <a:ext cx="0" cy="1521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A3A0D385-D774-496E-B2DA-A7A49810D43D}"/>
              </a:ext>
            </a:extLst>
          </p:cNvPr>
          <p:cNvCxnSpPr>
            <a:cxnSpLocks/>
          </p:cNvCxnSpPr>
          <p:nvPr/>
        </p:nvCxnSpPr>
        <p:spPr>
          <a:xfrm flipV="1">
            <a:off x="11120753" y="3270491"/>
            <a:ext cx="0" cy="152165"/>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1B765448-D9DB-46C8-821D-59786ABF8FED}"/>
              </a:ext>
            </a:extLst>
          </p:cNvPr>
          <p:cNvCxnSpPr>
            <a:cxnSpLocks/>
          </p:cNvCxnSpPr>
          <p:nvPr/>
        </p:nvCxnSpPr>
        <p:spPr>
          <a:xfrm flipV="1">
            <a:off x="11120753" y="3550223"/>
            <a:ext cx="0" cy="1521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71">
            <a:extLst>
              <a:ext uri="{FF2B5EF4-FFF2-40B4-BE49-F238E27FC236}">
                <a16:creationId xmlns:a16="http://schemas.microsoft.com/office/drawing/2014/main" id="{D42BF628-04F8-432D-AD08-FDB4C26CD3DA}"/>
              </a:ext>
            </a:extLst>
          </p:cNvPr>
          <p:cNvCxnSpPr>
            <a:cxnSpLocks/>
          </p:cNvCxnSpPr>
          <p:nvPr/>
        </p:nvCxnSpPr>
        <p:spPr>
          <a:xfrm flipV="1">
            <a:off x="8712911" y="3505780"/>
            <a:ext cx="0" cy="1521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echteck 73">
            <a:extLst>
              <a:ext uri="{FF2B5EF4-FFF2-40B4-BE49-F238E27FC236}">
                <a16:creationId xmlns:a16="http://schemas.microsoft.com/office/drawing/2014/main" id="{597AE734-C760-4196-98E8-47498A7AE831}"/>
              </a:ext>
            </a:extLst>
          </p:cNvPr>
          <p:cNvSpPr/>
          <p:nvPr/>
        </p:nvSpPr>
        <p:spPr>
          <a:xfrm>
            <a:off x="407989" y="5223072"/>
            <a:ext cx="5543549" cy="97770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bg2"/>
              </a:buClr>
            </a:pPr>
            <a:r>
              <a:rPr lang="en-US" sz="1200" b="1">
                <a:solidFill>
                  <a:schemeClr val="tx1"/>
                </a:solidFill>
              </a:rPr>
              <a:t>Total 24 cycles (2 years)</a:t>
            </a:r>
          </a:p>
          <a:p>
            <a:pPr marL="285750" indent="-285750">
              <a:buClr>
                <a:schemeClr val="bg2"/>
              </a:buClr>
              <a:buFont typeface="Arial" panose="020B0604020202020204" pitchFamily="34" charset="0"/>
              <a:buChar char="•"/>
            </a:pPr>
            <a:r>
              <a:rPr lang="en-US" sz="1200">
                <a:solidFill>
                  <a:schemeClr val="tx1"/>
                </a:solidFill>
              </a:rPr>
              <a:t>After 24 cycles: If CR and </a:t>
            </a:r>
            <a:r>
              <a:rPr lang="en-US" sz="1200" err="1">
                <a:solidFill>
                  <a:schemeClr val="tx1"/>
                </a:solidFill>
              </a:rPr>
              <a:t>uMRD</a:t>
            </a:r>
            <a:r>
              <a:rPr lang="en-US" sz="1200">
                <a:solidFill>
                  <a:schemeClr val="tx1"/>
                </a:solidFill>
              </a:rPr>
              <a:t>, no further treatment. If &lt;CR and/or MRD+, continue </a:t>
            </a:r>
            <a:r>
              <a:rPr lang="en-US" sz="1200" err="1">
                <a:solidFill>
                  <a:schemeClr val="tx1"/>
                </a:solidFill>
              </a:rPr>
              <a:t>zanubrutinib</a:t>
            </a:r>
            <a:r>
              <a:rPr lang="en-US" sz="1200">
                <a:solidFill>
                  <a:schemeClr val="tx1"/>
                </a:solidFill>
              </a:rPr>
              <a:t> + </a:t>
            </a:r>
            <a:r>
              <a:rPr lang="en-US" sz="1200" err="1">
                <a:solidFill>
                  <a:schemeClr val="tx1"/>
                </a:solidFill>
              </a:rPr>
              <a:t>venetoclax</a:t>
            </a:r>
            <a:endParaRPr lang="en-US" sz="1200">
              <a:solidFill>
                <a:schemeClr val="tx1"/>
              </a:solidFill>
            </a:endParaRPr>
          </a:p>
          <a:p>
            <a:pPr marL="285750" indent="-285750">
              <a:buClr>
                <a:schemeClr val="bg2"/>
              </a:buClr>
              <a:buFont typeface="Arial" panose="020B0604020202020204" pitchFamily="34" charset="0"/>
              <a:buChar char="•"/>
            </a:pPr>
            <a:r>
              <a:rPr lang="en-US" sz="1200">
                <a:solidFill>
                  <a:schemeClr val="tx1"/>
                </a:solidFill>
              </a:rPr>
              <a:t>Patients with CR/</a:t>
            </a:r>
            <a:r>
              <a:rPr lang="en-US" sz="1200" err="1">
                <a:solidFill>
                  <a:schemeClr val="tx1"/>
                </a:solidFill>
              </a:rPr>
              <a:t>uMRD</a:t>
            </a:r>
            <a:r>
              <a:rPr lang="en-US" sz="1200">
                <a:solidFill>
                  <a:schemeClr val="tx1"/>
                </a:solidFill>
              </a:rPr>
              <a:t> monitored for MRD positivity or recurrence and can restart </a:t>
            </a:r>
            <a:r>
              <a:rPr lang="en-US" sz="1200" err="1">
                <a:solidFill>
                  <a:schemeClr val="tx1"/>
                </a:solidFill>
              </a:rPr>
              <a:t>zanubrutinib</a:t>
            </a:r>
            <a:r>
              <a:rPr lang="en-US" sz="1200">
                <a:solidFill>
                  <a:schemeClr val="tx1"/>
                </a:solidFill>
              </a:rPr>
              <a:t> + </a:t>
            </a:r>
            <a:r>
              <a:rPr lang="en-US" sz="1200" err="1">
                <a:solidFill>
                  <a:schemeClr val="tx1"/>
                </a:solidFill>
              </a:rPr>
              <a:t>venetoclax</a:t>
            </a:r>
            <a:r>
              <a:rPr lang="en-US" sz="1200">
                <a:solidFill>
                  <a:schemeClr val="tx1"/>
                </a:solidFill>
              </a:rPr>
              <a:t> </a:t>
            </a:r>
            <a:endParaRPr lang="en-US" sz="1200">
              <a:solidFill>
                <a:schemeClr val="tx1"/>
              </a:solidFill>
              <a:cs typeface="Arial"/>
            </a:endParaRPr>
          </a:p>
        </p:txBody>
      </p:sp>
    </p:spTree>
    <p:extLst>
      <p:ext uri="{BB962C8B-B14F-4D97-AF65-F5344CB8AC3E}">
        <p14:creationId xmlns:p14="http://schemas.microsoft.com/office/powerpoint/2010/main" val="17808591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8cbf5c7d-42dc-49f4-8bde-4cad572ddb4e"/>
</p:tagLst>
</file>

<file path=ppt/theme/theme1.xml><?xml version="1.0" encoding="utf-8"?>
<a:theme xmlns:a="http://schemas.openxmlformats.org/drawingml/2006/main" name="Office">
  <a:themeElements>
    <a:clrScheme name="Memo inOncology">
      <a:dk1>
        <a:srgbClr val="4E4F4E"/>
      </a:dk1>
      <a:lt1>
        <a:sysClr val="window" lastClr="FFFFFF"/>
      </a:lt1>
      <a:dk2>
        <a:srgbClr val="002A5C"/>
      </a:dk2>
      <a:lt2>
        <a:srgbClr val="F47A20"/>
      </a:lt2>
      <a:accent1>
        <a:srgbClr val="002A5C"/>
      </a:accent1>
      <a:accent2>
        <a:srgbClr val="F47A20"/>
      </a:accent2>
      <a:accent3>
        <a:srgbClr val="E3010F"/>
      </a:accent3>
      <a:accent4>
        <a:srgbClr val="FDC300"/>
      </a:accent4>
      <a:accent5>
        <a:srgbClr val="A71C20"/>
      </a:accent5>
      <a:accent6>
        <a:srgbClr val="929292"/>
      </a:accent6>
      <a:hlink>
        <a:srgbClr val="F47A20"/>
      </a:hlink>
      <a:folHlink>
        <a:srgbClr val="002A5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BBD4DDBC7E78846956BE189742ECFF9" ma:contentTypeVersion="6" ma:contentTypeDescription="Ein neues Dokument erstellen." ma:contentTypeScope="" ma:versionID="c19962eac568b57e525332ff90e31b50">
  <xsd:schema xmlns:xsd="http://www.w3.org/2001/XMLSchema" xmlns:xs="http://www.w3.org/2001/XMLSchema" xmlns:p="http://schemas.microsoft.com/office/2006/metadata/properties" xmlns:ns2="5da734ac-25e4-41e2-9a34-cd451237f828" xmlns:ns3="31333aaf-7f7f-4fc4-9994-cfb694d43836" targetNamespace="http://schemas.microsoft.com/office/2006/metadata/properties" ma:root="true" ma:fieldsID="6755e002318e5db84d3203cfdbcc5808" ns2:_="" ns3:_="">
    <xsd:import namespace="5da734ac-25e4-41e2-9a34-cd451237f828"/>
    <xsd:import namespace="31333aaf-7f7f-4fc4-9994-cfb694d438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a734ac-25e4-41e2-9a34-cd451237f828"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333aaf-7f7f-4fc4-9994-cfb694d4383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da734ac-25e4-41e2-9a34-cd451237f828">
      <UserInfo>
        <DisplayName>Heidrun Bahmann</DisplayName>
        <AccountId>502</AccountId>
        <AccountType/>
      </UserInfo>
    </SharedWithUsers>
  </documentManagement>
</p:properties>
</file>

<file path=customXml/itemProps1.xml><?xml version="1.0" encoding="utf-8"?>
<ds:datastoreItem xmlns:ds="http://schemas.openxmlformats.org/officeDocument/2006/customXml" ds:itemID="{44CBE7D9-BE30-4A09-85EE-F0EF153CAC41}">
  <ds:schemaRefs>
    <ds:schemaRef ds:uri="http://schemas.microsoft.com/sharepoint/v3/contenttype/forms"/>
  </ds:schemaRefs>
</ds:datastoreItem>
</file>

<file path=customXml/itemProps2.xml><?xml version="1.0" encoding="utf-8"?>
<ds:datastoreItem xmlns:ds="http://schemas.openxmlformats.org/officeDocument/2006/customXml" ds:itemID="{4FCD9695-444B-4E58-A9FC-4EBA258A7433}">
  <ds:schemaRefs>
    <ds:schemaRef ds:uri="31333aaf-7f7f-4fc4-9994-cfb694d43836"/>
    <ds:schemaRef ds:uri="5da734ac-25e4-41e2-9a34-cd451237f8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CB2A54-467F-40BD-96E3-187F37D564A2}">
  <ds:schemaRefs>
    <ds:schemaRef ds:uri="http://purl.org/dc/terms/"/>
    <ds:schemaRef ds:uri="http://purl.org/dc/dcmitype/"/>
    <ds:schemaRef ds:uri="http://schemas.microsoft.com/office/2006/metadata/properties"/>
    <ds:schemaRef ds:uri="http://schemas.openxmlformats.org/package/2006/metadata/core-properties"/>
    <ds:schemaRef ds:uri="5da734ac-25e4-41e2-9a34-cd451237f828"/>
    <ds:schemaRef ds:uri="http://schemas.microsoft.com/office/2006/documentManagement/types"/>
    <ds:schemaRef ds:uri="http://purl.org/dc/elements/1.1/"/>
    <ds:schemaRef ds:uri="http://schemas.microsoft.com/office/infopath/2007/PartnerControls"/>
    <ds:schemaRef ds:uri="31333aaf-7f7f-4fc4-9994-cfb694d4383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24699</Words>
  <Application>Microsoft Office PowerPoint</Application>
  <PresentationFormat>Breitbild</PresentationFormat>
  <Paragraphs>4914</Paragraphs>
  <Slides>113</Slides>
  <Notes>13</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113</vt:i4>
      </vt:variant>
    </vt:vector>
  </HeadingPairs>
  <TitlesOfParts>
    <vt:vector size="118" baseType="lpstr">
      <vt:lpstr>arial</vt:lpstr>
      <vt:lpstr>arial</vt:lpstr>
      <vt:lpstr>Calibri</vt:lpstr>
      <vt:lpstr>Times New Roman</vt:lpstr>
      <vt:lpstr>Office</vt:lpstr>
      <vt:lpstr>ASH 2021  Congress Report</vt:lpstr>
      <vt:lpstr>Contents (i)</vt:lpstr>
      <vt:lpstr>Contents (ii)</vt:lpstr>
      <vt:lpstr>SEQUOIA</vt:lpstr>
      <vt:lpstr>SEQUOIA Study design</vt:lpstr>
      <vt:lpstr>PFS per IRC assessment</vt:lpstr>
      <vt:lpstr>PFS per IRC assessment by key patient subgroups</vt:lpstr>
      <vt:lpstr>OS</vt:lpstr>
      <vt:lpstr>AE summary </vt:lpstr>
      <vt:lpstr>Common AEs (≥12% of patients in any arm)</vt:lpstr>
      <vt:lpstr>AEs of interest</vt:lpstr>
      <vt:lpstr>Cohort 2: PFS per IRC assessment in patients with Del(17p)</vt:lpstr>
      <vt:lpstr>SEQUOIA Conclusions</vt:lpstr>
      <vt:lpstr>SEQUOIA Arm D</vt:lpstr>
      <vt:lpstr>SEQUOIA Study design</vt:lpstr>
      <vt:lpstr>Arm D treatment regimen and response assessment schedule</vt:lpstr>
      <vt:lpstr>AE summary</vt:lpstr>
      <vt:lpstr>AEs of interest in all patients</vt:lpstr>
      <vt:lpstr>AEs of interest in patients receiving combination treatment</vt:lpstr>
      <vt:lpstr>Overall response rate</vt:lpstr>
      <vt:lpstr>PFS and OS</vt:lpstr>
      <vt:lpstr>SEQUOIA Arm D Conclusions</vt:lpstr>
      <vt:lpstr>CAPTIVATE</vt:lpstr>
      <vt:lpstr>CAPTIVATE Study design</vt:lpstr>
      <vt:lpstr>DFS</vt:lpstr>
      <vt:lpstr>PFS</vt:lpstr>
      <vt:lpstr>CR rates</vt:lpstr>
      <vt:lpstr>uMRD Rates</vt:lpstr>
      <vt:lpstr>AEs</vt:lpstr>
      <vt:lpstr>Dose reductions or discontinuations due to AEs </vt:lpstr>
      <vt:lpstr>Re-treatment data</vt:lpstr>
      <vt:lpstr>CAPTIVATE Conclusions</vt:lpstr>
      <vt:lpstr>GLOW</vt:lpstr>
      <vt:lpstr>GLOW Study design</vt:lpstr>
      <vt:lpstr>PFS</vt:lpstr>
      <vt:lpstr>MRD by NGS at 3 months after EOT (EOT+3) </vt:lpstr>
      <vt:lpstr>uMRD rate by subgroup</vt:lpstr>
      <vt:lpstr>Impact of CR/CRi vs PR on PFS</vt:lpstr>
      <vt:lpstr>PFS from EOT according to BM MRD response</vt:lpstr>
      <vt:lpstr>PFS in the first year post-treatment</vt:lpstr>
      <vt:lpstr>uMRD response sustainability and lymph node responses</vt:lpstr>
      <vt:lpstr>GLOW Conclusions</vt:lpstr>
      <vt:lpstr>GAIA</vt:lpstr>
      <vt:lpstr>GAIA Study design</vt:lpstr>
      <vt:lpstr>GAIA Treatment regimen</vt:lpstr>
      <vt:lpstr>uMRD (&lt;10-4) at month 15 in PB by 4-color-flow</vt:lpstr>
      <vt:lpstr>MRD at month 15 in PB in comparison to BM at final restaging</vt:lpstr>
      <vt:lpstr>Response rates according to iwCLL</vt:lpstr>
      <vt:lpstr>Overview of AEs and SAEs </vt:lpstr>
      <vt:lpstr>CTC Grade ≥3 AEs overview</vt:lpstr>
      <vt:lpstr>CTC Grade 5 AEs</vt:lpstr>
      <vt:lpstr>GAIA Conclusions</vt:lpstr>
      <vt:lpstr>Characterization  of BTKi-related adverse events</vt:lpstr>
      <vt:lpstr>ELEVATE R/R Study design</vt:lpstr>
      <vt:lpstr>Selected events of clinical interest and selected common AEs</vt:lpstr>
      <vt:lpstr>Characteristics of any-grade atrial fibrillation/flutter and hypertension</vt:lpstr>
      <vt:lpstr>Cumulative incidence of any-grade atrial fibrillation/flutter and hypertension</vt:lpstr>
      <vt:lpstr>Incidence of atrial fibrillation/flutter and hypertension in patient subgroups</vt:lpstr>
      <vt:lpstr>Cumulative incidence of atrial fibrillation/flutter and hypertension in patients without prior history</vt:lpstr>
      <vt:lpstr>High grade hemorrhage and any grade bleeding</vt:lpstr>
      <vt:lpstr>Conclusions</vt:lpstr>
      <vt:lpstr>BRUIN 1/2</vt:lpstr>
      <vt:lpstr>BRUIN Study design</vt:lpstr>
      <vt:lpstr>Efficacy in BTK pre-treated CLL/SLL patients</vt:lpstr>
      <vt:lpstr>PFS </vt:lpstr>
      <vt:lpstr>ORR </vt:lpstr>
      <vt:lpstr>Safety profile</vt:lpstr>
      <vt:lpstr>BRUIN 1/2 Conclusions</vt:lpstr>
      <vt:lpstr>ASCEND</vt:lpstr>
      <vt:lpstr>ASCEND Study design</vt:lpstr>
      <vt:lpstr>Investigator-assessed PFS</vt:lpstr>
      <vt:lpstr>Investigator-assessed PFS in patients with high-risk features</vt:lpstr>
      <vt:lpstr>OS</vt:lpstr>
      <vt:lpstr>Investigator-assessed ORR</vt:lpstr>
      <vt:lpstr>Safety overview</vt:lpstr>
      <vt:lpstr>Most common AEs</vt:lpstr>
      <vt:lpstr>AEs of special interest</vt:lpstr>
      <vt:lpstr>ASCEND Conclusions</vt:lpstr>
      <vt:lpstr>VISION HO141 </vt:lpstr>
      <vt:lpstr>VISION HO141 Study design</vt:lpstr>
      <vt:lpstr>VISION 141HO Trial consort diagram</vt:lpstr>
      <vt:lpstr>MRD and response</vt:lpstr>
      <vt:lpstr>Prespecified analysis of uMRD levels in subgroups</vt:lpstr>
      <vt:lpstr>PFS </vt:lpstr>
      <vt:lpstr>Re-initiation of treatment </vt:lpstr>
      <vt:lpstr>OS</vt:lpstr>
      <vt:lpstr>AEs during first 15 Cycles</vt:lpstr>
      <vt:lpstr>AEs during after Cycle 15</vt:lpstr>
      <vt:lpstr>VISION 141HO Conclusions</vt:lpstr>
      <vt:lpstr>Zanubrutinib in BTKi-intolerant relapsed/refractory  B-cell malignancies</vt:lpstr>
      <vt:lpstr>Study design</vt:lpstr>
      <vt:lpstr>Recurrence of ibrutinib and acalabrutinib intolerance events on zanubrutinib</vt:lpstr>
      <vt:lpstr>Safety summary</vt:lpstr>
      <vt:lpstr>Adverse events</vt:lpstr>
      <vt:lpstr>Efficacy by investigator assessment in patients with &gt;90-day study duration</vt:lpstr>
      <vt:lpstr>BTK and PLCG2 mutational status at start of study and at/after progression</vt:lpstr>
      <vt:lpstr>Conclusions</vt:lpstr>
      <vt:lpstr>Zanubrutinib, obinutuzumab,  and venetoclax (BOVen) in untreated TP53 mutant MCL</vt:lpstr>
      <vt:lpstr>Study design</vt:lpstr>
      <vt:lpstr>BOVen Safety in untreated MCL</vt:lpstr>
      <vt:lpstr>BOVen Efficacy in MCL</vt:lpstr>
      <vt:lpstr>Special cases</vt:lpstr>
      <vt:lpstr>Conclusions</vt:lpstr>
      <vt:lpstr>BCL2 inhibitor  BGB-11417 in monotherapy/  in combination  with zanubrutinib in B-cell malignancies</vt:lpstr>
      <vt:lpstr>Study design</vt:lpstr>
      <vt:lpstr>Dose escalation</vt:lpstr>
      <vt:lpstr>TEAEs and DLTs</vt:lpstr>
      <vt:lpstr>TRAEs regardless of causality occurring in ≥2 patients</vt:lpstr>
      <vt:lpstr>Early efficacy</vt:lpstr>
      <vt:lpstr>Duration of treatment and best response</vt:lpstr>
      <vt:lpstr>Activity of BGB-11417: Reduction in ALC over ramp-up in patients with CLLa</vt:lpstr>
      <vt:lpstr>Conclusions</vt:lpstr>
      <vt:lpstr>ASH 2021  Congress Report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EHA 2020 (Virtual) Congress Report</dc:title>
  <dc:creator>Bastian Höfer</dc:creator>
  <cp:lastModifiedBy>Thorsten Land</cp:lastModifiedBy>
  <cp:revision>2</cp:revision>
  <dcterms:created xsi:type="dcterms:W3CDTF">2020-07-10T06:23:41Z</dcterms:created>
  <dcterms:modified xsi:type="dcterms:W3CDTF">2022-01-25T13:25:34Z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0x0101007BBD4DDBC7E78846956BE189742ECFF9</vt:lpwstr>
  </property>
</Properties>
</file>